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880" r:id="rId1"/>
  </p:sldMasterIdLst>
  <p:notesMasterIdLst>
    <p:notesMasterId r:id="rId42"/>
  </p:notesMasterIdLst>
  <p:sldIdLst>
    <p:sldId id="256" r:id="rId2"/>
    <p:sldId id="257" r:id="rId3"/>
    <p:sldId id="279" r:id="rId4"/>
    <p:sldId id="285" r:id="rId5"/>
    <p:sldId id="260" r:id="rId6"/>
    <p:sldId id="271" r:id="rId7"/>
    <p:sldId id="280" r:id="rId8"/>
    <p:sldId id="294" r:id="rId9"/>
    <p:sldId id="259" r:id="rId10"/>
    <p:sldId id="267" r:id="rId11"/>
    <p:sldId id="258" r:id="rId12"/>
    <p:sldId id="268" r:id="rId13"/>
    <p:sldId id="270" r:id="rId14"/>
    <p:sldId id="282" r:id="rId15"/>
    <p:sldId id="261" r:id="rId16"/>
    <p:sldId id="269" r:id="rId17"/>
    <p:sldId id="262" r:id="rId18"/>
    <p:sldId id="263" r:id="rId19"/>
    <p:sldId id="264" r:id="rId20"/>
    <p:sldId id="265" r:id="rId21"/>
    <p:sldId id="266" r:id="rId22"/>
    <p:sldId id="272" r:id="rId23"/>
    <p:sldId id="273" r:id="rId24"/>
    <p:sldId id="274" r:id="rId25"/>
    <p:sldId id="275" r:id="rId26"/>
    <p:sldId id="276" r:id="rId27"/>
    <p:sldId id="277" r:id="rId28"/>
    <p:sldId id="278" r:id="rId29"/>
    <p:sldId id="283" r:id="rId30"/>
    <p:sldId id="284" r:id="rId31"/>
    <p:sldId id="296" r:id="rId32"/>
    <p:sldId id="295" r:id="rId33"/>
    <p:sldId id="297" r:id="rId34"/>
    <p:sldId id="298" r:id="rId35"/>
    <p:sldId id="286" r:id="rId36"/>
    <p:sldId id="287" r:id="rId37"/>
    <p:sldId id="288" r:id="rId38"/>
    <p:sldId id="289" r:id="rId39"/>
    <p:sldId id="290" r:id="rId40"/>
    <p:sldId id="292" r:id="rId4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9952" autoAdjust="0"/>
    <p:restoredTop sz="79691" autoAdjust="0"/>
  </p:normalViewPr>
  <p:slideViewPr>
    <p:cSldViewPr snapToGrid="0">
      <p:cViewPr varScale="1">
        <p:scale>
          <a:sx n="48" d="100"/>
          <a:sy n="48" d="100"/>
        </p:scale>
        <p:origin x="1186" y="5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31FA42D-019A-4C72-AD8A-FB15C08BEE47}" type="datetimeFigureOut">
              <a:rPr lang="en-US" smtClean="0"/>
              <a:t>6/9/2020</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C90C012-04D9-4230-B3BB-0B927A1F7F92}" type="slidenum">
              <a:rPr lang="en-US" smtClean="0"/>
              <a:t>‹#›</a:t>
            </a:fld>
            <a:endParaRPr lang="en-US"/>
          </a:p>
        </p:txBody>
      </p:sp>
    </p:spTree>
    <p:extLst>
      <p:ext uri="{BB962C8B-B14F-4D97-AF65-F5344CB8AC3E}">
        <p14:creationId xmlns:p14="http://schemas.microsoft.com/office/powerpoint/2010/main" val="160388772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Source: https://www.youtube.com/watch?v=0wmcD3aM8X4 </a:t>
            </a:r>
          </a:p>
          <a:p>
            <a:r>
              <a:rPr lang="en-US" dirty="0" smtClean="0"/>
              <a:t>OSHA inspector enters a jobsite with individuals inside an excavation with </a:t>
            </a:r>
            <a:r>
              <a:rPr lang="en-US" dirty="0" err="1" smtClean="0"/>
              <a:t>inadaquate</a:t>
            </a:r>
            <a:r>
              <a:rPr lang="en-US" dirty="0" smtClean="0"/>
              <a:t> protection from the excavation hazards. </a:t>
            </a:r>
          </a:p>
          <a:p>
            <a:endParaRPr lang="en-US" dirty="0"/>
          </a:p>
        </p:txBody>
      </p:sp>
      <p:sp>
        <p:nvSpPr>
          <p:cNvPr id="4" name="Slide Number Placeholder 3"/>
          <p:cNvSpPr>
            <a:spLocks noGrp="1"/>
          </p:cNvSpPr>
          <p:nvPr>
            <p:ph type="sldNum" sz="quarter" idx="10"/>
          </p:nvPr>
        </p:nvSpPr>
        <p:spPr/>
        <p:txBody>
          <a:bodyPr/>
          <a:lstStyle/>
          <a:p>
            <a:fld id="{7C90C012-04D9-4230-B3BB-0B927A1F7F92}" type="slidenum">
              <a:rPr lang="en-US" smtClean="0"/>
              <a:t>6</a:t>
            </a:fld>
            <a:endParaRPr lang="en-US"/>
          </a:p>
        </p:txBody>
      </p:sp>
    </p:spTree>
    <p:extLst>
      <p:ext uri="{BB962C8B-B14F-4D97-AF65-F5344CB8AC3E}">
        <p14:creationId xmlns:p14="http://schemas.microsoft.com/office/powerpoint/2010/main" val="59360580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https://www.osha.gov/OshDoc/data_Hurricane_Facts/trench_excavation_fs.pdf</a:t>
            </a:r>
            <a:endParaRPr lang="en-US" dirty="0"/>
          </a:p>
        </p:txBody>
      </p:sp>
      <p:sp>
        <p:nvSpPr>
          <p:cNvPr id="4" name="Slide Number Placeholder 3"/>
          <p:cNvSpPr>
            <a:spLocks noGrp="1"/>
          </p:cNvSpPr>
          <p:nvPr>
            <p:ph type="sldNum" sz="quarter" idx="10"/>
          </p:nvPr>
        </p:nvSpPr>
        <p:spPr/>
        <p:txBody>
          <a:bodyPr/>
          <a:lstStyle/>
          <a:p>
            <a:fld id="{7C90C012-04D9-4230-B3BB-0B927A1F7F92}" type="slidenum">
              <a:rPr lang="en-US" smtClean="0"/>
              <a:t>16</a:t>
            </a:fld>
            <a:endParaRPr lang="en-US"/>
          </a:p>
        </p:txBody>
      </p:sp>
    </p:spTree>
    <p:extLst>
      <p:ext uri="{BB962C8B-B14F-4D97-AF65-F5344CB8AC3E}">
        <p14:creationId xmlns:p14="http://schemas.microsoft.com/office/powerpoint/2010/main" val="225238314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https://www.osha.gov/OshDoc/data_Hurricane_Facts/trench_excavation_fs.pdf</a:t>
            </a:r>
            <a:endParaRPr lang="en-US" dirty="0"/>
          </a:p>
        </p:txBody>
      </p:sp>
      <p:sp>
        <p:nvSpPr>
          <p:cNvPr id="4" name="Slide Number Placeholder 3"/>
          <p:cNvSpPr>
            <a:spLocks noGrp="1"/>
          </p:cNvSpPr>
          <p:nvPr>
            <p:ph type="sldNum" sz="quarter" idx="10"/>
          </p:nvPr>
        </p:nvSpPr>
        <p:spPr/>
        <p:txBody>
          <a:bodyPr/>
          <a:lstStyle/>
          <a:p>
            <a:fld id="{7C90C012-04D9-4230-B3BB-0B927A1F7F92}" type="slidenum">
              <a:rPr lang="en-US" smtClean="0"/>
              <a:t>17</a:t>
            </a:fld>
            <a:endParaRPr lang="en-US"/>
          </a:p>
        </p:txBody>
      </p:sp>
    </p:spTree>
    <p:extLst>
      <p:ext uri="{BB962C8B-B14F-4D97-AF65-F5344CB8AC3E}">
        <p14:creationId xmlns:p14="http://schemas.microsoft.com/office/powerpoint/2010/main" val="98715383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https://www.osha.gov/OshDoc/data_Hurricane_Facts/trench_excavation_fs.pdf</a:t>
            </a:r>
            <a:endParaRPr lang="en-US" dirty="0"/>
          </a:p>
        </p:txBody>
      </p:sp>
      <p:sp>
        <p:nvSpPr>
          <p:cNvPr id="4" name="Slide Number Placeholder 3"/>
          <p:cNvSpPr>
            <a:spLocks noGrp="1"/>
          </p:cNvSpPr>
          <p:nvPr>
            <p:ph type="sldNum" sz="quarter" idx="10"/>
          </p:nvPr>
        </p:nvSpPr>
        <p:spPr/>
        <p:txBody>
          <a:bodyPr/>
          <a:lstStyle/>
          <a:p>
            <a:fld id="{7C90C012-04D9-4230-B3BB-0B927A1F7F92}" type="slidenum">
              <a:rPr lang="en-US" smtClean="0"/>
              <a:t>18</a:t>
            </a:fld>
            <a:endParaRPr lang="en-US"/>
          </a:p>
        </p:txBody>
      </p:sp>
    </p:spTree>
    <p:extLst>
      <p:ext uri="{BB962C8B-B14F-4D97-AF65-F5344CB8AC3E}">
        <p14:creationId xmlns:p14="http://schemas.microsoft.com/office/powerpoint/2010/main" val="5484171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https://www.osha.gov/OshDoc/data_Hurricane_Facts/trench_excavation_fs.pdf</a:t>
            </a:r>
            <a:endParaRPr lang="en-US" dirty="0"/>
          </a:p>
        </p:txBody>
      </p:sp>
      <p:sp>
        <p:nvSpPr>
          <p:cNvPr id="4" name="Slide Number Placeholder 3"/>
          <p:cNvSpPr>
            <a:spLocks noGrp="1"/>
          </p:cNvSpPr>
          <p:nvPr>
            <p:ph type="sldNum" sz="quarter" idx="10"/>
          </p:nvPr>
        </p:nvSpPr>
        <p:spPr/>
        <p:txBody>
          <a:bodyPr/>
          <a:lstStyle/>
          <a:p>
            <a:fld id="{7C90C012-04D9-4230-B3BB-0B927A1F7F92}" type="slidenum">
              <a:rPr lang="en-US" smtClean="0"/>
              <a:t>19</a:t>
            </a:fld>
            <a:endParaRPr lang="en-US"/>
          </a:p>
        </p:txBody>
      </p:sp>
    </p:spTree>
    <p:extLst>
      <p:ext uri="{BB962C8B-B14F-4D97-AF65-F5344CB8AC3E}">
        <p14:creationId xmlns:p14="http://schemas.microsoft.com/office/powerpoint/2010/main" val="20179589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https://www.osha.gov/SLTC/heatstress/</a:t>
            </a:r>
          </a:p>
          <a:p>
            <a:r>
              <a:rPr lang="en-US" dirty="0" smtClean="0"/>
              <a:t>https://www.osha.gov/SLTC/emergencypreparedness/guides/cold.html</a:t>
            </a:r>
          </a:p>
          <a:p>
            <a:endParaRPr lang="en-US" dirty="0"/>
          </a:p>
        </p:txBody>
      </p:sp>
      <p:sp>
        <p:nvSpPr>
          <p:cNvPr id="4" name="Slide Number Placeholder 3"/>
          <p:cNvSpPr>
            <a:spLocks noGrp="1"/>
          </p:cNvSpPr>
          <p:nvPr>
            <p:ph type="sldNum" sz="quarter" idx="10"/>
          </p:nvPr>
        </p:nvSpPr>
        <p:spPr/>
        <p:txBody>
          <a:bodyPr/>
          <a:lstStyle/>
          <a:p>
            <a:fld id="{7C90C012-04D9-4230-B3BB-0B927A1F7F92}" type="slidenum">
              <a:rPr lang="en-US" smtClean="0"/>
              <a:t>30</a:t>
            </a:fld>
            <a:endParaRPr lang="en-US"/>
          </a:p>
        </p:txBody>
      </p:sp>
    </p:spTree>
    <p:extLst>
      <p:ext uri="{BB962C8B-B14F-4D97-AF65-F5344CB8AC3E}">
        <p14:creationId xmlns:p14="http://schemas.microsoft.com/office/powerpoint/2010/main" val="329780740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mtClean="0"/>
              <a:t>Source: https://www.osha.gov/SLTC/etools/construction/trenching/mainpage.html </a:t>
            </a:r>
            <a:endParaRPr lang="en-US"/>
          </a:p>
        </p:txBody>
      </p:sp>
      <p:sp>
        <p:nvSpPr>
          <p:cNvPr id="4" name="Slide Number Placeholder 3"/>
          <p:cNvSpPr>
            <a:spLocks noGrp="1"/>
          </p:cNvSpPr>
          <p:nvPr>
            <p:ph type="sldNum" sz="quarter" idx="10"/>
          </p:nvPr>
        </p:nvSpPr>
        <p:spPr/>
        <p:txBody>
          <a:bodyPr/>
          <a:lstStyle/>
          <a:p>
            <a:fld id="{7C90C012-04D9-4230-B3BB-0B927A1F7F92}" type="slidenum">
              <a:rPr lang="en-US" smtClean="0"/>
              <a:t>32</a:t>
            </a:fld>
            <a:endParaRPr lang="en-US"/>
          </a:p>
        </p:txBody>
      </p:sp>
    </p:spTree>
    <p:extLst>
      <p:ext uri="{BB962C8B-B14F-4D97-AF65-F5344CB8AC3E}">
        <p14:creationId xmlns:p14="http://schemas.microsoft.com/office/powerpoint/2010/main" val="133838274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https://www.osha.gov/SLTC/etools/construction/trenching/mainpage.html </a:t>
            </a:r>
            <a:endParaRPr lang="en-US" dirty="0"/>
          </a:p>
        </p:txBody>
      </p:sp>
      <p:sp>
        <p:nvSpPr>
          <p:cNvPr id="4" name="Slide Number Placeholder 3"/>
          <p:cNvSpPr>
            <a:spLocks noGrp="1"/>
          </p:cNvSpPr>
          <p:nvPr>
            <p:ph type="sldNum" sz="quarter" idx="10"/>
          </p:nvPr>
        </p:nvSpPr>
        <p:spPr/>
        <p:txBody>
          <a:bodyPr/>
          <a:lstStyle/>
          <a:p>
            <a:fld id="{7C90C012-04D9-4230-B3BB-0B927A1F7F92}" type="slidenum">
              <a:rPr lang="en-US" smtClean="0"/>
              <a:t>33</a:t>
            </a:fld>
            <a:endParaRPr lang="en-US"/>
          </a:p>
        </p:txBody>
      </p:sp>
    </p:spTree>
    <p:extLst>
      <p:ext uri="{BB962C8B-B14F-4D97-AF65-F5344CB8AC3E}">
        <p14:creationId xmlns:p14="http://schemas.microsoft.com/office/powerpoint/2010/main" val="25658375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https://www.osha.gov/SLTC/etools/construction/trenching/mainpage.html </a:t>
            </a:r>
          </a:p>
          <a:p>
            <a:endParaRPr lang="en-US" dirty="0"/>
          </a:p>
        </p:txBody>
      </p:sp>
      <p:sp>
        <p:nvSpPr>
          <p:cNvPr id="4" name="Slide Number Placeholder 3"/>
          <p:cNvSpPr>
            <a:spLocks noGrp="1"/>
          </p:cNvSpPr>
          <p:nvPr>
            <p:ph type="sldNum" sz="quarter" idx="10"/>
          </p:nvPr>
        </p:nvSpPr>
        <p:spPr/>
        <p:txBody>
          <a:bodyPr/>
          <a:lstStyle/>
          <a:p>
            <a:fld id="{7C90C012-04D9-4230-B3BB-0B927A1F7F92}" type="slidenum">
              <a:rPr lang="en-US" smtClean="0"/>
              <a:t>34</a:t>
            </a:fld>
            <a:endParaRPr lang="en-US"/>
          </a:p>
        </p:txBody>
      </p:sp>
    </p:spTree>
    <p:extLst>
      <p:ext uri="{BB962C8B-B14F-4D97-AF65-F5344CB8AC3E}">
        <p14:creationId xmlns:p14="http://schemas.microsoft.com/office/powerpoint/2010/main" val="199705770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499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dirty="0" smtClean="0"/>
              <a:t>Workers Rights</a:t>
            </a:r>
          </a:p>
          <a:p>
            <a:pPr eaLnBrk="1" hangingPunct="1">
              <a:spcBef>
                <a:spcPct val="0"/>
              </a:spcBef>
            </a:pPr>
            <a:r>
              <a:rPr lang="en-US" dirty="0" smtClean="0"/>
              <a:t>http://www.osha.gov/Publications/osha3021.pdf</a:t>
            </a:r>
          </a:p>
          <a:p>
            <a:pPr eaLnBrk="1" hangingPunct="1">
              <a:spcBef>
                <a:spcPct val="0"/>
              </a:spcBef>
            </a:pPr>
            <a:endParaRPr lang="en-US" dirty="0" smtClean="0"/>
          </a:p>
          <a:p>
            <a:pPr eaLnBrk="1" hangingPunct="1">
              <a:spcBef>
                <a:spcPct val="0"/>
              </a:spcBef>
            </a:pPr>
            <a:r>
              <a:rPr lang="en-US" dirty="0" smtClean="0"/>
              <a:t>The instructor will discuss employee rights and responsibilities with the participants.</a:t>
            </a:r>
          </a:p>
          <a:p>
            <a:pPr eaLnBrk="1" hangingPunct="1">
              <a:spcBef>
                <a:spcPct val="0"/>
              </a:spcBef>
            </a:pPr>
            <a:endParaRPr lang="en-US" dirty="0" smtClean="0"/>
          </a:p>
          <a:p>
            <a:pPr eaLnBrk="1" hangingPunct="1">
              <a:spcBef>
                <a:spcPct val="0"/>
              </a:spcBef>
            </a:pPr>
            <a:endParaRPr lang="en-US" dirty="0" smtClean="0"/>
          </a:p>
        </p:txBody>
      </p:sp>
      <p:sp>
        <p:nvSpPr>
          <p:cNvPr id="84996" name="Slide Number Placeholder 3"/>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orbel" pitchFamily="34" charset="0"/>
              </a:defRPr>
            </a:lvl1pPr>
            <a:lvl2pPr marL="742950" indent="-285750">
              <a:defRPr>
                <a:solidFill>
                  <a:schemeClr val="tx1"/>
                </a:solidFill>
                <a:latin typeface="Corbel" pitchFamily="34" charset="0"/>
              </a:defRPr>
            </a:lvl2pPr>
            <a:lvl3pPr marL="1143000" indent="-228600">
              <a:defRPr>
                <a:solidFill>
                  <a:schemeClr val="tx1"/>
                </a:solidFill>
                <a:latin typeface="Corbel" pitchFamily="34" charset="0"/>
              </a:defRPr>
            </a:lvl3pPr>
            <a:lvl4pPr marL="1600200" indent="-228600">
              <a:defRPr>
                <a:solidFill>
                  <a:schemeClr val="tx1"/>
                </a:solidFill>
                <a:latin typeface="Corbel" pitchFamily="34" charset="0"/>
              </a:defRPr>
            </a:lvl4pPr>
            <a:lvl5pPr marL="2057400" indent="-228600">
              <a:defRPr>
                <a:solidFill>
                  <a:schemeClr val="tx1"/>
                </a:solidFill>
                <a:latin typeface="Corbel" pitchFamily="34" charset="0"/>
              </a:defRPr>
            </a:lvl5pPr>
            <a:lvl6pPr marL="2514600" indent="-228600" fontAlgn="base">
              <a:spcBef>
                <a:spcPct val="0"/>
              </a:spcBef>
              <a:spcAft>
                <a:spcPct val="0"/>
              </a:spcAft>
              <a:defRPr>
                <a:solidFill>
                  <a:schemeClr val="tx1"/>
                </a:solidFill>
                <a:latin typeface="Corbel" pitchFamily="34" charset="0"/>
              </a:defRPr>
            </a:lvl6pPr>
            <a:lvl7pPr marL="2971800" indent="-228600" fontAlgn="base">
              <a:spcBef>
                <a:spcPct val="0"/>
              </a:spcBef>
              <a:spcAft>
                <a:spcPct val="0"/>
              </a:spcAft>
              <a:defRPr>
                <a:solidFill>
                  <a:schemeClr val="tx1"/>
                </a:solidFill>
                <a:latin typeface="Corbel" pitchFamily="34" charset="0"/>
              </a:defRPr>
            </a:lvl7pPr>
            <a:lvl8pPr marL="3429000" indent="-228600" fontAlgn="base">
              <a:spcBef>
                <a:spcPct val="0"/>
              </a:spcBef>
              <a:spcAft>
                <a:spcPct val="0"/>
              </a:spcAft>
              <a:defRPr>
                <a:solidFill>
                  <a:schemeClr val="tx1"/>
                </a:solidFill>
                <a:latin typeface="Corbel" pitchFamily="34" charset="0"/>
              </a:defRPr>
            </a:lvl8pPr>
            <a:lvl9pPr marL="3886200" indent="-228600" fontAlgn="base">
              <a:spcBef>
                <a:spcPct val="0"/>
              </a:spcBef>
              <a:spcAft>
                <a:spcPct val="0"/>
              </a:spcAft>
              <a:defRPr>
                <a:solidFill>
                  <a:schemeClr val="tx1"/>
                </a:solidFill>
                <a:latin typeface="Corbel" pitchFamily="34" charset="0"/>
              </a:defRPr>
            </a:lvl9pPr>
          </a:lstStyle>
          <a:p>
            <a:pPr fontAlgn="base">
              <a:spcBef>
                <a:spcPct val="0"/>
              </a:spcBef>
              <a:spcAft>
                <a:spcPct val="0"/>
              </a:spcAft>
              <a:defRPr/>
            </a:pPr>
            <a:fld id="{29BA75D2-E637-4932-AAED-A4C58E62932C}" type="slidenum">
              <a:rPr lang="en-US" smtClean="0">
                <a:solidFill>
                  <a:srgbClr val="000000"/>
                </a:solidFill>
                <a:latin typeface="Calibri" pitchFamily="34" charset="0"/>
              </a:rPr>
              <a:pPr fontAlgn="base">
                <a:spcBef>
                  <a:spcPct val="0"/>
                </a:spcBef>
                <a:spcAft>
                  <a:spcPct val="0"/>
                </a:spcAft>
                <a:defRPr/>
              </a:pPr>
              <a:t>36</a:t>
            </a:fld>
            <a:endParaRPr lang="en-US" dirty="0" smtClean="0">
              <a:solidFill>
                <a:srgbClr val="000000"/>
              </a:solidFill>
              <a:latin typeface="Calibri" pitchFamily="34" charset="0"/>
            </a:endParaRPr>
          </a:p>
        </p:txBody>
      </p:sp>
    </p:spTree>
    <p:extLst>
      <p:ext uri="{BB962C8B-B14F-4D97-AF65-F5344CB8AC3E}">
        <p14:creationId xmlns:p14="http://schemas.microsoft.com/office/powerpoint/2010/main" val="783544345"/>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499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smtClean="0"/>
              <a:t>The information above was taken from the new 2 hour Intro to OSHA PPT, slide #10.</a:t>
            </a:r>
          </a:p>
          <a:p>
            <a:pPr eaLnBrk="1" hangingPunct="1">
              <a:spcBef>
                <a:spcPct val="0"/>
              </a:spcBef>
            </a:pPr>
            <a:endParaRPr lang="en-US" smtClean="0"/>
          </a:p>
          <a:p>
            <a:pPr eaLnBrk="1" hangingPunct="1">
              <a:spcBef>
                <a:spcPct val="0"/>
              </a:spcBef>
            </a:pPr>
            <a:r>
              <a:rPr lang="en-US" smtClean="0"/>
              <a:t>The instructor will discuss employee rights and responsibilities with the participants.</a:t>
            </a:r>
          </a:p>
          <a:p>
            <a:pPr eaLnBrk="1" hangingPunct="1">
              <a:spcBef>
                <a:spcPct val="0"/>
              </a:spcBef>
            </a:pPr>
            <a:endParaRPr lang="en-US" smtClean="0"/>
          </a:p>
          <a:p>
            <a:pPr eaLnBrk="1" hangingPunct="1">
              <a:spcBef>
                <a:spcPct val="0"/>
              </a:spcBef>
            </a:pPr>
            <a:endParaRPr lang="en-US" smtClean="0"/>
          </a:p>
        </p:txBody>
      </p:sp>
      <p:sp>
        <p:nvSpPr>
          <p:cNvPr id="84996" name="Slide Number Placeholder 3"/>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orbel" pitchFamily="34" charset="0"/>
              </a:defRPr>
            </a:lvl1pPr>
            <a:lvl2pPr marL="742950" indent="-285750">
              <a:defRPr>
                <a:solidFill>
                  <a:schemeClr val="tx1"/>
                </a:solidFill>
                <a:latin typeface="Corbel" pitchFamily="34" charset="0"/>
              </a:defRPr>
            </a:lvl2pPr>
            <a:lvl3pPr marL="1143000" indent="-228600">
              <a:defRPr>
                <a:solidFill>
                  <a:schemeClr val="tx1"/>
                </a:solidFill>
                <a:latin typeface="Corbel" pitchFamily="34" charset="0"/>
              </a:defRPr>
            </a:lvl3pPr>
            <a:lvl4pPr marL="1600200" indent="-228600">
              <a:defRPr>
                <a:solidFill>
                  <a:schemeClr val="tx1"/>
                </a:solidFill>
                <a:latin typeface="Corbel" pitchFamily="34" charset="0"/>
              </a:defRPr>
            </a:lvl4pPr>
            <a:lvl5pPr marL="2057400" indent="-228600">
              <a:defRPr>
                <a:solidFill>
                  <a:schemeClr val="tx1"/>
                </a:solidFill>
                <a:latin typeface="Corbel" pitchFamily="34" charset="0"/>
              </a:defRPr>
            </a:lvl5pPr>
            <a:lvl6pPr marL="2514600" indent="-228600" fontAlgn="base">
              <a:spcBef>
                <a:spcPct val="0"/>
              </a:spcBef>
              <a:spcAft>
                <a:spcPct val="0"/>
              </a:spcAft>
              <a:defRPr>
                <a:solidFill>
                  <a:schemeClr val="tx1"/>
                </a:solidFill>
                <a:latin typeface="Corbel" pitchFamily="34" charset="0"/>
              </a:defRPr>
            </a:lvl6pPr>
            <a:lvl7pPr marL="2971800" indent="-228600" fontAlgn="base">
              <a:spcBef>
                <a:spcPct val="0"/>
              </a:spcBef>
              <a:spcAft>
                <a:spcPct val="0"/>
              </a:spcAft>
              <a:defRPr>
                <a:solidFill>
                  <a:schemeClr val="tx1"/>
                </a:solidFill>
                <a:latin typeface="Corbel" pitchFamily="34" charset="0"/>
              </a:defRPr>
            </a:lvl7pPr>
            <a:lvl8pPr marL="3429000" indent="-228600" fontAlgn="base">
              <a:spcBef>
                <a:spcPct val="0"/>
              </a:spcBef>
              <a:spcAft>
                <a:spcPct val="0"/>
              </a:spcAft>
              <a:defRPr>
                <a:solidFill>
                  <a:schemeClr val="tx1"/>
                </a:solidFill>
                <a:latin typeface="Corbel" pitchFamily="34" charset="0"/>
              </a:defRPr>
            </a:lvl8pPr>
            <a:lvl9pPr marL="3886200" indent="-228600" fontAlgn="base">
              <a:spcBef>
                <a:spcPct val="0"/>
              </a:spcBef>
              <a:spcAft>
                <a:spcPct val="0"/>
              </a:spcAft>
              <a:defRPr>
                <a:solidFill>
                  <a:schemeClr val="tx1"/>
                </a:solidFill>
                <a:latin typeface="Corbel" pitchFamily="34" charset="0"/>
              </a:defRPr>
            </a:lvl9pPr>
          </a:lstStyle>
          <a:p>
            <a:pPr fontAlgn="base">
              <a:spcBef>
                <a:spcPct val="0"/>
              </a:spcBef>
              <a:spcAft>
                <a:spcPct val="0"/>
              </a:spcAft>
              <a:defRPr/>
            </a:pPr>
            <a:fld id="{29BA75D2-E637-4932-AAED-A4C58E62932C}" type="slidenum">
              <a:rPr lang="en-US" smtClean="0">
                <a:solidFill>
                  <a:srgbClr val="000000"/>
                </a:solidFill>
                <a:latin typeface="Calibri" pitchFamily="34" charset="0"/>
              </a:rPr>
              <a:pPr fontAlgn="base">
                <a:spcBef>
                  <a:spcPct val="0"/>
                </a:spcBef>
                <a:spcAft>
                  <a:spcPct val="0"/>
                </a:spcAft>
                <a:defRPr/>
              </a:pPr>
              <a:t>37</a:t>
            </a:fld>
            <a:endParaRPr lang="en-US" smtClean="0">
              <a:solidFill>
                <a:srgbClr val="000000"/>
              </a:solidFill>
              <a:latin typeface="Calibri" pitchFamily="34" charset="0"/>
            </a:endParaRPr>
          </a:p>
        </p:txBody>
      </p:sp>
    </p:spTree>
    <p:extLst>
      <p:ext uri="{BB962C8B-B14F-4D97-AF65-F5344CB8AC3E}">
        <p14:creationId xmlns:p14="http://schemas.microsoft.com/office/powerpoint/2010/main" val="175407351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Question</a:t>
            </a:r>
            <a:r>
              <a:rPr lang="en-US" baseline="0" dirty="0" smtClean="0"/>
              <a:t> 1</a:t>
            </a:r>
          </a:p>
          <a:p>
            <a:r>
              <a:rPr lang="en-US" baseline="0" dirty="0" smtClean="0"/>
              <a:t>Hazards include; improper protection, falling dirt, utility lines, heavy equipment, </a:t>
            </a:r>
            <a:r>
              <a:rPr lang="en-US" baseline="0" dirty="0" err="1" smtClean="0"/>
              <a:t>ect</a:t>
            </a:r>
            <a:r>
              <a:rPr lang="en-US" baseline="0" dirty="0" smtClean="0"/>
              <a:t>.</a:t>
            </a:r>
          </a:p>
          <a:p>
            <a:r>
              <a:rPr lang="en-US" baseline="0" dirty="0" smtClean="0"/>
              <a:t>Question 2</a:t>
            </a:r>
          </a:p>
          <a:p>
            <a:r>
              <a:rPr lang="en-US" baseline="0" dirty="0" smtClean="0"/>
              <a:t>There was protection but not nearly tall enough to prevent dirt from falling in</a:t>
            </a:r>
          </a:p>
          <a:p>
            <a:r>
              <a:rPr lang="en-US" baseline="0" dirty="0" smtClean="0"/>
              <a:t>Question 3</a:t>
            </a:r>
          </a:p>
          <a:p>
            <a:r>
              <a:rPr lang="en-US" baseline="0" dirty="0" smtClean="0"/>
              <a:t>Having a competent person evaluate the excavation and protective system to ensure it is correct for that site.</a:t>
            </a:r>
            <a:endParaRPr lang="en-US" dirty="0"/>
          </a:p>
        </p:txBody>
      </p:sp>
      <p:sp>
        <p:nvSpPr>
          <p:cNvPr id="4" name="Slide Number Placeholder 3"/>
          <p:cNvSpPr>
            <a:spLocks noGrp="1"/>
          </p:cNvSpPr>
          <p:nvPr>
            <p:ph type="sldNum" sz="quarter" idx="10"/>
          </p:nvPr>
        </p:nvSpPr>
        <p:spPr/>
        <p:txBody>
          <a:bodyPr/>
          <a:lstStyle/>
          <a:p>
            <a:fld id="{7C90C012-04D9-4230-B3BB-0B927A1F7F92}" type="slidenum">
              <a:rPr lang="en-US" smtClean="0"/>
              <a:t>7</a:t>
            </a:fld>
            <a:endParaRPr lang="en-US"/>
          </a:p>
        </p:txBody>
      </p:sp>
    </p:spTree>
    <p:extLst>
      <p:ext uri="{BB962C8B-B14F-4D97-AF65-F5344CB8AC3E}">
        <p14:creationId xmlns:p14="http://schemas.microsoft.com/office/powerpoint/2010/main" val="409261831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Workers Rights</a:t>
            </a:r>
          </a:p>
          <a:p>
            <a:r>
              <a:rPr lang="en-US" dirty="0" smtClean="0"/>
              <a:t>http://www.osha.gov/Publications/osha3021.pdf</a:t>
            </a:r>
          </a:p>
          <a:p>
            <a:endParaRPr lang="en-US" dirty="0"/>
          </a:p>
        </p:txBody>
      </p:sp>
      <p:sp>
        <p:nvSpPr>
          <p:cNvPr id="4" name="Slide Number Placeholder 3"/>
          <p:cNvSpPr>
            <a:spLocks noGrp="1"/>
          </p:cNvSpPr>
          <p:nvPr>
            <p:ph type="sldNum" sz="quarter" idx="10"/>
          </p:nvPr>
        </p:nvSpPr>
        <p:spPr/>
        <p:txBody>
          <a:bodyPr/>
          <a:lstStyle/>
          <a:p>
            <a:fld id="{9D479CFA-D824-448F-B2AE-29AE5C7A92A3}" type="slidenum">
              <a:rPr lang="en-US" smtClean="0">
                <a:solidFill>
                  <a:prstClr val="black"/>
                </a:solidFill>
              </a:rPr>
              <a:pPr/>
              <a:t>38</a:t>
            </a:fld>
            <a:endParaRPr lang="en-US" dirty="0">
              <a:solidFill>
                <a:prstClr val="black"/>
              </a:solidFill>
            </a:endParaRPr>
          </a:p>
        </p:txBody>
      </p:sp>
    </p:spTree>
    <p:extLst>
      <p:ext uri="{BB962C8B-B14F-4D97-AF65-F5344CB8AC3E}">
        <p14:creationId xmlns:p14="http://schemas.microsoft.com/office/powerpoint/2010/main" val="2940278506"/>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601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dirty="0" smtClean="0"/>
              <a:t>Workers Rights</a:t>
            </a:r>
          </a:p>
          <a:p>
            <a:pPr eaLnBrk="1" hangingPunct="1">
              <a:spcBef>
                <a:spcPct val="0"/>
              </a:spcBef>
            </a:pPr>
            <a:r>
              <a:rPr lang="en-US" dirty="0" smtClean="0"/>
              <a:t>http://www.osha.gov/Publications/osha3021.pdf</a:t>
            </a:r>
          </a:p>
          <a:p>
            <a:pPr eaLnBrk="1" hangingPunct="1">
              <a:spcBef>
                <a:spcPct val="0"/>
              </a:spcBef>
            </a:pPr>
            <a:endParaRPr lang="en-US" dirty="0" smtClean="0"/>
          </a:p>
          <a:p>
            <a:pPr eaLnBrk="1" hangingPunct="1">
              <a:spcBef>
                <a:spcPct val="0"/>
              </a:spcBef>
            </a:pPr>
            <a:r>
              <a:rPr lang="en-US" b="1" baseline="0" dirty="0" smtClean="0"/>
              <a:t>Incorporate into all 4 modules. 3-4 slides need to be added.</a:t>
            </a:r>
            <a:br>
              <a:rPr lang="en-US" b="1" baseline="0" dirty="0" smtClean="0"/>
            </a:br>
            <a:r>
              <a:rPr lang="en-US" b="1" baseline="0" dirty="0" smtClean="0"/>
              <a:t>Provide handouts to minimize amount of info on slides.</a:t>
            </a:r>
            <a:endParaRPr lang="en-US" b="1" dirty="0" smtClean="0"/>
          </a:p>
          <a:p>
            <a:pPr eaLnBrk="1" hangingPunct="1">
              <a:spcBef>
                <a:spcPct val="0"/>
              </a:spcBef>
            </a:pPr>
            <a:endParaRPr lang="en-US" dirty="0" smtClean="0"/>
          </a:p>
        </p:txBody>
      </p:sp>
      <p:sp>
        <p:nvSpPr>
          <p:cNvPr id="86020" name="Slide Number Placeholder 3"/>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orbel" pitchFamily="34" charset="0"/>
              </a:defRPr>
            </a:lvl1pPr>
            <a:lvl2pPr marL="742950" indent="-285750">
              <a:defRPr>
                <a:solidFill>
                  <a:schemeClr val="tx1"/>
                </a:solidFill>
                <a:latin typeface="Corbel" pitchFamily="34" charset="0"/>
              </a:defRPr>
            </a:lvl2pPr>
            <a:lvl3pPr marL="1143000" indent="-228600">
              <a:defRPr>
                <a:solidFill>
                  <a:schemeClr val="tx1"/>
                </a:solidFill>
                <a:latin typeface="Corbel" pitchFamily="34" charset="0"/>
              </a:defRPr>
            </a:lvl3pPr>
            <a:lvl4pPr marL="1600200" indent="-228600">
              <a:defRPr>
                <a:solidFill>
                  <a:schemeClr val="tx1"/>
                </a:solidFill>
                <a:latin typeface="Corbel" pitchFamily="34" charset="0"/>
              </a:defRPr>
            </a:lvl4pPr>
            <a:lvl5pPr marL="2057400" indent="-228600">
              <a:defRPr>
                <a:solidFill>
                  <a:schemeClr val="tx1"/>
                </a:solidFill>
                <a:latin typeface="Corbel" pitchFamily="34" charset="0"/>
              </a:defRPr>
            </a:lvl5pPr>
            <a:lvl6pPr marL="2514600" indent="-228600" fontAlgn="base">
              <a:spcBef>
                <a:spcPct val="0"/>
              </a:spcBef>
              <a:spcAft>
                <a:spcPct val="0"/>
              </a:spcAft>
              <a:defRPr>
                <a:solidFill>
                  <a:schemeClr val="tx1"/>
                </a:solidFill>
                <a:latin typeface="Corbel" pitchFamily="34" charset="0"/>
              </a:defRPr>
            </a:lvl6pPr>
            <a:lvl7pPr marL="2971800" indent="-228600" fontAlgn="base">
              <a:spcBef>
                <a:spcPct val="0"/>
              </a:spcBef>
              <a:spcAft>
                <a:spcPct val="0"/>
              </a:spcAft>
              <a:defRPr>
                <a:solidFill>
                  <a:schemeClr val="tx1"/>
                </a:solidFill>
                <a:latin typeface="Corbel" pitchFamily="34" charset="0"/>
              </a:defRPr>
            </a:lvl7pPr>
            <a:lvl8pPr marL="3429000" indent="-228600" fontAlgn="base">
              <a:spcBef>
                <a:spcPct val="0"/>
              </a:spcBef>
              <a:spcAft>
                <a:spcPct val="0"/>
              </a:spcAft>
              <a:defRPr>
                <a:solidFill>
                  <a:schemeClr val="tx1"/>
                </a:solidFill>
                <a:latin typeface="Corbel" pitchFamily="34" charset="0"/>
              </a:defRPr>
            </a:lvl8pPr>
            <a:lvl9pPr marL="3886200" indent="-228600" fontAlgn="base">
              <a:spcBef>
                <a:spcPct val="0"/>
              </a:spcBef>
              <a:spcAft>
                <a:spcPct val="0"/>
              </a:spcAft>
              <a:defRPr>
                <a:solidFill>
                  <a:schemeClr val="tx1"/>
                </a:solidFill>
                <a:latin typeface="Corbel" pitchFamily="34" charset="0"/>
              </a:defRPr>
            </a:lvl9pPr>
          </a:lstStyle>
          <a:p>
            <a:pPr fontAlgn="base">
              <a:spcBef>
                <a:spcPct val="0"/>
              </a:spcBef>
              <a:spcAft>
                <a:spcPct val="0"/>
              </a:spcAft>
              <a:defRPr/>
            </a:pPr>
            <a:fld id="{62A920DF-579C-4E3D-BF12-8135EF9D88E7}" type="slidenum">
              <a:rPr lang="en-US" smtClean="0">
                <a:solidFill>
                  <a:prstClr val="black"/>
                </a:solidFill>
                <a:latin typeface="Calibri" pitchFamily="34" charset="0"/>
              </a:rPr>
              <a:pPr fontAlgn="base">
                <a:spcBef>
                  <a:spcPct val="0"/>
                </a:spcBef>
                <a:spcAft>
                  <a:spcPct val="0"/>
                </a:spcAft>
                <a:defRPr/>
              </a:pPr>
              <a:t>39</a:t>
            </a:fld>
            <a:endParaRPr lang="en-US" dirty="0" smtClean="0">
              <a:solidFill>
                <a:prstClr val="black"/>
              </a:solidFill>
              <a:latin typeface="Calibri" pitchFamily="34" charset="0"/>
            </a:endParaRPr>
          </a:p>
        </p:txBody>
      </p:sp>
    </p:spTree>
    <p:extLst>
      <p:ext uri="{BB962C8B-B14F-4D97-AF65-F5344CB8AC3E}">
        <p14:creationId xmlns:p14="http://schemas.microsoft.com/office/powerpoint/2010/main" val="3661713860"/>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Whistleblower Protection Program</a:t>
            </a:r>
          </a:p>
          <a:p>
            <a:r>
              <a:rPr lang="en-US" dirty="0" smtClean="0"/>
              <a:t>http://www.whistleblowers.gov/ </a:t>
            </a:r>
          </a:p>
          <a:p>
            <a:endParaRPr lang="en-US" dirty="0"/>
          </a:p>
        </p:txBody>
      </p:sp>
      <p:sp>
        <p:nvSpPr>
          <p:cNvPr id="4" name="Slide Number Placeholder 3"/>
          <p:cNvSpPr>
            <a:spLocks noGrp="1"/>
          </p:cNvSpPr>
          <p:nvPr>
            <p:ph type="sldNum" sz="quarter" idx="10"/>
          </p:nvPr>
        </p:nvSpPr>
        <p:spPr/>
        <p:txBody>
          <a:bodyPr/>
          <a:lstStyle/>
          <a:p>
            <a:fld id="{584F8542-2B95-4473-A5D6-F7A041C4FF65}" type="slidenum">
              <a:rPr lang="en-US" smtClean="0"/>
              <a:t>40</a:t>
            </a:fld>
            <a:endParaRPr lang="en-US" dirty="0"/>
          </a:p>
        </p:txBody>
      </p:sp>
    </p:spTree>
    <p:extLst>
      <p:ext uri="{BB962C8B-B14F-4D97-AF65-F5344CB8AC3E}">
        <p14:creationId xmlns:p14="http://schemas.microsoft.com/office/powerpoint/2010/main" val="44952734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Source: https://www.youtube.com/watch?v=EIthR6akGtw </a:t>
            </a:r>
          </a:p>
          <a:p>
            <a:r>
              <a:rPr lang="en-US" dirty="0" smtClean="0"/>
              <a:t>Video: This video shows definitions relating to excavations</a:t>
            </a:r>
            <a:endParaRPr lang="en-US" dirty="0"/>
          </a:p>
        </p:txBody>
      </p:sp>
      <p:sp>
        <p:nvSpPr>
          <p:cNvPr id="4" name="Slide Number Placeholder 3"/>
          <p:cNvSpPr>
            <a:spLocks noGrp="1"/>
          </p:cNvSpPr>
          <p:nvPr>
            <p:ph type="sldNum" sz="quarter" idx="10"/>
          </p:nvPr>
        </p:nvSpPr>
        <p:spPr/>
        <p:txBody>
          <a:bodyPr/>
          <a:lstStyle/>
          <a:p>
            <a:fld id="{7C90C012-04D9-4230-B3BB-0B927A1F7F92}" type="slidenum">
              <a:rPr lang="en-US" smtClean="0"/>
              <a:t>8</a:t>
            </a:fld>
            <a:endParaRPr lang="en-US"/>
          </a:p>
        </p:txBody>
      </p:sp>
    </p:spTree>
    <p:extLst>
      <p:ext uri="{BB962C8B-B14F-4D97-AF65-F5344CB8AC3E}">
        <p14:creationId xmlns:p14="http://schemas.microsoft.com/office/powerpoint/2010/main" val="373381398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Definitions taken from 29</a:t>
            </a:r>
            <a:r>
              <a:rPr lang="en-US" baseline="0" dirty="0" smtClean="0"/>
              <a:t> CFR 1926</a:t>
            </a:r>
            <a:endParaRPr lang="en-US" dirty="0"/>
          </a:p>
        </p:txBody>
      </p:sp>
      <p:sp>
        <p:nvSpPr>
          <p:cNvPr id="4" name="Slide Number Placeholder 3"/>
          <p:cNvSpPr>
            <a:spLocks noGrp="1"/>
          </p:cNvSpPr>
          <p:nvPr>
            <p:ph type="sldNum" sz="quarter" idx="10"/>
          </p:nvPr>
        </p:nvSpPr>
        <p:spPr/>
        <p:txBody>
          <a:bodyPr/>
          <a:lstStyle/>
          <a:p>
            <a:fld id="{7C90C012-04D9-4230-B3BB-0B927A1F7F92}" type="slidenum">
              <a:rPr lang="en-US" smtClean="0"/>
              <a:t>9</a:t>
            </a:fld>
            <a:endParaRPr lang="en-US"/>
          </a:p>
        </p:txBody>
      </p:sp>
    </p:spTree>
    <p:extLst>
      <p:ext uri="{BB962C8B-B14F-4D97-AF65-F5344CB8AC3E}">
        <p14:creationId xmlns:p14="http://schemas.microsoft.com/office/powerpoint/2010/main" val="19335062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https://www.osha.gov/OshDoc/data_Hurricane_Facts/trench_excavation_fs.pdf</a:t>
            </a:r>
          </a:p>
          <a:p>
            <a:r>
              <a:rPr lang="en-US" dirty="0" smtClean="0"/>
              <a:t>Picture Source:</a:t>
            </a:r>
            <a:r>
              <a:rPr lang="en-US" baseline="0" dirty="0" smtClean="0"/>
              <a:t> https://www.osha.gov/SLTC/etools/construction/trenching/mainpage.html</a:t>
            </a:r>
            <a:endParaRPr lang="en-US" dirty="0"/>
          </a:p>
        </p:txBody>
      </p:sp>
      <p:sp>
        <p:nvSpPr>
          <p:cNvPr id="4" name="Slide Number Placeholder 3"/>
          <p:cNvSpPr>
            <a:spLocks noGrp="1"/>
          </p:cNvSpPr>
          <p:nvPr>
            <p:ph type="sldNum" sz="quarter" idx="10"/>
          </p:nvPr>
        </p:nvSpPr>
        <p:spPr/>
        <p:txBody>
          <a:bodyPr/>
          <a:lstStyle/>
          <a:p>
            <a:fld id="{7C90C012-04D9-4230-B3BB-0B927A1F7F92}" type="slidenum">
              <a:rPr lang="en-US" smtClean="0"/>
              <a:t>10</a:t>
            </a:fld>
            <a:endParaRPr lang="en-US"/>
          </a:p>
        </p:txBody>
      </p:sp>
    </p:spTree>
    <p:extLst>
      <p:ext uri="{BB962C8B-B14F-4D97-AF65-F5344CB8AC3E}">
        <p14:creationId xmlns:p14="http://schemas.microsoft.com/office/powerpoint/2010/main" val="425977079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https://www.osha.gov/OshDoc/data_Hurricane_Facts/trench_excavation_fs.pdf</a:t>
            </a:r>
            <a:endParaRPr lang="en-US" dirty="0"/>
          </a:p>
        </p:txBody>
      </p:sp>
      <p:sp>
        <p:nvSpPr>
          <p:cNvPr id="4" name="Slide Number Placeholder 3"/>
          <p:cNvSpPr>
            <a:spLocks noGrp="1"/>
          </p:cNvSpPr>
          <p:nvPr>
            <p:ph type="sldNum" sz="quarter" idx="10"/>
          </p:nvPr>
        </p:nvSpPr>
        <p:spPr/>
        <p:txBody>
          <a:bodyPr/>
          <a:lstStyle/>
          <a:p>
            <a:fld id="{7C90C012-04D9-4230-B3BB-0B927A1F7F92}" type="slidenum">
              <a:rPr lang="en-US" smtClean="0"/>
              <a:t>12</a:t>
            </a:fld>
            <a:endParaRPr lang="en-US"/>
          </a:p>
        </p:txBody>
      </p:sp>
    </p:spTree>
    <p:extLst>
      <p:ext uri="{BB962C8B-B14F-4D97-AF65-F5344CB8AC3E}">
        <p14:creationId xmlns:p14="http://schemas.microsoft.com/office/powerpoint/2010/main" val="115744143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Source:</a:t>
            </a:r>
            <a:r>
              <a:rPr lang="en-US" baseline="0" dirty="0" smtClean="0"/>
              <a:t> </a:t>
            </a:r>
            <a:r>
              <a:rPr lang="en-US" dirty="0" smtClean="0"/>
              <a:t>https://www.youtube.com/watch?v=cFYkeT0Yk6k</a:t>
            </a:r>
          </a:p>
          <a:p>
            <a:r>
              <a:rPr lang="en-US" dirty="0" smtClean="0"/>
              <a:t>Video: This video shows the importance of using a system to protect workers from excavation hazards, and having a competent person on site to ensure all hazards are eliminated. </a:t>
            </a:r>
            <a:endParaRPr lang="en-US" dirty="0"/>
          </a:p>
        </p:txBody>
      </p:sp>
      <p:sp>
        <p:nvSpPr>
          <p:cNvPr id="4" name="Slide Number Placeholder 3"/>
          <p:cNvSpPr>
            <a:spLocks noGrp="1"/>
          </p:cNvSpPr>
          <p:nvPr>
            <p:ph type="sldNum" sz="quarter" idx="10"/>
          </p:nvPr>
        </p:nvSpPr>
        <p:spPr/>
        <p:txBody>
          <a:bodyPr/>
          <a:lstStyle/>
          <a:p>
            <a:fld id="{7C90C012-04D9-4230-B3BB-0B927A1F7F92}" type="slidenum">
              <a:rPr lang="en-US" smtClean="0"/>
              <a:t>13</a:t>
            </a:fld>
            <a:endParaRPr lang="en-US"/>
          </a:p>
        </p:txBody>
      </p:sp>
    </p:spTree>
    <p:extLst>
      <p:ext uri="{BB962C8B-B14F-4D97-AF65-F5344CB8AC3E}">
        <p14:creationId xmlns:p14="http://schemas.microsoft.com/office/powerpoint/2010/main" val="160852435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Question 1</a:t>
            </a:r>
          </a:p>
          <a:p>
            <a:r>
              <a:rPr lang="en-US" dirty="0" smtClean="0"/>
              <a:t>Hazards of this</a:t>
            </a:r>
            <a:r>
              <a:rPr lang="en-US" baseline="0" dirty="0" smtClean="0"/>
              <a:t> excavation was having no protective system for the workers in the excavation.</a:t>
            </a:r>
            <a:endParaRPr lang="en-US" dirty="0" smtClean="0"/>
          </a:p>
          <a:p>
            <a:r>
              <a:rPr lang="en-US" dirty="0" smtClean="0"/>
              <a:t>Question 2</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smtClean="0"/>
              <a:t>There were no protective devices in place, the use of a protective device could have saved lives</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smtClean="0"/>
              <a:t>Question 3</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smtClean="0"/>
              <a:t>Having a competent person to evaluate the excavation</a:t>
            </a:r>
            <a:r>
              <a:rPr lang="en-US" baseline="0" dirty="0" smtClean="0"/>
              <a:t> and implementing a protective system for the workers inside the excavation. </a:t>
            </a:r>
            <a:endParaRPr lang="en-US" dirty="0" smtClean="0"/>
          </a:p>
          <a:p>
            <a:endParaRPr lang="en-US" dirty="0"/>
          </a:p>
        </p:txBody>
      </p:sp>
      <p:sp>
        <p:nvSpPr>
          <p:cNvPr id="4" name="Slide Number Placeholder 3"/>
          <p:cNvSpPr>
            <a:spLocks noGrp="1"/>
          </p:cNvSpPr>
          <p:nvPr>
            <p:ph type="sldNum" sz="quarter" idx="10"/>
          </p:nvPr>
        </p:nvSpPr>
        <p:spPr/>
        <p:txBody>
          <a:bodyPr/>
          <a:lstStyle/>
          <a:p>
            <a:fld id="{7C90C012-04D9-4230-B3BB-0B927A1F7F92}" type="slidenum">
              <a:rPr lang="en-US" smtClean="0"/>
              <a:t>14</a:t>
            </a:fld>
            <a:endParaRPr lang="en-US"/>
          </a:p>
        </p:txBody>
      </p:sp>
    </p:spTree>
    <p:extLst>
      <p:ext uri="{BB962C8B-B14F-4D97-AF65-F5344CB8AC3E}">
        <p14:creationId xmlns:p14="http://schemas.microsoft.com/office/powerpoint/2010/main" val="268465063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https://www.osha.gov/OshDoc/data_Hurricane_Facts/trench_excavation_fs.pdf </a:t>
            </a:r>
            <a:endParaRPr lang="en-US" dirty="0"/>
          </a:p>
        </p:txBody>
      </p:sp>
      <p:sp>
        <p:nvSpPr>
          <p:cNvPr id="4" name="Slide Number Placeholder 3"/>
          <p:cNvSpPr>
            <a:spLocks noGrp="1"/>
          </p:cNvSpPr>
          <p:nvPr>
            <p:ph type="sldNum" sz="quarter" idx="10"/>
          </p:nvPr>
        </p:nvSpPr>
        <p:spPr/>
        <p:txBody>
          <a:bodyPr/>
          <a:lstStyle/>
          <a:p>
            <a:fld id="{7C90C012-04D9-4230-B3BB-0B927A1F7F92}" type="slidenum">
              <a:rPr lang="en-US" smtClean="0"/>
              <a:t>15</a:t>
            </a:fld>
            <a:endParaRPr lang="en-US"/>
          </a:p>
        </p:txBody>
      </p:sp>
    </p:spTree>
    <p:extLst>
      <p:ext uri="{BB962C8B-B14F-4D97-AF65-F5344CB8AC3E}">
        <p14:creationId xmlns:p14="http://schemas.microsoft.com/office/powerpoint/2010/main" val="145119075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8" name="Group 7"/>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85000"/>
                  <a:lumOff val="1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lumOff val="1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321A003C-4245-4125-A28E-ADC1235CDE63}" type="datetimeFigureOut">
              <a:rPr lang="en-US" smtClean="0"/>
              <a:t>6/9/2020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02DC112-5201-4797-8C68-79B1CC9085BC}" type="slidenum">
              <a:rPr lang="en-US" smtClean="0"/>
              <a:t>‹#›</a:t>
            </a:fld>
            <a:endParaRPr lang="en-US"/>
          </a:p>
        </p:txBody>
      </p:sp>
    </p:spTree>
    <p:extLst>
      <p:ext uri="{BB962C8B-B14F-4D97-AF65-F5344CB8AC3E}">
        <p14:creationId xmlns:p14="http://schemas.microsoft.com/office/powerpoint/2010/main" val="1577900849"/>
      </p:ext>
    </p:extLst>
  </p:cSld>
  <p:clrMapOvr>
    <a:masterClrMapping/>
  </p:clrMapOvr>
  <p:extLst>
    <p:ext uri="{DCECCB84-F9BA-43D5-87BE-67443E8EF086}">
      <p15:sldGuideLst xmlns:p15="http://schemas.microsoft.com/office/powerpoint/2012/main"/>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321A003C-4245-4125-A28E-ADC1235CDE63}" type="datetimeFigureOut">
              <a:rPr lang="en-US" smtClean="0"/>
              <a:t>6/9/2020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02DC112-5201-4797-8C68-79B1CC9085BC}" type="slidenum">
              <a:rPr lang="en-US" smtClean="0"/>
              <a:t>‹#›</a:t>
            </a:fld>
            <a:endParaRPr lang="en-US"/>
          </a:p>
        </p:txBody>
      </p:sp>
    </p:spTree>
    <p:extLst>
      <p:ext uri="{BB962C8B-B14F-4D97-AF65-F5344CB8AC3E}">
        <p14:creationId xmlns:p14="http://schemas.microsoft.com/office/powerpoint/2010/main" val="366826355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321A003C-4245-4125-A28E-ADC1235CDE63}" type="datetimeFigureOut">
              <a:rPr lang="en-US" smtClean="0"/>
              <a:t>6/9/2020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02DC112-5201-4797-8C68-79B1CC9085BC}" type="slidenum">
              <a:rPr lang="en-US" smtClean="0"/>
              <a:t>‹#›</a:t>
            </a:fld>
            <a:endParaRPr lang="en-US"/>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01993938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321A003C-4245-4125-A28E-ADC1235CDE63}" type="datetimeFigureOut">
              <a:rPr lang="en-US" smtClean="0"/>
              <a:t>6/9/2020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02DC112-5201-4797-8C68-79B1CC9085BC}" type="slidenum">
              <a:rPr lang="en-US" smtClean="0"/>
              <a:t>‹#›</a:t>
            </a:fld>
            <a:endParaRPr lang="en-US"/>
          </a:p>
        </p:txBody>
      </p:sp>
    </p:spTree>
    <p:extLst>
      <p:ext uri="{BB962C8B-B14F-4D97-AF65-F5344CB8AC3E}">
        <p14:creationId xmlns:p14="http://schemas.microsoft.com/office/powerpoint/2010/main" val="80004275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321A003C-4245-4125-A28E-ADC1235CDE63}" type="datetimeFigureOut">
              <a:rPr lang="en-US" smtClean="0"/>
              <a:t>6/9/2020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02DC112-5201-4797-8C68-79B1CC9085BC}"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409109197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321A003C-4245-4125-A28E-ADC1235CDE63}" type="datetimeFigureOut">
              <a:rPr lang="en-US" smtClean="0"/>
              <a:t>6/9/2020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02DC112-5201-4797-8C68-79B1CC9085BC}" type="slidenum">
              <a:rPr lang="en-US" smtClean="0"/>
              <a:t>‹#›</a:t>
            </a:fld>
            <a:endParaRPr lang="en-US"/>
          </a:p>
        </p:txBody>
      </p:sp>
    </p:spTree>
    <p:extLst>
      <p:ext uri="{BB962C8B-B14F-4D97-AF65-F5344CB8AC3E}">
        <p14:creationId xmlns:p14="http://schemas.microsoft.com/office/powerpoint/2010/main" val="315010259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321A003C-4245-4125-A28E-ADC1235CDE63}" type="datetimeFigureOut">
              <a:rPr lang="en-US" smtClean="0"/>
              <a:t>6/9/2020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02DC112-5201-4797-8C68-79B1CC9085BC}" type="slidenum">
              <a:rPr lang="en-US" smtClean="0"/>
              <a:t>‹#›</a:t>
            </a:fld>
            <a:endParaRPr lang="en-US"/>
          </a:p>
        </p:txBody>
      </p:sp>
    </p:spTree>
    <p:extLst>
      <p:ext uri="{BB962C8B-B14F-4D97-AF65-F5344CB8AC3E}">
        <p14:creationId xmlns:p14="http://schemas.microsoft.com/office/powerpoint/2010/main" val="188118677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321A003C-4245-4125-A28E-ADC1235CDE63}" type="datetimeFigureOut">
              <a:rPr lang="en-US" smtClean="0"/>
              <a:t>6/9/2020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02DC112-5201-4797-8C68-79B1CC9085BC}" type="slidenum">
              <a:rPr lang="en-US" smtClean="0"/>
              <a:t>‹#›</a:t>
            </a:fld>
            <a:endParaRPr lang="en-US"/>
          </a:p>
        </p:txBody>
      </p:sp>
    </p:spTree>
    <p:extLst>
      <p:ext uri="{BB962C8B-B14F-4D97-AF65-F5344CB8AC3E}">
        <p14:creationId xmlns:p14="http://schemas.microsoft.com/office/powerpoint/2010/main" val="17594061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321A003C-4245-4125-A28E-ADC1235CDE63}" type="datetimeFigureOut">
              <a:rPr lang="en-US" smtClean="0"/>
              <a:t>6/9/2020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02DC112-5201-4797-8C68-79B1CC9085BC}" type="slidenum">
              <a:rPr lang="en-US" smtClean="0"/>
              <a:t>‹#›</a:t>
            </a:fld>
            <a:endParaRPr lang="en-US"/>
          </a:p>
        </p:txBody>
      </p:sp>
    </p:spTree>
    <p:extLst>
      <p:ext uri="{BB962C8B-B14F-4D97-AF65-F5344CB8AC3E}">
        <p14:creationId xmlns:p14="http://schemas.microsoft.com/office/powerpoint/2010/main" val="4339049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321A003C-4245-4125-A28E-ADC1235CDE63}" type="datetimeFigureOut">
              <a:rPr lang="en-US" smtClean="0"/>
              <a:t>6/9/2020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02DC112-5201-4797-8C68-79B1CC9085BC}" type="slidenum">
              <a:rPr lang="en-US" smtClean="0"/>
              <a:t>‹#›</a:t>
            </a:fld>
            <a:endParaRPr lang="en-US"/>
          </a:p>
        </p:txBody>
      </p:sp>
    </p:spTree>
    <p:extLst>
      <p:ext uri="{BB962C8B-B14F-4D97-AF65-F5344CB8AC3E}">
        <p14:creationId xmlns:p14="http://schemas.microsoft.com/office/powerpoint/2010/main" val="23079413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321A003C-4245-4125-A28E-ADC1235CDE63}" type="datetimeFigureOut">
              <a:rPr lang="en-US" smtClean="0"/>
              <a:t>6/9/2020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02DC112-5201-4797-8C68-79B1CC9085BC}" type="slidenum">
              <a:rPr lang="en-US" smtClean="0"/>
              <a:t>‹#›</a:t>
            </a:fld>
            <a:endParaRPr lang="en-US"/>
          </a:p>
        </p:txBody>
      </p:sp>
    </p:spTree>
    <p:extLst>
      <p:ext uri="{BB962C8B-B14F-4D97-AF65-F5344CB8AC3E}">
        <p14:creationId xmlns:p14="http://schemas.microsoft.com/office/powerpoint/2010/main" val="22799759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321A003C-4245-4125-A28E-ADC1235CDE63}" type="datetimeFigureOut">
              <a:rPr lang="en-US" smtClean="0"/>
              <a:t>6/9/2020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02DC112-5201-4797-8C68-79B1CC9085BC}" type="slidenum">
              <a:rPr lang="en-US" smtClean="0"/>
              <a:t>‹#›</a:t>
            </a:fld>
            <a:endParaRPr lang="en-US"/>
          </a:p>
        </p:txBody>
      </p:sp>
    </p:spTree>
    <p:extLst>
      <p:ext uri="{BB962C8B-B14F-4D97-AF65-F5344CB8AC3E}">
        <p14:creationId xmlns:p14="http://schemas.microsoft.com/office/powerpoint/2010/main" val="3035397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321A003C-4245-4125-A28E-ADC1235CDE63}" type="datetimeFigureOut">
              <a:rPr lang="en-US" smtClean="0"/>
              <a:t>6/9/2020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02DC112-5201-4797-8C68-79B1CC9085BC}" type="slidenum">
              <a:rPr lang="en-US" smtClean="0"/>
              <a:t>‹#›</a:t>
            </a:fld>
            <a:endParaRPr lang="en-US"/>
          </a:p>
        </p:txBody>
      </p:sp>
    </p:spTree>
    <p:extLst>
      <p:ext uri="{BB962C8B-B14F-4D97-AF65-F5344CB8AC3E}">
        <p14:creationId xmlns:p14="http://schemas.microsoft.com/office/powerpoint/2010/main" val="36708164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21A003C-4245-4125-A28E-ADC1235CDE63}" type="datetimeFigureOut">
              <a:rPr lang="en-US" smtClean="0"/>
              <a:t>6/9/2020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02DC112-5201-4797-8C68-79B1CC9085BC}" type="slidenum">
              <a:rPr lang="en-US" smtClean="0"/>
              <a:t>‹#›</a:t>
            </a:fld>
            <a:endParaRPr lang="en-US"/>
          </a:p>
        </p:txBody>
      </p:sp>
    </p:spTree>
    <p:extLst>
      <p:ext uri="{BB962C8B-B14F-4D97-AF65-F5344CB8AC3E}">
        <p14:creationId xmlns:p14="http://schemas.microsoft.com/office/powerpoint/2010/main" val="3092904276"/>
      </p:ext>
    </p:extLst>
  </p:cSld>
  <p:clrMapOvr>
    <a:masterClrMapping/>
  </p:clrMapOvr>
  <p:extLst>
    <p:ext uri="{DCECCB84-F9BA-43D5-87BE-67443E8EF086}">
      <p15:sldGuideLst xmlns:p15="http://schemas.microsoft.com/office/powerpoint/2012/main"/>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smtClean="0"/>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321A003C-4245-4125-A28E-ADC1235CDE63}" type="datetimeFigureOut">
              <a:rPr lang="en-US" smtClean="0"/>
              <a:t>6/9/2020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02DC112-5201-4797-8C68-79B1CC9085BC}" type="slidenum">
              <a:rPr lang="en-US" smtClean="0"/>
              <a:t>‹#›</a:t>
            </a:fld>
            <a:endParaRPr lang="en-US"/>
          </a:p>
        </p:txBody>
      </p:sp>
    </p:spTree>
    <p:extLst>
      <p:ext uri="{BB962C8B-B14F-4D97-AF65-F5344CB8AC3E}">
        <p14:creationId xmlns:p14="http://schemas.microsoft.com/office/powerpoint/2010/main" val="3995852455"/>
      </p:ext>
    </p:extLst>
  </p:cSld>
  <p:clrMapOvr>
    <a:masterClrMapping/>
  </p:clrMapOvr>
  <p:extLst>
    <p:ext uri="{DCECCB84-F9BA-43D5-87BE-67443E8EF086}">
      <p15:sldGuideLst xmlns:p15="http://schemas.microsoft.com/office/powerpoint/2012/main"/>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321A003C-4245-4125-A28E-ADC1235CDE63}" type="datetimeFigureOut">
              <a:rPr lang="en-US" smtClean="0"/>
              <a:t>6/9/2020</a:t>
            </a:fld>
            <a:endParaRPr lang="en-US"/>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A02DC112-5201-4797-8C68-79B1CC9085BC}" type="slidenum">
              <a:rPr lang="en-US" smtClean="0"/>
              <a:t>‹#›</a:t>
            </a:fld>
            <a:endParaRPr lang="en-US"/>
          </a:p>
        </p:txBody>
      </p:sp>
    </p:spTree>
    <p:extLst>
      <p:ext uri="{BB962C8B-B14F-4D97-AF65-F5344CB8AC3E}">
        <p14:creationId xmlns:p14="http://schemas.microsoft.com/office/powerpoint/2010/main" val="21716021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grpSp>
        <p:nvGrpSpPr>
          <p:cNvPr id="8" name="Group 7"/>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85000"/>
                  <a:lumOff val="1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lumOff val="1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321A003C-4245-4125-A28E-ADC1235CDE63}" type="datetimeFigureOut">
              <a:rPr lang="en-US" smtClean="0"/>
              <a:t>6/9/2020</a:t>
            </a:fld>
            <a:endParaRPr 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A02DC112-5201-4797-8C68-79B1CC9085BC}" type="slidenum">
              <a:rPr lang="en-US" smtClean="0"/>
              <a:t>‹#›</a:t>
            </a:fld>
            <a:endParaRPr lang="en-US"/>
          </a:p>
        </p:txBody>
      </p:sp>
    </p:spTree>
    <p:extLst>
      <p:ext uri="{BB962C8B-B14F-4D97-AF65-F5344CB8AC3E}">
        <p14:creationId xmlns:p14="http://schemas.microsoft.com/office/powerpoint/2010/main" val="3325768612"/>
      </p:ext>
    </p:extLst>
  </p:cSld>
  <p:clrMap bg1="dk1" tx1="lt1" bg2="dk2" tx2="lt2" accent1="accent1" accent2="accent2" accent3="accent3" accent4="accent4" accent5="accent5" accent6="accent6" hlink="hlink" folHlink="folHlink"/>
  <p:sldLayoutIdLst>
    <p:sldLayoutId id="2147483881" r:id="rId1"/>
    <p:sldLayoutId id="2147483882" r:id="rId2"/>
    <p:sldLayoutId id="2147483883" r:id="rId3"/>
    <p:sldLayoutId id="2147483884" r:id="rId4"/>
    <p:sldLayoutId id="2147483885" r:id="rId5"/>
    <p:sldLayoutId id="2147483886" r:id="rId6"/>
    <p:sldLayoutId id="2147483887" r:id="rId7"/>
    <p:sldLayoutId id="2147483888" r:id="rId8"/>
    <p:sldLayoutId id="2147483889" r:id="rId9"/>
    <p:sldLayoutId id="2147483890" r:id="rId10"/>
    <p:sldLayoutId id="2147483891" r:id="rId11"/>
    <p:sldLayoutId id="2147483892" r:id="rId12"/>
    <p:sldLayoutId id="2147483893" r:id="rId13"/>
    <p:sldLayoutId id="2147483894" r:id="rId14"/>
    <p:sldLayoutId id="2147483895" r:id="rId15"/>
    <p:sldLayoutId id="214748389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5.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5.xml"/><Relationship Id="rId1" Type="http://schemas.openxmlformats.org/officeDocument/2006/relationships/slideLayout" Target="../slideLayouts/slideLayout4.xml"/><Relationship Id="rId4" Type="http://schemas.openxmlformats.org/officeDocument/2006/relationships/image" Target="../media/image3.png"/></Relationships>
</file>

<file path=ppt/slides/_rels/slide3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6.xml"/><Relationship Id="rId1" Type="http://schemas.openxmlformats.org/officeDocument/2006/relationships/slideLayout" Target="../slideLayouts/slideLayout4.xml"/><Relationship Id="rId4" Type="http://schemas.openxmlformats.org/officeDocument/2006/relationships/image" Target="../media/image3.png"/></Relationships>
</file>

<file path=ppt/slides/_rels/slide3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7.xml"/><Relationship Id="rId1" Type="http://schemas.openxmlformats.org/officeDocument/2006/relationships/slideLayout" Target="../slideLayouts/slideLayout4.xml"/><Relationship Id="rId4" Type="http://schemas.openxmlformats.org/officeDocument/2006/relationships/image" Target="../media/image3.png"/></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Hazards of Excavations</a:t>
            </a:r>
            <a:endParaRPr lang="en-US" dirty="0"/>
          </a:p>
        </p:txBody>
      </p:sp>
      <p:sp>
        <p:nvSpPr>
          <p:cNvPr id="3" name="Subtitle 2"/>
          <p:cNvSpPr>
            <a:spLocks noGrp="1"/>
          </p:cNvSpPr>
          <p:nvPr>
            <p:ph type="subTitle" idx="1"/>
          </p:nvPr>
        </p:nvSpPr>
        <p:spPr>
          <a:xfrm>
            <a:off x="192504" y="5606917"/>
            <a:ext cx="8919411" cy="1096899"/>
          </a:xfrm>
        </p:spPr>
        <p:txBody>
          <a:bodyPr>
            <a:normAutofit fontScale="92500" lnSpcReduction="10000"/>
          </a:bodyPr>
          <a:lstStyle/>
          <a:p>
            <a:pPr algn="l"/>
            <a:r>
              <a:rPr lang="en-US" dirty="0">
                <a:solidFill>
                  <a:schemeClr val="tx1"/>
                </a:solidFill>
              </a:rPr>
              <a:t>This material was produced under a grant </a:t>
            </a:r>
            <a:r>
              <a:rPr lang="en-US" dirty="0" smtClean="0">
                <a:solidFill>
                  <a:schemeClr val="tx1"/>
                </a:solidFill>
              </a:rPr>
              <a:t>(</a:t>
            </a:r>
            <a:r>
              <a:rPr lang="en-US" dirty="0" smtClean="0"/>
              <a:t>SH-31234-SH7</a:t>
            </a:r>
            <a:r>
              <a:rPr lang="en-US" dirty="0" smtClean="0">
                <a:solidFill>
                  <a:schemeClr val="tx1"/>
                </a:solidFill>
              </a:rPr>
              <a:t>) </a:t>
            </a:r>
            <a:r>
              <a:rPr lang="en-US" dirty="0">
                <a:solidFill>
                  <a:schemeClr val="tx1"/>
                </a:solidFill>
              </a:rPr>
              <a:t>from the Occupational Safety and Health Administration, U.S. Department of Labor. It does not necessarily  reflect the views or policies of the U.S. Department of Labor, nor does the mention of trade names, commercial products, or organization imply endorsement by the U.S. Government.</a:t>
            </a:r>
          </a:p>
          <a:p>
            <a:endParaRPr lang="en-US" dirty="0"/>
          </a:p>
        </p:txBody>
      </p:sp>
    </p:spTree>
    <p:extLst>
      <p:ext uri="{BB962C8B-B14F-4D97-AF65-F5344CB8AC3E}">
        <p14:creationId xmlns:p14="http://schemas.microsoft.com/office/powerpoint/2010/main" val="377993654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2">
            <a:lumMod val="75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When do you need protection?</a:t>
            </a:r>
            <a:endParaRPr lang="en-US" dirty="0"/>
          </a:p>
        </p:txBody>
      </p:sp>
      <p:sp>
        <p:nvSpPr>
          <p:cNvPr id="3" name="Content Placeholder 2"/>
          <p:cNvSpPr>
            <a:spLocks noGrp="1"/>
          </p:cNvSpPr>
          <p:nvPr>
            <p:ph idx="1"/>
          </p:nvPr>
        </p:nvSpPr>
        <p:spPr/>
        <p:txBody>
          <a:bodyPr/>
          <a:lstStyle/>
          <a:p>
            <a:pPr marL="0" indent="0" algn="ctr">
              <a:buNone/>
            </a:pPr>
            <a:endParaRPr lang="en-US" dirty="0" smtClean="0"/>
          </a:p>
          <a:p>
            <a:pPr marL="0" indent="0" algn="ctr">
              <a:buNone/>
            </a:pPr>
            <a:endParaRPr lang="en-US" dirty="0"/>
          </a:p>
          <a:p>
            <a:pPr marL="0" indent="0">
              <a:buNone/>
            </a:pPr>
            <a:r>
              <a:rPr lang="en-US" sz="2400" dirty="0" smtClean="0"/>
              <a:t>All trenches 5 feet or deeper require a protective system unless the excavation is made entirely of stable rock.</a:t>
            </a:r>
            <a:endParaRPr lang="en-US" sz="2400" dirty="0"/>
          </a:p>
        </p:txBody>
      </p:sp>
      <p:pic>
        <p:nvPicPr>
          <p:cNvPr id="1026" name="Picture 2" descr="Worker in a trench with no protective system" title="Unprotected Trench"/>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855242" y="3008361"/>
            <a:ext cx="2656250" cy="3849639"/>
          </a:xfrm>
          <a:prstGeom prst="rect">
            <a:avLst/>
          </a:prstGeom>
          <a:noFill/>
          <a:extLst>
            <a:ext uri="{909E8E84-426E-40DD-AFC4-6F175D3DCCD1}">
              <a14:hiddenFill xmlns:a14="http://schemas.microsoft.com/office/drawing/2010/main">
                <a:solidFill>
                  <a:srgbClr val="FFFFFF"/>
                </a:solidFill>
              </a14:hiddenFill>
            </a:ext>
          </a:extLst>
        </p:spPr>
      </p:pic>
      <p:sp>
        <p:nvSpPr>
          <p:cNvPr id="4" name="TextBox 3"/>
          <p:cNvSpPr txBox="1"/>
          <p:nvPr/>
        </p:nvSpPr>
        <p:spPr>
          <a:xfrm>
            <a:off x="6096000" y="5672029"/>
            <a:ext cx="3708400" cy="400110"/>
          </a:xfrm>
          <a:prstGeom prst="rect">
            <a:avLst/>
          </a:prstGeom>
          <a:noFill/>
        </p:spPr>
        <p:txBody>
          <a:bodyPr wrap="square" rtlCol="0">
            <a:spAutoFit/>
          </a:bodyPr>
          <a:lstStyle/>
          <a:p>
            <a:r>
              <a:rPr lang="en-US" sz="2000" b="1" dirty="0" smtClean="0">
                <a:solidFill>
                  <a:srgbClr val="FF0000"/>
                </a:solidFill>
              </a:rPr>
              <a:t>Unprotected Trench </a:t>
            </a:r>
            <a:endParaRPr lang="en-US" sz="2000" b="1" dirty="0">
              <a:solidFill>
                <a:srgbClr val="FF0000"/>
              </a:solidFill>
            </a:endParaRPr>
          </a:p>
        </p:txBody>
      </p:sp>
      <p:pic>
        <p:nvPicPr>
          <p:cNvPr id="5" name="Picture 4" descr="This symbol is used to show the participants that the video contains hazards." title="No Sign"/>
          <p:cNvPicPr>
            <a:picLocks noChangeAspect="1"/>
          </p:cNvPicPr>
          <p:nvPr/>
        </p:nvPicPr>
        <p:blipFill>
          <a:blip r:embed="rId4"/>
          <a:stretch>
            <a:fillRect/>
          </a:stretch>
        </p:blipFill>
        <p:spPr>
          <a:xfrm>
            <a:off x="10247207" y="1639202"/>
            <a:ext cx="1944793" cy="1993565"/>
          </a:xfrm>
          <a:prstGeom prst="rect">
            <a:avLst/>
          </a:prstGeom>
        </p:spPr>
      </p:pic>
    </p:spTree>
    <p:extLst>
      <p:ext uri="{BB962C8B-B14F-4D97-AF65-F5344CB8AC3E}">
        <p14:creationId xmlns:p14="http://schemas.microsoft.com/office/powerpoint/2010/main" val="9238603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General hazards</a:t>
            </a:r>
            <a:endParaRPr lang="en-US" dirty="0"/>
          </a:p>
        </p:txBody>
      </p:sp>
      <p:sp>
        <p:nvSpPr>
          <p:cNvPr id="3" name="Content Placeholder 2"/>
          <p:cNvSpPr>
            <a:spLocks noGrp="1"/>
          </p:cNvSpPr>
          <p:nvPr>
            <p:ph idx="1"/>
          </p:nvPr>
        </p:nvSpPr>
        <p:spPr>
          <a:xfrm>
            <a:off x="433137" y="1475874"/>
            <a:ext cx="9529009" cy="5181600"/>
          </a:xfrm>
        </p:spPr>
        <p:txBody>
          <a:bodyPr>
            <a:normAutofit/>
          </a:bodyPr>
          <a:lstStyle/>
          <a:p>
            <a:r>
              <a:rPr lang="en-US" sz="2400" dirty="0" smtClean="0"/>
              <a:t>The greatest risk from excavations is cave-ins</a:t>
            </a:r>
          </a:p>
          <a:p>
            <a:endParaRPr lang="en-US" sz="800" dirty="0"/>
          </a:p>
          <a:p>
            <a:r>
              <a:rPr lang="en-US" sz="2400" dirty="0" smtClean="0"/>
              <a:t>Other risks while </a:t>
            </a:r>
            <a:r>
              <a:rPr lang="en-US" sz="2400" dirty="0"/>
              <a:t>working inside or near an </a:t>
            </a:r>
            <a:r>
              <a:rPr lang="en-US" sz="2400" dirty="0" smtClean="0"/>
              <a:t>Excavation include:</a:t>
            </a:r>
          </a:p>
          <a:p>
            <a:pPr marL="457200" lvl="1" indent="0">
              <a:buNone/>
            </a:pPr>
            <a:r>
              <a:rPr lang="en-US" sz="2400" dirty="0" smtClean="0"/>
              <a:t>Water</a:t>
            </a:r>
          </a:p>
          <a:p>
            <a:pPr marL="457200" lvl="1" indent="0">
              <a:buNone/>
            </a:pPr>
            <a:r>
              <a:rPr lang="en-US" sz="2400" dirty="0" smtClean="0"/>
              <a:t>Inhalation hazards</a:t>
            </a:r>
          </a:p>
          <a:p>
            <a:pPr marL="457200" lvl="1" indent="0">
              <a:buNone/>
            </a:pPr>
            <a:r>
              <a:rPr lang="en-US" sz="2400" dirty="0" smtClean="0"/>
              <a:t>Lack of oxygen</a:t>
            </a:r>
          </a:p>
          <a:p>
            <a:pPr marL="457200" lvl="1" indent="0">
              <a:buNone/>
            </a:pPr>
            <a:r>
              <a:rPr lang="en-US" sz="2400" dirty="0" smtClean="0"/>
              <a:t>Underground utilities</a:t>
            </a:r>
          </a:p>
          <a:p>
            <a:pPr marL="457200" lvl="1" indent="0">
              <a:buNone/>
            </a:pPr>
            <a:r>
              <a:rPr lang="en-US" sz="2400" dirty="0" smtClean="0"/>
              <a:t>Equipment</a:t>
            </a:r>
          </a:p>
          <a:p>
            <a:pPr marL="457200" lvl="1" indent="0">
              <a:buNone/>
            </a:pPr>
            <a:r>
              <a:rPr lang="en-US" sz="2400" dirty="0"/>
              <a:t>S</a:t>
            </a:r>
            <a:r>
              <a:rPr lang="en-US" sz="2400" dirty="0" smtClean="0"/>
              <a:t>poils close to the edge </a:t>
            </a:r>
          </a:p>
          <a:p>
            <a:pPr marL="457200" lvl="1" indent="0">
              <a:buNone/>
            </a:pPr>
            <a:r>
              <a:rPr lang="en-US" sz="2400" dirty="0" smtClean="0"/>
              <a:t>Falls</a:t>
            </a:r>
          </a:p>
          <a:p>
            <a:pPr marL="457200" lvl="1" indent="0">
              <a:buNone/>
            </a:pPr>
            <a:r>
              <a:rPr lang="en-US" sz="2400" dirty="0" smtClean="0"/>
              <a:t>Egress</a:t>
            </a:r>
          </a:p>
          <a:p>
            <a:pPr marL="457200" lvl="1" indent="0">
              <a:buNone/>
            </a:pPr>
            <a:endParaRPr lang="en-US" dirty="0"/>
          </a:p>
        </p:txBody>
      </p:sp>
    </p:spTree>
    <p:extLst>
      <p:ext uri="{BB962C8B-B14F-4D97-AF65-F5344CB8AC3E}">
        <p14:creationId xmlns:p14="http://schemas.microsoft.com/office/powerpoint/2010/main" val="41950654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Role of Competent person</a:t>
            </a:r>
            <a:endParaRPr lang="en-US" dirty="0"/>
          </a:p>
        </p:txBody>
      </p:sp>
      <p:sp>
        <p:nvSpPr>
          <p:cNvPr id="3" name="Content Placeholder 2"/>
          <p:cNvSpPr>
            <a:spLocks noGrp="1"/>
          </p:cNvSpPr>
          <p:nvPr>
            <p:ph idx="1"/>
          </p:nvPr>
        </p:nvSpPr>
        <p:spPr>
          <a:xfrm>
            <a:off x="436701" y="1788696"/>
            <a:ext cx="9236687" cy="5069304"/>
          </a:xfrm>
        </p:spPr>
        <p:txBody>
          <a:bodyPr>
            <a:normAutofit/>
          </a:bodyPr>
          <a:lstStyle/>
          <a:p>
            <a:pPr marL="0" indent="0">
              <a:buNone/>
            </a:pPr>
            <a:r>
              <a:rPr lang="en-US" sz="2400" dirty="0" smtClean="0"/>
              <a:t>OSHA </a:t>
            </a:r>
            <a:r>
              <a:rPr lang="en-US" sz="2400" dirty="0"/>
              <a:t>standards require that employers inspect trenches daily and as conditions change by a competent person before worker entry to ensure elimination of </a:t>
            </a:r>
            <a:r>
              <a:rPr lang="en-US" sz="2400" dirty="0" smtClean="0"/>
              <a:t>excavation hazards</a:t>
            </a:r>
          </a:p>
          <a:p>
            <a:pPr marL="0" indent="0">
              <a:buNone/>
            </a:pPr>
            <a:endParaRPr lang="en-US" sz="2400" dirty="0"/>
          </a:p>
          <a:p>
            <a:pPr marL="0" indent="0">
              <a:buNone/>
            </a:pPr>
            <a:r>
              <a:rPr lang="en-US" sz="2400" b="1" dirty="0"/>
              <a:t>C</a:t>
            </a:r>
            <a:r>
              <a:rPr lang="en-US" sz="2400" b="1" dirty="0" smtClean="0"/>
              <a:t>ompetent Person- is </a:t>
            </a:r>
            <a:r>
              <a:rPr lang="en-US" sz="2400" dirty="0" smtClean="0"/>
              <a:t>one </a:t>
            </a:r>
            <a:r>
              <a:rPr lang="en-US" sz="2400" dirty="0"/>
              <a:t>who is capable of identifying existing and predictable hazards in the surroundings or working conditions which are unsanitary, hazardous, or dangerous to employees, and who has authorization to take prompt corrective measures to eliminate them</a:t>
            </a:r>
          </a:p>
        </p:txBody>
      </p:sp>
    </p:spTree>
    <p:extLst>
      <p:ext uri="{BB962C8B-B14F-4D97-AF65-F5344CB8AC3E}">
        <p14:creationId xmlns:p14="http://schemas.microsoft.com/office/powerpoint/2010/main" val="82037399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Excavations in Construction/Trenching</a:t>
            </a:r>
            <a:br>
              <a:rPr lang="en-US" dirty="0"/>
            </a:br>
            <a:endParaRPr lang="en-US" dirty="0"/>
          </a:p>
        </p:txBody>
      </p:sp>
      <p:sp>
        <p:nvSpPr>
          <p:cNvPr id="3" name="Content Placeholder 2"/>
          <p:cNvSpPr>
            <a:spLocks noGrp="1"/>
          </p:cNvSpPr>
          <p:nvPr>
            <p:ph idx="1"/>
          </p:nvPr>
        </p:nvSpPr>
        <p:spPr>
          <a:xfrm>
            <a:off x="693376" y="2529558"/>
            <a:ext cx="8596668" cy="4079790"/>
          </a:xfrm>
        </p:spPr>
        <p:txBody>
          <a:bodyPr/>
          <a:lstStyle/>
          <a:p>
            <a:r>
              <a:rPr lang="en-US" sz="2400" dirty="0"/>
              <a:t>Source: https://www.youtube.com/watch?v=cFYkeT0Yk6k</a:t>
            </a:r>
          </a:p>
          <a:p>
            <a:endParaRPr lang="en-US" sz="2400" dirty="0" smtClean="0"/>
          </a:p>
          <a:p>
            <a:r>
              <a:rPr lang="en-US" sz="2400" dirty="0" smtClean="0"/>
              <a:t>Video</a:t>
            </a:r>
            <a:r>
              <a:rPr lang="en-US" sz="2400" dirty="0"/>
              <a:t>: This video shows the importance of using a system to protect workers from excavation hazards, and having a competent person on site to ensure all hazards are eliminated. </a:t>
            </a:r>
          </a:p>
          <a:p>
            <a:endParaRPr lang="en-US" dirty="0"/>
          </a:p>
        </p:txBody>
      </p:sp>
    </p:spTree>
    <p:extLst>
      <p:ext uri="{BB962C8B-B14F-4D97-AF65-F5344CB8AC3E}">
        <p14:creationId xmlns:p14="http://schemas.microsoft.com/office/powerpoint/2010/main" val="328353056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Video Break down </a:t>
            </a:r>
            <a:endParaRPr lang="en-US" dirty="0"/>
          </a:p>
        </p:txBody>
      </p:sp>
      <p:sp>
        <p:nvSpPr>
          <p:cNvPr id="3" name="Content Placeholder 2"/>
          <p:cNvSpPr>
            <a:spLocks noGrp="1"/>
          </p:cNvSpPr>
          <p:nvPr>
            <p:ph idx="1"/>
          </p:nvPr>
        </p:nvSpPr>
        <p:spPr/>
        <p:txBody>
          <a:bodyPr/>
          <a:lstStyle/>
          <a:p>
            <a:r>
              <a:rPr lang="en-US" sz="2400" dirty="0" smtClean="0"/>
              <a:t>What were the hazards of the excavation?</a:t>
            </a:r>
          </a:p>
          <a:p>
            <a:r>
              <a:rPr lang="en-US" sz="2400" dirty="0" smtClean="0"/>
              <a:t>Was there any protection?</a:t>
            </a:r>
          </a:p>
          <a:p>
            <a:r>
              <a:rPr lang="en-US" sz="2400" dirty="0" smtClean="0"/>
              <a:t>What could have been done differently?</a:t>
            </a:r>
          </a:p>
          <a:p>
            <a:endParaRPr lang="en-US" dirty="0" smtClean="0"/>
          </a:p>
          <a:p>
            <a:endParaRPr lang="en-US" dirty="0"/>
          </a:p>
        </p:txBody>
      </p:sp>
    </p:spTree>
    <p:extLst>
      <p:ext uri="{BB962C8B-B14F-4D97-AF65-F5344CB8AC3E}">
        <p14:creationId xmlns:p14="http://schemas.microsoft.com/office/powerpoint/2010/main" val="313463456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Cave-in protection</a:t>
            </a:r>
            <a:endParaRPr lang="en-US" dirty="0"/>
          </a:p>
        </p:txBody>
      </p:sp>
      <p:sp>
        <p:nvSpPr>
          <p:cNvPr id="3" name="Content Placeholder 2"/>
          <p:cNvSpPr>
            <a:spLocks noGrp="1"/>
          </p:cNvSpPr>
          <p:nvPr>
            <p:ph idx="1"/>
          </p:nvPr>
        </p:nvSpPr>
        <p:spPr>
          <a:xfrm>
            <a:off x="677334" y="1844843"/>
            <a:ext cx="9060224" cy="4196520"/>
          </a:xfrm>
        </p:spPr>
        <p:txBody>
          <a:bodyPr>
            <a:noAutofit/>
          </a:bodyPr>
          <a:lstStyle/>
          <a:p>
            <a:r>
              <a:rPr lang="en-US" sz="2400" dirty="0" smtClean="0"/>
              <a:t>Four main types</a:t>
            </a:r>
          </a:p>
          <a:p>
            <a:pPr lvl="1">
              <a:buFontTx/>
              <a:buChar char="•"/>
            </a:pPr>
            <a:r>
              <a:rPr lang="en-US" sz="2400" u="sng" dirty="0" smtClean="0"/>
              <a:t>Shield</a:t>
            </a:r>
            <a:r>
              <a:rPr lang="en-US" sz="2400" dirty="0" smtClean="0"/>
              <a:t> - can be permanent or portable.  Also known as trench box or trench  shield.</a:t>
            </a:r>
          </a:p>
          <a:p>
            <a:pPr lvl="1">
              <a:buFontTx/>
              <a:buChar char="•"/>
            </a:pPr>
            <a:r>
              <a:rPr lang="en-US" sz="2400" u="sng" dirty="0" smtClean="0"/>
              <a:t>Shoring</a:t>
            </a:r>
            <a:r>
              <a:rPr lang="en-US" sz="2400" dirty="0" smtClean="0"/>
              <a:t> - such as metal hydraulic, mechanical or timber shoring system that supports the sides </a:t>
            </a:r>
          </a:p>
          <a:p>
            <a:pPr lvl="1">
              <a:buFontTx/>
              <a:buChar char="•"/>
            </a:pPr>
            <a:r>
              <a:rPr lang="en-US" sz="2400" u="sng" dirty="0" smtClean="0"/>
              <a:t>Sloping</a:t>
            </a:r>
            <a:r>
              <a:rPr lang="en-US" sz="2400" dirty="0" smtClean="0"/>
              <a:t> -  form sides of an excavation that are inclined away from the excavation</a:t>
            </a:r>
          </a:p>
          <a:p>
            <a:pPr lvl="1">
              <a:buFontTx/>
              <a:buChar char="•"/>
            </a:pPr>
            <a:r>
              <a:rPr lang="en-US" sz="2400" u="sng" dirty="0" smtClean="0"/>
              <a:t>Benching</a:t>
            </a:r>
            <a:r>
              <a:rPr lang="en-US" sz="2400" dirty="0"/>
              <a:t> </a:t>
            </a:r>
            <a:r>
              <a:rPr lang="en-US" sz="2400" dirty="0" smtClean="0"/>
              <a:t>- </a:t>
            </a:r>
            <a:r>
              <a:rPr lang="en-US" sz="2400" dirty="0"/>
              <a:t>excavating the sides of an excavation to form one or a series of horizontal levels or steps</a:t>
            </a:r>
          </a:p>
        </p:txBody>
      </p:sp>
    </p:spTree>
    <p:extLst>
      <p:ext uri="{BB962C8B-B14F-4D97-AF65-F5344CB8AC3E}">
        <p14:creationId xmlns:p14="http://schemas.microsoft.com/office/powerpoint/2010/main" val="15176999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Sloping</a:t>
            </a:r>
            <a:endParaRPr lang="en-US" dirty="0"/>
          </a:p>
        </p:txBody>
      </p:sp>
      <p:sp>
        <p:nvSpPr>
          <p:cNvPr id="3" name="Content Placeholder 2"/>
          <p:cNvSpPr>
            <a:spLocks noGrp="1"/>
          </p:cNvSpPr>
          <p:nvPr>
            <p:ph idx="1"/>
          </p:nvPr>
        </p:nvSpPr>
        <p:spPr>
          <a:xfrm>
            <a:off x="677333" y="2160589"/>
            <a:ext cx="8851677" cy="4272295"/>
          </a:xfrm>
        </p:spPr>
        <p:txBody>
          <a:bodyPr>
            <a:normAutofit/>
          </a:bodyPr>
          <a:lstStyle/>
          <a:p>
            <a:r>
              <a:rPr lang="en-US" sz="2400" dirty="0" smtClean="0"/>
              <a:t>Inclining the trenching material away from the excavation, so in case of an cave in the material won’t fall from the sides crushing workers inside the excavation. Factors to take into account:</a:t>
            </a:r>
          </a:p>
          <a:p>
            <a:pPr lvl="1"/>
            <a:r>
              <a:rPr lang="en-US" sz="2400" dirty="0" smtClean="0"/>
              <a:t>Soil type</a:t>
            </a:r>
          </a:p>
          <a:p>
            <a:pPr lvl="1"/>
            <a:r>
              <a:rPr lang="en-US" sz="2400" dirty="0" smtClean="0"/>
              <a:t>Materials adjacent to excavation</a:t>
            </a:r>
          </a:p>
          <a:p>
            <a:pPr lvl="1"/>
            <a:r>
              <a:rPr lang="en-US" sz="2400" dirty="0" smtClean="0"/>
              <a:t>Work done around excavations</a:t>
            </a:r>
          </a:p>
          <a:p>
            <a:pPr lvl="1"/>
            <a:r>
              <a:rPr lang="en-US" sz="2400" dirty="0" smtClean="0"/>
              <a:t>Water</a:t>
            </a:r>
          </a:p>
          <a:p>
            <a:pPr lvl="1"/>
            <a:r>
              <a:rPr lang="en-US" sz="2400" dirty="0"/>
              <a:t>W</a:t>
            </a:r>
            <a:r>
              <a:rPr lang="en-US" sz="2400" dirty="0" smtClean="0"/>
              <a:t>eather</a:t>
            </a:r>
          </a:p>
          <a:p>
            <a:pPr lvl="1"/>
            <a:endParaRPr lang="en-US" sz="2400" dirty="0" smtClean="0"/>
          </a:p>
          <a:p>
            <a:pPr lvl="1"/>
            <a:endParaRPr lang="en-US" dirty="0"/>
          </a:p>
        </p:txBody>
      </p:sp>
    </p:spTree>
    <p:extLst>
      <p:ext uri="{BB962C8B-B14F-4D97-AF65-F5344CB8AC3E}">
        <p14:creationId xmlns:p14="http://schemas.microsoft.com/office/powerpoint/2010/main" val="249076842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Shields</a:t>
            </a:r>
            <a:endParaRPr lang="en-US" dirty="0"/>
          </a:p>
        </p:txBody>
      </p:sp>
      <p:sp>
        <p:nvSpPr>
          <p:cNvPr id="3" name="Content Placeholder 2"/>
          <p:cNvSpPr>
            <a:spLocks noGrp="1"/>
          </p:cNvSpPr>
          <p:nvPr>
            <p:ph idx="1"/>
          </p:nvPr>
        </p:nvSpPr>
        <p:spPr>
          <a:xfrm>
            <a:off x="340449" y="1732548"/>
            <a:ext cx="9172519" cy="4684294"/>
          </a:xfrm>
        </p:spPr>
        <p:txBody>
          <a:bodyPr>
            <a:noAutofit/>
          </a:bodyPr>
          <a:lstStyle/>
          <a:p>
            <a:r>
              <a:rPr lang="en-US" sz="2400" dirty="0" smtClean="0"/>
              <a:t>Shields are engineered structures that take into account the trenches many hazards, and minimizes the hazards of material falling into the excavation and injuring the occupants inside. Some of the factors to consider with shields are:</a:t>
            </a:r>
          </a:p>
          <a:p>
            <a:pPr lvl="1"/>
            <a:r>
              <a:rPr lang="en-US" sz="2400" dirty="0" smtClean="0"/>
              <a:t>Depth of cut</a:t>
            </a:r>
          </a:p>
          <a:p>
            <a:pPr lvl="1"/>
            <a:r>
              <a:rPr lang="en-US" sz="2400" dirty="0" smtClean="0"/>
              <a:t>Weather</a:t>
            </a:r>
          </a:p>
          <a:p>
            <a:pPr lvl="1"/>
            <a:r>
              <a:rPr lang="en-US" sz="2400" dirty="0" smtClean="0"/>
              <a:t>Water</a:t>
            </a:r>
          </a:p>
          <a:p>
            <a:pPr lvl="1"/>
            <a:r>
              <a:rPr lang="en-US" sz="2400" dirty="0" smtClean="0"/>
              <a:t>Material to be used in trench</a:t>
            </a:r>
          </a:p>
          <a:p>
            <a:pPr lvl="1"/>
            <a:r>
              <a:rPr lang="en-US" sz="2400" dirty="0" smtClean="0"/>
              <a:t>Other operations in the vicinity </a:t>
            </a:r>
          </a:p>
          <a:p>
            <a:pPr lvl="1"/>
            <a:r>
              <a:rPr lang="en-US" sz="2400" dirty="0" smtClean="0"/>
              <a:t>Spoil piles</a:t>
            </a:r>
            <a:endParaRPr lang="en-US" sz="2400" dirty="0"/>
          </a:p>
        </p:txBody>
      </p:sp>
    </p:spTree>
    <p:extLst>
      <p:ext uri="{BB962C8B-B14F-4D97-AF65-F5344CB8AC3E}">
        <p14:creationId xmlns:p14="http://schemas.microsoft.com/office/powerpoint/2010/main" val="2376545771"/>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Shoring</a:t>
            </a:r>
            <a:endParaRPr lang="en-US" dirty="0"/>
          </a:p>
        </p:txBody>
      </p:sp>
      <p:sp>
        <p:nvSpPr>
          <p:cNvPr id="3" name="Content Placeholder 2"/>
          <p:cNvSpPr>
            <a:spLocks noGrp="1"/>
          </p:cNvSpPr>
          <p:nvPr>
            <p:ph idx="1"/>
          </p:nvPr>
        </p:nvSpPr>
        <p:spPr>
          <a:xfrm>
            <a:off x="677334" y="2160589"/>
            <a:ext cx="8596668" cy="4480843"/>
          </a:xfrm>
        </p:spPr>
        <p:txBody>
          <a:bodyPr>
            <a:normAutofit/>
          </a:bodyPr>
          <a:lstStyle/>
          <a:p>
            <a:r>
              <a:rPr lang="en-US" sz="2400" dirty="0" smtClean="0"/>
              <a:t>Installing engineered supports directly to the walls of the excavation, it is designed to prevent soil movement. Factors to consider when using this protective system:</a:t>
            </a:r>
          </a:p>
          <a:p>
            <a:pPr lvl="1"/>
            <a:r>
              <a:rPr lang="en-US" sz="2400" dirty="0" smtClean="0"/>
              <a:t>Soil type</a:t>
            </a:r>
          </a:p>
          <a:p>
            <a:pPr lvl="1"/>
            <a:r>
              <a:rPr lang="en-US" sz="2400" dirty="0" smtClean="0"/>
              <a:t>Strengths of support system </a:t>
            </a:r>
          </a:p>
          <a:p>
            <a:pPr lvl="1"/>
            <a:r>
              <a:rPr lang="en-US" sz="2400" dirty="0" smtClean="0"/>
              <a:t>Water</a:t>
            </a:r>
          </a:p>
          <a:p>
            <a:pPr lvl="1"/>
            <a:r>
              <a:rPr lang="en-US" sz="2400" dirty="0" smtClean="0"/>
              <a:t>Weather </a:t>
            </a:r>
          </a:p>
          <a:p>
            <a:pPr lvl="1"/>
            <a:r>
              <a:rPr lang="en-US" sz="2400" dirty="0" smtClean="0"/>
              <a:t>Work done around excavation</a:t>
            </a:r>
          </a:p>
          <a:p>
            <a:pPr lvl="1"/>
            <a:endParaRPr lang="en-US" dirty="0" smtClean="0"/>
          </a:p>
          <a:p>
            <a:endParaRPr lang="en-US" dirty="0"/>
          </a:p>
        </p:txBody>
      </p:sp>
    </p:spTree>
    <p:extLst>
      <p:ext uri="{BB962C8B-B14F-4D97-AF65-F5344CB8AC3E}">
        <p14:creationId xmlns:p14="http://schemas.microsoft.com/office/powerpoint/2010/main" val="756388893"/>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Benching</a:t>
            </a:r>
            <a:endParaRPr lang="en-US" dirty="0"/>
          </a:p>
        </p:txBody>
      </p:sp>
      <p:sp>
        <p:nvSpPr>
          <p:cNvPr id="3" name="Content Placeholder 2"/>
          <p:cNvSpPr>
            <a:spLocks noGrp="1"/>
          </p:cNvSpPr>
          <p:nvPr>
            <p:ph idx="1"/>
          </p:nvPr>
        </p:nvSpPr>
        <p:spPr>
          <a:xfrm>
            <a:off x="677334" y="2160589"/>
            <a:ext cx="8596668" cy="4208127"/>
          </a:xfrm>
        </p:spPr>
        <p:txBody>
          <a:bodyPr/>
          <a:lstStyle/>
          <a:p>
            <a:r>
              <a:rPr lang="en-US" sz="2400" dirty="0" smtClean="0"/>
              <a:t>Benching is the act of cutting shelves into the sidewalls of the excavation to ensure if there is a cave-in the trench material will not cause harm to the worker. Things to take into consideration with this protective system:</a:t>
            </a:r>
          </a:p>
          <a:p>
            <a:pPr lvl="1"/>
            <a:r>
              <a:rPr lang="en-US" sz="2400" dirty="0" smtClean="0"/>
              <a:t>Soil type</a:t>
            </a:r>
          </a:p>
          <a:p>
            <a:pPr lvl="1"/>
            <a:r>
              <a:rPr lang="en-US" sz="2400" dirty="0" smtClean="0"/>
              <a:t>Weather</a:t>
            </a:r>
          </a:p>
          <a:p>
            <a:pPr lvl="1"/>
            <a:r>
              <a:rPr lang="en-US" sz="2400" dirty="0" smtClean="0"/>
              <a:t>Water</a:t>
            </a:r>
          </a:p>
          <a:p>
            <a:pPr lvl="1"/>
            <a:r>
              <a:rPr lang="en-US" sz="2400" dirty="0" smtClean="0"/>
              <a:t>Other operations onsite</a:t>
            </a:r>
          </a:p>
          <a:p>
            <a:pPr lvl="1"/>
            <a:endParaRPr lang="en-US" dirty="0"/>
          </a:p>
        </p:txBody>
      </p:sp>
    </p:spTree>
    <p:extLst>
      <p:ext uri="{BB962C8B-B14F-4D97-AF65-F5344CB8AC3E}">
        <p14:creationId xmlns:p14="http://schemas.microsoft.com/office/powerpoint/2010/main" val="9219492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Objectives</a:t>
            </a:r>
            <a:endParaRPr lang="en-US" dirty="0"/>
          </a:p>
        </p:txBody>
      </p:sp>
      <p:sp>
        <p:nvSpPr>
          <p:cNvPr id="3" name="Content Placeholder 2"/>
          <p:cNvSpPr>
            <a:spLocks noGrp="1"/>
          </p:cNvSpPr>
          <p:nvPr>
            <p:ph idx="1"/>
          </p:nvPr>
        </p:nvSpPr>
        <p:spPr/>
        <p:txBody>
          <a:bodyPr/>
          <a:lstStyle/>
          <a:p>
            <a:r>
              <a:rPr lang="en-US" sz="2400" dirty="0" smtClean="0"/>
              <a:t>Identify what a trench is</a:t>
            </a:r>
          </a:p>
          <a:p>
            <a:r>
              <a:rPr lang="en-US" sz="2400" dirty="0" smtClean="0"/>
              <a:t>Review fatality reports</a:t>
            </a:r>
          </a:p>
          <a:p>
            <a:r>
              <a:rPr lang="en-US" sz="2400" dirty="0" smtClean="0"/>
              <a:t>Define definitions of different components of trenches</a:t>
            </a:r>
          </a:p>
          <a:p>
            <a:r>
              <a:rPr lang="en-US" sz="2400" dirty="0" smtClean="0"/>
              <a:t>Identify hazards of the excavations</a:t>
            </a:r>
          </a:p>
          <a:p>
            <a:r>
              <a:rPr lang="en-US" sz="2400" dirty="0" smtClean="0"/>
              <a:t>Identify protective measures</a:t>
            </a:r>
          </a:p>
          <a:p>
            <a:endParaRPr lang="en-US" sz="2400" dirty="0" smtClean="0"/>
          </a:p>
          <a:p>
            <a:endParaRPr lang="en-US" dirty="0" smtClean="0"/>
          </a:p>
          <a:p>
            <a:endParaRPr lang="en-US" dirty="0" smtClean="0"/>
          </a:p>
          <a:p>
            <a:endParaRPr lang="en-US" dirty="0"/>
          </a:p>
        </p:txBody>
      </p:sp>
    </p:spTree>
    <p:extLst>
      <p:ext uri="{BB962C8B-B14F-4D97-AF65-F5344CB8AC3E}">
        <p14:creationId xmlns:p14="http://schemas.microsoft.com/office/powerpoint/2010/main" val="4013540082"/>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497305"/>
            <a:ext cx="9320463" cy="914400"/>
          </a:xfrm>
        </p:spPr>
        <p:txBody>
          <a:bodyPr>
            <a:normAutofit/>
          </a:bodyPr>
          <a:lstStyle/>
          <a:p>
            <a:r>
              <a:rPr lang="en-US" dirty="0" smtClean="0"/>
              <a:t>Other Hazards inside an Excavation include:</a:t>
            </a:r>
            <a:endParaRPr lang="en-US" dirty="0"/>
          </a:p>
        </p:txBody>
      </p:sp>
      <p:sp>
        <p:nvSpPr>
          <p:cNvPr id="3" name="Content Placeholder 2"/>
          <p:cNvSpPr>
            <a:spLocks noGrp="1"/>
          </p:cNvSpPr>
          <p:nvPr>
            <p:ph idx="1"/>
          </p:nvPr>
        </p:nvSpPr>
        <p:spPr>
          <a:xfrm>
            <a:off x="581082" y="1470779"/>
            <a:ext cx="8596668" cy="5387221"/>
          </a:xfrm>
        </p:spPr>
        <p:txBody>
          <a:bodyPr>
            <a:noAutofit/>
          </a:bodyPr>
          <a:lstStyle/>
          <a:p>
            <a:pPr marL="457200" lvl="1" indent="0">
              <a:buNone/>
            </a:pPr>
            <a:r>
              <a:rPr lang="en-US" sz="2400" dirty="0" smtClean="0"/>
              <a:t>Water</a:t>
            </a:r>
          </a:p>
          <a:p>
            <a:pPr marL="457200" lvl="1" indent="0">
              <a:buNone/>
            </a:pPr>
            <a:r>
              <a:rPr lang="en-US" sz="2400" dirty="0" smtClean="0"/>
              <a:t>Inhalation hazards</a:t>
            </a:r>
          </a:p>
          <a:p>
            <a:pPr marL="457200" lvl="1" indent="0">
              <a:buNone/>
            </a:pPr>
            <a:r>
              <a:rPr lang="en-US" sz="2400" dirty="0" smtClean="0"/>
              <a:t>Lack of oxygen</a:t>
            </a:r>
          </a:p>
          <a:p>
            <a:pPr marL="457200" lvl="1" indent="0">
              <a:buNone/>
            </a:pPr>
            <a:r>
              <a:rPr lang="en-US" sz="2400" dirty="0" smtClean="0"/>
              <a:t>Underground utilities</a:t>
            </a:r>
          </a:p>
          <a:p>
            <a:pPr marL="457200" lvl="1" indent="0">
              <a:buNone/>
            </a:pPr>
            <a:r>
              <a:rPr lang="en-US" sz="2400" dirty="0" smtClean="0"/>
              <a:t>Equipment</a:t>
            </a:r>
          </a:p>
          <a:p>
            <a:pPr marL="457200" lvl="1" indent="0">
              <a:buNone/>
            </a:pPr>
            <a:r>
              <a:rPr lang="en-US" sz="2400" dirty="0"/>
              <a:t>S</a:t>
            </a:r>
            <a:r>
              <a:rPr lang="en-US" sz="2400" dirty="0" smtClean="0"/>
              <a:t>poils close to the edge </a:t>
            </a:r>
          </a:p>
          <a:p>
            <a:pPr marL="457200" lvl="1" indent="0">
              <a:buNone/>
            </a:pPr>
            <a:r>
              <a:rPr lang="en-US" sz="2400" dirty="0" smtClean="0"/>
              <a:t>Falls</a:t>
            </a:r>
          </a:p>
          <a:p>
            <a:pPr marL="457200" lvl="1" indent="0">
              <a:buNone/>
            </a:pPr>
            <a:r>
              <a:rPr lang="en-US" sz="2400" dirty="0" smtClean="0"/>
              <a:t>Egress</a:t>
            </a:r>
          </a:p>
          <a:p>
            <a:pPr marL="457200" lvl="1" indent="0">
              <a:buNone/>
            </a:pPr>
            <a:r>
              <a:rPr lang="en-US" sz="2400" dirty="0" smtClean="0"/>
              <a:t>Ergonomic</a:t>
            </a:r>
          </a:p>
          <a:p>
            <a:pPr marL="457200" lvl="1" indent="0">
              <a:buNone/>
            </a:pPr>
            <a:r>
              <a:rPr lang="en-US" sz="2400" dirty="0" smtClean="0"/>
              <a:t>Temperature extremes </a:t>
            </a:r>
          </a:p>
          <a:p>
            <a:endParaRPr lang="en-US" sz="2400" dirty="0"/>
          </a:p>
        </p:txBody>
      </p:sp>
    </p:spTree>
    <p:extLst>
      <p:ext uri="{BB962C8B-B14F-4D97-AF65-F5344CB8AC3E}">
        <p14:creationId xmlns:p14="http://schemas.microsoft.com/office/powerpoint/2010/main" val="2153761351"/>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Water</a:t>
            </a:r>
            <a:endParaRPr lang="en-US" dirty="0"/>
          </a:p>
        </p:txBody>
      </p:sp>
      <p:sp>
        <p:nvSpPr>
          <p:cNvPr id="3" name="Content Placeholder 2"/>
          <p:cNvSpPr>
            <a:spLocks noGrp="1"/>
          </p:cNvSpPr>
          <p:nvPr>
            <p:ph idx="1"/>
          </p:nvPr>
        </p:nvSpPr>
        <p:spPr/>
        <p:txBody>
          <a:bodyPr/>
          <a:lstStyle/>
          <a:p>
            <a:r>
              <a:rPr lang="en-US" sz="2400" dirty="0" smtClean="0"/>
              <a:t> Causes </a:t>
            </a:r>
            <a:r>
              <a:rPr lang="en-US" sz="2400" dirty="0" smtClean="0"/>
              <a:t>the sides to become unstable</a:t>
            </a:r>
          </a:p>
          <a:p>
            <a:r>
              <a:rPr lang="en-US" sz="2400" dirty="0" smtClean="0"/>
              <a:t> Cave-ins</a:t>
            </a:r>
            <a:endParaRPr lang="en-US" sz="2400" dirty="0"/>
          </a:p>
          <a:p>
            <a:r>
              <a:rPr lang="en-US" sz="2400" dirty="0" smtClean="0"/>
              <a:t> Drowning hazard </a:t>
            </a:r>
          </a:p>
          <a:p>
            <a:r>
              <a:rPr lang="en-US" sz="2400" dirty="0" smtClean="0"/>
              <a:t> Electrocution hazard if electrical equipment present</a:t>
            </a:r>
          </a:p>
          <a:p>
            <a:r>
              <a:rPr lang="en-US" sz="2400" dirty="0" smtClean="0"/>
              <a:t> </a:t>
            </a:r>
            <a:r>
              <a:rPr lang="en-US" sz="2400" dirty="0"/>
              <a:t>Inspect trenches following a rainstorm or other water intrusion</a:t>
            </a:r>
            <a:endParaRPr lang="en-US" sz="2400" dirty="0" smtClean="0"/>
          </a:p>
          <a:p>
            <a:endParaRPr lang="en-US" sz="2400" dirty="0"/>
          </a:p>
        </p:txBody>
      </p:sp>
    </p:spTree>
    <p:extLst>
      <p:ext uri="{BB962C8B-B14F-4D97-AF65-F5344CB8AC3E}">
        <p14:creationId xmlns:p14="http://schemas.microsoft.com/office/powerpoint/2010/main" val="1453908434"/>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Inhalation hazards</a:t>
            </a:r>
            <a:endParaRPr lang="en-US" dirty="0"/>
          </a:p>
        </p:txBody>
      </p:sp>
      <p:sp>
        <p:nvSpPr>
          <p:cNvPr id="3" name="Content Placeholder 2"/>
          <p:cNvSpPr>
            <a:spLocks noGrp="1"/>
          </p:cNvSpPr>
          <p:nvPr>
            <p:ph idx="1"/>
          </p:nvPr>
        </p:nvSpPr>
        <p:spPr>
          <a:xfrm>
            <a:off x="677334" y="2160589"/>
            <a:ext cx="8596668" cy="4400632"/>
          </a:xfrm>
        </p:spPr>
        <p:txBody>
          <a:bodyPr>
            <a:normAutofit/>
          </a:bodyPr>
          <a:lstStyle/>
          <a:p>
            <a:r>
              <a:rPr lang="en-US" sz="2400" dirty="0" smtClean="0"/>
              <a:t>Carbon Monoxide</a:t>
            </a:r>
          </a:p>
          <a:p>
            <a:pPr lvl="1"/>
            <a:r>
              <a:rPr lang="en-US" sz="2400" dirty="0" smtClean="0"/>
              <a:t>Bonds with the cells hemoglobin</a:t>
            </a:r>
          </a:p>
          <a:p>
            <a:pPr lvl="2"/>
            <a:r>
              <a:rPr lang="en-US" sz="2400" dirty="0" smtClean="0"/>
              <a:t>50 times tighter</a:t>
            </a:r>
          </a:p>
          <a:p>
            <a:pPr lvl="2"/>
            <a:r>
              <a:rPr lang="en-US" sz="2400" dirty="0" smtClean="0"/>
              <a:t>200 times stronger</a:t>
            </a:r>
          </a:p>
          <a:p>
            <a:pPr lvl="1"/>
            <a:r>
              <a:rPr lang="en-US" sz="2400" dirty="0" smtClean="0"/>
              <a:t>Compared to oxygen's bond to hemoglobin</a:t>
            </a:r>
          </a:p>
          <a:p>
            <a:r>
              <a:rPr lang="en-US" sz="2400" dirty="0" smtClean="0"/>
              <a:t>Work done in the excavation</a:t>
            </a:r>
          </a:p>
          <a:p>
            <a:pPr lvl="1"/>
            <a:r>
              <a:rPr lang="en-US" sz="2400" dirty="0" smtClean="0"/>
              <a:t>Painting </a:t>
            </a:r>
          </a:p>
          <a:p>
            <a:pPr lvl="1"/>
            <a:r>
              <a:rPr lang="en-US" sz="2400" dirty="0" smtClean="0"/>
              <a:t>Welding</a:t>
            </a:r>
          </a:p>
          <a:p>
            <a:endParaRPr lang="en-US" dirty="0"/>
          </a:p>
        </p:txBody>
      </p:sp>
    </p:spTree>
    <p:extLst>
      <p:ext uri="{BB962C8B-B14F-4D97-AF65-F5344CB8AC3E}">
        <p14:creationId xmlns:p14="http://schemas.microsoft.com/office/powerpoint/2010/main" val="3465912062"/>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Lack of Oxygen</a:t>
            </a:r>
            <a:endParaRPr lang="en-US" dirty="0"/>
          </a:p>
        </p:txBody>
      </p:sp>
      <p:sp>
        <p:nvSpPr>
          <p:cNvPr id="3" name="Content Placeholder 2"/>
          <p:cNvSpPr>
            <a:spLocks noGrp="1"/>
          </p:cNvSpPr>
          <p:nvPr>
            <p:ph sz="half" idx="1"/>
          </p:nvPr>
        </p:nvSpPr>
        <p:spPr>
          <a:xfrm>
            <a:off x="372534" y="1968083"/>
            <a:ext cx="4391971" cy="3880772"/>
          </a:xfrm>
        </p:spPr>
        <p:txBody>
          <a:bodyPr>
            <a:normAutofit/>
          </a:bodyPr>
          <a:lstStyle/>
          <a:p>
            <a:r>
              <a:rPr lang="en-US" sz="2400" dirty="0" smtClean="0"/>
              <a:t>Room Oxygen -21%</a:t>
            </a:r>
          </a:p>
          <a:p>
            <a:pPr lvl="1"/>
            <a:r>
              <a:rPr lang="en-US" sz="2400" dirty="0" smtClean="0"/>
              <a:t>Oxygen Deficient ≤ 19.5%</a:t>
            </a:r>
          </a:p>
          <a:p>
            <a:pPr lvl="1"/>
            <a:r>
              <a:rPr lang="en-US" sz="2400" dirty="0" smtClean="0"/>
              <a:t>Oxygen Enriched ≥ 23.5%</a:t>
            </a:r>
          </a:p>
          <a:p>
            <a:pPr marL="457200" lvl="1" indent="0">
              <a:buNone/>
            </a:pPr>
            <a:endParaRPr lang="en-US" sz="2400" dirty="0" smtClean="0"/>
          </a:p>
        </p:txBody>
      </p:sp>
      <p:sp>
        <p:nvSpPr>
          <p:cNvPr id="4" name="Content Placeholder 3"/>
          <p:cNvSpPr>
            <a:spLocks noGrp="1"/>
          </p:cNvSpPr>
          <p:nvPr>
            <p:ph sz="half" idx="2"/>
          </p:nvPr>
        </p:nvSpPr>
        <p:spPr>
          <a:xfrm>
            <a:off x="5106011" y="1903915"/>
            <a:ext cx="4743841" cy="4817727"/>
          </a:xfrm>
        </p:spPr>
        <p:txBody>
          <a:bodyPr>
            <a:noAutofit/>
          </a:bodyPr>
          <a:lstStyle/>
          <a:p>
            <a:r>
              <a:rPr lang="en-US" sz="2400" dirty="0" smtClean="0"/>
              <a:t>Oxygen can be displaced </a:t>
            </a:r>
          </a:p>
          <a:p>
            <a:pPr lvl="1"/>
            <a:r>
              <a:rPr lang="en-US" sz="2400" dirty="0" smtClean="0"/>
              <a:t>Different gasses and compounds in the trench and surrounding area</a:t>
            </a:r>
          </a:p>
          <a:p>
            <a:pPr lvl="1"/>
            <a:r>
              <a:rPr lang="en-US" sz="2400" dirty="0" smtClean="0"/>
              <a:t>The work performed in the trench</a:t>
            </a:r>
          </a:p>
          <a:p>
            <a:r>
              <a:rPr lang="en-US" sz="2400" dirty="0" smtClean="0"/>
              <a:t>Oxygen can be absorbed</a:t>
            </a:r>
          </a:p>
          <a:p>
            <a:pPr lvl="1"/>
            <a:r>
              <a:rPr lang="en-US" sz="2400" dirty="0" smtClean="0"/>
              <a:t>Rust is the oxidization of  metal</a:t>
            </a:r>
          </a:p>
          <a:p>
            <a:pPr lvl="1"/>
            <a:r>
              <a:rPr lang="en-US" sz="2400" dirty="0" smtClean="0"/>
              <a:t>Chemical processes in the trench</a:t>
            </a:r>
            <a:endParaRPr lang="en-US" sz="2400" dirty="0"/>
          </a:p>
        </p:txBody>
      </p:sp>
    </p:spTree>
    <p:extLst>
      <p:ext uri="{BB962C8B-B14F-4D97-AF65-F5344CB8AC3E}">
        <p14:creationId xmlns:p14="http://schemas.microsoft.com/office/powerpoint/2010/main" val="4265270187"/>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smtClean="0"/>
              <a:t>Underground utilities</a:t>
            </a:r>
            <a:endParaRPr lang="en-US" dirty="0"/>
          </a:p>
        </p:txBody>
      </p:sp>
      <p:sp>
        <p:nvSpPr>
          <p:cNvPr id="6" name="Content Placeholder 5"/>
          <p:cNvSpPr>
            <a:spLocks noGrp="1"/>
          </p:cNvSpPr>
          <p:nvPr>
            <p:ph idx="1"/>
          </p:nvPr>
        </p:nvSpPr>
        <p:spPr>
          <a:xfrm>
            <a:off x="677334" y="1668379"/>
            <a:ext cx="8596668" cy="4989095"/>
          </a:xfrm>
        </p:spPr>
        <p:txBody>
          <a:bodyPr>
            <a:noAutofit/>
          </a:bodyPr>
          <a:lstStyle/>
          <a:p>
            <a:r>
              <a:rPr lang="en-US" sz="2400" dirty="0" smtClean="0"/>
              <a:t>Water</a:t>
            </a:r>
          </a:p>
          <a:p>
            <a:pPr lvl="1"/>
            <a:r>
              <a:rPr lang="en-US" sz="2400" dirty="0" smtClean="0"/>
              <a:t>We already discussed</a:t>
            </a:r>
          </a:p>
          <a:p>
            <a:r>
              <a:rPr lang="en-US" sz="2400" dirty="0" smtClean="0"/>
              <a:t>Electrical</a:t>
            </a:r>
          </a:p>
          <a:p>
            <a:pPr lvl="1"/>
            <a:r>
              <a:rPr lang="en-US" sz="2400" dirty="0" smtClean="0"/>
              <a:t>Electrocution hazard- 75 mA can cause cardiac arrest </a:t>
            </a:r>
          </a:p>
          <a:p>
            <a:r>
              <a:rPr lang="en-US" sz="2400" dirty="0" smtClean="0"/>
              <a:t>Natural Gas</a:t>
            </a:r>
          </a:p>
          <a:p>
            <a:pPr lvl="1"/>
            <a:r>
              <a:rPr lang="en-US" sz="2400" dirty="0" smtClean="0"/>
              <a:t>Explosion hazards- high pressures are used to transport natural gas through underground lines</a:t>
            </a:r>
          </a:p>
          <a:p>
            <a:pPr lvl="1"/>
            <a:endParaRPr lang="en-US" sz="2400" dirty="0" smtClean="0"/>
          </a:p>
          <a:p>
            <a:pPr marL="0" indent="0" algn="ctr">
              <a:buNone/>
            </a:pPr>
            <a:r>
              <a:rPr lang="en-US" sz="2400" b="1" dirty="0" smtClean="0"/>
              <a:t>Always locate lines before you begin excavations, ensure all lines uncovered are supported properly</a:t>
            </a:r>
          </a:p>
          <a:p>
            <a:endParaRPr lang="en-US" sz="2400" dirty="0"/>
          </a:p>
        </p:txBody>
      </p:sp>
    </p:spTree>
    <p:extLst>
      <p:ext uri="{BB962C8B-B14F-4D97-AF65-F5344CB8AC3E}">
        <p14:creationId xmlns:p14="http://schemas.microsoft.com/office/powerpoint/2010/main" val="606482860"/>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Equipment</a:t>
            </a:r>
            <a:endParaRPr lang="en-US" dirty="0"/>
          </a:p>
        </p:txBody>
      </p:sp>
      <p:sp>
        <p:nvSpPr>
          <p:cNvPr id="3" name="Content Placeholder 2"/>
          <p:cNvSpPr>
            <a:spLocks noGrp="1"/>
          </p:cNvSpPr>
          <p:nvPr>
            <p:ph idx="1"/>
          </p:nvPr>
        </p:nvSpPr>
        <p:spPr>
          <a:xfrm>
            <a:off x="677334" y="2160589"/>
            <a:ext cx="8596668" cy="4192085"/>
          </a:xfrm>
        </p:spPr>
        <p:txBody>
          <a:bodyPr>
            <a:normAutofit/>
          </a:bodyPr>
          <a:lstStyle/>
          <a:p>
            <a:r>
              <a:rPr lang="en-US" sz="2400" dirty="0" smtClean="0"/>
              <a:t>Can cause inhalation hazards</a:t>
            </a:r>
          </a:p>
          <a:p>
            <a:pPr lvl="1"/>
            <a:r>
              <a:rPr lang="en-US" sz="2400" dirty="0" smtClean="0"/>
              <a:t>Carbon Monoxide</a:t>
            </a:r>
          </a:p>
          <a:p>
            <a:r>
              <a:rPr lang="en-US" sz="2400" dirty="0" smtClean="0"/>
              <a:t>Tip into trench</a:t>
            </a:r>
          </a:p>
          <a:p>
            <a:pPr lvl="1"/>
            <a:r>
              <a:rPr lang="en-US" sz="2400" dirty="0" smtClean="0"/>
              <a:t>If the trench is unseen use barriers to prevent equipment from getting to close</a:t>
            </a:r>
          </a:p>
          <a:p>
            <a:r>
              <a:rPr lang="en-US" sz="2400" dirty="0" smtClean="0"/>
              <a:t>Cause a cave-in</a:t>
            </a:r>
          </a:p>
          <a:p>
            <a:pPr lvl="1"/>
            <a:r>
              <a:rPr lang="en-US" sz="2400" dirty="0" smtClean="0"/>
              <a:t>Moving earth equipment</a:t>
            </a:r>
          </a:p>
          <a:p>
            <a:pPr lvl="1"/>
            <a:r>
              <a:rPr lang="en-US" sz="2400" dirty="0" smtClean="0"/>
              <a:t>Vibrations from equipment</a:t>
            </a:r>
            <a:endParaRPr lang="en-US" sz="2400" dirty="0"/>
          </a:p>
        </p:txBody>
      </p:sp>
    </p:spTree>
    <p:extLst>
      <p:ext uri="{BB962C8B-B14F-4D97-AF65-F5344CB8AC3E}">
        <p14:creationId xmlns:p14="http://schemas.microsoft.com/office/powerpoint/2010/main" val="2252886328"/>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Spoil Pile </a:t>
            </a:r>
            <a:r>
              <a:rPr lang="en-US" dirty="0"/>
              <a:t>(excavated </a:t>
            </a:r>
            <a:r>
              <a:rPr lang="en-US" dirty="0" smtClean="0"/>
              <a:t>soil)</a:t>
            </a:r>
            <a:endParaRPr lang="en-US" dirty="0"/>
          </a:p>
        </p:txBody>
      </p:sp>
      <p:sp>
        <p:nvSpPr>
          <p:cNvPr id="3" name="Content Placeholder 2"/>
          <p:cNvSpPr>
            <a:spLocks noGrp="1"/>
          </p:cNvSpPr>
          <p:nvPr>
            <p:ph idx="1"/>
          </p:nvPr>
        </p:nvSpPr>
        <p:spPr/>
        <p:txBody>
          <a:bodyPr>
            <a:normAutofit/>
          </a:bodyPr>
          <a:lstStyle/>
          <a:p>
            <a:r>
              <a:rPr lang="en-US" sz="2400" dirty="0" smtClean="0"/>
              <a:t>Spoil piles need to be located at least 2 feet away from the edge of the excavation, and it may need to be further away depending on conditions.</a:t>
            </a:r>
          </a:p>
          <a:p>
            <a:pPr lvl="1"/>
            <a:r>
              <a:rPr lang="en-US" sz="2400" dirty="0" smtClean="0"/>
              <a:t>Causes extra weight on the trench walls</a:t>
            </a:r>
          </a:p>
          <a:p>
            <a:pPr lvl="1"/>
            <a:r>
              <a:rPr lang="en-US" sz="2400" dirty="0" smtClean="0"/>
              <a:t>Even properly supported trench can be dangerous if spoil can fall into excavation </a:t>
            </a:r>
            <a:endParaRPr lang="en-US" sz="2400" dirty="0"/>
          </a:p>
        </p:txBody>
      </p:sp>
    </p:spTree>
    <p:extLst>
      <p:ext uri="{BB962C8B-B14F-4D97-AF65-F5344CB8AC3E}">
        <p14:creationId xmlns:p14="http://schemas.microsoft.com/office/powerpoint/2010/main" val="2557484006"/>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Falls</a:t>
            </a:r>
            <a:endParaRPr lang="en-US" dirty="0"/>
          </a:p>
        </p:txBody>
      </p:sp>
      <p:sp>
        <p:nvSpPr>
          <p:cNvPr id="3" name="Content Placeholder 2"/>
          <p:cNvSpPr>
            <a:spLocks noGrp="1"/>
          </p:cNvSpPr>
          <p:nvPr>
            <p:ph idx="1"/>
          </p:nvPr>
        </p:nvSpPr>
        <p:spPr>
          <a:xfrm>
            <a:off x="677334" y="2160589"/>
            <a:ext cx="8209992" cy="3880773"/>
          </a:xfrm>
        </p:spPr>
        <p:txBody>
          <a:bodyPr>
            <a:normAutofit/>
          </a:bodyPr>
          <a:lstStyle/>
          <a:p>
            <a:r>
              <a:rPr lang="en-US" sz="2400" dirty="0" smtClean="0"/>
              <a:t>To ensure the excavation is safe from falls</a:t>
            </a:r>
          </a:p>
          <a:p>
            <a:pPr lvl="1"/>
            <a:r>
              <a:rPr lang="en-US" sz="2400" dirty="0" smtClean="0"/>
              <a:t>Place a barrier around the excavation to ensure everyone knows where it is</a:t>
            </a:r>
          </a:p>
          <a:p>
            <a:pPr lvl="1"/>
            <a:r>
              <a:rPr lang="en-US" sz="2400" dirty="0" smtClean="0"/>
              <a:t>Place bright colored or reflective tape around to see in low light conditions </a:t>
            </a:r>
          </a:p>
          <a:p>
            <a:pPr lvl="1"/>
            <a:r>
              <a:rPr lang="en-US" sz="2400" dirty="0" smtClean="0"/>
              <a:t>Ensure signs are properly posted to ensure the excavation location is apparent</a:t>
            </a:r>
          </a:p>
          <a:p>
            <a:pPr lvl="1"/>
            <a:r>
              <a:rPr lang="en-US" sz="2400" dirty="0" smtClean="0"/>
              <a:t>Fall protection required at 6’</a:t>
            </a:r>
            <a:endParaRPr lang="en-US" sz="2400" dirty="0"/>
          </a:p>
        </p:txBody>
      </p:sp>
    </p:spTree>
    <p:extLst>
      <p:ext uri="{BB962C8B-B14F-4D97-AF65-F5344CB8AC3E}">
        <p14:creationId xmlns:p14="http://schemas.microsoft.com/office/powerpoint/2010/main" val="1797626706"/>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Egress</a:t>
            </a:r>
            <a:endParaRPr lang="en-US" dirty="0"/>
          </a:p>
        </p:txBody>
      </p:sp>
      <p:sp>
        <p:nvSpPr>
          <p:cNvPr id="3" name="Content Placeholder 2"/>
          <p:cNvSpPr>
            <a:spLocks noGrp="1"/>
          </p:cNvSpPr>
          <p:nvPr>
            <p:ph idx="1"/>
          </p:nvPr>
        </p:nvSpPr>
        <p:spPr>
          <a:xfrm>
            <a:off x="677334" y="2160589"/>
            <a:ext cx="8514792" cy="3880773"/>
          </a:xfrm>
        </p:spPr>
        <p:txBody>
          <a:bodyPr>
            <a:normAutofit/>
          </a:bodyPr>
          <a:lstStyle/>
          <a:p>
            <a:r>
              <a:rPr lang="en-US" sz="2400" dirty="0"/>
              <a:t>OSHA standards require safe access and egress to all excavations, including ladders, steps, ramps, or other safe means of exit for employees working in trench excavations 4 </a:t>
            </a:r>
            <a:r>
              <a:rPr lang="en-US" sz="2400" dirty="0" smtClean="0"/>
              <a:t>feet or deeper</a:t>
            </a:r>
          </a:p>
          <a:p>
            <a:pPr lvl="1"/>
            <a:r>
              <a:rPr lang="en-US" sz="2400" dirty="0" smtClean="0"/>
              <a:t>Located within 25’ of all workers</a:t>
            </a:r>
          </a:p>
          <a:p>
            <a:endParaRPr lang="en-US" sz="2400" dirty="0"/>
          </a:p>
        </p:txBody>
      </p:sp>
    </p:spTree>
    <p:extLst>
      <p:ext uri="{BB962C8B-B14F-4D97-AF65-F5344CB8AC3E}">
        <p14:creationId xmlns:p14="http://schemas.microsoft.com/office/powerpoint/2010/main" val="2189393972"/>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1" algn="l" rtl="0">
              <a:lnSpc>
                <a:spcPct val="90000"/>
              </a:lnSpc>
              <a:spcBef>
                <a:spcPct val="0"/>
              </a:spcBef>
            </a:pPr>
            <a:r>
              <a:rPr lang="en-US" sz="4400" dirty="0" smtClean="0">
                <a:solidFill>
                  <a:schemeClr val="accent1">
                    <a:lumMod val="75000"/>
                  </a:schemeClr>
                </a:solidFill>
                <a:latin typeface="+mj-lt"/>
              </a:rPr>
              <a:t>Ergonomic</a:t>
            </a:r>
            <a:r>
              <a:rPr lang="en-US" dirty="0" smtClean="0"/>
              <a:t/>
            </a:r>
            <a:br>
              <a:rPr lang="en-US" dirty="0" smtClean="0"/>
            </a:br>
            <a:endParaRPr lang="en-US" dirty="0"/>
          </a:p>
        </p:txBody>
      </p:sp>
      <p:sp>
        <p:nvSpPr>
          <p:cNvPr id="3" name="Content Placeholder 2"/>
          <p:cNvSpPr>
            <a:spLocks noGrp="1"/>
          </p:cNvSpPr>
          <p:nvPr>
            <p:ph idx="1"/>
          </p:nvPr>
        </p:nvSpPr>
        <p:spPr/>
        <p:txBody>
          <a:bodyPr>
            <a:normAutofit/>
          </a:bodyPr>
          <a:lstStyle/>
          <a:p>
            <a:r>
              <a:rPr lang="en-US" sz="2400" dirty="0" smtClean="0"/>
              <a:t>Study of how environmental factors effect the body</a:t>
            </a:r>
          </a:p>
          <a:p>
            <a:pPr lvl="1"/>
            <a:r>
              <a:rPr lang="en-US" sz="2400" dirty="0" smtClean="0"/>
              <a:t>Body mechanics </a:t>
            </a:r>
          </a:p>
          <a:p>
            <a:pPr lvl="1"/>
            <a:r>
              <a:rPr lang="en-US" sz="2400" dirty="0" smtClean="0"/>
              <a:t>Using equipment </a:t>
            </a:r>
          </a:p>
          <a:p>
            <a:pPr lvl="1"/>
            <a:r>
              <a:rPr lang="en-US" sz="2400" dirty="0" smtClean="0"/>
              <a:t>Right tool for the job</a:t>
            </a:r>
          </a:p>
          <a:p>
            <a:pPr lvl="1"/>
            <a:r>
              <a:rPr lang="en-US" sz="2400" dirty="0" smtClean="0"/>
              <a:t>Job rotation</a:t>
            </a:r>
          </a:p>
          <a:p>
            <a:pPr lvl="1"/>
            <a:r>
              <a:rPr lang="en-US" sz="2400" dirty="0" smtClean="0"/>
              <a:t>Repetitive motion injuries</a:t>
            </a:r>
            <a:endParaRPr lang="en-US" sz="2400" dirty="0"/>
          </a:p>
        </p:txBody>
      </p:sp>
    </p:spTree>
    <p:extLst>
      <p:ext uri="{BB962C8B-B14F-4D97-AF65-F5344CB8AC3E}">
        <p14:creationId xmlns:p14="http://schemas.microsoft.com/office/powerpoint/2010/main" val="416026823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is a Trench? </a:t>
            </a:r>
            <a:endParaRPr lang="en-US" dirty="0"/>
          </a:p>
        </p:txBody>
      </p:sp>
      <p:sp>
        <p:nvSpPr>
          <p:cNvPr id="3" name="Content Placeholder 2"/>
          <p:cNvSpPr>
            <a:spLocks noGrp="1"/>
          </p:cNvSpPr>
          <p:nvPr>
            <p:ph idx="1"/>
          </p:nvPr>
        </p:nvSpPr>
        <p:spPr/>
        <p:txBody>
          <a:bodyPr>
            <a:normAutofit/>
          </a:bodyPr>
          <a:lstStyle/>
          <a:p>
            <a:r>
              <a:rPr lang="en-US" sz="2400" dirty="0"/>
              <a:t>Trench (Trench excavation) means a narrow excavation (in relation to its length) made below the surface of the ground. In general, the depth is greater than the width, but the width of a trench (measured at the bottom) is not greater than 15 feet (4.6 meters</a:t>
            </a:r>
            <a:r>
              <a:rPr lang="en-US" sz="2400" dirty="0" smtClean="0"/>
              <a:t>).</a:t>
            </a:r>
          </a:p>
          <a:p>
            <a:endParaRPr lang="en-US" sz="2400" dirty="0" smtClean="0"/>
          </a:p>
          <a:p>
            <a:r>
              <a:rPr lang="en-US" sz="2400" dirty="0"/>
              <a:t>An excavation is any man-made cut, cavity, trench, or depression in an earth surface formed by earth removal.</a:t>
            </a:r>
          </a:p>
        </p:txBody>
      </p:sp>
    </p:spTree>
    <p:extLst>
      <p:ext uri="{BB962C8B-B14F-4D97-AF65-F5344CB8AC3E}">
        <p14:creationId xmlns:p14="http://schemas.microsoft.com/office/powerpoint/2010/main" val="1548673304"/>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Temperature extremes</a:t>
            </a:r>
            <a:endParaRPr lang="en-US" dirty="0"/>
          </a:p>
        </p:txBody>
      </p:sp>
      <p:sp>
        <p:nvSpPr>
          <p:cNvPr id="5" name="Text Placeholder 4"/>
          <p:cNvSpPr>
            <a:spLocks noGrp="1"/>
          </p:cNvSpPr>
          <p:nvPr>
            <p:ph type="body" idx="1"/>
          </p:nvPr>
        </p:nvSpPr>
        <p:spPr>
          <a:xfrm>
            <a:off x="561475" y="2053389"/>
            <a:ext cx="4299894" cy="683856"/>
          </a:xfrm>
        </p:spPr>
        <p:txBody>
          <a:bodyPr/>
          <a:lstStyle/>
          <a:p>
            <a:r>
              <a:rPr lang="en-US" sz="2800" dirty="0" smtClean="0"/>
              <a:t>Cold Stress</a:t>
            </a:r>
            <a:endParaRPr lang="en-US" sz="2800" dirty="0"/>
          </a:p>
        </p:txBody>
      </p:sp>
      <p:sp>
        <p:nvSpPr>
          <p:cNvPr id="6" name="Content Placeholder 5"/>
          <p:cNvSpPr>
            <a:spLocks noGrp="1"/>
          </p:cNvSpPr>
          <p:nvPr>
            <p:ph sz="half" idx="2"/>
          </p:nvPr>
        </p:nvSpPr>
        <p:spPr/>
        <p:txBody>
          <a:bodyPr>
            <a:noAutofit/>
          </a:bodyPr>
          <a:lstStyle/>
          <a:p>
            <a:r>
              <a:rPr lang="en-US" sz="2400" dirty="0"/>
              <a:t>Cold stress occurs by driving down the skin temperature and eventually the internal body temperature (core temperature). </a:t>
            </a:r>
            <a:endParaRPr lang="en-US" sz="2400" dirty="0" smtClean="0"/>
          </a:p>
          <a:p>
            <a:r>
              <a:rPr lang="en-US" sz="2400" dirty="0" smtClean="0"/>
              <a:t>This </a:t>
            </a:r>
            <a:r>
              <a:rPr lang="en-US" sz="2400" dirty="0"/>
              <a:t>may lead to serious health problems, and may cause tissue damage, and possibly death.</a:t>
            </a:r>
          </a:p>
        </p:txBody>
      </p:sp>
      <p:sp>
        <p:nvSpPr>
          <p:cNvPr id="7" name="Text Placeholder 6"/>
          <p:cNvSpPr>
            <a:spLocks noGrp="1"/>
          </p:cNvSpPr>
          <p:nvPr>
            <p:ph type="body" sz="quarter" idx="3"/>
          </p:nvPr>
        </p:nvSpPr>
        <p:spPr>
          <a:xfrm>
            <a:off x="4976088" y="2080771"/>
            <a:ext cx="4185618" cy="646387"/>
          </a:xfrm>
        </p:spPr>
        <p:txBody>
          <a:bodyPr/>
          <a:lstStyle/>
          <a:p>
            <a:r>
              <a:rPr lang="en-US" sz="2800" dirty="0" smtClean="0"/>
              <a:t>Heat Stress</a:t>
            </a:r>
            <a:endParaRPr lang="en-US" sz="2800" dirty="0"/>
          </a:p>
        </p:txBody>
      </p:sp>
      <p:sp>
        <p:nvSpPr>
          <p:cNvPr id="8" name="Content Placeholder 7"/>
          <p:cNvSpPr>
            <a:spLocks noGrp="1"/>
          </p:cNvSpPr>
          <p:nvPr>
            <p:ph sz="quarter" idx="4"/>
          </p:nvPr>
        </p:nvSpPr>
        <p:spPr/>
        <p:txBody>
          <a:bodyPr>
            <a:normAutofit/>
          </a:bodyPr>
          <a:lstStyle/>
          <a:p>
            <a:r>
              <a:rPr lang="en-US" sz="2400" dirty="0"/>
              <a:t>from heat rash and heat cramps to heat exhaustion and heat stroke. Heat stroke can result in </a:t>
            </a:r>
            <a:r>
              <a:rPr lang="en-US" sz="2400" dirty="0" smtClean="0"/>
              <a:t>death.</a:t>
            </a:r>
          </a:p>
          <a:p>
            <a:r>
              <a:rPr lang="en-US" sz="2400" dirty="0" smtClean="0"/>
              <a:t>requires</a:t>
            </a:r>
            <a:r>
              <a:rPr lang="en-US" sz="2400" dirty="0"/>
              <a:t> </a:t>
            </a:r>
            <a:r>
              <a:rPr lang="en-US" sz="2400" b="1" dirty="0"/>
              <a:t>immediate medical attention</a:t>
            </a:r>
            <a:r>
              <a:rPr lang="en-US" sz="2400" dirty="0"/>
              <a:t>.</a:t>
            </a:r>
          </a:p>
        </p:txBody>
      </p:sp>
    </p:spTree>
    <p:extLst>
      <p:ext uri="{BB962C8B-B14F-4D97-AF65-F5344CB8AC3E}">
        <p14:creationId xmlns:p14="http://schemas.microsoft.com/office/powerpoint/2010/main" val="3064418033"/>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dirty="0" smtClean="0"/>
              <a:t>Hazard Identification</a:t>
            </a:r>
            <a:endParaRPr lang="en-US" dirty="0"/>
          </a:p>
        </p:txBody>
      </p:sp>
    </p:spTree>
    <p:extLst>
      <p:ext uri="{BB962C8B-B14F-4D97-AF65-F5344CB8AC3E}">
        <p14:creationId xmlns:p14="http://schemas.microsoft.com/office/powerpoint/2010/main" val="4204211130"/>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dirty="0" smtClean="0"/>
              <a:t>Hazard identification </a:t>
            </a:r>
            <a:endParaRPr lang="en-US" dirty="0"/>
          </a:p>
        </p:txBody>
      </p:sp>
      <p:pic>
        <p:nvPicPr>
          <p:cNvPr id="9" name="Content Placeholder 8" descr="The trench had an attempt of proper shoring but it is not enough support" title="trench not protected "/>
          <p:cNvPicPr>
            <a:picLocks noGrp="1" noChangeAspect="1"/>
          </p:cNvPicPr>
          <p:nvPr>
            <p:ph sz="half" idx="1"/>
          </p:nvPr>
        </p:nvPicPr>
        <p:blipFill>
          <a:blip r:embed="rId3"/>
          <a:stretch>
            <a:fillRect/>
          </a:stretch>
        </p:blipFill>
        <p:spPr>
          <a:xfrm>
            <a:off x="677333" y="2035178"/>
            <a:ext cx="3918729" cy="4572622"/>
          </a:xfrm>
          <a:prstGeom prst="rect">
            <a:avLst/>
          </a:prstGeom>
        </p:spPr>
      </p:pic>
      <p:sp>
        <p:nvSpPr>
          <p:cNvPr id="11" name="Content Placeholder 10"/>
          <p:cNvSpPr>
            <a:spLocks noGrp="1"/>
          </p:cNvSpPr>
          <p:nvPr>
            <p:ph sz="half" idx="2"/>
          </p:nvPr>
        </p:nvSpPr>
        <p:spPr>
          <a:xfrm>
            <a:off x="5089969" y="2160589"/>
            <a:ext cx="4487167" cy="3880773"/>
          </a:xfrm>
        </p:spPr>
        <p:txBody>
          <a:bodyPr>
            <a:normAutofit/>
          </a:bodyPr>
          <a:lstStyle/>
          <a:p>
            <a:r>
              <a:rPr lang="en-US" sz="2400" b="1" dirty="0" smtClean="0">
                <a:solidFill>
                  <a:srgbClr val="FF0000"/>
                </a:solidFill>
              </a:rPr>
              <a:t>Shoring not adequate </a:t>
            </a:r>
          </a:p>
          <a:p>
            <a:r>
              <a:rPr lang="en-US" sz="2400" b="1" dirty="0" smtClean="0">
                <a:solidFill>
                  <a:srgbClr val="FF0000"/>
                </a:solidFill>
              </a:rPr>
              <a:t>No real protective system</a:t>
            </a:r>
          </a:p>
          <a:p>
            <a:r>
              <a:rPr lang="en-US" sz="2400" b="1" dirty="0" smtClean="0">
                <a:solidFill>
                  <a:srgbClr val="FF0000"/>
                </a:solidFill>
              </a:rPr>
              <a:t>Limited access zone </a:t>
            </a:r>
          </a:p>
          <a:p>
            <a:r>
              <a:rPr lang="en-US" sz="2400" b="1" dirty="0" smtClean="0">
                <a:solidFill>
                  <a:srgbClr val="FF0000"/>
                </a:solidFill>
              </a:rPr>
              <a:t>Vehicles in close proximity </a:t>
            </a:r>
            <a:endParaRPr lang="en-US" sz="2400" b="1" dirty="0">
              <a:solidFill>
                <a:srgbClr val="FF0000"/>
              </a:solidFill>
            </a:endParaRPr>
          </a:p>
        </p:txBody>
      </p:sp>
      <p:pic>
        <p:nvPicPr>
          <p:cNvPr id="2" name="Picture 1" descr="This symbol is used to show the participants that the video contains hazards." title="No Sign"/>
          <p:cNvPicPr>
            <a:picLocks noChangeAspect="1"/>
          </p:cNvPicPr>
          <p:nvPr/>
        </p:nvPicPr>
        <p:blipFill>
          <a:blip r:embed="rId4"/>
          <a:stretch>
            <a:fillRect/>
          </a:stretch>
        </p:blipFill>
        <p:spPr>
          <a:xfrm>
            <a:off x="4117573" y="4719013"/>
            <a:ext cx="1944793" cy="1993565"/>
          </a:xfrm>
          <a:prstGeom prst="rect">
            <a:avLst/>
          </a:prstGeom>
        </p:spPr>
      </p:pic>
    </p:spTree>
    <p:extLst>
      <p:ext uri="{BB962C8B-B14F-4D97-AF65-F5344CB8AC3E}">
        <p14:creationId xmlns:p14="http://schemas.microsoft.com/office/powerpoint/2010/main" val="423981101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1">
                                            <p:txEl>
                                              <p:pRg st="0" end="0"/>
                                            </p:txEl>
                                          </p:spTgt>
                                        </p:tgtEl>
                                        <p:attrNameLst>
                                          <p:attrName>style.visibility</p:attrName>
                                        </p:attrNameLst>
                                      </p:cBhvr>
                                      <p:to>
                                        <p:strVal val="visible"/>
                                      </p:to>
                                    </p:set>
                                    <p:animEffect transition="in" filter="fade">
                                      <p:cBhvr>
                                        <p:cTn id="7" dur="500"/>
                                        <p:tgtEl>
                                          <p:spTgt spid="11">
                                            <p:txEl>
                                              <p:pRg st="0" end="0"/>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11">
                                            <p:txEl>
                                              <p:pRg st="1" end="1"/>
                                            </p:txEl>
                                          </p:spTgt>
                                        </p:tgtEl>
                                        <p:attrNameLst>
                                          <p:attrName>style.visibility</p:attrName>
                                        </p:attrNameLst>
                                      </p:cBhvr>
                                      <p:to>
                                        <p:strVal val="visible"/>
                                      </p:to>
                                    </p:set>
                                    <p:animEffect transition="in" filter="fade">
                                      <p:cBhvr>
                                        <p:cTn id="10" dur="500"/>
                                        <p:tgtEl>
                                          <p:spTgt spid="11">
                                            <p:txEl>
                                              <p:pRg st="1" end="1"/>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11">
                                            <p:txEl>
                                              <p:pRg st="2" end="2"/>
                                            </p:txEl>
                                          </p:spTgt>
                                        </p:tgtEl>
                                        <p:attrNameLst>
                                          <p:attrName>style.visibility</p:attrName>
                                        </p:attrNameLst>
                                      </p:cBhvr>
                                      <p:to>
                                        <p:strVal val="visible"/>
                                      </p:to>
                                    </p:set>
                                    <p:animEffect transition="in" filter="fade">
                                      <p:cBhvr>
                                        <p:cTn id="13" dur="500"/>
                                        <p:tgtEl>
                                          <p:spTgt spid="11">
                                            <p:txEl>
                                              <p:pRg st="2" end="2"/>
                                            </p:txEl>
                                          </p:spTgt>
                                        </p:tgtEl>
                                      </p:cBhvr>
                                    </p:animEffect>
                                  </p:childTnLst>
                                </p:cTn>
                              </p:par>
                              <p:par>
                                <p:cTn id="14" presetID="10" presetClass="entr" presetSubtype="0" fill="hold" nodeType="withEffect">
                                  <p:stCondLst>
                                    <p:cond delay="0"/>
                                  </p:stCondLst>
                                  <p:childTnLst>
                                    <p:set>
                                      <p:cBhvr>
                                        <p:cTn id="15" dur="1" fill="hold">
                                          <p:stCondLst>
                                            <p:cond delay="0"/>
                                          </p:stCondLst>
                                        </p:cTn>
                                        <p:tgtEl>
                                          <p:spTgt spid="11">
                                            <p:txEl>
                                              <p:pRg st="3" end="3"/>
                                            </p:txEl>
                                          </p:spTgt>
                                        </p:tgtEl>
                                        <p:attrNameLst>
                                          <p:attrName>style.visibility</p:attrName>
                                        </p:attrNameLst>
                                      </p:cBhvr>
                                      <p:to>
                                        <p:strVal val="visible"/>
                                      </p:to>
                                    </p:set>
                                    <p:animEffect transition="in" filter="fade">
                                      <p:cBhvr>
                                        <p:cTn id="16" dur="500"/>
                                        <p:tgtEl>
                                          <p:spTgt spid="11">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Hazard Identification  </a:t>
            </a:r>
            <a:endParaRPr lang="en-US" dirty="0"/>
          </a:p>
        </p:txBody>
      </p:sp>
      <p:sp>
        <p:nvSpPr>
          <p:cNvPr id="3" name="Content Placeholder 2"/>
          <p:cNvSpPr>
            <a:spLocks noGrp="1"/>
          </p:cNvSpPr>
          <p:nvPr>
            <p:ph sz="half" idx="1"/>
          </p:nvPr>
        </p:nvSpPr>
        <p:spPr/>
        <p:txBody>
          <a:bodyPr/>
          <a:lstStyle/>
          <a:p>
            <a:r>
              <a:rPr lang="en-US" sz="2400" dirty="0" smtClean="0">
                <a:solidFill>
                  <a:srgbClr val="FF0000"/>
                </a:solidFill>
              </a:rPr>
              <a:t>Improper benching</a:t>
            </a:r>
          </a:p>
          <a:p>
            <a:r>
              <a:rPr lang="en-US" sz="2400" dirty="0" smtClean="0">
                <a:solidFill>
                  <a:srgbClr val="FF0000"/>
                </a:solidFill>
              </a:rPr>
              <a:t>No egress </a:t>
            </a:r>
          </a:p>
          <a:p>
            <a:r>
              <a:rPr lang="en-US" sz="2400" dirty="0" smtClean="0">
                <a:solidFill>
                  <a:srgbClr val="FF0000"/>
                </a:solidFill>
              </a:rPr>
              <a:t>Unprotected edge </a:t>
            </a:r>
          </a:p>
          <a:p>
            <a:endParaRPr lang="en-US" dirty="0"/>
          </a:p>
        </p:txBody>
      </p:sp>
      <p:pic>
        <p:nvPicPr>
          <p:cNvPr id="5" name="Content Placeholder 4" descr="Picture shows and improperly protected trench." title="Improper Benching"/>
          <p:cNvPicPr>
            <a:picLocks noGrp="1" noChangeAspect="1"/>
          </p:cNvPicPr>
          <p:nvPr>
            <p:ph sz="half" idx="2"/>
          </p:nvPr>
        </p:nvPicPr>
        <p:blipFill>
          <a:blip r:embed="rId3"/>
          <a:stretch>
            <a:fillRect/>
          </a:stretch>
        </p:blipFill>
        <p:spPr>
          <a:xfrm>
            <a:off x="4975668" y="2160589"/>
            <a:ext cx="4432030" cy="4072069"/>
          </a:xfrm>
          <a:prstGeom prst="rect">
            <a:avLst/>
          </a:prstGeom>
        </p:spPr>
      </p:pic>
      <p:pic>
        <p:nvPicPr>
          <p:cNvPr id="4" name="Picture 3" descr="This symbol is used to show the participants that the video contains hazards." title="No Sign"/>
          <p:cNvPicPr>
            <a:picLocks noChangeAspect="1"/>
          </p:cNvPicPr>
          <p:nvPr/>
        </p:nvPicPr>
        <p:blipFill>
          <a:blip r:embed="rId4"/>
          <a:stretch>
            <a:fillRect/>
          </a:stretch>
        </p:blipFill>
        <p:spPr>
          <a:xfrm>
            <a:off x="9045898" y="4864435"/>
            <a:ext cx="1944793" cy="1993565"/>
          </a:xfrm>
          <a:prstGeom prst="rect">
            <a:avLst/>
          </a:prstGeom>
        </p:spPr>
      </p:pic>
    </p:spTree>
    <p:extLst>
      <p:ext uri="{BB962C8B-B14F-4D97-AF65-F5344CB8AC3E}">
        <p14:creationId xmlns:p14="http://schemas.microsoft.com/office/powerpoint/2010/main" val="231221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fade">
                                      <p:cBhvr>
                                        <p:cTn id="10" dur="500"/>
                                        <p:tgtEl>
                                          <p:spTgt spid="3">
                                            <p:txEl>
                                              <p:pRg st="1" end="1"/>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fade">
                                      <p:cBhvr>
                                        <p:cTn id="13"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Hazard Identification   </a:t>
            </a:r>
            <a:endParaRPr lang="en-US" dirty="0"/>
          </a:p>
        </p:txBody>
      </p:sp>
      <p:pic>
        <p:nvPicPr>
          <p:cNvPr id="5" name="Content Placeholder 4" descr="These workers are not protected from a cave-in, nor do they have any apparent safe access or egress from the trench&#10;" title="Improper Trenching"/>
          <p:cNvPicPr>
            <a:picLocks noGrp="1" noChangeAspect="1"/>
          </p:cNvPicPr>
          <p:nvPr>
            <p:ph sz="half" idx="1"/>
          </p:nvPr>
        </p:nvPicPr>
        <p:blipFill>
          <a:blip r:embed="rId3"/>
          <a:stretch>
            <a:fillRect/>
          </a:stretch>
        </p:blipFill>
        <p:spPr>
          <a:xfrm>
            <a:off x="829338" y="2161250"/>
            <a:ext cx="3880112" cy="3880112"/>
          </a:xfrm>
          <a:prstGeom prst="rect">
            <a:avLst/>
          </a:prstGeom>
        </p:spPr>
      </p:pic>
      <p:sp>
        <p:nvSpPr>
          <p:cNvPr id="4" name="Content Placeholder 3"/>
          <p:cNvSpPr>
            <a:spLocks noGrp="1"/>
          </p:cNvSpPr>
          <p:nvPr>
            <p:ph sz="half" idx="2"/>
          </p:nvPr>
        </p:nvSpPr>
        <p:spPr/>
        <p:txBody>
          <a:bodyPr>
            <a:normAutofit/>
          </a:bodyPr>
          <a:lstStyle/>
          <a:p>
            <a:r>
              <a:rPr lang="en-US" sz="2400" b="1" dirty="0">
                <a:solidFill>
                  <a:srgbClr val="FF0000"/>
                </a:solidFill>
              </a:rPr>
              <a:t>These workers are not protected from a cave-in, nor do they have any apparent safe access or egress from the trench</a:t>
            </a:r>
          </a:p>
        </p:txBody>
      </p:sp>
      <p:pic>
        <p:nvPicPr>
          <p:cNvPr id="3" name="Picture 2" descr="This symbol is used to show the participants that the video contains hazards." title="No Sign"/>
          <p:cNvPicPr>
            <a:picLocks noChangeAspect="1"/>
          </p:cNvPicPr>
          <p:nvPr/>
        </p:nvPicPr>
        <p:blipFill>
          <a:blip r:embed="rId4"/>
          <a:stretch>
            <a:fillRect/>
          </a:stretch>
        </p:blipFill>
        <p:spPr>
          <a:xfrm>
            <a:off x="3784088" y="4848392"/>
            <a:ext cx="1451830" cy="1488239"/>
          </a:xfrm>
          <a:prstGeom prst="rect">
            <a:avLst/>
          </a:prstGeom>
        </p:spPr>
      </p:pic>
    </p:spTree>
    <p:extLst>
      <p:ext uri="{BB962C8B-B14F-4D97-AF65-F5344CB8AC3E}">
        <p14:creationId xmlns:p14="http://schemas.microsoft.com/office/powerpoint/2010/main" val="42932995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500"/>
                                        <p:tgtEl>
                                          <p:spTgt spid="4">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Worker Rights and responsibilities</a:t>
            </a:r>
            <a:endParaRPr lang="en-US" dirty="0"/>
          </a:p>
        </p:txBody>
      </p:sp>
    </p:spTree>
    <p:extLst>
      <p:ext uri="{BB962C8B-B14F-4D97-AF65-F5344CB8AC3E}">
        <p14:creationId xmlns:p14="http://schemas.microsoft.com/office/powerpoint/2010/main" val="1717219622"/>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529389" y="609601"/>
            <a:ext cx="9304421" cy="1588168"/>
          </a:xfrm>
        </p:spPr>
        <p:txBody>
          <a:bodyPr>
            <a:normAutofit/>
          </a:bodyPr>
          <a:lstStyle/>
          <a:p>
            <a:pPr algn="ctr">
              <a:defRPr/>
            </a:pPr>
            <a:r>
              <a:rPr lang="en-US" dirty="0" smtClean="0"/>
              <a:t>Employee Rights &amp; </a:t>
            </a:r>
            <a:r>
              <a:rPr lang="en-US" dirty="0"/>
              <a:t>Responsibilities</a:t>
            </a:r>
            <a:br>
              <a:rPr lang="en-US" dirty="0"/>
            </a:br>
            <a:r>
              <a:rPr lang="en-US" dirty="0"/>
              <a:t>Occupational Safety and Health Act of 1970</a:t>
            </a:r>
            <a:endParaRPr lang="en-US" dirty="0">
              <a:solidFill>
                <a:schemeClr val="accent1">
                  <a:satMod val="150000"/>
                </a:schemeClr>
              </a:solidFill>
            </a:endParaRPr>
          </a:p>
        </p:txBody>
      </p:sp>
      <p:sp>
        <p:nvSpPr>
          <p:cNvPr id="44034" name="Content Placeholder 1"/>
          <p:cNvSpPr>
            <a:spLocks noGrp="1"/>
          </p:cNvSpPr>
          <p:nvPr>
            <p:ph idx="1"/>
          </p:nvPr>
        </p:nvSpPr>
        <p:spPr>
          <a:xfrm>
            <a:off x="802104" y="2149642"/>
            <a:ext cx="8694821" cy="4353635"/>
          </a:xfrm>
        </p:spPr>
        <p:txBody>
          <a:bodyPr>
            <a:noAutofit/>
          </a:bodyPr>
          <a:lstStyle/>
          <a:p>
            <a:pPr eaLnBrk="1" hangingPunct="1"/>
            <a:r>
              <a:rPr lang="en-US" sz="2400" dirty="0" smtClean="0"/>
              <a:t>To assure safe and healthful working conditions for working men and women</a:t>
            </a:r>
          </a:p>
          <a:p>
            <a:pPr eaLnBrk="1" hangingPunct="1"/>
            <a:r>
              <a:rPr lang="en-US" sz="2400" dirty="0"/>
              <a:t>B</a:t>
            </a:r>
            <a:r>
              <a:rPr lang="en-US" sz="2400" dirty="0" smtClean="0"/>
              <a:t>y authorizing enforcement of the standards developed under the Act</a:t>
            </a:r>
          </a:p>
          <a:p>
            <a:pPr eaLnBrk="1" hangingPunct="1"/>
            <a:r>
              <a:rPr lang="en-US" sz="2400" dirty="0" smtClean="0"/>
              <a:t>By assisting and encouraging the States in their efforts to assure safe and healthful working conditions</a:t>
            </a:r>
          </a:p>
          <a:p>
            <a:pPr eaLnBrk="1" hangingPunct="1"/>
            <a:r>
              <a:rPr lang="en-US" sz="2400" dirty="0" smtClean="0"/>
              <a:t>By providing for research, information, education, and training in the field of occupational safety and health…</a:t>
            </a:r>
          </a:p>
        </p:txBody>
      </p:sp>
    </p:spTree>
    <p:extLst>
      <p:ext uri="{BB962C8B-B14F-4D97-AF65-F5344CB8AC3E}">
        <p14:creationId xmlns:p14="http://schemas.microsoft.com/office/powerpoint/2010/main" val="1766588870"/>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a:bodyPr>
          <a:lstStyle/>
          <a:p>
            <a:pPr algn="ctr">
              <a:defRPr/>
            </a:pPr>
            <a:r>
              <a:rPr lang="en-US" dirty="0" smtClean="0"/>
              <a:t>Employee Rights &amp; Responsibilities</a:t>
            </a:r>
            <a:endParaRPr lang="en-US" dirty="0">
              <a:solidFill>
                <a:schemeClr val="accent1">
                  <a:satMod val="150000"/>
                </a:schemeClr>
              </a:solidFill>
            </a:endParaRPr>
          </a:p>
        </p:txBody>
      </p:sp>
      <p:sp>
        <p:nvSpPr>
          <p:cNvPr id="44034" name="Content Placeholder 1"/>
          <p:cNvSpPr>
            <a:spLocks noGrp="1"/>
          </p:cNvSpPr>
          <p:nvPr>
            <p:ph idx="1"/>
          </p:nvPr>
        </p:nvSpPr>
        <p:spPr/>
        <p:txBody>
          <a:bodyPr>
            <a:normAutofit/>
          </a:bodyPr>
          <a:lstStyle/>
          <a:p>
            <a:pPr eaLnBrk="1" hangingPunct="1"/>
            <a:r>
              <a:rPr lang="en-US" sz="2400" dirty="0" smtClean="0"/>
              <a:t>You have the right to:</a:t>
            </a:r>
          </a:p>
          <a:p>
            <a:pPr eaLnBrk="1" hangingPunct="1">
              <a:buFont typeface="Wingdings 3" pitchFamily="18" charset="2"/>
              <a:buNone/>
            </a:pPr>
            <a:endParaRPr lang="en-US" sz="2400" dirty="0" smtClean="0"/>
          </a:p>
          <a:p>
            <a:pPr lvl="1" eaLnBrk="1" hangingPunct="1"/>
            <a:r>
              <a:rPr lang="en-US" sz="2400" dirty="0"/>
              <a:t>A safe and healthful workplace </a:t>
            </a:r>
            <a:endParaRPr lang="en-US" sz="2400" b="1" dirty="0"/>
          </a:p>
          <a:p>
            <a:pPr lvl="1" eaLnBrk="1" hangingPunct="1"/>
            <a:r>
              <a:rPr lang="en-US" sz="2400" dirty="0"/>
              <a:t>Know about hazardous chemicals</a:t>
            </a:r>
            <a:endParaRPr lang="en-US" sz="2400" b="1" dirty="0"/>
          </a:p>
          <a:p>
            <a:pPr lvl="1" eaLnBrk="1" hangingPunct="1"/>
            <a:r>
              <a:rPr lang="en-US" sz="2400" dirty="0"/>
              <a:t>Information about injuries and illnesses in your workplace </a:t>
            </a:r>
            <a:endParaRPr lang="en-US" sz="2400" b="1" dirty="0"/>
          </a:p>
          <a:p>
            <a:pPr lvl="1" eaLnBrk="1" hangingPunct="1"/>
            <a:r>
              <a:rPr lang="en-US" sz="2400" dirty="0"/>
              <a:t>Complain or request hazard correction from employer </a:t>
            </a:r>
            <a:endParaRPr lang="en-US" sz="2400" b="1" dirty="0"/>
          </a:p>
          <a:p>
            <a:pPr eaLnBrk="1" hangingPunct="1"/>
            <a:endParaRPr lang="en-US" sz="2400" dirty="0" smtClean="0"/>
          </a:p>
        </p:txBody>
      </p:sp>
    </p:spTree>
    <p:extLst>
      <p:ext uri="{BB962C8B-B14F-4D97-AF65-F5344CB8AC3E}">
        <p14:creationId xmlns:p14="http://schemas.microsoft.com/office/powerpoint/2010/main" val="2493488646"/>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1" y="533400"/>
            <a:ext cx="6716598" cy="1313688"/>
          </a:xfrm>
        </p:spPr>
        <p:txBody>
          <a:bodyPr>
            <a:normAutofit/>
          </a:bodyPr>
          <a:lstStyle/>
          <a:p>
            <a:r>
              <a:rPr lang="en-US" sz="3200" dirty="0"/>
              <a:t>Employee Rights &amp; Responsibilities</a:t>
            </a:r>
            <a:br>
              <a:rPr lang="en-US" sz="3200" dirty="0"/>
            </a:br>
            <a:r>
              <a:rPr lang="en-US" sz="3200" b="1" i="1" dirty="0"/>
              <a:t>You have the right to:</a:t>
            </a:r>
            <a:endParaRPr lang="en-US" sz="3200" dirty="0"/>
          </a:p>
        </p:txBody>
      </p:sp>
      <p:sp>
        <p:nvSpPr>
          <p:cNvPr id="3" name="Content Placeholder 2"/>
          <p:cNvSpPr>
            <a:spLocks noGrp="1"/>
          </p:cNvSpPr>
          <p:nvPr>
            <p:ph idx="1"/>
          </p:nvPr>
        </p:nvSpPr>
        <p:spPr>
          <a:xfrm>
            <a:off x="677334" y="2160589"/>
            <a:ext cx="9140434" cy="4352506"/>
          </a:xfrm>
        </p:spPr>
        <p:txBody>
          <a:bodyPr>
            <a:noAutofit/>
          </a:bodyPr>
          <a:lstStyle/>
          <a:p>
            <a:r>
              <a:rPr lang="en-US" sz="2400" dirty="0"/>
              <a:t>File a confidential complaint with OSHA to </a:t>
            </a:r>
            <a:r>
              <a:rPr lang="en-US" sz="2400" dirty="0" smtClean="0"/>
              <a:t>have their </a:t>
            </a:r>
            <a:r>
              <a:rPr lang="en-US" sz="2400" dirty="0"/>
              <a:t>workplace inspected.</a:t>
            </a:r>
            <a:endParaRPr lang="en-US" sz="2400" dirty="0" smtClean="0"/>
          </a:p>
          <a:p>
            <a:r>
              <a:rPr lang="en-US" sz="2400" dirty="0" smtClean="0"/>
              <a:t>Receive </a:t>
            </a:r>
            <a:r>
              <a:rPr lang="en-US" sz="2400" dirty="0"/>
              <a:t>information and training about </a:t>
            </a:r>
            <a:r>
              <a:rPr lang="en-US" sz="2400" dirty="0" smtClean="0"/>
              <a:t>hazards, methods </a:t>
            </a:r>
            <a:r>
              <a:rPr lang="en-US" sz="2400" dirty="0"/>
              <a:t>to prevent harm, and the OSHA </a:t>
            </a:r>
            <a:r>
              <a:rPr lang="en-US" sz="2400" dirty="0" smtClean="0"/>
              <a:t>standards that </a:t>
            </a:r>
            <a:r>
              <a:rPr lang="en-US" sz="2400" dirty="0"/>
              <a:t>apply to their workplace. The training must </a:t>
            </a:r>
            <a:r>
              <a:rPr lang="en-US" sz="2400" dirty="0" smtClean="0"/>
              <a:t>be done </a:t>
            </a:r>
            <a:r>
              <a:rPr lang="en-US" sz="2400" dirty="0"/>
              <a:t>in a language and vocabulary workers </a:t>
            </a:r>
            <a:r>
              <a:rPr lang="en-US" sz="2400" dirty="0" smtClean="0"/>
              <a:t>can understand.</a:t>
            </a:r>
          </a:p>
          <a:p>
            <a:r>
              <a:rPr lang="en-US" sz="2400" dirty="0"/>
              <a:t>Get copies of their workplace medical </a:t>
            </a:r>
            <a:r>
              <a:rPr lang="en-US" sz="2400" dirty="0" smtClean="0"/>
              <a:t>records and exposure records.</a:t>
            </a:r>
            <a:endParaRPr lang="en-US" sz="2400" dirty="0"/>
          </a:p>
          <a:p>
            <a:r>
              <a:rPr lang="en-US" sz="2400" b="1" dirty="0"/>
              <a:t> </a:t>
            </a:r>
            <a:r>
              <a:rPr lang="en-US" sz="2400" dirty="0"/>
              <a:t>Participate in an OSHA inspection and speak </a:t>
            </a:r>
            <a:r>
              <a:rPr lang="en-US" sz="2400" dirty="0" smtClean="0"/>
              <a:t>in private </a:t>
            </a:r>
            <a:r>
              <a:rPr lang="en-US" sz="2400" dirty="0"/>
              <a:t>with the inspector.</a:t>
            </a:r>
          </a:p>
        </p:txBody>
      </p:sp>
    </p:spTree>
    <p:extLst>
      <p:ext uri="{BB962C8B-B14F-4D97-AF65-F5344CB8AC3E}">
        <p14:creationId xmlns:p14="http://schemas.microsoft.com/office/powerpoint/2010/main" val="891269790"/>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572127" y="304800"/>
            <a:ext cx="6720320" cy="1143000"/>
          </a:xfrm>
        </p:spPr>
        <p:txBody>
          <a:bodyPr>
            <a:normAutofit fontScale="90000"/>
          </a:bodyPr>
          <a:lstStyle/>
          <a:p>
            <a:pPr algn="ctr">
              <a:defRPr/>
            </a:pPr>
            <a:r>
              <a:rPr lang="en-US" dirty="0"/>
              <a:t>Employee Rights &amp; </a:t>
            </a:r>
            <a:r>
              <a:rPr lang="en-US" dirty="0" smtClean="0"/>
              <a:t>Responsibilities Continued:</a:t>
            </a:r>
            <a:endParaRPr lang="en-US" dirty="0">
              <a:solidFill>
                <a:schemeClr val="accent1">
                  <a:satMod val="150000"/>
                </a:schemeClr>
              </a:solidFill>
            </a:endParaRPr>
          </a:p>
        </p:txBody>
      </p:sp>
      <p:sp>
        <p:nvSpPr>
          <p:cNvPr id="45058" name="Content Placeholder 1"/>
          <p:cNvSpPr>
            <a:spLocks noGrp="1"/>
          </p:cNvSpPr>
          <p:nvPr>
            <p:ph idx="1"/>
          </p:nvPr>
        </p:nvSpPr>
        <p:spPr>
          <a:xfrm>
            <a:off x="1443789" y="2057400"/>
            <a:ext cx="7056047" cy="4389120"/>
          </a:xfrm>
        </p:spPr>
        <p:txBody>
          <a:bodyPr>
            <a:normAutofit/>
          </a:bodyPr>
          <a:lstStyle/>
          <a:p>
            <a:r>
              <a:rPr lang="en-US" sz="2400" dirty="0"/>
              <a:t>File a complaint with OSHA if they have </a:t>
            </a:r>
            <a:r>
              <a:rPr lang="en-US" sz="2400" dirty="0" smtClean="0"/>
              <a:t>been retaliated </a:t>
            </a:r>
            <a:r>
              <a:rPr lang="en-US" sz="2400" dirty="0"/>
              <a:t>or discriminated against by </a:t>
            </a:r>
            <a:r>
              <a:rPr lang="en-US" sz="2400" dirty="0" smtClean="0"/>
              <a:t>their employer </a:t>
            </a:r>
            <a:r>
              <a:rPr lang="en-US" sz="2400" dirty="0"/>
              <a:t>as the result of requesting an </a:t>
            </a:r>
            <a:r>
              <a:rPr lang="en-US" sz="2400" dirty="0" smtClean="0"/>
              <a:t>inspection or </a:t>
            </a:r>
            <a:r>
              <a:rPr lang="en-US" sz="2400" dirty="0"/>
              <a:t>using any of their other rights under the OSH Act</a:t>
            </a:r>
            <a:r>
              <a:rPr lang="en-US" sz="2400" dirty="0" smtClean="0"/>
              <a:t>. </a:t>
            </a:r>
          </a:p>
          <a:p>
            <a:r>
              <a:rPr lang="en-US" sz="2400" dirty="0"/>
              <a:t>File a complaint if punished or </a:t>
            </a:r>
            <a:r>
              <a:rPr lang="en-US" sz="2400" dirty="0" smtClean="0"/>
              <a:t>discriminated against </a:t>
            </a:r>
            <a:r>
              <a:rPr lang="en-US" sz="2400" dirty="0"/>
              <a:t>for acting as a “whistleblower” under </a:t>
            </a:r>
            <a:r>
              <a:rPr lang="en-US" sz="2400" dirty="0" smtClean="0"/>
              <a:t>the additional 21 </a:t>
            </a:r>
            <a:r>
              <a:rPr lang="en-US" sz="2400" dirty="0"/>
              <a:t>federal statutes for which OSHA </a:t>
            </a:r>
            <a:r>
              <a:rPr lang="en-US" sz="2400" dirty="0" smtClean="0"/>
              <a:t>has jurisdiction</a:t>
            </a:r>
            <a:r>
              <a:rPr lang="en-US" sz="2400" dirty="0"/>
              <a:t>.</a:t>
            </a:r>
            <a:endParaRPr lang="en-US" sz="2400" b="1" i="1" dirty="0" smtClean="0"/>
          </a:p>
        </p:txBody>
      </p:sp>
    </p:spTree>
    <p:extLst>
      <p:ext uri="{BB962C8B-B14F-4D97-AF65-F5344CB8AC3E}">
        <p14:creationId xmlns:p14="http://schemas.microsoft.com/office/powerpoint/2010/main" val="3053285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Fatality reports</a:t>
            </a:r>
            <a:endParaRPr lang="en-US" dirty="0"/>
          </a:p>
        </p:txBody>
      </p:sp>
      <p:sp>
        <p:nvSpPr>
          <p:cNvPr id="3" name="Content Placeholder 2"/>
          <p:cNvSpPr>
            <a:spLocks noGrp="1"/>
          </p:cNvSpPr>
          <p:nvPr>
            <p:ph idx="1"/>
          </p:nvPr>
        </p:nvSpPr>
        <p:spPr/>
        <p:txBody>
          <a:bodyPr/>
          <a:lstStyle/>
          <a:p>
            <a:endParaRPr lang="en-US" dirty="0" smtClean="0"/>
          </a:p>
          <a:p>
            <a:endParaRPr lang="en-US" dirty="0"/>
          </a:p>
          <a:p>
            <a:r>
              <a:rPr lang="en-US" sz="2400" dirty="0" smtClean="0"/>
              <a:t>U.S</a:t>
            </a:r>
            <a:r>
              <a:rPr lang="en-US" sz="2400" dirty="0"/>
              <a:t>. Bureau of Labor Statistics (BLS) data show that 271 workers died in trenching or excavation cave-ins from 2000 through 2006.</a:t>
            </a:r>
          </a:p>
        </p:txBody>
      </p:sp>
    </p:spTree>
    <p:extLst>
      <p:ext uri="{BB962C8B-B14F-4D97-AF65-F5344CB8AC3E}">
        <p14:creationId xmlns:p14="http://schemas.microsoft.com/office/powerpoint/2010/main" val="647936173"/>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Whistleblower Protection</a:t>
            </a:r>
          </a:p>
        </p:txBody>
      </p:sp>
      <p:pic>
        <p:nvPicPr>
          <p:cNvPr id="8" name="Picture 7" descr="this picture is the web page, taken off osha.gov that has the protection program for exercising your safety and health rights. " title="Whistleblower Protection Web Page"/>
          <p:cNvPicPr>
            <a:picLocks noChangeAspect="1"/>
          </p:cNvPicPr>
          <p:nvPr/>
        </p:nvPicPr>
        <p:blipFill>
          <a:blip r:embed="rId3"/>
          <a:stretch>
            <a:fillRect/>
          </a:stretch>
        </p:blipFill>
        <p:spPr>
          <a:xfrm>
            <a:off x="2243009" y="2029803"/>
            <a:ext cx="7619290" cy="4124304"/>
          </a:xfrm>
          <a:prstGeom prst="rect">
            <a:avLst/>
          </a:prstGeom>
        </p:spPr>
      </p:pic>
      <p:sp>
        <p:nvSpPr>
          <p:cNvPr id="3" name="Rectangle 2"/>
          <p:cNvSpPr/>
          <p:nvPr/>
        </p:nvSpPr>
        <p:spPr>
          <a:xfrm>
            <a:off x="3926927" y="6292334"/>
            <a:ext cx="4083234" cy="400110"/>
          </a:xfrm>
          <a:prstGeom prst="rect">
            <a:avLst/>
          </a:prstGeom>
        </p:spPr>
        <p:txBody>
          <a:bodyPr wrap="none">
            <a:spAutoFit/>
          </a:bodyPr>
          <a:lstStyle/>
          <a:p>
            <a:r>
              <a:rPr lang="en-US" sz="2000" dirty="0"/>
              <a:t>http://www.whistleblowers.gov/ </a:t>
            </a:r>
          </a:p>
        </p:txBody>
      </p:sp>
    </p:spTree>
    <p:extLst>
      <p:ext uri="{BB962C8B-B14F-4D97-AF65-F5344CB8AC3E}">
        <p14:creationId xmlns:p14="http://schemas.microsoft.com/office/powerpoint/2010/main" val="256135256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greatest risk</a:t>
            </a:r>
            <a:endParaRPr lang="en-US" dirty="0"/>
          </a:p>
        </p:txBody>
      </p:sp>
      <p:sp>
        <p:nvSpPr>
          <p:cNvPr id="3" name="Content Placeholder 2"/>
          <p:cNvSpPr>
            <a:spLocks noGrp="1"/>
          </p:cNvSpPr>
          <p:nvPr>
            <p:ph idx="1"/>
          </p:nvPr>
        </p:nvSpPr>
        <p:spPr/>
        <p:txBody>
          <a:bodyPr/>
          <a:lstStyle/>
          <a:p>
            <a:endParaRPr lang="en-US" dirty="0" smtClean="0"/>
          </a:p>
          <a:p>
            <a:r>
              <a:rPr lang="en-US" sz="2400" dirty="0" smtClean="0"/>
              <a:t>Cave-ins are the leading cause of deaths with excavations</a:t>
            </a:r>
          </a:p>
          <a:p>
            <a:pPr lvl="1"/>
            <a:r>
              <a:rPr lang="en-US" sz="2400" dirty="0" smtClean="0"/>
              <a:t>Little to no warning before sidewall gives away</a:t>
            </a:r>
          </a:p>
          <a:p>
            <a:pPr lvl="1"/>
            <a:r>
              <a:rPr lang="en-US" sz="2400" dirty="0" smtClean="0"/>
              <a:t>One of the most hazardous construction operations</a:t>
            </a:r>
          </a:p>
          <a:p>
            <a:pPr lvl="1"/>
            <a:r>
              <a:rPr lang="en-US" sz="2400" dirty="0" smtClean="0"/>
              <a:t>Cubic yard of soil weights up to 3000 lbs. </a:t>
            </a:r>
          </a:p>
          <a:p>
            <a:pPr lvl="1"/>
            <a:endParaRPr lang="en-US" sz="2400" dirty="0"/>
          </a:p>
        </p:txBody>
      </p:sp>
    </p:spTree>
    <p:extLst>
      <p:ext uri="{BB962C8B-B14F-4D97-AF65-F5344CB8AC3E}">
        <p14:creationId xmlns:p14="http://schemas.microsoft.com/office/powerpoint/2010/main" val="349760307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Osha Trench Compliance </a:t>
            </a:r>
            <a:endParaRPr lang="en-US" dirty="0"/>
          </a:p>
        </p:txBody>
      </p:sp>
      <p:pic>
        <p:nvPicPr>
          <p:cNvPr id="3" name="Picture 2" descr="This symbol is used to show the participants that the video contains hazards." title="No Sign"/>
          <p:cNvPicPr>
            <a:picLocks noChangeAspect="1"/>
          </p:cNvPicPr>
          <p:nvPr/>
        </p:nvPicPr>
        <p:blipFill rotWithShape="1">
          <a:blip r:embed="rId3"/>
          <a:srcRect l="15446"/>
          <a:stretch/>
        </p:blipFill>
        <p:spPr>
          <a:xfrm>
            <a:off x="6634312" y="3737810"/>
            <a:ext cx="1940961" cy="1990725"/>
          </a:xfrm>
          <a:prstGeom prst="rect">
            <a:avLst/>
          </a:prstGeom>
        </p:spPr>
      </p:pic>
      <p:sp>
        <p:nvSpPr>
          <p:cNvPr id="5" name="Content Placeholder 4"/>
          <p:cNvSpPr>
            <a:spLocks noGrp="1"/>
          </p:cNvSpPr>
          <p:nvPr>
            <p:ph idx="1"/>
          </p:nvPr>
        </p:nvSpPr>
        <p:spPr/>
        <p:txBody>
          <a:bodyPr/>
          <a:lstStyle/>
          <a:p>
            <a:r>
              <a:rPr lang="en-US" sz="2400" dirty="0"/>
              <a:t>https://www.youtube.com/watch?v=0wmcD3aM8X4 </a:t>
            </a:r>
          </a:p>
          <a:p>
            <a:r>
              <a:rPr lang="en-US" sz="2400" dirty="0"/>
              <a:t>OSHA inspector enters a jobsite with individuals inside an excavation with </a:t>
            </a:r>
            <a:r>
              <a:rPr lang="en-US" sz="2400" dirty="0" err="1"/>
              <a:t>inadaquate</a:t>
            </a:r>
            <a:r>
              <a:rPr lang="en-US" sz="2400" dirty="0"/>
              <a:t> protection from the excavation hazards. </a:t>
            </a:r>
          </a:p>
          <a:p>
            <a:endParaRPr lang="en-US" dirty="0"/>
          </a:p>
          <a:p>
            <a:endParaRPr lang="en-US" dirty="0"/>
          </a:p>
        </p:txBody>
      </p:sp>
    </p:spTree>
    <p:extLst>
      <p:ext uri="{BB962C8B-B14F-4D97-AF65-F5344CB8AC3E}">
        <p14:creationId xmlns:p14="http://schemas.microsoft.com/office/powerpoint/2010/main" val="218265194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Video Break down</a:t>
            </a:r>
            <a:endParaRPr lang="en-US" dirty="0"/>
          </a:p>
        </p:txBody>
      </p:sp>
      <p:sp>
        <p:nvSpPr>
          <p:cNvPr id="3" name="Content Placeholder 2"/>
          <p:cNvSpPr>
            <a:spLocks noGrp="1"/>
          </p:cNvSpPr>
          <p:nvPr>
            <p:ph idx="1"/>
          </p:nvPr>
        </p:nvSpPr>
        <p:spPr/>
        <p:txBody>
          <a:bodyPr/>
          <a:lstStyle/>
          <a:p>
            <a:r>
              <a:rPr lang="en-US" sz="2400" dirty="0" smtClean="0"/>
              <a:t>What were the hazards of the excavation?</a:t>
            </a:r>
          </a:p>
          <a:p>
            <a:r>
              <a:rPr lang="en-US" sz="2400" dirty="0" smtClean="0"/>
              <a:t>Was there any protection?</a:t>
            </a:r>
          </a:p>
          <a:p>
            <a:r>
              <a:rPr lang="en-US" sz="2400" dirty="0" smtClean="0"/>
              <a:t>What could have been done differently?</a:t>
            </a:r>
          </a:p>
          <a:p>
            <a:endParaRPr lang="en-US" dirty="0" smtClean="0"/>
          </a:p>
          <a:p>
            <a:endParaRPr lang="en-US" dirty="0"/>
          </a:p>
        </p:txBody>
      </p:sp>
    </p:spTree>
    <p:extLst>
      <p:ext uri="{BB962C8B-B14F-4D97-AF65-F5344CB8AC3E}">
        <p14:creationId xmlns:p14="http://schemas.microsoft.com/office/powerpoint/2010/main" val="245614441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Introduction to Excavations</a:t>
            </a:r>
            <a:endParaRPr lang="en-US" dirty="0"/>
          </a:p>
        </p:txBody>
      </p:sp>
      <p:sp>
        <p:nvSpPr>
          <p:cNvPr id="3" name="Content Placeholder 2"/>
          <p:cNvSpPr>
            <a:spLocks noGrp="1"/>
          </p:cNvSpPr>
          <p:nvPr>
            <p:ph idx="1"/>
          </p:nvPr>
        </p:nvSpPr>
        <p:spPr>
          <a:xfrm>
            <a:off x="677334" y="2160589"/>
            <a:ext cx="9092308" cy="3880773"/>
          </a:xfrm>
        </p:spPr>
        <p:txBody>
          <a:bodyPr/>
          <a:lstStyle/>
          <a:p>
            <a:r>
              <a:rPr lang="en-US" sz="2400" dirty="0"/>
              <a:t>Source: https://www.youtube.com/watch?v=EIthR6akGtw </a:t>
            </a:r>
          </a:p>
          <a:p>
            <a:r>
              <a:rPr lang="en-US" sz="2400" dirty="0"/>
              <a:t>Video: This video shows definitions relating to excavations</a:t>
            </a:r>
          </a:p>
          <a:p>
            <a:endParaRPr lang="en-US" dirty="0"/>
          </a:p>
        </p:txBody>
      </p:sp>
    </p:spTree>
    <p:extLst>
      <p:ext uri="{BB962C8B-B14F-4D97-AF65-F5344CB8AC3E}">
        <p14:creationId xmlns:p14="http://schemas.microsoft.com/office/powerpoint/2010/main" val="163440078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Definitions </a:t>
            </a:r>
            <a:endParaRPr lang="en-US" dirty="0"/>
          </a:p>
        </p:txBody>
      </p:sp>
      <p:sp>
        <p:nvSpPr>
          <p:cNvPr id="3" name="Content Placeholder 2"/>
          <p:cNvSpPr>
            <a:spLocks noGrp="1"/>
          </p:cNvSpPr>
          <p:nvPr>
            <p:ph idx="1"/>
          </p:nvPr>
        </p:nvSpPr>
        <p:spPr>
          <a:xfrm>
            <a:off x="677334" y="1572127"/>
            <a:ext cx="9140434" cy="5053262"/>
          </a:xfrm>
        </p:spPr>
        <p:txBody>
          <a:bodyPr>
            <a:normAutofit/>
          </a:bodyPr>
          <a:lstStyle/>
          <a:p>
            <a:pPr>
              <a:buFontTx/>
              <a:buChar char="•"/>
            </a:pPr>
            <a:r>
              <a:rPr lang="en-US" sz="2400" u="sng" dirty="0"/>
              <a:t>Excavation</a:t>
            </a:r>
            <a:r>
              <a:rPr lang="en-US" sz="2400" dirty="0"/>
              <a:t> – a man-made cut, cavity, trench, or depression formed by earth removal.</a:t>
            </a:r>
          </a:p>
          <a:p>
            <a:pPr>
              <a:buFontTx/>
              <a:buChar char="•"/>
            </a:pPr>
            <a:r>
              <a:rPr lang="en-US" sz="2400" u="sng" dirty="0"/>
              <a:t>Trench</a:t>
            </a:r>
            <a:r>
              <a:rPr lang="en-US" sz="2400" dirty="0"/>
              <a:t> – a narrow excavation.  The depth is greater than the width, but not wider than 15 feet.</a:t>
            </a:r>
          </a:p>
          <a:p>
            <a:pPr>
              <a:buFontTx/>
              <a:buChar char="•"/>
            </a:pPr>
            <a:r>
              <a:rPr lang="en-US" sz="2400" u="sng" dirty="0"/>
              <a:t>Shield</a:t>
            </a:r>
            <a:r>
              <a:rPr lang="en-US" sz="2400" dirty="0"/>
              <a:t> - a structure able to withstand a cave-in and protect employees</a:t>
            </a:r>
          </a:p>
          <a:p>
            <a:pPr>
              <a:buFontTx/>
              <a:buChar char="•"/>
            </a:pPr>
            <a:r>
              <a:rPr lang="en-US" sz="2400" u="sng" dirty="0"/>
              <a:t>Shoring</a:t>
            </a:r>
            <a:r>
              <a:rPr lang="en-US" sz="2400" dirty="0"/>
              <a:t> - a structure that supports the sides of an excavation and protects against cave-ins</a:t>
            </a:r>
          </a:p>
          <a:p>
            <a:pPr>
              <a:buFontTx/>
              <a:buChar char="•"/>
            </a:pPr>
            <a:r>
              <a:rPr lang="en-US" sz="2400" u="sng" dirty="0"/>
              <a:t>Sloping</a:t>
            </a:r>
            <a:r>
              <a:rPr lang="en-US" sz="2400" dirty="0"/>
              <a:t> - a technique that employs a specific angle of incline on the sides of the excavation.  The angle varies based on assessment of impacting site factors.</a:t>
            </a:r>
            <a:r>
              <a:rPr lang="en-US" sz="2400" dirty="0">
                <a:solidFill>
                  <a:srgbClr val="99FF66"/>
                </a:solidFill>
              </a:rPr>
              <a:t> </a:t>
            </a:r>
            <a:r>
              <a:rPr lang="en-US" sz="2400" u="sng" dirty="0">
                <a:solidFill>
                  <a:srgbClr val="99FF66"/>
                </a:solidFill>
              </a:rPr>
              <a:t> </a:t>
            </a:r>
          </a:p>
          <a:p>
            <a:endParaRPr lang="en-US" dirty="0"/>
          </a:p>
        </p:txBody>
      </p:sp>
    </p:spTree>
    <p:extLst>
      <p:ext uri="{BB962C8B-B14F-4D97-AF65-F5344CB8AC3E}">
        <p14:creationId xmlns:p14="http://schemas.microsoft.com/office/powerpoint/2010/main" val="732021889"/>
      </p:ext>
    </p:extLst>
  </p:cSld>
  <p:clrMapOvr>
    <a:masterClrMapping/>
  </p:clrMapOvr>
  <p:timing>
    <p:tnLst>
      <p:par>
        <p:cTn id="1" dur="indefinite" restart="never" nodeType="tmRoot"/>
      </p:par>
    </p:tnLst>
  </p:timing>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8C59B386-999D-4CB6-B907-9F3997C027CC}"/>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0</TotalTime>
  <Words>1990</Words>
  <Application>Microsoft Office PowerPoint</Application>
  <PresentationFormat>Widescreen</PresentationFormat>
  <Paragraphs>287</Paragraphs>
  <Slides>40</Slides>
  <Notes>22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40</vt:i4>
      </vt:variant>
    </vt:vector>
  </HeadingPairs>
  <TitlesOfParts>
    <vt:vector size="45" baseType="lpstr">
      <vt:lpstr>Arial</vt:lpstr>
      <vt:lpstr>Calibri</vt:lpstr>
      <vt:lpstr>Trebuchet MS</vt:lpstr>
      <vt:lpstr>Wingdings 3</vt:lpstr>
      <vt:lpstr>Facet</vt:lpstr>
      <vt:lpstr>Hazards of Excavations</vt:lpstr>
      <vt:lpstr>Objectives</vt:lpstr>
      <vt:lpstr>What is a Trench? </vt:lpstr>
      <vt:lpstr>Fatality reports</vt:lpstr>
      <vt:lpstr>The greatest risk</vt:lpstr>
      <vt:lpstr>Osha Trench Compliance </vt:lpstr>
      <vt:lpstr>Video Break down</vt:lpstr>
      <vt:lpstr>Introduction to Excavations</vt:lpstr>
      <vt:lpstr>Definitions </vt:lpstr>
      <vt:lpstr>When do you need protection?</vt:lpstr>
      <vt:lpstr>General hazards</vt:lpstr>
      <vt:lpstr>Role of Competent person</vt:lpstr>
      <vt:lpstr>Excavations in Construction/Trenching </vt:lpstr>
      <vt:lpstr>Video Break down </vt:lpstr>
      <vt:lpstr>Cave-in protection</vt:lpstr>
      <vt:lpstr>Sloping</vt:lpstr>
      <vt:lpstr>Shields</vt:lpstr>
      <vt:lpstr>Shoring</vt:lpstr>
      <vt:lpstr>Benching</vt:lpstr>
      <vt:lpstr>Other Hazards inside an Excavation include:</vt:lpstr>
      <vt:lpstr>Water</vt:lpstr>
      <vt:lpstr>Inhalation hazards</vt:lpstr>
      <vt:lpstr>Lack of Oxygen</vt:lpstr>
      <vt:lpstr>Underground utilities</vt:lpstr>
      <vt:lpstr>Equipment</vt:lpstr>
      <vt:lpstr>Spoil Pile (excavated soil)</vt:lpstr>
      <vt:lpstr>Falls</vt:lpstr>
      <vt:lpstr>Egress</vt:lpstr>
      <vt:lpstr>Ergonomic </vt:lpstr>
      <vt:lpstr>Temperature extremes</vt:lpstr>
      <vt:lpstr>Hazard Identification</vt:lpstr>
      <vt:lpstr>Hazard identification </vt:lpstr>
      <vt:lpstr>Hazard Identification  </vt:lpstr>
      <vt:lpstr>Hazard Identification   </vt:lpstr>
      <vt:lpstr>Worker Rights and responsibilities</vt:lpstr>
      <vt:lpstr>Employee Rights &amp; Responsibilities Occupational Safety and Health Act of 1970</vt:lpstr>
      <vt:lpstr>Employee Rights &amp; Responsibilities</vt:lpstr>
      <vt:lpstr>Employee Rights &amp; Responsibilities You have the right to:</vt:lpstr>
      <vt:lpstr>Employee Rights &amp; Responsibilities Continued:</vt:lpstr>
      <vt:lpstr>Whistleblower Protection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2020-06-09T15:05:39Z</dcterms:created>
  <dcterms:modified xsi:type="dcterms:W3CDTF">2020-06-09T17:12:10Z</dcterms:modified>
</cp:coreProperties>
</file>