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notesSlides/notesSlide1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2.xml" ContentType="application/vnd.openxmlformats-officedocument.presentationml.notesSlide+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notesSlides/notesSlide24.xml" ContentType="application/vnd.openxmlformats-officedocument.presentationml.notesSlide+xml"/>
  <Override PartName="/ppt/tags/tag85.xml" ContentType="application/vnd.openxmlformats-officedocument.presentationml.tags+xml"/>
  <Override PartName="/ppt/notesSlides/notesSlide25.xml" ContentType="application/vnd.openxmlformats-officedocument.presentationml.notesSlide+xml"/>
  <Override PartName="/ppt/tags/tag86.xml" ContentType="application/vnd.openxmlformats-officedocument.presentationml.tags+xml"/>
  <Override PartName="/ppt/notesSlides/notesSlide26.xml" ContentType="application/vnd.openxmlformats-officedocument.presentationml.notesSlide+xml"/>
  <Override PartName="/ppt/tags/tag87.xml" ContentType="application/vnd.openxmlformats-officedocument.presentationml.tags+xml"/>
  <Override PartName="/ppt/notesSlides/notesSlide27.xml" ContentType="application/vnd.openxmlformats-officedocument.presentationml.notesSlide+xml"/>
  <Override PartName="/ppt/tags/tag88.xml" ContentType="application/vnd.openxmlformats-officedocument.presentationml.tags+xml"/>
  <Override PartName="/ppt/notesSlides/notesSlide28.xml" ContentType="application/vnd.openxmlformats-officedocument.presentationml.notesSlide+xml"/>
  <Override PartName="/ppt/tags/tag89.xml" ContentType="application/vnd.openxmlformats-officedocument.presentationml.tags+xml"/>
  <Override PartName="/ppt/notesSlides/notesSlide29.xml" ContentType="application/vnd.openxmlformats-officedocument.presentationml.notesSlide+xml"/>
  <Override PartName="/ppt/tags/tag90.xml" ContentType="application/vnd.openxmlformats-officedocument.presentationml.tags+xml"/>
  <Override PartName="/ppt/notesSlides/notesSlide30.xml" ContentType="application/vnd.openxmlformats-officedocument.presentationml.notesSlide+xml"/>
  <Override PartName="/ppt/tags/tag91.xml" ContentType="application/vnd.openxmlformats-officedocument.presentationml.tags+xml"/>
  <Override PartName="/ppt/notesSlides/notesSlide31.xml" ContentType="application/vnd.openxmlformats-officedocument.presentationml.notesSlide+xml"/>
  <Override PartName="/ppt/tags/tag92.xml" ContentType="application/vnd.openxmlformats-officedocument.presentationml.tags+xml"/>
  <Override PartName="/ppt/notesSlides/notesSlide32.xml" ContentType="application/vnd.openxmlformats-officedocument.presentationml.notesSlide+xml"/>
  <Override PartName="/ppt/tags/tag93.xml" ContentType="application/vnd.openxmlformats-officedocument.presentationml.tags+xml"/>
  <Override PartName="/ppt/notesSlides/notesSlide3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6.xml" ContentType="application/vnd.openxmlformats-officedocument.presentationml.notesSlide+xml"/>
  <Override PartName="/ppt/tags/tag10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4.xml" ContentType="application/vnd.openxmlformats-officedocument.presentationml.tags+xml"/>
  <Override PartName="/ppt/notesSlides/notesSlide39.xml" ContentType="application/vnd.openxmlformats-officedocument.presentationml.notesSlide+xml"/>
  <Override PartName="/ppt/tags/tag105.xml" ContentType="application/vnd.openxmlformats-officedocument.presentationml.tags+xml"/>
  <Override PartName="/ppt/notesSlides/notesSlide40.xml" ContentType="application/vnd.openxmlformats-officedocument.presentationml.notesSlide+xml"/>
  <Override PartName="/ppt/tags/tag106.xml" ContentType="application/vnd.openxmlformats-officedocument.presentationml.tags+xml"/>
  <Override PartName="/ppt/notesSlides/notesSlide41.xml" ContentType="application/vnd.openxmlformats-officedocument.presentationml.notesSlide+xml"/>
  <Override PartName="/ppt/tags/tag107.xml" ContentType="application/vnd.openxmlformats-officedocument.presentationml.tags+xml"/>
  <Override PartName="/ppt/notesSlides/notesSlide42.xml" ContentType="application/vnd.openxmlformats-officedocument.presentationml.notesSlide+xml"/>
  <Override PartName="/ppt/tags/tag108.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45.xml" ContentType="application/vnd.openxmlformats-officedocument.presentationml.notesSlide+xml"/>
  <Override PartName="/ppt/tags/tag112.xml" ContentType="application/vnd.openxmlformats-officedocument.presentationml.tags+xml"/>
  <Override PartName="/ppt/notesSlides/notesSlide46.xml" ContentType="application/vnd.openxmlformats-officedocument.presentationml.notesSlide+xml"/>
  <Override PartName="/ppt/tags/tag113.xml" ContentType="application/vnd.openxmlformats-officedocument.presentationml.tags+xml"/>
  <Override PartName="/ppt/notesSlides/notesSlide47.xml" ContentType="application/vnd.openxmlformats-officedocument.presentationml.notesSlide+xml"/>
  <Override PartName="/ppt/tags/tag114.xml" ContentType="application/vnd.openxmlformats-officedocument.presentationml.tags+xml"/>
  <Override PartName="/ppt/notesSlides/notesSlide48.xml" ContentType="application/vnd.openxmlformats-officedocument.presentationml.notesSlide+xml"/>
  <Override PartName="/ppt/tags/tag115.xml" ContentType="application/vnd.openxmlformats-officedocument.presentationml.tags+xml"/>
  <Override PartName="/ppt/notesSlides/notesSlide49.xml" ContentType="application/vnd.openxmlformats-officedocument.presentationml.notesSlide+xml"/>
  <Override PartName="/ppt/tags/tag116.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7.xml" ContentType="application/vnd.openxmlformats-officedocument.presentationml.tags+xml"/>
  <Override PartName="/ppt/notesSlides/notesSlide5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5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54.xml" ContentType="application/vnd.openxmlformats-officedocument.presentationml.notesSlide+xml"/>
  <Override PartName="/ppt/tags/tag124.xml" ContentType="application/vnd.openxmlformats-officedocument.presentationml.tags+xml"/>
  <Override PartName="/ppt/notesSlides/notesSlide55.xml" ContentType="application/vnd.openxmlformats-officedocument.presentationml.notesSlide+xml"/>
  <Override PartName="/ppt/tags/tag125.xml" ContentType="application/vnd.openxmlformats-officedocument.presentationml.tags+xml"/>
  <Override PartName="/ppt/notesSlides/notesSlide56.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57.xml" ContentType="application/vnd.openxmlformats-officedocument.presentationml.notesSlide+xml"/>
  <Override PartName="/ppt/tags/tag129.xml" ContentType="application/vnd.openxmlformats-officedocument.presentationml.tags+xml"/>
  <Override PartName="/ppt/notesSlides/notesSlide58.xml" ContentType="application/vnd.openxmlformats-officedocument.presentationml.notesSlide+xml"/>
  <Override PartName="/ppt/tags/tag130.xml" ContentType="application/vnd.openxmlformats-officedocument.presentationml.tags+xml"/>
  <Override PartName="/ppt/notesSlides/notesSlide59.xml" ContentType="application/vnd.openxmlformats-officedocument.presentationml.notesSlide+xml"/>
  <Override PartName="/ppt/tags/tag131.xml" ContentType="application/vnd.openxmlformats-officedocument.presentationml.tags+xml"/>
  <Override PartName="/ppt/notesSlides/notesSlide60.xml" ContentType="application/vnd.openxmlformats-officedocument.presentationml.notesSlide+xml"/>
  <Override PartName="/ppt/tags/tag132.xml" ContentType="application/vnd.openxmlformats-officedocument.presentationml.tags+xml"/>
  <Override PartName="/ppt/notesSlides/notesSlide61.xml" ContentType="application/vnd.openxmlformats-officedocument.presentationml.notesSlide+xml"/>
  <Override PartName="/ppt/tags/tag133.xml" ContentType="application/vnd.openxmlformats-officedocument.presentationml.tags+xml"/>
  <Override PartName="/ppt/notesSlides/notesSlide62.xml" ContentType="application/vnd.openxmlformats-officedocument.presentationml.notesSlide+xml"/>
  <Override PartName="/ppt/tags/tag134.xml" ContentType="application/vnd.openxmlformats-officedocument.presentationml.tags+xml"/>
  <Override PartName="/ppt/notesSlides/notesSlide63.xml" ContentType="application/vnd.openxmlformats-officedocument.presentationml.notesSlide+xml"/>
  <Override PartName="/ppt/tags/tag135.xml" ContentType="application/vnd.openxmlformats-officedocument.presentationml.tags+xml"/>
  <Override PartName="/ppt/notesSlides/notesSlide64.xml" ContentType="application/vnd.openxmlformats-officedocument.presentationml.notesSlide+xml"/>
  <Override PartName="/ppt/tags/tag136.xml" ContentType="application/vnd.openxmlformats-officedocument.presentationml.tags+xml"/>
  <Override PartName="/ppt/notesSlides/notesSlide65.xml" ContentType="application/vnd.openxmlformats-officedocument.presentationml.notesSlide+xml"/>
  <Override PartName="/ppt/tags/tag137.xml" ContentType="application/vnd.openxmlformats-officedocument.presentationml.tags+xml"/>
  <Override PartName="/ppt/notesSlides/notesSlide66.xml" ContentType="application/vnd.openxmlformats-officedocument.presentationml.notesSlide+xml"/>
  <Override PartName="/ppt/tags/tag138.xml" ContentType="application/vnd.openxmlformats-officedocument.presentationml.tags+xml"/>
  <Override PartName="/ppt/notesSlides/notesSlide67.xml" ContentType="application/vnd.openxmlformats-officedocument.presentationml.notesSlide+xml"/>
  <Override PartName="/ppt/tags/tag139.xml" ContentType="application/vnd.openxmlformats-officedocument.presentationml.tags+xml"/>
  <Override PartName="/ppt/notesSlides/notesSlide68.xml" ContentType="application/vnd.openxmlformats-officedocument.presentationml.notesSlide+xml"/>
  <Override PartName="/ppt/tags/tag140.xml" ContentType="application/vnd.openxmlformats-officedocument.presentationml.tags+xml"/>
  <Override PartName="/ppt/notesSlides/notesSlide69.xml" ContentType="application/vnd.openxmlformats-officedocument.presentationml.notesSlide+xml"/>
  <Override PartName="/ppt/tags/tag141.xml" ContentType="application/vnd.openxmlformats-officedocument.presentationml.tags+xml"/>
  <Override PartName="/ppt/notesSlides/notesSlide70.xml" ContentType="application/vnd.openxmlformats-officedocument.presentationml.notesSlide+xml"/>
  <Override PartName="/ppt/tags/tag142.xml" ContentType="application/vnd.openxmlformats-officedocument.presentationml.tags+xml"/>
  <Override PartName="/ppt/notesSlides/notesSlide71.xml" ContentType="application/vnd.openxmlformats-officedocument.presentationml.notesSlide+xml"/>
  <Override PartName="/ppt/tags/tag143.xml" ContentType="application/vnd.openxmlformats-officedocument.presentationml.tags+xml"/>
  <Override PartName="/ppt/notesSlides/notesSlide72.xml" ContentType="application/vnd.openxmlformats-officedocument.presentationml.notesSlide+xml"/>
  <Override PartName="/ppt/tags/tag144.xml" ContentType="application/vnd.openxmlformats-officedocument.presentationml.tags+xml"/>
  <Override PartName="/ppt/notesSlides/notesSlide73.xml" ContentType="application/vnd.openxmlformats-officedocument.presentationml.notesSlide+xml"/>
  <Override PartName="/ppt/tags/tag145.xml" ContentType="application/vnd.openxmlformats-officedocument.presentationml.tags+xml"/>
  <Override PartName="/ppt/notesSlides/notesSlide74.xml" ContentType="application/vnd.openxmlformats-officedocument.presentationml.notesSlide+xml"/>
  <Override PartName="/ppt/tags/tag146.xml" ContentType="application/vnd.openxmlformats-officedocument.presentationml.tags+xml"/>
  <Override PartName="/ppt/notesSlides/notesSlide75.xml" ContentType="application/vnd.openxmlformats-officedocument.presentationml.notesSlide+xml"/>
  <Override PartName="/ppt/tags/tag147.xml" ContentType="application/vnd.openxmlformats-officedocument.presentationml.tags+xml"/>
  <Override PartName="/ppt/notesSlides/notesSlide76.xml" ContentType="application/vnd.openxmlformats-officedocument.presentationml.notesSlide+xml"/>
  <Override PartName="/ppt/tags/tag148.xml" ContentType="application/vnd.openxmlformats-officedocument.presentationml.tags+xml"/>
  <Override PartName="/ppt/notesSlides/notesSlide77.xml" ContentType="application/vnd.openxmlformats-officedocument.presentationml.notesSlide+xml"/>
  <Override PartName="/ppt/tags/tag149.xml" ContentType="application/vnd.openxmlformats-officedocument.presentationml.tags+xml"/>
  <Override PartName="/ppt/notesSlides/notesSlide7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79.xml" ContentType="application/vnd.openxmlformats-officedocument.presentationml.notesSlide+xml"/>
  <Override PartName="/ppt/tags/tag153.xml" ContentType="application/vnd.openxmlformats-officedocument.presentationml.tags+xml"/>
  <Override PartName="/ppt/notesSlides/notesSlide80.xml" ContentType="application/vnd.openxmlformats-officedocument.presentationml.notesSlide+xml"/>
  <Override PartName="/ppt/tags/tag154.xml" ContentType="application/vnd.openxmlformats-officedocument.presentationml.tags+xml"/>
  <Override PartName="/ppt/notesSlides/notesSlide81.xml" ContentType="application/vnd.openxmlformats-officedocument.presentationml.notesSlide+xml"/>
  <Override PartName="/ppt/tags/tag155.xml" ContentType="application/vnd.openxmlformats-officedocument.presentationml.tags+xml"/>
  <Override PartName="/ppt/notesSlides/notesSlide82.xml" ContentType="application/vnd.openxmlformats-officedocument.presentationml.notesSlide+xml"/>
  <Override PartName="/ppt/tags/tag156.xml" ContentType="application/vnd.openxmlformats-officedocument.presentationml.tags+xml"/>
  <Override PartName="/ppt/notesSlides/notesSlide83.xml" ContentType="application/vnd.openxmlformats-officedocument.presentationml.notesSlide+xml"/>
  <Override PartName="/ppt/tags/tag157.xml" ContentType="application/vnd.openxmlformats-officedocument.presentationml.tags+xml"/>
  <Override PartName="/ppt/notesSlides/notesSlide84.xml" ContentType="application/vnd.openxmlformats-officedocument.presentationml.notesSlide+xml"/>
  <Override PartName="/ppt/tags/tag158.xml" ContentType="application/vnd.openxmlformats-officedocument.presentationml.tags+xml"/>
  <Override PartName="/ppt/notesSlides/notesSlide85.xml" ContentType="application/vnd.openxmlformats-officedocument.presentationml.notesSlide+xml"/>
  <Override PartName="/ppt/tags/tag159.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88.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89.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90.xml" ContentType="application/vnd.openxmlformats-officedocument.presentationml.notesSlide+xml"/>
  <Override PartName="/ppt/tags/tag170.xml" ContentType="application/vnd.openxmlformats-officedocument.presentationml.tags+xml"/>
  <Override PartName="/ppt/notesSlides/notesSlide91.xml" ContentType="application/vnd.openxmlformats-officedocument.presentationml.notesSlide+xml"/>
  <Override PartName="/ppt/tags/tag171.xml" ContentType="application/vnd.openxmlformats-officedocument.presentationml.tags+xml"/>
  <Override PartName="/ppt/notesSlides/notesSlide92.xml" ContentType="application/vnd.openxmlformats-officedocument.presentationml.notesSlide+xml"/>
  <Override PartName="/ppt/tags/tag172.xml" ContentType="application/vnd.openxmlformats-officedocument.presentationml.tags+xml"/>
  <Override PartName="/ppt/notesSlides/notesSlide93.xml" ContentType="application/vnd.openxmlformats-officedocument.presentationml.notesSlide+xml"/>
  <Override PartName="/ppt/tags/tag173.xml" ContentType="application/vnd.openxmlformats-officedocument.presentationml.tags+xml"/>
  <Override PartName="/ppt/notesSlides/notesSlide94.xml" ContentType="application/vnd.openxmlformats-officedocument.presentationml.notesSlide+xml"/>
  <Override PartName="/ppt/tags/tag174.xml" ContentType="application/vnd.openxmlformats-officedocument.presentationml.tags+xml"/>
  <Override PartName="/ppt/notesSlides/notesSlide95.xml" ContentType="application/vnd.openxmlformats-officedocument.presentationml.notesSlide+xml"/>
  <Override PartName="/ppt/tags/tag175.xml" ContentType="application/vnd.openxmlformats-officedocument.presentationml.tags+xml"/>
  <Override PartName="/ppt/notesSlides/notesSlide96.xml" ContentType="application/vnd.openxmlformats-officedocument.presentationml.notesSlide+xml"/>
  <Override PartName="/ppt/tags/tag176.xml" ContentType="application/vnd.openxmlformats-officedocument.presentationml.tags+xml"/>
  <Override PartName="/ppt/notesSlides/notesSlide97.xml" ContentType="application/vnd.openxmlformats-officedocument.presentationml.notesSlide+xml"/>
  <Override PartName="/ppt/tags/tag177.xml" ContentType="application/vnd.openxmlformats-officedocument.presentationml.tags+xml"/>
  <Override PartName="/ppt/notesSlides/notesSlide98.xml" ContentType="application/vnd.openxmlformats-officedocument.presentationml.notesSlide+xml"/>
  <Override PartName="/ppt/tags/tag178.xml" ContentType="application/vnd.openxmlformats-officedocument.presentationml.tags+xml"/>
  <Override PartName="/ppt/notesSlides/notesSlide99.xml" ContentType="application/vnd.openxmlformats-officedocument.presentationml.notesSlide+xml"/>
  <Override PartName="/ppt/tags/tag179.xml" ContentType="application/vnd.openxmlformats-officedocument.presentationml.tags+xml"/>
  <Override PartName="/ppt/notesSlides/notesSlide100.xml" ContentType="application/vnd.openxmlformats-officedocument.presentationml.notesSlide+xml"/>
  <Override PartName="/ppt/tags/tag180.xml" ContentType="application/vnd.openxmlformats-officedocument.presentationml.tags+xml"/>
  <Override PartName="/ppt/notesSlides/notesSlide101.xml" ContentType="application/vnd.openxmlformats-officedocument.presentationml.notesSlide+xml"/>
  <Override PartName="/ppt/tags/tag181.xml" ContentType="application/vnd.openxmlformats-officedocument.presentationml.tags+xml"/>
  <Override PartName="/ppt/notesSlides/notesSlide102.xml" ContentType="application/vnd.openxmlformats-officedocument.presentationml.notesSlide+xml"/>
  <Override PartName="/ppt/tags/tag182.xml" ContentType="application/vnd.openxmlformats-officedocument.presentationml.tags+xml"/>
  <Override PartName="/ppt/notesSlides/notesSlide103.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04.xml" ContentType="application/vnd.openxmlformats-officedocument.presentationml.notesSlide+xml"/>
  <Override PartName="/ppt/tags/tag186.xml" ContentType="application/vnd.openxmlformats-officedocument.presentationml.tags+xml"/>
  <Override PartName="/ppt/notesSlides/notesSlide105.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0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07.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08.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09.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10.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11.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11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1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114.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115.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16.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117.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118.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119.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76" r:id="rId1"/>
    <p:sldMasterId id="2147483677" r:id="rId2"/>
  </p:sldMasterIdLst>
  <p:notesMasterIdLst>
    <p:notesMasterId r:id="rId138"/>
  </p:notesMasterIdLst>
  <p:handoutMasterIdLst>
    <p:handoutMasterId r:id="rId139"/>
  </p:handoutMasterIdLst>
  <p:sldIdLst>
    <p:sldId id="256" r:id="rId3"/>
    <p:sldId id="259" r:id="rId4"/>
    <p:sldId id="262" r:id="rId5"/>
    <p:sldId id="401" r:id="rId6"/>
    <p:sldId id="499" r:id="rId7"/>
    <p:sldId id="484" r:id="rId8"/>
    <p:sldId id="485" r:id="rId9"/>
    <p:sldId id="486" r:id="rId10"/>
    <p:sldId id="487" r:id="rId11"/>
    <p:sldId id="488" r:id="rId12"/>
    <p:sldId id="489" r:id="rId13"/>
    <p:sldId id="490" r:id="rId14"/>
    <p:sldId id="491" r:id="rId15"/>
    <p:sldId id="492" r:id="rId16"/>
    <p:sldId id="493" r:id="rId17"/>
    <p:sldId id="494" r:id="rId18"/>
    <p:sldId id="500" r:id="rId19"/>
    <p:sldId id="496" r:id="rId20"/>
    <p:sldId id="497" r:id="rId21"/>
    <p:sldId id="498" r:id="rId22"/>
    <p:sldId id="263" r:id="rId23"/>
    <p:sldId id="267" r:id="rId24"/>
    <p:sldId id="368" r:id="rId25"/>
    <p:sldId id="367" r:id="rId26"/>
    <p:sldId id="369" r:id="rId27"/>
    <p:sldId id="517" r:id="rId28"/>
    <p:sldId id="518" r:id="rId29"/>
    <p:sldId id="270" r:id="rId30"/>
    <p:sldId id="271" r:id="rId31"/>
    <p:sldId id="272" r:id="rId32"/>
    <p:sldId id="273" r:id="rId33"/>
    <p:sldId id="377" r:id="rId34"/>
    <p:sldId id="437" r:id="rId35"/>
    <p:sldId id="523" r:id="rId36"/>
    <p:sldId id="524" r:id="rId37"/>
    <p:sldId id="526" r:id="rId38"/>
    <p:sldId id="378" r:id="rId39"/>
    <p:sldId id="379" r:id="rId40"/>
    <p:sldId id="274" r:id="rId41"/>
    <p:sldId id="380" r:id="rId42"/>
    <p:sldId id="275" r:id="rId43"/>
    <p:sldId id="371" r:id="rId44"/>
    <p:sldId id="460" r:id="rId45"/>
    <p:sldId id="435" r:id="rId46"/>
    <p:sldId id="381" r:id="rId47"/>
    <p:sldId id="461" r:id="rId48"/>
    <p:sldId id="398" r:id="rId49"/>
    <p:sldId id="527" r:id="rId50"/>
    <p:sldId id="528" r:id="rId51"/>
    <p:sldId id="529" r:id="rId52"/>
    <p:sldId id="277" r:id="rId53"/>
    <p:sldId id="568" r:id="rId54"/>
    <p:sldId id="481" r:id="rId55"/>
    <p:sldId id="438" r:id="rId56"/>
    <p:sldId id="383" r:id="rId57"/>
    <p:sldId id="382" r:id="rId58"/>
    <p:sldId id="388" r:id="rId59"/>
    <p:sldId id="569" r:id="rId60"/>
    <p:sldId id="530" r:id="rId61"/>
    <p:sldId id="280" r:id="rId62"/>
    <p:sldId id="452" r:id="rId63"/>
    <p:sldId id="281" r:id="rId64"/>
    <p:sldId id="384" r:id="rId65"/>
    <p:sldId id="283" r:id="rId66"/>
    <p:sldId id="570" r:id="rId67"/>
    <p:sldId id="284" r:id="rId68"/>
    <p:sldId id="531" r:id="rId69"/>
    <p:sldId id="532" r:id="rId70"/>
    <p:sldId id="285" r:id="rId71"/>
    <p:sldId id="287" r:id="rId72"/>
    <p:sldId id="533" r:id="rId73"/>
    <p:sldId id="288" r:id="rId74"/>
    <p:sldId id="290" r:id="rId75"/>
    <p:sldId id="291" r:id="rId76"/>
    <p:sldId id="292" r:id="rId77"/>
    <p:sldId id="294" r:id="rId78"/>
    <p:sldId id="297" r:id="rId79"/>
    <p:sldId id="298" r:id="rId80"/>
    <p:sldId id="300" r:id="rId81"/>
    <p:sldId id="552" r:id="rId82"/>
    <p:sldId id="302" r:id="rId83"/>
    <p:sldId id="305" r:id="rId84"/>
    <p:sldId id="306" r:id="rId85"/>
    <p:sldId id="307" r:id="rId86"/>
    <p:sldId id="308" r:id="rId87"/>
    <p:sldId id="309" r:id="rId88"/>
    <p:sldId id="310" r:id="rId89"/>
    <p:sldId id="386" r:id="rId90"/>
    <p:sldId id="439" r:id="rId91"/>
    <p:sldId id="482" r:id="rId92"/>
    <p:sldId id="483" r:id="rId93"/>
    <p:sldId id="387" r:id="rId94"/>
    <p:sldId id="534" r:id="rId95"/>
    <p:sldId id="463" r:id="rId96"/>
    <p:sldId id="394" r:id="rId97"/>
    <p:sldId id="389" r:id="rId98"/>
    <p:sldId id="464" r:id="rId99"/>
    <p:sldId id="399" r:id="rId100"/>
    <p:sldId id="390" r:id="rId101"/>
    <p:sldId id="391" r:id="rId102"/>
    <p:sldId id="572" r:id="rId103"/>
    <p:sldId id="520" r:id="rId104"/>
    <p:sldId id="522" r:id="rId105"/>
    <p:sldId id="535" r:id="rId106"/>
    <p:sldId id="314" r:id="rId107"/>
    <p:sldId id="313" r:id="rId108"/>
    <p:sldId id="441" r:id="rId109"/>
    <p:sldId id="440" r:id="rId110"/>
    <p:sldId id="400" r:id="rId111"/>
    <p:sldId id="315" r:id="rId112"/>
    <p:sldId id="317" r:id="rId113"/>
    <p:sldId id="318" r:id="rId114"/>
    <p:sldId id="319" r:id="rId115"/>
    <p:sldId id="320" r:id="rId116"/>
    <p:sldId id="360" r:id="rId117"/>
    <p:sldId id="361" r:id="rId118"/>
    <p:sldId id="362" r:id="rId119"/>
    <p:sldId id="536" r:id="rId120"/>
    <p:sldId id="417" r:id="rId121"/>
    <p:sldId id="553" r:id="rId122"/>
    <p:sldId id="554" r:id="rId123"/>
    <p:sldId id="555" r:id="rId124"/>
    <p:sldId id="556" r:id="rId125"/>
    <p:sldId id="557" r:id="rId126"/>
    <p:sldId id="558" r:id="rId127"/>
    <p:sldId id="559" r:id="rId128"/>
    <p:sldId id="560" r:id="rId129"/>
    <p:sldId id="561" r:id="rId130"/>
    <p:sldId id="562" r:id="rId131"/>
    <p:sldId id="563" r:id="rId132"/>
    <p:sldId id="564" r:id="rId133"/>
    <p:sldId id="565" r:id="rId134"/>
    <p:sldId id="566" r:id="rId135"/>
    <p:sldId id="567" r:id="rId136"/>
    <p:sldId id="573" r:id="rId137"/>
  </p:sldIdLst>
  <p:sldSz cx="9144000" cy="6858000" type="screen4x3"/>
  <p:notesSz cx="6858000" cy="9296400"/>
  <p:embeddedFontLst>
    <p:embeddedFont>
      <p:font typeface="Tahoma" panose="020B0604030504040204" pitchFamily="34" charset="0"/>
      <p:regular r:id="rId140"/>
      <p:bold r:id="rId141"/>
    </p:embeddedFont>
    <p:embeddedFont>
      <p:font typeface="Arial Black" panose="020B0A04020102020204" pitchFamily="34" charset="0"/>
      <p:bold r:id="rId142"/>
    </p:embeddedFont>
    <p:embeddedFont>
      <p:font typeface="Calibri" panose="020F0502020204030204" pitchFamily="34" charset="0"/>
      <p:regular r:id="rId143"/>
      <p:bold r:id="rId144"/>
      <p:italic r:id="rId145"/>
      <p:boldItalic r:id="rId146"/>
    </p:embeddedFont>
    <p:embeddedFont>
      <p:font typeface="ＭＳ Ｐゴシック" panose="020B0600070205080204" pitchFamily="34" charset="-128"/>
      <p:regular r:id="rId147"/>
    </p:embeddedFont>
  </p:embeddedFontLst>
  <p:custDataLst>
    <p:tags r:id="rId1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3879B1"/>
    <a:srgbClr val="000000"/>
    <a:srgbClr val="466F93"/>
    <a:srgbClr val="99A7B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67" autoAdjust="0"/>
    <p:restoredTop sz="87896" autoAdjust="0"/>
  </p:normalViewPr>
  <p:slideViewPr>
    <p:cSldViewPr>
      <p:cViewPr varScale="1">
        <p:scale>
          <a:sx n="62" d="100"/>
          <a:sy n="62" d="100"/>
        </p:scale>
        <p:origin x="888" y="58"/>
      </p:cViewPr>
      <p:guideLst>
        <p:guide orient="horz" pos="2160"/>
        <p:guide pos="2880"/>
      </p:guideLst>
    </p:cSldViewPr>
  </p:slideViewPr>
  <p:notesTextViewPr>
    <p:cViewPr>
      <p:scale>
        <a:sx n="1" d="1"/>
        <a:sy n="1" d="1"/>
      </p:scale>
      <p:origin x="0" y="0"/>
    </p:cViewPr>
  </p:notesTextViewPr>
  <p:sorterViewPr>
    <p:cViewPr varScale="1">
      <p:scale>
        <a:sx n="1" d="1"/>
        <a:sy n="1" d="1"/>
      </p:scale>
      <p:origin x="0" y="293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font" Target="fonts/font5.fntdata"/><Relationship Id="rId149"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handoutMaster" Target="handoutMasters/handoutMaster1.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font" Target="fonts/font1.fntdata"/><Relationship Id="rId14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font" Target="fonts/font4.fntdata"/><Relationship Id="rId148" Type="http://schemas.openxmlformats.org/officeDocument/2006/relationships/tags" Target="tags/tag1.xml"/><Relationship Id="rId15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2.fntdata"/><Relationship Id="rId146"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3.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3830A03-00FD-4A94-A507-48F4F9BFB938}" type="datetimeFigureOut">
              <a:rPr lang="en-US" smtClean="0"/>
              <a:t>5/8/2020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0A37A32-1A1B-4B9F-B127-8BBD4ED4AA41}" type="slidenum">
              <a:rPr lang="en-US" smtClean="0"/>
              <a:t>‹#›</a:t>
            </a:fld>
            <a:endParaRPr lang="en-US"/>
          </a:p>
        </p:txBody>
      </p:sp>
    </p:spTree>
    <p:extLst>
      <p:ext uri="{BB962C8B-B14F-4D97-AF65-F5344CB8AC3E}">
        <p14:creationId xmlns:p14="http://schemas.microsoft.com/office/powerpoint/2010/main" val="770417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15789"/>
            <a:ext cx="548639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5"/>
            <a:ext cx="297179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67986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
        <p:nvSpPr>
          <p:cNvPr id="205" name="Shape 2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6" name="Shape 206"/>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effectLst/>
                <a:latin typeface="Calibri"/>
                <a:ea typeface="Calibri"/>
                <a:cs typeface="Calibri"/>
                <a:sym typeface="Calibri"/>
              </a:rPr>
              <a:t>Welcome to the presentation entitled, “Silica. Why You Want to Keep Silica Dust out of your Lungs and How to Do It”. The photograph on the left shows a man using a piece of power equipment on a sidewalk creating a large amount of dust containing silica, which surrounds him in a large cloud. Under the new OSHA silica standard for construction, this will be a thing of the past, as engineering control measures will prevent this type of dust cloud from being generated.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91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2" name="Shape 292"/>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Workers have rights and responsibilities. Under OSHA, workers have the right to a safe workplace. Workers need to do their part to help keep themselves safe. Workers and employers can help make their workplace safer by working together to identify and control hazards.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54375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[Ask the participants to answer the two questions. Emphasize</a:t>
            </a:r>
            <a:r>
              <a:rPr lang="en-US" sz="1200" b="0" i="0" u="none" strike="noStrike" cap="none" baseline="0" dirty="0" smtClean="0">
                <a:solidFill>
                  <a:schemeClr val="dk1"/>
                </a:solidFill>
                <a:latin typeface="Calibri"/>
                <a:ea typeface="Calibri"/>
                <a:cs typeface="Calibri"/>
                <a:sym typeface="Calibri"/>
              </a:rPr>
              <a:t> that the employee has a right to a safe workplace. </a:t>
            </a:r>
            <a:r>
              <a:rPr lang="en-US" sz="1200" b="0" i="0" u="none" strike="noStrike" cap="none" dirty="0" smtClean="0">
                <a:solidFill>
                  <a:schemeClr val="dk1"/>
                </a:solidFill>
                <a:latin typeface="Calibri"/>
                <a:ea typeface="Calibri"/>
                <a:cs typeface="Calibri"/>
                <a:sym typeface="Calibri"/>
              </a:rPr>
              <a:t>Emphasize that if the employer</a:t>
            </a:r>
            <a:r>
              <a:rPr lang="en-US" sz="1200" b="0" i="0" u="none" strike="noStrike" cap="none" baseline="0" dirty="0" smtClean="0">
                <a:solidFill>
                  <a:schemeClr val="dk1"/>
                </a:solidFill>
                <a:latin typeface="Calibri"/>
                <a:ea typeface="Calibri"/>
                <a:cs typeface="Calibri"/>
                <a:sym typeface="Calibri"/>
              </a:rPr>
              <a:t> will not address the problem and if the employee believes that her/his health is at risk, then she/he has a right to report the problem to OSHA]</a:t>
            </a:r>
            <a:endParaRPr sz="1200" b="0" i="0" u="none" strike="noStrike" cap="none" dirty="0">
              <a:solidFill>
                <a:schemeClr val="dk1"/>
              </a:solidFill>
              <a:latin typeface="Calibri"/>
              <a:ea typeface="Calibri"/>
              <a:cs typeface="Calibri"/>
              <a:sym typeface="Calibri"/>
            </a:endParaRPr>
          </a:p>
        </p:txBody>
      </p:sp>
      <p:sp>
        <p:nvSpPr>
          <p:cNvPr id="729" name="Shape 729"/>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545666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Shape 1118"/>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dirty="0" smtClean="0"/>
              <a:t>[Read the slide]</a:t>
            </a:r>
            <a:endParaRPr dirty="0"/>
          </a:p>
        </p:txBody>
      </p:sp>
      <p:sp>
        <p:nvSpPr>
          <p:cNvPr id="1119" name="Shape 11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3129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dirty="0" smtClean="0"/>
              <a:t>[Read</a:t>
            </a:r>
            <a:r>
              <a:rPr lang="en-US" baseline="0" dirty="0" smtClean="0"/>
              <a:t> the slide]</a:t>
            </a:r>
            <a:endParaRPr dirty="0"/>
          </a:p>
        </p:txBody>
      </p:sp>
      <p:sp>
        <p:nvSpPr>
          <p:cNvPr id="1126" name="Shape 112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11142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Shape 113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dirty="0" smtClean="0"/>
              <a:t>[Read</a:t>
            </a:r>
            <a:r>
              <a:rPr lang="en-US" baseline="0" dirty="0" smtClean="0"/>
              <a:t> the slide and emphasize that the employee has a right to a safe workplace.  Emphasize that the employer may not discriminate against the employee for reporting to OSHA.]</a:t>
            </a:r>
            <a:endParaRPr dirty="0"/>
          </a:p>
        </p:txBody>
      </p:sp>
      <p:sp>
        <p:nvSpPr>
          <p:cNvPr id="1133" name="Shape 113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8899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4.  Your employer can replace you until the hazard is fixed</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86020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Post test. The posttest consists of 15 questions, each question appearing on a separate slide.  There is one correct answer to each question.  The questions should be read by the trainer who will describe how the answers will be gathered and tallied. </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208389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4.  All of the above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12951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4.  All of the above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282932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594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638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OSHA’s crystalline silica rule for construction was enacted in June of 2016. Enforcement began on September 23</a:t>
            </a:r>
            <a:r>
              <a:rPr lang="en-US" sz="1200" b="0" i="0" u="none" strike="noStrike" kern="1200" cap="none" baseline="30000" dirty="0" smtClean="0">
                <a:solidFill>
                  <a:schemeClr val="dk1"/>
                </a:solidFill>
                <a:effectLst/>
                <a:latin typeface="Calibri"/>
                <a:ea typeface="Calibri"/>
                <a:cs typeface="Calibri"/>
                <a:sym typeface="Calibri"/>
              </a:rPr>
              <a:t>rd</a:t>
            </a:r>
            <a:r>
              <a:rPr lang="en-US" sz="1200" b="0" i="0" u="none" strike="noStrike" kern="1200" cap="none" dirty="0" smtClean="0">
                <a:solidFill>
                  <a:schemeClr val="dk1"/>
                </a:solidFill>
                <a:effectLst/>
                <a:latin typeface="Calibri"/>
                <a:ea typeface="Calibri"/>
                <a:cs typeface="Calibri"/>
                <a:sym typeface="Calibri"/>
              </a:rPr>
              <a:t>, 2017, 3 months after originally planned. The standard establishes the maximum amount of silica dust allowed in the air that you breathe, which is called the permissible exposure limit (PEL). The standard outlines ways to control silica dust and what needs to be done if you cannot control the levels of dust. These will be described in detail.</a:t>
            </a:r>
            <a:endParaRPr dirty="0"/>
          </a:p>
        </p:txBody>
      </p:sp>
      <p:sp>
        <p:nvSpPr>
          <p:cNvPr id="299" name="Shape 2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7103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55378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4.  All of the above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9947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92953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43047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34209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2.</a:t>
            </a:r>
            <a:r>
              <a:rPr lang="en-US" baseline="0" dirty="0" smtClean="0"/>
              <a:t> False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90056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2. A safe work place. </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89757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When this question is asked, the names of the respirator should be stated:  1) an elastomeric half-mask and a full-face negative pressure respirator, 2) an elastomeric half-mask and a powered air purifying respirator (PAPR),  3) a full-face elastomeric negative pressure respirator and a PAPR, and  4) a half-mask elastomeric negative pressure respirator and a disposable filtering face piece respirator, an N-95. </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Answer: 3.  A full face respirator and a PAPR</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316380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4.  Never</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724181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924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3.  Occupational Safety and Health Administration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5355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016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574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Silica is in rock. Quartz is a type of crystalline silica, and is found commonly in many types of rock including granite. Therefore, products that contain rock contain silica. We recommend you think about your answer to the following question, do you work with rock or products that contain rock? The photograph on the right is a poured foundation in a residential lot. The trainer should ask the trainees to identify what in the picture contains silica. The answers are:  the concrete, the dirt, and the small rocks in the dirt. </a:t>
            </a:r>
            <a:endParaRPr dirty="0"/>
          </a:p>
        </p:txBody>
      </p:sp>
      <p:sp>
        <p:nvSpPr>
          <p:cNvPr id="334" name="Shape 33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22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This slide will provide the definition of respirable crystalline silica dust.  Crystalline silica is a type of silica, which has a crystalline structure.  The most common type of crystalline silica is quartz. The other forms of crystalline silica regulated by OSHA are </a:t>
            </a:r>
            <a:r>
              <a:rPr lang="en-US" sz="1200" b="0" i="0" u="none" strike="noStrike" kern="1200" cap="none" dirty="0" err="1" smtClean="0">
                <a:solidFill>
                  <a:schemeClr val="dk1"/>
                </a:solidFill>
                <a:effectLst/>
                <a:latin typeface="Calibri"/>
                <a:ea typeface="Calibri"/>
                <a:cs typeface="Calibri"/>
                <a:sym typeface="Calibri"/>
              </a:rPr>
              <a:t>crystobalite</a:t>
            </a:r>
            <a:r>
              <a:rPr lang="en-US" sz="1200" b="0" i="0" u="none" strike="noStrike" kern="1200" cap="none" dirty="0" smtClean="0">
                <a:solidFill>
                  <a:schemeClr val="dk1"/>
                </a:solidFill>
                <a:effectLst/>
                <a:latin typeface="Calibri"/>
                <a:ea typeface="Calibri"/>
                <a:cs typeface="Calibri"/>
                <a:sym typeface="Calibri"/>
              </a:rPr>
              <a:t> and </a:t>
            </a:r>
            <a:r>
              <a:rPr lang="en-US" sz="1200" b="0" i="0" u="none" strike="noStrike" kern="1200" cap="none" dirty="0" err="1" smtClean="0">
                <a:solidFill>
                  <a:schemeClr val="dk1"/>
                </a:solidFill>
                <a:effectLst/>
                <a:latin typeface="Calibri"/>
                <a:ea typeface="Calibri"/>
                <a:cs typeface="Calibri"/>
                <a:sym typeface="Calibri"/>
              </a:rPr>
              <a:t>tridymite</a:t>
            </a:r>
            <a:r>
              <a:rPr lang="en-US" sz="1200" b="0" i="0" u="none" strike="noStrike" kern="1200" cap="none" dirty="0" smtClean="0">
                <a:solidFill>
                  <a:schemeClr val="dk1"/>
                </a:solidFill>
                <a:effectLst/>
                <a:latin typeface="Calibri"/>
                <a:ea typeface="Calibri"/>
                <a:cs typeface="Calibri"/>
                <a:sym typeface="Calibri"/>
              </a:rPr>
              <a:t>.  These are typically found in volcanic rock, and are much less common.  Respirable means the dust is small enough to get into the deepest part of the lungs. The diagram at the bottom right shows the human airway, extending from the nose and mouth into the lungs.  When a person breathes in through the mouth and nose, air containing oxygen travels down into the lungs, through progressively smaller airways to the alveoli, or air sacs, where oxygen travels into the blood stream.  This is shown by the green dots. When dust in the air is inhaled, the large particles of dust will get trapped in the nose, mouth, and upper airways, but the tiniest particles will continue to travel down through the progressively smaller airways and some can make it all the way to the air sacs.  This is called respirable dust.  This dust is very tiny, much smaller than a human air. The diagram on the top right shows the relative size of respirable dust compared to a human hair. The long structure in the center is a human hair, which is an average of about 70 microns in diameter, although varies from person to person.  This is about the size of a fine grain of beach sand, shown on the lower left.  The small beads shown encircling the human hair on the right are labeled PM</a:t>
            </a:r>
            <a:r>
              <a:rPr lang="en-US" sz="1200" b="0" i="0" u="none" strike="noStrike" kern="1200" cap="none" baseline="-25000" dirty="0" smtClean="0">
                <a:solidFill>
                  <a:schemeClr val="dk1"/>
                </a:solidFill>
                <a:effectLst/>
                <a:latin typeface="Calibri"/>
                <a:ea typeface="Calibri"/>
                <a:cs typeface="Calibri"/>
                <a:sym typeface="Calibri"/>
              </a:rPr>
              <a:t>10</a:t>
            </a:r>
            <a:r>
              <a:rPr lang="en-US" sz="1200" b="0" i="0" u="none" strike="noStrike" kern="1200" cap="none" dirty="0" smtClean="0">
                <a:solidFill>
                  <a:schemeClr val="dk1"/>
                </a:solidFill>
                <a:effectLst/>
                <a:latin typeface="Calibri"/>
                <a:ea typeface="Calibri"/>
                <a:cs typeface="Calibri"/>
                <a:sym typeface="Calibri"/>
              </a:rPr>
              <a:t>, are much smaller, 10 microns of less in size.   The respirable particles are much smaller than this, about 2.5 microns in size, which are labeled  PM</a:t>
            </a:r>
            <a:r>
              <a:rPr lang="en-US" sz="1200" b="0" i="0" u="none" strike="noStrike" kern="1200" cap="none" baseline="-25000" dirty="0" smtClean="0">
                <a:solidFill>
                  <a:schemeClr val="dk1"/>
                </a:solidFill>
                <a:effectLst/>
                <a:latin typeface="Calibri"/>
                <a:ea typeface="Calibri"/>
                <a:cs typeface="Calibri"/>
                <a:sym typeface="Calibri"/>
              </a:rPr>
              <a:t>2.5 </a:t>
            </a:r>
            <a:r>
              <a:rPr lang="en-US" sz="1200" b="0" i="0" u="none" strike="noStrike" kern="1200" cap="none" dirty="0" smtClean="0">
                <a:solidFill>
                  <a:schemeClr val="dk1"/>
                </a:solidFill>
                <a:effectLst/>
                <a:latin typeface="Calibri"/>
                <a:ea typeface="Calibri"/>
                <a:cs typeface="Calibri"/>
                <a:sym typeface="Calibri"/>
              </a:rPr>
              <a:t>in the diagram. The trainer should ask the trainees to consider how small this respirable dust is and whether or not they think they could see it.  To help think about this, the trainer could ask the trainees to isolate a single strand of hair on the head or face to consider as a comparison.</a:t>
            </a:r>
            <a:endParaRPr dirty="0"/>
          </a:p>
        </p:txBody>
      </p:sp>
      <p:sp>
        <p:nvSpPr>
          <p:cNvPr id="342" name="Shape 34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815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The photograph on the left is the same one that was shown on the introductory slide, depicting a man working on concrete surrounded by a large cloud of dust.  The question is meant to be a trick question. The answer is you cannot see respirable crystalline silica dust because it is too small to see. However, you know that when that type of dust cloud is being generated by using power tools on concrete, in addition to all of the larger dust particles that can be seen, there will always also be large amounts of invisible respirable crystalline silica dust as well. The image on the right is what dust in this cloud would look like under a microscope.  Mixed in with the big dust particles you can see are many smallest particles, including the tiniest particles of respirable size. </a:t>
            </a:r>
            <a:endParaRPr dirty="0"/>
          </a:p>
        </p:txBody>
      </p:sp>
      <p:sp>
        <p:nvSpPr>
          <p:cNvPr id="363" name="Shape 3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895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High speed and power tools create respirable crystalline silica dust. The photograph on the right shows a worker grinding, specifically </a:t>
            </a:r>
            <a:r>
              <a:rPr lang="en-US" sz="1200" b="0" i="0" u="none" strike="noStrike" kern="1200" cap="none" dirty="0" err="1" smtClean="0">
                <a:solidFill>
                  <a:schemeClr val="dk1"/>
                </a:solidFill>
                <a:effectLst/>
                <a:latin typeface="Calibri"/>
                <a:ea typeface="Calibri"/>
                <a:cs typeface="Calibri"/>
                <a:sym typeface="Calibri"/>
              </a:rPr>
              <a:t>tuckpointing</a:t>
            </a:r>
            <a:r>
              <a:rPr lang="en-US" sz="1200" b="0" i="0" u="none" strike="noStrike" kern="1200" cap="none" dirty="0" smtClean="0">
                <a:solidFill>
                  <a:schemeClr val="dk1"/>
                </a:solidFill>
                <a:effectLst/>
                <a:latin typeface="Calibri"/>
                <a:ea typeface="Calibri"/>
                <a:cs typeface="Calibri"/>
                <a:sym typeface="Calibri"/>
              </a:rPr>
              <a:t>, without dust controls, and a large amount of dust is being generated. Other tasks that can create large amounts of respirable crystalline silica dust include cutting, drilling, sawing, sandblasting, polishing, jackhammering, use of pneumatic equipment. It is very important to keep in mind that the respirable crystalline silica dust is not only created while those tasks are being performed, but that same dust can become re-entrained back up  into the air if dry methods are used for cleaning up afterwards. </a:t>
            </a:r>
            <a:endParaRPr dirty="0"/>
          </a:p>
        </p:txBody>
      </p:sp>
      <p:sp>
        <p:nvSpPr>
          <p:cNvPr id="373" name="Shape 37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23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Workers can be exposed to respirable crystalline silica dust not only from work they are doing, but also the work being done by others in the area. The photograph on the right shows a gentleman applying shotcrete. The trainer should ask the trainees who they think would be exposed to higher levels of silica dust:  this gentleman applying the shotcrete or the workers shown above him in the photograph on the next slide.</a:t>
            </a:r>
            <a:endParaRPr dirty="0"/>
          </a:p>
        </p:txBody>
      </p:sp>
      <p:sp>
        <p:nvSpPr>
          <p:cNvPr id="492" name="Shape 4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63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The photograph on the right shows workers standing up on scaffolding.  Below them, and not visible in the photograph, is the worker applying the shotcrete shown in the previous slide.  The answer to the question about who had the higher exposure to silica dust is these workers on the scaffolding above.  When sampling was done with personal air monitoring performed on each of these workers, the level of respirable crystalline silica dust were higher for these workers above.  On a construction site, work can be done by others beside you, above you, or below you. </a:t>
            </a:r>
            <a:endParaRPr dirty="0"/>
          </a:p>
        </p:txBody>
      </p:sp>
      <p:sp>
        <p:nvSpPr>
          <p:cNvPr id="492" name="Shape 4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3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Please read the disclaimer</a:t>
            </a:r>
            <a:endParaRPr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9554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4.  All of the above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67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4.  All of the above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339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0998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Can you know if there is respirable crystalline silica dust in the air if it is too small to see? The answer is yes! Anytime you can see dust clouds being generated from work being done on concrete, rock, or other silica-containing material, there will be respirable crystalline silica dust in the air.</a:t>
            </a:r>
            <a:endParaRPr dirty="0"/>
          </a:p>
        </p:txBody>
      </p:sp>
      <p:sp>
        <p:nvSpPr>
          <p:cNvPr id="363" name="Shape 3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37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Do you know you are safe if you can’t see the dust?  The answer is maybe.  The photograph on the right depicts that same gentleman applying the shotcrete. The answer for the workers on the scaffolding above  him would depend on whether or not they were aware of the work being done down below.  There can be high levels of respirable crystalline silica dust in the air even when you can’t see the dust, making it important that you be aware of the  work others are doing around you.</a:t>
            </a:r>
            <a:endParaRPr dirty="0"/>
          </a:p>
        </p:txBody>
      </p:sp>
      <p:sp>
        <p:nvSpPr>
          <p:cNvPr id="363" name="Shape 3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701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How can you know if you are safe when you can’t see the dust? The bottom line is that you cannot. Unfortunately silica has no warning properties. It has no smell, it has no taste. Breathing respirable silica dust causes no immediate observable signs or symptoms. Some trainees may point out that when they are exposed to dust, they will cough, sneeze, or get a stuffy nose.  The answer to this question (or to point out even if no one asks) is that the dust that causes you to cough and your nose to get stuffy is the larger sized dust that gets caught in the nose and throat. The much smaller sized respirable silica dust that gets down into the deepest part of the lungs causes no signs or symptoms. </a:t>
            </a:r>
            <a:endParaRPr dirty="0"/>
          </a:p>
        </p:txBody>
      </p:sp>
      <p:sp>
        <p:nvSpPr>
          <p:cNvPr id="382" name="Shape 38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371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kern="1200" cap="none" dirty="0" smtClean="0">
                <a:solidFill>
                  <a:schemeClr val="dk1"/>
                </a:solidFill>
                <a:effectLst/>
                <a:latin typeface="Calibri"/>
                <a:ea typeface="Calibri"/>
                <a:cs typeface="Calibri"/>
                <a:sym typeface="Calibri"/>
              </a:rPr>
              <a:t>The way to know you are safe when you can’t see the dust is to measure the amount of silica dust in the air. The photograph on the left shows a worker wearing a sampling device.  The box at the waist is a sampling pump, which draws in air through a hose from a sampler attached to the workers shirt within a foot of the mouth and nose (called the “breathing zone”). The sampler draws air in and silica dust in the air is collected on the filter. This is called a personal air sample. It should be measured over an entire shift to reflect the entire exposure. This will be explained in more detail in a later slide. </a:t>
            </a:r>
            <a:endParaRPr sz="1200" b="0" i="0" u="none" strike="noStrike" cap="none" dirty="0">
              <a:solidFill>
                <a:schemeClr val="dk1"/>
              </a:solidFill>
              <a:latin typeface="Calibri"/>
              <a:ea typeface="Calibri"/>
              <a:cs typeface="Calibri"/>
              <a:sym typeface="Calibri"/>
            </a:endParaRPr>
          </a:p>
        </p:txBody>
      </p:sp>
      <p:sp>
        <p:nvSpPr>
          <p:cNvPr id="672" name="Shape 67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62954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Why should I care if I am breathing respirable crystalline silica dust? The answer to consider is the answer to the question, “what you want to be doing 10, 20, 30, 40 years from now when you</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retire”? This is usually things that you like to do now in your free time, for which you will have more time when you retire.  If this includes physical activities, such as playing with the grandchildren (shown in the picture on the right), or being up in the mountains fishing (shown in the photo graph on the lower left) they will not be as much fun to do - or you may not be able to do them at all - if you become short of breath or winded because of lung problems. </a:t>
            </a:r>
            <a:endParaRPr dirty="0"/>
          </a:p>
        </p:txBody>
      </p:sp>
      <p:sp>
        <p:nvSpPr>
          <p:cNvPr id="390" name="Shape 3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500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effectLst/>
                <a:latin typeface="Calibri"/>
                <a:ea typeface="Calibri"/>
                <a:cs typeface="Calibri"/>
                <a:sym typeface="Calibri"/>
              </a:rPr>
              <a:t>The most common health effects of respirable crystalline silica are lung problems.   Lung diseases caused by silica include silicosis and chronic obstructive pulmonary disease (COPD).  Silica increases risk of lung cancer and increases the risk of certain types of infections, such as tuberculosis. Silica can also cause other types of diseases, including kidney disease and immune system diseases, such as rheumatoid arthritis, lupus, and scleroderma. We will focus on the lung diseases in this presentation.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2659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We recommend you watch the excellent video called “Silica Exposure” made by </a:t>
            </a:r>
            <a:r>
              <a:rPr lang="en-US" sz="1200" b="0" i="0" u="none" strike="noStrike" kern="1200" cap="none" dirty="0" err="1" smtClean="0">
                <a:solidFill>
                  <a:schemeClr val="dk1"/>
                </a:solidFill>
                <a:effectLst/>
                <a:latin typeface="Calibri"/>
                <a:ea typeface="Calibri"/>
                <a:cs typeface="Calibri"/>
                <a:sym typeface="Calibri"/>
              </a:rPr>
              <a:t>WorkSafeBC</a:t>
            </a:r>
            <a:r>
              <a:rPr lang="en-US" sz="1200" b="0" i="0" u="none" strike="noStrike" kern="1200" cap="none" dirty="0" smtClean="0">
                <a:solidFill>
                  <a:schemeClr val="dk1"/>
                </a:solidFill>
                <a:effectLst/>
                <a:latin typeface="Calibri"/>
                <a:ea typeface="Calibri"/>
                <a:cs typeface="Calibri"/>
                <a:sym typeface="Calibri"/>
              </a:rPr>
              <a:t>, which shows what happens with silica exposure and how chronic silicosis develops.  The link to the YouTube video is shown on the slide. While watching the video, pay particular attention to the immune cells called macrophages and what happens to them as they try to clear away the silica from the lungs.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358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The purpose of this presentation is to help you learn more about silica, and specifically, more about “respirable crystalline silica dust”.  For simplicity, the term silica dust will be used throughout the presentation, but it is important to keep in mind that we are referring to respirable crystalline silica dust.  The goal is to help you understand what respirable crystalline silica dust is, identify when you can be exposed to it, understand why you don’t want to breathe it in to your lungs, and learn how to keep it from being in the air that you breathe. More information about OSHA’s silica standard for the construction industry can be found on the OSHA website. OSHA has also produced a fact sheet entitled “Workers’ Exposure to Respirable Crystalline Silica: Final Rule Overview”, which outlines the requirements of the standard. The image on the right depicts a quote taken from the OSHA website.  The quote is from a bricklayer who had been diagnosed with lung cancer.  He said, “It was killing me, and I had no idea. It’s just a slow death”. That is the problem with silica dust. Diseases caused by silica do not develop until years to decades after exposure, without warning signs or symptoms. </a:t>
            </a:r>
            <a:endParaRPr sz="1200" b="0" i="0" u="none" strike="noStrike" cap="none" dirty="0">
              <a:solidFill>
                <a:schemeClr val="dk1"/>
              </a:solidFill>
              <a:latin typeface="Calibri"/>
              <a:ea typeface="Calibri"/>
              <a:cs typeface="Calibri"/>
              <a:sym typeface="Calibri"/>
            </a:endParaRPr>
          </a:p>
        </p:txBody>
      </p:sp>
      <p:sp>
        <p:nvSpPr>
          <p:cNvPr id="267" name="Shape 267"/>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59840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43000" y="685800"/>
            <a:ext cx="4572000" cy="3429000"/>
          </a:xfrm>
          <a:ln/>
        </p:spPr>
      </p:sp>
      <p:sp>
        <p:nvSpPr>
          <p:cNvPr id="68610" name="Rectangle 3"/>
          <p:cNvSpPr>
            <a:spLocks noGrp="1" noChangeArrowheads="1"/>
          </p:cNvSpPr>
          <p:nvPr>
            <p:ph type="body" idx="1"/>
          </p:nvPr>
        </p:nvSpPr>
        <p:spPr>
          <a:noFill/>
          <a:ln/>
        </p:spPr>
        <p:txBody>
          <a:bodyPr/>
          <a:lstStyle/>
          <a:p>
            <a:r>
              <a:rPr lang="en-US" sz="1200" b="0" i="0" u="none" strike="noStrike" kern="1200" cap="none" dirty="0" smtClean="0">
                <a:solidFill>
                  <a:schemeClr val="dk1"/>
                </a:solidFill>
                <a:effectLst/>
                <a:latin typeface="Calibri"/>
                <a:ea typeface="Calibri"/>
                <a:cs typeface="Calibri"/>
                <a:sym typeface="Calibri"/>
              </a:rPr>
              <a:t> Silicosis causes lower levels oxygen in the blood. The diagram on the upper left shows dust entering the human airway and lung. The diagram next to it shows a close-up of the air sacs, which are grape-like structures in the deepest part of the lung surrounded by blood vessels depicted in red and blue, which is how oxygen travels from the airway into the blood stream.  The photographs on the right are what those air sacs would look like under a microscope, if you cut a very thin section through a cluster of air sacs.  The photograph on the right is from a normal lung, in which most of what you see is the air within the air sacs, and each air sac is made up of a single layer of cells.  This makes it very easy for the oxygen in the air to travel from the airway into the blood stream, which is shown in the diagram on the lower left.  In contrast if you took that same very thin section through air sacs from the lung of workers with silicosis, you would see something very different, which is shown in the photograph on the far right labeled “silicosis”. The amount of air is relatively small, and there are many more cells.  The large pink structure in the lower right is a </a:t>
            </a:r>
            <a:r>
              <a:rPr lang="en-US" sz="1200" b="0" i="0" u="none" strike="noStrike" kern="1200" cap="none" dirty="0" err="1" smtClean="0">
                <a:solidFill>
                  <a:schemeClr val="dk1"/>
                </a:solidFill>
                <a:effectLst/>
                <a:latin typeface="Calibri"/>
                <a:ea typeface="Calibri"/>
                <a:cs typeface="Calibri"/>
                <a:sym typeface="Calibri"/>
              </a:rPr>
              <a:t>silicotic</a:t>
            </a:r>
            <a:r>
              <a:rPr lang="en-US" sz="1200" b="0" i="0" u="none" strike="noStrike" kern="1200" cap="none" dirty="0" smtClean="0">
                <a:solidFill>
                  <a:schemeClr val="dk1"/>
                </a:solidFill>
                <a:effectLst/>
                <a:latin typeface="Calibri"/>
                <a:ea typeface="Calibri"/>
                <a:cs typeface="Calibri"/>
                <a:sym typeface="Calibri"/>
              </a:rPr>
              <a:t> nodule. In the diagram below,  the purple line depicting the wall of the air sac is much thicker than in the normal lung, which makes it much harder for oxygen to travel from the airways into the blood stream, and limited oxygen passes into the blood. </a:t>
            </a:r>
            <a:endParaRPr lang="en-US" sz="1200" b="0" i="0" u="none" strike="noStrike" kern="1200"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10957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4414" y="8829121"/>
            <a:ext cx="2972098" cy="465743"/>
          </a:xfrm>
          <a:prstGeom prst="rect">
            <a:avLst/>
          </a:prstGeom>
          <a:noFill/>
          <a:ln w="9525">
            <a:noFill/>
            <a:miter lim="800000"/>
            <a:headEnd/>
            <a:tailEnd/>
          </a:ln>
        </p:spPr>
        <p:txBody>
          <a:bodyPr lIns="92289" tIns="46145" rIns="92289" bIns="46145" anchor="b"/>
          <a:lstStyle/>
          <a:p>
            <a:pPr algn="r" defTabSz="921669"/>
            <a:fld id="{E8495A17-8C5E-4C7D-B7F2-4D451B59528F}" type="slidenum">
              <a:rPr lang="en-US" sz="1100"/>
              <a:pPr algn="r" defTabSz="921669"/>
              <a:t>45</a:t>
            </a:fld>
            <a:endParaRPr lang="en-US" sz="1100"/>
          </a:p>
        </p:txBody>
      </p:sp>
      <p:sp>
        <p:nvSpPr>
          <p:cNvPr id="23554" name="Rectangle 7"/>
          <p:cNvSpPr txBox="1">
            <a:spLocks noGrp="1" noChangeArrowheads="1"/>
          </p:cNvSpPr>
          <p:nvPr/>
        </p:nvSpPr>
        <p:spPr bwMode="auto">
          <a:xfrm>
            <a:off x="3885903" y="8832195"/>
            <a:ext cx="2972097" cy="464205"/>
          </a:xfrm>
          <a:prstGeom prst="rect">
            <a:avLst/>
          </a:prstGeom>
          <a:noFill/>
          <a:ln w="9525">
            <a:noFill/>
            <a:miter lim="800000"/>
            <a:headEnd/>
            <a:tailEnd/>
          </a:ln>
        </p:spPr>
        <p:txBody>
          <a:bodyPr lIns="92290" tIns="46146" rIns="92290" bIns="46146" anchor="b"/>
          <a:lstStyle/>
          <a:p>
            <a:pPr algn="r" defTabSz="908027" eaLnBrk="0" hangingPunct="0"/>
            <a:fld id="{605C2B7C-69C2-4D69-87BA-077D7D1A7477}" type="slidenum">
              <a:rPr lang="en-US" sz="1100">
                <a:ea typeface="ＭＳ Ｐゴシック"/>
                <a:cs typeface="ＭＳ Ｐゴシック"/>
              </a:rPr>
              <a:pPr algn="r" defTabSz="908027" eaLnBrk="0" hangingPunct="0"/>
              <a:t>45</a:t>
            </a:fld>
            <a:endParaRPr lang="en-US" sz="1100">
              <a:ea typeface="ＭＳ Ｐゴシック"/>
              <a:cs typeface="ＭＳ Ｐゴシック"/>
            </a:endParaRPr>
          </a:p>
        </p:txBody>
      </p:sp>
      <p:sp>
        <p:nvSpPr>
          <p:cNvPr id="23555" name="Rectangle 2"/>
          <p:cNvSpPr>
            <a:spLocks noGrp="1" noRot="1" noChangeAspect="1" noChangeArrowheads="1" noTextEdit="1"/>
          </p:cNvSpPr>
          <p:nvPr>
            <p:ph type="sldImg"/>
          </p:nvPr>
        </p:nvSpPr>
        <p:spPr>
          <a:xfrm>
            <a:off x="1106488" y="698500"/>
            <a:ext cx="4646612" cy="3486150"/>
          </a:xfrm>
          <a:ln/>
        </p:spPr>
      </p:sp>
      <p:sp>
        <p:nvSpPr>
          <p:cNvPr id="23556" name="Rectangle 3"/>
          <p:cNvSpPr>
            <a:spLocks noGrp="1" noChangeArrowheads="1"/>
          </p:cNvSpPr>
          <p:nvPr>
            <p:ph type="body" idx="1"/>
          </p:nvPr>
        </p:nvSpPr>
        <p:spPr>
          <a:xfrm>
            <a:off x="915294" y="4416099"/>
            <a:ext cx="5027414" cy="4182457"/>
          </a:xfrm>
          <a:noFill/>
          <a:ln/>
        </p:spPr>
        <p:txBody>
          <a:bodyPr lIns="92290" tIns="46146" rIns="92290" bIns="46146"/>
          <a:lstStyle/>
          <a:p>
            <a:pPr eaLnBrk="1" hangingPunct="1"/>
            <a:r>
              <a:rPr lang="en-US" sz="1200" b="0" i="0" u="none" strike="noStrike" kern="1200" cap="none" dirty="0" smtClean="0">
                <a:solidFill>
                  <a:schemeClr val="dk1"/>
                </a:solidFill>
                <a:effectLst/>
                <a:latin typeface="Calibri"/>
                <a:ea typeface="Calibri"/>
                <a:cs typeface="Calibri"/>
                <a:sym typeface="Calibri"/>
              </a:rPr>
              <a:t>Low oxygen levels cause shortness of breath with activity. When people are sitting at rest, their bodies require much less oxygen than when they are performing physical activities such as climbing stairs, walking up a hill, carrying a heavy load. People with silicosis will first start to feel winded or short of breath when performing these physical activities. If the disease worsens and gets severe enough, people may also have low oxygen levels in the blood at rest and will be required to wear supplemental oxygen, shown in the picture on the right. </a:t>
            </a:r>
            <a:endParaRPr lang="en-US" dirty="0"/>
          </a:p>
        </p:txBody>
      </p:sp>
    </p:spTree>
    <p:extLst>
      <p:ext uri="{BB962C8B-B14F-4D97-AF65-F5344CB8AC3E}">
        <p14:creationId xmlns:p14="http://schemas.microsoft.com/office/powerpoint/2010/main" val="4246846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We recommend you watch the excellent video called “TB transmission and pathogenesis” made by the Centers for Disease control which shows what happens with silica exposure and how chronic silicosis develops.  The link to the YouTube video is shown on the slide.  As you watch the video, pay particular attention to the immune cells called macrophages and their role in protecting the lung from TB infection.  After watching the video, consider what happened to the macrophages in the first video with silica.  When macrophages are disabled or killed by the silica dust, they cannot help control or clear infections like TB, which is why silica increases the risk of infections like TB (tuberculosis) and other infections (atypical mycobacterial and fungal infections).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9981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Silica causes some of the same lung diseases that are caused by smoking. The gentleman on the right is coughing and holding a cigarette. Silica increases risk similar to cigarette smoking, silica increases risk of lung cancer and chronic obstructive pulmonary disease (COPD) which is a disease of the airways that can cause cough, wheeze, and shortness of breath.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632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401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2130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4.  All of the above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39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effectLst/>
                <a:latin typeface="Calibri"/>
                <a:ea typeface="Calibri"/>
                <a:cs typeface="Calibri"/>
                <a:sym typeface="Calibri"/>
              </a:rPr>
              <a:t>About 2.3 million U.S. workers are exposed to respirable crystalline silica in their workplaces, including 2 million construction workers.</a:t>
            </a:r>
            <a:r>
              <a:rPr lang="en-US" sz="1200" b="0" i="0" u="none" strike="noStrike" kern="1200" cap="none" baseline="0" dirty="0" smtClean="0">
                <a:solidFill>
                  <a:schemeClr val="dk1"/>
                </a:solidFill>
                <a:effectLst/>
                <a:latin typeface="Calibri"/>
                <a:ea typeface="Calibri"/>
                <a:cs typeface="Calibri"/>
                <a:sym typeface="Calibri"/>
              </a:rPr>
              <a:t>  Now, t</a:t>
            </a:r>
            <a:r>
              <a:rPr lang="en-US" sz="1200" b="0" i="0" u="none" strike="noStrike" cap="none" dirty="0" smtClean="0">
                <a:solidFill>
                  <a:schemeClr val="dk1"/>
                </a:solidFill>
                <a:latin typeface="Calibri"/>
                <a:ea typeface="Calibri"/>
                <a:cs typeface="Calibri"/>
                <a:sym typeface="Calibri"/>
              </a:rPr>
              <a:t>he maximum amount</a:t>
            </a:r>
            <a:r>
              <a:rPr lang="en-US" sz="1200" b="0" i="0" u="none" strike="noStrike" cap="none" baseline="0" dirty="0" smtClean="0">
                <a:solidFill>
                  <a:schemeClr val="dk1"/>
                </a:solidFill>
                <a:latin typeface="Calibri"/>
                <a:ea typeface="Calibri"/>
                <a:cs typeface="Calibri"/>
                <a:sym typeface="Calibri"/>
              </a:rPr>
              <a:t> of respirable crystalline silica dust to which workers may be exposed is 50 micrograms of respirable crystalline silica dust per one cubic meter of air averaged over an eight-hour work day.  This is a very low concentration and may be difficult to achieve.  However, if employers can comply with this concentration of silica dust, </a:t>
            </a:r>
            <a:r>
              <a:rPr lang="en-US" sz="1200" b="0" i="0" u="none" strike="noStrike" kern="1200" cap="none" dirty="0" smtClean="0">
                <a:solidFill>
                  <a:schemeClr val="dk1"/>
                </a:solidFill>
                <a:effectLst/>
                <a:latin typeface="Calibri"/>
                <a:ea typeface="Calibri"/>
                <a:cs typeface="Calibri"/>
                <a:sym typeface="Calibri"/>
              </a:rPr>
              <a:t>OSHA estimates that the silica rule will save over 600 lives and prevent more than 900 new cases of silicosis each year. </a:t>
            </a:r>
          </a:p>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08" name="Shape 40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83891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It’s difficult to imagine what 50 micrograms per cubic meter looks like.  So let’s visualize it in a different way.  Think of a single grain</a:t>
            </a:r>
            <a:r>
              <a:rPr lang="en-US" baseline="0" dirty="0" smtClean="0"/>
              <a:t> of sand.  One grain of sand is equal to about 50 micrograms.  Now think of a car gas tank that holds about 16-17 gallons of gas.  Now imagine crushing the grain of sand and dividing it into 15 equal parts.  If one were to take one part of the crushed sand grain, that is, one fifteenth of the grain of sand, and then sprinkle that one fifteenth grain of sand into a car gas tank, that is equivalent to 50 micrograms of silica per one cubic meter of air.  A very small concentration!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8929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Now</a:t>
            </a:r>
            <a:r>
              <a:rPr lang="en-US" baseline="0" dirty="0" smtClean="0"/>
              <a:t> let’s visualize what 50 micrograms of respirable crystalline silica per one cubic meter of air looks like over an eight-hour </a:t>
            </a:r>
            <a:r>
              <a:rPr lang="en-US" baseline="0" dirty="0" err="1" smtClean="0"/>
              <a:t>workshift</a:t>
            </a:r>
            <a:r>
              <a:rPr lang="en-US" baseline="0" dirty="0" smtClean="0"/>
              <a:t>.  On average, an adult will breath in about 10 cubic meters of air over an eight-hour work day.  If a person were exposed at the permissible exposure limit of 50 micrograms per cubic meter, that person could potentially breath in 500 micrograms of respirable crystalline silica over her/his </a:t>
            </a:r>
            <a:r>
              <a:rPr lang="en-US" baseline="0" dirty="0" err="1" smtClean="0"/>
              <a:t>workshift</a:t>
            </a:r>
            <a:r>
              <a:rPr lang="en-US" baseline="0" dirty="0" smtClean="0"/>
              <a:t> (50 </a:t>
            </a:r>
            <a:r>
              <a:rPr lang="en-US" dirty="0" smtClean="0">
                <a:solidFill>
                  <a:prstClr val="black"/>
                </a:solidFill>
              </a:rPr>
              <a:t>μg</a:t>
            </a:r>
            <a:r>
              <a:rPr lang="en-US" baseline="0" dirty="0" smtClean="0"/>
              <a:t>/m</a:t>
            </a:r>
            <a:r>
              <a:rPr lang="en-US" baseline="30000" dirty="0" smtClean="0"/>
              <a:t>3</a:t>
            </a:r>
            <a:r>
              <a:rPr lang="en-US" baseline="0" dirty="0" smtClean="0"/>
              <a:t> X 10 m</a:t>
            </a:r>
            <a:r>
              <a:rPr lang="en-US" baseline="30000" dirty="0" smtClean="0"/>
              <a:t>3</a:t>
            </a:r>
            <a:r>
              <a:rPr lang="en-US" baseline="0" dirty="0" smtClean="0"/>
              <a:t> = 500 </a:t>
            </a:r>
            <a:r>
              <a:rPr lang="en-US" dirty="0" smtClean="0">
                <a:solidFill>
                  <a:prstClr val="black"/>
                </a:solidFill>
              </a:rPr>
              <a:t>μg</a:t>
            </a:r>
            <a:r>
              <a:rPr lang="en-US" baseline="0" dirty="0" smtClean="0"/>
              <a:t>). This amount of respirable crystalline silica is depicted on the illustration on the left of this slide. It is about as big as President Roosevelt’s nose on the dime…a very small amount of dust! It could be considered as “pimples” on President Roosevelt’s nose.  The illustration on the right of the slide is an electron micrograph of silica dust particles.  Notice how sharp and jagged the particles are and the difference in sizes.  Again, it is the very smallest of these particles that reach the deep part of the lung.</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796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Pretest. The pretest consists of 15 questions, each question appearing on a separate slide.  There is one correct answer to each question.  The questions should be read by the trainer who will describe how the answers will be gathered and tallied.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8974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1" name="Shape 751"/>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This</a:t>
            </a:r>
            <a:r>
              <a:rPr lang="en-US" sz="1200" b="0" i="0" u="none" strike="noStrike" cap="none" baseline="0" dirty="0" smtClean="0">
                <a:solidFill>
                  <a:schemeClr val="dk1"/>
                </a:solidFill>
                <a:latin typeface="Calibri"/>
                <a:ea typeface="Calibri"/>
                <a:cs typeface="Calibri"/>
                <a:sym typeface="Calibri"/>
              </a:rPr>
              <a:t> inverted pyramid is known as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the Hierarchy of </a:t>
            </a:r>
            <a:r>
              <a:rPr lang="en-US" sz="1200" b="0" i="0" u="none" strike="noStrike" cap="none" dirty="0" smtClean="0">
                <a:solidFill>
                  <a:schemeClr val="dk1"/>
                </a:solidFill>
                <a:latin typeface="Calibri"/>
                <a:ea typeface="Calibri"/>
                <a:cs typeface="Calibri"/>
                <a:sym typeface="Calibri"/>
              </a:rPr>
              <a:t>Controls.</a:t>
            </a:r>
            <a:r>
              <a:rPr lang="en-US" sz="1200" b="0" i="0" u="none" strike="noStrike" cap="none" baseline="0" dirty="0" smtClean="0">
                <a:solidFill>
                  <a:schemeClr val="dk1"/>
                </a:solidFill>
                <a:latin typeface="Calibri"/>
                <a:ea typeface="Calibri"/>
                <a:cs typeface="Calibri"/>
                <a:sym typeface="Calibri"/>
              </a:rPr>
              <a:t>  Near the top of the illustration, we find the most effective controls; the bottom of the illustration represents those controls that aren’t as effective.  Whenever we are assessing the hazards of crystalline silica dust exposure, we need to think about implementing controls in the order presented on this slide.  For example, if possible, do not work with silica-containing materials: eliminate the hazard. Secondly, try to identify products that do not contain silica, such as silica-free drywall joint compound.  Engineering controls include things such as HEPA vacuums to capture the silica dust.  Work practice controls include, for example, following your company’s standard operating procedures.  Please note that the least effective control is personal protective equipment, such as respiratory protection.  It is very important to consider the more effective controls before employees are provided respiratory protection as the primary control against silica dust exposure.</a:t>
            </a:r>
            <a:endParaRPr lang="en-US" sz="1200" b="0" i="0" u="none" strike="noStrike" cap="none" dirty="0">
              <a:solidFill>
                <a:schemeClr val="dk1"/>
              </a:solidFill>
              <a:latin typeface="Calibri"/>
              <a:ea typeface="Calibri"/>
              <a:cs typeface="Calibri"/>
              <a:sym typeface="Calibri"/>
            </a:endParaRPr>
          </a:p>
        </p:txBody>
      </p:sp>
      <p:sp>
        <p:nvSpPr>
          <p:cNvPr id="752" name="Shape 752"/>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79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dirty="0" smtClean="0"/>
              <a:t>We’re going to talk about two major concepts: how to keep silica dust out of the air in general, and how to keep silica dust out of your personal space.  Following</a:t>
            </a:r>
            <a:r>
              <a:rPr lang="en-US" baseline="0" dirty="0" smtClean="0"/>
              <a:t> the </a:t>
            </a:r>
            <a:r>
              <a:rPr lang="en-US" sz="1200" b="0" i="0" u="none" strike="noStrike" cap="none" dirty="0" smtClean="0">
                <a:solidFill>
                  <a:schemeClr val="dk1"/>
                </a:solidFill>
                <a:latin typeface="Calibri"/>
                <a:ea typeface="Calibri"/>
                <a:cs typeface="Calibri"/>
                <a:sym typeface="Calibri"/>
              </a:rPr>
              <a:t>Hierarchy of Controls, if you can’t avoid</a:t>
            </a:r>
            <a:r>
              <a:rPr lang="en-US" sz="1200" b="0" i="0" u="none" strike="noStrike" cap="none" baseline="0" dirty="0" smtClean="0">
                <a:solidFill>
                  <a:schemeClr val="dk1"/>
                </a:solidFill>
                <a:latin typeface="Calibri"/>
                <a:ea typeface="Calibri"/>
                <a:cs typeface="Calibri"/>
                <a:sym typeface="Calibri"/>
              </a:rPr>
              <a:t> eliminating silica work all together, the second method is using materials that do not contain silica.  We can’t really use rock and concrete that is silica free, but we can identify non-silica containing products such as silica-free abrasive blasting materials.  So the question is, how do we know if a product contains silica?  Answer: look at the safety data sheet.</a:t>
            </a:r>
            <a:endParaRPr dirty="0"/>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915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415789"/>
            <a:ext cx="5486400" cy="4183500"/>
          </a:xfrm>
          <a:prstGeom prst="rect">
            <a:avLst/>
          </a:prstGeom>
        </p:spPr>
        <p:txBody>
          <a:bodyPr lIns="91425" tIns="91425" rIns="91425" bIns="91425" anchor="t" anchorCtr="0">
            <a:noAutofit/>
          </a:bodyPr>
          <a:lstStyle/>
          <a:p>
            <a:pPr lvl="0">
              <a:spcBef>
                <a:spcPts val="0"/>
              </a:spcBef>
              <a:buNone/>
            </a:pPr>
            <a:r>
              <a:rPr lang="en-US" dirty="0" smtClean="0"/>
              <a:t>This</a:t>
            </a:r>
            <a:r>
              <a:rPr lang="en-US" baseline="0" dirty="0" smtClean="0"/>
              <a:t> slide illustrates the chemical composition of a dry-wall joint compound taken from a safety data sheet.  Do you see silica as a component?  </a:t>
            </a:r>
            <a:endParaRPr dirty="0"/>
          </a:p>
        </p:txBody>
      </p:sp>
      <p:sp>
        <p:nvSpPr>
          <p:cNvPr id="473" name="Shape 473"/>
          <p:cNvSpPr txBox="1">
            <a:spLocks noGrp="1"/>
          </p:cNvSpPr>
          <p:nvPr>
            <p:ph type="sldNum" idx="12"/>
          </p:nvPr>
        </p:nvSpPr>
        <p:spPr>
          <a:xfrm>
            <a:off x="3884612" y="8829965"/>
            <a:ext cx="2971800" cy="464700"/>
          </a:xfrm>
          <a:prstGeom prst="rect">
            <a:avLst/>
          </a:prstGeom>
        </p:spPr>
        <p:txBody>
          <a:bodyPr lIns="92300" tIns="46150" rIns="92300" bIns="46150" anchor="b" anchorCtr="0">
            <a:noAutofit/>
          </a:bodyPr>
          <a:lstStyle/>
          <a:p>
            <a:pPr lvl="0">
              <a:spcBef>
                <a:spcPts val="0"/>
              </a:spcBef>
              <a:buClr>
                <a:srgbClr val="000000"/>
              </a:buClr>
              <a:buSzPct val="25000"/>
              <a:buFont typeface="Arial"/>
              <a:buNone/>
            </a:pPr>
            <a:fld id="{00000000-1234-1234-1234-123412341234}" type="slidenum">
              <a:rPr lang="en-US"/>
              <a:t>56</a:t>
            </a:fld>
            <a:endParaRPr lang="en-US"/>
          </a:p>
        </p:txBody>
      </p:sp>
    </p:spTree>
    <p:extLst>
      <p:ext uri="{BB962C8B-B14F-4D97-AF65-F5344CB8AC3E}">
        <p14:creationId xmlns:p14="http://schemas.microsoft.com/office/powerpoint/2010/main" val="462619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8" name="Shape 808"/>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For the products you use at</a:t>
            </a:r>
            <a:r>
              <a:rPr lang="en-US" sz="1200" b="0" i="0" u="none" strike="noStrike" cap="none" baseline="0" dirty="0" smtClean="0">
                <a:solidFill>
                  <a:schemeClr val="dk1"/>
                </a:solidFill>
                <a:latin typeface="Calibri"/>
                <a:ea typeface="Calibri"/>
                <a:cs typeface="Calibri"/>
                <a:sym typeface="Calibri"/>
              </a:rPr>
              <a:t> work, your employer is required to </a:t>
            </a:r>
            <a:r>
              <a:rPr lang="en-US" sz="1200" b="0" i="0" u="none" strike="noStrike" cap="none" dirty="0" smtClean="0">
                <a:solidFill>
                  <a:schemeClr val="dk1"/>
                </a:solidFill>
                <a:latin typeface="Calibri"/>
                <a:ea typeface="Calibri"/>
                <a:cs typeface="Calibri"/>
                <a:sym typeface="Calibri"/>
              </a:rPr>
              <a:t>make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safety </a:t>
            </a:r>
            <a:r>
              <a:rPr lang="en-US" sz="1200" b="0" i="0" u="none" strike="noStrike" cap="none" dirty="0">
                <a:solidFill>
                  <a:schemeClr val="dk1"/>
                </a:solidFill>
                <a:latin typeface="Calibri"/>
                <a:ea typeface="Calibri"/>
                <a:cs typeface="Calibri"/>
                <a:sym typeface="Calibri"/>
              </a:rPr>
              <a:t>data sheets, or </a:t>
            </a:r>
            <a:r>
              <a:rPr lang="en-US" sz="1200" b="0" i="0" u="none" strike="noStrike" cap="none" dirty="0" smtClean="0">
                <a:solidFill>
                  <a:schemeClr val="dk1"/>
                </a:solidFill>
                <a:latin typeface="Calibri"/>
                <a:ea typeface="Calibri"/>
                <a:cs typeface="Calibri"/>
                <a:sym typeface="Calibri"/>
              </a:rPr>
              <a:t>SDSs, available</a:t>
            </a:r>
            <a:r>
              <a:rPr lang="en-US" sz="1200" b="0" i="0" u="none" strike="noStrike" cap="none" baseline="0" dirty="0" smtClean="0">
                <a:solidFill>
                  <a:schemeClr val="dk1"/>
                </a:solidFill>
                <a:latin typeface="Calibri"/>
                <a:ea typeface="Calibri"/>
                <a:cs typeface="Calibri"/>
                <a:sym typeface="Calibri"/>
              </a:rPr>
              <a:t> to you.  SDSs </a:t>
            </a:r>
            <a:r>
              <a:rPr lang="en-US" sz="1200" b="0" i="0" u="none" strike="noStrike" cap="none" dirty="0" smtClean="0">
                <a:solidFill>
                  <a:schemeClr val="dk1"/>
                </a:solidFill>
                <a:latin typeface="Calibri"/>
                <a:ea typeface="Calibri"/>
                <a:cs typeface="Calibri"/>
                <a:sym typeface="Calibri"/>
              </a:rPr>
              <a:t>were </a:t>
            </a:r>
            <a:r>
              <a:rPr lang="en-US" sz="1200" b="0" i="0" u="none" strike="noStrike" cap="none" dirty="0">
                <a:solidFill>
                  <a:schemeClr val="dk1"/>
                </a:solidFill>
                <a:latin typeface="Calibri"/>
                <a:ea typeface="Calibri"/>
                <a:cs typeface="Calibri"/>
                <a:sym typeface="Calibri"/>
              </a:rPr>
              <a:t>formerly called </a:t>
            </a:r>
            <a:r>
              <a:rPr lang="en-US" sz="1200" b="0" i="0" u="none" strike="noStrike" cap="none" dirty="0" smtClean="0">
                <a:solidFill>
                  <a:schemeClr val="dk1"/>
                </a:solidFill>
                <a:latin typeface="Calibri"/>
                <a:ea typeface="Calibri"/>
                <a:cs typeface="Calibri"/>
                <a:sym typeface="Calibri"/>
              </a:rPr>
              <a:t>material</a:t>
            </a:r>
            <a:r>
              <a:rPr lang="en-US" sz="1200" b="0" i="0" u="none" strike="noStrike" cap="none" baseline="0" dirty="0" smtClean="0">
                <a:solidFill>
                  <a:schemeClr val="dk1"/>
                </a:solidFill>
                <a:latin typeface="Calibri"/>
                <a:ea typeface="Calibri"/>
                <a:cs typeface="Calibri"/>
                <a:sym typeface="Calibri"/>
              </a:rPr>
              <a:t> safety data sheets (MSDSs)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The difference between SDS and MSDS is that SDS are now standardized, unlike MSDS, which had different sections depending on the manufacturer.  The items listed on this slide are the 16 standardized sections of an SDS.  I think that a lot of people had a hard time reading MSDS because each one was a little different and each manufacturer presented information differently. Now that the sections are standardized I think they are a little easier to follow.  </a:t>
            </a:r>
            <a:r>
              <a:rPr lang="en-US" sz="1200" b="0" i="0" u="none" strike="noStrike" cap="none" dirty="0" smtClean="0">
                <a:solidFill>
                  <a:schemeClr val="dk1"/>
                </a:solidFill>
                <a:latin typeface="Calibri"/>
                <a:ea typeface="Calibri"/>
                <a:cs typeface="Calibri"/>
                <a:sym typeface="Calibri"/>
              </a:rPr>
              <a:t>The sections that are really helpful to us are  sections </a:t>
            </a:r>
            <a:r>
              <a:rPr lang="en-US" sz="1200" b="0" i="0" u="none" strike="noStrike" cap="none" dirty="0">
                <a:solidFill>
                  <a:schemeClr val="dk1"/>
                </a:solidFill>
                <a:latin typeface="Calibri"/>
                <a:ea typeface="Calibri"/>
                <a:cs typeface="Calibri"/>
                <a:sym typeface="Calibri"/>
              </a:rPr>
              <a:t>2 (hazard ID), </a:t>
            </a:r>
            <a:r>
              <a:rPr lang="en-US" sz="1200" b="0" i="0" u="none" strike="noStrike" cap="none" dirty="0" smtClean="0">
                <a:solidFill>
                  <a:schemeClr val="dk1"/>
                </a:solidFill>
                <a:latin typeface="Calibri"/>
                <a:ea typeface="Calibri"/>
                <a:cs typeface="Calibri"/>
                <a:sym typeface="Calibri"/>
              </a:rPr>
              <a:t>3 (composition), 8 </a:t>
            </a:r>
            <a:r>
              <a:rPr lang="en-US" sz="1200" b="0" i="0" u="none" strike="noStrike" cap="none" dirty="0">
                <a:solidFill>
                  <a:schemeClr val="dk1"/>
                </a:solidFill>
                <a:latin typeface="Calibri"/>
                <a:ea typeface="Calibri"/>
                <a:cs typeface="Calibri"/>
                <a:sym typeface="Calibri"/>
              </a:rPr>
              <a:t>(exposure controls/PPE), and 11 (toxicological information</a:t>
            </a:r>
            <a:r>
              <a:rPr lang="en-US" sz="1200" b="0" i="0" u="none" strike="noStrike" cap="none" dirty="0" smtClean="0">
                <a:solidFill>
                  <a:schemeClr val="dk1"/>
                </a:solidFill>
                <a:latin typeface="Calibri"/>
                <a:ea typeface="Calibri"/>
                <a:cs typeface="Calibri"/>
                <a:sym typeface="Calibri"/>
              </a:rPr>
              <a:t>).  If you</a:t>
            </a:r>
            <a:r>
              <a:rPr lang="en-US" sz="1200" b="0" i="0" u="none" strike="noStrike" cap="none" baseline="0" dirty="0" smtClean="0">
                <a:solidFill>
                  <a:schemeClr val="dk1"/>
                </a:solidFill>
                <a:latin typeface="Calibri"/>
                <a:ea typeface="Calibri"/>
                <a:cs typeface="Calibri"/>
                <a:sym typeface="Calibri"/>
              </a:rPr>
              <a:t> want to know if a product contains silica, go immediately to section 3 and look for the words silica or quartz.</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[Ask the participants review an SDS with a silica-containing compound. Ask them to go to section 3 and determine if silica or quartz is in the product.  Also refer them to section 8 and ask them to identify what exposure controls and PPE are recommended. Then ask them to review an SDS for a non silica-containing product and have them determine if silica is a component of the product]</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809" name="Shape 809"/>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4217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 photograph of a bag of sand that contains silica.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6352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630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dirty="0" smtClean="0"/>
              <a:t>[Ask the participants</a:t>
            </a:r>
            <a:r>
              <a:rPr lang="en-US" baseline="0" dirty="0" smtClean="0"/>
              <a:t> what the difference is between the two pictures.  Ask them why dust is not being generated in the photograph on the right]</a:t>
            </a:r>
          </a:p>
          <a:p>
            <a:pPr lvl="0">
              <a:spcBef>
                <a:spcPts val="0"/>
              </a:spcBef>
              <a:buNone/>
            </a:pPr>
            <a:endParaRPr lang="en-US" dirty="0" smtClean="0"/>
          </a:p>
          <a:p>
            <a:pPr lvl="0">
              <a:spcBef>
                <a:spcPts val="0"/>
              </a:spcBef>
              <a:buNone/>
            </a:pPr>
            <a:r>
              <a:rPr lang="en-US" dirty="0" smtClean="0"/>
              <a:t>In</a:t>
            </a:r>
            <a:r>
              <a:rPr lang="en-US" baseline="0" dirty="0" smtClean="0"/>
              <a:t> keeping the </a:t>
            </a:r>
            <a:r>
              <a:rPr lang="en-US" sz="1200" b="0" i="0" u="none" strike="noStrike" cap="none" dirty="0" smtClean="0">
                <a:solidFill>
                  <a:schemeClr val="dk1"/>
                </a:solidFill>
                <a:latin typeface="Calibri"/>
                <a:ea typeface="Calibri"/>
                <a:cs typeface="Calibri"/>
                <a:sym typeface="Calibri"/>
              </a:rPr>
              <a:t>Hierarchy of Controls in mind, the next control strategy is engineering controls.  The </a:t>
            </a:r>
            <a:r>
              <a:rPr lang="en-US" sz="1200" b="0" i="0" u="none" strike="noStrike" cap="none" baseline="0" dirty="0" smtClean="0">
                <a:solidFill>
                  <a:schemeClr val="dk1"/>
                </a:solidFill>
                <a:latin typeface="Calibri"/>
                <a:ea typeface="Calibri"/>
                <a:cs typeface="Calibri"/>
                <a:sym typeface="Calibri"/>
              </a:rPr>
              <a:t>first engineering control method we’ll talk about is the use an integrated water system to control the dust.  Notice that the employees are both performing the same task.  The person on the left is surrounded by silica-containing dust, but the employee on the right is not exposed to any visible silica-containing dust by using an integrated water system.</a:t>
            </a:r>
            <a:endParaRPr dirty="0"/>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608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The point of operation for any tool, such as a drill, saw, or chipper, is where the tool meets the material</a:t>
            </a:r>
            <a:r>
              <a:rPr lang="en-US" baseline="0" dirty="0" smtClean="0"/>
              <a:t> (i.e., where the work is done).  It is important to make sure that when using water as a control method, that the water is sprayed on the point of operation to control the dust.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9796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dirty="0" smtClean="0"/>
              <a:t>The second engineering control method is the use of a vacuum system with a high efficiency particulate air filter, or HEPA filter.  A HEPA filter will filter out 99.97% of particulates down to 0.3 micrometers in size.  The person on the right is using a shop </a:t>
            </a:r>
            <a:r>
              <a:rPr lang="en-US" dirty="0" err="1" smtClean="0"/>
              <a:t>vac</a:t>
            </a:r>
            <a:r>
              <a:rPr lang="en-US" dirty="0" smtClean="0"/>
              <a:t> with a HEPA filter while working on a silica-containing material.  Notice the dust in the air in the</a:t>
            </a:r>
            <a:r>
              <a:rPr lang="en-US" baseline="0" dirty="0" smtClean="0"/>
              <a:t> picture on the left where the employee is grinding cement without a HEPA vacuum system in place.</a:t>
            </a:r>
            <a:endParaRPr dirty="0"/>
          </a:p>
        </p:txBody>
      </p:sp>
      <p:sp>
        <p:nvSpPr>
          <p:cNvPr id="435" name="Shape 4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582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dirty="0" smtClean="0"/>
              <a:t>In addition to the use of a vacuum system, another control method is the use of a shroud or cover over the tool.  A shroud helps contain the dust that is being generated to make the HEPA</a:t>
            </a:r>
            <a:r>
              <a:rPr lang="en-US" baseline="0" dirty="0" smtClean="0"/>
              <a:t> vacuum system more effective by capturing more of the dust.  It is important when using a shroud to keep it in contact or flush with the surface of the material that is being worked on.</a:t>
            </a:r>
            <a:endParaRPr dirty="0"/>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29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Sample question for trainees to practice the way the questions are to be answered.   The answer to this sample question is “false”.  The remainder of the answers will be provided on the post test slides.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6486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We talked about strategies or controls to keep dust out of the general air spaces to avoid personal and co-worker exposures to silica dust.  Now let’s talk about how to keep silica dust out of your personal space.  The first is the use of enclosed cabs or booths on heavy equipment.  Notice on the right that this hoe-ramming operation is generating dust, but the employee is protected by an enclosed cab.  If by-stander exposure to silica dust is a concern, the hoe ram should be sprayed with water at the point of operation.  There are several OSHA requirements concerning cabs or booths that we’ll discuss on the next slide. </a:t>
            </a:r>
            <a:endParaRPr b="0" dirty="0"/>
          </a:p>
        </p:txBody>
      </p:sp>
      <p:sp>
        <p:nvSpPr>
          <p:cNvPr id="450" name="Shape 45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495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[Read</a:t>
            </a:r>
            <a:r>
              <a:rPr lang="en-US" baseline="0" dirty="0" smtClean="0"/>
              <a:t> the requirements]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98644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dirty="0" smtClean="0"/>
              <a:t>The second way to keep silica-containing dust out</a:t>
            </a:r>
            <a:r>
              <a:rPr lang="en-US" baseline="0" dirty="0" smtClean="0"/>
              <a:t> of your personal space is the use of respiratory protection.  Keep in mind, again, that this is the least effective control method because respirators can fail, which can cause the dust to penetrate the respirator.  The person on the right is using respiratory protection in combination with a HEPA vacuum system to protect himself while doing a </a:t>
            </a:r>
            <a:r>
              <a:rPr lang="en-US" baseline="0" dirty="0" err="1" smtClean="0"/>
              <a:t>tuckpointing</a:t>
            </a:r>
            <a:r>
              <a:rPr lang="en-US" baseline="0" dirty="0" smtClean="0"/>
              <a:t> operation.  Please note that the OSHA standard requires respiratory protection whenever </a:t>
            </a:r>
            <a:r>
              <a:rPr lang="en-US" baseline="0" dirty="0" err="1" smtClean="0"/>
              <a:t>tuckpointing</a:t>
            </a:r>
            <a:r>
              <a:rPr lang="en-US" baseline="0" dirty="0" smtClean="0"/>
              <a:t> is performed.  The person on the left is also using respiratory protection, but notice the cloud of dust that is generated when not using a HEPA vacuum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Calibri"/>
                <a:ea typeface="Calibri"/>
                <a:cs typeface="Calibri"/>
                <a:sym typeface="Calibri"/>
              </a:rPr>
              <a:t>[Note: </a:t>
            </a:r>
            <a:r>
              <a:rPr lang="en-US" sz="1200" b="0" i="0" u="none" strike="noStrike" cap="none" dirty="0" err="1" smtClean="0">
                <a:solidFill>
                  <a:schemeClr val="dk1"/>
                </a:solidFill>
                <a:latin typeface="Calibri"/>
                <a:ea typeface="Calibri"/>
                <a:cs typeface="Calibri"/>
                <a:sym typeface="Calibri"/>
              </a:rPr>
              <a:t>Tuckpointing</a:t>
            </a:r>
            <a:r>
              <a:rPr lang="en-US" sz="1200" b="0" i="0" u="none" strike="noStrike" cap="none" baseline="0" dirty="0" smtClean="0">
                <a:solidFill>
                  <a:schemeClr val="dk1"/>
                </a:solidFill>
                <a:latin typeface="Calibri"/>
                <a:ea typeface="Calibri"/>
                <a:cs typeface="Calibri"/>
                <a:sym typeface="Calibri"/>
              </a:rPr>
              <a:t> is </a:t>
            </a:r>
            <a:r>
              <a:rPr lang="en-US" sz="1200" b="0" i="0" u="none" strike="noStrike" cap="none" dirty="0" smtClean="0">
                <a:solidFill>
                  <a:schemeClr val="dk1"/>
                </a:solidFill>
                <a:latin typeface="Calibri"/>
                <a:ea typeface="Calibri"/>
                <a:cs typeface="Calibri"/>
                <a:sym typeface="Calibri"/>
              </a:rPr>
              <a:t>removing and replacing mortar between stone, brick, block, and other masonry building materials.]</a:t>
            </a:r>
          </a:p>
          <a:p>
            <a:pPr lvl="0">
              <a:spcBef>
                <a:spcPts val="0"/>
              </a:spcBef>
              <a:buNone/>
            </a:pPr>
            <a:endParaRPr dirty="0"/>
          </a:p>
        </p:txBody>
      </p:sp>
      <p:sp>
        <p:nvSpPr>
          <p:cNvPr id="458" name="Shape 45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155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True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9976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4.  All of the above</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103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smtClean="0">
                <a:solidFill>
                  <a:schemeClr val="dk1"/>
                </a:solidFill>
                <a:effectLst/>
                <a:latin typeface="Calibri"/>
                <a:ea typeface="Calibri"/>
                <a:cs typeface="Calibri"/>
                <a:sym typeface="Calibri"/>
              </a:rPr>
              <a:t>Sanding dry wall joint compound can create large amounts of respirable silica dust. There are several methods to control silica-containing dust when finishing drywall joint compound.  First, try to substitute the drywall joint compound with a silica-free drywall joint compound.  Again, check the safety data sheet.  Second is the wet-sponge method.  This method involves the use of a wet sponge to finish the drywall joint compound rather than sanding the dried joint compound.  Using a wet sponge will take longer, but this method generates no dust.  A good engineering control method for sanding drywall joint compound is the use of a sander with a HEPA dust collection system.  In addition, a pole can be used to keep you farther away from the point of dust generation.</a:t>
            </a:r>
            <a:endParaRPr b="0" dirty="0"/>
          </a:p>
        </p:txBody>
      </p:sp>
      <p:sp>
        <p:nvSpPr>
          <p:cNvPr id="466" name="Shape 4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137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dirty="0" smtClean="0"/>
              <a:t>Also keep in mind that employees can be exposed to silica-containing dust when cleaning up dust.  There are several methods to keep the dust controlled [read slide].</a:t>
            </a:r>
            <a:r>
              <a:rPr lang="en-US" baseline="0" dirty="0" smtClean="0"/>
              <a:t>  When using a wet method to control dust, a “slurry” may be formed which is simply the wet silica-containing material.  The slurry needs to be cleaned up before it dries out.  Once dried, if the material is disturbed, employees can be exposed to airborne silica-containing dust.  Do not use [read slide] as these can re-entrain silica particles into the air to cause potential employee exposure to silica-containing dust.  Please note that  the OSHA standard contains a provision for housekeeping that prohibits the use of dry sweeping, dry brushing, and compressed air.</a:t>
            </a:r>
            <a:endParaRPr dirty="0"/>
          </a:p>
        </p:txBody>
      </p:sp>
      <p:sp>
        <p:nvSpPr>
          <p:cNvPr id="480" name="Shape 4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6270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Answer:</a:t>
            </a:r>
            <a:r>
              <a:rPr lang="en-US" baseline="0" dirty="0" smtClean="0"/>
              <a:t> 4. Never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74700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dirty="0" smtClean="0"/>
              <a:t>We don’t want to take silica dust home with us on our clothing, therefore, we should try to keep the silica dust away from our clothes or try to get</a:t>
            </a:r>
            <a:r>
              <a:rPr lang="en-US" baseline="0" dirty="0" smtClean="0"/>
              <a:t> the silica dust off of our clothes before leaving work.  The following methods are recommended [read slide]</a:t>
            </a:r>
            <a:endParaRPr dirty="0"/>
          </a:p>
        </p:txBody>
      </p:sp>
      <p:sp>
        <p:nvSpPr>
          <p:cNvPr id="486" name="Shape 48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6398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 OSHA standard provides a table that lists 16 pieces of equipment and their required controls.  The table is simply known as Table 1.  To comply with the standard, you first need to determine if the equipment you are using is listed </a:t>
            </a:r>
            <a:r>
              <a:rPr lang="en-US" sz="1200" b="0" i="0" u="none" strike="noStrike" cap="none" baseline="0" dirty="0" smtClean="0">
                <a:solidFill>
                  <a:schemeClr val="dk1"/>
                </a:solidFill>
                <a:latin typeface="Calibri"/>
                <a:ea typeface="Calibri"/>
                <a:cs typeface="Calibri"/>
                <a:sym typeface="Calibri"/>
              </a:rPr>
              <a:t>in Table 1.  If yes, you can then determine if an employee’s exposure to silica needs to be measured.  [read slide]</a:t>
            </a:r>
            <a:endParaRPr sz="1200" b="0" i="0" u="none" strike="noStrike" cap="none" dirty="0">
              <a:solidFill>
                <a:schemeClr val="dk1"/>
              </a:solidFill>
              <a:latin typeface="Calibri"/>
              <a:ea typeface="Calibri"/>
              <a:cs typeface="Calibri"/>
              <a:sym typeface="Calibri"/>
            </a:endParaRPr>
          </a:p>
        </p:txBody>
      </p:sp>
      <p:sp>
        <p:nvSpPr>
          <p:cNvPr id="501" name="Shape 50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714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When this question is asked, the names of the respirator should be stated:  1) an elastomeric half-mask and a full-face negative pressure respirator, 2) an elastomeric half-mask and a powered air purifying respirator (PAPR),  3) a full-face elastomeric negative pressure respirator and a PAPR, and  4) a half-mask elastomeric negative pressure respirator and a disposable filtering face piece respirator, an N-95.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381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[Read</a:t>
            </a:r>
            <a:r>
              <a:rPr lang="en-US" sz="1200" b="0" i="0" u="none" strike="noStrike" cap="none" baseline="0" dirty="0" smtClean="0">
                <a:solidFill>
                  <a:schemeClr val="dk1"/>
                </a:solidFill>
                <a:latin typeface="Calibri"/>
                <a:ea typeface="Calibri"/>
                <a:cs typeface="Calibri"/>
                <a:sym typeface="Calibri"/>
              </a:rPr>
              <a:t> slide]</a:t>
            </a:r>
            <a:endParaRPr sz="1200" b="0" i="0" u="none" strike="noStrike" cap="none" dirty="0">
              <a:solidFill>
                <a:schemeClr val="dk1"/>
              </a:solidFill>
              <a:latin typeface="Calibri"/>
              <a:ea typeface="Calibri"/>
              <a:cs typeface="Calibri"/>
              <a:sym typeface="Calibri"/>
            </a:endParaRPr>
          </a:p>
        </p:txBody>
      </p:sp>
      <p:sp>
        <p:nvSpPr>
          <p:cNvPr id="507" name="Shape 5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60829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These are all examples</a:t>
            </a:r>
            <a:r>
              <a:rPr lang="en-US" sz="1200" b="0" i="0" u="none" strike="noStrike" cap="none" baseline="0" dirty="0" smtClean="0">
                <a:solidFill>
                  <a:schemeClr val="dk1"/>
                </a:solidFill>
                <a:latin typeface="Calibri"/>
                <a:ea typeface="Calibri"/>
                <a:cs typeface="Calibri"/>
                <a:sym typeface="Calibri"/>
              </a:rPr>
              <a:t> of wet methods required by Table 1 when using saws to cut silica-containing materials.</a:t>
            </a:r>
            <a:endParaRPr sz="1200" b="0" i="0" u="none" strike="noStrike" cap="none" dirty="0">
              <a:solidFill>
                <a:schemeClr val="dk1"/>
              </a:solidFill>
              <a:latin typeface="Calibri"/>
              <a:ea typeface="Calibri"/>
              <a:cs typeface="Calibri"/>
              <a:sym typeface="Calibri"/>
            </a:endParaRPr>
          </a:p>
        </p:txBody>
      </p:sp>
      <p:sp>
        <p:nvSpPr>
          <p:cNvPr id="513" name="Shape 51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100789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 picture on the left is an</a:t>
            </a:r>
            <a:r>
              <a:rPr lang="en-US" sz="1200" b="0" i="0" u="none" strike="noStrike" cap="none" baseline="0" dirty="0" smtClean="0">
                <a:solidFill>
                  <a:schemeClr val="dk1"/>
                </a:solidFill>
                <a:latin typeface="Calibri"/>
                <a:ea typeface="Calibri"/>
                <a:cs typeface="Calibri"/>
                <a:sym typeface="Calibri"/>
              </a:rPr>
              <a:t> example of using a HEPA vacuum system as a dust control when cutting fiber cement board.  The picture on the right is an example of a wet method when using a drivable saw.</a:t>
            </a:r>
            <a:endParaRPr sz="1200" b="0" i="0" u="none" strike="noStrike" cap="none" dirty="0">
              <a:solidFill>
                <a:schemeClr val="dk1"/>
              </a:solidFill>
              <a:latin typeface="Calibri"/>
              <a:ea typeface="Calibri"/>
              <a:cs typeface="Calibri"/>
              <a:sym typeface="Calibri"/>
            </a:endParaRPr>
          </a:p>
        </p:txBody>
      </p:sp>
      <p:sp>
        <p:nvSpPr>
          <p:cNvPr id="531" name="Shape 531"/>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45471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[Read slide]</a:t>
            </a:r>
            <a:endParaRPr sz="1200" b="0" i="0" u="none" strike="noStrike" cap="none" dirty="0">
              <a:solidFill>
                <a:schemeClr val="dk1"/>
              </a:solidFill>
              <a:latin typeface="Calibri"/>
              <a:ea typeface="Calibri"/>
              <a:cs typeface="Calibri"/>
              <a:sym typeface="Calibri"/>
            </a:endParaRPr>
          </a:p>
        </p:txBody>
      </p:sp>
      <p:sp>
        <p:nvSpPr>
          <p:cNvPr id="555" name="Shape 5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44722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These</a:t>
            </a:r>
            <a:r>
              <a:rPr lang="en-US" sz="1200" b="0" i="0" u="none" strike="noStrike" cap="none" baseline="0" dirty="0" smtClean="0">
                <a:solidFill>
                  <a:schemeClr val="dk1"/>
                </a:solidFill>
                <a:latin typeface="Calibri"/>
                <a:ea typeface="Calibri"/>
                <a:cs typeface="Calibri"/>
                <a:sym typeface="Calibri"/>
              </a:rPr>
              <a:t> are two examples of the controls required by Table 1 when drilling.  The picture on the left is an example of a wet method when drilling, and the picture on the right is an example of a HEPA vacuum system and a shroud.  Note in the left picture that a slurry may result from the wet method.  Again, the slurry needs to be cleaned up before it dries.</a:t>
            </a:r>
            <a:endParaRPr sz="1200" b="0" i="0" u="none" strike="noStrike" cap="none" dirty="0">
              <a:solidFill>
                <a:schemeClr val="dk1"/>
              </a:solidFill>
              <a:latin typeface="Calibri"/>
              <a:ea typeface="Calibri"/>
              <a:cs typeface="Calibri"/>
              <a:sym typeface="Calibri"/>
            </a:endParaRPr>
          </a:p>
        </p:txBody>
      </p:sp>
      <p:sp>
        <p:nvSpPr>
          <p:cNvPr id="561" name="Shape 56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22456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415789"/>
            <a:ext cx="5486399" cy="418338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[Read slide]</a:t>
            </a:r>
          </a:p>
        </p:txBody>
      </p:sp>
      <p:sp>
        <p:nvSpPr>
          <p:cNvPr id="578" name="Shape 578"/>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2010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This is an example of a </a:t>
            </a:r>
            <a:r>
              <a:rPr lang="en-US" sz="1200" b="0" i="0" u="none" strike="noStrike" cap="none" dirty="0" err="1" smtClean="0">
                <a:solidFill>
                  <a:schemeClr val="dk1"/>
                </a:solidFill>
                <a:latin typeface="Calibri"/>
                <a:ea typeface="Calibri"/>
                <a:cs typeface="Calibri"/>
                <a:sym typeface="Calibri"/>
              </a:rPr>
              <a:t>tuckpointing</a:t>
            </a:r>
            <a:r>
              <a:rPr lang="en-US" sz="1200" b="0" i="0" u="none" strike="noStrike" cap="none" dirty="0" smtClean="0">
                <a:solidFill>
                  <a:schemeClr val="dk1"/>
                </a:solidFill>
                <a:latin typeface="Calibri"/>
                <a:ea typeface="Calibri"/>
                <a:cs typeface="Calibri"/>
                <a:sym typeface="Calibri"/>
              </a:rPr>
              <a:t> operation.  Note the use of the HEPA vacuum system, the shroud,</a:t>
            </a:r>
            <a:r>
              <a:rPr lang="en-US" sz="1200" b="0" i="0" u="none" strike="noStrike" cap="none" baseline="0" dirty="0" smtClean="0">
                <a:solidFill>
                  <a:schemeClr val="dk1"/>
                </a:solidFill>
                <a:latin typeface="Calibri"/>
                <a:ea typeface="Calibri"/>
                <a:cs typeface="Calibri"/>
                <a:sym typeface="Calibri"/>
              </a:rPr>
              <a:t> and respiratory protection.</a:t>
            </a:r>
            <a:endParaRPr sz="1200" b="0" i="0" u="none" strike="noStrike" cap="none" dirty="0">
              <a:solidFill>
                <a:schemeClr val="dk1"/>
              </a:solidFill>
              <a:latin typeface="Calibri"/>
              <a:ea typeface="Calibri"/>
              <a:cs typeface="Calibri"/>
              <a:sym typeface="Calibri"/>
            </a:endParaRPr>
          </a:p>
        </p:txBody>
      </p:sp>
      <p:sp>
        <p:nvSpPr>
          <p:cNvPr id="584" name="Shape 58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80481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3" name="Shape 593"/>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This is a milling operation. Note the HEPA vacuum dust collection system and the shroud</a:t>
            </a:r>
            <a:r>
              <a:rPr lang="en-US" sz="1200" b="0" i="0" u="none" strike="noStrike" cap="none" baseline="0" dirty="0" smtClean="0">
                <a:solidFill>
                  <a:schemeClr val="dk1"/>
                </a:solidFill>
                <a:latin typeface="Calibri"/>
                <a:ea typeface="Calibri"/>
                <a:cs typeface="Calibri"/>
                <a:sym typeface="Calibri"/>
              </a:rPr>
              <a:t> around the bottom of the milling machine.</a:t>
            </a:r>
            <a:endParaRPr sz="1200" b="0" i="0" u="none" strike="noStrike" cap="none" dirty="0">
              <a:solidFill>
                <a:schemeClr val="dk1"/>
              </a:solidFill>
              <a:latin typeface="Calibri"/>
              <a:ea typeface="Calibri"/>
              <a:cs typeface="Calibri"/>
              <a:sym typeface="Calibri"/>
            </a:endParaRPr>
          </a:p>
        </p:txBody>
      </p:sp>
      <p:sp>
        <p:nvSpPr>
          <p:cNvPr id="594" name="Shape 594"/>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50381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4" name="Shape 614"/>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This</a:t>
            </a:r>
            <a:r>
              <a:rPr lang="en-US" sz="1200" b="0" i="0" u="none" strike="noStrike" cap="none" baseline="0" dirty="0" smtClean="0">
                <a:solidFill>
                  <a:schemeClr val="dk1"/>
                </a:solidFill>
                <a:latin typeface="Calibri"/>
                <a:ea typeface="Calibri"/>
                <a:cs typeface="Calibri"/>
                <a:sym typeface="Calibri"/>
              </a:rPr>
              <a:t> is an example of a jackhammering operation with an integrated water system.</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[Note: this employee should have foot protection on his left foot and should be wearing a face shield]</a:t>
            </a:r>
            <a:endParaRPr sz="1200" b="0" i="0" u="none" strike="noStrike" cap="none" dirty="0">
              <a:solidFill>
                <a:schemeClr val="dk1"/>
              </a:solidFill>
              <a:latin typeface="Calibri"/>
              <a:ea typeface="Calibri"/>
              <a:cs typeface="Calibri"/>
              <a:sym typeface="Calibri"/>
            </a:endParaRPr>
          </a:p>
        </p:txBody>
      </p:sp>
      <p:sp>
        <p:nvSpPr>
          <p:cNvPr id="615" name="Shape 615"/>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896728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[Read slide]</a:t>
            </a:r>
            <a:endParaRPr sz="1200" b="0" i="0" u="none" strike="noStrike" cap="none" dirty="0">
              <a:solidFill>
                <a:schemeClr val="dk1"/>
              </a:solidFill>
              <a:latin typeface="Calibri"/>
              <a:ea typeface="Calibri"/>
              <a:cs typeface="Calibri"/>
              <a:sym typeface="Calibri"/>
            </a:endParaRPr>
          </a:p>
        </p:txBody>
      </p:sp>
      <p:sp>
        <p:nvSpPr>
          <p:cNvPr id="624" name="Shape 624"/>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0595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OSHA is the Occupational Safety and Health Administration, the governmental agency responsible for worker safety and health protection. It was created in 1970 by the Occupational Safety and Health Act, also known as the OSH Act. OSHA is a federal program, but it allows states to take responsibility for implementing the OSH act providing their regulations are at least as stringent as federal OSHA. OSHA’s mission is to save lives, prevent injuries and illnesses, and protect the health of America’s workers.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32762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[Read slide]</a:t>
            </a:r>
            <a:endParaRPr sz="1200" b="0" i="0" u="none" strike="noStrike" cap="none" dirty="0">
              <a:solidFill>
                <a:schemeClr val="dk1"/>
              </a:solidFill>
              <a:latin typeface="Calibri"/>
              <a:ea typeface="Calibri"/>
              <a:cs typeface="Calibri"/>
              <a:sym typeface="Calibri"/>
            </a:endParaRPr>
          </a:p>
        </p:txBody>
      </p:sp>
      <p:sp>
        <p:nvSpPr>
          <p:cNvPr id="630" name="Shape 63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924695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This hoe-ramming operation is an example of a silica-generating task.  The enclosed cab helps protect the employee from silica-containing</a:t>
            </a:r>
            <a:r>
              <a:rPr lang="en-US" sz="1200" b="0" i="0" u="none" strike="noStrike" cap="none" baseline="0" dirty="0" smtClean="0">
                <a:solidFill>
                  <a:schemeClr val="dk1"/>
                </a:solidFill>
                <a:latin typeface="Calibri"/>
                <a:ea typeface="Calibri"/>
                <a:cs typeface="Calibri"/>
                <a:sym typeface="Calibri"/>
              </a:rPr>
              <a:t> dust exposure.</a:t>
            </a:r>
            <a:endParaRPr sz="1200" b="0" i="0" u="none" strike="noStrike" cap="none" dirty="0">
              <a:solidFill>
                <a:schemeClr val="dk1"/>
              </a:solidFill>
              <a:latin typeface="Calibri"/>
              <a:ea typeface="Calibri"/>
              <a:cs typeface="Calibri"/>
              <a:sym typeface="Calibri"/>
            </a:endParaRPr>
          </a:p>
        </p:txBody>
      </p:sp>
      <p:sp>
        <p:nvSpPr>
          <p:cNvPr id="637" name="Shape 637"/>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53916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Now that we’ve covered what is in Table 1, the question is, “What if you are not following Table 1?”  If an employee is using equipment found in Table</a:t>
            </a:r>
            <a:r>
              <a:rPr lang="en-US" sz="1200" b="0" i="0" u="none" strike="noStrike" cap="none" baseline="0" dirty="0" smtClean="0">
                <a:solidFill>
                  <a:schemeClr val="dk1"/>
                </a:solidFill>
                <a:latin typeface="Calibri"/>
                <a:ea typeface="Calibri"/>
                <a:cs typeface="Calibri"/>
                <a:sym typeface="Calibri"/>
              </a:rPr>
              <a:t> 1 but is not using the specified controls, work practices, or respiratory protection; or if employees are using equipment not found in Table 1 and are generating respirable crystalline silica particulate, then the employer needs to do two things: (1) determine what dust controls to use; and (2) determine the concentration of respirable crystalline silica in the air.  Employee exposure to respirable crystalline silica can be measured or the levels can be determined by using published data about the concentration of respirable crystalline silica in the air for specific tasks or products.</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r>
              <a:rPr lang="en-US" sz="1200" b="0" i="0" u="none" strike="noStrike" cap="none" baseline="0" dirty="0" smtClean="0">
                <a:solidFill>
                  <a:schemeClr val="dk1"/>
                </a:solidFill>
                <a:latin typeface="Calibri"/>
                <a:ea typeface="Calibri"/>
                <a:cs typeface="Calibri"/>
                <a:sym typeface="Calibri"/>
              </a:rPr>
              <a:t>Note: </a:t>
            </a:r>
            <a:r>
              <a:rPr lang="en-US" sz="1200" b="0" i="0" u="none" strike="noStrike" kern="1200" cap="none" baseline="0" dirty="0" smtClean="0">
                <a:solidFill>
                  <a:schemeClr val="dk1"/>
                </a:solidFill>
                <a:latin typeface="Calibri"/>
                <a:ea typeface="Calibri"/>
                <a:cs typeface="Calibri"/>
                <a:sym typeface="Calibri"/>
              </a:rPr>
              <a:t> Objective data (i.e., published data) means information, such as air monitoring data from industry-wide surveys or calculations based on the composition of a substance, demonstrating employee  exposure to respirable crystalline silica associated with a particular product or material or a specific process, task, or activity. The data must reflect workplace conditions closely resembling or with a higher exposure potential than the processes, types of material, control methods, work practices, and environmental conditions in the employer's current operations. </a:t>
            </a:r>
            <a:endParaRPr sz="1200" b="0" i="0" u="none" strike="noStrike" cap="none" dirty="0">
              <a:solidFill>
                <a:schemeClr val="dk1"/>
              </a:solidFill>
              <a:latin typeface="Calibri"/>
              <a:ea typeface="Calibri"/>
              <a:cs typeface="Calibri"/>
              <a:sym typeface="Calibri"/>
            </a:endParaRPr>
          </a:p>
        </p:txBody>
      </p:sp>
      <p:sp>
        <p:nvSpPr>
          <p:cNvPr id="645" name="Shape 64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91768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 photograph on the left is</a:t>
            </a:r>
            <a:r>
              <a:rPr lang="en-US" sz="1200" b="0" i="0" u="none" strike="noStrike" cap="none" baseline="0" dirty="0" smtClean="0">
                <a:solidFill>
                  <a:schemeClr val="dk1"/>
                </a:solidFill>
                <a:latin typeface="Calibri"/>
                <a:ea typeface="Calibri"/>
                <a:cs typeface="Calibri"/>
                <a:sym typeface="Calibri"/>
              </a:rPr>
              <a:t> of an employee dumping a silica-containing material into a hopper.  Notice the dust exposure to the employee.  The photograph on the right is a shotcrete operation (i.e., spraying of wet concrete) that emits silica-containing material at a high velocity that may release silica </a:t>
            </a:r>
            <a:r>
              <a:rPr lang="en-US" sz="1200" b="0" i="0" u="none" strike="noStrike" cap="none" baseline="0" dirty="0" err="1" smtClean="0">
                <a:solidFill>
                  <a:schemeClr val="dk1"/>
                </a:solidFill>
                <a:latin typeface="Calibri"/>
                <a:ea typeface="Calibri"/>
                <a:cs typeface="Calibri"/>
                <a:sym typeface="Calibri"/>
              </a:rPr>
              <a:t>partculates</a:t>
            </a:r>
            <a:r>
              <a:rPr lang="en-US" sz="1200" b="0" i="0" u="none" strike="noStrike" cap="none" baseline="0" dirty="0" smtClean="0">
                <a:solidFill>
                  <a:schemeClr val="dk1"/>
                </a:solidFill>
                <a:latin typeface="Calibri"/>
                <a:ea typeface="Calibri"/>
                <a:cs typeface="Calibri"/>
                <a:sym typeface="Calibri"/>
              </a:rPr>
              <a:t> into the air.  Neither of these tasks are found in Table 1. </a:t>
            </a:r>
            <a:endParaRPr sz="1200" b="0" i="0" u="none" strike="noStrike" cap="none" dirty="0">
              <a:solidFill>
                <a:schemeClr val="dk1"/>
              </a:solidFill>
              <a:latin typeface="Calibri"/>
              <a:ea typeface="Calibri"/>
              <a:cs typeface="Calibri"/>
              <a:sym typeface="Calibri"/>
            </a:endParaRPr>
          </a:p>
        </p:txBody>
      </p:sp>
      <p:sp>
        <p:nvSpPr>
          <p:cNvPr id="651" name="Shape 65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420397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1" name="Shape 751"/>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If an</a:t>
            </a:r>
            <a:r>
              <a:rPr lang="en-US" sz="1200" b="0" i="0" u="none" strike="noStrike" cap="none" baseline="0" dirty="0" smtClean="0">
                <a:solidFill>
                  <a:schemeClr val="dk1"/>
                </a:solidFill>
                <a:latin typeface="Calibri"/>
                <a:ea typeface="Calibri"/>
                <a:cs typeface="Calibri"/>
                <a:sym typeface="Calibri"/>
              </a:rPr>
              <a:t> employee is not using all of the controls, work practices, or respiratory protection in Table 1 or if she/he is using a piece of equipment not found in Table 1, then the employer and employee should identify controls using the Hierarchy of Controls.  </a:t>
            </a:r>
            <a:endParaRPr lang="en-US" sz="1200" b="0" i="0" u="none" strike="noStrike" cap="none" dirty="0">
              <a:solidFill>
                <a:schemeClr val="dk1"/>
              </a:solidFill>
              <a:latin typeface="Calibri"/>
              <a:ea typeface="Calibri"/>
              <a:cs typeface="Calibri"/>
              <a:sym typeface="Calibri"/>
            </a:endParaRPr>
          </a:p>
        </p:txBody>
      </p:sp>
      <p:sp>
        <p:nvSpPr>
          <p:cNvPr id="752" name="Shape 752"/>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3600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dirty="0" smtClean="0"/>
              <a:t>[Review the controls methods that</a:t>
            </a:r>
            <a:r>
              <a:rPr lang="en-US" baseline="0" dirty="0" smtClean="0"/>
              <a:t> were covered earlier]</a:t>
            </a:r>
            <a:endParaRPr dirty="0"/>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3964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Again, just to reinforce the concept of appropriate</a:t>
            </a:r>
            <a:r>
              <a:rPr lang="en-US" baseline="0" dirty="0" smtClean="0"/>
              <a:t> controls for respirable crystalline silica, notice the dust cloud on the left generated by a grinding task versus the picture on the right that shows no dust cloud when using a HEPA vacuum ventilation system.</a:t>
            </a: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90</a:t>
            </a:fld>
            <a:endParaRPr lang="en-US" dirty="0"/>
          </a:p>
        </p:txBody>
      </p:sp>
    </p:spTree>
    <p:extLst>
      <p:ext uri="{BB962C8B-B14F-4D97-AF65-F5344CB8AC3E}">
        <p14:creationId xmlns:p14="http://schemas.microsoft.com/office/powerpoint/2010/main" val="39707841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Again, the photograph on the left illustrates why it is important to use an integrated water system while doing jackhammering work to avoid dust generation as compared to the lack of dust in the right photograph by keeping the dust wet</a:t>
            </a:r>
            <a:r>
              <a:rPr lang="en-US" baseline="0" dirty="0" smtClean="0"/>
              <a:t> at the point of operation.</a:t>
            </a: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91</a:t>
            </a:fld>
            <a:endParaRPr lang="en-US" dirty="0"/>
          </a:p>
        </p:txBody>
      </p:sp>
    </p:spTree>
    <p:extLst>
      <p:ext uri="{BB962C8B-B14F-4D97-AF65-F5344CB8AC3E}">
        <p14:creationId xmlns:p14="http://schemas.microsoft.com/office/powerpoint/2010/main" val="61280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r>
              <a:rPr lang="en-US" dirty="0" smtClean="0"/>
              <a:t>[Read the slide.  Emphasize that co-worker exposure is an important consideration. Explain that when cutting and grinding indoors that the concentration of respirable crystalline may be higher than when doing the same task outdoors.]</a:t>
            </a:r>
            <a:endParaRPr dirty="0"/>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3615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Answer:</a:t>
            </a:r>
            <a:r>
              <a:rPr lang="en-US" baseline="0" dirty="0" smtClean="0"/>
              <a:t> 1. True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463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As you view this presentation, we recommend you think about your answer to the following question: how does the OSHA standard apply to you? Questions to consider: Are you exposed to silica dust in your current job? Do you think the place you work is safe? Do you think the places you will work will always be safe? Do you ever want to start your own business? </a:t>
            </a:r>
            <a:endParaRPr lang="en-US" sz="1200" b="0" i="0" u="none" strike="noStrike" cap="none" dirty="0">
              <a:solidFill>
                <a:schemeClr val="dk1"/>
              </a:solidFill>
              <a:latin typeface="Calibri"/>
              <a:ea typeface="Calibri"/>
              <a:cs typeface="Calibri"/>
              <a:sym typeface="Calibri"/>
            </a:endParaRPr>
          </a:p>
        </p:txBody>
      </p:sp>
      <p:sp>
        <p:nvSpPr>
          <p:cNvPr id="307" name="Shape 307"/>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325533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We have already mentioned that respiratory protection is at bottom of the hierarchy of controls.  This is because respirators can only protect the person wearing the respirator, and they are only protective if used properly.  This slide shows the four most common types of respirator worn for protection from silica dust, with their assigned protection factor (APF) above each image. APF is the level of protection that each of these respirators will provide. For example: an APF of 10 affords protection to concentrations of contaminants in the air up to 10x higher than the PEL. The two respirators in the top row have an APF of 10, a disposable filtering face piece respirator on the top left and  a half-face elastomeric negative pressure air purifying respirator on the top right.  The two respirators on the bottom row provide a higher level of protection.  The powered air purifying respirator (PAPR) on the bottom right has an APF of 25 and the full-face elastomeric negative pressure air purifying respirator on the bottom right has an APF of 50. It is important to remember these APF numbers assigned to each of these respirators , as the required respirators are listed by APF in Table 1 of this standard.</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61225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9" name="Shape 879"/>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effectLst/>
                <a:latin typeface="Calibri"/>
                <a:ea typeface="Calibri"/>
                <a:cs typeface="Calibri"/>
                <a:sym typeface="Calibri"/>
              </a:rPr>
              <a:t>The two most common respirators with an APF of 10 are disposable filtering face piece respirators and half-face air purifying elastomeric respirators, if they have been fit tested.  They have the same rating because protection depends on a tight seal of the mask to the face, and the most vulnerable part of the seal is around the nose.  The National Institute for Occupational Safety and Health (NIOSH) tests respirators to be sure they meet their quality standards.  Approved respirators will be stamped “NIOSH”, along with the protection they provide as designated by the letters N, R, or P followed by a number.  You should check to be sure the respirators you use have these stamped on the disposable </a:t>
            </a:r>
            <a:r>
              <a:rPr lang="en-US" sz="1200" b="0" i="0" u="none" strike="noStrike" kern="1200" cap="none" dirty="0" err="1" smtClean="0">
                <a:solidFill>
                  <a:schemeClr val="dk1"/>
                </a:solidFill>
                <a:effectLst/>
                <a:latin typeface="Calibri"/>
                <a:ea typeface="Calibri"/>
                <a:cs typeface="Calibri"/>
                <a:sym typeface="Calibri"/>
              </a:rPr>
              <a:t>facepiece</a:t>
            </a:r>
            <a:r>
              <a:rPr lang="en-US" sz="1200" b="0" i="0" u="none" strike="noStrike" kern="1200" cap="none" dirty="0" smtClean="0">
                <a:solidFill>
                  <a:schemeClr val="dk1"/>
                </a:solidFill>
                <a:effectLst/>
                <a:latin typeface="Calibri"/>
                <a:ea typeface="Calibri"/>
                <a:cs typeface="Calibri"/>
                <a:sym typeface="Calibri"/>
              </a:rPr>
              <a:t> mask, exhalation valve, or </a:t>
            </a:r>
            <a:r>
              <a:rPr lang="en-US" sz="1200" b="0" i="0" u="none" strike="noStrike" kern="1200" cap="none" dirty="0" err="1" smtClean="0">
                <a:solidFill>
                  <a:schemeClr val="dk1"/>
                </a:solidFill>
                <a:effectLst/>
                <a:latin typeface="Calibri"/>
                <a:ea typeface="Calibri"/>
                <a:cs typeface="Calibri"/>
                <a:sym typeface="Calibri"/>
              </a:rPr>
              <a:t>headstraps</a:t>
            </a:r>
            <a:r>
              <a:rPr lang="en-US" sz="1200" b="0" i="0" u="none" strike="noStrike" kern="1200" cap="none" dirty="0" smtClean="0">
                <a:solidFill>
                  <a:schemeClr val="dk1"/>
                </a:solidFill>
                <a:effectLst/>
                <a:latin typeface="Calibri"/>
                <a:ea typeface="Calibri"/>
                <a:cs typeface="Calibri"/>
                <a:sym typeface="Calibri"/>
              </a:rPr>
              <a:t>.  The letters   N, P, and R indicate the filter’s resistance to oil: N is not resistant, R is somewhat resistant, and P is oil “proof”.  For silica, oil resistance is not needed in most cases.  The number after the letter represents the percentage of the particles in the air that will be filter out as the air passes through the mask before you breath the air into your lungs. For example, an N95 respirator is not resistant to oil and filters out at least  95% of </a:t>
            </a:r>
            <a:r>
              <a:rPr lang="en-US" sz="1200" b="0" i="0" u="none" strike="noStrike" kern="1200" cap="none" dirty="0" err="1" smtClean="0">
                <a:solidFill>
                  <a:schemeClr val="dk1"/>
                </a:solidFill>
                <a:effectLst/>
                <a:latin typeface="Calibri"/>
                <a:ea typeface="Calibri"/>
                <a:cs typeface="Calibri"/>
                <a:sym typeface="Calibri"/>
              </a:rPr>
              <a:t>airborn</a:t>
            </a:r>
            <a:r>
              <a:rPr lang="en-US" sz="1200" b="0" i="0" u="none" strike="noStrike" kern="1200" cap="none" dirty="0" smtClean="0">
                <a:solidFill>
                  <a:schemeClr val="dk1"/>
                </a:solidFill>
                <a:effectLst/>
                <a:latin typeface="Calibri"/>
                <a:ea typeface="Calibri"/>
                <a:cs typeface="Calibri"/>
                <a:sym typeface="Calibri"/>
              </a:rPr>
              <a:t> particles such as silica dust. The main benefits of the half-face elastomeric respirator over the disposable respirator are the fact that they are reusable and they can afford protection from a wide variety of other exposures besides particles in the air.  High efficiency particulate air (HEPA) filters, typically pink or purple color, protect against particles like silica, and other filters are available to protect against exposures like organic vapors and acid mists.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80" name="Shape 880"/>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5667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9" name="Shape 879"/>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A higher level of protection is afforded by powered air purifying respirator (PAPRs) and full face elastomeric filtering </a:t>
            </a:r>
            <a:r>
              <a:rPr lang="en-US" sz="1200" b="0" i="0" u="none" strike="noStrike" kern="1200" cap="none" dirty="0" err="1" smtClean="0">
                <a:solidFill>
                  <a:schemeClr val="dk1"/>
                </a:solidFill>
                <a:effectLst/>
                <a:latin typeface="Calibri"/>
                <a:ea typeface="Calibri"/>
                <a:cs typeface="Calibri"/>
                <a:sym typeface="Calibri"/>
              </a:rPr>
              <a:t>facepiece</a:t>
            </a:r>
            <a:r>
              <a:rPr lang="en-US" sz="1200" b="0" i="0" u="none" strike="noStrike" kern="1200" cap="none" dirty="0" smtClean="0">
                <a:solidFill>
                  <a:schemeClr val="dk1"/>
                </a:solidFill>
                <a:effectLst/>
                <a:latin typeface="Calibri"/>
                <a:ea typeface="Calibri"/>
                <a:cs typeface="Calibri"/>
                <a:sym typeface="Calibri"/>
              </a:rPr>
              <a:t> respirators, which provide an APF of 25 or greater. The PAPR has a battery-powered pump and blows filtered air into the hood. The blowing air makes it more comfortable, easier to breath, and PAPRs are a good choice for people with lung problems that make it hard for them to breath in a tight-fitting respirator and for people with facial hair, because a tight seal to the face is not required. The PAPR shown in the top image also provides hard and eye protection. The highest APF respirator that we will be discussing in this presentation is the full-face elastomeric air purifying respirator depicted in the lower image. This respirator filters air through cartridges like the half-face respirator, but the sealing surface is much larger, much sturdier, and does not cross as many contours, i.e. the nose, which makes it fit more securely to the face; however, a good seal does need to be confirmed by fit testing.</a:t>
            </a:r>
            <a:endParaRPr sz="1200" b="0" i="0" u="none" strike="noStrike" cap="none" dirty="0">
              <a:solidFill>
                <a:schemeClr val="dk1"/>
              </a:solidFill>
              <a:latin typeface="Calibri"/>
              <a:ea typeface="Calibri"/>
              <a:cs typeface="Calibri"/>
              <a:sym typeface="Calibri"/>
            </a:endParaRPr>
          </a:p>
        </p:txBody>
      </p:sp>
      <p:sp>
        <p:nvSpPr>
          <p:cNvPr id="880" name="Shape 880"/>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20783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Will these respirators provide protection? The answer is no. Tight fitting respirators must be kept at manufacturer’s condition. The image on the left shows a problem we have seen at construction sites. Workers cut the bottom strap off of their disposable respirators so that they are more comfortable, it is easier to breath, and prevent eye protection from fogging up. The problem is that it breaks the tight seal of the respirator to the face, and particles will be breathed in through the bottom of the mask without being filtered. The image on the right depicts another common respiratory protection misconception. While a handkerchief can help prevent the inhalation of large particles that would normally get stuck in the nose, mouth, or upper airways, it will not protect this worker from the invisible respirable crystalline silica dust that can increase the risk of silicosis. </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54811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Respirator demonstration activity [See activity description].  The image on the right shows an N95 respirator with an exhalation valve.  This can be a good choice, because makes it easier to breathe and decreases eye protection fogging while maintaining a tight seal to the face.</a:t>
            </a:r>
            <a:endParaRPr lang="en-US" sz="1200" b="0" i="0" u="none" strike="noStrike" kern="1200" cap="none" dirty="0">
              <a:solidFill>
                <a:schemeClr val="dk1"/>
              </a:solidFill>
              <a:effectLst/>
              <a:latin typeface="Calibri"/>
              <a:ea typeface="Calibri"/>
              <a:cs typeface="Calibri"/>
              <a:sym typeface="Calibri"/>
            </a:endParaRPr>
          </a:p>
        </p:txBody>
      </p:sp>
      <p:sp>
        <p:nvSpPr>
          <p:cNvPr id="683" name="Shape 68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78987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1" name="Shape 891"/>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In order to be in compliance with the OSHA standard for respirator use, a number of requirements must be met. Briefly, these include the wearer must be medically cleared to use a respirator, as they can put additional strain on the respiratory and cardiovascular systems. The wearer must undergo fit testing annually to assure the respirator still fits properly and for re-training. Training includes the proper use and care for the respirator, including cleaning, maintenance, and proper storage, including keeping it out of sunlight and heat.  The respirator must be stored in a bag, labeled with the worker’s name.  The photo in the upper right shows a quantitative fit test being performed. Another requirement of the standard is that the wearer must be completely clean shaven whenever wearing a tight-fitting respirator. We showed the image on the bottom right earlier in the presentation, depicting the size of a human hair versus the size of a respirable crystalline silica particle. If there is any hair or other obstruction between the respirator’s seal and the user’s skin, air will pass through that break in the seal instead of through the filter. The standard also requires that records of fit testing and medical clearance must be kept by the employer for each individual wearing respiratory protection within that organization. </a:t>
            </a:r>
            <a:endParaRPr lang="en-US" sz="1200" b="0" i="0" u="none" strike="noStrike" kern="1200" cap="none" dirty="0">
              <a:solidFill>
                <a:schemeClr val="dk1"/>
              </a:solidFill>
              <a:effectLst/>
              <a:latin typeface="Calibri"/>
              <a:ea typeface="Calibri"/>
              <a:cs typeface="Calibri"/>
              <a:sym typeface="Calibri"/>
            </a:endParaRPr>
          </a:p>
        </p:txBody>
      </p:sp>
      <p:sp>
        <p:nvSpPr>
          <p:cNvPr id="892" name="Shape 892"/>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3791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0" name="Shape 900"/>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Respirators are only effective if properly used, stored, and maintained.  If a respirator is not at manufacturer’s condition, it may not protect the wearer adequately. It is important to read and follow the manufacturer’s instructions for use, check the respirators before use (including seal checks), and make sure the respirator is being properly cared for.  It is also important read and follow the manufacturer’s recommendations on when to change the cartridges.  For HEPA filters, this is often after 8 hours of continual use.</a:t>
            </a:r>
            <a:endParaRPr sz="1200" b="0" i="0" u="none" strike="noStrike" cap="none" dirty="0">
              <a:solidFill>
                <a:schemeClr val="dk1"/>
              </a:solidFill>
              <a:latin typeface="Calibri"/>
              <a:ea typeface="Calibri"/>
              <a:cs typeface="Calibri"/>
              <a:sym typeface="Calibri"/>
            </a:endParaRPr>
          </a:p>
        </p:txBody>
      </p:sp>
      <p:sp>
        <p:nvSpPr>
          <p:cNvPr id="901" name="Shape 901"/>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97731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Very high levels of respirable silica dust can be generated by mortar removal, called </a:t>
            </a:r>
            <a:r>
              <a:rPr lang="en-US" sz="1200" b="0" i="0" u="none" strike="noStrike" kern="1200" cap="none" dirty="0" err="1" smtClean="0">
                <a:solidFill>
                  <a:schemeClr val="dk1"/>
                </a:solidFill>
                <a:effectLst/>
                <a:latin typeface="Calibri"/>
                <a:ea typeface="Calibri"/>
                <a:cs typeface="Calibri"/>
                <a:sym typeface="Calibri"/>
              </a:rPr>
              <a:t>tuckpointing</a:t>
            </a:r>
            <a:r>
              <a:rPr lang="en-US" sz="1200" b="0" i="0" u="none" strike="noStrike" kern="1200" cap="none" dirty="0" smtClean="0">
                <a:solidFill>
                  <a:schemeClr val="dk1"/>
                </a:solidFill>
                <a:effectLst/>
                <a:latin typeface="Calibri"/>
                <a:ea typeface="Calibri"/>
                <a:cs typeface="Calibri"/>
                <a:sym typeface="Calibri"/>
              </a:rPr>
              <a:t>. To be compliant with Table 1 in the standard, respiratory protection must always be worn when </a:t>
            </a:r>
            <a:r>
              <a:rPr lang="en-US" sz="1200" b="0" i="0" u="none" strike="noStrike" kern="1200" cap="none" dirty="0" err="1" smtClean="0">
                <a:solidFill>
                  <a:schemeClr val="dk1"/>
                </a:solidFill>
                <a:effectLst/>
                <a:latin typeface="Calibri"/>
                <a:ea typeface="Calibri"/>
                <a:cs typeface="Calibri"/>
                <a:sym typeface="Calibri"/>
              </a:rPr>
              <a:t>tuckpointing</a:t>
            </a:r>
            <a:r>
              <a:rPr lang="en-US" sz="1200" b="0" i="0" u="none" strike="noStrike" kern="1200" cap="none" dirty="0" smtClean="0">
                <a:solidFill>
                  <a:schemeClr val="dk1"/>
                </a:solidFill>
                <a:effectLst/>
                <a:latin typeface="Calibri"/>
                <a:ea typeface="Calibri"/>
                <a:cs typeface="Calibri"/>
                <a:sym typeface="Calibri"/>
              </a:rPr>
              <a:t>, at minimum a disposable filtering face piece or a half-face elastomeric respirator. If performing the task for more than 4 hours, an APF 25 respirator is needed, which would include a PAPR or a full-face elastomeric respirator. </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6707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Answer: 1. Using products</a:t>
            </a:r>
            <a:r>
              <a:rPr lang="en-US" baseline="0" dirty="0" smtClean="0"/>
              <a:t> that don’t contain silica.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01345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1.  A clean shaven face</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475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1104900" y="696913"/>
            <a:ext cx="4648200" cy="3486150"/>
          </a:xfrm>
          <a:ln/>
        </p:spPr>
      </p:sp>
      <p:sp>
        <p:nvSpPr>
          <p:cNvPr id="36866" name="Rectangle 3"/>
          <p:cNvSpPr>
            <a:spLocks noGrp="1" noChangeArrowheads="1"/>
          </p:cNvSpPr>
          <p:nvPr>
            <p:ph type="body" idx="1"/>
          </p:nvPr>
        </p:nvSpPr>
        <p:spPr>
          <a:noFill/>
          <a:ln/>
        </p:spPr>
        <p:txBody>
          <a:bodyPr/>
          <a:lstStyle/>
          <a:p>
            <a:r>
              <a:rPr lang="en-US" sz="1200" b="0" i="0" u="none" strike="noStrike" kern="1200" cap="none" dirty="0" smtClean="0">
                <a:solidFill>
                  <a:schemeClr val="dk1"/>
                </a:solidFill>
                <a:effectLst/>
                <a:latin typeface="Calibri"/>
                <a:ea typeface="Calibri"/>
                <a:cs typeface="Calibri"/>
                <a:sym typeface="Calibri"/>
              </a:rPr>
              <a:t> Under OSHA, employers are required to provide employment in a workplace that is free from recognized hazards that are causing or are likely to cause death or serious physical harm to employees, and a workplace that is in compliance with established OHSA standards. </a:t>
            </a:r>
            <a:endParaRPr lang="en-US" dirty="0"/>
          </a:p>
        </p:txBody>
      </p:sp>
    </p:spTree>
    <p:extLst>
      <p:ext uri="{BB962C8B-B14F-4D97-AF65-F5344CB8AC3E}">
        <p14:creationId xmlns:p14="http://schemas.microsoft.com/office/powerpoint/2010/main" val="11981388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Answer: 2.  False</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3802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kern="1200" cap="none" dirty="0" smtClean="0">
                <a:solidFill>
                  <a:schemeClr val="dk1"/>
                </a:solidFill>
                <a:effectLst/>
                <a:latin typeface="Calibri"/>
                <a:ea typeface="Calibri"/>
                <a:cs typeface="Calibri"/>
                <a:sym typeface="Calibri"/>
              </a:rPr>
              <a:t>Sampler demonstration activity [See activity description].</a:t>
            </a:r>
            <a:endParaRPr sz="1200" b="0" i="0" u="none" strike="noStrike" cap="none" dirty="0">
              <a:solidFill>
                <a:schemeClr val="dk1"/>
              </a:solidFill>
              <a:latin typeface="Calibri"/>
              <a:ea typeface="Calibri"/>
              <a:cs typeface="Calibri"/>
              <a:sym typeface="Calibri"/>
            </a:endParaRPr>
          </a:p>
        </p:txBody>
      </p:sp>
      <p:sp>
        <p:nvSpPr>
          <p:cNvPr id="683" name="Shape 68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90899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[Ask for a volunteer</a:t>
            </a:r>
            <a:r>
              <a:rPr lang="en-US" sz="1200" b="0" i="0" u="none" strike="noStrike" cap="none" baseline="0" dirty="0" smtClean="0">
                <a:solidFill>
                  <a:schemeClr val="dk1"/>
                </a:solidFill>
                <a:latin typeface="Calibri"/>
                <a:ea typeface="Calibri"/>
                <a:cs typeface="Calibri"/>
                <a:sym typeface="Calibri"/>
              </a:rPr>
              <a:t> and attach a sampling pump and cyclone sampler to the volunteer]</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[While showing the cyclone, explain that the pump will pull air through the cyclone in a circular pattern and will “eject” the relatively larger silica particles due to centrifugal force; but will capture a “fraction” or percentage of the respirable crystalline silica particles on the filter inside of the sampling cassette.  Explain that the sampling cassette is sent to the laboratory for analysis. Explain that by knowing the amount of respirable crystalline silica dust and the amount of air that was sampled, the concentration of respirable silica dust in the air can be determined and compared to the exposure limit and action limit]</a:t>
            </a:r>
            <a:endParaRPr sz="1200" b="0" i="0" u="none" strike="noStrike" cap="none" dirty="0">
              <a:solidFill>
                <a:schemeClr val="dk1"/>
              </a:solidFill>
              <a:latin typeface="Calibri"/>
              <a:ea typeface="Calibri"/>
              <a:cs typeface="Calibri"/>
              <a:sym typeface="Calibri"/>
            </a:endParaRPr>
          </a:p>
        </p:txBody>
      </p:sp>
      <p:sp>
        <p:nvSpPr>
          <p:cNvPr id="672" name="Shape 67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969378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If an employee’s exposure is below the OSHA action level of </a:t>
            </a:r>
            <a:r>
              <a:rPr lang="en-US" sz="1200" dirty="0" smtClean="0"/>
              <a:t>25μg/m</a:t>
            </a:r>
            <a:r>
              <a:rPr lang="en-US" sz="1200" baseline="30000" dirty="0" smtClean="0"/>
              <a:t>3</a:t>
            </a:r>
            <a:r>
              <a:rPr lang="en-US" sz="1200" baseline="0" dirty="0" smtClean="0"/>
              <a:t>, then monitoring may cease.  If an employee’s exposure limit is above the action level but below the permissible exposure limit, then the employer must repeat the sampling within six months. </a:t>
            </a:r>
            <a:r>
              <a:rPr lang="en-US" dirty="0" smtClean="0"/>
              <a:t> Before resampling, the employer and employee should check their exposure controls to determine if they are working correctly (e.g., correct flow rate on a HEPA vacuum</a:t>
            </a:r>
            <a:r>
              <a:rPr lang="en-US" baseline="0" dirty="0" smtClean="0"/>
              <a:t> filtration system)</a:t>
            </a:r>
            <a:r>
              <a:rPr lang="en-US" dirty="0" smtClean="0"/>
              <a:t> and they should consider additional controls if necessary by using the Hierarchy of Controls.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32708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an employee’s exposure is above the OSHA permissible exposure limit (PEL) of 50</a:t>
            </a:r>
            <a:r>
              <a:rPr lang="en-US" sz="1200" dirty="0" smtClean="0"/>
              <a:t>μg/m</a:t>
            </a:r>
            <a:r>
              <a:rPr lang="en-US" sz="1200" baseline="30000" dirty="0" smtClean="0"/>
              <a:t>3</a:t>
            </a:r>
            <a:r>
              <a:rPr lang="en-US" sz="1200" baseline="0" dirty="0" smtClean="0"/>
              <a:t>, then the employer must resample within three months. </a:t>
            </a:r>
            <a:r>
              <a:rPr lang="en-US" dirty="0" smtClean="0"/>
              <a:t>Before resampling, the employer and employee should check their exposure controls to determine if they are working correctly and they should consider additional controls by using the Hierarchy of Controls. In</a:t>
            </a:r>
            <a:r>
              <a:rPr lang="en-US" baseline="0" dirty="0" smtClean="0"/>
              <a:t> addition, the employee is required to wear respiratory protection if her/his exposure is above the PEL.  If the employee wears a respirator for more than 30 days, then medical surveillance must be offered to the employee.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effectLst/>
                <a:latin typeface="Calibri"/>
                <a:ea typeface="Calibri"/>
                <a:cs typeface="Calibri"/>
                <a:sym typeface="Calibri"/>
              </a:rPr>
              <a:t>After repeat exposure monitoring indicates that employee exposures are below the action level, the employer shall repeat such monitoring </a:t>
            </a:r>
            <a:r>
              <a:rPr lang="en-US" sz="1200" b="0" i="0" u="sng" strike="noStrike" kern="1200" cap="none" dirty="0" smtClean="0">
                <a:solidFill>
                  <a:schemeClr val="dk1"/>
                </a:solidFill>
                <a:effectLst/>
                <a:latin typeface="Calibri"/>
                <a:ea typeface="Calibri"/>
                <a:cs typeface="Calibri"/>
                <a:sym typeface="Calibri"/>
              </a:rPr>
              <a:t>within six months</a:t>
            </a:r>
            <a:r>
              <a:rPr lang="en-US" sz="1200" b="0" i="0" u="none" strike="noStrike" kern="1200" cap="none" dirty="0" smtClean="0">
                <a:solidFill>
                  <a:schemeClr val="dk1"/>
                </a:solidFill>
                <a:effectLst/>
                <a:latin typeface="Calibri"/>
                <a:ea typeface="Calibri"/>
                <a:cs typeface="Calibri"/>
                <a:sym typeface="Calibri"/>
              </a:rPr>
              <a:t> of the most recent monitoring </a:t>
            </a:r>
            <a:r>
              <a:rPr lang="en-US" sz="1200" b="0" i="0" u="sng" strike="noStrike" kern="1200" cap="none" dirty="0" smtClean="0">
                <a:solidFill>
                  <a:schemeClr val="dk1"/>
                </a:solidFill>
                <a:effectLst/>
                <a:latin typeface="Calibri"/>
                <a:ea typeface="Calibri"/>
                <a:cs typeface="Calibri"/>
                <a:sym typeface="Calibri"/>
              </a:rPr>
              <a:t>until two consecutive measurements, taken seven or more days apart</a:t>
            </a:r>
            <a:r>
              <a:rPr lang="en-US" sz="1200" b="0" i="0" u="none" strike="noStrike" kern="1200" cap="none" dirty="0" smtClean="0">
                <a:solidFill>
                  <a:schemeClr val="dk1"/>
                </a:solidFill>
                <a:effectLst/>
                <a:latin typeface="Calibri"/>
                <a:ea typeface="Calibri"/>
                <a:cs typeface="Calibri"/>
                <a:sym typeface="Calibri"/>
              </a:rPr>
              <a:t>, are below the action level, at which time the employer may discontinue monitoring.</a:t>
            </a:r>
            <a:r>
              <a:rPr lang="en-US" dirty="0" smtClean="0">
                <a:effectLst/>
              </a:rPr>
              <a:t> </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67385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[Read slide]</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99" name="Shape 6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09810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1" name="Shape 691"/>
          <p:cNvSpPr txBox="1">
            <a:spLocks noGrp="1"/>
          </p:cNvSpPr>
          <p:nvPr>
            <p:ph type="body" idx="1"/>
          </p:nvPr>
        </p:nvSpPr>
        <p:spPr>
          <a:xfrm>
            <a:off x="685800" y="4415789"/>
            <a:ext cx="5486399" cy="418338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[Read the scenario]</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92" name="Shape 692"/>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12964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[Ask the participants to answer the three questions.  Emphasize that the employee should not immediately call OSHA to report this problem, but rather she/he should feel comfortable to inform</a:t>
            </a:r>
            <a:r>
              <a:rPr lang="en-US" sz="1200" b="0" i="0" u="none" strike="noStrike" cap="none" baseline="0" dirty="0" smtClean="0">
                <a:solidFill>
                  <a:schemeClr val="dk1"/>
                </a:solidFill>
                <a:latin typeface="Calibri"/>
                <a:ea typeface="Calibri"/>
                <a:cs typeface="Calibri"/>
                <a:sym typeface="Calibri"/>
              </a:rPr>
              <a:t> supervisors and managers that there is a problem. Emphasize that it is best if the problem can be resolved at the site]</a:t>
            </a:r>
            <a:endParaRPr sz="1200" b="0" i="0" u="none" strike="noStrike" cap="none" dirty="0">
              <a:solidFill>
                <a:schemeClr val="dk1"/>
              </a:solidFill>
              <a:latin typeface="Calibri"/>
              <a:ea typeface="Calibri"/>
              <a:cs typeface="Calibri"/>
              <a:sym typeface="Calibri"/>
            </a:endParaRPr>
          </a:p>
        </p:txBody>
      </p:sp>
      <p:sp>
        <p:nvSpPr>
          <p:cNvPr id="706" name="Shape 70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731115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kern="1200" cap="none" dirty="0" smtClean="0">
                <a:solidFill>
                  <a:schemeClr val="dk1"/>
                </a:solidFill>
                <a:effectLst/>
                <a:latin typeface="Calibri"/>
                <a:ea typeface="Calibri"/>
                <a:cs typeface="Calibri"/>
                <a:sym typeface="Calibri"/>
              </a:rPr>
              <a:t>[Read slide]</a:t>
            </a:r>
            <a:endParaRPr sz="1200" b="0" i="0" u="none" strike="noStrike" cap="none" dirty="0">
              <a:solidFill>
                <a:schemeClr val="dk1"/>
              </a:solidFill>
              <a:latin typeface="Calibri"/>
              <a:ea typeface="Calibri"/>
              <a:cs typeface="Calibri"/>
              <a:sym typeface="Calibri"/>
            </a:endParaRPr>
          </a:p>
        </p:txBody>
      </p:sp>
      <p:sp>
        <p:nvSpPr>
          <p:cNvPr id="713" name="Shape 71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574433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[Read</a:t>
            </a:r>
            <a:r>
              <a:rPr lang="en-US" sz="1200" b="0" i="0" u="none" strike="noStrike" cap="none" baseline="0" dirty="0" smtClean="0">
                <a:solidFill>
                  <a:schemeClr val="dk1"/>
                </a:solidFill>
                <a:latin typeface="Calibri"/>
                <a:ea typeface="Calibri"/>
                <a:cs typeface="Calibri"/>
                <a:sym typeface="Calibri"/>
              </a:rPr>
              <a:t> the scenario]</a:t>
            </a:r>
            <a:endParaRPr sz="1200" b="0" i="0" u="none" strike="noStrike" cap="none" dirty="0">
              <a:solidFill>
                <a:schemeClr val="dk1"/>
              </a:solidFill>
              <a:latin typeface="Calibri"/>
              <a:ea typeface="Calibri"/>
              <a:cs typeface="Calibri"/>
              <a:sym typeface="Calibri"/>
            </a:endParaRPr>
          </a:p>
        </p:txBody>
      </p:sp>
      <p:sp>
        <p:nvSpPr>
          <p:cNvPr id="721" name="Shape 72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835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p:nvPr/>
        </p:nvSpPr>
        <p:spPr>
          <a:xfrm>
            <a:off x="0" y="0"/>
            <a:ext cx="334963" cy="6858000"/>
          </a:xfrm>
          <a:prstGeom prst="rect">
            <a:avLst/>
          </a:prstGeom>
          <a:gradFill>
            <a:gsLst>
              <a:gs pos="0">
                <a:srgbClr val="007DC3"/>
              </a:gs>
              <a:gs pos="100000">
                <a:srgbClr val="FFFFFF"/>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20" name="Shape 2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21" name="Shape 2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22" name="Shape 22"/>
          <p:cNvSpPr txBox="1">
            <a:spLocks noGrp="1"/>
          </p:cNvSpPr>
          <p:nvPr>
            <p:ph type="sldNum" idx="12"/>
          </p:nvPr>
        </p:nvSpPr>
        <p:spPr>
          <a:xfrm>
            <a:off x="6934200" y="6553200"/>
            <a:ext cx="2133599" cy="304799"/>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t>‹#›</a:t>
            </a:fld>
            <a:endParaRPr lang="en-US" sz="1400" b="0" i="0" u="none" strike="noStrike" cap="none">
              <a:solidFill>
                <a:srgbClr val="000000"/>
              </a:solidFill>
              <a:latin typeface="Tahoma"/>
              <a:ea typeface="Tahoma"/>
              <a:cs typeface="Tahoma"/>
              <a:sym typeface="Tahom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Keypoint Question And Char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95" name="Shape 95"/>
          <p:cNvSpPr txBox="1">
            <a:spLocks noGrp="1"/>
          </p:cNvSpPr>
          <p:nvPr>
            <p:ph type="body" idx="1"/>
          </p:nvPr>
        </p:nvSpPr>
        <p:spPr>
          <a:xfrm>
            <a:off x="381000" y="1295400"/>
            <a:ext cx="8381999" cy="685799"/>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285750" algn="l" rtl="0">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1143000" marR="0" lvl="2" indent="-228600" algn="l" rtl="0">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600200" marR="0" lvl="3" indent="-22860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2057400" marR="0" lvl="4" indent="-22860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6" name="Shape 96"/>
          <p:cNvSpPr txBox="1">
            <a:spLocks noGrp="1"/>
          </p:cNvSpPr>
          <p:nvPr>
            <p:ph type="body" idx="2"/>
          </p:nvPr>
        </p:nvSpPr>
        <p:spPr>
          <a:xfrm>
            <a:off x="381000" y="2133600"/>
            <a:ext cx="4095749" cy="3809999"/>
          </a:xfrm>
          <a:prstGeom prst="rect">
            <a:avLst/>
          </a:prstGeom>
          <a:noFill/>
          <a:ln>
            <a:noFill/>
          </a:ln>
        </p:spPr>
        <p:txBody>
          <a:bodyPr lIns="91425" tIns="91425" rIns="91425" bIns="91425" anchor="t" anchorCtr="0"/>
          <a:lstStyle>
            <a:lvl1pPr marL="514350" marR="0" lvl="0" indent="-311150" algn="l" rtl="0">
              <a:spcBef>
                <a:spcPts val="640"/>
              </a:spcBef>
              <a:spcAft>
                <a:spcPts val="0"/>
              </a:spcAft>
              <a:buClr>
                <a:schemeClr val="dk1"/>
              </a:buClr>
              <a:buSzPct val="100000"/>
              <a:buFont typeface="Tahoma"/>
              <a:buAutoNum type="arabicPeriod"/>
              <a:defRPr sz="3200" b="0" i="0" u="none" strike="noStrike" cap="none">
                <a:solidFill>
                  <a:schemeClr val="dk1"/>
                </a:solidFill>
                <a:latin typeface="Tahoma"/>
                <a:ea typeface="Tahoma"/>
                <a:cs typeface="Tahoma"/>
                <a:sym typeface="Tahoma"/>
              </a:defRPr>
            </a:lvl1pPr>
            <a:lvl2pPr marL="971550" marR="0" lvl="1" indent="-336550" algn="l" rtl="0">
              <a:spcBef>
                <a:spcPts val="560"/>
              </a:spcBef>
              <a:spcAft>
                <a:spcPts val="0"/>
              </a:spcAft>
              <a:buClr>
                <a:schemeClr val="dk1"/>
              </a:buClr>
              <a:buSzPct val="100000"/>
              <a:buFont typeface="Tahoma"/>
              <a:buAutoNum type="arabicPeriod"/>
              <a:defRPr sz="2800" b="0" i="0" u="none" strike="noStrike" cap="none">
                <a:solidFill>
                  <a:schemeClr val="dk1"/>
                </a:solidFill>
                <a:latin typeface="Tahoma"/>
                <a:ea typeface="Tahoma"/>
                <a:cs typeface="Tahoma"/>
                <a:sym typeface="Tahoma"/>
              </a:defRPr>
            </a:lvl2pPr>
            <a:lvl3pPr marL="1371600" marR="0" lvl="2" indent="-304800" algn="l" rtl="0">
              <a:spcBef>
                <a:spcPts val="480"/>
              </a:spcBef>
              <a:spcAft>
                <a:spcPts val="0"/>
              </a:spcAft>
              <a:buClr>
                <a:schemeClr val="dk1"/>
              </a:buClr>
              <a:buSzPct val="100000"/>
              <a:buFont typeface="Tahoma"/>
              <a:buAutoNum type="arabicPeriod"/>
              <a:defRPr sz="2400" b="0" i="0" u="none" strike="noStrike" cap="none">
                <a:solidFill>
                  <a:schemeClr val="dk1"/>
                </a:solidFill>
                <a:latin typeface="Tahoma"/>
                <a:ea typeface="Tahoma"/>
                <a:cs typeface="Tahoma"/>
                <a:sym typeface="Tahoma"/>
              </a:defRPr>
            </a:lvl3pPr>
            <a:lvl4pPr marL="1828800" marR="0" lvl="3" indent="-330200" algn="l" rtl="0">
              <a:spcBef>
                <a:spcPts val="400"/>
              </a:spcBef>
              <a:spcAft>
                <a:spcPts val="0"/>
              </a:spcAft>
              <a:buClr>
                <a:schemeClr val="dk1"/>
              </a:buClr>
              <a:buSzPct val="100000"/>
              <a:buFont typeface="Tahoma"/>
              <a:buAutoNum type="arabicPeriod"/>
              <a:defRPr sz="2000" b="0" i="0" u="none" strike="noStrike" cap="none">
                <a:solidFill>
                  <a:schemeClr val="dk1"/>
                </a:solidFill>
                <a:latin typeface="Tahoma"/>
                <a:ea typeface="Tahoma"/>
                <a:cs typeface="Tahoma"/>
                <a:sym typeface="Tahoma"/>
              </a:defRPr>
            </a:lvl4pPr>
            <a:lvl5pPr marL="2286000" marR="0" lvl="4" indent="-330200" algn="l" rtl="0">
              <a:spcBef>
                <a:spcPts val="400"/>
              </a:spcBef>
              <a:spcAft>
                <a:spcPts val="0"/>
              </a:spcAft>
              <a:buClr>
                <a:schemeClr val="dk1"/>
              </a:buClr>
              <a:buSzPct val="100000"/>
              <a:buFont typeface="Tahoma"/>
              <a:buAutoNum type="arabicPeriod"/>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7" name="Shape 97"/>
          <p:cNvSpPr>
            <a:spLocks noGrp="1"/>
          </p:cNvSpPr>
          <p:nvPr>
            <p:ph type="chart" idx="3"/>
          </p:nvPr>
        </p:nvSpPr>
        <p:spPr>
          <a:xfrm>
            <a:off x="4667250" y="2133600"/>
            <a:ext cx="4095749" cy="38099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8" name="Shape 9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99" name="Shape 9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100" name="Shape 10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Keypoint Clock Shape">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103" name="Shape 10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104" name="Shape 10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105" name="Shape 10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0C7F56-B2FD-4774-B02D-53F56749E34C}" type="slidenum">
              <a:rPr lang="en-US"/>
              <a:pPr>
                <a:defRPr/>
              </a:pPr>
              <a:t>‹#›</a:t>
            </a:fld>
            <a:endParaRPr lang="en-US"/>
          </a:p>
        </p:txBody>
      </p:sp>
    </p:spTree>
    <p:extLst>
      <p:ext uri="{BB962C8B-B14F-4D97-AF65-F5344CB8AC3E}">
        <p14:creationId xmlns:p14="http://schemas.microsoft.com/office/powerpoint/2010/main" val="31663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a:t>
            </a:fld>
            <a:endParaRPr lang="en-US" sz="1400" b="0" i="0" u="none" strike="noStrike" cap="none">
              <a:solidFill>
                <a:srgbClr val="000000"/>
              </a:solidFill>
              <a:latin typeface="Times New Roman"/>
              <a:ea typeface="Times New Roman"/>
              <a:cs typeface="Times New Roman"/>
              <a:sym typeface="Times New Roman"/>
            </a:endParaRPr>
          </a:p>
        </p:txBody>
      </p:sp>
      <p:sp>
        <p:nvSpPr>
          <p:cNvPr id="6" name="Oval 5" hidden="1"/>
          <p:cNvSpPr/>
          <p:nvPr userDrawn="1">
            <p:custDataLst>
              <p:tags r:id="rId1"/>
            </p:custDataLst>
          </p:nvPr>
        </p:nvSpPr>
        <p:spPr>
          <a:xfrm>
            <a:off x="8191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extLst>
      <p:ext uri="{BB962C8B-B14F-4D97-AF65-F5344CB8AC3E}">
        <p14:creationId xmlns:p14="http://schemas.microsoft.com/office/powerpoint/2010/main" val="309235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cSld name="Interactive Voting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a:t>
            </a:fld>
            <a:endParaRPr lang="en-US" sz="1400" b="0" i="0" u="none" strike="noStrike" cap="none">
              <a:solidFill>
                <a:srgbClr val="000000"/>
              </a:solidFill>
              <a:latin typeface="Times New Roman"/>
              <a:ea typeface="Times New Roman"/>
              <a:cs typeface="Times New Roman"/>
              <a:sym typeface="Times New Roman"/>
            </a:endParaRPr>
          </a:p>
        </p:txBody>
      </p:sp>
      <p:sp>
        <p:nvSpPr>
          <p:cNvPr id="6" name="question"/>
          <p:cNvSpPr>
            <a:spLocks noGrp="1"/>
          </p:cNvSpPr>
          <p:nvPr>
            <p:ph type="body" idx="13" hasCustomPrompt="1"/>
          </p:nvPr>
        </p:nvSpPr>
        <p:spPr>
          <a:xfrm>
            <a:off x="381000" y="1295400"/>
            <a:ext cx="8382000" cy="685800"/>
          </a:xfrm>
        </p:spPr>
        <p:txBody>
          <a:bodyPr/>
          <a:lstStyle>
            <a:lvl1pPr marL="0" marR="0" indent="0" algn="l" rtl="0">
              <a:lnSpc>
                <a:spcPct val="100000"/>
              </a:lnSpc>
              <a:spcAft>
                <a:spcPts val="0"/>
              </a:spcAft>
              <a:buClr>
                <a:schemeClr val="dk1"/>
              </a:buClr>
              <a:buSzPct val="100000"/>
              <a:buFontTx/>
              <a:buNone/>
              <a:defRPr/>
            </a:lvl1pPr>
            <a:lvl2pPr marL="635000" marR="0" indent="0" algn="l" rtl="0">
              <a:lnSpc>
                <a:spcPct val="100000"/>
              </a:lnSpc>
              <a:spcAft>
                <a:spcPts val="0"/>
              </a:spcAft>
              <a:buClr>
                <a:schemeClr val="dk1"/>
              </a:buClr>
              <a:buSzPct val="100000"/>
              <a:buFontTx/>
              <a:buNone/>
              <a:defRPr/>
            </a:lvl2pPr>
            <a:lvl3pPr marL="1066800" marR="0" indent="0" algn="l" rtl="0">
              <a:lnSpc>
                <a:spcPct val="100000"/>
              </a:lnSpc>
              <a:spcAft>
                <a:spcPts val="0"/>
              </a:spcAft>
              <a:buClr>
                <a:schemeClr val="dk1"/>
              </a:buClr>
              <a:buSzPct val="100000"/>
              <a:buFontTx/>
              <a:buNone/>
              <a:defRPr/>
            </a:lvl3pPr>
            <a:lvl4pPr marL="1498600" marR="0" indent="0" algn="l" rtl="0">
              <a:lnSpc>
                <a:spcPct val="100000"/>
              </a:lnSpc>
              <a:spcAft>
                <a:spcPts val="0"/>
              </a:spcAft>
              <a:buClr>
                <a:schemeClr val="dk1"/>
              </a:buClr>
              <a:buSzPct val="100000"/>
              <a:buFontTx/>
              <a:buNone/>
              <a:defRPr/>
            </a:lvl4pPr>
            <a:lvl5pPr marL="1955800" marR="0" indent="0" algn="l" rtl="0">
              <a:lnSpc>
                <a:spcPct val="100000"/>
              </a:lnSpc>
              <a:spcAft>
                <a:spcPts val="0"/>
              </a:spcAft>
              <a:buClr>
                <a:schemeClr val="dk1"/>
              </a:buClr>
              <a:buSzPct val="100000"/>
              <a:buFontTx/>
              <a:buNone/>
              <a:defRPr/>
            </a:lvl5pPr>
          </a:lstStyle>
          <a:p>
            <a:pPr lvl="0"/>
            <a:r>
              <a:rPr lang="en-US" smtClean="0"/>
              <a:t>Click to add question here</a:t>
            </a:r>
            <a:endParaRPr lang="en-US"/>
          </a:p>
        </p:txBody>
      </p:sp>
      <p:sp>
        <p:nvSpPr>
          <p:cNvPr id="7" name="choices"/>
          <p:cNvSpPr>
            <a:spLocks noGrp="1"/>
          </p:cNvSpPr>
          <p:nvPr>
            <p:ph type="body" sz="quarter" idx="14" hasCustomPrompt="1"/>
          </p:nvPr>
        </p:nvSpPr>
        <p:spPr>
          <a:xfrm>
            <a:off x="381000" y="2133600"/>
            <a:ext cx="4095750" cy="4114800"/>
          </a:xfrm>
          <a:prstGeom prst="rect">
            <a:avLst/>
          </a:prstGeom>
        </p:spPr>
        <p:txBody>
          <a:bodyPr>
            <a:normAutofit/>
          </a:bodyPr>
          <a:lstStyle>
            <a:lvl1pPr marL="342900" marR="0" indent="-342900" algn="l" rtl="0">
              <a:lnSpc>
                <a:spcPct val="100000"/>
              </a:lnSpc>
              <a:spcBef>
                <a:spcPts val="0"/>
              </a:spcBef>
              <a:spcAft>
                <a:spcPts val="0"/>
              </a:spcAft>
              <a:buAutoNum type="arabicPeriod"/>
              <a:defRPr/>
            </a:lvl1pPr>
            <a:lvl2pPr marL="342900" marR="0" indent="-342900" algn="l" rtl="0">
              <a:lnSpc>
                <a:spcPct val="100000"/>
              </a:lnSpc>
              <a:spcBef>
                <a:spcPts val="0"/>
              </a:spcBef>
              <a:spcAft>
                <a:spcPts val="0"/>
              </a:spcAft>
              <a:buAutoNum type="arabicPeriod"/>
              <a:defRPr/>
            </a:lvl2pPr>
            <a:lvl3pPr marL="342900" marR="0" indent="-342900" algn="l" rtl="0">
              <a:lnSpc>
                <a:spcPct val="100000"/>
              </a:lnSpc>
              <a:spcBef>
                <a:spcPts val="0"/>
              </a:spcBef>
              <a:spcAft>
                <a:spcPts val="0"/>
              </a:spcAft>
              <a:buAutoNum type="arabicPeriod"/>
              <a:defRPr/>
            </a:lvl3pPr>
            <a:lvl4pPr marL="342900" marR="0" indent="-342900" algn="l" rtl="0">
              <a:lnSpc>
                <a:spcPct val="100000"/>
              </a:lnSpc>
              <a:spcBef>
                <a:spcPts val="0"/>
              </a:spcBef>
              <a:spcAft>
                <a:spcPts val="0"/>
              </a:spcAft>
              <a:buAutoNum type="arabicPeriod"/>
              <a:defRPr/>
            </a:lvl4pPr>
            <a:lvl5pPr marL="342900" marR="0" indent="-342900" algn="l" rtl="0">
              <a:lnSpc>
                <a:spcPct val="100000"/>
              </a:lnSpc>
              <a:spcBef>
                <a:spcPts val="0"/>
              </a:spcBef>
              <a:spcAft>
                <a:spcPts val="0"/>
              </a:spcAft>
              <a:buAutoNum type="arabicPeriod"/>
              <a:defRPr/>
            </a:lvl5pPr>
          </a:lstStyle>
          <a:p>
            <a:pPr lvl="0"/>
            <a:r>
              <a:rPr lang="en-US" smtClean="0"/>
              <a:t>Click to add choices here</a:t>
            </a:r>
            <a:endParaRPr lang="en-US"/>
          </a:p>
        </p:txBody>
      </p:sp>
      <p:sp>
        <p:nvSpPr>
          <p:cNvPr id="8" name="chartPosition"/>
          <p:cNvSpPr>
            <a:spLocks noGrp="1"/>
          </p:cNvSpPr>
          <p:nvPr>
            <p:ph type="chart" sz="quarter" idx="15"/>
          </p:nvPr>
        </p:nvSpPr>
        <p:spPr>
          <a:xfrm>
            <a:off x="4667250" y="2133600"/>
            <a:ext cx="4095750" cy="4114800"/>
          </a:xfrm>
          <a:prstGeom prst="rect">
            <a:avLst/>
          </a:prstGeom>
        </p:spPr>
        <p:txBody>
          <a:bodyPr/>
          <a:lstStyle/>
          <a:p>
            <a:endParaRPr lang="en-US"/>
          </a:p>
        </p:txBody>
      </p:sp>
    </p:spTree>
    <p:extLst>
      <p:ext uri="{BB962C8B-B14F-4D97-AF65-F5344CB8AC3E}">
        <p14:creationId xmlns:p14="http://schemas.microsoft.com/office/powerpoint/2010/main" val="654884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15" name="Shape 115"/>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16" name="Shape 11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17" name="Shape 11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18" name="Shape 118"/>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a:solidFill>
                  <a:schemeClr val="dk1"/>
                </a:solidFill>
                <a:latin typeface="Tahoma"/>
                <a:ea typeface="Tahoma"/>
                <a:cs typeface="Tahoma"/>
                <a:sym typeface="Tahoma"/>
              </a:rPr>
              <a:t>‹#›</a:t>
            </a:fld>
            <a:endParaRPr lang="en-US" sz="14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9"/>
        <p:cNvGrpSpPr/>
        <p:nvPr/>
      </p:nvGrpSpPr>
      <p:grpSpPr>
        <a:xfrm>
          <a:off x="0" y="0"/>
          <a:ext cx="0" cy="0"/>
          <a:chOff x="0" y="0"/>
          <a:chExt cx="0" cy="0"/>
        </a:xfrm>
      </p:grpSpPr>
      <p:sp>
        <p:nvSpPr>
          <p:cNvPr id="120" name="Shape 12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21" name="Shape 12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22" name="Shape 12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25" name="Shape 125"/>
          <p:cNvSpPr txBox="1">
            <a:spLocks noGrp="1"/>
          </p:cNvSpPr>
          <p:nvPr>
            <p:ph type="body" idx="1"/>
          </p:nvPr>
        </p:nvSpPr>
        <p:spPr>
          <a:xfrm>
            <a:off x="685800" y="1981200"/>
            <a:ext cx="3809998" cy="41148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905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26" name="Shape 126"/>
          <p:cNvSpPr txBox="1">
            <a:spLocks noGrp="1"/>
          </p:cNvSpPr>
          <p:nvPr>
            <p:ph type="body" idx="2"/>
          </p:nvPr>
        </p:nvSpPr>
        <p:spPr>
          <a:xfrm>
            <a:off x="4648200" y="1981200"/>
            <a:ext cx="3809998" cy="41148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905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27" name="Shape 12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28" name="Shape 12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29" name="Shape 129"/>
          <p:cNvSpPr txBox="1">
            <a:spLocks noGrp="1"/>
          </p:cNvSpPr>
          <p:nvPr>
            <p:ph type="sldNum" idx="12"/>
          </p:nvPr>
        </p:nvSpPr>
        <p:spPr>
          <a:xfrm>
            <a:off x="7162800" y="6477000"/>
            <a:ext cx="1904999" cy="37782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a:solidFill>
                  <a:schemeClr val="dk1"/>
                </a:solidFill>
                <a:latin typeface="Tahoma"/>
                <a:ea typeface="Tahoma"/>
                <a:cs typeface="Tahoma"/>
                <a:sym typeface="Tahoma"/>
              </a:rPr>
              <a:t>‹#›</a:t>
            </a:fld>
            <a:endParaRPr lang="en-US" sz="14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7"/>
        <p:cNvGrpSpPr/>
        <p:nvPr/>
      </p:nvGrpSpPr>
      <p:grpSpPr>
        <a:xfrm>
          <a:off x="0" y="0"/>
          <a:ext cx="0" cy="0"/>
          <a:chOff x="0" y="0"/>
          <a:chExt cx="0" cy="0"/>
        </a:xfrm>
      </p:grpSpPr>
      <p:sp>
        <p:nvSpPr>
          <p:cNvPr id="138" name="Shape 138"/>
          <p:cNvSpPr/>
          <p:nvPr/>
        </p:nvSpPr>
        <p:spPr>
          <a:xfrm>
            <a:off x="0" y="0"/>
            <a:ext cx="334963" cy="6858000"/>
          </a:xfrm>
          <a:prstGeom prst="rect">
            <a:avLst/>
          </a:prstGeom>
          <a:gradFill>
            <a:gsLst>
              <a:gs pos="0">
                <a:srgbClr val="007DC3"/>
              </a:gs>
              <a:gs pos="100000">
                <a:srgbClr val="FFFFFF"/>
              </a:gs>
            </a:gsLst>
            <a:lin ang="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39" name="Shape 139"/>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40" name="Shape 1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41" name="Shape 14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42" name="Shape 1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43" name="Shape 143"/>
          <p:cNvSpPr txBox="1">
            <a:spLocks noGrp="1"/>
          </p:cNvSpPr>
          <p:nvPr>
            <p:ph type="sldNum" idx="12"/>
          </p:nvPr>
        </p:nvSpPr>
        <p:spPr>
          <a:xfrm>
            <a:off x="6934200" y="6553200"/>
            <a:ext cx="2133598" cy="3047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a:solidFill>
                  <a:schemeClr val="dk1"/>
                </a:solidFill>
                <a:latin typeface="Tahoma"/>
                <a:ea typeface="Tahoma"/>
                <a:cs typeface="Tahoma"/>
                <a:sym typeface="Tahoma"/>
              </a:rPr>
              <a:t>‹#›</a:t>
            </a:fld>
            <a:endParaRPr lang="en-US" sz="14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539B"/>
              </a:buClr>
              <a:buFont typeface="Tahoma"/>
              <a:buNone/>
              <a:defRPr sz="4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46" name="Shape 14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1pPr>
            <a:lvl2pPr marL="457200" marR="0" lvl="1" indent="0" algn="l" rtl="0">
              <a:lnSpc>
                <a:spcPct val="100000"/>
              </a:lnSpc>
              <a:spcBef>
                <a:spcPts val="36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32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371600" marR="0" lvl="3"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4pPr>
            <a:lvl5pPr marL="1828800" marR="0" lvl="4"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5pPr>
            <a:lvl6pPr marL="2286000" marR="0" lvl="5"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6pPr>
            <a:lvl7pPr marL="2743200" marR="0" lvl="6"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7pPr>
            <a:lvl8pPr marL="3200400" marR="0" lvl="7"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8pPr>
            <a:lvl9pPr marL="3657600" marR="0" lvl="8"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9pPr>
          </a:lstStyle>
          <a:p>
            <a:endParaRPr/>
          </a:p>
        </p:txBody>
      </p:sp>
      <p:sp>
        <p:nvSpPr>
          <p:cNvPr id="147" name="Shape 14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48" name="Shape 14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49" name="Shape 14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25" name="Shape 25"/>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26" name="Shape 2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27" name="Shape 2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28" name="Shape 28"/>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t>‹#›</a:t>
            </a:fld>
            <a:endParaRPr lang="en-US" sz="1400" b="0" i="0" u="none" strike="noStrike" cap="none">
              <a:solidFill>
                <a:srgbClr val="000000"/>
              </a:solidFill>
              <a:latin typeface="Tahoma"/>
              <a:ea typeface="Tahoma"/>
              <a:cs typeface="Tahoma"/>
              <a:sym typeface="Tahom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52" name="Shape 1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lnSpc>
                <a:spcPct val="100000"/>
              </a:lnSpc>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lnSpc>
                <a:spcPct val="100000"/>
              </a:lnSpc>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53" name="Shape 153"/>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3175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54" name="Shape 154"/>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lnSpc>
                <a:spcPct val="100000"/>
              </a:lnSpc>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lnSpc>
                <a:spcPct val="100000"/>
              </a:lnSpc>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55" name="Shape 155"/>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3175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56" name="Shape 15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57" name="Shape 15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58" name="Shape 158"/>
          <p:cNvSpPr txBox="1">
            <a:spLocks noGrp="1"/>
          </p:cNvSpPr>
          <p:nvPr>
            <p:ph type="sldNum" idx="12"/>
          </p:nvPr>
        </p:nvSpPr>
        <p:spPr>
          <a:xfrm>
            <a:off x="7208838" y="6553200"/>
            <a:ext cx="1904999" cy="28733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a:solidFill>
                  <a:schemeClr val="dk1"/>
                </a:solidFill>
                <a:latin typeface="Tahoma"/>
                <a:ea typeface="Tahoma"/>
                <a:cs typeface="Tahoma"/>
                <a:sym typeface="Tahoma"/>
              </a:rPr>
              <a:t>‹#›</a:t>
            </a:fld>
            <a:endParaRPr lang="en-US" sz="14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539B"/>
              </a:buClr>
              <a:buFont typeface="Tahoma"/>
              <a:buNone/>
              <a:defRPr sz="2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66" name="Shape 166"/>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67" name="Shape 16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lnSpc>
                <a:spcPct val="100000"/>
              </a:lnSpc>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lnSpc>
                <a:spcPct val="100000"/>
              </a:lnSpc>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68" name="Shape 16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69" name="Shape 16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70" name="Shape 17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539B"/>
              </a:buClr>
              <a:buFont typeface="Tahoma"/>
              <a:buNone/>
              <a:defRPr sz="2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73" name="Shape 17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457200" marR="0" lvl="1" indent="0" algn="l" rtl="0">
              <a:lnSpc>
                <a:spcPct val="100000"/>
              </a:lnSpc>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914400" marR="0" lvl="2" indent="0" algn="l" rtl="0">
              <a:lnSpc>
                <a:spcPct val="100000"/>
              </a:lnSpc>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371600" marR="0" lvl="3"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1828800" marR="0" lvl="4"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286000" marR="0" lvl="5"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6pPr>
            <a:lvl7pPr marL="2743200" marR="0" lvl="6"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7pPr>
            <a:lvl8pPr marL="3200400" marR="0" lvl="7"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8pPr>
            <a:lvl9pPr marL="3657600" marR="0" lvl="8"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9pPr>
          </a:lstStyle>
          <a:p>
            <a:endParaRPr/>
          </a:p>
        </p:txBody>
      </p:sp>
      <p:sp>
        <p:nvSpPr>
          <p:cNvPr id="174" name="Shape 17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lnSpc>
                <a:spcPct val="100000"/>
              </a:lnSpc>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lnSpc>
                <a:spcPct val="100000"/>
              </a:lnSpc>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75" name="Shape 17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76" name="Shape 17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77" name="Shape 17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80" name="Shape 18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81" name="Shape 1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82" name="Shape 1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83" name="Shape 1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rot="5400000">
            <a:off x="5000624" y="1952625"/>
            <a:ext cx="6096000" cy="21907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86" name="Shape 186"/>
          <p:cNvSpPr txBox="1">
            <a:spLocks noGrp="1"/>
          </p:cNvSpPr>
          <p:nvPr>
            <p:ph type="body" idx="1"/>
          </p:nvPr>
        </p:nvSpPr>
        <p:spPr>
          <a:xfrm rot="5400000">
            <a:off x="542924" y="-161923"/>
            <a:ext cx="6096000" cy="641985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87" name="Shape 18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88" name="Shape 18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89" name="Shape 18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Keypoint Question And Char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92" name="Shape 192"/>
          <p:cNvSpPr txBox="1">
            <a:spLocks noGrp="1"/>
          </p:cNvSpPr>
          <p:nvPr>
            <p:ph type="body" idx="1"/>
          </p:nvPr>
        </p:nvSpPr>
        <p:spPr>
          <a:xfrm>
            <a:off x="381000" y="1295400"/>
            <a:ext cx="8381999" cy="6857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285750" algn="l" rtl="0">
              <a:lnSpc>
                <a:spcPct val="100000"/>
              </a:lnSpc>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1143000" marR="0" lvl="2" indent="-228600" algn="l" rtl="0">
              <a:lnSpc>
                <a:spcPct val="100000"/>
              </a:lnSpc>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600200" marR="0" lvl="3" indent="-22860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2057400" marR="0" lvl="4" indent="-22860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93" name="Shape 193"/>
          <p:cNvSpPr txBox="1">
            <a:spLocks noGrp="1"/>
          </p:cNvSpPr>
          <p:nvPr>
            <p:ph type="body" idx="2"/>
          </p:nvPr>
        </p:nvSpPr>
        <p:spPr>
          <a:xfrm>
            <a:off x="381000" y="2133600"/>
            <a:ext cx="4095748" cy="3809998"/>
          </a:xfrm>
          <a:prstGeom prst="rect">
            <a:avLst/>
          </a:prstGeom>
          <a:noFill/>
          <a:ln>
            <a:noFill/>
          </a:ln>
        </p:spPr>
        <p:txBody>
          <a:bodyPr lIns="91425" tIns="91425" rIns="91425" bIns="91425" anchor="t" anchorCtr="0"/>
          <a:lstStyle>
            <a:lvl1pPr marL="514350" marR="0" lvl="0" indent="-107950" algn="l" rtl="0">
              <a:lnSpc>
                <a:spcPct val="100000"/>
              </a:lnSpc>
              <a:spcBef>
                <a:spcPts val="640"/>
              </a:spcBef>
              <a:spcAft>
                <a:spcPts val="0"/>
              </a:spcAft>
              <a:buClr>
                <a:schemeClr val="dk1"/>
              </a:buClr>
              <a:buSzPct val="100000"/>
              <a:buFont typeface="Tahoma"/>
              <a:buAutoNum type="arabicPeriod"/>
              <a:defRPr sz="3200" b="0" i="0" u="none" strike="noStrike" cap="none">
                <a:solidFill>
                  <a:schemeClr val="dk1"/>
                </a:solidFill>
                <a:latin typeface="Tahoma"/>
                <a:ea typeface="Tahoma"/>
                <a:cs typeface="Tahoma"/>
                <a:sym typeface="Tahoma"/>
              </a:defRPr>
            </a:lvl1pPr>
            <a:lvl2pPr marL="971550" marR="0" lvl="1" indent="-158750" algn="l" rtl="0">
              <a:lnSpc>
                <a:spcPct val="100000"/>
              </a:lnSpc>
              <a:spcBef>
                <a:spcPts val="560"/>
              </a:spcBef>
              <a:spcAft>
                <a:spcPts val="0"/>
              </a:spcAft>
              <a:buClr>
                <a:schemeClr val="dk1"/>
              </a:buClr>
              <a:buSzPct val="100000"/>
              <a:buFont typeface="Tahoma"/>
              <a:buAutoNum type="arabicPeriod"/>
              <a:defRPr sz="2800" b="0" i="0" u="none" strike="noStrike" cap="none">
                <a:solidFill>
                  <a:schemeClr val="dk1"/>
                </a:solidFill>
                <a:latin typeface="Tahoma"/>
                <a:ea typeface="Tahoma"/>
                <a:cs typeface="Tahoma"/>
                <a:sym typeface="Tahoma"/>
              </a:defRPr>
            </a:lvl2pPr>
            <a:lvl3pPr marL="1371600" marR="0" lvl="2" indent="-152400" algn="l" rtl="0">
              <a:lnSpc>
                <a:spcPct val="100000"/>
              </a:lnSpc>
              <a:spcBef>
                <a:spcPts val="480"/>
              </a:spcBef>
              <a:spcAft>
                <a:spcPts val="0"/>
              </a:spcAft>
              <a:buClr>
                <a:schemeClr val="dk1"/>
              </a:buClr>
              <a:buSzPct val="100000"/>
              <a:buFont typeface="Tahoma"/>
              <a:buAutoNum type="arabicPeriod"/>
              <a:defRPr sz="2400" b="0" i="0" u="none" strike="noStrike" cap="none">
                <a:solidFill>
                  <a:schemeClr val="dk1"/>
                </a:solidFill>
                <a:latin typeface="Tahoma"/>
                <a:ea typeface="Tahoma"/>
                <a:cs typeface="Tahoma"/>
                <a:sym typeface="Tahoma"/>
              </a:defRPr>
            </a:lvl3pPr>
            <a:lvl4pPr marL="1828800" marR="0" lvl="3" indent="-203200" algn="l" rtl="0">
              <a:lnSpc>
                <a:spcPct val="100000"/>
              </a:lnSpc>
              <a:spcBef>
                <a:spcPts val="400"/>
              </a:spcBef>
              <a:spcAft>
                <a:spcPts val="0"/>
              </a:spcAft>
              <a:buClr>
                <a:schemeClr val="dk1"/>
              </a:buClr>
              <a:buSzPct val="100000"/>
              <a:buFont typeface="Tahoma"/>
              <a:buAutoNum type="arabicPeriod"/>
              <a:defRPr sz="2000" b="0" i="0" u="none" strike="noStrike" cap="none">
                <a:solidFill>
                  <a:schemeClr val="dk1"/>
                </a:solidFill>
                <a:latin typeface="Tahoma"/>
                <a:ea typeface="Tahoma"/>
                <a:cs typeface="Tahoma"/>
                <a:sym typeface="Tahoma"/>
              </a:defRPr>
            </a:lvl4pPr>
            <a:lvl5pPr marL="2286000" marR="0" lvl="4" indent="-203200" algn="l" rtl="0">
              <a:lnSpc>
                <a:spcPct val="100000"/>
              </a:lnSpc>
              <a:spcBef>
                <a:spcPts val="400"/>
              </a:spcBef>
              <a:spcAft>
                <a:spcPts val="0"/>
              </a:spcAft>
              <a:buClr>
                <a:schemeClr val="dk1"/>
              </a:buClr>
              <a:buSzPct val="100000"/>
              <a:buFont typeface="Tahoma"/>
              <a:buAutoNum type="arabicPeriod"/>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94" name="Shape 194"/>
          <p:cNvSpPr>
            <a:spLocks noGrp="1"/>
          </p:cNvSpPr>
          <p:nvPr>
            <p:ph type="chart" idx="3"/>
          </p:nvPr>
        </p:nvSpPr>
        <p:spPr>
          <a:xfrm>
            <a:off x="4667250" y="2133600"/>
            <a:ext cx="4095748" cy="38099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95" name="Shape 19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96" name="Shape 19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97" name="Shape 19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Keypoint Clock Shape">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200" name="Shape 20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201" name="Shape 20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202" name="Shape 20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61" name="Shape 16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62" name="Shape 16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63" name="Shape 16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5988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cSld name="Interactive Voting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a:t>
            </a:fld>
            <a:endParaRPr lang="en-US" sz="1400" b="0" i="0" u="none" strike="noStrike" cap="none">
              <a:solidFill>
                <a:srgbClr val="000000"/>
              </a:solidFill>
              <a:latin typeface="Times New Roman"/>
              <a:ea typeface="Times New Roman"/>
              <a:cs typeface="Times New Roman"/>
              <a:sym typeface="Times New Roman"/>
            </a:endParaRPr>
          </a:p>
        </p:txBody>
      </p:sp>
      <p:sp>
        <p:nvSpPr>
          <p:cNvPr id="6" name="question"/>
          <p:cNvSpPr>
            <a:spLocks noGrp="1"/>
          </p:cNvSpPr>
          <p:nvPr>
            <p:ph type="body" idx="13" hasCustomPrompt="1"/>
          </p:nvPr>
        </p:nvSpPr>
        <p:spPr>
          <a:xfrm>
            <a:off x="381000" y="1295400"/>
            <a:ext cx="8382000" cy="685800"/>
          </a:xfrm>
        </p:spPr>
        <p:txBody>
          <a:bodyPr/>
          <a:lstStyle>
            <a:lvl1pPr marL="0" marR="0" indent="0" algn="l" rtl="0">
              <a:lnSpc>
                <a:spcPct val="100000"/>
              </a:lnSpc>
              <a:spcAft>
                <a:spcPts val="0"/>
              </a:spcAft>
              <a:buClr>
                <a:schemeClr val="dk1"/>
              </a:buClr>
              <a:buSzPct val="100000"/>
              <a:buFontTx/>
              <a:buNone/>
              <a:defRPr/>
            </a:lvl1pPr>
            <a:lvl2pPr marL="635000" marR="0" indent="0" algn="l" rtl="0">
              <a:lnSpc>
                <a:spcPct val="100000"/>
              </a:lnSpc>
              <a:spcAft>
                <a:spcPts val="0"/>
              </a:spcAft>
              <a:buClr>
                <a:schemeClr val="dk1"/>
              </a:buClr>
              <a:buSzPct val="100000"/>
              <a:buFontTx/>
              <a:buNone/>
              <a:defRPr/>
            </a:lvl2pPr>
            <a:lvl3pPr marL="1066800" marR="0" indent="0" algn="l" rtl="0">
              <a:lnSpc>
                <a:spcPct val="100000"/>
              </a:lnSpc>
              <a:spcAft>
                <a:spcPts val="0"/>
              </a:spcAft>
              <a:buClr>
                <a:schemeClr val="dk1"/>
              </a:buClr>
              <a:buSzPct val="100000"/>
              <a:buFontTx/>
              <a:buNone/>
              <a:defRPr/>
            </a:lvl3pPr>
            <a:lvl4pPr marL="1498600" marR="0" indent="0" algn="l" rtl="0">
              <a:lnSpc>
                <a:spcPct val="100000"/>
              </a:lnSpc>
              <a:spcAft>
                <a:spcPts val="0"/>
              </a:spcAft>
              <a:buClr>
                <a:schemeClr val="dk1"/>
              </a:buClr>
              <a:buSzPct val="100000"/>
              <a:buFontTx/>
              <a:buNone/>
              <a:defRPr/>
            </a:lvl4pPr>
            <a:lvl5pPr marL="1955800" marR="0" indent="0" algn="l" rtl="0">
              <a:lnSpc>
                <a:spcPct val="100000"/>
              </a:lnSpc>
              <a:spcAft>
                <a:spcPts val="0"/>
              </a:spcAft>
              <a:buClr>
                <a:schemeClr val="dk1"/>
              </a:buClr>
              <a:buSzPct val="100000"/>
              <a:buFontTx/>
              <a:buNone/>
              <a:defRPr/>
            </a:lvl5pPr>
          </a:lstStyle>
          <a:p>
            <a:pPr lvl="0"/>
            <a:r>
              <a:rPr lang="en-US" smtClean="0"/>
              <a:t>Click to add question here</a:t>
            </a:r>
            <a:endParaRPr lang="en-US"/>
          </a:p>
        </p:txBody>
      </p:sp>
      <p:sp>
        <p:nvSpPr>
          <p:cNvPr id="7" name="choices"/>
          <p:cNvSpPr>
            <a:spLocks noGrp="1"/>
          </p:cNvSpPr>
          <p:nvPr>
            <p:ph type="body" sz="quarter" idx="14" hasCustomPrompt="1"/>
          </p:nvPr>
        </p:nvSpPr>
        <p:spPr>
          <a:xfrm>
            <a:off x="381000" y="2133600"/>
            <a:ext cx="4095750" cy="4114800"/>
          </a:xfrm>
          <a:prstGeom prst="rect">
            <a:avLst/>
          </a:prstGeom>
        </p:spPr>
        <p:txBody>
          <a:bodyPr>
            <a:normAutofit/>
          </a:bodyPr>
          <a:lstStyle>
            <a:lvl1pPr marL="342900" marR="0" indent="-342900" algn="l" rtl="0">
              <a:lnSpc>
                <a:spcPct val="100000"/>
              </a:lnSpc>
              <a:spcBef>
                <a:spcPts val="0"/>
              </a:spcBef>
              <a:spcAft>
                <a:spcPts val="0"/>
              </a:spcAft>
              <a:buAutoNum type="arabicPeriod"/>
              <a:defRPr/>
            </a:lvl1pPr>
            <a:lvl2pPr marL="342900" marR="0" indent="-342900" algn="l" rtl="0">
              <a:lnSpc>
                <a:spcPct val="100000"/>
              </a:lnSpc>
              <a:spcBef>
                <a:spcPts val="0"/>
              </a:spcBef>
              <a:spcAft>
                <a:spcPts val="0"/>
              </a:spcAft>
              <a:buAutoNum type="arabicPeriod"/>
              <a:defRPr/>
            </a:lvl2pPr>
            <a:lvl3pPr marL="342900" marR="0" indent="-342900" algn="l" rtl="0">
              <a:lnSpc>
                <a:spcPct val="100000"/>
              </a:lnSpc>
              <a:spcBef>
                <a:spcPts val="0"/>
              </a:spcBef>
              <a:spcAft>
                <a:spcPts val="0"/>
              </a:spcAft>
              <a:buAutoNum type="arabicPeriod"/>
              <a:defRPr/>
            </a:lvl3pPr>
            <a:lvl4pPr marL="342900" marR="0" indent="-342900" algn="l" rtl="0">
              <a:lnSpc>
                <a:spcPct val="100000"/>
              </a:lnSpc>
              <a:spcBef>
                <a:spcPts val="0"/>
              </a:spcBef>
              <a:spcAft>
                <a:spcPts val="0"/>
              </a:spcAft>
              <a:buAutoNum type="arabicPeriod"/>
              <a:defRPr/>
            </a:lvl4pPr>
            <a:lvl5pPr marL="342900" marR="0" indent="-342900" algn="l" rtl="0">
              <a:lnSpc>
                <a:spcPct val="100000"/>
              </a:lnSpc>
              <a:spcBef>
                <a:spcPts val="0"/>
              </a:spcBef>
              <a:spcAft>
                <a:spcPts val="0"/>
              </a:spcAft>
              <a:buAutoNum type="arabicPeriod"/>
              <a:defRPr/>
            </a:lvl5pPr>
          </a:lstStyle>
          <a:p>
            <a:pPr lvl="0"/>
            <a:r>
              <a:rPr lang="en-US" smtClean="0"/>
              <a:t>Click to add choices here</a:t>
            </a:r>
            <a:endParaRPr lang="en-US"/>
          </a:p>
        </p:txBody>
      </p:sp>
      <p:sp>
        <p:nvSpPr>
          <p:cNvPr id="8" name="chartPosition"/>
          <p:cNvSpPr>
            <a:spLocks noGrp="1"/>
          </p:cNvSpPr>
          <p:nvPr>
            <p:ph type="chart" sz="quarter" idx="15"/>
          </p:nvPr>
        </p:nvSpPr>
        <p:spPr>
          <a:xfrm>
            <a:off x="4667250" y="2133600"/>
            <a:ext cx="4095750" cy="4114800"/>
          </a:xfrm>
          <a:prstGeom prst="rect">
            <a:avLst/>
          </a:prstGeom>
        </p:spPr>
        <p:txBody>
          <a:bodyPr/>
          <a:lstStyle/>
          <a:p>
            <a:endParaRPr lang="en-US"/>
          </a:p>
        </p:txBody>
      </p:sp>
    </p:spTree>
    <p:extLst>
      <p:ext uri="{BB962C8B-B14F-4D97-AF65-F5344CB8AC3E}">
        <p14:creationId xmlns:p14="http://schemas.microsoft.com/office/powerpoint/2010/main" val="72232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31" name="Shape 31"/>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32" name="Shape 32"/>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35" name="Shape 35"/>
          <p:cNvSpPr txBox="1">
            <a:spLocks noGrp="1"/>
          </p:cNvSpPr>
          <p:nvPr>
            <p:ph type="sldNum" idx="12"/>
          </p:nvPr>
        </p:nvSpPr>
        <p:spPr>
          <a:xfrm>
            <a:off x="7162800" y="6477000"/>
            <a:ext cx="1904999" cy="377824"/>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t>‹#›</a:t>
            </a:fld>
            <a:endParaRPr lang="en-US" sz="1400">
              <a:solidFill>
                <a:srgbClr val="000000"/>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59" name="Shape 5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0" name="Shape 6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1" name="Shape 61"/>
          <p:cNvSpPr txBox="1">
            <a:spLocks noGrp="1"/>
          </p:cNvSpPr>
          <p:nvPr>
            <p:ph type="sldNum" idx="12"/>
          </p:nvPr>
        </p:nvSpPr>
        <p:spPr>
          <a:xfrm>
            <a:off x="7208838" y="6553200"/>
            <a:ext cx="1904999" cy="287338"/>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t>‹#›</a:t>
            </a:fld>
            <a:endParaRPr lang="en-US" sz="1400">
              <a:solidFill>
                <a:srgbClr val="000000"/>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64" name="Shape 6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5" name="Shape 6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6" name="Shape 6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69" name="Shape 6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70" name="Shape 7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71" name="Shape 7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72" name="Shape 7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73" name="Shape 7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76" name="Shape 7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457200" marR="0" lvl="1" indent="0" algn="l" rtl="0">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914400" marR="0" lvl="2" indent="0" algn="l" rtl="0">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371600" marR="0" lvl="3"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1828800" marR="0" lvl="4"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286000" marR="0" lvl="5"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6pPr>
            <a:lvl7pPr marL="2743200" marR="0" lvl="6"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7pPr>
            <a:lvl8pPr marL="3200400" marR="0" lvl="7"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8pPr>
            <a:lvl9pPr marL="3657600" marR="0" lvl="8"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9pPr>
          </a:lstStyle>
          <a:p>
            <a:endParaRPr/>
          </a:p>
        </p:txBody>
      </p:sp>
      <p:sp>
        <p:nvSpPr>
          <p:cNvPr id="77" name="Shape 7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78" name="Shape 7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79" name="Shape 7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80" name="Shape 8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83" name="Shape 83"/>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84" name="Shape 8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85" name="Shape 8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86" name="Shape 8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5000624" y="1952625"/>
            <a:ext cx="6096000" cy="21907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89" name="Shape 89"/>
          <p:cNvSpPr txBox="1">
            <a:spLocks noGrp="1"/>
          </p:cNvSpPr>
          <p:nvPr>
            <p:ph type="body" idx="1"/>
          </p:nvPr>
        </p:nvSpPr>
        <p:spPr>
          <a:xfrm rot="5400000">
            <a:off x="542924" y="-161924"/>
            <a:ext cx="6096000" cy="64198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0" name="Shape 9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91" name="Shape 9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92" name="Shape 9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lang="en-US" sz="1400" b="0" i="0" u="none" strike="noStrike" cap="none">
              <a:solidFill>
                <a:srgbClr val="000000"/>
              </a:solidFill>
              <a:latin typeface="Times New Roman"/>
              <a:ea typeface="Times New Roman"/>
              <a:cs typeface="Times New Roman"/>
              <a:sym typeface="Times New Roman"/>
            </a:endParaRPr>
          </a:p>
        </p:txBody>
      </p:sp>
      <p:sp>
        <p:nvSpPr>
          <p:cNvPr id="15" name="Shape 15"/>
          <p:cNvSpPr/>
          <p:nvPr/>
        </p:nvSpPr>
        <p:spPr>
          <a:xfrm>
            <a:off x="0" y="0"/>
            <a:ext cx="334963" cy="6858000"/>
          </a:xfrm>
          <a:prstGeom prst="rect">
            <a:avLst/>
          </a:prstGeom>
          <a:gradFill>
            <a:gsLst>
              <a:gs pos="0">
                <a:srgbClr val="007DC3"/>
              </a:gs>
              <a:gs pos="100000">
                <a:srgbClr val="FFFFFF"/>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8" r:id="rId12"/>
    <p:sldLayoutId id="2147483682" r:id="rId13"/>
    <p:sldLayoutId id="214748368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08" name="Shape 10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09" name="Shape 10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10" name="Shape 11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11" name="Shape 11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
        <p:nvSpPr>
          <p:cNvPr id="112" name="Shape 112"/>
          <p:cNvSpPr/>
          <p:nvPr/>
        </p:nvSpPr>
        <p:spPr>
          <a:xfrm>
            <a:off x="0" y="0"/>
            <a:ext cx="334963" cy="6858000"/>
          </a:xfrm>
          <a:prstGeom prst="rect">
            <a:avLst/>
          </a:prstGeom>
          <a:gradFill>
            <a:gsLst>
              <a:gs pos="0">
                <a:srgbClr val="007DC3"/>
              </a:gs>
              <a:gs pos="100000">
                <a:srgbClr val="FFFFFF"/>
              </a:gs>
            </a:gsLst>
            <a:lin ang="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70" r:id="rId7"/>
    <p:sldLayoutId id="2147483671" r:id="rId8"/>
    <p:sldLayoutId id="2147483672" r:id="rId9"/>
    <p:sldLayoutId id="2147483673" r:id="rId10"/>
    <p:sldLayoutId id="2147483674" r:id="rId11"/>
    <p:sldLayoutId id="2147483675" r:id="rId12"/>
    <p:sldLayoutId id="2147483679" r:id="rId13"/>
    <p:sldLayoutId id="214748368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5.xml"/><Relationship Id="rId1" Type="http://schemas.openxmlformats.org/officeDocument/2006/relationships/tags" Target="../tags/tag159.xml"/></Relationships>
</file>

<file path=ppt/slides/_rels/slide101.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6.jpeg"/><Relationship Id="rId2" Type="http://schemas.openxmlformats.org/officeDocument/2006/relationships/notesSlide" Target="../notesSlides/notesSlide87.xml"/><Relationship Id="rId1" Type="http://schemas.openxmlformats.org/officeDocument/2006/relationships/slideLayout" Target="../slideLayouts/slideLayout15.xml"/><Relationship Id="rId6" Type="http://schemas.openxmlformats.org/officeDocument/2006/relationships/image" Target="../media/image65.jpg"/><Relationship Id="rId5" Type="http://schemas.openxmlformats.org/officeDocument/2006/relationships/image" Target="../media/image95.jpeg"/><Relationship Id="rId4" Type="http://schemas.openxmlformats.org/officeDocument/2006/relationships/image" Target="../media/image94.jpeg"/></Relationships>
</file>

<file path=ppt/slides/_rels/slide102.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88.xml"/><Relationship Id="rId5" Type="http://schemas.openxmlformats.org/officeDocument/2006/relationships/slideLayout" Target="../slideLayouts/slideLayout28.xml"/><Relationship Id="rId4" Type="http://schemas.openxmlformats.org/officeDocument/2006/relationships/tags" Target="../tags/tag163.xml"/></Relationships>
</file>

<file path=ppt/slides/_rels/slide103.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89.xml"/><Relationship Id="rId4" Type="http://schemas.openxmlformats.org/officeDocument/2006/relationships/slideLayout" Target="../slideLayouts/slideLayout28.xml"/></Relationships>
</file>

<file path=ppt/slides/_rels/slide10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90.xml"/><Relationship Id="rId4"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5.xml"/><Relationship Id="rId1" Type="http://schemas.openxmlformats.org/officeDocument/2006/relationships/tags" Target="../tags/tag170.xml"/><Relationship Id="rId4" Type="http://schemas.openxmlformats.org/officeDocument/2006/relationships/image" Target="../media/image97.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7.xml"/><Relationship Id="rId1" Type="http://schemas.openxmlformats.org/officeDocument/2006/relationships/tags" Target="../tags/tag171.xml"/><Relationship Id="rId4" Type="http://schemas.openxmlformats.org/officeDocument/2006/relationships/image" Target="../media/image98.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5.xml"/><Relationship Id="rId1" Type="http://schemas.openxmlformats.org/officeDocument/2006/relationships/tags" Target="../tags/tag17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5.xml"/><Relationship Id="rId1" Type="http://schemas.openxmlformats.org/officeDocument/2006/relationships/tags" Target="../tags/tag173.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5.xml"/><Relationship Id="rId1" Type="http://schemas.openxmlformats.org/officeDocument/2006/relationships/tags" Target="../tags/tag174.xml"/><Relationship Id="rId5" Type="http://schemas.openxmlformats.org/officeDocument/2006/relationships/image" Target="../media/image53.png"/><Relationship Id="rId4" Type="http://schemas.openxmlformats.org/officeDocument/2006/relationships/image" Target="../media/image76.jpg"/></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5.xml"/><Relationship Id="rId1" Type="http://schemas.openxmlformats.org/officeDocument/2006/relationships/tags" Target="../tags/tag175.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5.xml"/><Relationship Id="rId1" Type="http://schemas.openxmlformats.org/officeDocument/2006/relationships/tags" Target="../tags/tag176.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5.xml"/><Relationship Id="rId1" Type="http://schemas.openxmlformats.org/officeDocument/2006/relationships/tags" Target="../tags/tag177.xml"/><Relationship Id="rId5" Type="http://schemas.openxmlformats.org/officeDocument/2006/relationships/image" Target="../media/image53.png"/><Relationship Id="rId4" Type="http://schemas.openxmlformats.org/officeDocument/2006/relationships/image" Target="../media/image78.jp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5.xml"/><Relationship Id="rId1" Type="http://schemas.openxmlformats.org/officeDocument/2006/relationships/tags" Target="../tags/tag178.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5.xml"/><Relationship Id="rId1" Type="http://schemas.openxmlformats.org/officeDocument/2006/relationships/tags" Target="../tags/tag179.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82.xml"/><Relationship Id="rId4" Type="http://schemas.openxmlformats.org/officeDocument/2006/relationships/image" Target="../media/image99.jpg"/></Relationships>
</file>

<file path=ppt/slides/_rels/slide11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notesSlide" Target="../notesSlides/notesSlide104.xml"/><Relationship Id="rId4"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notesSlide" Target="../notesSlides/notesSlide106.xml"/><Relationship Id="rId4"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notesSlide" Target="../notesSlides/notesSlide107.xml"/><Relationship Id="rId4"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notesSlide" Target="../notesSlides/notesSlide108.xml"/><Relationship Id="rId4"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notesSlide" Target="../notesSlides/notesSlide109.xml"/><Relationship Id="rId4"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110.xml"/><Relationship Id="rId4"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notesSlide" Target="../notesSlides/notesSlide111.xml"/><Relationship Id="rId4"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notesSlide" Target="../notesSlides/notesSlide112.xml"/><Relationship Id="rId4"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notesSlide" Target="../notesSlides/notesSlide113.xml"/><Relationship Id="rId4"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notesSlide" Target="../notesSlides/notesSlide114.xml"/><Relationship Id="rId4"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notesSlide" Target="../notesSlides/notesSlide115.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notesSlide" Target="../notesSlides/notesSlide116.xml"/><Relationship Id="rId4"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222.xml"/><Relationship Id="rId7" Type="http://schemas.openxmlformats.org/officeDocument/2006/relationships/image" Target="../media/image7.jpe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6.jpeg"/><Relationship Id="rId5" Type="http://schemas.openxmlformats.org/officeDocument/2006/relationships/notesSlide" Target="../notesSlides/notesSlide117.xml"/><Relationship Id="rId4" Type="http://schemas.openxmlformats.org/officeDocument/2006/relationships/slideLayout" Target="../slideLayouts/slideLayout14.xml"/><Relationship Id="rId9" Type="http://schemas.openxmlformats.org/officeDocument/2006/relationships/image" Target="../media/image9.jpeg"/></Relationships>
</file>

<file path=ppt/slides/_rels/slide132.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notesSlide" Target="../notesSlides/notesSlide118.xml"/><Relationship Id="rId4"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notesSlide" Target="../notesSlides/notesSlide119.xml"/><Relationship Id="rId4"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notesSlide" Target="../notesSlides/notesSlide120.xml"/><Relationship Id="rId4"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Layout" Target="../slideLayouts/slideLayout14.xml"/><Relationship Id="rId4" Type="http://schemas.openxmlformats.org/officeDocument/2006/relationships/tags" Target="../tags/tag37.xml"/></Relationships>
</file>

<file path=ppt/slides/_rels/slide1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Layout" Target="../slideLayouts/slideLayout14.xml"/><Relationship Id="rId4"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47.xml"/><Relationship Id="rId7" Type="http://schemas.openxmlformats.org/officeDocument/2006/relationships/image" Target="../media/image7.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14.xml"/><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2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2.xml"/><Relationship Id="rId4"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3.xml"/><Relationship Id="rId4"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12.jp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14.jpg"/><Relationship Id="rId5" Type="http://schemas.openxmlformats.org/officeDocument/2006/relationships/image" Target="../media/image1.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16.png"/><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72.xml"/><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3.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0.xml"/><Relationship Id="rId4"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1.xml"/><Relationship Id="rId4"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2.xml"/><Relationship Id="rId4"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83.xml"/><Relationship Id="rId5" Type="http://schemas.openxmlformats.org/officeDocument/2006/relationships/image" Target="../media/image18.pn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84.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86.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89.xml"/><Relationship Id="rId4" Type="http://schemas.openxmlformats.org/officeDocument/2006/relationships/hyperlink" Target="https://www.youtube.com/watch?v=R_sC2wX9Uwc"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90.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91.xml"/><Relationship Id="rId5" Type="http://schemas.openxmlformats.org/officeDocument/2006/relationships/image" Target="../media/image26.jpg"/><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92.xml"/><Relationship Id="rId5" Type="http://schemas.openxmlformats.org/officeDocument/2006/relationships/hyperlink" Target="http://www.youtube.com/watch?v=NT-HNQWJjek" TargetMode="External"/><Relationship Id="rId4" Type="http://schemas.openxmlformats.org/officeDocument/2006/relationships/hyperlink" Target="https://youtu.be/9112brXCOVc"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34.xml"/><Relationship Id="rId4"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35.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emf"/><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36.xml"/><Relationship Id="rId4"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10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7.xml"/><Relationship Id="rId1" Type="http://schemas.openxmlformats.org/officeDocument/2006/relationships/tags" Target="../tags/tag104.xml"/><Relationship Id="rId5" Type="http://schemas.openxmlformats.org/officeDocument/2006/relationships/image" Target="../media/image34.png"/><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105.xml"/><Relationship Id="rId4" Type="http://schemas.openxmlformats.org/officeDocument/2006/relationships/image" Target="../media/image35.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xml"/><Relationship Id="rId1" Type="http://schemas.openxmlformats.org/officeDocument/2006/relationships/tags" Target="../tags/tag106.xml"/><Relationship Id="rId6" Type="http://schemas.openxmlformats.org/officeDocument/2006/relationships/image" Target="../media/image18.png"/><Relationship Id="rId5" Type="http://schemas.openxmlformats.org/officeDocument/2006/relationships/image" Target="../media/image37.jp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7.xml"/><Relationship Id="rId1" Type="http://schemas.openxmlformats.org/officeDocument/2006/relationships/tags" Target="../tags/tag107.xml"/><Relationship Id="rId4" Type="http://schemas.openxmlformats.org/officeDocument/2006/relationships/image" Target="../media/image38.jp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108.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45.xml"/><Relationship Id="rId4"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112.xml"/><Relationship Id="rId5" Type="http://schemas.openxmlformats.org/officeDocument/2006/relationships/image" Target="../media/image42.jpg"/><Relationship Id="rId4" Type="http://schemas.openxmlformats.org/officeDocument/2006/relationships/image" Target="../media/image41.jp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113.xml"/><Relationship Id="rId4" Type="http://schemas.openxmlformats.org/officeDocument/2006/relationships/image" Target="../media/image43.jp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46.jpeg"/><Relationship Id="rId2" Type="http://schemas.openxmlformats.org/officeDocument/2006/relationships/slideLayout" Target="../slideLayouts/slideLayout15.xml"/><Relationship Id="rId1" Type="http://schemas.openxmlformats.org/officeDocument/2006/relationships/tags" Target="../tags/tag114.xml"/><Relationship Id="rId6" Type="http://schemas.openxmlformats.org/officeDocument/2006/relationships/image" Target="../media/image45.png"/><Relationship Id="rId5" Type="http://schemas.openxmlformats.org/officeDocument/2006/relationships/hyperlink" Target="https://www.cdc.gov/niosh/topics/silica/" TargetMode="External"/><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tags" Target="../tags/tag115.xml"/><Relationship Id="rId5" Type="http://schemas.openxmlformats.org/officeDocument/2006/relationships/image" Target="../media/image47.jpeg"/><Relationship Id="rId4" Type="http://schemas.openxmlformats.org/officeDocument/2006/relationships/image" Target="../media/image42.jp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50.png"/><Relationship Id="rId2" Type="http://schemas.openxmlformats.org/officeDocument/2006/relationships/slideLayout" Target="../slideLayouts/slideLayout15.xml"/><Relationship Id="rId1" Type="http://schemas.openxmlformats.org/officeDocument/2006/relationships/tags" Target="../tags/tag116.xml"/><Relationship Id="rId6" Type="http://schemas.openxmlformats.org/officeDocument/2006/relationships/hyperlink" Target="https://www.osha.gov/SLTC/etools/" TargetMode="External"/><Relationship Id="rId5" Type="http://schemas.openxmlformats.org/officeDocument/2006/relationships/image" Target="../media/image49.jpeg"/><Relationship Id="rId4" Type="http://schemas.openxmlformats.org/officeDocument/2006/relationships/image" Target="../media/image48.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5.xml"/><Relationship Id="rId1" Type="http://schemas.openxmlformats.org/officeDocument/2006/relationships/tags" Target="../tags/tag11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g"/></Relationships>
</file>

<file path=ppt/slides/_rels/slide67.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53.xml"/><Relationship Id="rId4"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notesSlide" Target="../notesSlides/notesSlide54.xml"/><Relationship Id="rId4"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5.xml"/><Relationship Id="rId1" Type="http://schemas.openxmlformats.org/officeDocument/2006/relationships/tags" Target="../tags/tag124.xml"/><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7.xml"/><Relationship Id="rId1" Type="http://schemas.openxmlformats.org/officeDocument/2006/relationships/tags" Target="../tags/tag125.xml"/><Relationship Id="rId4" Type="http://schemas.openxmlformats.org/officeDocument/2006/relationships/image" Target="../media/image55.jpeg"/></Relationships>
</file>

<file path=ppt/slides/_rels/slide7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57.xml"/><Relationship Id="rId4"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129.xml"/><Relationship Id="rId4" Type="http://schemas.openxmlformats.org/officeDocument/2006/relationships/image" Target="../media/image56.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5.xml"/><Relationship Id="rId1" Type="http://schemas.openxmlformats.org/officeDocument/2006/relationships/tags" Target="../tags/tag130.xml"/><Relationship Id="rId4" Type="http://schemas.openxmlformats.org/officeDocument/2006/relationships/image" Target="../media/image57.jp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5.xml"/><Relationship Id="rId1" Type="http://schemas.openxmlformats.org/officeDocument/2006/relationships/tags" Target="../tags/tag13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5.xml"/><Relationship Id="rId1" Type="http://schemas.openxmlformats.org/officeDocument/2006/relationships/tags" Target="../tags/tag13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5.xml"/><Relationship Id="rId1" Type="http://schemas.openxmlformats.org/officeDocument/2006/relationships/tags" Target="../tags/tag133.xml"/><Relationship Id="rId5" Type="http://schemas.openxmlformats.org/officeDocument/2006/relationships/image" Target="../media/image62.jpg"/><Relationship Id="rId4" Type="http://schemas.openxmlformats.org/officeDocument/2006/relationships/image" Target="../media/image61.jp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5.xml"/><Relationship Id="rId1" Type="http://schemas.openxmlformats.org/officeDocument/2006/relationships/tags" Target="../tags/tag13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5.xml"/><Relationship Id="rId1" Type="http://schemas.openxmlformats.org/officeDocument/2006/relationships/tags" Target="../tags/tag135.xml"/><Relationship Id="rId5" Type="http://schemas.openxmlformats.org/officeDocument/2006/relationships/image" Target="../media/image64.jpg"/><Relationship Id="rId4" Type="http://schemas.openxmlformats.org/officeDocument/2006/relationships/image" Target="../media/image63.jp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5.xml"/><Relationship Id="rId1" Type="http://schemas.openxmlformats.org/officeDocument/2006/relationships/tags" Target="../tags/tag136.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5.xml"/><Relationship Id="rId1" Type="http://schemas.openxmlformats.org/officeDocument/2006/relationships/tags" Target="../tags/tag137.xml"/><Relationship Id="rId5" Type="http://schemas.openxmlformats.org/officeDocument/2006/relationships/image" Target="../media/image66.png"/><Relationship Id="rId4" Type="http://schemas.openxmlformats.org/officeDocument/2006/relationships/image" Target="../media/image65.jp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5.xml"/><Relationship Id="rId1" Type="http://schemas.openxmlformats.org/officeDocument/2006/relationships/tags" Target="../tags/tag138.xml"/><Relationship Id="rId4" Type="http://schemas.openxmlformats.org/officeDocument/2006/relationships/image" Target="../media/image67.jp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5.xml"/><Relationship Id="rId1" Type="http://schemas.openxmlformats.org/officeDocument/2006/relationships/tags" Target="../tags/tag139.xml"/><Relationship Id="rId4" Type="http://schemas.openxmlformats.org/officeDocument/2006/relationships/image" Target="../media/image68.jp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5.xml"/><Relationship Id="rId1" Type="http://schemas.openxmlformats.org/officeDocument/2006/relationships/tags" Target="../tags/tag140.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5.xml"/><Relationship Id="rId1" Type="http://schemas.openxmlformats.org/officeDocument/2006/relationships/tags" Target="../tags/tag14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5.xml"/><Relationship Id="rId1" Type="http://schemas.openxmlformats.org/officeDocument/2006/relationships/tags" Target="../tags/tag142.xml"/><Relationship Id="rId4" Type="http://schemas.openxmlformats.org/officeDocument/2006/relationships/image" Target="../media/image48.jp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5.xml"/><Relationship Id="rId1" Type="http://schemas.openxmlformats.org/officeDocument/2006/relationships/tags" Target="../tags/tag14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18.png"/><Relationship Id="rId2" Type="http://schemas.openxmlformats.org/officeDocument/2006/relationships/slideLayout" Target="../slideLayouts/slideLayout15.xml"/><Relationship Id="rId1" Type="http://schemas.openxmlformats.org/officeDocument/2006/relationships/tags" Target="../tags/tag144.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17.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5.xml"/><Relationship Id="rId1" Type="http://schemas.openxmlformats.org/officeDocument/2006/relationships/tags" Target="../tags/tag145.xml"/><Relationship Id="rId4" Type="http://schemas.openxmlformats.org/officeDocument/2006/relationships/image" Target="../media/image71.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5.xml"/><Relationship Id="rId1" Type="http://schemas.openxmlformats.org/officeDocument/2006/relationships/tags" Target="../tags/tag146.xml"/><Relationship Id="rId6" Type="http://schemas.openxmlformats.org/officeDocument/2006/relationships/image" Target="../media/image74.jpg"/><Relationship Id="rId5" Type="http://schemas.openxmlformats.org/officeDocument/2006/relationships/image" Target="../media/image73.jpeg"/><Relationship Id="rId4" Type="http://schemas.openxmlformats.org/officeDocument/2006/relationships/image" Target="../media/image72.jpeg"/></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5.xml"/><Relationship Id="rId1" Type="http://schemas.openxmlformats.org/officeDocument/2006/relationships/tags" Target="../tags/tag147.xml"/><Relationship Id="rId6" Type="http://schemas.openxmlformats.org/officeDocument/2006/relationships/image" Target="../media/image77.png"/><Relationship Id="rId5" Type="http://schemas.openxmlformats.org/officeDocument/2006/relationships/image" Target="../media/image76.jpg"/><Relationship Id="rId4" Type="http://schemas.openxmlformats.org/officeDocument/2006/relationships/image" Target="../media/image75.jp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5.xml"/><Relationship Id="rId1" Type="http://schemas.openxmlformats.org/officeDocument/2006/relationships/tags" Target="../tags/tag148.xml"/><Relationship Id="rId6" Type="http://schemas.openxmlformats.org/officeDocument/2006/relationships/image" Target="../media/image77.png"/><Relationship Id="rId5" Type="http://schemas.openxmlformats.org/officeDocument/2006/relationships/image" Target="../media/image78.jpg"/><Relationship Id="rId4" Type="http://schemas.openxmlformats.org/officeDocument/2006/relationships/image" Target="../media/image68.jp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7.xml"/><Relationship Id="rId1" Type="http://schemas.openxmlformats.org/officeDocument/2006/relationships/tags" Target="../tags/tag149.xml"/><Relationship Id="rId4" Type="http://schemas.openxmlformats.org/officeDocument/2006/relationships/image" Target="../media/image79.jpg"/></Relationships>
</file>

<file path=ppt/slides/_rels/slide9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notesSlide" Target="../notesSlides/notesSlide79.xml"/><Relationship Id="rId4"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83.jpg"/><Relationship Id="rId2" Type="http://schemas.openxmlformats.org/officeDocument/2006/relationships/slideLayout" Target="../slideLayouts/slideLayout2.xml"/><Relationship Id="rId1" Type="http://schemas.openxmlformats.org/officeDocument/2006/relationships/tags" Target="../tags/tag153.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7.xml"/><Relationship Id="rId1" Type="http://schemas.openxmlformats.org/officeDocument/2006/relationships/tags" Target="../tags/tag154.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0.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5.xml"/><Relationship Id="rId1" Type="http://schemas.openxmlformats.org/officeDocument/2006/relationships/tags" Target="../tags/tag155.xml"/><Relationship Id="rId5" Type="http://schemas.openxmlformats.org/officeDocument/2006/relationships/image" Target="../media/image86.jpeg"/><Relationship Id="rId4" Type="http://schemas.openxmlformats.org/officeDocument/2006/relationships/image" Target="../media/image85.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156.xml"/><Relationship Id="rId6" Type="http://schemas.openxmlformats.org/officeDocument/2006/relationships/image" Target="../media/image88.jpeg"/><Relationship Id="rId5" Type="http://schemas.openxmlformats.org/officeDocument/2006/relationships/image" Target="../media/image1.png"/><Relationship Id="rId4" Type="http://schemas.openxmlformats.org/officeDocument/2006/relationships/image" Target="../media/image87.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5.xml"/><Relationship Id="rId1" Type="http://schemas.openxmlformats.org/officeDocument/2006/relationships/tags" Target="../tags/tag157.xml"/><Relationship Id="rId6" Type="http://schemas.openxmlformats.org/officeDocument/2006/relationships/image" Target="../media/image83.jpg"/><Relationship Id="rId5" Type="http://schemas.openxmlformats.org/officeDocument/2006/relationships/image" Target="../media/image90.jpeg"/><Relationship Id="rId4" Type="http://schemas.openxmlformats.org/officeDocument/2006/relationships/image" Target="../media/image89.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5.xml"/><Relationship Id="rId1" Type="http://schemas.openxmlformats.org/officeDocument/2006/relationships/tags" Target="../tags/tag158.xml"/><Relationship Id="rId5" Type="http://schemas.openxmlformats.org/officeDocument/2006/relationships/image" Target="../media/image92.jpg"/><Relationship Id="rId4" Type="http://schemas.openxmlformats.org/officeDocument/2006/relationships/image" Target="../media/image9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extBox 1"/>
          <p:cNvSpPr txBox="1"/>
          <p:nvPr/>
        </p:nvSpPr>
        <p:spPr>
          <a:xfrm>
            <a:off x="2440250" y="1841956"/>
            <a:ext cx="2209800" cy="215444"/>
          </a:xfrm>
          <a:prstGeom prst="rect">
            <a:avLst/>
          </a:prstGeom>
          <a:noFill/>
        </p:spPr>
        <p:txBody>
          <a:bodyPr wrap="square" rtlCol="0">
            <a:spAutoFit/>
          </a:bodyPr>
          <a:lstStyle/>
          <a:p>
            <a:r>
              <a:rPr lang="en-US" sz="800" dirty="0"/>
              <a:t>Photo by Development Partner</a:t>
            </a:r>
          </a:p>
        </p:txBody>
      </p:sp>
      <p:pic>
        <p:nvPicPr>
          <p:cNvPr id="9" name="Picture 2" descr="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4111625"/>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1</a:t>
            </a:fld>
            <a:endParaRPr lang="en-US" sz="1400" b="0" i="0" u="none" strike="noStrike" cap="none">
              <a:solidFill>
                <a:srgbClr val="000000"/>
              </a:solidFill>
              <a:latin typeface="Tahoma"/>
              <a:ea typeface="Tahoma"/>
              <a:cs typeface="Tahoma"/>
              <a:sym typeface="Tahoma"/>
            </a:endParaRPr>
          </a:p>
        </p:txBody>
      </p:sp>
      <p:pic>
        <p:nvPicPr>
          <p:cNvPr id="1026" name="Picture 2" descr="Worker in cloud of dust&#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2057400"/>
            <a:ext cx="361084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Worker in cloud of dust&#10;"/>
          <p:cNvSpPr txBox="1"/>
          <p:nvPr/>
        </p:nvSpPr>
        <p:spPr>
          <a:xfrm>
            <a:off x="1442462" y="5276879"/>
            <a:ext cx="1625599" cy="246221"/>
          </a:xfrm>
          <a:prstGeom prst="rect">
            <a:avLst/>
          </a:prstGeom>
          <a:noFill/>
        </p:spPr>
        <p:txBody>
          <a:bodyPr wrap="square" rtlCol="0">
            <a:spAutoFit/>
          </a:bodyPr>
          <a:lstStyle/>
          <a:p>
            <a:r>
              <a:rPr lang="en-US" sz="1000" dirty="0"/>
              <a:t>Worker in cloud of </a:t>
            </a:r>
            <a:r>
              <a:rPr lang="en-US" sz="1000" dirty="0" smtClean="0"/>
              <a:t>dust</a:t>
            </a:r>
            <a:endParaRPr lang="en-US" sz="1000" dirty="0"/>
          </a:p>
        </p:txBody>
      </p:sp>
      <p:sp>
        <p:nvSpPr>
          <p:cNvPr id="208" name="Shape 208"/>
          <p:cNvSpPr txBox="1">
            <a:spLocks noGrp="1"/>
          </p:cNvSpPr>
          <p:nvPr>
            <p:ph type="ctrTitle"/>
          </p:nvPr>
        </p:nvSpPr>
        <p:spPr>
          <a:xfrm>
            <a:off x="4114800" y="1262062"/>
            <a:ext cx="4953000" cy="2362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dirty="0">
                <a:solidFill>
                  <a:schemeClr val="dk1"/>
                </a:solidFill>
                <a:latin typeface="Tahoma"/>
                <a:ea typeface="Tahoma"/>
                <a:cs typeface="Tahoma"/>
                <a:sym typeface="Tahoma"/>
              </a:rPr>
              <a:t>Silica </a:t>
            </a:r>
            <a:br>
              <a:rPr lang="en-US" sz="4000" b="1" i="0" u="none" strike="noStrike" cap="none" dirty="0">
                <a:solidFill>
                  <a:schemeClr val="dk1"/>
                </a:solidFill>
                <a:latin typeface="Tahoma"/>
                <a:ea typeface="Tahoma"/>
                <a:cs typeface="Tahoma"/>
                <a:sym typeface="Tahoma"/>
              </a:rPr>
            </a:br>
            <a:r>
              <a:rPr lang="en-US" sz="4000" b="1" i="0" u="none" strike="noStrike" cap="none" dirty="0">
                <a:solidFill>
                  <a:schemeClr val="dk1"/>
                </a:solidFill>
                <a:latin typeface="Tahoma"/>
                <a:ea typeface="Tahoma"/>
                <a:cs typeface="Tahoma"/>
                <a:sym typeface="Tahoma"/>
              </a:rPr>
              <a:t/>
            </a:r>
            <a:br>
              <a:rPr lang="en-US" sz="4000" b="1" i="0" u="none" strike="noStrike" cap="none" dirty="0">
                <a:solidFill>
                  <a:schemeClr val="dk1"/>
                </a:solidFill>
                <a:latin typeface="Tahoma"/>
                <a:ea typeface="Tahoma"/>
                <a:cs typeface="Tahoma"/>
                <a:sym typeface="Tahoma"/>
              </a:rPr>
            </a:br>
            <a:r>
              <a:rPr lang="en-US" sz="3000" b="1" i="0" u="none" strike="noStrike" cap="none" dirty="0">
                <a:solidFill>
                  <a:schemeClr val="dk1"/>
                </a:solidFill>
                <a:latin typeface="Tahoma"/>
                <a:ea typeface="Tahoma"/>
                <a:cs typeface="Tahoma"/>
                <a:sym typeface="Tahoma"/>
              </a:rPr>
              <a:t>Why You Want to Keep Silica Dust Out of your Lungs </a:t>
            </a:r>
            <a:r>
              <a:rPr lang="en-US" sz="3000" b="1" i="0" u="sng" strike="noStrike" cap="none" dirty="0">
                <a:solidFill>
                  <a:schemeClr val="dk1"/>
                </a:solidFill>
                <a:latin typeface="Tahoma"/>
                <a:ea typeface="Tahoma"/>
                <a:cs typeface="Tahoma"/>
                <a:sym typeface="Tahoma"/>
              </a:rPr>
              <a:t>and</a:t>
            </a:r>
            <a:r>
              <a:rPr lang="en-US" sz="3000" b="1" i="0" u="none" strike="noStrike" cap="none" dirty="0">
                <a:solidFill>
                  <a:schemeClr val="dk1"/>
                </a:solidFill>
                <a:latin typeface="Tahoma"/>
                <a:ea typeface="Tahoma"/>
                <a:cs typeface="Tahoma"/>
                <a:sym typeface="Tahoma"/>
              </a:rPr>
              <a:t> How to Do It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Test #5</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5) Chronic silicosis </a:t>
            </a:r>
            <a:r>
              <a:rPr lang="en-US" dirty="0">
                <a:latin typeface="Calibri" panose="020F0502020204030204" pitchFamily="34" charset="0"/>
              </a:rPr>
              <a:t>is a lung disease that develops slowly over years due to the invisible respirable silica dust that gets deep into your lungs, which makes it gradually harder and harder to breathe.</a:t>
            </a:r>
          </a:p>
          <a:p>
            <a:endParaRPr lang="en-US" dirty="0"/>
          </a:p>
        </p:txBody>
      </p:sp>
      <p:sp>
        <p:nvSpPr>
          <p:cNvPr id="5" name="Text Placeholder 4"/>
          <p:cNvSpPr>
            <a:spLocks noGrp="1"/>
          </p:cNvSpPr>
          <p:nvPr>
            <p:ph type="body" sz="quarter" idx="14"/>
            <p:custDataLst>
              <p:tags r:id="rId3"/>
            </p:custDataLst>
          </p:nvPr>
        </p:nvSpPr>
        <p:spPr>
          <a:xfrm>
            <a:off x="266699" y="37338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p>
        </p:txBody>
      </p:sp>
      <p:sp>
        <p:nvSpPr>
          <p:cNvPr id="6" name="Slide Number Placeholder 5"/>
          <p:cNvSpPr>
            <a:spLocks noGrp="1"/>
          </p:cNvSpPr>
          <p:nvPr>
            <p:ph type="sldNum" idx="12"/>
          </p:nvPr>
        </p:nvSpPr>
        <p:spPr>
          <a:xfrm>
            <a:off x="7277100" y="65532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10</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4168338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Shape 903"/>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a:solidFill>
                  <a:srgbClr val="00539B"/>
                </a:solidFill>
                <a:latin typeface="Tahoma"/>
                <a:ea typeface="Tahoma"/>
                <a:cs typeface="Tahoma"/>
                <a:sym typeface="Tahoma"/>
              </a:rPr>
              <a:t>Respirators are only effective if properly used, stored and maintained</a:t>
            </a:r>
          </a:p>
        </p:txBody>
      </p:sp>
      <p:sp>
        <p:nvSpPr>
          <p:cNvPr id="904" name="Shape 904"/>
          <p:cNvSpPr txBox="1">
            <a:spLocks noGrp="1"/>
          </p:cNvSpPr>
          <p:nvPr>
            <p:ph type="body" idx="1"/>
          </p:nvPr>
        </p:nvSpPr>
        <p:spPr>
          <a:xfrm>
            <a:off x="762000" y="1447800"/>
            <a:ext cx="7772400" cy="487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Follow the manufacturer’s instructions</a:t>
            </a:r>
          </a:p>
          <a:p>
            <a:pPr marL="342900" marR="0" lvl="0" indent="-34290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Check filtering respirators before each use</a:t>
            </a:r>
          </a:p>
          <a:p>
            <a:pPr marL="742950" marR="0" lvl="2" indent="-349250" algn="l" rtl="0">
              <a:spcBef>
                <a:spcPts val="480"/>
              </a:spcBef>
              <a:spcAft>
                <a:spcPts val="0"/>
              </a:spcAft>
              <a:buClr>
                <a:schemeClr val="dk1"/>
              </a:buClr>
              <a:buSzPct val="100000"/>
              <a:buFont typeface="Tahoma"/>
              <a:buChar char="•"/>
            </a:pPr>
            <a:r>
              <a:rPr lang="en-US" sz="2400" b="0" i="0" u="none" strike="noStrike" cap="none" dirty="0">
                <a:solidFill>
                  <a:schemeClr val="dk1"/>
                </a:solidFill>
                <a:latin typeface="Tahoma"/>
                <a:ea typeface="Tahoma"/>
                <a:cs typeface="Tahoma"/>
                <a:sym typeface="Tahoma"/>
              </a:rPr>
              <a:t>Seal check </a:t>
            </a:r>
          </a:p>
          <a:p>
            <a:pPr marL="742950" marR="0" lvl="2" indent="-349250" algn="l" rtl="0">
              <a:spcBef>
                <a:spcPts val="480"/>
              </a:spcBef>
              <a:spcAft>
                <a:spcPts val="0"/>
              </a:spcAft>
              <a:buClr>
                <a:schemeClr val="dk1"/>
              </a:buClr>
              <a:buSzPct val="100000"/>
              <a:buFont typeface="Tahoma"/>
              <a:buChar char="•"/>
            </a:pPr>
            <a:r>
              <a:rPr lang="en-US" sz="2400" b="0" i="0" u="none" strike="noStrike" cap="none" dirty="0">
                <a:solidFill>
                  <a:schemeClr val="dk1"/>
                </a:solidFill>
                <a:latin typeface="Tahoma"/>
                <a:ea typeface="Tahoma"/>
                <a:cs typeface="Tahoma"/>
                <a:sym typeface="Tahoma"/>
              </a:rPr>
              <a:t>Tight seal requires a clean-shaven face</a:t>
            </a:r>
          </a:p>
          <a:p>
            <a:pPr marL="342900" marR="0" lvl="0" indent="-34290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Clean respirator after each use</a:t>
            </a:r>
          </a:p>
          <a:p>
            <a:pPr marL="342900" marR="0" lvl="0" indent="-34290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Properly store </a:t>
            </a:r>
            <a:r>
              <a:rPr lang="en-US" sz="2800" dirty="0"/>
              <a:t>your respirator</a:t>
            </a:r>
          </a:p>
          <a:p>
            <a:pPr lvl="1" indent="-342900">
              <a:buFont typeface="Tahoma"/>
              <a:buChar char="•"/>
            </a:pPr>
            <a:r>
              <a:rPr lang="en-US" sz="2400" b="0" i="0" u="none" strike="noStrike" cap="none" dirty="0">
                <a:solidFill>
                  <a:schemeClr val="dk1"/>
                </a:solidFill>
                <a:latin typeface="Tahoma"/>
                <a:ea typeface="Tahoma"/>
                <a:cs typeface="Tahoma"/>
                <a:sym typeface="Tahoma"/>
              </a:rPr>
              <a:t>Avoid conditions that could damage it (e.g., heat, light, moisture, etc.)</a:t>
            </a:r>
          </a:p>
          <a:p>
            <a:pPr lvl="1" indent="-342900">
              <a:buFont typeface="Tahoma"/>
              <a:buChar char="•"/>
            </a:pPr>
            <a:r>
              <a:rPr lang="en-US" sz="2400" dirty="0"/>
              <a:t>Keep it stored in a bag, labeled with your name</a:t>
            </a:r>
            <a:endParaRPr lang="en-US" sz="2400" b="0" i="0" u="none" strike="noStrike" cap="none" dirty="0">
              <a:solidFill>
                <a:schemeClr val="dk1"/>
              </a:solidFill>
              <a:latin typeface="Tahoma"/>
              <a:ea typeface="Tahoma"/>
              <a:cs typeface="Tahoma"/>
              <a:sym typeface="Tahoma"/>
            </a:endParaRPr>
          </a:p>
          <a:p>
            <a:pPr marL="342900" marR="0" lvl="0" indent="-34290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Know when to change the respirator cartridge</a:t>
            </a:r>
          </a:p>
          <a:p>
            <a:pPr marL="0" marR="0" lvl="0" indent="0" algn="l" rtl="0">
              <a:spcBef>
                <a:spcPts val="64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100</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15537640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249" y="-118319"/>
            <a:ext cx="8763000" cy="1143000"/>
          </a:xfrm>
        </p:spPr>
        <p:txBody>
          <a:bodyPr/>
          <a:lstStyle/>
          <a:p>
            <a:r>
              <a:rPr lang="en-US" dirty="0" err="1" smtClean="0"/>
              <a:t>Tuckpointing</a:t>
            </a:r>
            <a:endParaRPr lang="en-US" dirty="0"/>
          </a:p>
        </p:txBody>
      </p:sp>
      <p:sp>
        <p:nvSpPr>
          <p:cNvPr id="3" name="Text Placeholder 2"/>
          <p:cNvSpPr>
            <a:spLocks noGrp="1"/>
          </p:cNvSpPr>
          <p:nvPr>
            <p:ph type="body" idx="1"/>
          </p:nvPr>
        </p:nvSpPr>
        <p:spPr>
          <a:xfrm>
            <a:off x="5791200" y="1049469"/>
            <a:ext cx="3124200" cy="5275131"/>
          </a:xfrm>
        </p:spPr>
        <p:txBody>
          <a:bodyPr/>
          <a:lstStyle/>
          <a:p>
            <a:r>
              <a:rPr lang="en-US" sz="2000" dirty="0" smtClean="0"/>
              <a:t>If performed for less than 4 hours, APF 10 or higher required</a:t>
            </a:r>
          </a:p>
          <a:p>
            <a:endParaRPr lang="en-US" sz="2000" dirty="0"/>
          </a:p>
          <a:p>
            <a:endParaRPr lang="en-US" sz="2000" dirty="0" smtClean="0"/>
          </a:p>
          <a:p>
            <a:endParaRPr lang="en-US" sz="2000" dirty="0"/>
          </a:p>
          <a:p>
            <a:endParaRPr lang="en-US" sz="2000" dirty="0" smtClean="0"/>
          </a:p>
          <a:p>
            <a:r>
              <a:rPr lang="en-US" sz="2000" dirty="0" smtClean="0"/>
              <a:t>If performed for more than 4 hours, APF 25 or higher required. </a:t>
            </a:r>
            <a:endParaRPr lang="en-US" sz="20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101</a:t>
            </a:fld>
            <a:endParaRPr lang="en-US" sz="1400" b="0" i="0" u="none" strike="noStrike" cap="none">
              <a:solidFill>
                <a:schemeClr val="dk1"/>
              </a:solidFill>
              <a:latin typeface="Tahoma"/>
              <a:ea typeface="Tahoma"/>
              <a:cs typeface="Tahoma"/>
              <a:sym typeface="Tahoma"/>
            </a:endParaRPr>
          </a:p>
        </p:txBody>
      </p:sp>
      <p:pic>
        <p:nvPicPr>
          <p:cNvPr id="7" name="Picture 6" descr="Elastomeric half-face respirator.&#10;"/>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6921" y="2043024"/>
            <a:ext cx="1345327" cy="1304066"/>
          </a:xfrm>
          <a:prstGeom prst="rect">
            <a:avLst/>
          </a:prstGeom>
          <a:noFill/>
          <a:ln>
            <a:noFill/>
          </a:ln>
        </p:spPr>
      </p:pic>
      <p:pic>
        <p:nvPicPr>
          <p:cNvPr id="8" name="Picture 7" descr="Powered air-purifying respirator (PAPR).&#10;"/>
          <p:cNvPicPr/>
          <p:nvPr/>
        </p:nvPicPr>
        <p:blipFill>
          <a:blip r:embed="rId4" cstate="email">
            <a:extLst>
              <a:ext uri="{28A0092B-C50C-407E-A947-70E740481C1C}">
                <a14:useLocalDpi xmlns:a14="http://schemas.microsoft.com/office/drawing/2010/main"/>
              </a:ext>
            </a:extLst>
          </a:blip>
          <a:stretch>
            <a:fillRect/>
          </a:stretch>
        </p:blipFill>
        <p:spPr>
          <a:xfrm>
            <a:off x="5528618" y="4933720"/>
            <a:ext cx="1752250" cy="1028241"/>
          </a:xfrm>
          <a:prstGeom prst="rect">
            <a:avLst/>
          </a:prstGeom>
        </p:spPr>
      </p:pic>
      <p:pic>
        <p:nvPicPr>
          <p:cNvPr id="9" name="Picture 8" descr="Elastomeric full-face respirator.&#10;"/>
          <p:cNvPicPr/>
          <p:nvPr/>
        </p:nvPicPr>
        <p:blipFill>
          <a:blip r:embed="rId5" cstate="email">
            <a:extLst>
              <a:ext uri="{28A0092B-C50C-407E-A947-70E740481C1C}">
                <a14:useLocalDpi xmlns:a14="http://schemas.microsoft.com/office/drawing/2010/main"/>
              </a:ext>
            </a:extLst>
          </a:blip>
          <a:srcRect/>
          <a:stretch>
            <a:fillRect/>
          </a:stretch>
        </p:blipFill>
        <p:spPr bwMode="auto">
          <a:xfrm>
            <a:off x="7716442" y="4762040"/>
            <a:ext cx="1186284" cy="1371600"/>
          </a:xfrm>
          <a:prstGeom prst="rect">
            <a:avLst/>
          </a:prstGeom>
          <a:noFill/>
          <a:ln>
            <a:noFill/>
          </a:ln>
        </p:spPr>
      </p:pic>
      <p:sp>
        <p:nvSpPr>
          <p:cNvPr id="10" name="Rectangle 9"/>
          <p:cNvSpPr/>
          <p:nvPr/>
        </p:nvSpPr>
        <p:spPr>
          <a:xfrm>
            <a:off x="1745401" y="6477000"/>
            <a:ext cx="2377574"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operates grinder with </a:t>
            </a:r>
            <a:r>
              <a:rPr lang="en-US" sz="1000" dirty="0" smtClean="0">
                <a:latin typeface="+mn-lt"/>
                <a:ea typeface="Calibri" panose="020F0502020204030204" pitchFamily="34" charset="0"/>
                <a:cs typeface="Arial" panose="020B0604020202020204" pitchFamily="34" charset="0"/>
              </a:rPr>
              <a:t>controls </a:t>
            </a:r>
            <a:endParaRPr lang="en-US" sz="1000" dirty="0">
              <a:latin typeface="+mn-lt"/>
            </a:endParaRPr>
          </a:p>
        </p:txBody>
      </p:sp>
      <p:sp>
        <p:nvSpPr>
          <p:cNvPr id="11" name="Rectangle 10"/>
          <p:cNvSpPr/>
          <p:nvPr/>
        </p:nvSpPr>
        <p:spPr>
          <a:xfrm>
            <a:off x="5711299" y="3300176"/>
            <a:ext cx="1711599" cy="400110"/>
          </a:xfrm>
          <a:prstGeom prst="rect">
            <a:avLst/>
          </a:prstGeom>
        </p:spPr>
        <p:txBody>
          <a:bodyPr wrap="square">
            <a:spAutoFit/>
          </a:bodyPr>
          <a:lstStyle/>
          <a:p>
            <a:r>
              <a:rPr lang="en-US" sz="1000" dirty="0">
                <a:latin typeface="+mn-lt"/>
                <a:ea typeface="Calibri" panose="020F0502020204030204" pitchFamily="34" charset="0"/>
                <a:cs typeface="Arial" panose="020B0604020202020204" pitchFamily="34" charset="0"/>
              </a:rPr>
              <a:t>Disposable half-face </a:t>
            </a:r>
            <a:r>
              <a:rPr lang="en-US" sz="1000" dirty="0" smtClean="0">
                <a:latin typeface="+mn-lt"/>
                <a:ea typeface="Calibri" panose="020F0502020204030204" pitchFamily="34" charset="0"/>
                <a:cs typeface="Arial" panose="020B0604020202020204" pitchFamily="34" charset="0"/>
              </a:rPr>
              <a:t>respirator</a:t>
            </a:r>
            <a:endParaRPr lang="en-US" sz="1000" dirty="0">
              <a:latin typeface="+mn-lt"/>
            </a:endParaRPr>
          </a:p>
        </p:txBody>
      </p:sp>
      <p:sp>
        <p:nvSpPr>
          <p:cNvPr id="12" name="Rectangle 11"/>
          <p:cNvSpPr/>
          <p:nvPr/>
        </p:nvSpPr>
        <p:spPr>
          <a:xfrm>
            <a:off x="7700217" y="3299435"/>
            <a:ext cx="1645267" cy="400110"/>
          </a:xfrm>
          <a:prstGeom prst="rect">
            <a:avLst/>
          </a:prstGeom>
        </p:spPr>
        <p:txBody>
          <a:bodyPr wrap="square">
            <a:spAutoFit/>
          </a:bodyPr>
          <a:lstStyle/>
          <a:p>
            <a:r>
              <a:rPr lang="en-US" sz="1000" dirty="0">
                <a:latin typeface="+mn-lt"/>
                <a:ea typeface="Calibri" panose="020F0502020204030204" pitchFamily="34" charset="0"/>
                <a:cs typeface="Arial" panose="020B0604020202020204" pitchFamily="34" charset="0"/>
              </a:rPr>
              <a:t>Elastomeric half-face </a:t>
            </a:r>
            <a:r>
              <a:rPr lang="en-US" sz="1000" dirty="0" smtClean="0">
                <a:latin typeface="+mn-lt"/>
                <a:ea typeface="Calibri" panose="020F0502020204030204" pitchFamily="34" charset="0"/>
                <a:cs typeface="Arial" panose="020B0604020202020204" pitchFamily="34" charset="0"/>
              </a:rPr>
              <a:t>respirator</a:t>
            </a:r>
            <a:endParaRPr lang="en-US" sz="1000" dirty="0">
              <a:latin typeface="+mn-lt"/>
            </a:endParaRPr>
          </a:p>
        </p:txBody>
      </p:sp>
      <p:sp>
        <p:nvSpPr>
          <p:cNvPr id="13" name="Rectangle 12"/>
          <p:cNvSpPr/>
          <p:nvPr/>
        </p:nvSpPr>
        <p:spPr>
          <a:xfrm>
            <a:off x="5791757" y="5953578"/>
            <a:ext cx="1792934" cy="400110"/>
          </a:xfrm>
          <a:prstGeom prst="rect">
            <a:avLst/>
          </a:prstGeom>
        </p:spPr>
        <p:txBody>
          <a:bodyPr wrap="square">
            <a:spAutoFit/>
          </a:bodyPr>
          <a:lstStyle/>
          <a:p>
            <a:r>
              <a:rPr lang="en-US" sz="1000" dirty="0">
                <a:latin typeface="+mn-lt"/>
                <a:ea typeface="Calibri" panose="020F0502020204030204" pitchFamily="34" charset="0"/>
                <a:cs typeface="Arial" panose="020B0604020202020204" pitchFamily="34" charset="0"/>
              </a:rPr>
              <a:t>Powered air-purifying respirator (PAPR</a:t>
            </a:r>
            <a:r>
              <a:rPr lang="en-US" sz="1000" dirty="0" smtClean="0">
                <a:latin typeface="+mn-lt"/>
                <a:ea typeface="Calibri" panose="020F0502020204030204" pitchFamily="34" charset="0"/>
                <a:cs typeface="Arial" panose="020B0604020202020204" pitchFamily="34" charset="0"/>
              </a:rPr>
              <a:t>)</a:t>
            </a:r>
            <a:endParaRPr lang="en-US" sz="1000" dirty="0">
              <a:latin typeface="+mn-lt"/>
            </a:endParaRPr>
          </a:p>
        </p:txBody>
      </p:sp>
      <p:sp>
        <p:nvSpPr>
          <p:cNvPr id="14" name="Rectangle 13"/>
          <p:cNvSpPr/>
          <p:nvPr/>
        </p:nvSpPr>
        <p:spPr>
          <a:xfrm>
            <a:off x="7620933" y="5949278"/>
            <a:ext cx="1523067" cy="400110"/>
          </a:xfrm>
          <a:prstGeom prst="rect">
            <a:avLst/>
          </a:prstGeom>
        </p:spPr>
        <p:txBody>
          <a:bodyPr wrap="square">
            <a:spAutoFit/>
          </a:bodyPr>
          <a:lstStyle/>
          <a:p>
            <a:r>
              <a:rPr lang="en-US" sz="1000" dirty="0">
                <a:latin typeface="+mn-lt"/>
                <a:ea typeface="Calibri" panose="020F0502020204030204" pitchFamily="34" charset="0"/>
                <a:cs typeface="Arial" panose="020B0604020202020204" pitchFamily="34" charset="0"/>
              </a:rPr>
              <a:t>Elastomeric full-face </a:t>
            </a:r>
            <a:r>
              <a:rPr lang="en-US" sz="1000" dirty="0" smtClean="0">
                <a:latin typeface="+mn-lt"/>
                <a:ea typeface="Calibri" panose="020F0502020204030204" pitchFamily="34" charset="0"/>
                <a:cs typeface="Arial" panose="020B0604020202020204" pitchFamily="34" charset="0"/>
              </a:rPr>
              <a:t>respirator</a:t>
            </a:r>
            <a:endParaRPr lang="en-US" sz="1000" dirty="0">
              <a:latin typeface="+mn-lt"/>
            </a:endParaRPr>
          </a:p>
        </p:txBody>
      </p:sp>
      <p:pic>
        <p:nvPicPr>
          <p:cNvPr id="15" name="Picture 14" title="Worker operates grinder with controls. "/>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5800" y="1143000"/>
            <a:ext cx="4353636" cy="4726745"/>
          </a:xfrm>
          <a:prstGeom prst="rect">
            <a:avLst/>
          </a:prstGeom>
        </p:spPr>
      </p:pic>
      <p:pic>
        <p:nvPicPr>
          <p:cNvPr id="16" name="Picture 15" title="Disposable half-face respirato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62600" y="2209800"/>
            <a:ext cx="1600200" cy="1163108"/>
          </a:xfrm>
          <a:prstGeom prst="rect">
            <a:avLst/>
          </a:prstGeom>
        </p:spPr>
      </p:pic>
    </p:spTree>
    <p:extLst>
      <p:ext uri="{BB962C8B-B14F-4D97-AF65-F5344CB8AC3E}">
        <p14:creationId xmlns:p14="http://schemas.microsoft.com/office/powerpoint/2010/main" val="32580163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Quiz </a:t>
            </a:r>
            <a:r>
              <a:rPr lang="en-US" dirty="0" smtClean="0">
                <a:latin typeface="Calibri" panose="020F0502020204030204" pitchFamily="34" charset="0"/>
              </a:rPr>
              <a:t>Bowl #14</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a:latin typeface="Calibri" panose="020F0502020204030204" pitchFamily="34" charset="0"/>
              </a:rPr>
              <a:t>The </a:t>
            </a:r>
            <a:r>
              <a:rPr lang="en-US" dirty="0" smtClean="0">
                <a:latin typeface="Calibri" panose="020F0502020204030204" pitchFamily="34" charset="0"/>
              </a:rPr>
              <a:t>single </a:t>
            </a:r>
            <a:r>
              <a:rPr lang="en-US" u="sng" dirty="0" smtClean="0">
                <a:latin typeface="Calibri" panose="020F0502020204030204" pitchFamily="34" charset="0"/>
              </a:rPr>
              <a:t>most</a:t>
            </a:r>
            <a:r>
              <a:rPr lang="en-US" dirty="0" smtClean="0">
                <a:latin typeface="Calibri" panose="020F0502020204030204" pitchFamily="34" charset="0"/>
              </a:rPr>
              <a:t> </a:t>
            </a:r>
            <a:r>
              <a:rPr lang="en-US" dirty="0">
                <a:latin typeface="Calibri" panose="020F0502020204030204" pitchFamily="34" charset="0"/>
              </a:rPr>
              <a:t>effective method for controlling silica exposure is:</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2895600"/>
            <a:ext cx="4095750" cy="4114800"/>
          </a:xfrm>
        </p:spPr>
        <p:txBody>
          <a:bodyPr/>
          <a:lstStyle/>
          <a:p>
            <a:pPr marL="514350" indent="-514350">
              <a:spcBef>
                <a:spcPts val="560"/>
              </a:spcBef>
            </a:pPr>
            <a:r>
              <a:rPr lang="en-US" sz="2800" dirty="0">
                <a:latin typeface="Calibri" panose="020F0502020204030204" pitchFamily="34" charset="0"/>
              </a:rPr>
              <a:t>Using products that don’t contain </a:t>
            </a:r>
            <a:r>
              <a:rPr lang="en-US" sz="2800" dirty="0" smtClean="0">
                <a:latin typeface="Calibri" panose="020F0502020204030204" pitchFamily="34" charset="0"/>
              </a:rPr>
              <a:t>silica</a:t>
            </a:r>
            <a:endParaRPr lang="en-US" sz="2800" dirty="0" smtClean="0">
              <a:solidFill>
                <a:schemeClr val="dk1"/>
              </a:solidFill>
              <a:latin typeface="Calibri" panose="020F0502020204030204" pitchFamily="34" charset="0"/>
              <a:ea typeface="Tahoma"/>
              <a:cs typeface="Tahoma"/>
              <a:sym typeface="Tahoma"/>
            </a:endParaRPr>
          </a:p>
          <a:p>
            <a:pPr marL="514350" lvl="0" indent="-514350">
              <a:spcBef>
                <a:spcPts val="560"/>
              </a:spcBef>
              <a:buClr>
                <a:schemeClr val="dk1"/>
              </a:buClr>
              <a:buSzPct val="100000"/>
              <a:buFont typeface="Tahoma"/>
              <a:buAutoNum type="arabicPeriod"/>
            </a:pPr>
            <a:r>
              <a:rPr lang="en-US" sz="2800" dirty="0" smtClean="0">
                <a:solidFill>
                  <a:schemeClr val="dk1"/>
                </a:solidFill>
                <a:latin typeface="Calibri" panose="020F0502020204030204" pitchFamily="34" charset="0"/>
                <a:ea typeface="Tahoma"/>
                <a:cs typeface="Tahoma"/>
                <a:sym typeface="Tahoma"/>
              </a:rPr>
              <a:t>Wearing </a:t>
            </a:r>
            <a:r>
              <a:rPr lang="en-US" sz="2800" dirty="0">
                <a:solidFill>
                  <a:schemeClr val="dk1"/>
                </a:solidFill>
                <a:latin typeface="Calibri" panose="020F0502020204030204" pitchFamily="34" charset="0"/>
                <a:ea typeface="Tahoma"/>
                <a:cs typeface="Tahoma"/>
                <a:sym typeface="Tahoma"/>
              </a:rPr>
              <a:t>a respirator</a:t>
            </a:r>
          </a:p>
          <a:p>
            <a:pPr marL="514350" lvl="0" indent="-514350">
              <a:spcBef>
                <a:spcPts val="560"/>
              </a:spcBef>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Engineering controls</a:t>
            </a:r>
          </a:p>
          <a:p>
            <a:pPr marL="514350" lvl="0" indent="-514350">
              <a:spcBef>
                <a:spcPts val="560"/>
              </a:spcBef>
              <a:buClr>
                <a:schemeClr val="dk1"/>
              </a:buClr>
              <a:buSzPct val="100000"/>
              <a:buFont typeface="Tahoma"/>
              <a:buAutoNum type="arabicPeriod"/>
            </a:pPr>
            <a:r>
              <a:rPr lang="en-US" sz="2800" dirty="0" smtClean="0">
                <a:solidFill>
                  <a:schemeClr val="dk1"/>
                </a:solidFill>
                <a:latin typeface="Calibri" panose="020F0502020204030204" pitchFamily="34" charset="0"/>
                <a:ea typeface="Tahoma"/>
                <a:cs typeface="Tahoma"/>
                <a:sym typeface="Tahoma"/>
              </a:rPr>
              <a:t>Work </a:t>
            </a:r>
            <a:r>
              <a:rPr lang="en-US" sz="2800" dirty="0">
                <a:solidFill>
                  <a:schemeClr val="dk1"/>
                </a:solidFill>
                <a:latin typeface="Calibri" panose="020F0502020204030204" pitchFamily="34" charset="0"/>
                <a:ea typeface="Tahoma"/>
                <a:cs typeface="Tahoma"/>
                <a:sym typeface="Tahoma"/>
              </a:rPr>
              <a:t>practice controls</a:t>
            </a:r>
          </a:p>
          <a:p>
            <a:endParaRPr lang="en-US" dirty="0">
              <a:latin typeface="Calibri" panose="020F0502020204030204" pitchFamily="34" charset="0"/>
            </a:endParaRPr>
          </a:p>
        </p:txBody>
      </p:sp>
      <p:sp>
        <p:nvSpPr>
          <p:cNvPr id="10" name="Oval 9"/>
          <p:cNvSpPr/>
          <p:nvPr>
            <p:custDataLst>
              <p:tags r:id="rId4"/>
            </p:custDataLst>
          </p:nvPr>
        </p:nvSpPr>
        <p:spPr>
          <a:xfrm>
            <a:off x="8001000" y="2540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
        <p:nvSpPr>
          <p:cNvPr id="6" name="Slide Number Placeholder 5"/>
          <p:cNvSpPr>
            <a:spLocks noGrp="1"/>
          </p:cNvSpPr>
          <p:nvPr>
            <p:ph type="sldNum" idx="12"/>
          </p:nvPr>
        </p:nvSpPr>
        <p:spPr>
          <a:xfrm>
            <a:off x="7239001" y="6413653"/>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102</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0367167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Quiz </a:t>
            </a:r>
            <a:r>
              <a:rPr lang="en-US" dirty="0" smtClean="0">
                <a:latin typeface="Calibri" panose="020F0502020204030204" pitchFamily="34" charset="0"/>
              </a:rPr>
              <a:t>Bowl #15</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a:latin typeface="Calibri" panose="020F0502020204030204" pitchFamily="34" charset="0"/>
              </a:rPr>
              <a:t>Proper use of a respirator includes which of the following:</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2590800"/>
            <a:ext cx="4095750" cy="4114800"/>
          </a:xfrm>
        </p:spPr>
        <p:txBody>
          <a:bodyPr/>
          <a:lstStyle/>
          <a:p>
            <a:pPr marL="514350" lvl="0" indent="-514350">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A clean-shaven face.</a:t>
            </a:r>
          </a:p>
          <a:p>
            <a:pPr marL="514350" lvl="0" indent="-514350">
              <a:spcBef>
                <a:spcPts val="480"/>
              </a:spcBef>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Fit testing one time only</a:t>
            </a:r>
          </a:p>
          <a:p>
            <a:pPr marL="514350" lvl="0" indent="-514350">
              <a:spcBef>
                <a:spcPts val="480"/>
              </a:spcBef>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Hanging it out in the sun to dry after use</a:t>
            </a:r>
          </a:p>
          <a:p>
            <a:pPr marL="514350" lvl="0" indent="-514350">
              <a:spcBef>
                <a:spcPts val="480"/>
              </a:spcBef>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Cartridge changes once a year</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103</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4977756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Quiz </a:t>
            </a:r>
            <a:r>
              <a:rPr lang="en-US" dirty="0" smtClean="0">
                <a:latin typeface="Calibri" panose="020F0502020204030204" pitchFamily="34" charset="0"/>
              </a:rPr>
              <a:t>Bowl #16</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a:latin typeface="Calibri" panose="020F0502020204030204" pitchFamily="34" charset="0"/>
              </a:rPr>
              <a:t>Use of </a:t>
            </a:r>
            <a:r>
              <a:rPr lang="en-US" dirty="0" smtClean="0">
                <a:latin typeface="Calibri" panose="020F0502020204030204" pitchFamily="34" charset="0"/>
              </a:rPr>
              <a:t>a handkerchief </a:t>
            </a:r>
            <a:r>
              <a:rPr lang="en-US" dirty="0">
                <a:latin typeface="Calibri" panose="020F0502020204030204" pitchFamily="34" charset="0"/>
              </a:rPr>
              <a:t>or one strap mask will protect your lungs from respirable silica.</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1242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104</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5851494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5" name="Title 4"/>
          <p:cNvSpPr>
            <a:spLocks noGrp="1"/>
          </p:cNvSpPr>
          <p:nvPr>
            <p:ph type="title"/>
          </p:nvPr>
        </p:nvSpPr>
        <p:spPr>
          <a:xfrm>
            <a:off x="152400" y="5514561"/>
            <a:ext cx="8763000" cy="1143000"/>
          </a:xfrm>
        </p:spPr>
        <p:txBody>
          <a:bodyPr/>
          <a:lstStyle/>
          <a:p>
            <a:pPr lvl="0"/>
            <a:r>
              <a:rPr lang="en-US" sz="3200" b="1" dirty="0"/>
              <a:t>ACTIVITY: Sampler Demonstration</a:t>
            </a:r>
            <a:br>
              <a:rPr lang="en-US" sz="3200" b="1" dirty="0"/>
            </a:br>
            <a:endParaRPr lang="en-US" sz="3200"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105</a:t>
            </a:fld>
            <a:endParaRPr lang="en-US" sz="1400" b="0" i="0" u="none" strike="noStrike" cap="none">
              <a:solidFill>
                <a:schemeClr val="dk1"/>
              </a:solidFill>
              <a:latin typeface="Tahoma"/>
              <a:ea typeface="Tahoma"/>
              <a:cs typeface="Tahoma"/>
              <a:sym typeface="Tahoma"/>
            </a:endParaRPr>
          </a:p>
        </p:txBody>
      </p:sp>
      <p:pic>
        <p:nvPicPr>
          <p:cNvPr id="8" name="Shape 675" descr="Worker wearing sampling device.&#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5799" y="609600"/>
            <a:ext cx="2255599" cy="3962400"/>
          </a:xfrm>
          <a:prstGeom prst="rect">
            <a:avLst/>
          </a:prstGeom>
          <a:noFill/>
          <a:ln>
            <a:noFill/>
          </a:ln>
        </p:spPr>
      </p:pic>
      <p:sp>
        <p:nvSpPr>
          <p:cNvPr id="3" name="TextBox 2"/>
          <p:cNvSpPr txBox="1"/>
          <p:nvPr/>
        </p:nvSpPr>
        <p:spPr>
          <a:xfrm>
            <a:off x="2194599" y="394156"/>
            <a:ext cx="1493598" cy="215444"/>
          </a:xfrm>
          <a:prstGeom prst="rect">
            <a:avLst/>
          </a:prstGeom>
          <a:noFill/>
        </p:spPr>
        <p:txBody>
          <a:bodyPr wrap="square" rtlCol="0">
            <a:spAutoFit/>
          </a:bodyPr>
          <a:lstStyle/>
          <a:p>
            <a:r>
              <a:rPr lang="en-US" sz="800" smtClean="0"/>
              <a:t>Photo by CSU</a:t>
            </a:r>
            <a:endParaRPr lang="en-US" sz="800" dirty="0"/>
          </a:p>
        </p:txBody>
      </p:sp>
      <p:sp>
        <p:nvSpPr>
          <p:cNvPr id="4" name="Rectangle 3"/>
          <p:cNvSpPr/>
          <p:nvPr/>
        </p:nvSpPr>
        <p:spPr>
          <a:xfrm>
            <a:off x="780302" y="4572000"/>
            <a:ext cx="2066591"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wearing sampling </a:t>
            </a:r>
            <a:r>
              <a:rPr lang="en-US" sz="1000" dirty="0" smtClean="0">
                <a:latin typeface="+mn-lt"/>
                <a:ea typeface="Calibri" panose="020F0502020204030204" pitchFamily="34" charset="0"/>
                <a:cs typeface="Arial" panose="020B0604020202020204" pitchFamily="34" charset="0"/>
              </a:rPr>
              <a:t>device</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381000" y="76200"/>
            <a:ext cx="8763000" cy="1143000"/>
          </a:xfrm>
          <a:prstGeom prst="rect">
            <a:avLst/>
          </a:prstGeom>
          <a:noFill/>
          <a:ln>
            <a:noFill/>
          </a:ln>
        </p:spPr>
        <p:txBody>
          <a:bodyPr lIns="91425" tIns="45700" rIns="91425" bIns="45700" anchor="ctr" anchorCtr="0">
            <a:noAutofit/>
          </a:bodyPr>
          <a:lstStyle/>
          <a:p>
            <a:pPr lvl="0">
              <a:buSzPct val="25000"/>
            </a:pPr>
            <a:r>
              <a:rPr lang="en-US" sz="3600" dirty="0"/>
              <a:t>Silica levels in air are measured </a:t>
            </a:r>
            <a:br>
              <a:rPr lang="en-US" sz="3600" dirty="0"/>
            </a:br>
            <a:r>
              <a:rPr lang="en-US" sz="3600" dirty="0"/>
              <a:t>with a sampler over an 8 hour shift</a:t>
            </a:r>
            <a:endParaRPr lang="en-US" sz="3600" b="0" i="0" u="none" strike="noStrike" cap="none" dirty="0">
              <a:solidFill>
                <a:srgbClr val="00539B"/>
              </a:solidFill>
              <a:sym typeface="Tahoma"/>
            </a:endParaRPr>
          </a:p>
        </p:txBody>
      </p:sp>
      <p:pic>
        <p:nvPicPr>
          <p:cNvPr id="675" name="Shape 675" descr="Worker wearing sampling device.&#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5800" y="1454478"/>
            <a:ext cx="2255599" cy="4495800"/>
          </a:xfrm>
          <a:prstGeom prst="rect">
            <a:avLst/>
          </a:prstGeom>
          <a:noFill/>
          <a:ln>
            <a:noFill/>
          </a:ln>
        </p:spPr>
      </p:pic>
      <p:sp>
        <p:nvSpPr>
          <p:cNvPr id="676" name="Shape 676"/>
          <p:cNvSpPr txBox="1"/>
          <p:nvPr/>
        </p:nvSpPr>
        <p:spPr>
          <a:xfrm>
            <a:off x="3124200" y="2843401"/>
            <a:ext cx="1406699" cy="661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Cyclone</a:t>
            </a:r>
          </a:p>
        </p:txBody>
      </p:sp>
      <p:sp>
        <p:nvSpPr>
          <p:cNvPr id="677" name="Shape 677"/>
          <p:cNvSpPr txBox="1"/>
          <p:nvPr/>
        </p:nvSpPr>
        <p:spPr>
          <a:xfrm>
            <a:off x="3200400" y="4876800"/>
            <a:ext cx="1166999" cy="551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Pump</a:t>
            </a:r>
          </a:p>
        </p:txBody>
      </p:sp>
      <p:cxnSp>
        <p:nvCxnSpPr>
          <p:cNvPr id="678" name="Shape 678" descr="arrow"/>
          <p:cNvCxnSpPr/>
          <p:nvPr/>
        </p:nvCxnSpPr>
        <p:spPr>
          <a:xfrm>
            <a:off x="2142125" y="3121050"/>
            <a:ext cx="982075" cy="3150"/>
          </a:xfrm>
          <a:prstGeom prst="straightConnector1">
            <a:avLst/>
          </a:prstGeom>
          <a:noFill/>
          <a:ln w="38100" cap="flat" cmpd="sng">
            <a:solidFill>
              <a:srgbClr val="FF0000"/>
            </a:solidFill>
            <a:prstDash val="solid"/>
            <a:round/>
            <a:headEnd type="stealth" w="lg" len="lg"/>
            <a:tailEnd type="none" w="med" len="med"/>
          </a:ln>
        </p:spPr>
      </p:cxnSp>
      <p:cxnSp>
        <p:nvCxnSpPr>
          <p:cNvPr id="679" name="Shape 679" descr="arrow"/>
          <p:cNvCxnSpPr/>
          <p:nvPr/>
        </p:nvCxnSpPr>
        <p:spPr>
          <a:xfrm>
            <a:off x="2142125" y="5181600"/>
            <a:ext cx="1134475" cy="0"/>
          </a:xfrm>
          <a:prstGeom prst="straightConnector1">
            <a:avLst/>
          </a:prstGeom>
          <a:noFill/>
          <a:ln w="38100" cap="flat" cmpd="sng">
            <a:solidFill>
              <a:srgbClr val="FF0000"/>
            </a:solidFill>
            <a:prstDash val="solid"/>
            <a:round/>
            <a:headEnd type="stealth" w="lg" len="lg"/>
            <a:tailEnd type="none" w="med" len="med"/>
          </a:ln>
        </p:spPr>
      </p:cxnSp>
      <p:sp>
        <p:nvSpPr>
          <p:cNvPr id="680" name="Shape 680"/>
          <p:cNvSpPr txBox="1">
            <a:spLocks noGrp="1"/>
          </p:cNvSpPr>
          <p:nvPr>
            <p:ph type="body" idx="2"/>
          </p:nvPr>
        </p:nvSpPr>
        <p:spPr>
          <a:xfrm>
            <a:off x="4114800" y="1371600"/>
            <a:ext cx="4876800" cy="5203500"/>
          </a:xfrm>
          <a:prstGeom prst="rect">
            <a:avLst/>
          </a:prstGeom>
          <a:noFill/>
          <a:ln>
            <a:noFill/>
          </a:ln>
        </p:spPr>
        <p:txBody>
          <a:bodyPr lIns="91425" tIns="91425" rIns="91425" bIns="91425" anchor="t" anchorCtr="0">
            <a:noAutofit/>
          </a:bodyPr>
          <a:lstStyle/>
          <a:p>
            <a:pPr lvl="0" indent="-342900">
              <a:spcBef>
                <a:spcPts val="0"/>
              </a:spcBef>
            </a:pPr>
            <a:r>
              <a:rPr lang="en-US" sz="2400" dirty="0"/>
              <a:t>Sampling pump attaches to belt</a:t>
            </a:r>
          </a:p>
          <a:p>
            <a:pPr lvl="0" indent="-342900">
              <a:spcBef>
                <a:spcPts val="640"/>
              </a:spcBef>
            </a:pPr>
            <a:r>
              <a:rPr lang="en-US" sz="2400" dirty="0"/>
              <a:t>Tubing is attached from the pump to a sampling device called a cyclone</a:t>
            </a:r>
          </a:p>
          <a:p>
            <a:pPr lvl="1" indent="-228600"/>
            <a:r>
              <a:rPr lang="en-US" sz="2000" dirty="0"/>
              <a:t>Captures silica particles you cannot see onto a filter</a:t>
            </a:r>
          </a:p>
          <a:p>
            <a:pPr indent="-228600"/>
            <a:r>
              <a:rPr lang="en-US" sz="2400" b="0" i="0" u="none" strike="noStrike" cap="none" dirty="0">
                <a:solidFill>
                  <a:schemeClr val="dk1"/>
                </a:solidFill>
                <a:sym typeface="Tahoma"/>
              </a:rPr>
              <a:t>The filter is sent to a lab to measure the amount of silica</a:t>
            </a:r>
          </a:p>
          <a:p>
            <a:pPr indent="-228600"/>
            <a:r>
              <a:rPr lang="en-US" sz="2400" dirty="0"/>
              <a:t>Is the amount below the</a:t>
            </a:r>
            <a:r>
              <a:rPr lang="en-US" sz="2400" b="0" i="0" u="none" strike="noStrike" cap="none" dirty="0">
                <a:solidFill>
                  <a:schemeClr val="dk1"/>
                </a:solidFill>
                <a:sym typeface="Tahoma"/>
              </a:rPr>
              <a:t>:</a:t>
            </a:r>
          </a:p>
          <a:p>
            <a:pPr lvl="1" indent="-228600"/>
            <a:r>
              <a:rPr lang="en-US" sz="2000" b="0" i="0" u="none" strike="noStrike" cap="none" dirty="0">
                <a:solidFill>
                  <a:schemeClr val="dk1"/>
                </a:solidFill>
                <a:sym typeface="Tahoma"/>
              </a:rPr>
              <a:t>PEL (50μg/m</a:t>
            </a:r>
            <a:r>
              <a:rPr lang="en-US" sz="2000" b="0" i="0" u="none" strike="noStrike" cap="none" baseline="30000" dirty="0">
                <a:solidFill>
                  <a:schemeClr val="dk1"/>
                </a:solidFill>
                <a:sym typeface="Tahoma"/>
              </a:rPr>
              <a:t>3</a:t>
            </a:r>
            <a:r>
              <a:rPr lang="en-US" sz="2000" dirty="0"/>
              <a:t>)?</a:t>
            </a:r>
          </a:p>
          <a:p>
            <a:pPr lvl="1" indent="-228600"/>
            <a:r>
              <a:rPr lang="en-US" sz="2000" dirty="0"/>
              <a:t>Action Level (25μg/m</a:t>
            </a:r>
            <a:r>
              <a:rPr lang="en-US" sz="2000" baseline="30000" dirty="0"/>
              <a:t>3</a:t>
            </a:r>
            <a:r>
              <a:rPr lang="en-US" sz="2000" dirty="0"/>
              <a:t>)?</a:t>
            </a:r>
          </a:p>
          <a:p>
            <a:pPr lvl="1" indent="-228600"/>
            <a:endParaRPr lang="en-US" dirty="0"/>
          </a:p>
          <a:p>
            <a:pPr lvl="1" indent="-228600"/>
            <a:endParaRPr lang="en-US" sz="2000" baseline="30000" dirty="0"/>
          </a:p>
        </p:txBody>
      </p:sp>
      <p:sp>
        <p:nvSpPr>
          <p:cNvPr id="2" name="TextBox 1"/>
          <p:cNvSpPr txBox="1"/>
          <p:nvPr/>
        </p:nvSpPr>
        <p:spPr>
          <a:xfrm>
            <a:off x="2142125" y="1279652"/>
            <a:ext cx="1127800" cy="215444"/>
          </a:xfrm>
          <a:prstGeom prst="rect">
            <a:avLst/>
          </a:prstGeom>
          <a:noFill/>
        </p:spPr>
        <p:txBody>
          <a:bodyPr wrap="square" rtlCol="0">
            <a:spAutoFit/>
          </a:bodyPr>
          <a:lstStyle/>
          <a:p>
            <a:r>
              <a:rPr lang="en-US" sz="800" dirty="0"/>
              <a:t>Photo by CSU</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106</a:t>
            </a:fld>
            <a:endParaRPr lang="en-US" sz="1400" b="0" i="0" u="none" strike="noStrike" cap="none">
              <a:solidFill>
                <a:schemeClr val="dk1"/>
              </a:solidFill>
              <a:latin typeface="Tahoma"/>
              <a:ea typeface="Tahoma"/>
              <a:cs typeface="Tahoma"/>
              <a:sym typeface="Tahoma"/>
            </a:endParaRPr>
          </a:p>
        </p:txBody>
      </p:sp>
      <p:sp>
        <p:nvSpPr>
          <p:cNvPr id="11" name="Rectangle 10"/>
          <p:cNvSpPr/>
          <p:nvPr/>
        </p:nvSpPr>
        <p:spPr>
          <a:xfrm>
            <a:off x="780303" y="5939335"/>
            <a:ext cx="2066591"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wearing sampling </a:t>
            </a:r>
            <a:r>
              <a:rPr lang="en-US" sz="1000" dirty="0" smtClean="0">
                <a:latin typeface="+mn-lt"/>
                <a:ea typeface="Calibri" panose="020F0502020204030204" pitchFamily="34" charset="0"/>
                <a:cs typeface="Arial" panose="020B0604020202020204" pitchFamily="34" charset="0"/>
              </a:rPr>
              <a:t>device</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What if You are Above the Action Level?</a:t>
            </a:r>
          </a:p>
        </p:txBody>
      </p:sp>
      <p:sp>
        <p:nvSpPr>
          <p:cNvPr id="7" name="Text Placeholder 6"/>
          <p:cNvSpPr>
            <a:spLocks noGrp="1"/>
          </p:cNvSpPr>
          <p:nvPr>
            <p:ph type="body" idx="1"/>
          </p:nvPr>
        </p:nvSpPr>
        <p:spPr>
          <a:xfrm>
            <a:off x="665018" y="1828800"/>
            <a:ext cx="7793182" cy="4124696"/>
          </a:xfrm>
        </p:spPr>
        <p:txBody>
          <a:bodyPr/>
          <a:lstStyle/>
          <a:p>
            <a:r>
              <a:rPr lang="en-US" dirty="0"/>
              <a:t>Check your exposure controls</a:t>
            </a:r>
          </a:p>
          <a:p>
            <a:pPr lvl="1"/>
            <a:r>
              <a:rPr lang="en-US" dirty="0"/>
              <a:t>Are they working the way they should?</a:t>
            </a:r>
          </a:p>
          <a:p>
            <a:pPr lvl="1"/>
            <a:r>
              <a:rPr lang="en-US" dirty="0"/>
              <a:t>Are additional controls needed?</a:t>
            </a:r>
          </a:p>
          <a:p>
            <a:r>
              <a:rPr lang="en-US" dirty="0"/>
              <a:t>Measure the levels again</a:t>
            </a:r>
          </a:p>
          <a:p>
            <a:pPr indent="0">
              <a:buNone/>
            </a:pPr>
            <a:endParaRPr lang="en-US"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107</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6616425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if You are Above the PEL?</a:t>
            </a:r>
          </a:p>
        </p:txBody>
      </p:sp>
      <p:sp>
        <p:nvSpPr>
          <p:cNvPr id="7" name="Text Placeholder 6"/>
          <p:cNvSpPr>
            <a:spLocks noGrp="1"/>
          </p:cNvSpPr>
          <p:nvPr>
            <p:ph type="body" idx="1"/>
          </p:nvPr>
        </p:nvSpPr>
        <p:spPr/>
        <p:txBody>
          <a:bodyPr/>
          <a:lstStyle/>
          <a:p>
            <a:r>
              <a:rPr lang="en-US" dirty="0"/>
              <a:t>Check your exposure controls</a:t>
            </a:r>
          </a:p>
          <a:p>
            <a:pPr lvl="1"/>
            <a:r>
              <a:rPr lang="en-US" dirty="0"/>
              <a:t>Are they working the way they should?</a:t>
            </a:r>
          </a:p>
          <a:p>
            <a:pPr lvl="1"/>
            <a:r>
              <a:rPr lang="en-US" dirty="0"/>
              <a:t>Are additional controls needed?</a:t>
            </a:r>
          </a:p>
          <a:p>
            <a:r>
              <a:rPr lang="en-US" dirty="0"/>
              <a:t>Respiratory protection is needed</a:t>
            </a:r>
          </a:p>
          <a:p>
            <a:r>
              <a:rPr lang="en-US" dirty="0"/>
              <a:t>Medical surveillance</a:t>
            </a:r>
          </a:p>
          <a:p>
            <a:pPr lvl="1"/>
            <a:r>
              <a:rPr lang="en-US" dirty="0"/>
              <a:t>If respiratory protection is used for 30 or more days per year</a:t>
            </a:r>
          </a:p>
          <a:p>
            <a:r>
              <a:rPr lang="en-US" dirty="0"/>
              <a:t>Measure the levels again</a:t>
            </a:r>
          </a:p>
          <a:p>
            <a:pPr lvl="1" indent="0">
              <a:buNone/>
            </a:pPr>
            <a:endParaRPr lang="en-US" dirty="0"/>
          </a:p>
          <a:p>
            <a:pPr lvl="1" indent="0">
              <a:buNone/>
            </a:pPr>
            <a:endParaRPr lang="en-US"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108</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30017881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3" name="Shape 703"/>
          <p:cNvSpPr txBox="1"/>
          <p:nvPr/>
        </p:nvSpPr>
        <p:spPr>
          <a:xfrm>
            <a:off x="4876800" y="223247"/>
            <a:ext cx="78513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a:solidFill>
                  <a:schemeClr val="dk1"/>
                </a:solidFill>
                <a:latin typeface="Tahoma"/>
                <a:ea typeface="Tahoma"/>
                <a:cs typeface="Tahoma"/>
                <a:sym typeface="Tahoma"/>
              </a:rPr>
              <a:t>Source: OSHA: Controlling Silica Exposures in Construction. OSHA 3362-05 2009</a:t>
            </a:r>
          </a:p>
        </p:txBody>
      </p:sp>
      <p:sp>
        <p:nvSpPr>
          <p:cNvPr id="5" name="Title 4"/>
          <p:cNvSpPr>
            <a:spLocks noGrp="1"/>
          </p:cNvSpPr>
          <p:nvPr>
            <p:ph type="title"/>
          </p:nvPr>
        </p:nvSpPr>
        <p:spPr>
          <a:xfrm>
            <a:off x="243518" y="5715000"/>
            <a:ext cx="8763000" cy="1143000"/>
          </a:xfrm>
        </p:spPr>
        <p:txBody>
          <a:bodyPr/>
          <a:lstStyle/>
          <a:p>
            <a:pPr lvl="0"/>
            <a:r>
              <a:rPr lang="en-US" sz="2800" b="1" dirty="0"/>
              <a:t>ACTIVITY: What would you do if co-workers or subcontractors are not using silica exposure </a:t>
            </a:r>
            <a:r>
              <a:rPr lang="en-US" sz="2800" b="1" dirty="0" smtClean="0"/>
              <a:t>controls?</a:t>
            </a:r>
            <a:r>
              <a:rPr lang="en-US" sz="2800" b="1" dirty="0"/>
              <a:t/>
            </a:r>
            <a:br>
              <a:rPr lang="en-US" sz="2800" b="1" dirty="0"/>
            </a:br>
            <a:endParaRPr lang="en-US" sz="2800" dirty="0"/>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109</a:t>
            </a:fld>
            <a:endParaRPr lang="en-US" sz="1400" b="0" i="0" u="none" strike="noStrike" cap="none" dirty="0">
              <a:solidFill>
                <a:schemeClr val="dk1"/>
              </a:solidFill>
              <a:latin typeface="Times New Roman"/>
              <a:ea typeface="Times New Roman"/>
              <a:cs typeface="Times New Roman"/>
              <a:sym typeface="Times New Roman"/>
            </a:endParaRPr>
          </a:p>
        </p:txBody>
      </p:sp>
      <p:sp>
        <p:nvSpPr>
          <p:cNvPr id="4" name="Rectangle 3"/>
          <p:cNvSpPr/>
          <p:nvPr/>
        </p:nvSpPr>
        <p:spPr>
          <a:xfrm>
            <a:off x="3330433" y="5168099"/>
            <a:ext cx="2589170"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operating grinder without </a:t>
            </a:r>
            <a:r>
              <a:rPr lang="en-US" sz="1000" dirty="0" smtClean="0">
                <a:latin typeface="+mn-lt"/>
                <a:ea typeface="Calibri" panose="020F0502020204030204" pitchFamily="34" charset="0"/>
                <a:cs typeface="Arial" panose="020B0604020202020204" pitchFamily="34" charset="0"/>
              </a:rPr>
              <a:t>controls </a:t>
            </a:r>
            <a:endParaRPr lang="en-US" sz="1000" dirty="0">
              <a:latin typeface="+mn-lt"/>
            </a:endParaRPr>
          </a:p>
        </p:txBody>
      </p:sp>
      <p:pic>
        <p:nvPicPr>
          <p:cNvPr id="2" name="Picture 1" title="Worker operating grinder without controls.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542491"/>
            <a:ext cx="8229600" cy="4639109"/>
          </a:xfrm>
          <a:prstGeom prst="rect">
            <a:avLst/>
          </a:prstGeom>
        </p:spPr>
      </p:pic>
      <p:pic>
        <p:nvPicPr>
          <p:cNvPr id="8" name="Picture 2" descr="Grinding without engineering controls.&#10;"/>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5800" y="3810000"/>
            <a:ext cx="1269999" cy="14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94016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 Test #6</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6) Controls to reduce exposure to respirable silica include which of the following: </a:t>
            </a:r>
            <a:endParaRPr lang="en-US" dirty="0">
              <a:latin typeface="Calibri" panose="020F0502020204030204" pitchFamily="34" charset="0"/>
            </a:endParaRP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2895600"/>
            <a:ext cx="4095750" cy="4114800"/>
          </a:xfrm>
        </p:spPr>
        <p:txBody>
          <a:bodyPr/>
          <a:lstStyle/>
          <a:p>
            <a:pPr marL="660400" lvl="0" indent="-457200">
              <a:buFont typeface="+mj-lt"/>
              <a:buAutoNum type="arabicPeriod"/>
            </a:pPr>
            <a:r>
              <a:rPr lang="en-US" sz="2800" dirty="0">
                <a:latin typeface="Calibri" panose="020F0502020204030204" pitchFamily="34" charset="0"/>
              </a:rPr>
              <a:t>Wet cutting</a:t>
            </a:r>
          </a:p>
          <a:p>
            <a:pPr marL="660400" lvl="0" indent="-457200">
              <a:buFont typeface="+mj-lt"/>
              <a:buAutoNum type="arabicPeriod"/>
            </a:pPr>
            <a:r>
              <a:rPr lang="en-US" sz="2800" dirty="0">
                <a:latin typeface="Calibri" panose="020F0502020204030204" pitchFamily="34" charset="0"/>
              </a:rPr>
              <a:t>Shrouds and HEPA dust collection system</a:t>
            </a:r>
          </a:p>
          <a:p>
            <a:pPr marL="660400" lvl="0" indent="-457200">
              <a:buFont typeface="+mj-lt"/>
              <a:buAutoNum type="arabicPeriod"/>
            </a:pPr>
            <a:r>
              <a:rPr lang="en-US" sz="2800" dirty="0">
                <a:latin typeface="Calibri" panose="020F0502020204030204" pitchFamily="34" charset="0"/>
              </a:rPr>
              <a:t>Equipment in good working condition</a:t>
            </a:r>
          </a:p>
          <a:p>
            <a:pPr marL="660400" lvl="0" indent="-457200">
              <a:buFont typeface="+mj-lt"/>
              <a:buAutoNum type="arabicPeriod"/>
            </a:pPr>
            <a:r>
              <a:rPr lang="en-US" sz="2800" dirty="0">
                <a:latin typeface="Calibri" panose="020F0502020204030204" pitchFamily="34" charset="0"/>
              </a:rPr>
              <a:t>All of the above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60117" y="6544019"/>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11</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5312140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381000" y="304800"/>
            <a:ext cx="8763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4400" b="0" i="0" u="none" strike="noStrike" cap="none" dirty="0" smtClean="0">
                <a:solidFill>
                  <a:srgbClr val="00539B"/>
                </a:solidFill>
                <a:latin typeface="Tahoma"/>
                <a:ea typeface="Tahoma"/>
                <a:cs typeface="Tahoma"/>
                <a:sym typeface="Tahoma"/>
              </a:rPr>
              <a:t>Scenario I</a:t>
            </a:r>
            <a:endParaRPr lang="en-US" sz="4400" b="0" i="0" u="none" strike="noStrike" cap="none" dirty="0">
              <a:solidFill>
                <a:srgbClr val="00539B"/>
              </a:solidFill>
              <a:latin typeface="Tahoma"/>
              <a:ea typeface="Tahoma"/>
              <a:cs typeface="Tahoma"/>
              <a:sym typeface="Tahoma"/>
            </a:endParaRPr>
          </a:p>
        </p:txBody>
      </p:sp>
      <p:sp>
        <p:nvSpPr>
          <p:cNvPr id="695" name="Shape 695"/>
          <p:cNvSpPr txBox="1">
            <a:spLocks noGrp="1"/>
          </p:cNvSpPr>
          <p:nvPr>
            <p:ph type="body" idx="1"/>
          </p:nvPr>
        </p:nvSpPr>
        <p:spPr>
          <a:xfrm>
            <a:off x="685800" y="1447800"/>
            <a:ext cx="7772400" cy="4648198"/>
          </a:xfrm>
          <a:prstGeom prst="rect">
            <a:avLst/>
          </a:prstGeom>
          <a:noFill/>
          <a:ln>
            <a:noFill/>
          </a:ln>
        </p:spPr>
        <p:txBody>
          <a:bodyPr lIns="91425" tIns="45700" rIns="91425" bIns="45700" anchor="t" anchorCtr="0">
            <a:noAutofit/>
          </a:bodyPr>
          <a:lstStyle/>
          <a:p>
            <a:pPr marL="514350" indent="-457200">
              <a:spcBef>
                <a:spcPts val="560"/>
              </a:spcBef>
            </a:pPr>
            <a:r>
              <a:rPr lang="en-US" sz="3200" b="0" i="0" u="none" strike="noStrike" cap="none" dirty="0">
                <a:solidFill>
                  <a:schemeClr val="dk1"/>
                </a:solidFill>
                <a:latin typeface="Tahoma"/>
                <a:ea typeface="Tahoma"/>
                <a:cs typeface="Tahoma"/>
                <a:sym typeface="Tahoma"/>
              </a:rPr>
              <a:t>Several co-workers or subcontractors are not using silica exposure controls and are not using the required respiratory protection</a:t>
            </a:r>
          </a:p>
          <a:p>
            <a:pPr marL="514350" indent="-457200">
              <a:spcBef>
                <a:spcPts val="560"/>
              </a:spcBef>
            </a:pPr>
            <a:r>
              <a:rPr lang="en-US" sz="3200" b="0" i="0" u="none" strike="noStrike" cap="none" dirty="0">
                <a:solidFill>
                  <a:schemeClr val="dk1"/>
                </a:solidFill>
                <a:latin typeface="Tahoma"/>
                <a:ea typeface="Tahoma"/>
                <a:cs typeface="Tahoma"/>
                <a:sym typeface="Tahoma"/>
              </a:rPr>
              <a:t>They are trying to get the job done quicker</a:t>
            </a:r>
          </a:p>
          <a:p>
            <a:pPr marL="0" marR="0" lvl="0" indent="0" algn="l" rtl="0">
              <a:lnSpc>
                <a:spcPct val="100000"/>
              </a:lnSpc>
              <a:spcBef>
                <a:spcPts val="64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110</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381000" y="381000"/>
            <a:ext cx="8763000" cy="1143000"/>
          </a:xfrm>
          <a:prstGeom prst="rect">
            <a:avLst/>
          </a:prstGeom>
          <a:noFill/>
          <a:ln>
            <a:noFill/>
          </a:ln>
        </p:spPr>
        <p:txBody>
          <a:bodyPr lIns="91425" tIns="45700" rIns="91425" bIns="45700" anchor="ctr" anchorCtr="0">
            <a:noAutofit/>
          </a:bodyPr>
          <a:lstStyle/>
          <a:p>
            <a:pPr>
              <a:buSzPct val="25000"/>
            </a:pPr>
            <a:r>
              <a:rPr lang="en-US" dirty="0"/>
              <a:t>Questions about this Scenario</a:t>
            </a:r>
            <a:endParaRPr lang="en-US" sz="4400" b="0" i="0" u="none" strike="noStrike" cap="none" dirty="0">
              <a:solidFill>
                <a:srgbClr val="00539B"/>
              </a:solidFill>
              <a:latin typeface="Tahoma"/>
              <a:ea typeface="Tahoma"/>
              <a:cs typeface="Tahoma"/>
              <a:sym typeface="Tahoma"/>
            </a:endParaRPr>
          </a:p>
        </p:txBody>
      </p:sp>
      <p:sp>
        <p:nvSpPr>
          <p:cNvPr id="709" name="Shape 709"/>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514350" indent="-457200">
              <a:spcBef>
                <a:spcPts val="560"/>
              </a:spcBef>
            </a:pPr>
            <a:r>
              <a:rPr lang="en-US" sz="3200" b="0" i="0" u="none" strike="noStrike" cap="none" dirty="0">
                <a:solidFill>
                  <a:schemeClr val="dk1"/>
                </a:solidFill>
                <a:latin typeface="Tahoma"/>
                <a:ea typeface="Tahoma"/>
                <a:cs typeface="Tahoma"/>
                <a:sym typeface="Tahoma"/>
              </a:rPr>
              <a:t>How would you approach these employees to get them to protect their health? </a:t>
            </a:r>
          </a:p>
          <a:p>
            <a:pPr marL="514350" indent="-457200">
              <a:spcBef>
                <a:spcPts val="560"/>
              </a:spcBef>
            </a:pPr>
            <a:r>
              <a:rPr lang="en-US" dirty="0"/>
              <a:t>What would you report to your supervisor?</a:t>
            </a:r>
            <a:endParaRPr lang="en-US" sz="3200" b="0" i="0" u="none" strike="noStrike" cap="none" dirty="0">
              <a:solidFill>
                <a:schemeClr val="dk1"/>
              </a:solidFill>
              <a:latin typeface="Tahoma"/>
              <a:ea typeface="Tahoma"/>
              <a:cs typeface="Tahoma"/>
              <a:sym typeface="Tahoma"/>
            </a:endParaRPr>
          </a:p>
          <a:p>
            <a:pPr marL="514350" indent="-457200">
              <a:spcBef>
                <a:spcPts val="560"/>
              </a:spcBef>
            </a:pPr>
            <a:r>
              <a:rPr lang="en-US" sz="3200" b="0" i="0" u="none" strike="noStrike" cap="none" dirty="0">
                <a:solidFill>
                  <a:schemeClr val="dk1"/>
                </a:solidFill>
                <a:latin typeface="Tahoma"/>
                <a:ea typeface="Tahoma"/>
                <a:cs typeface="Tahoma"/>
                <a:sym typeface="Tahoma"/>
              </a:rPr>
              <a:t>What would you suggest to </a:t>
            </a:r>
            <a:r>
              <a:rPr lang="en-US" sz="3200" b="0" i="0" u="none" strike="noStrike" cap="none" dirty="0" smtClean="0">
                <a:solidFill>
                  <a:schemeClr val="dk1"/>
                </a:solidFill>
                <a:latin typeface="Tahoma"/>
                <a:ea typeface="Tahoma"/>
                <a:cs typeface="Tahoma"/>
                <a:sym typeface="Tahoma"/>
              </a:rPr>
              <a:t>the General Contractor?</a:t>
            </a:r>
            <a:endParaRPr lang="en-US" sz="32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111</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8" name="Shape 718"/>
          <p:cNvSpPr txBox="1"/>
          <p:nvPr/>
        </p:nvSpPr>
        <p:spPr>
          <a:xfrm>
            <a:off x="4235687" y="3725"/>
            <a:ext cx="78513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a:solidFill>
                  <a:schemeClr val="dk1"/>
                </a:solidFill>
                <a:latin typeface="+mn-lt"/>
                <a:ea typeface="Tahoma"/>
                <a:cs typeface="Tahoma"/>
                <a:sym typeface="Tahoma"/>
              </a:rPr>
              <a:t>Source: OSHA: Controlling Silica Exposures in Construction. OSHA 3362-05 2009</a:t>
            </a:r>
          </a:p>
        </p:txBody>
      </p:sp>
      <p:sp>
        <p:nvSpPr>
          <p:cNvPr id="4" name="Title 3"/>
          <p:cNvSpPr>
            <a:spLocks noGrp="1"/>
          </p:cNvSpPr>
          <p:nvPr>
            <p:ph type="title"/>
          </p:nvPr>
        </p:nvSpPr>
        <p:spPr>
          <a:xfrm>
            <a:off x="190499" y="5327073"/>
            <a:ext cx="8763000" cy="1143000"/>
          </a:xfrm>
        </p:spPr>
        <p:txBody>
          <a:bodyPr/>
          <a:lstStyle/>
          <a:p>
            <a:pPr lvl="0"/>
            <a:r>
              <a:rPr lang="en-US" sz="2800" b="1" dirty="0"/>
              <a:t>ACTIVITY: What would you do if you felt in danger at work?</a:t>
            </a:r>
            <a:br>
              <a:rPr lang="en-US" sz="2800" b="1" dirty="0"/>
            </a:br>
            <a:endParaRPr lang="en-US" sz="2800"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112</a:t>
            </a:fld>
            <a:endParaRPr lang="en-US" sz="1400" b="0" i="0" u="none" strike="noStrike" cap="none">
              <a:solidFill>
                <a:schemeClr val="dk1"/>
              </a:solidFill>
              <a:latin typeface="Tahoma"/>
              <a:ea typeface="Tahoma"/>
              <a:cs typeface="Tahoma"/>
              <a:sym typeface="Tahoma"/>
            </a:endParaRPr>
          </a:p>
        </p:txBody>
      </p:sp>
      <p:sp>
        <p:nvSpPr>
          <p:cNvPr id="3" name="Rectangle 2"/>
          <p:cNvSpPr/>
          <p:nvPr/>
        </p:nvSpPr>
        <p:spPr>
          <a:xfrm>
            <a:off x="3124200" y="5029200"/>
            <a:ext cx="2888932"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operating jackhammer without </a:t>
            </a:r>
            <a:r>
              <a:rPr lang="en-US" sz="1000" dirty="0" smtClean="0">
                <a:latin typeface="+mn-lt"/>
                <a:ea typeface="Calibri" panose="020F0502020204030204" pitchFamily="34" charset="0"/>
                <a:cs typeface="Arial" panose="020B0604020202020204" pitchFamily="34" charset="0"/>
              </a:rPr>
              <a:t>controls </a:t>
            </a:r>
            <a:endParaRPr lang="en-US" sz="1000" dirty="0">
              <a:latin typeface="+mn-lt"/>
            </a:endParaRPr>
          </a:p>
        </p:txBody>
      </p:sp>
      <p:pic>
        <p:nvPicPr>
          <p:cNvPr id="5" name="Picture 4" title="Worker operating jackhammer without controls.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236220"/>
            <a:ext cx="7924800" cy="4792980"/>
          </a:xfrm>
          <a:prstGeom prst="rect">
            <a:avLst/>
          </a:prstGeom>
        </p:spPr>
      </p:pic>
      <p:pic>
        <p:nvPicPr>
          <p:cNvPr id="8" name="Picture 2" descr="Grinding without engineering controls.&#10;"/>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9600" y="3886200"/>
            <a:ext cx="1269999" cy="14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4400" b="0" i="0" u="none" strike="noStrike" cap="none" dirty="0" smtClean="0">
                <a:solidFill>
                  <a:srgbClr val="00539B"/>
                </a:solidFill>
                <a:latin typeface="Tahoma"/>
                <a:ea typeface="Tahoma"/>
                <a:cs typeface="Tahoma"/>
                <a:sym typeface="Tahoma"/>
              </a:rPr>
              <a:t>Scenario II</a:t>
            </a:r>
            <a:endParaRPr lang="en-US" sz="4400" b="0" i="0" u="none" strike="noStrike" cap="none" dirty="0">
              <a:solidFill>
                <a:srgbClr val="00539B"/>
              </a:solidFill>
              <a:latin typeface="Tahoma"/>
              <a:ea typeface="Tahoma"/>
              <a:cs typeface="Tahoma"/>
              <a:sym typeface="Tahoma"/>
            </a:endParaRPr>
          </a:p>
        </p:txBody>
      </p:sp>
      <p:sp>
        <p:nvSpPr>
          <p:cNvPr id="724" name="Shape 724"/>
          <p:cNvSpPr txBox="1">
            <a:spLocks noGrp="1"/>
          </p:cNvSpPr>
          <p:nvPr>
            <p:ph type="body" idx="1"/>
          </p:nvPr>
        </p:nvSpPr>
        <p:spPr>
          <a:xfrm>
            <a:off x="685800" y="1270000"/>
            <a:ext cx="7772400" cy="4825998"/>
          </a:xfrm>
          <a:prstGeom prst="rect">
            <a:avLst/>
          </a:prstGeom>
          <a:noFill/>
          <a:ln>
            <a:noFill/>
          </a:ln>
        </p:spPr>
        <p:txBody>
          <a:bodyPr lIns="91425" tIns="45700" rIns="91425" bIns="45700" anchor="t" anchorCtr="0">
            <a:noAutofit/>
          </a:bodyPr>
          <a:lstStyle/>
          <a:p>
            <a:pPr marL="514350" indent="-457200"/>
            <a:r>
              <a:rPr lang="en-US" sz="2800" b="0" i="0" u="none" strike="noStrike" cap="none" dirty="0">
                <a:solidFill>
                  <a:schemeClr val="dk1"/>
                </a:solidFill>
                <a:latin typeface="Tahoma"/>
                <a:ea typeface="Tahoma"/>
                <a:cs typeface="Tahoma"/>
                <a:sym typeface="Tahoma"/>
              </a:rPr>
              <a:t>You are jackhammering concrete and there is a cloud of visible dust around you</a:t>
            </a:r>
          </a:p>
          <a:p>
            <a:pPr marL="514350" indent="-457200"/>
            <a:r>
              <a:rPr lang="en-US" sz="2800" b="0" i="0" u="none" strike="noStrike" cap="none" dirty="0">
                <a:solidFill>
                  <a:schemeClr val="dk1"/>
                </a:solidFill>
                <a:latin typeface="Tahoma"/>
                <a:ea typeface="Tahoma"/>
                <a:cs typeface="Tahoma"/>
                <a:sym typeface="Tahoma"/>
              </a:rPr>
              <a:t>You ask your supervisor about using a wet method to reduce the dust cloud or at least a respirator so you don’t breath in the dust</a:t>
            </a:r>
          </a:p>
          <a:p>
            <a:pPr marL="514350" indent="-457200"/>
            <a:r>
              <a:rPr lang="en-US" sz="2800" b="0" i="0" u="none" strike="noStrike" cap="none" dirty="0">
                <a:solidFill>
                  <a:schemeClr val="dk1"/>
                </a:solidFill>
                <a:latin typeface="Tahoma"/>
                <a:ea typeface="Tahoma"/>
                <a:cs typeface="Tahoma"/>
                <a:sym typeface="Tahoma"/>
              </a:rPr>
              <a:t>Your supervisor said that he doesn’t have the time or the money and that you must continue to get your job done on time</a:t>
            </a: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113</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381000" y="0"/>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4400" b="0" i="0" u="none" strike="noStrike" cap="none" dirty="0">
                <a:solidFill>
                  <a:srgbClr val="00539B"/>
                </a:solidFill>
                <a:latin typeface="Tahoma"/>
                <a:ea typeface="Tahoma"/>
                <a:cs typeface="Tahoma"/>
                <a:sym typeface="Tahoma"/>
              </a:rPr>
              <a:t>Scenario Question</a:t>
            </a:r>
          </a:p>
        </p:txBody>
      </p:sp>
      <p:sp>
        <p:nvSpPr>
          <p:cNvPr id="732" name="Shape 73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Tahoma"/>
              <a:buNone/>
            </a:pPr>
            <a:r>
              <a:rPr lang="en-US" sz="3200" b="0" i="0" u="none" strike="noStrike" cap="none" dirty="0">
                <a:solidFill>
                  <a:schemeClr val="dk1"/>
                </a:solidFill>
                <a:latin typeface="Tahoma"/>
                <a:ea typeface="Tahoma"/>
                <a:cs typeface="Tahoma"/>
                <a:sym typeface="Tahoma"/>
              </a:rPr>
              <a:t>Are you going to work under those conditions?</a:t>
            </a:r>
          </a:p>
          <a:p>
            <a:pPr marL="342900" marR="0" lvl="0" indent="-139700" algn="l" rtl="0">
              <a:lnSpc>
                <a:spcPct val="100000"/>
              </a:lnSpc>
              <a:spcBef>
                <a:spcPts val="0"/>
              </a:spcBef>
              <a:spcAft>
                <a:spcPts val="0"/>
              </a:spcAft>
              <a:buClr>
                <a:schemeClr val="dk1"/>
              </a:buClr>
              <a:buSzPct val="25000"/>
              <a:buFont typeface="Tahoma"/>
              <a:buNone/>
            </a:pPr>
            <a:endParaRPr lang="en-US" dirty="0"/>
          </a:p>
          <a:p>
            <a:pPr marL="342900" marR="0" lvl="0" indent="-139700" algn="l" rtl="0">
              <a:lnSpc>
                <a:spcPct val="100000"/>
              </a:lnSpc>
              <a:spcBef>
                <a:spcPts val="0"/>
              </a:spcBef>
              <a:spcAft>
                <a:spcPts val="0"/>
              </a:spcAft>
              <a:buClr>
                <a:schemeClr val="dk1"/>
              </a:buClr>
              <a:buSzPct val="25000"/>
              <a:buFont typeface="Tahoma"/>
              <a:buNone/>
            </a:pPr>
            <a:r>
              <a:rPr lang="en-US" sz="3200" b="0" i="0" u="none" strike="noStrike" cap="none" dirty="0">
                <a:solidFill>
                  <a:schemeClr val="dk1"/>
                </a:solidFill>
                <a:latin typeface="Tahoma"/>
                <a:ea typeface="Tahoma"/>
                <a:cs typeface="Tahoma"/>
                <a:sym typeface="Tahoma"/>
              </a:rPr>
              <a:t>What would you do?</a:t>
            </a: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114</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Shape 1121"/>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00539B"/>
                </a:solidFill>
                <a:latin typeface="Tahoma"/>
                <a:ea typeface="Tahoma"/>
                <a:cs typeface="Tahoma"/>
                <a:sym typeface="Tahoma"/>
              </a:rPr>
              <a:t>OSHA Reporting</a:t>
            </a:r>
          </a:p>
        </p:txBody>
      </p:sp>
      <p:sp>
        <p:nvSpPr>
          <p:cNvPr id="1122" name="Shape 1122"/>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chemeClr val="dk1"/>
              </a:buClr>
              <a:buSzPct val="100000"/>
              <a:buFont typeface="Tahoma"/>
              <a:buChar char="•"/>
            </a:pPr>
            <a:r>
              <a:rPr lang="en-US" sz="3200" b="0" i="0" u="none" strike="noStrike" cap="none">
                <a:solidFill>
                  <a:schemeClr val="dk1"/>
                </a:solidFill>
                <a:latin typeface="Tahoma"/>
                <a:ea typeface="Tahoma"/>
                <a:cs typeface="Tahoma"/>
                <a:sym typeface="Tahoma"/>
              </a:rPr>
              <a:t>Under the OSH Act, employees have the right</a:t>
            </a:r>
          </a:p>
          <a:p>
            <a:pPr marL="914400" marR="0" lvl="1" indent="-520700" algn="l" rtl="0">
              <a:spcBef>
                <a:spcPts val="56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To a safe workplace</a:t>
            </a:r>
          </a:p>
          <a:p>
            <a:pPr marL="914400" marR="0" lvl="1" indent="-520700" algn="l" rtl="0">
              <a:spcBef>
                <a:spcPts val="56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To file a complaint with OSHA if they believe their employer is not following OSHA safety and health requirements</a:t>
            </a:r>
          </a:p>
          <a:p>
            <a:pPr marL="914400" marR="0" lvl="1" indent="-520700" algn="l" rtl="0">
              <a:spcBef>
                <a:spcPts val="56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To maintain confidentiality</a:t>
            </a:r>
          </a:p>
          <a:p>
            <a:pPr marL="342900" marR="0" lvl="0" indent="-342900" algn="l" rtl="0">
              <a:spcBef>
                <a:spcPts val="640"/>
              </a:spcBef>
              <a:spcAft>
                <a:spcPts val="0"/>
              </a:spcAft>
              <a:buClr>
                <a:schemeClr val="dk1"/>
              </a:buClr>
              <a:buSzPct val="100000"/>
              <a:buFont typeface="Tahoma"/>
              <a:buNone/>
            </a:pPr>
            <a:endParaRPr sz="3200" b="0" i="0" u="none" strike="noStrike" cap="none">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115</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Shape 1128"/>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00539B"/>
                </a:solidFill>
                <a:latin typeface="Tahoma"/>
                <a:ea typeface="Tahoma"/>
                <a:cs typeface="Tahoma"/>
                <a:sym typeface="Tahoma"/>
              </a:rPr>
              <a:t>OSHA </a:t>
            </a:r>
            <a:r>
              <a:rPr lang="en-US" sz="4400" b="0" i="0" u="none" strike="noStrike" cap="none" dirty="0" smtClean="0">
                <a:solidFill>
                  <a:srgbClr val="00539B"/>
                </a:solidFill>
                <a:latin typeface="Tahoma"/>
                <a:ea typeface="Tahoma"/>
                <a:cs typeface="Tahoma"/>
                <a:sym typeface="Tahoma"/>
              </a:rPr>
              <a:t>Reporting II</a:t>
            </a:r>
            <a:endParaRPr lang="en-US" sz="4400" b="0" i="0" u="none" strike="noStrike" cap="none" dirty="0">
              <a:solidFill>
                <a:srgbClr val="00539B"/>
              </a:solidFill>
              <a:latin typeface="Tahoma"/>
              <a:ea typeface="Tahoma"/>
              <a:cs typeface="Tahoma"/>
              <a:sym typeface="Tahoma"/>
            </a:endParaRPr>
          </a:p>
        </p:txBody>
      </p:sp>
      <p:sp>
        <p:nvSpPr>
          <p:cNvPr id="1129" name="Shape 1129"/>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3200" b="0" i="0" u="none" strike="noStrike" cap="none">
                <a:solidFill>
                  <a:schemeClr val="dk1"/>
                </a:solidFill>
                <a:latin typeface="Tahoma"/>
                <a:ea typeface="Tahoma"/>
                <a:cs typeface="Tahoma"/>
                <a:sym typeface="Tahoma"/>
              </a:rPr>
              <a:t>OSHA</a:t>
            </a:r>
          </a:p>
          <a:p>
            <a:pPr marL="742950" marR="0" lvl="1" indent="-285750" algn="l" rtl="0">
              <a:spcBef>
                <a:spcPts val="56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Will inform the employee of  actions taken regarding the employee complaint</a:t>
            </a:r>
          </a:p>
          <a:p>
            <a:pPr marL="742950" marR="0" lvl="1" indent="-285750" algn="l" rtl="0">
              <a:spcBef>
                <a:spcPts val="56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If requested, will provide an informal review of any decision not to inspect</a:t>
            </a:r>
          </a:p>
          <a:p>
            <a:pPr marL="342900" marR="0" lvl="0" indent="-342900" algn="l" rtl="0">
              <a:spcBef>
                <a:spcPts val="640"/>
              </a:spcBef>
              <a:spcAft>
                <a:spcPts val="0"/>
              </a:spcAft>
              <a:buClr>
                <a:schemeClr val="dk1"/>
              </a:buClr>
              <a:buSzPct val="100000"/>
              <a:buFont typeface="Tahoma"/>
              <a:buNone/>
            </a:pPr>
            <a:endParaRPr sz="3200" b="0" i="0" u="none" strike="noStrike" cap="none">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116</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Shape 1135"/>
          <p:cNvSpPr txBox="1">
            <a:spLocks noGrp="1"/>
          </p:cNvSpPr>
          <p:nvPr>
            <p:ph type="title"/>
          </p:nvPr>
        </p:nvSpPr>
        <p:spPr>
          <a:xfrm>
            <a:off x="381000" y="138223"/>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00539B"/>
                </a:solidFill>
                <a:latin typeface="Tahoma"/>
                <a:ea typeface="Tahoma"/>
                <a:cs typeface="Tahoma"/>
                <a:sym typeface="Tahoma"/>
              </a:rPr>
              <a:t>OSHA Provides Protection for Reporting</a:t>
            </a:r>
          </a:p>
        </p:txBody>
      </p:sp>
      <p:sp>
        <p:nvSpPr>
          <p:cNvPr id="1136" name="Shape 1136"/>
          <p:cNvSpPr txBox="1">
            <a:spLocks noGrp="1"/>
          </p:cNvSpPr>
          <p:nvPr>
            <p:ph type="body" idx="1"/>
          </p:nvPr>
        </p:nvSpPr>
        <p:spPr>
          <a:xfrm>
            <a:off x="664535" y="3264194"/>
            <a:ext cx="7772400" cy="297002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Section 11(c) of the OSH Act and more than twenty statutes protect employees who report violations</a:t>
            </a:r>
          </a:p>
          <a:p>
            <a:pPr marL="342900" marR="0" lvl="0" indent="-342900" algn="l" rtl="0">
              <a:spcBef>
                <a:spcPts val="48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Employees must be allowed to exercise rights including reporting injuries, reporting violations, and participating in health and safety activities</a:t>
            </a:r>
          </a:p>
          <a:p>
            <a:pPr marL="342900" marR="0" lvl="0" indent="-342900" algn="l" rtl="0">
              <a:spcBef>
                <a:spcPts val="48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Employers are prevented from discriminating against employees for exercising their rights under OSHA</a:t>
            </a:r>
          </a:p>
          <a:p>
            <a:pPr marL="342900" marR="0" lvl="0" indent="-342900" algn="l" rtl="0">
              <a:spcBef>
                <a:spcPts val="480"/>
              </a:spcBef>
              <a:spcAft>
                <a:spcPts val="0"/>
              </a:spcAft>
              <a:buClr>
                <a:schemeClr val="dk1"/>
              </a:buClr>
              <a:buSzPct val="100000"/>
              <a:buFont typeface="Tahoma"/>
              <a:buNone/>
            </a:pPr>
            <a:endParaRPr sz="2400" b="0" i="0" u="none" strike="noStrike" cap="none">
              <a:solidFill>
                <a:schemeClr val="dk1"/>
              </a:solidFill>
              <a:latin typeface="Tahoma"/>
              <a:ea typeface="Tahoma"/>
              <a:cs typeface="Tahoma"/>
              <a:sym typeface="Tahoma"/>
            </a:endParaRPr>
          </a:p>
          <a:p>
            <a:pPr marL="342900" marR="0" lvl="0" indent="-342900" algn="l" rtl="0">
              <a:spcBef>
                <a:spcPts val="480"/>
              </a:spcBef>
              <a:spcAft>
                <a:spcPts val="0"/>
              </a:spcAft>
              <a:buClr>
                <a:schemeClr val="dk1"/>
              </a:buClr>
              <a:buSzPct val="100000"/>
              <a:buFont typeface="Tahoma"/>
              <a:buNone/>
            </a:pPr>
            <a:endParaRPr sz="2400" b="0" i="0" u="none" strike="noStrike" cap="none">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117</a:t>
            </a:fld>
            <a:endParaRPr lang="en-US" sz="1400" b="0" i="0" u="none" strike="noStrike" cap="none">
              <a:solidFill>
                <a:srgbClr val="000000"/>
              </a:solidFill>
              <a:latin typeface="Tahoma"/>
              <a:ea typeface="Tahoma"/>
              <a:cs typeface="Tahoma"/>
              <a:sym typeface="Tahoma"/>
            </a:endParaRPr>
          </a:p>
        </p:txBody>
      </p:sp>
      <p:pic>
        <p:nvPicPr>
          <p:cNvPr id="3" name="Picture 2" title="Banner for Whistleblower Protection Program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9075" y="1524000"/>
            <a:ext cx="8924925" cy="1476375"/>
          </a:xfrm>
          <a:prstGeom prst="rect">
            <a:avLst/>
          </a:prstGeom>
        </p:spPr>
      </p:pic>
    </p:spTree>
    <p:custDataLst>
      <p:tags r:id="rId1"/>
    </p:custData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#17</a:t>
            </a:r>
            <a:endParaRPr lang="en-US" dirty="0"/>
          </a:p>
        </p:txBody>
      </p:sp>
      <p:sp>
        <p:nvSpPr>
          <p:cNvPr id="4" name="Text Placeholder 3"/>
          <p:cNvSpPr>
            <a:spLocks noGrp="1"/>
          </p:cNvSpPr>
          <p:nvPr>
            <p:ph type="body" idx="13"/>
            <p:custDataLst>
              <p:tags r:id="rId2"/>
            </p:custDataLst>
          </p:nvPr>
        </p:nvSpPr>
        <p:spPr>
          <a:xfrm>
            <a:off x="381000" y="990600"/>
            <a:ext cx="8382000" cy="685800"/>
          </a:xfrm>
        </p:spPr>
        <p:txBody>
          <a:bodyPr/>
          <a:lstStyle/>
          <a:p>
            <a:pPr lvl="0"/>
            <a:r>
              <a:rPr lang="en-US" dirty="0"/>
              <a:t>Which of the following is not a right under the whistleblower protection program? </a:t>
            </a:r>
          </a:p>
          <a:p>
            <a:endParaRPr lang="en-US" dirty="0"/>
          </a:p>
        </p:txBody>
      </p:sp>
      <p:sp>
        <p:nvSpPr>
          <p:cNvPr id="5" name="Text Placeholder 4"/>
          <p:cNvSpPr>
            <a:spLocks noGrp="1"/>
          </p:cNvSpPr>
          <p:nvPr>
            <p:ph type="body" sz="quarter" idx="14"/>
            <p:custDataLst>
              <p:tags r:id="rId3"/>
            </p:custDataLst>
          </p:nvPr>
        </p:nvSpPr>
        <p:spPr>
          <a:xfrm>
            <a:off x="457200" y="2286000"/>
            <a:ext cx="4095750" cy="4114800"/>
          </a:xfrm>
        </p:spPr>
        <p:txBody>
          <a:bodyPr>
            <a:normAutofit/>
          </a:bodyPr>
          <a:lstStyle/>
          <a:p>
            <a:pPr marL="514350" lvl="0" indent="-514350"/>
            <a:r>
              <a:rPr lang="en-US" sz="2400" dirty="0"/>
              <a:t>You can report violations</a:t>
            </a:r>
          </a:p>
          <a:p>
            <a:pPr marL="514350" lvl="0" indent="-514350">
              <a:spcBef>
                <a:spcPts val="480"/>
              </a:spcBef>
            </a:pPr>
            <a:r>
              <a:rPr lang="en-US" sz="2400" dirty="0"/>
              <a:t>You can participate in health and safety activities</a:t>
            </a:r>
          </a:p>
          <a:p>
            <a:pPr marL="514350" lvl="0" indent="-514350">
              <a:spcBef>
                <a:spcPts val="480"/>
              </a:spcBef>
            </a:pPr>
            <a:r>
              <a:rPr lang="en-US" sz="2400" dirty="0"/>
              <a:t>You can report injuries</a:t>
            </a:r>
          </a:p>
          <a:p>
            <a:pPr marL="514350" lvl="0" indent="-514350">
              <a:spcBef>
                <a:spcPts val="480"/>
              </a:spcBef>
            </a:pPr>
            <a:r>
              <a:rPr lang="en-US" sz="2400" dirty="0"/>
              <a:t>Your employer can replace you until the hazard is fixed</a:t>
            </a:r>
          </a:p>
          <a:p>
            <a:endParaRPr lang="en-US" dirty="0"/>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118</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43546474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Post Test</a:t>
            </a:r>
            <a:endParaRPr lang="en-US" dirty="0"/>
          </a:p>
        </p:txBody>
      </p:sp>
      <p:sp>
        <p:nvSpPr>
          <p:cNvPr id="7" name="Subtitle 6"/>
          <p:cNvSpPr>
            <a:spLocks noGrp="1"/>
          </p:cNvSpPr>
          <p:nvPr>
            <p:ph idx="1"/>
          </p:nvPr>
        </p:nvSpPr>
        <p:spPr/>
        <p:txBody>
          <a:bodyPr>
            <a:normAutofit/>
          </a:bodyPr>
          <a:lstStyle/>
          <a:p>
            <a:pPr marL="0" indent="0">
              <a:buNone/>
            </a:pPr>
            <a:r>
              <a:rPr lang="en-US" sz="3600" dirty="0">
                <a:solidFill>
                  <a:schemeClr val="tx1"/>
                </a:solidFill>
              </a:rPr>
              <a:t>Please provide one answer to each </a:t>
            </a:r>
            <a:r>
              <a:rPr lang="en-US" sz="3600" dirty="0" smtClean="0">
                <a:solidFill>
                  <a:schemeClr val="tx1"/>
                </a:solidFill>
              </a:rPr>
              <a:t>question</a:t>
            </a:r>
            <a:endParaRPr lang="en-US" sz="3600" dirty="0">
              <a:solidFill>
                <a:schemeClr val="tx1"/>
              </a:solidFill>
            </a:endParaRPr>
          </a:p>
          <a:p>
            <a:pPr marL="0" indent="0" algn="l">
              <a:buNone/>
            </a:pPr>
            <a:endParaRPr lang="en-US" dirty="0"/>
          </a:p>
          <a:p>
            <a:endParaRPr lang="en-US" dirty="0"/>
          </a:p>
        </p:txBody>
      </p:sp>
      <p:sp>
        <p:nvSpPr>
          <p:cNvPr id="3" name="Slide Number Placeholder 2"/>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119</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161118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 Test #7</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7) Excluding hood type respirators, a </a:t>
            </a:r>
            <a:r>
              <a:rPr lang="en-US" dirty="0">
                <a:latin typeface="Calibri" panose="020F0502020204030204" pitchFamily="34" charset="0"/>
              </a:rPr>
              <a:t>respirator </a:t>
            </a:r>
            <a:r>
              <a:rPr lang="en-US" dirty="0" smtClean="0">
                <a:latin typeface="Calibri" panose="020F0502020204030204" pitchFamily="34" charset="0"/>
              </a:rPr>
              <a:t>needs </a:t>
            </a:r>
            <a:r>
              <a:rPr lang="en-US" dirty="0">
                <a:latin typeface="Calibri" panose="020F0502020204030204" pitchFamily="34" charset="0"/>
              </a:rPr>
              <a:t>to have a tight </a:t>
            </a:r>
            <a:r>
              <a:rPr lang="en-US" dirty="0" smtClean="0">
                <a:latin typeface="Calibri" panose="020F0502020204030204" pitchFamily="34" charset="0"/>
              </a:rPr>
              <a:t>seal to the skin of the face in </a:t>
            </a:r>
            <a:r>
              <a:rPr lang="en-US" dirty="0">
                <a:latin typeface="Calibri" panose="020F0502020204030204" pitchFamily="34" charset="0"/>
              </a:rPr>
              <a:t>order to keep dust out of your lungs.</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2004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47613435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 #1</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a:ea typeface="Calibri"/>
                <a:cs typeface="Calibri"/>
                <a:sym typeface="Calibri"/>
              </a:rPr>
              <a:t>1) Silica </a:t>
            </a:r>
            <a:r>
              <a:rPr lang="en-US" dirty="0">
                <a:latin typeface="Calibri"/>
                <a:ea typeface="Calibri"/>
                <a:cs typeface="Calibri"/>
                <a:sym typeface="Calibri"/>
              </a:rPr>
              <a:t>is in which of the following?</a:t>
            </a:r>
          </a:p>
          <a:p>
            <a:endParaRPr lang="en-US" dirty="0"/>
          </a:p>
        </p:txBody>
      </p:sp>
      <p:sp>
        <p:nvSpPr>
          <p:cNvPr id="5" name="Text Placeholder 4"/>
          <p:cNvSpPr>
            <a:spLocks noGrp="1"/>
          </p:cNvSpPr>
          <p:nvPr>
            <p:ph type="body" sz="quarter" idx="14"/>
            <p:custDataLst>
              <p:tags r:id="rId3"/>
            </p:custDataLst>
          </p:nvPr>
        </p:nvSpPr>
        <p:spPr>
          <a:xfrm>
            <a:off x="381000" y="2514600"/>
            <a:ext cx="4095750" cy="4114800"/>
          </a:xfrm>
        </p:spPr>
        <p:txBody>
          <a:bodyPr/>
          <a:lstStyle/>
          <a:p>
            <a:pPr marL="660400" lvl="0" indent="-457200">
              <a:buFont typeface="+mj-lt"/>
              <a:buAutoNum type="arabicPeriod"/>
            </a:pPr>
            <a:r>
              <a:rPr lang="en-US" sz="2800" dirty="0">
                <a:latin typeface="Calibri" panose="020F0502020204030204" pitchFamily="34" charset="0"/>
              </a:rPr>
              <a:t>Granite, and other types of rock</a:t>
            </a:r>
          </a:p>
          <a:p>
            <a:pPr marL="660400" lvl="0" indent="-457200">
              <a:buFont typeface="+mj-lt"/>
              <a:buAutoNum type="arabicPeriod"/>
            </a:pPr>
            <a:r>
              <a:rPr lang="en-US" sz="2800" dirty="0">
                <a:latin typeface="Calibri" panose="020F0502020204030204" pitchFamily="34" charset="0"/>
              </a:rPr>
              <a:t>Concrete  </a:t>
            </a:r>
          </a:p>
          <a:p>
            <a:pPr marL="660400" lvl="0" indent="-457200">
              <a:buFont typeface="+mj-lt"/>
              <a:buAutoNum type="arabicPeriod"/>
            </a:pPr>
            <a:r>
              <a:rPr lang="en-US" sz="2800" dirty="0">
                <a:latin typeface="Calibri" panose="020F0502020204030204" pitchFamily="34" charset="0"/>
              </a:rPr>
              <a:t>Some dry wall joint compound</a:t>
            </a:r>
          </a:p>
          <a:p>
            <a:pPr marL="660400" lvl="0" indent="-457200">
              <a:buFont typeface="+mj-lt"/>
              <a:buAutoNum type="arabicPeriod"/>
            </a:pPr>
            <a:r>
              <a:rPr lang="en-US" sz="2800" dirty="0">
                <a:latin typeface="Calibri" panose="020F0502020204030204" pitchFamily="34" charset="0"/>
              </a:rPr>
              <a:t>All of the above</a:t>
            </a:r>
          </a:p>
          <a:p>
            <a:endParaRPr lang="en-US" dirty="0"/>
          </a:p>
        </p:txBody>
      </p:sp>
      <p:sp>
        <p:nvSpPr>
          <p:cNvPr id="6" name="Slide Number Placeholder 5"/>
          <p:cNvSpPr>
            <a:spLocks noGrp="1"/>
          </p:cNvSpPr>
          <p:nvPr>
            <p:ph type="sldNum" idx="12"/>
          </p:nvPr>
        </p:nvSpPr>
        <p:spPr>
          <a:xfrm>
            <a:off x="7239001" y="64008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120</a:t>
            </a:fld>
            <a:endParaRPr lang="en-US" sz="1400" b="0" i="0" u="none" strike="noStrike" cap="none">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58520434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#2</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2) Which </a:t>
            </a:r>
            <a:r>
              <a:rPr lang="en-US" dirty="0">
                <a:latin typeface="Calibri" panose="020F0502020204030204" pitchFamily="34" charset="0"/>
              </a:rPr>
              <a:t>of the following activities create large amounts of visible and invisible silica dust?</a:t>
            </a:r>
          </a:p>
          <a:p>
            <a:endParaRPr lang="en-US" dirty="0"/>
          </a:p>
        </p:txBody>
      </p:sp>
      <p:sp>
        <p:nvSpPr>
          <p:cNvPr id="5" name="Text Placeholder 4"/>
          <p:cNvSpPr>
            <a:spLocks noGrp="1"/>
          </p:cNvSpPr>
          <p:nvPr>
            <p:ph type="body" sz="quarter" idx="14"/>
            <p:custDataLst>
              <p:tags r:id="rId3"/>
            </p:custDataLst>
          </p:nvPr>
        </p:nvSpPr>
        <p:spPr>
          <a:xfrm>
            <a:off x="381000" y="2859479"/>
            <a:ext cx="4095750" cy="4114800"/>
          </a:xfrm>
        </p:spPr>
        <p:txBody>
          <a:bodyPr/>
          <a:lstStyle/>
          <a:p>
            <a:pPr marL="660400" lvl="0" indent="-457200">
              <a:buFont typeface="+mj-lt"/>
              <a:buAutoNum type="arabicPeriod"/>
            </a:pPr>
            <a:r>
              <a:rPr lang="en-US" sz="2800" dirty="0">
                <a:latin typeface="Calibri" panose="020F0502020204030204" pitchFamily="34" charset="0"/>
              </a:rPr>
              <a:t>Cutting</a:t>
            </a:r>
          </a:p>
          <a:p>
            <a:pPr marL="660400" lvl="0" indent="-457200">
              <a:buFont typeface="+mj-lt"/>
              <a:buAutoNum type="arabicPeriod"/>
            </a:pPr>
            <a:r>
              <a:rPr lang="en-US" sz="2800" dirty="0">
                <a:latin typeface="Calibri" panose="020F0502020204030204" pitchFamily="34" charset="0"/>
              </a:rPr>
              <a:t>Grinding</a:t>
            </a:r>
          </a:p>
          <a:p>
            <a:pPr marL="660400" lvl="0" indent="-457200">
              <a:buFont typeface="+mj-lt"/>
              <a:buAutoNum type="arabicPeriod"/>
            </a:pPr>
            <a:r>
              <a:rPr lang="en-US" sz="2800" dirty="0">
                <a:latin typeface="Calibri" panose="020F0502020204030204" pitchFamily="34" charset="0"/>
              </a:rPr>
              <a:t>Dry wall finishing</a:t>
            </a:r>
          </a:p>
          <a:p>
            <a:pPr marL="660400" lvl="0" indent="-457200">
              <a:buFont typeface="+mj-lt"/>
              <a:buAutoNum type="arabicPeriod"/>
            </a:pPr>
            <a:r>
              <a:rPr lang="en-US" sz="2800" dirty="0">
                <a:latin typeface="Calibri" panose="020F0502020204030204" pitchFamily="34" charset="0"/>
              </a:rPr>
              <a:t>All of the above</a:t>
            </a:r>
          </a:p>
          <a:p>
            <a:endParaRPr lang="en-US" dirty="0"/>
          </a:p>
        </p:txBody>
      </p:sp>
      <p:sp>
        <p:nvSpPr>
          <p:cNvPr id="6" name="Slide Number Placeholder 5"/>
          <p:cNvSpPr>
            <a:spLocks noGrp="1"/>
          </p:cNvSpPr>
          <p:nvPr>
            <p:ph type="sldNum" idx="12"/>
          </p:nvPr>
        </p:nvSpPr>
        <p:spPr>
          <a:xfrm>
            <a:off x="7239001" y="6517079"/>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121</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7646507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#3</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3) The </a:t>
            </a:r>
            <a:r>
              <a:rPr lang="en-US" dirty="0">
                <a:latin typeface="Calibri" panose="020F0502020204030204" pitchFamily="34" charset="0"/>
              </a:rPr>
              <a:t>silica dust that is small enough to get deep into your lungs (respirable silica dust) is too small to </a:t>
            </a:r>
            <a:r>
              <a:rPr lang="en-US" dirty="0" smtClean="0">
                <a:latin typeface="Calibri" panose="020F0502020204030204" pitchFamily="34" charset="0"/>
              </a:rPr>
              <a:t>see. It is invisible.</a:t>
            </a:r>
            <a:r>
              <a:rPr lang="en-US" dirty="0" smtClean="0"/>
              <a:t>  </a:t>
            </a:r>
            <a:endParaRPr lang="en-US" dirty="0"/>
          </a:p>
          <a:p>
            <a:endParaRPr lang="en-US" dirty="0"/>
          </a:p>
        </p:txBody>
      </p:sp>
      <p:sp>
        <p:nvSpPr>
          <p:cNvPr id="5" name="Text Placeholder 4"/>
          <p:cNvSpPr>
            <a:spLocks noGrp="1"/>
          </p:cNvSpPr>
          <p:nvPr>
            <p:ph type="body" sz="quarter" idx="14"/>
            <p:custDataLst>
              <p:tags r:id="rId3"/>
            </p:custDataLst>
          </p:nvPr>
        </p:nvSpPr>
        <p:spPr>
          <a:xfrm>
            <a:off x="377042" y="30480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p>
        </p:txBody>
      </p:sp>
      <p:sp>
        <p:nvSpPr>
          <p:cNvPr id="6" name="Slide Number Placeholder 5"/>
          <p:cNvSpPr>
            <a:spLocks noGrp="1"/>
          </p:cNvSpPr>
          <p:nvPr>
            <p:ph type="sldNum" idx="12"/>
          </p:nvPr>
        </p:nvSpPr>
        <p:spPr>
          <a:xfrm>
            <a:off x="7277100" y="65532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122</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87333805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#4</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4) You </a:t>
            </a:r>
            <a:r>
              <a:rPr lang="en-US" dirty="0">
                <a:latin typeface="Calibri" panose="020F0502020204030204" pitchFamily="34" charset="0"/>
              </a:rPr>
              <a:t>can have the same amount of </a:t>
            </a:r>
            <a:r>
              <a:rPr lang="en-US" dirty="0" smtClean="0">
                <a:latin typeface="Calibri" panose="020F0502020204030204" pitchFamily="34" charset="0"/>
              </a:rPr>
              <a:t>respirable </a:t>
            </a:r>
            <a:r>
              <a:rPr lang="en-US" dirty="0">
                <a:latin typeface="Calibri" panose="020F0502020204030204" pitchFamily="34" charset="0"/>
              </a:rPr>
              <a:t>silica dust exposure, or even more, from tasks someone else is doing near you - beside you, above you, or below you.</a:t>
            </a:r>
          </a:p>
          <a:p>
            <a:endParaRPr lang="en-US" dirty="0"/>
          </a:p>
        </p:txBody>
      </p:sp>
      <p:sp>
        <p:nvSpPr>
          <p:cNvPr id="5" name="Text Placeholder 4"/>
          <p:cNvSpPr>
            <a:spLocks noGrp="1"/>
          </p:cNvSpPr>
          <p:nvPr>
            <p:ph type="body" sz="quarter" idx="14"/>
            <p:custDataLst>
              <p:tags r:id="rId3"/>
            </p:custDataLst>
          </p:nvPr>
        </p:nvSpPr>
        <p:spPr>
          <a:xfrm>
            <a:off x="266699" y="36576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p>
        </p:txBody>
      </p:sp>
      <p:sp>
        <p:nvSpPr>
          <p:cNvPr id="6" name="Slide Number Placeholder 5"/>
          <p:cNvSpPr>
            <a:spLocks noGrp="1"/>
          </p:cNvSpPr>
          <p:nvPr>
            <p:ph type="sldNum" idx="12"/>
          </p:nvPr>
        </p:nvSpPr>
        <p:spPr>
          <a:xfrm>
            <a:off x="7216967"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123</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18838926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#5</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5) Chronic silicosis </a:t>
            </a:r>
            <a:r>
              <a:rPr lang="en-US" dirty="0">
                <a:latin typeface="Calibri" panose="020F0502020204030204" pitchFamily="34" charset="0"/>
              </a:rPr>
              <a:t>is a lung disease that develops slowly over years due to the invisible respirable silica dust that gets deep into your lungs, which makes it gradually harder and harder to breathe.</a:t>
            </a:r>
          </a:p>
          <a:p>
            <a:endParaRPr lang="en-US" dirty="0"/>
          </a:p>
        </p:txBody>
      </p:sp>
      <p:sp>
        <p:nvSpPr>
          <p:cNvPr id="5" name="Text Placeholder 4"/>
          <p:cNvSpPr>
            <a:spLocks noGrp="1"/>
          </p:cNvSpPr>
          <p:nvPr>
            <p:ph type="body" sz="quarter" idx="14"/>
            <p:custDataLst>
              <p:tags r:id="rId3"/>
            </p:custDataLst>
          </p:nvPr>
        </p:nvSpPr>
        <p:spPr>
          <a:xfrm>
            <a:off x="266699" y="37338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p>
        </p:txBody>
      </p:sp>
      <p:sp>
        <p:nvSpPr>
          <p:cNvPr id="6" name="Slide Number Placeholder 5"/>
          <p:cNvSpPr>
            <a:spLocks noGrp="1"/>
          </p:cNvSpPr>
          <p:nvPr>
            <p:ph type="sldNum" idx="12"/>
          </p:nvPr>
        </p:nvSpPr>
        <p:spPr>
          <a:xfrm>
            <a:off x="7277100" y="6413653"/>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124</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3724918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#6</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6) Controls to reduce exposure to respirable silica include which of the following: </a:t>
            </a:r>
            <a:endParaRPr lang="en-US" dirty="0">
              <a:latin typeface="Calibri" panose="020F0502020204030204" pitchFamily="34" charset="0"/>
            </a:endParaRP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2895600"/>
            <a:ext cx="4095750" cy="4114800"/>
          </a:xfrm>
        </p:spPr>
        <p:txBody>
          <a:bodyPr/>
          <a:lstStyle/>
          <a:p>
            <a:pPr marL="660400" lvl="0" indent="-457200">
              <a:buFont typeface="+mj-lt"/>
              <a:buAutoNum type="arabicPeriod"/>
            </a:pPr>
            <a:r>
              <a:rPr lang="en-US" sz="2800" dirty="0">
                <a:latin typeface="Calibri" panose="020F0502020204030204" pitchFamily="34" charset="0"/>
              </a:rPr>
              <a:t>Wet cutting</a:t>
            </a:r>
          </a:p>
          <a:p>
            <a:pPr marL="660400" lvl="0" indent="-457200">
              <a:buFont typeface="+mj-lt"/>
              <a:buAutoNum type="arabicPeriod"/>
            </a:pPr>
            <a:r>
              <a:rPr lang="en-US" sz="2800" dirty="0">
                <a:latin typeface="Calibri" panose="020F0502020204030204" pitchFamily="34" charset="0"/>
              </a:rPr>
              <a:t>Shrouds and HEPA dust collection system</a:t>
            </a:r>
          </a:p>
          <a:p>
            <a:pPr marL="660400" lvl="0" indent="-457200">
              <a:buFont typeface="+mj-lt"/>
              <a:buAutoNum type="arabicPeriod"/>
            </a:pPr>
            <a:r>
              <a:rPr lang="en-US" sz="2800" dirty="0">
                <a:latin typeface="Calibri" panose="020F0502020204030204" pitchFamily="34" charset="0"/>
              </a:rPr>
              <a:t>Equipment in good working condition</a:t>
            </a:r>
          </a:p>
          <a:p>
            <a:pPr marL="660400" lvl="0" indent="-457200">
              <a:buFont typeface="+mj-lt"/>
              <a:buAutoNum type="arabicPeriod"/>
            </a:pPr>
            <a:r>
              <a:rPr lang="en-US" sz="2800" dirty="0">
                <a:latin typeface="Calibri" panose="020F0502020204030204" pitchFamily="34" charset="0"/>
              </a:rPr>
              <a:t>All of the above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2467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125</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00158660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#7</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7) Excluding </a:t>
            </a:r>
            <a:r>
              <a:rPr lang="en-US" dirty="0">
                <a:latin typeface="Calibri" panose="020F0502020204030204" pitchFamily="34" charset="0"/>
              </a:rPr>
              <a:t>hood type respirators, a respirator needs to have a tight seal to the skin of the face in order to keep dust out of your lungs.</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2004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126</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61527413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#8</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8) You </a:t>
            </a:r>
            <a:r>
              <a:rPr lang="en-US" dirty="0">
                <a:latin typeface="Calibri" panose="020F0502020204030204" pitchFamily="34" charset="0"/>
              </a:rPr>
              <a:t>can check to see if a product you are going to use contains silica by reading the product label and safety data sheet (SDS).</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5814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70215"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127</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20919755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#9</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9) Wet </a:t>
            </a:r>
            <a:r>
              <a:rPr lang="en-US" dirty="0">
                <a:latin typeface="Calibri" panose="020F0502020204030204" pitchFamily="34" charset="0"/>
              </a:rPr>
              <a:t>methods mean a stream of water is applied to the surface as it is being cut. This is best done using a continuous feed water system that has been built into the equipment.</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733800"/>
            <a:ext cx="4095750" cy="4114800"/>
          </a:xfrm>
        </p:spPr>
        <p:txBody>
          <a:bodyPr/>
          <a:lstStyle/>
          <a:p>
            <a:pPr lvl="0"/>
            <a:r>
              <a:rPr lang="en-US" sz="2800" dirty="0">
                <a:latin typeface="Calibri" panose="020F0502020204030204" pitchFamily="34" charset="0"/>
              </a:rPr>
              <a:t>True</a:t>
            </a:r>
          </a:p>
          <a:p>
            <a:pPr lvl="0"/>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128</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22036451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#10</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10) </a:t>
            </a:r>
            <a:r>
              <a:rPr lang="en-US" dirty="0">
                <a:latin typeface="Calibri" panose="020F0502020204030204" pitchFamily="34" charset="0"/>
              </a:rPr>
              <a:t>Use of a handkerchief or one strap mask will protect your lungs from respirable silica.</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1242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008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129</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98440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 Test #8</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8) You </a:t>
            </a:r>
            <a:r>
              <a:rPr lang="en-US" dirty="0">
                <a:latin typeface="Calibri" panose="020F0502020204030204" pitchFamily="34" charset="0"/>
              </a:rPr>
              <a:t>can check to see if a product you are going to use contains silica by reading the product label and safety data sheet (SDS).</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5814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8083"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13</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6655100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#11</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11) Under </a:t>
            </a:r>
            <a:r>
              <a:rPr lang="en-US" dirty="0">
                <a:latin typeface="Calibri" panose="020F0502020204030204" pitchFamily="34" charset="0"/>
              </a:rPr>
              <a:t>the Occupational Safety and Health Act, </a:t>
            </a:r>
            <a:r>
              <a:rPr lang="en-US" dirty="0" smtClean="0">
                <a:latin typeface="Calibri" panose="020F0502020204030204" pitchFamily="34" charset="0"/>
              </a:rPr>
              <a:t>workers have the right to:</a:t>
            </a:r>
            <a:endParaRPr lang="en-US" dirty="0">
              <a:latin typeface="Calibri" panose="020F0502020204030204" pitchFamily="34" charset="0"/>
            </a:endParaRP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2743200"/>
            <a:ext cx="4286250" cy="4114800"/>
          </a:xfrm>
        </p:spPr>
        <p:txBody>
          <a:bodyPr/>
          <a:lstStyle/>
          <a:p>
            <a:pPr marL="660400" lvl="0" indent="-457200">
              <a:buFont typeface="+mj-lt"/>
              <a:buAutoNum type="arabicPeriod"/>
            </a:pPr>
            <a:r>
              <a:rPr lang="en-US" sz="2800" dirty="0">
                <a:latin typeface="Calibri" panose="020F0502020204030204" pitchFamily="34" charset="0"/>
              </a:rPr>
              <a:t>Two ten minute breaks and a lunch break</a:t>
            </a:r>
          </a:p>
          <a:p>
            <a:pPr marL="660400" lvl="0" indent="-457200">
              <a:buFont typeface="+mj-lt"/>
              <a:buAutoNum type="arabicPeriod"/>
            </a:pPr>
            <a:r>
              <a:rPr lang="en-US" sz="2800" dirty="0">
                <a:latin typeface="Calibri" panose="020F0502020204030204" pitchFamily="34" charset="0"/>
              </a:rPr>
              <a:t>A safe work place</a:t>
            </a:r>
          </a:p>
          <a:p>
            <a:pPr marL="660400" lvl="0" indent="-457200">
              <a:buFont typeface="+mj-lt"/>
              <a:buAutoNum type="arabicPeriod"/>
            </a:pPr>
            <a:r>
              <a:rPr lang="en-US" sz="2800" dirty="0">
                <a:latin typeface="Calibri" panose="020F0502020204030204" pitchFamily="34" charset="0"/>
              </a:rPr>
              <a:t>Overtime pay</a:t>
            </a:r>
          </a:p>
          <a:p>
            <a:pPr marL="660400" lvl="0" indent="-457200">
              <a:buFont typeface="+mj-lt"/>
              <a:buAutoNum type="arabicPeriod"/>
            </a:pPr>
            <a:r>
              <a:rPr lang="en-US" sz="2800" dirty="0">
                <a:latin typeface="Calibri" panose="020F0502020204030204" pitchFamily="34" charset="0"/>
              </a:rPr>
              <a:t>Two weeks of vacation</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2467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130</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2511943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#12</a:t>
            </a:r>
            <a:endParaRPr lang="en-US" dirty="0"/>
          </a:p>
        </p:txBody>
      </p:sp>
      <p:sp>
        <p:nvSpPr>
          <p:cNvPr id="3" name="Text Placeholder 2"/>
          <p:cNvSpPr>
            <a:spLocks noGrp="1"/>
          </p:cNvSpPr>
          <p:nvPr>
            <p:ph type="body" idx="13"/>
            <p:custDataLst>
              <p:tags r:id="rId2"/>
            </p:custDataLst>
          </p:nvPr>
        </p:nvSpPr>
        <p:spPr>
          <a:xfrm>
            <a:off x="381000" y="1295400"/>
            <a:ext cx="8382000" cy="838200"/>
          </a:xfrm>
        </p:spPr>
        <p:txBody>
          <a:bodyPr>
            <a:normAutofit fontScale="25000" lnSpcReduction="20000"/>
          </a:bodyPr>
          <a:lstStyle/>
          <a:p>
            <a:pPr lvl="0"/>
            <a:r>
              <a:rPr lang="en-US" sz="9600" dirty="0" smtClean="0"/>
              <a:t>12) OSHA </a:t>
            </a:r>
            <a:r>
              <a:rPr lang="en-US" sz="9600" dirty="0"/>
              <a:t>Table 1 requires use of APF 25 respirators when </a:t>
            </a:r>
            <a:r>
              <a:rPr lang="en-US" sz="9600" dirty="0" err="1"/>
              <a:t>tuckpointing</a:t>
            </a:r>
            <a:r>
              <a:rPr lang="en-US" sz="9600" dirty="0"/>
              <a:t> (hand held mortar routing) is done for more than 4 hours a day.  Which of the following are both at least APF 25 respirators:</a:t>
            </a:r>
          </a:p>
          <a:p>
            <a:endParaRPr lang="en-US" dirty="0"/>
          </a:p>
        </p:txBody>
      </p:sp>
      <p:sp>
        <p:nvSpPr>
          <p:cNvPr id="4" name="Text Placeholder 3"/>
          <p:cNvSpPr>
            <a:spLocks noGrp="1"/>
          </p:cNvSpPr>
          <p:nvPr>
            <p:ph type="body" sz="quarter" idx="14"/>
            <p:custDataLst>
              <p:tags r:id="rId3"/>
            </p:custDataLst>
          </p:nvPr>
        </p:nvSpPr>
        <p:spPr>
          <a:xfrm>
            <a:off x="364066" y="2778758"/>
            <a:ext cx="4095750" cy="4114800"/>
          </a:xfrm>
        </p:spPr>
        <p:txBody>
          <a:bodyPr/>
          <a:lstStyle/>
          <a:p>
            <a:r>
              <a:rPr lang="en-US" smtClean="0"/>
              <a:t>  A</a:t>
            </a:r>
          </a:p>
          <a:p>
            <a:endParaRPr lang="en-US" smtClean="0"/>
          </a:p>
          <a:p>
            <a:r>
              <a:rPr lang="en-US" smtClean="0"/>
              <a:t>  B</a:t>
            </a:r>
          </a:p>
          <a:p>
            <a:endParaRPr lang="en-US" smtClean="0"/>
          </a:p>
          <a:p>
            <a:r>
              <a:rPr lang="en-US" smtClean="0"/>
              <a:t>   C</a:t>
            </a:r>
          </a:p>
          <a:p>
            <a:endParaRPr lang="en-US" smtClean="0"/>
          </a:p>
          <a:p>
            <a:r>
              <a:rPr lang="en-US" smtClean="0"/>
              <a:t>  D  </a:t>
            </a:r>
            <a:endParaRPr lang="en-US" dirty="0"/>
          </a:p>
        </p:txBody>
      </p:sp>
      <p:pic>
        <p:nvPicPr>
          <p:cNvPr id="9" name="Picture 8" descr=" Elastomeric half-face respirator.&#10;"/>
          <p:cNvPicPr/>
          <p:nvPr/>
        </p:nvPicPr>
        <p:blipFill>
          <a:blip r:embed="rId6" cstate="email">
            <a:extLst>
              <a:ext uri="{28A0092B-C50C-407E-A947-70E740481C1C}">
                <a14:useLocalDpi xmlns:a14="http://schemas.microsoft.com/office/drawing/2010/main"/>
              </a:ext>
            </a:extLst>
          </a:blip>
          <a:srcRect/>
          <a:stretch>
            <a:fillRect/>
          </a:stretch>
        </p:blipFill>
        <p:spPr bwMode="auto">
          <a:xfrm>
            <a:off x="992218" y="2845853"/>
            <a:ext cx="719455" cy="667385"/>
          </a:xfrm>
          <a:prstGeom prst="rect">
            <a:avLst/>
          </a:prstGeom>
          <a:noFill/>
          <a:ln>
            <a:noFill/>
          </a:ln>
        </p:spPr>
      </p:pic>
      <p:pic>
        <p:nvPicPr>
          <p:cNvPr id="10" name="Picture 9" descr=" Elastomeric full-face respirator.&#10;"/>
          <p:cNvPicPr/>
          <p:nvPr/>
        </p:nvPicPr>
        <p:blipFill>
          <a:blip r:embed="rId7" cstate="email">
            <a:extLst>
              <a:ext uri="{28A0092B-C50C-407E-A947-70E740481C1C}">
                <a14:useLocalDpi xmlns:a14="http://schemas.microsoft.com/office/drawing/2010/main"/>
              </a:ext>
            </a:extLst>
          </a:blip>
          <a:srcRect/>
          <a:stretch>
            <a:fillRect/>
          </a:stretch>
        </p:blipFill>
        <p:spPr bwMode="auto">
          <a:xfrm>
            <a:off x="2237474" y="2741395"/>
            <a:ext cx="876300" cy="876300"/>
          </a:xfrm>
          <a:prstGeom prst="rect">
            <a:avLst/>
          </a:prstGeom>
          <a:noFill/>
          <a:ln>
            <a:noFill/>
          </a:ln>
        </p:spPr>
      </p:pic>
      <p:pic>
        <p:nvPicPr>
          <p:cNvPr id="11" name="Picture 10" descr=" Elastomeric half-face respirator.&#10;"/>
          <p:cNvPicPr/>
          <p:nvPr/>
        </p:nvPicPr>
        <p:blipFill>
          <a:blip r:embed="rId6" cstate="email">
            <a:extLst>
              <a:ext uri="{28A0092B-C50C-407E-A947-70E740481C1C}">
                <a14:useLocalDpi xmlns:a14="http://schemas.microsoft.com/office/drawing/2010/main"/>
              </a:ext>
            </a:extLst>
          </a:blip>
          <a:srcRect/>
          <a:stretch>
            <a:fillRect/>
          </a:stretch>
        </p:blipFill>
        <p:spPr bwMode="auto">
          <a:xfrm>
            <a:off x="977583" y="3786548"/>
            <a:ext cx="719455" cy="667385"/>
          </a:xfrm>
          <a:prstGeom prst="rect">
            <a:avLst/>
          </a:prstGeom>
          <a:noFill/>
          <a:ln>
            <a:noFill/>
          </a:ln>
        </p:spPr>
      </p:pic>
      <p:pic>
        <p:nvPicPr>
          <p:cNvPr id="12" name="Picture 11" descr=" Powered Air-Purifying Respirator.&#10;"/>
          <p:cNvPicPr/>
          <p:nvPr/>
        </p:nvPicPr>
        <p:blipFill>
          <a:blip r:embed="rId8" cstate="email">
            <a:extLst>
              <a:ext uri="{28A0092B-C50C-407E-A947-70E740481C1C}">
                <a14:useLocalDpi xmlns:a14="http://schemas.microsoft.com/office/drawing/2010/main"/>
              </a:ext>
            </a:extLst>
          </a:blip>
          <a:stretch>
            <a:fillRect/>
          </a:stretch>
        </p:blipFill>
        <p:spPr>
          <a:xfrm>
            <a:off x="1996015" y="3744004"/>
            <a:ext cx="1447165" cy="752475"/>
          </a:xfrm>
          <a:prstGeom prst="rect">
            <a:avLst/>
          </a:prstGeom>
        </p:spPr>
      </p:pic>
      <p:pic>
        <p:nvPicPr>
          <p:cNvPr id="13" name="Picture 12" descr=" Disposable respirator (N95).&#10;"/>
          <p:cNvPicPr/>
          <p:nvPr/>
        </p:nvPicPr>
        <p:blipFill>
          <a:blip r:embed="rId9" cstate="email">
            <a:extLst>
              <a:ext uri="{28A0092B-C50C-407E-A947-70E740481C1C}">
                <a14:useLocalDpi xmlns:a14="http://schemas.microsoft.com/office/drawing/2010/main"/>
              </a:ext>
            </a:extLst>
          </a:blip>
          <a:srcRect/>
          <a:stretch>
            <a:fillRect/>
          </a:stretch>
        </p:blipFill>
        <p:spPr bwMode="auto">
          <a:xfrm>
            <a:off x="2332724" y="5614139"/>
            <a:ext cx="781050" cy="781050"/>
          </a:xfrm>
          <a:prstGeom prst="rect">
            <a:avLst/>
          </a:prstGeom>
          <a:noFill/>
          <a:ln>
            <a:noFill/>
          </a:ln>
        </p:spPr>
      </p:pic>
      <p:pic>
        <p:nvPicPr>
          <p:cNvPr id="14" name="Picture 13" descr=" Elastomeric half-face respirator.&#10;"/>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6005" y="5670972"/>
            <a:ext cx="719455" cy="667385"/>
          </a:xfrm>
          <a:prstGeom prst="rect">
            <a:avLst/>
          </a:prstGeom>
          <a:noFill/>
          <a:ln>
            <a:noFill/>
          </a:ln>
        </p:spPr>
      </p:pic>
      <p:pic>
        <p:nvPicPr>
          <p:cNvPr id="15" name="Picture 14" descr=" Powered Air-Purifying Respirator.&#10;"/>
          <p:cNvPicPr/>
          <p:nvPr/>
        </p:nvPicPr>
        <p:blipFill>
          <a:blip r:embed="rId8" cstate="email">
            <a:extLst>
              <a:ext uri="{28A0092B-C50C-407E-A947-70E740481C1C}">
                <a14:useLocalDpi xmlns:a14="http://schemas.microsoft.com/office/drawing/2010/main"/>
              </a:ext>
            </a:extLst>
          </a:blip>
          <a:stretch>
            <a:fillRect/>
          </a:stretch>
        </p:blipFill>
        <p:spPr>
          <a:xfrm>
            <a:off x="1996015" y="4633912"/>
            <a:ext cx="1447165" cy="752475"/>
          </a:xfrm>
          <a:prstGeom prst="rect">
            <a:avLst/>
          </a:prstGeom>
        </p:spPr>
      </p:pic>
      <p:pic>
        <p:nvPicPr>
          <p:cNvPr id="16" name="Picture 15" descr=" Elastomeric full-face respirator.&#10;"/>
          <p:cNvPicPr/>
          <p:nvPr/>
        </p:nvPicPr>
        <p:blipFill>
          <a:blip r:embed="rId7" cstate="email">
            <a:extLst>
              <a:ext uri="{28A0092B-C50C-407E-A947-70E740481C1C}">
                <a14:useLocalDpi xmlns:a14="http://schemas.microsoft.com/office/drawing/2010/main"/>
              </a:ext>
            </a:extLst>
          </a:blip>
          <a:srcRect/>
          <a:stretch>
            <a:fillRect/>
          </a:stretch>
        </p:blipFill>
        <p:spPr bwMode="auto">
          <a:xfrm>
            <a:off x="916305" y="4572000"/>
            <a:ext cx="876300" cy="876300"/>
          </a:xfrm>
          <a:prstGeom prst="rect">
            <a:avLst/>
          </a:prstGeom>
          <a:noFill/>
          <a:ln>
            <a:noFill/>
          </a:ln>
        </p:spPr>
      </p:pic>
      <p:sp>
        <p:nvSpPr>
          <p:cNvPr id="6" name="Slide Number Placeholder 5"/>
          <p:cNvSpPr>
            <a:spLocks noGrp="1"/>
          </p:cNvSpPr>
          <p:nvPr>
            <p:ph type="sldNum" idx="12"/>
          </p:nvPr>
        </p:nvSpPr>
        <p:spPr>
          <a:xfrm>
            <a:off x="7239001" y="6436358"/>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131</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18" name="TextBox 17"/>
          <p:cNvSpPr txBox="1"/>
          <p:nvPr/>
        </p:nvSpPr>
        <p:spPr>
          <a:xfrm>
            <a:off x="257642" y="3404906"/>
            <a:ext cx="1885950" cy="307777"/>
          </a:xfrm>
          <a:prstGeom prst="rect">
            <a:avLst/>
          </a:prstGeom>
          <a:noFill/>
        </p:spPr>
        <p:txBody>
          <a:bodyPr wrap="square" rtlCol="0">
            <a:spAutoFit/>
          </a:bodyPr>
          <a:lstStyle/>
          <a:p>
            <a:r>
              <a:rPr lang="en-US" b="1" dirty="0"/>
              <a:t> </a:t>
            </a:r>
            <a:r>
              <a:rPr lang="en-US" sz="900" dirty="0"/>
              <a:t>Elastomeric half-face </a:t>
            </a:r>
            <a:r>
              <a:rPr lang="en-US" sz="900" dirty="0" smtClean="0"/>
              <a:t>respirator</a:t>
            </a:r>
            <a:endParaRPr lang="en-US" sz="900" dirty="0"/>
          </a:p>
        </p:txBody>
      </p:sp>
      <p:sp>
        <p:nvSpPr>
          <p:cNvPr id="19" name="TextBox 18"/>
          <p:cNvSpPr txBox="1"/>
          <p:nvPr/>
        </p:nvSpPr>
        <p:spPr>
          <a:xfrm>
            <a:off x="257642" y="4338831"/>
            <a:ext cx="1885950" cy="307777"/>
          </a:xfrm>
          <a:prstGeom prst="rect">
            <a:avLst/>
          </a:prstGeom>
          <a:noFill/>
        </p:spPr>
        <p:txBody>
          <a:bodyPr wrap="square" rtlCol="0">
            <a:spAutoFit/>
          </a:bodyPr>
          <a:lstStyle/>
          <a:p>
            <a:r>
              <a:rPr lang="en-US" b="1" dirty="0"/>
              <a:t> </a:t>
            </a:r>
            <a:r>
              <a:rPr lang="en-US" sz="900" dirty="0"/>
              <a:t>Elastomeric half-face </a:t>
            </a:r>
            <a:r>
              <a:rPr lang="en-US" sz="900" dirty="0" smtClean="0"/>
              <a:t>respirator</a:t>
            </a:r>
            <a:endParaRPr lang="en-US" sz="900" dirty="0"/>
          </a:p>
        </p:txBody>
      </p:sp>
      <p:sp>
        <p:nvSpPr>
          <p:cNvPr id="20" name="TextBox 19"/>
          <p:cNvSpPr txBox="1"/>
          <p:nvPr/>
        </p:nvSpPr>
        <p:spPr>
          <a:xfrm>
            <a:off x="257642" y="6253577"/>
            <a:ext cx="1885950" cy="307777"/>
          </a:xfrm>
          <a:prstGeom prst="rect">
            <a:avLst/>
          </a:prstGeom>
          <a:noFill/>
        </p:spPr>
        <p:txBody>
          <a:bodyPr wrap="square" rtlCol="0">
            <a:spAutoFit/>
          </a:bodyPr>
          <a:lstStyle/>
          <a:p>
            <a:r>
              <a:rPr lang="en-US" b="1" dirty="0"/>
              <a:t> </a:t>
            </a:r>
            <a:r>
              <a:rPr lang="en-US" sz="900" dirty="0"/>
              <a:t>Elastomeric half-face </a:t>
            </a:r>
            <a:r>
              <a:rPr lang="en-US" sz="900" dirty="0" smtClean="0"/>
              <a:t>respirator</a:t>
            </a:r>
            <a:endParaRPr lang="en-US" sz="900" dirty="0"/>
          </a:p>
        </p:txBody>
      </p:sp>
      <p:sp>
        <p:nvSpPr>
          <p:cNvPr id="21" name="TextBox 20"/>
          <p:cNvSpPr txBox="1"/>
          <p:nvPr/>
        </p:nvSpPr>
        <p:spPr>
          <a:xfrm>
            <a:off x="1996015" y="3404906"/>
            <a:ext cx="1885950" cy="307777"/>
          </a:xfrm>
          <a:prstGeom prst="rect">
            <a:avLst/>
          </a:prstGeom>
          <a:noFill/>
        </p:spPr>
        <p:txBody>
          <a:bodyPr wrap="square" rtlCol="0">
            <a:spAutoFit/>
          </a:bodyPr>
          <a:lstStyle/>
          <a:p>
            <a:r>
              <a:rPr lang="en-US" b="1" dirty="0"/>
              <a:t> </a:t>
            </a:r>
            <a:r>
              <a:rPr lang="en-US" sz="900" dirty="0"/>
              <a:t>Elastomeric </a:t>
            </a:r>
            <a:r>
              <a:rPr lang="en-US" sz="900" dirty="0" smtClean="0"/>
              <a:t>full-face respirator</a:t>
            </a:r>
            <a:endParaRPr lang="en-US" sz="900" dirty="0"/>
          </a:p>
        </p:txBody>
      </p:sp>
      <p:sp>
        <p:nvSpPr>
          <p:cNvPr id="22" name="TextBox 21"/>
          <p:cNvSpPr txBox="1"/>
          <p:nvPr/>
        </p:nvSpPr>
        <p:spPr>
          <a:xfrm>
            <a:off x="257642" y="5293999"/>
            <a:ext cx="1885950" cy="307777"/>
          </a:xfrm>
          <a:prstGeom prst="rect">
            <a:avLst/>
          </a:prstGeom>
          <a:noFill/>
        </p:spPr>
        <p:txBody>
          <a:bodyPr wrap="square" rtlCol="0">
            <a:spAutoFit/>
          </a:bodyPr>
          <a:lstStyle/>
          <a:p>
            <a:r>
              <a:rPr lang="en-US" b="1" dirty="0"/>
              <a:t> </a:t>
            </a:r>
            <a:r>
              <a:rPr lang="en-US" sz="900" dirty="0"/>
              <a:t>Elastomeric </a:t>
            </a:r>
            <a:r>
              <a:rPr lang="en-US" sz="900" dirty="0" smtClean="0"/>
              <a:t>full-face respirator</a:t>
            </a:r>
            <a:endParaRPr lang="en-US" sz="900" dirty="0"/>
          </a:p>
        </p:txBody>
      </p:sp>
      <p:sp>
        <p:nvSpPr>
          <p:cNvPr id="23" name="TextBox 22"/>
          <p:cNvSpPr txBox="1"/>
          <p:nvPr/>
        </p:nvSpPr>
        <p:spPr>
          <a:xfrm>
            <a:off x="1996015" y="6262930"/>
            <a:ext cx="1885950" cy="307777"/>
          </a:xfrm>
          <a:prstGeom prst="rect">
            <a:avLst/>
          </a:prstGeom>
          <a:noFill/>
        </p:spPr>
        <p:txBody>
          <a:bodyPr wrap="square" rtlCol="0">
            <a:spAutoFit/>
          </a:bodyPr>
          <a:lstStyle/>
          <a:p>
            <a:r>
              <a:rPr lang="en-US" b="1" dirty="0"/>
              <a:t> </a:t>
            </a:r>
            <a:r>
              <a:rPr lang="en-US" sz="900" dirty="0" smtClean="0"/>
              <a:t>Disposable respirator (N95)</a:t>
            </a:r>
            <a:endParaRPr lang="en-US" sz="900" dirty="0"/>
          </a:p>
        </p:txBody>
      </p:sp>
      <p:sp>
        <p:nvSpPr>
          <p:cNvPr id="24" name="TextBox 23"/>
          <p:cNvSpPr txBox="1"/>
          <p:nvPr/>
        </p:nvSpPr>
        <p:spPr>
          <a:xfrm>
            <a:off x="2029145" y="4358509"/>
            <a:ext cx="2041814" cy="307777"/>
          </a:xfrm>
          <a:prstGeom prst="rect">
            <a:avLst/>
          </a:prstGeom>
          <a:noFill/>
        </p:spPr>
        <p:txBody>
          <a:bodyPr wrap="square" rtlCol="0">
            <a:spAutoFit/>
          </a:bodyPr>
          <a:lstStyle/>
          <a:p>
            <a:r>
              <a:rPr lang="en-US" b="1" dirty="0"/>
              <a:t> </a:t>
            </a:r>
            <a:r>
              <a:rPr lang="en-US" sz="900" dirty="0" smtClean="0"/>
              <a:t>Powered Air-Purifying Respirator</a:t>
            </a:r>
            <a:endParaRPr lang="en-US" sz="900" dirty="0"/>
          </a:p>
        </p:txBody>
      </p:sp>
      <p:sp>
        <p:nvSpPr>
          <p:cNvPr id="25" name="TextBox 24"/>
          <p:cNvSpPr txBox="1"/>
          <p:nvPr/>
        </p:nvSpPr>
        <p:spPr>
          <a:xfrm>
            <a:off x="1996015" y="5306043"/>
            <a:ext cx="2041814" cy="307777"/>
          </a:xfrm>
          <a:prstGeom prst="rect">
            <a:avLst/>
          </a:prstGeom>
          <a:noFill/>
        </p:spPr>
        <p:txBody>
          <a:bodyPr wrap="square" rtlCol="0">
            <a:spAutoFit/>
          </a:bodyPr>
          <a:lstStyle/>
          <a:p>
            <a:r>
              <a:rPr lang="en-US" b="1" dirty="0"/>
              <a:t> </a:t>
            </a:r>
            <a:r>
              <a:rPr lang="en-US" sz="900" dirty="0" smtClean="0"/>
              <a:t>Powered Air-Purifying Respirator</a:t>
            </a:r>
            <a:endParaRPr lang="en-US" sz="900" dirty="0"/>
          </a:p>
        </p:txBody>
      </p:sp>
    </p:spTree>
    <p:custDataLst>
      <p:tags r:id="rId1"/>
    </p:custDataLst>
    <p:extLst>
      <p:ext uri="{BB962C8B-B14F-4D97-AF65-F5344CB8AC3E}">
        <p14:creationId xmlns:p14="http://schemas.microsoft.com/office/powerpoint/2010/main" val="379477081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#13</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13) When </a:t>
            </a:r>
            <a:r>
              <a:rPr lang="en-US" dirty="0">
                <a:latin typeface="Calibri" panose="020F0502020204030204" pitchFamily="34" charset="0"/>
              </a:rPr>
              <a:t>should compressed air be used for cleaning up dust that might contain silica?</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048000"/>
            <a:ext cx="4286250" cy="4114800"/>
          </a:xfrm>
        </p:spPr>
        <p:txBody>
          <a:bodyPr/>
          <a:lstStyle/>
          <a:p>
            <a:pPr marL="660400" lvl="0" indent="-457200">
              <a:buFont typeface="+mj-lt"/>
              <a:buAutoNum type="arabicPeriod"/>
            </a:pPr>
            <a:r>
              <a:rPr lang="en-US" sz="2800" dirty="0">
                <a:latin typeface="Calibri" panose="020F0502020204030204" pitchFamily="34" charset="0"/>
              </a:rPr>
              <a:t>When no one is looking</a:t>
            </a:r>
          </a:p>
          <a:p>
            <a:pPr marL="660400" lvl="0" indent="-457200">
              <a:buFont typeface="+mj-lt"/>
              <a:buAutoNum type="arabicPeriod"/>
            </a:pPr>
            <a:r>
              <a:rPr lang="en-US" sz="2800" dirty="0">
                <a:latin typeface="Calibri" panose="020F0502020204030204" pitchFamily="34" charset="0"/>
              </a:rPr>
              <a:t>To clean a part before you work on it</a:t>
            </a:r>
          </a:p>
          <a:p>
            <a:pPr marL="660400" lvl="0" indent="-457200">
              <a:buFont typeface="+mj-lt"/>
              <a:buAutoNum type="arabicPeriod"/>
            </a:pPr>
            <a:r>
              <a:rPr lang="en-US" sz="2800" dirty="0">
                <a:latin typeface="Calibri" panose="020F0502020204030204" pitchFamily="34" charset="0"/>
              </a:rPr>
              <a:t>To clean off clothing at the end of the day</a:t>
            </a:r>
          </a:p>
          <a:p>
            <a:pPr marL="660400" lvl="0" indent="-457200">
              <a:buFont typeface="+mj-lt"/>
              <a:buAutoNum type="arabicPeriod"/>
            </a:pPr>
            <a:r>
              <a:rPr lang="en-US" sz="2800" dirty="0">
                <a:latin typeface="Calibri" panose="020F0502020204030204" pitchFamily="34" charset="0"/>
              </a:rPr>
              <a:t>Never</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008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132</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4397601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9572"/>
            <a:ext cx="8763000" cy="1143000"/>
          </a:xfrm>
        </p:spPr>
        <p:txBody>
          <a:bodyPr/>
          <a:lstStyle/>
          <a:p>
            <a:r>
              <a:rPr lang="en-US" dirty="0"/>
              <a:t>Post </a:t>
            </a:r>
            <a:r>
              <a:rPr lang="en-US" dirty="0" smtClean="0"/>
              <a:t>Test #14</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a:xfrm>
            <a:off x="304800" y="1494972"/>
            <a:ext cx="8382000" cy="685800"/>
          </a:xfrm>
        </p:spPr>
        <p:txBody>
          <a:bodyPr/>
          <a:lstStyle/>
          <a:p>
            <a:r>
              <a:rPr lang="en-US" dirty="0" smtClean="0">
                <a:latin typeface="Calibri" panose="020F0502020204030204" pitchFamily="34" charset="0"/>
              </a:rPr>
              <a:t>14) If </a:t>
            </a:r>
            <a:r>
              <a:rPr lang="en-US" dirty="0">
                <a:latin typeface="Calibri" panose="020F0502020204030204" pitchFamily="34" charset="0"/>
              </a:rPr>
              <a:t>you </a:t>
            </a:r>
            <a:r>
              <a:rPr lang="en-US" dirty="0" smtClean="0">
                <a:latin typeface="Calibri" panose="020F0502020204030204" pitchFamily="34" charset="0"/>
              </a:rPr>
              <a:t>can see </a:t>
            </a:r>
            <a:r>
              <a:rPr lang="en-US" dirty="0">
                <a:latin typeface="Calibri" panose="020F0502020204030204" pitchFamily="34" charset="0"/>
              </a:rPr>
              <a:t>visible silica dust being generated, it probably means the level of </a:t>
            </a:r>
            <a:r>
              <a:rPr lang="en-US" dirty="0" smtClean="0">
                <a:latin typeface="Calibri" panose="020F0502020204030204" pitchFamily="34" charset="0"/>
              </a:rPr>
              <a:t>respirable silica </a:t>
            </a:r>
            <a:r>
              <a:rPr lang="en-US" dirty="0">
                <a:latin typeface="Calibri" panose="020F0502020204030204" pitchFamily="34" charset="0"/>
              </a:rPr>
              <a:t>dust is too </a:t>
            </a:r>
            <a:r>
              <a:rPr lang="en-US" dirty="0" smtClean="0">
                <a:latin typeface="Calibri" panose="020F0502020204030204" pitchFamily="34" charset="0"/>
              </a:rPr>
              <a:t>high.</a:t>
            </a:r>
            <a:endParaRPr lang="en-US" dirty="0">
              <a:latin typeface="Calibri" panose="020F0502020204030204" pitchFamily="34" charset="0"/>
            </a:endParaRP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04800" y="3628572"/>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77100" y="6402636"/>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133</a:t>
            </a:fld>
            <a:endParaRPr lang="en-US" sz="1400" b="0" i="0" u="none" strike="noStrike" cap="none">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5510060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r>
              <a:rPr lang="en-US" dirty="0" smtClean="0"/>
              <a:t>Test #15</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15) </a:t>
            </a:r>
            <a:r>
              <a:rPr lang="en-US" dirty="0">
                <a:latin typeface="Calibri" panose="020F0502020204030204" pitchFamily="34" charset="0"/>
              </a:rPr>
              <a:t>For any given task (if all other conditions remain the same) the concentration (level) of dust in the air will be higher inside than the same task done outside</a:t>
            </a:r>
            <a:r>
              <a:rPr lang="en-US" dirty="0" smtClean="0">
                <a:latin typeface="Calibri" panose="020F0502020204030204" pitchFamily="34" charset="0"/>
              </a:rPr>
              <a:t>.</a:t>
            </a:r>
          </a:p>
          <a:p>
            <a:endParaRPr lang="en-US" dirty="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3528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57638" y="64008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134</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5835201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135</a:t>
            </a:fld>
            <a:endParaRPr lang="en-US"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50605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 Test #9</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9) Wet </a:t>
            </a:r>
            <a:r>
              <a:rPr lang="en-US" dirty="0">
                <a:latin typeface="Calibri" panose="020F0502020204030204" pitchFamily="34" charset="0"/>
              </a:rPr>
              <a:t>methods mean a stream of water is applied to the surface as it is being cut. This is best done using a continuous feed water system that has been built into the equipment.</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733800"/>
            <a:ext cx="4095750" cy="4114800"/>
          </a:xfrm>
        </p:spPr>
        <p:txBody>
          <a:bodyPr/>
          <a:lstStyle/>
          <a:p>
            <a:pPr lvl="0"/>
            <a:r>
              <a:rPr lang="en-US" sz="2800" dirty="0">
                <a:latin typeface="Calibri" panose="020F0502020204030204" pitchFamily="34" charset="0"/>
              </a:rPr>
              <a:t>True</a:t>
            </a:r>
          </a:p>
          <a:p>
            <a:pPr lvl="0"/>
            <a:r>
              <a:rPr lang="en-US" sz="2800" dirty="0">
                <a:latin typeface="Calibri" panose="020F0502020204030204" pitchFamily="34" charset="0"/>
              </a:rPr>
              <a:t>False</a:t>
            </a:r>
          </a:p>
          <a:p>
            <a:endParaRPr lang="en-US" dirty="0">
              <a:latin typeface="Calibri" panose="020F0502020204030204" pitchFamily="34" charset="0"/>
            </a:endParaRPr>
          </a:p>
        </p:txBody>
      </p:sp>
      <p:sp>
        <p:nvSpPr>
          <p:cNvPr id="10" name="Oval 9"/>
          <p:cNvSpPr/>
          <p:nvPr>
            <p:custDataLst>
              <p:tags r:id="rId4"/>
            </p:custDataLst>
          </p:nvPr>
        </p:nvSpPr>
        <p:spPr>
          <a:xfrm>
            <a:off x="8150761" y="2540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t>1</a:t>
            </a:r>
            <a:endParaRPr lang="en-US" dirty="0"/>
          </a:p>
        </p:txBody>
      </p:sp>
      <p:sp>
        <p:nvSpPr>
          <p:cNvPr id="6" name="Slide Number Placeholder 5"/>
          <p:cNvSpPr>
            <a:spLocks noGrp="1"/>
          </p:cNvSpPr>
          <p:nvPr>
            <p:ph type="sldNum" idx="12"/>
          </p:nvPr>
        </p:nvSpPr>
        <p:spPr>
          <a:xfrm>
            <a:off x="7239001" y="65532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14</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767919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 Test #10</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10) Use of a handkerchief or one strap </a:t>
            </a:r>
            <a:r>
              <a:rPr lang="en-US" dirty="0">
                <a:latin typeface="Calibri" panose="020F0502020204030204" pitchFamily="34" charset="0"/>
              </a:rPr>
              <a:t>mask </a:t>
            </a:r>
            <a:r>
              <a:rPr lang="en-US" dirty="0" smtClean="0">
                <a:latin typeface="Calibri" panose="020F0502020204030204" pitchFamily="34" charset="0"/>
              </a:rPr>
              <a:t>will protect </a:t>
            </a:r>
            <a:r>
              <a:rPr lang="en-US" dirty="0">
                <a:latin typeface="Calibri" panose="020F0502020204030204" pitchFamily="34" charset="0"/>
              </a:rPr>
              <a:t>your lungs from </a:t>
            </a:r>
            <a:r>
              <a:rPr lang="en-US" dirty="0" smtClean="0">
                <a:latin typeface="Calibri" panose="020F0502020204030204" pitchFamily="34" charset="0"/>
              </a:rPr>
              <a:t>respirable silica</a:t>
            </a:r>
            <a:r>
              <a:rPr lang="en-US" dirty="0">
                <a:latin typeface="Calibri" panose="020F0502020204030204" pitchFamily="34" charset="0"/>
              </a:rPr>
              <a:t>.</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1242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10" name="Oval 9"/>
          <p:cNvSpPr/>
          <p:nvPr>
            <p:custDataLst>
              <p:tags r:id="rId4"/>
            </p:custDataLst>
          </p:nvPr>
        </p:nvSpPr>
        <p:spPr>
          <a:xfrm>
            <a:off x="8229600" y="2540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t>0</a:t>
            </a:r>
            <a:endParaRPr lang="en-US" dirty="0"/>
          </a:p>
        </p:txBody>
      </p:sp>
      <p:sp>
        <p:nvSpPr>
          <p:cNvPr id="6" name="Slide Number Placeholder 5"/>
          <p:cNvSpPr>
            <a:spLocks noGrp="1"/>
          </p:cNvSpPr>
          <p:nvPr>
            <p:ph type="sldNum" idx="12"/>
          </p:nvPr>
        </p:nvSpPr>
        <p:spPr>
          <a:xfrm>
            <a:off x="7277100"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15</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337677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 Test #11</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11) Under </a:t>
            </a:r>
            <a:r>
              <a:rPr lang="en-US" dirty="0">
                <a:latin typeface="Calibri" panose="020F0502020204030204" pitchFamily="34" charset="0"/>
              </a:rPr>
              <a:t>the Occupational Safety and Health Act, </a:t>
            </a:r>
            <a:r>
              <a:rPr lang="en-US" dirty="0" smtClean="0">
                <a:latin typeface="Calibri" panose="020F0502020204030204" pitchFamily="34" charset="0"/>
              </a:rPr>
              <a:t>workers have the right to:</a:t>
            </a:r>
            <a:endParaRPr lang="en-US" dirty="0">
              <a:latin typeface="Calibri" panose="020F0502020204030204" pitchFamily="34" charset="0"/>
            </a:endParaRP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2743200"/>
            <a:ext cx="4286250" cy="4114800"/>
          </a:xfrm>
        </p:spPr>
        <p:txBody>
          <a:bodyPr/>
          <a:lstStyle/>
          <a:p>
            <a:pPr marL="660400" lvl="0" indent="-457200">
              <a:buFont typeface="+mj-lt"/>
              <a:buAutoNum type="arabicPeriod"/>
            </a:pPr>
            <a:r>
              <a:rPr lang="en-US" sz="2800" dirty="0">
                <a:latin typeface="Calibri" panose="020F0502020204030204" pitchFamily="34" charset="0"/>
              </a:rPr>
              <a:t>Two ten minute breaks and a lunch break</a:t>
            </a:r>
          </a:p>
          <a:p>
            <a:pPr marL="660400" lvl="0" indent="-457200">
              <a:buFont typeface="+mj-lt"/>
              <a:buAutoNum type="arabicPeriod"/>
            </a:pPr>
            <a:r>
              <a:rPr lang="en-US" sz="2800" dirty="0">
                <a:latin typeface="Calibri" panose="020F0502020204030204" pitchFamily="34" charset="0"/>
              </a:rPr>
              <a:t>A safe work place</a:t>
            </a:r>
          </a:p>
          <a:p>
            <a:pPr marL="660400" lvl="0" indent="-457200">
              <a:buFont typeface="+mj-lt"/>
              <a:buAutoNum type="arabicPeriod"/>
            </a:pPr>
            <a:r>
              <a:rPr lang="en-US" sz="2800" dirty="0">
                <a:latin typeface="Calibri" panose="020F0502020204030204" pitchFamily="34" charset="0"/>
              </a:rPr>
              <a:t>Overtime pay</a:t>
            </a:r>
          </a:p>
          <a:p>
            <a:pPr marL="660400" lvl="0" indent="-457200">
              <a:buFont typeface="+mj-lt"/>
              <a:buAutoNum type="arabicPeriod"/>
            </a:pPr>
            <a:r>
              <a:rPr lang="en-US" sz="2800" dirty="0">
                <a:latin typeface="Calibri" panose="020F0502020204030204" pitchFamily="34" charset="0"/>
              </a:rPr>
              <a:t>Two weeks of vacation</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29820"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16</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692589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39B"/>
                </a:solidFill>
                <a:latin typeface="Tahoma"/>
                <a:ea typeface="Tahoma"/>
                <a:cs typeface="Tahoma"/>
                <a:sym typeface="Tahoma"/>
              </a:rPr>
              <a:t>Pre Test #12</a:t>
            </a:r>
            <a:endParaRPr lang="en-US" dirty="0"/>
          </a:p>
        </p:txBody>
      </p:sp>
      <p:sp>
        <p:nvSpPr>
          <p:cNvPr id="3" name="Text Placeholder 2"/>
          <p:cNvSpPr>
            <a:spLocks noGrp="1"/>
          </p:cNvSpPr>
          <p:nvPr>
            <p:ph type="body" idx="13"/>
            <p:custDataLst>
              <p:tags r:id="rId2"/>
            </p:custDataLst>
          </p:nvPr>
        </p:nvSpPr>
        <p:spPr>
          <a:xfrm>
            <a:off x="381000" y="1295400"/>
            <a:ext cx="8382000" cy="838200"/>
          </a:xfrm>
        </p:spPr>
        <p:txBody>
          <a:bodyPr>
            <a:normAutofit fontScale="25000" lnSpcReduction="20000"/>
          </a:bodyPr>
          <a:lstStyle/>
          <a:p>
            <a:pPr lvl="0"/>
            <a:r>
              <a:rPr lang="en-US" sz="9600" dirty="0" smtClean="0"/>
              <a:t>12) OSHA </a:t>
            </a:r>
            <a:r>
              <a:rPr lang="en-US" sz="9600" dirty="0"/>
              <a:t>Table 1 requires use of APF 25 respirators when </a:t>
            </a:r>
            <a:r>
              <a:rPr lang="en-US" sz="9600" dirty="0" err="1"/>
              <a:t>tuckpointing</a:t>
            </a:r>
            <a:r>
              <a:rPr lang="en-US" sz="9600" dirty="0"/>
              <a:t> (hand held mortar routing) is done for more than 4 hours a day.  Which of the following are both at least APF 25 respirators:</a:t>
            </a:r>
          </a:p>
          <a:p>
            <a:endParaRPr lang="en-US" dirty="0"/>
          </a:p>
        </p:txBody>
      </p:sp>
      <p:sp>
        <p:nvSpPr>
          <p:cNvPr id="4" name="Text Placeholder 3"/>
          <p:cNvSpPr>
            <a:spLocks noGrp="1"/>
          </p:cNvSpPr>
          <p:nvPr>
            <p:ph type="body" sz="quarter" idx="14"/>
            <p:custDataLst>
              <p:tags r:id="rId3"/>
            </p:custDataLst>
          </p:nvPr>
        </p:nvSpPr>
        <p:spPr>
          <a:xfrm>
            <a:off x="364066" y="2778758"/>
            <a:ext cx="4095750" cy="4114800"/>
          </a:xfrm>
        </p:spPr>
        <p:txBody>
          <a:bodyPr/>
          <a:lstStyle/>
          <a:p>
            <a:r>
              <a:rPr lang="en-US" dirty="0" smtClean="0"/>
              <a:t>  A</a:t>
            </a:r>
          </a:p>
          <a:p>
            <a:pPr marL="0" indent="0">
              <a:buNone/>
            </a:pPr>
            <a:endParaRPr lang="en-US" dirty="0" smtClean="0"/>
          </a:p>
          <a:p>
            <a:pPr marL="0" indent="0">
              <a:buNone/>
            </a:pPr>
            <a:r>
              <a:rPr lang="en-US" dirty="0" smtClean="0"/>
              <a:t>2.  B</a:t>
            </a:r>
          </a:p>
          <a:p>
            <a:endParaRPr lang="en-US" dirty="0" smtClean="0"/>
          </a:p>
          <a:p>
            <a:pPr marL="0" indent="0">
              <a:buNone/>
            </a:pPr>
            <a:r>
              <a:rPr lang="en-US" dirty="0" smtClean="0"/>
              <a:t>3.   C</a:t>
            </a:r>
          </a:p>
          <a:p>
            <a:endParaRPr lang="en-US" dirty="0" smtClean="0"/>
          </a:p>
          <a:p>
            <a:pPr marL="0" indent="0">
              <a:buNone/>
            </a:pPr>
            <a:r>
              <a:rPr lang="en-US" dirty="0" smtClean="0"/>
              <a:t>4.  D  </a:t>
            </a:r>
            <a:endParaRPr lang="en-US" dirty="0"/>
          </a:p>
        </p:txBody>
      </p:sp>
      <p:pic>
        <p:nvPicPr>
          <p:cNvPr id="9" name="Picture 8" descr=" Elastomeric half-face respirator.&#10;"/>
          <p:cNvPicPr/>
          <p:nvPr/>
        </p:nvPicPr>
        <p:blipFill>
          <a:blip r:embed="rId6" cstate="email">
            <a:extLst>
              <a:ext uri="{28A0092B-C50C-407E-A947-70E740481C1C}">
                <a14:useLocalDpi xmlns:a14="http://schemas.microsoft.com/office/drawing/2010/main"/>
              </a:ext>
            </a:extLst>
          </a:blip>
          <a:srcRect/>
          <a:stretch>
            <a:fillRect/>
          </a:stretch>
        </p:blipFill>
        <p:spPr bwMode="auto">
          <a:xfrm>
            <a:off x="992218" y="2845853"/>
            <a:ext cx="719455" cy="667385"/>
          </a:xfrm>
          <a:prstGeom prst="rect">
            <a:avLst/>
          </a:prstGeom>
          <a:noFill/>
          <a:ln>
            <a:noFill/>
          </a:ln>
        </p:spPr>
      </p:pic>
      <p:pic>
        <p:nvPicPr>
          <p:cNvPr id="10" name="Picture 9" descr=" Elastomeric full-face respirator.&#10;"/>
          <p:cNvPicPr/>
          <p:nvPr/>
        </p:nvPicPr>
        <p:blipFill>
          <a:blip r:embed="rId7" cstate="email">
            <a:extLst>
              <a:ext uri="{28A0092B-C50C-407E-A947-70E740481C1C}">
                <a14:useLocalDpi xmlns:a14="http://schemas.microsoft.com/office/drawing/2010/main"/>
              </a:ext>
            </a:extLst>
          </a:blip>
          <a:srcRect/>
          <a:stretch>
            <a:fillRect/>
          </a:stretch>
        </p:blipFill>
        <p:spPr bwMode="auto">
          <a:xfrm>
            <a:off x="2277575" y="2672149"/>
            <a:ext cx="876300" cy="876300"/>
          </a:xfrm>
          <a:prstGeom prst="rect">
            <a:avLst/>
          </a:prstGeom>
          <a:noFill/>
          <a:ln>
            <a:noFill/>
          </a:ln>
        </p:spPr>
      </p:pic>
      <p:pic>
        <p:nvPicPr>
          <p:cNvPr id="11" name="Picture 10" descr=" Elastomeric half-face respirator&#10;"/>
          <p:cNvPicPr/>
          <p:nvPr/>
        </p:nvPicPr>
        <p:blipFill>
          <a:blip r:embed="rId6" cstate="email">
            <a:extLst>
              <a:ext uri="{28A0092B-C50C-407E-A947-70E740481C1C}">
                <a14:useLocalDpi xmlns:a14="http://schemas.microsoft.com/office/drawing/2010/main"/>
              </a:ext>
            </a:extLst>
          </a:blip>
          <a:srcRect/>
          <a:stretch>
            <a:fillRect/>
          </a:stretch>
        </p:blipFill>
        <p:spPr bwMode="auto">
          <a:xfrm>
            <a:off x="977583" y="3786548"/>
            <a:ext cx="719455" cy="667385"/>
          </a:xfrm>
          <a:prstGeom prst="rect">
            <a:avLst/>
          </a:prstGeom>
          <a:noFill/>
          <a:ln>
            <a:noFill/>
          </a:ln>
        </p:spPr>
      </p:pic>
      <p:pic>
        <p:nvPicPr>
          <p:cNvPr id="12" name="Picture 11" descr=" Powered Air-Purifying Respirator.&#10;"/>
          <p:cNvPicPr/>
          <p:nvPr/>
        </p:nvPicPr>
        <p:blipFill>
          <a:blip r:embed="rId8" cstate="email">
            <a:extLst>
              <a:ext uri="{28A0092B-C50C-407E-A947-70E740481C1C}">
                <a14:useLocalDpi xmlns:a14="http://schemas.microsoft.com/office/drawing/2010/main"/>
              </a:ext>
            </a:extLst>
          </a:blip>
          <a:stretch>
            <a:fillRect/>
          </a:stretch>
        </p:blipFill>
        <p:spPr>
          <a:xfrm>
            <a:off x="1996015" y="3744004"/>
            <a:ext cx="1447165" cy="752475"/>
          </a:xfrm>
          <a:prstGeom prst="rect">
            <a:avLst/>
          </a:prstGeom>
        </p:spPr>
      </p:pic>
      <p:pic>
        <p:nvPicPr>
          <p:cNvPr id="13" name="Picture 12" descr="Disposable respirator (N95).&#10;"/>
          <p:cNvPicPr/>
          <p:nvPr/>
        </p:nvPicPr>
        <p:blipFill>
          <a:blip r:embed="rId9" cstate="email">
            <a:extLst>
              <a:ext uri="{28A0092B-C50C-407E-A947-70E740481C1C}">
                <a14:useLocalDpi xmlns:a14="http://schemas.microsoft.com/office/drawing/2010/main"/>
              </a:ext>
            </a:extLst>
          </a:blip>
          <a:srcRect/>
          <a:stretch>
            <a:fillRect/>
          </a:stretch>
        </p:blipFill>
        <p:spPr bwMode="auto">
          <a:xfrm>
            <a:off x="2332724" y="5614139"/>
            <a:ext cx="781050" cy="781050"/>
          </a:xfrm>
          <a:prstGeom prst="rect">
            <a:avLst/>
          </a:prstGeom>
          <a:noFill/>
          <a:ln>
            <a:noFill/>
          </a:ln>
        </p:spPr>
      </p:pic>
      <p:pic>
        <p:nvPicPr>
          <p:cNvPr id="14" name="Picture 13" descr=" Elastomeric half-face respirator.&#10;"/>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6005" y="5670972"/>
            <a:ext cx="719455" cy="667385"/>
          </a:xfrm>
          <a:prstGeom prst="rect">
            <a:avLst/>
          </a:prstGeom>
          <a:noFill/>
          <a:ln>
            <a:noFill/>
          </a:ln>
        </p:spPr>
      </p:pic>
      <p:pic>
        <p:nvPicPr>
          <p:cNvPr id="15" name="Picture 14" descr=" Powered Air-Purifying Respirator.&#10;"/>
          <p:cNvPicPr/>
          <p:nvPr/>
        </p:nvPicPr>
        <p:blipFill>
          <a:blip r:embed="rId8" cstate="email">
            <a:extLst>
              <a:ext uri="{28A0092B-C50C-407E-A947-70E740481C1C}">
                <a14:useLocalDpi xmlns:a14="http://schemas.microsoft.com/office/drawing/2010/main"/>
              </a:ext>
            </a:extLst>
          </a:blip>
          <a:stretch>
            <a:fillRect/>
          </a:stretch>
        </p:blipFill>
        <p:spPr>
          <a:xfrm>
            <a:off x="1996015" y="4633912"/>
            <a:ext cx="1447165" cy="752475"/>
          </a:xfrm>
          <a:prstGeom prst="rect">
            <a:avLst/>
          </a:prstGeom>
        </p:spPr>
      </p:pic>
      <p:pic>
        <p:nvPicPr>
          <p:cNvPr id="16" name="Picture 15" descr=" Elastomeric full-face respirator.&#10;"/>
          <p:cNvPicPr/>
          <p:nvPr/>
        </p:nvPicPr>
        <p:blipFill>
          <a:blip r:embed="rId7" cstate="email">
            <a:extLst>
              <a:ext uri="{28A0092B-C50C-407E-A947-70E740481C1C}">
                <a14:useLocalDpi xmlns:a14="http://schemas.microsoft.com/office/drawing/2010/main"/>
              </a:ext>
            </a:extLst>
          </a:blip>
          <a:srcRect/>
          <a:stretch>
            <a:fillRect/>
          </a:stretch>
        </p:blipFill>
        <p:spPr bwMode="auto">
          <a:xfrm>
            <a:off x="916305" y="4572000"/>
            <a:ext cx="876300" cy="876300"/>
          </a:xfrm>
          <a:prstGeom prst="rect">
            <a:avLst/>
          </a:prstGeom>
          <a:noFill/>
          <a:ln>
            <a:noFill/>
          </a:ln>
        </p:spPr>
      </p:pic>
      <p:sp>
        <p:nvSpPr>
          <p:cNvPr id="6" name="Slide Number Placeholder 5"/>
          <p:cNvSpPr>
            <a:spLocks noGrp="1"/>
          </p:cNvSpPr>
          <p:nvPr>
            <p:ph type="sldNum" idx="12"/>
          </p:nvPr>
        </p:nvSpPr>
        <p:spPr>
          <a:xfrm>
            <a:off x="7239001" y="6449211"/>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17</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5" name="TextBox 4"/>
          <p:cNvSpPr txBox="1"/>
          <p:nvPr/>
        </p:nvSpPr>
        <p:spPr>
          <a:xfrm>
            <a:off x="257642" y="3404906"/>
            <a:ext cx="1885950" cy="307777"/>
          </a:xfrm>
          <a:prstGeom prst="rect">
            <a:avLst/>
          </a:prstGeom>
          <a:noFill/>
        </p:spPr>
        <p:txBody>
          <a:bodyPr wrap="square" rtlCol="0">
            <a:spAutoFit/>
          </a:bodyPr>
          <a:lstStyle/>
          <a:p>
            <a:r>
              <a:rPr lang="en-US" b="1" dirty="0"/>
              <a:t> </a:t>
            </a:r>
            <a:r>
              <a:rPr lang="en-US" sz="900" dirty="0"/>
              <a:t>Elastomeric half-face </a:t>
            </a:r>
            <a:r>
              <a:rPr lang="en-US" sz="900" dirty="0" smtClean="0"/>
              <a:t>respirator</a:t>
            </a:r>
            <a:endParaRPr lang="en-US" sz="900" dirty="0"/>
          </a:p>
        </p:txBody>
      </p:sp>
      <p:sp>
        <p:nvSpPr>
          <p:cNvPr id="18" name="TextBox 17"/>
          <p:cNvSpPr txBox="1"/>
          <p:nvPr/>
        </p:nvSpPr>
        <p:spPr>
          <a:xfrm>
            <a:off x="257642" y="4338831"/>
            <a:ext cx="1885950" cy="307777"/>
          </a:xfrm>
          <a:prstGeom prst="rect">
            <a:avLst/>
          </a:prstGeom>
          <a:noFill/>
        </p:spPr>
        <p:txBody>
          <a:bodyPr wrap="square" rtlCol="0">
            <a:spAutoFit/>
          </a:bodyPr>
          <a:lstStyle/>
          <a:p>
            <a:r>
              <a:rPr lang="en-US" b="1" dirty="0"/>
              <a:t> </a:t>
            </a:r>
            <a:r>
              <a:rPr lang="en-US" sz="900" dirty="0"/>
              <a:t>Elastomeric half-face respirator</a:t>
            </a:r>
          </a:p>
        </p:txBody>
      </p:sp>
      <p:sp>
        <p:nvSpPr>
          <p:cNvPr id="19" name="TextBox 18"/>
          <p:cNvSpPr txBox="1"/>
          <p:nvPr/>
        </p:nvSpPr>
        <p:spPr>
          <a:xfrm>
            <a:off x="257642" y="6253577"/>
            <a:ext cx="1885950" cy="307777"/>
          </a:xfrm>
          <a:prstGeom prst="rect">
            <a:avLst/>
          </a:prstGeom>
          <a:noFill/>
        </p:spPr>
        <p:txBody>
          <a:bodyPr wrap="square" rtlCol="0">
            <a:spAutoFit/>
          </a:bodyPr>
          <a:lstStyle/>
          <a:p>
            <a:r>
              <a:rPr lang="en-US" b="1" dirty="0"/>
              <a:t> </a:t>
            </a:r>
            <a:r>
              <a:rPr lang="en-US" sz="900" dirty="0"/>
              <a:t>Elastomeric half-face </a:t>
            </a:r>
            <a:r>
              <a:rPr lang="en-US" sz="900" dirty="0" smtClean="0"/>
              <a:t>respirator</a:t>
            </a:r>
            <a:endParaRPr lang="en-US" sz="900" dirty="0"/>
          </a:p>
        </p:txBody>
      </p:sp>
      <p:sp>
        <p:nvSpPr>
          <p:cNvPr id="20" name="TextBox 19"/>
          <p:cNvSpPr txBox="1"/>
          <p:nvPr/>
        </p:nvSpPr>
        <p:spPr>
          <a:xfrm>
            <a:off x="1996015" y="3404906"/>
            <a:ext cx="1885950" cy="307777"/>
          </a:xfrm>
          <a:prstGeom prst="rect">
            <a:avLst/>
          </a:prstGeom>
          <a:noFill/>
        </p:spPr>
        <p:txBody>
          <a:bodyPr wrap="square" rtlCol="0">
            <a:spAutoFit/>
          </a:bodyPr>
          <a:lstStyle/>
          <a:p>
            <a:r>
              <a:rPr lang="en-US" b="1" dirty="0"/>
              <a:t> </a:t>
            </a:r>
            <a:r>
              <a:rPr lang="en-US" sz="900" dirty="0"/>
              <a:t>Elastomeric </a:t>
            </a:r>
            <a:r>
              <a:rPr lang="en-US" sz="900" dirty="0" smtClean="0"/>
              <a:t>full-face respirator</a:t>
            </a:r>
            <a:endParaRPr lang="en-US" sz="900" dirty="0"/>
          </a:p>
        </p:txBody>
      </p:sp>
      <p:sp>
        <p:nvSpPr>
          <p:cNvPr id="21" name="TextBox 20"/>
          <p:cNvSpPr txBox="1"/>
          <p:nvPr/>
        </p:nvSpPr>
        <p:spPr>
          <a:xfrm>
            <a:off x="257642" y="5293999"/>
            <a:ext cx="1885950" cy="307777"/>
          </a:xfrm>
          <a:prstGeom prst="rect">
            <a:avLst/>
          </a:prstGeom>
          <a:noFill/>
        </p:spPr>
        <p:txBody>
          <a:bodyPr wrap="square" rtlCol="0">
            <a:spAutoFit/>
          </a:bodyPr>
          <a:lstStyle/>
          <a:p>
            <a:r>
              <a:rPr lang="en-US" b="1" dirty="0"/>
              <a:t> </a:t>
            </a:r>
            <a:r>
              <a:rPr lang="en-US" sz="900" dirty="0"/>
              <a:t>Elastomeric </a:t>
            </a:r>
            <a:r>
              <a:rPr lang="en-US" sz="900" dirty="0" smtClean="0"/>
              <a:t>full-face respirator</a:t>
            </a:r>
            <a:endParaRPr lang="en-US" sz="900" dirty="0"/>
          </a:p>
        </p:txBody>
      </p:sp>
      <p:sp>
        <p:nvSpPr>
          <p:cNvPr id="22" name="TextBox 21"/>
          <p:cNvSpPr txBox="1"/>
          <p:nvPr/>
        </p:nvSpPr>
        <p:spPr>
          <a:xfrm>
            <a:off x="1996015" y="6262930"/>
            <a:ext cx="1885950" cy="307777"/>
          </a:xfrm>
          <a:prstGeom prst="rect">
            <a:avLst/>
          </a:prstGeom>
          <a:noFill/>
        </p:spPr>
        <p:txBody>
          <a:bodyPr wrap="square" rtlCol="0">
            <a:spAutoFit/>
          </a:bodyPr>
          <a:lstStyle/>
          <a:p>
            <a:r>
              <a:rPr lang="en-US" b="1" dirty="0"/>
              <a:t> </a:t>
            </a:r>
            <a:r>
              <a:rPr lang="en-US" sz="900" dirty="0" smtClean="0"/>
              <a:t>Disposable respirator (N95)</a:t>
            </a:r>
            <a:endParaRPr lang="en-US" sz="900" dirty="0"/>
          </a:p>
        </p:txBody>
      </p:sp>
      <p:sp>
        <p:nvSpPr>
          <p:cNvPr id="23" name="TextBox 22"/>
          <p:cNvSpPr txBox="1"/>
          <p:nvPr/>
        </p:nvSpPr>
        <p:spPr>
          <a:xfrm>
            <a:off x="2029145" y="4358509"/>
            <a:ext cx="2041814" cy="307777"/>
          </a:xfrm>
          <a:prstGeom prst="rect">
            <a:avLst/>
          </a:prstGeom>
          <a:noFill/>
        </p:spPr>
        <p:txBody>
          <a:bodyPr wrap="square" rtlCol="0">
            <a:spAutoFit/>
          </a:bodyPr>
          <a:lstStyle/>
          <a:p>
            <a:r>
              <a:rPr lang="en-US" b="1" dirty="0"/>
              <a:t> </a:t>
            </a:r>
            <a:r>
              <a:rPr lang="en-US" sz="900" dirty="0" smtClean="0"/>
              <a:t>Powered Air-Purifying Respirator</a:t>
            </a:r>
            <a:endParaRPr lang="en-US" sz="900" dirty="0"/>
          </a:p>
        </p:txBody>
      </p:sp>
      <p:sp>
        <p:nvSpPr>
          <p:cNvPr id="24" name="TextBox 23"/>
          <p:cNvSpPr txBox="1"/>
          <p:nvPr/>
        </p:nvSpPr>
        <p:spPr>
          <a:xfrm>
            <a:off x="1996015" y="5306043"/>
            <a:ext cx="2041814" cy="307777"/>
          </a:xfrm>
          <a:prstGeom prst="rect">
            <a:avLst/>
          </a:prstGeom>
          <a:noFill/>
        </p:spPr>
        <p:txBody>
          <a:bodyPr wrap="square" rtlCol="0">
            <a:spAutoFit/>
          </a:bodyPr>
          <a:lstStyle/>
          <a:p>
            <a:r>
              <a:rPr lang="en-US" b="1" dirty="0"/>
              <a:t> </a:t>
            </a:r>
            <a:r>
              <a:rPr lang="en-US" sz="900" dirty="0" smtClean="0"/>
              <a:t>Powered Air-Purifying Respirator</a:t>
            </a:r>
            <a:endParaRPr lang="en-US" sz="900" dirty="0"/>
          </a:p>
        </p:txBody>
      </p:sp>
    </p:spTree>
    <p:custDataLst>
      <p:tags r:id="rId1"/>
    </p:custDataLst>
    <p:extLst>
      <p:ext uri="{BB962C8B-B14F-4D97-AF65-F5344CB8AC3E}">
        <p14:creationId xmlns:p14="http://schemas.microsoft.com/office/powerpoint/2010/main" val="467019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 Test #13</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13) When </a:t>
            </a:r>
            <a:r>
              <a:rPr lang="en-US" dirty="0">
                <a:latin typeface="Calibri" panose="020F0502020204030204" pitchFamily="34" charset="0"/>
              </a:rPr>
              <a:t>should compressed air be used for cleaning up dust that might contain silica?</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048000"/>
            <a:ext cx="4286250" cy="4114800"/>
          </a:xfrm>
        </p:spPr>
        <p:txBody>
          <a:bodyPr/>
          <a:lstStyle/>
          <a:p>
            <a:pPr marL="660400" lvl="0" indent="-457200">
              <a:buFont typeface="+mj-lt"/>
              <a:buAutoNum type="arabicPeriod"/>
            </a:pPr>
            <a:r>
              <a:rPr lang="en-US" sz="2800" dirty="0">
                <a:latin typeface="Calibri" panose="020F0502020204030204" pitchFamily="34" charset="0"/>
              </a:rPr>
              <a:t>When no one is looking</a:t>
            </a:r>
          </a:p>
          <a:p>
            <a:pPr marL="660400" lvl="0" indent="-457200">
              <a:buFont typeface="+mj-lt"/>
              <a:buAutoNum type="arabicPeriod"/>
            </a:pPr>
            <a:r>
              <a:rPr lang="en-US" sz="2800" dirty="0">
                <a:latin typeface="Calibri" panose="020F0502020204030204" pitchFamily="34" charset="0"/>
              </a:rPr>
              <a:t>To clean a part before you work on it</a:t>
            </a:r>
          </a:p>
          <a:p>
            <a:pPr marL="660400" lvl="0" indent="-457200">
              <a:buFont typeface="+mj-lt"/>
              <a:buAutoNum type="arabicPeriod"/>
            </a:pPr>
            <a:r>
              <a:rPr lang="en-US" sz="2800" dirty="0">
                <a:latin typeface="Calibri" panose="020F0502020204030204" pitchFamily="34" charset="0"/>
              </a:rPr>
              <a:t>To clean off clothing at the end of the day</a:t>
            </a:r>
          </a:p>
          <a:p>
            <a:pPr marL="660400" lvl="0" indent="-457200">
              <a:buFont typeface="+mj-lt"/>
              <a:buAutoNum type="arabicPeriod"/>
            </a:pPr>
            <a:r>
              <a:rPr lang="en-US" sz="2800" dirty="0">
                <a:latin typeface="Calibri" panose="020F0502020204030204" pitchFamily="34" charset="0"/>
              </a:rPr>
              <a:t>Never</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16967"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18</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929185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9572"/>
            <a:ext cx="8763000" cy="11430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 Test #14</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3"/>
            <p:custDataLst>
              <p:tags r:id="rId2"/>
            </p:custDataLst>
          </p:nvPr>
        </p:nvSpPr>
        <p:spPr>
          <a:xfrm>
            <a:off x="304800" y="1494972"/>
            <a:ext cx="8382000" cy="685800"/>
          </a:xfrm>
        </p:spPr>
        <p:txBody>
          <a:bodyPr/>
          <a:lstStyle/>
          <a:p>
            <a:r>
              <a:rPr lang="en-US" dirty="0" smtClean="0">
                <a:latin typeface="Calibri" panose="020F0502020204030204" pitchFamily="34" charset="0"/>
              </a:rPr>
              <a:t>14) If </a:t>
            </a:r>
            <a:r>
              <a:rPr lang="en-US" dirty="0">
                <a:latin typeface="Calibri" panose="020F0502020204030204" pitchFamily="34" charset="0"/>
              </a:rPr>
              <a:t>you </a:t>
            </a:r>
            <a:r>
              <a:rPr lang="en-US" dirty="0" smtClean="0">
                <a:latin typeface="Calibri" panose="020F0502020204030204" pitchFamily="34" charset="0"/>
              </a:rPr>
              <a:t>can see </a:t>
            </a:r>
            <a:r>
              <a:rPr lang="en-US" dirty="0">
                <a:latin typeface="Calibri" panose="020F0502020204030204" pitchFamily="34" charset="0"/>
              </a:rPr>
              <a:t>visible silica dust being generated, it probably means the level of </a:t>
            </a:r>
            <a:r>
              <a:rPr lang="en-US" dirty="0" smtClean="0">
                <a:latin typeface="Calibri" panose="020F0502020204030204" pitchFamily="34" charset="0"/>
              </a:rPr>
              <a:t>respirable silica </a:t>
            </a:r>
            <a:r>
              <a:rPr lang="en-US" dirty="0">
                <a:latin typeface="Calibri" panose="020F0502020204030204" pitchFamily="34" charset="0"/>
              </a:rPr>
              <a:t>dust is too </a:t>
            </a:r>
            <a:r>
              <a:rPr lang="en-US" dirty="0" smtClean="0">
                <a:latin typeface="Calibri" panose="020F0502020204030204" pitchFamily="34" charset="0"/>
              </a:rPr>
              <a:t>high.</a:t>
            </a:r>
            <a:endParaRPr lang="en-US" dirty="0">
              <a:latin typeface="Calibri" panose="020F0502020204030204" pitchFamily="34" charset="0"/>
            </a:endParaRP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04800" y="3628572"/>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8083"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19</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549997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rgbClr val="00539B"/>
                </a:solidFill>
                <a:latin typeface="Tahoma"/>
                <a:ea typeface="Tahoma"/>
                <a:cs typeface="Tahoma"/>
                <a:sym typeface="Tahoma"/>
              </a:rPr>
              <a:t>Disclaimers</a:t>
            </a:r>
          </a:p>
        </p:txBody>
      </p:sp>
      <p:sp>
        <p:nvSpPr>
          <p:cNvPr id="236" name="Shape 236"/>
          <p:cNvSpPr txBox="1">
            <a:spLocks noGrp="1"/>
          </p:cNvSpPr>
          <p:nvPr>
            <p:ph type="body" idx="1"/>
          </p:nvPr>
        </p:nvSpPr>
        <p:spPr>
          <a:xfrm>
            <a:off x="838200" y="1676400"/>
            <a:ext cx="7391399" cy="4114800"/>
          </a:xfrm>
          <a:prstGeom prst="rect">
            <a:avLst/>
          </a:prstGeom>
          <a:noFill/>
          <a:ln>
            <a:noFill/>
          </a:ln>
        </p:spPr>
        <p:txBody>
          <a:bodyPr lIns="91425" tIns="45700" rIns="91425" bIns="45700" anchor="t" anchorCtr="0">
            <a:noAutofit/>
          </a:bodyPr>
          <a:lstStyle/>
          <a:p>
            <a:pPr marL="342900" marR="0" lvl="0" indent="0" algn="l" rtl="0">
              <a:lnSpc>
                <a:spcPct val="80000"/>
              </a:lnSpc>
              <a:spcBef>
                <a:spcPts val="0"/>
              </a:spcBef>
              <a:spcAft>
                <a:spcPts val="0"/>
              </a:spcAft>
              <a:buClr>
                <a:schemeClr val="dk1"/>
              </a:buClr>
              <a:buSzPct val="25000"/>
              <a:buFont typeface="Tahoma"/>
              <a:buNone/>
            </a:pPr>
            <a:r>
              <a:rPr lang="en-US" sz="2960" b="0" i="0" u="none" strike="noStrike" cap="none" dirty="0">
                <a:solidFill>
                  <a:schemeClr val="dk1"/>
                </a:solidFill>
                <a:latin typeface="Tahoma"/>
                <a:ea typeface="Tahoma"/>
                <a:cs typeface="Tahoma"/>
                <a:sym typeface="Tahoma"/>
              </a:rPr>
              <a:t>This presentation was produced under grant number  SH-29668-SH6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2</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 Test #15</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15) For </a:t>
            </a:r>
            <a:r>
              <a:rPr lang="en-US" dirty="0">
                <a:latin typeface="Calibri" panose="020F0502020204030204" pitchFamily="34" charset="0"/>
              </a:rPr>
              <a:t>any given </a:t>
            </a:r>
            <a:r>
              <a:rPr lang="en-US" dirty="0" smtClean="0">
                <a:latin typeface="Calibri" panose="020F0502020204030204" pitchFamily="34" charset="0"/>
              </a:rPr>
              <a:t>task (if all other conditions remain the same) the concentration (level) of dust in the air will </a:t>
            </a:r>
            <a:r>
              <a:rPr lang="en-US" dirty="0">
                <a:latin typeface="Calibri" panose="020F0502020204030204" pitchFamily="34" charset="0"/>
              </a:rPr>
              <a:t>be higher </a:t>
            </a:r>
            <a:r>
              <a:rPr lang="en-US" dirty="0" smtClean="0">
                <a:latin typeface="Calibri" panose="020F0502020204030204" pitchFamily="34" charset="0"/>
              </a:rPr>
              <a:t>inside than </a:t>
            </a:r>
            <a:r>
              <a:rPr lang="en-US" dirty="0">
                <a:latin typeface="Calibri" panose="020F0502020204030204" pitchFamily="34" charset="0"/>
              </a:rPr>
              <a:t>the same task done </a:t>
            </a:r>
            <a:r>
              <a:rPr lang="en-US" dirty="0" smtClean="0">
                <a:latin typeface="Calibri" panose="020F0502020204030204" pitchFamily="34" charset="0"/>
              </a:rPr>
              <a:t>outside.</a:t>
            </a:r>
            <a:endParaRPr lang="en-US" dirty="0">
              <a:latin typeface="Calibri" panose="020F0502020204030204" pitchFamily="34" charset="0"/>
            </a:endParaRP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3528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20</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057699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rgbClr val="00539B"/>
                </a:solidFill>
                <a:latin typeface="Tahoma"/>
                <a:ea typeface="Tahoma"/>
                <a:cs typeface="Tahoma"/>
                <a:sym typeface="Tahoma"/>
              </a:rPr>
              <a:t>What is OSHA?</a:t>
            </a:r>
          </a:p>
        </p:txBody>
      </p:sp>
      <p:sp>
        <p:nvSpPr>
          <p:cNvPr id="281" name="Shape 281"/>
          <p:cNvSpPr txBox="1">
            <a:spLocks noGrp="1"/>
          </p:cNvSpPr>
          <p:nvPr>
            <p:ph type="body" idx="1"/>
          </p:nvPr>
        </p:nvSpPr>
        <p:spPr>
          <a:xfrm>
            <a:off x="609600" y="1508125"/>
            <a:ext cx="8305799" cy="4572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Tahoma"/>
              <a:buChar char="•"/>
            </a:pPr>
            <a:r>
              <a:rPr lang="en-US" sz="2800" b="0" i="0" u="sng" strike="noStrike" cap="none" dirty="0">
                <a:solidFill>
                  <a:schemeClr val="dk1"/>
                </a:solidFill>
                <a:latin typeface="Tahoma"/>
                <a:ea typeface="Tahoma"/>
                <a:cs typeface="Tahoma"/>
                <a:sym typeface="Tahoma"/>
              </a:rPr>
              <a:t>O</a:t>
            </a:r>
            <a:r>
              <a:rPr lang="en-US" sz="2800" b="0" i="0" u="none" strike="noStrike" cap="none" dirty="0">
                <a:solidFill>
                  <a:schemeClr val="dk1"/>
                </a:solidFill>
                <a:latin typeface="Tahoma"/>
                <a:ea typeface="Tahoma"/>
                <a:cs typeface="Tahoma"/>
                <a:sym typeface="Tahoma"/>
              </a:rPr>
              <a:t>ccupational </a:t>
            </a:r>
            <a:r>
              <a:rPr lang="en-US" sz="2800" b="0" i="0" u="sng" strike="noStrike" cap="none" dirty="0">
                <a:solidFill>
                  <a:schemeClr val="dk1"/>
                </a:solidFill>
                <a:latin typeface="Tahoma"/>
                <a:ea typeface="Tahoma"/>
                <a:cs typeface="Tahoma"/>
                <a:sym typeface="Tahoma"/>
              </a:rPr>
              <a:t>S</a:t>
            </a:r>
            <a:r>
              <a:rPr lang="en-US" sz="2800" b="0" i="0" u="none" strike="noStrike" cap="none" dirty="0">
                <a:solidFill>
                  <a:schemeClr val="dk1"/>
                </a:solidFill>
                <a:latin typeface="Tahoma"/>
                <a:ea typeface="Tahoma"/>
                <a:cs typeface="Tahoma"/>
                <a:sym typeface="Tahoma"/>
              </a:rPr>
              <a:t>afety and </a:t>
            </a:r>
            <a:r>
              <a:rPr lang="en-US" sz="2800" b="0" i="0" u="sng" strike="noStrike" cap="none" dirty="0">
                <a:solidFill>
                  <a:schemeClr val="dk1"/>
                </a:solidFill>
                <a:latin typeface="Tahoma"/>
                <a:ea typeface="Tahoma"/>
                <a:cs typeface="Tahoma"/>
                <a:sym typeface="Tahoma"/>
              </a:rPr>
              <a:t>H</a:t>
            </a:r>
            <a:r>
              <a:rPr lang="en-US" sz="2800" b="0" i="0" u="none" strike="noStrike" cap="none" dirty="0">
                <a:solidFill>
                  <a:schemeClr val="dk1"/>
                </a:solidFill>
                <a:latin typeface="Tahoma"/>
                <a:ea typeface="Tahoma"/>
                <a:cs typeface="Tahoma"/>
                <a:sym typeface="Tahoma"/>
              </a:rPr>
              <a:t>ealth </a:t>
            </a:r>
            <a:r>
              <a:rPr lang="en-US" sz="2800" b="0" i="0" u="sng" strike="noStrike" cap="none" dirty="0">
                <a:solidFill>
                  <a:schemeClr val="dk1"/>
                </a:solidFill>
                <a:latin typeface="Tahoma"/>
                <a:ea typeface="Tahoma"/>
                <a:cs typeface="Tahoma"/>
                <a:sym typeface="Tahoma"/>
              </a:rPr>
              <a:t>A</a:t>
            </a:r>
            <a:r>
              <a:rPr lang="en-US" sz="2800" b="0" i="0" u="none" strike="noStrike" cap="none" dirty="0">
                <a:solidFill>
                  <a:schemeClr val="dk1"/>
                </a:solidFill>
                <a:latin typeface="Tahoma"/>
                <a:ea typeface="Tahoma"/>
                <a:cs typeface="Tahoma"/>
                <a:sym typeface="Tahoma"/>
              </a:rPr>
              <a:t>dministration</a:t>
            </a:r>
          </a:p>
          <a:p>
            <a:pPr marL="342900" marR="0" lvl="0" indent="-342900" algn="l" rtl="0">
              <a:lnSpc>
                <a:spcPct val="80000"/>
              </a:lnSpc>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Government agency responsible for worker safety and health protection</a:t>
            </a:r>
          </a:p>
          <a:p>
            <a:pPr marL="342900" marR="0" lvl="0" indent="-342900" algn="l" rtl="0">
              <a:lnSpc>
                <a:spcPct val="80000"/>
              </a:lnSpc>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Created in 1970 by the Occupational Safety and Health (OSH) Act</a:t>
            </a:r>
          </a:p>
          <a:p>
            <a:pPr marL="742950" marR="0" lvl="1" indent="-285750" algn="l" rtl="0">
              <a:lnSpc>
                <a:spcPct val="80000"/>
              </a:lnSpc>
              <a:spcBef>
                <a:spcPts val="480"/>
              </a:spcBef>
              <a:spcAft>
                <a:spcPts val="0"/>
              </a:spcAft>
              <a:buClr>
                <a:schemeClr val="dk1"/>
              </a:buClr>
              <a:buSzPct val="100000"/>
              <a:buFont typeface="Tahoma"/>
              <a:buChar char="–"/>
            </a:pPr>
            <a:r>
              <a:rPr lang="en-US" sz="2400" b="0" i="0" u="none" strike="noStrike" cap="none" dirty="0">
                <a:solidFill>
                  <a:schemeClr val="dk1"/>
                </a:solidFill>
                <a:latin typeface="Tahoma"/>
                <a:ea typeface="Tahoma"/>
                <a:cs typeface="Tahoma"/>
                <a:sym typeface="Tahoma"/>
              </a:rPr>
              <a:t>Allows states to take responsibility for implementing OSH Act providing their regulations are </a:t>
            </a:r>
            <a:r>
              <a:rPr lang="en-US" sz="2400" b="0" i="0" u="sng" strike="noStrike" cap="none" dirty="0">
                <a:solidFill>
                  <a:schemeClr val="dk1"/>
                </a:solidFill>
                <a:latin typeface="Tahoma"/>
                <a:ea typeface="Tahoma"/>
                <a:cs typeface="Tahoma"/>
                <a:sym typeface="Tahoma"/>
              </a:rPr>
              <a:t>at least as stringent</a:t>
            </a:r>
            <a:r>
              <a:rPr lang="en-US" sz="2400" b="0" i="0" u="none" strike="noStrike" cap="none" dirty="0">
                <a:solidFill>
                  <a:schemeClr val="dk1"/>
                </a:solidFill>
                <a:latin typeface="Tahoma"/>
                <a:ea typeface="Tahoma"/>
                <a:cs typeface="Tahoma"/>
                <a:sym typeface="Tahoma"/>
              </a:rPr>
              <a:t> as Federal OSHA </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OSHA’s mission:  </a:t>
            </a:r>
          </a:p>
          <a:p>
            <a:pPr marL="742950" marR="0" lvl="1" indent="-285750" algn="l" rtl="0">
              <a:spcBef>
                <a:spcPts val="560"/>
              </a:spcBef>
              <a:spcAft>
                <a:spcPts val="0"/>
              </a:spcAft>
              <a:buClr>
                <a:schemeClr val="dk1"/>
              </a:buClr>
              <a:buSzPct val="100000"/>
              <a:buFont typeface="Tahoma"/>
              <a:buChar char="–"/>
            </a:pPr>
            <a:r>
              <a:rPr lang="en-US" sz="2400" b="0" i="0" u="none" strike="noStrike" cap="none" dirty="0">
                <a:solidFill>
                  <a:schemeClr val="dk1"/>
                </a:solidFill>
                <a:sym typeface="Tahoma"/>
              </a:rPr>
              <a:t>Save lives</a:t>
            </a:r>
          </a:p>
          <a:p>
            <a:pPr marL="742950" marR="0" lvl="1" indent="-285750" algn="l" rtl="0">
              <a:spcBef>
                <a:spcPts val="560"/>
              </a:spcBef>
              <a:spcAft>
                <a:spcPts val="0"/>
              </a:spcAft>
              <a:buClr>
                <a:schemeClr val="dk1"/>
              </a:buClr>
              <a:buSzPct val="100000"/>
              <a:buFont typeface="Tahoma"/>
              <a:buChar char="–"/>
            </a:pPr>
            <a:r>
              <a:rPr lang="en-US" sz="2400" b="0" i="0" u="none" strike="noStrike" cap="none" dirty="0">
                <a:solidFill>
                  <a:schemeClr val="dk1"/>
                </a:solidFill>
                <a:sym typeface="Tahoma"/>
              </a:rPr>
              <a:t>Prevent injuries and illnesses</a:t>
            </a:r>
          </a:p>
          <a:p>
            <a:pPr marL="742950" marR="0" lvl="1" indent="-285750" algn="l" rtl="0">
              <a:spcBef>
                <a:spcPts val="560"/>
              </a:spcBef>
              <a:spcAft>
                <a:spcPts val="0"/>
              </a:spcAft>
              <a:buClr>
                <a:schemeClr val="dk1"/>
              </a:buClr>
              <a:buSzPct val="100000"/>
              <a:buFont typeface="Tahoma"/>
              <a:buChar char="–"/>
            </a:pPr>
            <a:r>
              <a:rPr lang="en-US" sz="2400" b="0" i="0" u="none" strike="noStrike" cap="none" dirty="0">
                <a:solidFill>
                  <a:schemeClr val="dk1"/>
                </a:solidFill>
                <a:sym typeface="Tahoma"/>
              </a:rPr>
              <a:t>Protect the health of America’s </a:t>
            </a:r>
            <a:r>
              <a:rPr lang="en-US" sz="2400" b="0" i="0" u="none" strike="noStrike" cap="none" dirty="0" smtClean="0">
                <a:solidFill>
                  <a:schemeClr val="dk1"/>
                </a:solidFill>
                <a:sym typeface="Tahoma"/>
              </a:rPr>
              <a:t>workers</a:t>
            </a:r>
          </a:p>
          <a:p>
            <a:pPr marL="742950" marR="0" lvl="1" indent="-285750" algn="l" rtl="0">
              <a:lnSpc>
                <a:spcPct val="80000"/>
              </a:lnSpc>
              <a:spcBef>
                <a:spcPts val="480"/>
              </a:spcBef>
              <a:spcAft>
                <a:spcPts val="0"/>
              </a:spcAft>
              <a:buClr>
                <a:schemeClr val="dk1"/>
              </a:buClr>
              <a:buSzPct val="100000"/>
              <a:buFont typeface="Tahoma"/>
              <a:buNone/>
            </a:pPr>
            <a:endParaRPr sz="24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21</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228600" y="0"/>
            <a:ext cx="8915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rgbClr val="00539B"/>
                </a:solidFill>
                <a:latin typeface="Tahoma"/>
                <a:ea typeface="Tahoma"/>
                <a:cs typeface="Tahoma"/>
                <a:sym typeface="Tahoma"/>
              </a:rPr>
              <a:t>Does the silica standard apply to you?</a:t>
            </a:r>
          </a:p>
        </p:txBody>
      </p:sp>
      <p:sp>
        <p:nvSpPr>
          <p:cNvPr id="310" name="Shape 310"/>
          <p:cNvSpPr txBox="1">
            <a:spLocks noGrp="1"/>
          </p:cNvSpPr>
          <p:nvPr>
            <p:ph type="body" idx="1"/>
          </p:nvPr>
        </p:nvSpPr>
        <p:spPr>
          <a:xfrm>
            <a:off x="685800" y="12954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Are you exposed to silica dust in your current job?</a:t>
            </a:r>
          </a:p>
          <a:p>
            <a:pPr marL="342900" marR="0" lvl="0" indent="-342900" algn="l" rtl="0">
              <a:spcBef>
                <a:spcPts val="0"/>
              </a:spcBef>
              <a:spcAft>
                <a:spcPts val="0"/>
              </a:spcAft>
              <a:buClr>
                <a:schemeClr val="dk1"/>
              </a:buClr>
              <a:buSzPct val="100000"/>
              <a:buFont typeface="Tahoma"/>
              <a:buChar char="•"/>
            </a:pPr>
            <a:r>
              <a:rPr lang="en-US" dirty="0"/>
              <a:t>Do you think the place you work is safe?</a:t>
            </a:r>
            <a:endParaRPr lang="en-US" sz="3200" b="0" i="0" u="none" strike="noStrike" cap="none" dirty="0">
              <a:solidFill>
                <a:schemeClr val="dk1"/>
              </a:solidFill>
              <a:latin typeface="Tahoma"/>
              <a:ea typeface="Tahoma"/>
              <a:cs typeface="Tahoma"/>
              <a:sym typeface="Tahoma"/>
            </a:endParaRP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Do you think the places </a:t>
            </a:r>
            <a:r>
              <a:rPr lang="en-US" dirty="0"/>
              <a:t>you will </a:t>
            </a:r>
            <a:r>
              <a:rPr lang="en-US" sz="3200" b="0" i="0" u="none" strike="noStrike" cap="none" dirty="0">
                <a:solidFill>
                  <a:schemeClr val="dk1"/>
                </a:solidFill>
                <a:latin typeface="Tahoma"/>
                <a:ea typeface="Tahoma"/>
                <a:cs typeface="Tahoma"/>
                <a:sym typeface="Tahoma"/>
              </a:rPr>
              <a:t>work will always be safe?</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Do you ever want to start your own business?</a:t>
            </a: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22</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28600"/>
            <a:ext cx="8763000" cy="1143000"/>
          </a:xfrm>
        </p:spPr>
        <p:txBody>
          <a:bodyPr/>
          <a:lstStyle/>
          <a:p>
            <a:pPr eaLnBrk="1" hangingPunct="1"/>
            <a:r>
              <a:rPr lang="en-US" sz="4000"/>
              <a:t>What are employers’ responsibilities under OSHA?</a:t>
            </a:r>
          </a:p>
        </p:txBody>
      </p:sp>
      <p:sp>
        <p:nvSpPr>
          <p:cNvPr id="35843" name="Rectangle 3"/>
          <p:cNvSpPr>
            <a:spLocks noGrp="1" noChangeArrowheads="1"/>
          </p:cNvSpPr>
          <p:nvPr>
            <p:ph type="body" idx="1"/>
          </p:nvPr>
        </p:nvSpPr>
        <p:spPr/>
        <p:txBody>
          <a:bodyPr/>
          <a:lstStyle/>
          <a:p>
            <a:pPr marL="609600" indent="-609600" eaLnBrk="1" hangingPunct="1"/>
            <a:r>
              <a:rPr lang="en-US"/>
              <a:t>Provide employment and a workplace that is:</a:t>
            </a:r>
          </a:p>
          <a:p>
            <a:pPr marL="990600" lvl="1" indent="-533400" eaLnBrk="1" hangingPunct="1">
              <a:buFontTx/>
              <a:buAutoNum type="arabicPeriod"/>
            </a:pPr>
            <a:r>
              <a:rPr lang="en-US"/>
              <a:t>Free from recognized hazards that are causing or are likely to cause death or serious physical harm to employees.</a:t>
            </a:r>
          </a:p>
          <a:p>
            <a:pPr marL="990600" lvl="1" indent="-533400" eaLnBrk="1" hangingPunct="1">
              <a:buFontTx/>
              <a:buAutoNum type="arabicPeriod"/>
            </a:pPr>
            <a:r>
              <a:rPr lang="en-US"/>
              <a:t>In compliance with established OSHA standards.</a:t>
            </a:r>
          </a:p>
          <a:p>
            <a:pPr marL="990600" lvl="1" indent="-533400" eaLnBrk="1" hangingPunct="1">
              <a:buFontTx/>
              <a:buAutoNum type="arabicPeriod"/>
            </a:pPr>
            <a:endParaRPr lang="en-US"/>
          </a:p>
          <a:p>
            <a:pPr marL="990600" lvl="1" indent="-533400" eaLnBrk="1" hangingPunct="1">
              <a:buFontTx/>
              <a:buAutoNum type="arabicPeriod"/>
            </a:pPr>
            <a:endParaRPr lang="en-US"/>
          </a:p>
          <a:p>
            <a:pPr marL="990600" lvl="1" indent="-533400" eaLnBrk="1" hangingPunct="1">
              <a:buFontTx/>
              <a:buNone/>
            </a:pPr>
            <a:endParaRPr lang="en-US"/>
          </a:p>
          <a:p>
            <a:pPr marL="990600" lvl="1" indent="-533400" eaLnBrk="1" hangingPunct="1"/>
            <a:endParaRPr lang="en-US"/>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23</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971943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76200" y="0"/>
            <a:ext cx="9220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dirty="0" smtClean="0"/>
              <a:t>Workers Have </a:t>
            </a:r>
            <a:r>
              <a:rPr lang="en-US" sz="3600" dirty="0"/>
              <a:t>Rights and Responsibilities</a:t>
            </a:r>
            <a:endParaRPr lang="en-US" sz="3600" b="0" i="0" u="none" strike="noStrike" cap="none" dirty="0">
              <a:solidFill>
                <a:srgbClr val="00539B"/>
              </a:solidFill>
              <a:sym typeface="Tahoma"/>
            </a:endParaRPr>
          </a:p>
        </p:txBody>
      </p:sp>
      <p:sp>
        <p:nvSpPr>
          <p:cNvPr id="295" name="Shape 295"/>
          <p:cNvSpPr txBox="1">
            <a:spLocks noGrp="1"/>
          </p:cNvSpPr>
          <p:nvPr>
            <p:ph type="body" idx="1"/>
          </p:nvPr>
        </p:nvSpPr>
        <p:spPr>
          <a:xfrm>
            <a:off x="381000" y="1066800"/>
            <a:ext cx="8534399" cy="5181600"/>
          </a:xfrm>
          <a:prstGeom prst="rect">
            <a:avLst/>
          </a:prstGeom>
          <a:noFill/>
          <a:ln>
            <a:noFill/>
          </a:ln>
        </p:spPr>
        <p:txBody>
          <a:bodyPr lIns="91425" tIns="45700" rIns="91425" bIns="45700" anchor="t" anchorCtr="0">
            <a:noAutofit/>
          </a:bodyPr>
          <a:lstStyle/>
          <a:p>
            <a:pPr indent="-342900">
              <a:spcBef>
                <a:spcPts val="480"/>
              </a:spcBef>
            </a:pPr>
            <a:r>
              <a:rPr lang="en-US" sz="2800" dirty="0"/>
              <a:t>Under OSHA, </a:t>
            </a:r>
            <a:r>
              <a:rPr lang="en-US" sz="2800" dirty="0" smtClean="0"/>
              <a:t>workers </a:t>
            </a:r>
            <a:r>
              <a:rPr lang="en-US" sz="2800" dirty="0"/>
              <a:t>have the right to a safe workplace </a:t>
            </a:r>
            <a:endParaRPr lang="en-US" sz="2800" b="0" i="0" u="none" strike="noStrike" cap="none" dirty="0">
              <a:solidFill>
                <a:schemeClr val="dk1"/>
              </a:solidFill>
              <a:latin typeface="Tahoma"/>
              <a:ea typeface="Tahoma"/>
              <a:cs typeface="Tahoma"/>
              <a:sym typeface="Tahoma"/>
            </a:endParaRPr>
          </a:p>
          <a:p>
            <a:pPr marL="0" indent="0">
              <a:spcBef>
                <a:spcPts val="480"/>
              </a:spcBef>
              <a:buNone/>
            </a:pPr>
            <a:endParaRPr lang="en-US" sz="2800" b="0" i="0" u="none" strike="noStrike" cap="none" dirty="0">
              <a:solidFill>
                <a:schemeClr val="dk1"/>
              </a:solidFill>
              <a:latin typeface="Tahoma"/>
              <a:ea typeface="Tahoma"/>
              <a:cs typeface="Tahoma"/>
              <a:sym typeface="Tahoma"/>
            </a:endParaRPr>
          </a:p>
          <a:p>
            <a:pPr indent="-342900">
              <a:spcBef>
                <a:spcPts val="480"/>
              </a:spcBef>
            </a:pPr>
            <a:r>
              <a:rPr lang="en-US" sz="2800" b="0" i="0" u="none" strike="noStrike" cap="none" dirty="0" smtClean="0">
                <a:solidFill>
                  <a:schemeClr val="dk1"/>
                </a:solidFill>
                <a:latin typeface="Tahoma"/>
                <a:ea typeface="Tahoma"/>
                <a:cs typeface="Tahoma"/>
                <a:sym typeface="Tahoma"/>
              </a:rPr>
              <a:t>Workers </a:t>
            </a:r>
            <a:r>
              <a:rPr lang="en-US" sz="2800" b="0" i="0" u="none" strike="noStrike" cap="none" dirty="0">
                <a:solidFill>
                  <a:schemeClr val="dk1"/>
                </a:solidFill>
                <a:latin typeface="Tahoma"/>
                <a:ea typeface="Tahoma"/>
                <a:cs typeface="Tahoma"/>
                <a:sym typeface="Tahoma"/>
              </a:rPr>
              <a:t>need to do </a:t>
            </a:r>
            <a:r>
              <a:rPr lang="en-US" sz="2800" b="0" i="0" u="none" strike="noStrike" cap="none" dirty="0" smtClean="0">
                <a:solidFill>
                  <a:schemeClr val="dk1"/>
                </a:solidFill>
                <a:latin typeface="Tahoma"/>
                <a:ea typeface="Tahoma"/>
                <a:cs typeface="Tahoma"/>
                <a:sym typeface="Tahoma"/>
              </a:rPr>
              <a:t>their </a:t>
            </a:r>
            <a:r>
              <a:rPr lang="en-US" sz="2800" b="0" i="0" u="none" strike="noStrike" cap="none" dirty="0">
                <a:solidFill>
                  <a:schemeClr val="dk1"/>
                </a:solidFill>
                <a:latin typeface="Tahoma"/>
                <a:ea typeface="Tahoma"/>
                <a:cs typeface="Tahoma"/>
                <a:sym typeface="Tahoma"/>
              </a:rPr>
              <a:t>part to help keep </a:t>
            </a:r>
            <a:r>
              <a:rPr lang="en-US" sz="2800" b="0" i="0" u="none" strike="noStrike" cap="none" dirty="0" smtClean="0">
                <a:solidFill>
                  <a:schemeClr val="dk1"/>
                </a:solidFill>
                <a:latin typeface="Tahoma"/>
                <a:ea typeface="Tahoma"/>
                <a:cs typeface="Tahoma"/>
                <a:sym typeface="Tahoma"/>
              </a:rPr>
              <a:t>themselves safe</a:t>
            </a:r>
            <a:endParaRPr lang="en-US" sz="2800" b="0" i="0" u="none" strike="noStrike" cap="none" dirty="0">
              <a:solidFill>
                <a:schemeClr val="dk1"/>
              </a:solidFill>
              <a:latin typeface="Tahoma"/>
              <a:ea typeface="Tahoma"/>
              <a:cs typeface="Tahoma"/>
              <a:sym typeface="Tahoma"/>
            </a:endParaRPr>
          </a:p>
          <a:p>
            <a:pPr marL="0" indent="0">
              <a:spcBef>
                <a:spcPts val="480"/>
              </a:spcBef>
              <a:buNone/>
            </a:pPr>
            <a:endParaRPr lang="en-US" sz="2800" b="0" i="0" u="none" strike="noStrike" cap="none" dirty="0">
              <a:solidFill>
                <a:schemeClr val="dk1"/>
              </a:solidFill>
              <a:latin typeface="Tahoma"/>
              <a:ea typeface="Tahoma"/>
              <a:cs typeface="Tahoma"/>
              <a:sym typeface="Tahoma"/>
            </a:endParaRPr>
          </a:p>
          <a:p>
            <a:pPr indent="-342900">
              <a:spcBef>
                <a:spcPts val="480"/>
              </a:spcBef>
            </a:pPr>
            <a:r>
              <a:rPr lang="en-US" sz="2800" b="0" i="0" u="none" strike="noStrike" cap="none" dirty="0" smtClean="0">
                <a:solidFill>
                  <a:schemeClr val="dk1"/>
                </a:solidFill>
                <a:latin typeface="Tahoma"/>
                <a:ea typeface="Tahoma"/>
                <a:cs typeface="Tahoma"/>
                <a:sym typeface="Tahoma"/>
              </a:rPr>
              <a:t>Workers and employers </a:t>
            </a:r>
            <a:r>
              <a:rPr lang="en-US" sz="2800" b="0" i="0" u="none" strike="noStrike" cap="none" dirty="0">
                <a:solidFill>
                  <a:schemeClr val="dk1"/>
                </a:solidFill>
                <a:latin typeface="Tahoma"/>
                <a:ea typeface="Tahoma"/>
                <a:cs typeface="Tahoma"/>
                <a:sym typeface="Tahoma"/>
              </a:rPr>
              <a:t>can help make </a:t>
            </a:r>
            <a:r>
              <a:rPr lang="en-US" sz="2800" b="0" i="0" u="none" strike="noStrike" cap="none" dirty="0" smtClean="0">
                <a:solidFill>
                  <a:schemeClr val="dk1"/>
                </a:solidFill>
                <a:latin typeface="Tahoma"/>
                <a:ea typeface="Tahoma"/>
                <a:cs typeface="Tahoma"/>
                <a:sym typeface="Tahoma"/>
              </a:rPr>
              <a:t>the workplace </a:t>
            </a:r>
            <a:r>
              <a:rPr lang="en-US" sz="2800" b="0" i="0" u="none" strike="noStrike" cap="none" dirty="0">
                <a:solidFill>
                  <a:schemeClr val="dk1"/>
                </a:solidFill>
                <a:latin typeface="Tahoma"/>
                <a:ea typeface="Tahoma"/>
                <a:cs typeface="Tahoma"/>
                <a:sym typeface="Tahoma"/>
              </a:rPr>
              <a:t>safer by working together to identify and control hazards</a:t>
            </a:r>
          </a:p>
          <a:p>
            <a:pPr marL="342900" marR="0" lvl="0" indent="-342900" algn="l" rtl="0">
              <a:spcBef>
                <a:spcPts val="480"/>
              </a:spcBef>
              <a:spcAft>
                <a:spcPts val="0"/>
              </a:spcAft>
              <a:buClr>
                <a:schemeClr val="dk1"/>
              </a:buClr>
              <a:buSzPct val="100000"/>
              <a:buFont typeface="Tahoma"/>
              <a:buNone/>
            </a:pPr>
            <a:endParaRPr sz="24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24</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4265192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381000" y="3048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rgbClr val="00539B"/>
                </a:solidFill>
                <a:latin typeface="Tahoma"/>
                <a:ea typeface="Tahoma"/>
                <a:cs typeface="Tahoma"/>
                <a:sym typeface="Tahoma"/>
              </a:rPr>
              <a:t>OSHA’s Crystalline Silica Rule</a:t>
            </a:r>
            <a:br>
              <a:rPr lang="en-US" sz="4400" b="0" i="0" u="none" strike="noStrike" cap="none">
                <a:solidFill>
                  <a:srgbClr val="00539B"/>
                </a:solidFill>
                <a:latin typeface="Tahoma"/>
                <a:ea typeface="Tahoma"/>
                <a:cs typeface="Tahoma"/>
                <a:sym typeface="Tahoma"/>
              </a:rPr>
            </a:br>
            <a:r>
              <a:rPr lang="en-US" sz="4400" b="0" i="0" u="none" strike="noStrike" cap="none">
                <a:solidFill>
                  <a:srgbClr val="00539B"/>
                </a:solidFill>
                <a:latin typeface="Tahoma"/>
                <a:ea typeface="Tahoma"/>
                <a:cs typeface="Tahoma"/>
                <a:sym typeface="Tahoma"/>
              </a:rPr>
              <a:t>For Construction </a:t>
            </a:r>
          </a:p>
        </p:txBody>
      </p:sp>
      <p:sp>
        <p:nvSpPr>
          <p:cNvPr id="302" name="Shape 302"/>
          <p:cNvSpPr txBox="1">
            <a:spLocks noGrp="1"/>
          </p:cNvSpPr>
          <p:nvPr>
            <p:ph type="body" idx="1"/>
          </p:nvPr>
        </p:nvSpPr>
        <p:spPr>
          <a:xfrm>
            <a:off x="685800" y="1981200"/>
            <a:ext cx="80010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Enacted in 2016</a:t>
            </a:r>
          </a:p>
          <a:p>
            <a:pPr marL="342900" marR="0" lvl="0" indent="-342900" algn="l" rtl="0">
              <a:spcBef>
                <a:spcPts val="640"/>
              </a:spcBef>
              <a:spcAft>
                <a:spcPts val="0"/>
              </a:spcAft>
              <a:buClr>
                <a:schemeClr val="dk1"/>
              </a:buClr>
              <a:buSzPct val="100000"/>
              <a:buFont typeface="Tahoma"/>
              <a:buChar char="•"/>
            </a:pPr>
            <a:r>
              <a:rPr lang="en-US" sz="3200" b="0" i="0" u="none" strike="noStrike" cap="none">
                <a:solidFill>
                  <a:schemeClr val="dk1"/>
                </a:solidFill>
                <a:latin typeface="Tahoma"/>
                <a:ea typeface="Tahoma"/>
                <a:cs typeface="Tahoma"/>
                <a:sym typeface="Tahoma"/>
              </a:rPr>
              <a:t>Enforcement </a:t>
            </a:r>
            <a:r>
              <a:rPr lang="en-US" sz="3200" b="0" i="0" u="none" strike="noStrike" cap="none" smtClean="0">
                <a:solidFill>
                  <a:schemeClr val="dk1"/>
                </a:solidFill>
                <a:latin typeface="Tahoma"/>
                <a:ea typeface="Tahoma"/>
                <a:cs typeface="Tahoma"/>
                <a:sym typeface="Tahoma"/>
              </a:rPr>
              <a:t>began on </a:t>
            </a:r>
            <a:r>
              <a:rPr lang="en-US" sz="3200" b="0" i="0" u="none" strike="sngStrike" cap="none" dirty="0">
                <a:solidFill>
                  <a:schemeClr val="dk1"/>
                </a:solidFill>
                <a:latin typeface="Tahoma"/>
                <a:ea typeface="Tahoma"/>
                <a:cs typeface="Tahoma"/>
                <a:sym typeface="Tahoma"/>
              </a:rPr>
              <a:t>June 23, 2017 </a:t>
            </a:r>
            <a:r>
              <a:rPr lang="en-US" sz="3200" b="0" i="0" u="none" cap="none" dirty="0">
                <a:solidFill>
                  <a:schemeClr val="dk1"/>
                </a:solidFill>
                <a:latin typeface="Tahoma"/>
                <a:ea typeface="Tahoma"/>
                <a:cs typeface="Tahoma"/>
                <a:sym typeface="Tahoma"/>
              </a:rPr>
              <a:t>September 23, 2017</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Establishes maximum amount silica dust allowed in the air you breathe</a:t>
            </a:r>
          </a:p>
          <a:p>
            <a:pPr marL="742950" marR="0" lvl="1" indent="-28575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Permissible exposure limit (PEL)</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Outlines measures to control silica dust</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What needs to be done if you can’t control the dust</a:t>
            </a:r>
          </a:p>
          <a:p>
            <a:pPr marL="457200" marR="0" lvl="1" indent="0" algn="l" rtl="0">
              <a:spcBef>
                <a:spcPts val="560"/>
              </a:spcBef>
              <a:spcAft>
                <a:spcPts val="0"/>
              </a:spcAft>
              <a:buClr>
                <a:schemeClr val="dk1"/>
              </a:buClr>
              <a:buSzPct val="25000"/>
              <a:buFont typeface="Tahoma"/>
              <a:buNone/>
            </a:pPr>
            <a:endParaRPr sz="28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25</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92469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Quiz </a:t>
            </a:r>
            <a:r>
              <a:rPr lang="en-US" dirty="0" smtClean="0">
                <a:latin typeface="Calibri" panose="020F0502020204030204" pitchFamily="34" charset="0"/>
              </a:rPr>
              <a:t>Bowl #1</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a:latin typeface="Calibri" panose="020F0502020204030204" pitchFamily="34" charset="0"/>
              </a:rPr>
              <a:t>What does OSHA stand for?  </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2362200"/>
            <a:ext cx="4457205" cy="4114800"/>
          </a:xfrm>
        </p:spPr>
        <p:txBody>
          <a:bodyPr>
            <a:normAutofit/>
          </a:bodyPr>
          <a:lstStyle/>
          <a:p>
            <a:pPr marL="514350" lvl="0" indent="-514350">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Occupational Safety and Health Alliance</a:t>
            </a:r>
          </a:p>
          <a:p>
            <a:pPr marL="514350" lvl="0" indent="-514350">
              <a:spcBef>
                <a:spcPts val="480"/>
              </a:spcBef>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Occupational Security and Health Association</a:t>
            </a:r>
          </a:p>
          <a:p>
            <a:pPr marL="514350" lvl="0" indent="-514350">
              <a:spcBef>
                <a:spcPts val="480"/>
              </a:spcBef>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Occupational Safety and Health Administration</a:t>
            </a:r>
          </a:p>
          <a:p>
            <a:pPr marL="514350" lvl="0" indent="-514350">
              <a:spcBef>
                <a:spcPts val="480"/>
              </a:spcBef>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Ordinary Super Hero Alliance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26</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642444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Quiz </a:t>
            </a:r>
            <a:r>
              <a:rPr lang="en-US" dirty="0" smtClean="0">
                <a:latin typeface="Calibri" panose="020F0502020204030204" pitchFamily="34" charset="0"/>
              </a:rPr>
              <a:t>Bowl #2</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a:latin typeface="Calibri" panose="020F0502020204030204" pitchFamily="34" charset="0"/>
              </a:rPr>
              <a:t>Everyone working on a job site has a right to </a:t>
            </a:r>
            <a:r>
              <a:rPr lang="en-US" u="sng" dirty="0">
                <a:latin typeface="Calibri" panose="020F0502020204030204" pitchFamily="34" charset="0"/>
              </a:rPr>
              <a:t>and</a:t>
            </a:r>
            <a:r>
              <a:rPr lang="en-US" dirty="0">
                <a:latin typeface="Calibri" panose="020F0502020204030204" pitchFamily="34" charset="0"/>
              </a:rPr>
              <a:t> is responsible for workplace </a:t>
            </a:r>
            <a:r>
              <a:rPr lang="en-US" dirty="0" smtClean="0">
                <a:latin typeface="Calibri" panose="020F0502020204030204" pitchFamily="34" charset="0"/>
              </a:rPr>
              <a:t>safety.  </a:t>
            </a:r>
            <a:endParaRPr lang="en-US" dirty="0">
              <a:latin typeface="Calibri" panose="020F0502020204030204" pitchFamily="34" charset="0"/>
            </a:endParaRP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2895600"/>
            <a:ext cx="4095750" cy="4114800"/>
          </a:xfrm>
        </p:spPr>
        <p:txBody>
          <a:bodyPr/>
          <a:lstStyle/>
          <a:p>
            <a:pPr marL="514350" lvl="0" indent="-514350">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True</a:t>
            </a:r>
          </a:p>
          <a:p>
            <a:pPr marL="514350" lvl="0" indent="-514350">
              <a:spcBef>
                <a:spcPts val="480"/>
              </a:spcBef>
              <a:buClr>
                <a:schemeClr val="dk1"/>
              </a:buClr>
              <a:buSzPct val="100000"/>
              <a:buFont typeface="Tahoma"/>
              <a:buAutoNum type="arabicPeriod"/>
            </a:pPr>
            <a:r>
              <a:rPr lang="en-US" sz="2800" dirty="0">
                <a:solidFill>
                  <a:schemeClr val="dk1"/>
                </a:solidFill>
                <a:latin typeface="Calibri" panose="020F0502020204030204" pitchFamily="34" charset="0"/>
                <a:ea typeface="Tahoma"/>
                <a:cs typeface="Tahoma"/>
                <a:sym typeface="Tahoma"/>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49100" y="6413653"/>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27</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951116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81000" y="5334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600" b="0" i="0" u="none" strike="noStrike" cap="none" dirty="0">
                <a:solidFill>
                  <a:srgbClr val="00539B"/>
                </a:solidFill>
                <a:latin typeface="Tahoma"/>
                <a:ea typeface="Tahoma"/>
                <a:cs typeface="Tahoma"/>
                <a:sym typeface="Tahoma"/>
              </a:rPr>
              <a:t>Silica is in Rock</a:t>
            </a:r>
            <a:r>
              <a:rPr lang="en-US" sz="4400" b="0" i="0" u="none" strike="noStrike" cap="none" dirty="0">
                <a:solidFill>
                  <a:srgbClr val="00539B"/>
                </a:solidFill>
                <a:latin typeface="Tahoma"/>
                <a:ea typeface="Tahoma"/>
                <a:cs typeface="Tahoma"/>
                <a:sym typeface="Tahoma"/>
              </a:rPr>
              <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337" name="Shape 337"/>
          <p:cNvSpPr txBox="1">
            <a:spLocks noGrp="1"/>
          </p:cNvSpPr>
          <p:nvPr>
            <p:ph type="body" idx="1"/>
          </p:nvPr>
        </p:nvSpPr>
        <p:spPr>
          <a:xfrm>
            <a:off x="685800" y="1447800"/>
            <a:ext cx="38100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3000" b="0" i="0" u="none" strike="noStrike" cap="none" dirty="0">
                <a:solidFill>
                  <a:schemeClr val="dk1"/>
                </a:solidFill>
                <a:sym typeface="Tahoma"/>
              </a:rPr>
              <a:t>Quartz</a:t>
            </a:r>
          </a:p>
          <a:p>
            <a:pPr marL="342900" marR="0" lvl="0" indent="-342900" algn="l" rtl="0">
              <a:spcBef>
                <a:spcPts val="640"/>
              </a:spcBef>
              <a:spcAft>
                <a:spcPts val="0"/>
              </a:spcAft>
              <a:buClr>
                <a:schemeClr val="dk1"/>
              </a:buClr>
              <a:buSzPct val="100000"/>
              <a:buFont typeface="Tahoma"/>
              <a:buChar char="•"/>
            </a:pPr>
            <a:r>
              <a:rPr lang="en-US" sz="3000" b="0" i="0" u="none" strike="noStrike" cap="none" dirty="0">
                <a:solidFill>
                  <a:schemeClr val="dk1"/>
                </a:solidFill>
                <a:sym typeface="Tahoma"/>
              </a:rPr>
              <a:t>Products that contain rock contain silica</a:t>
            </a:r>
          </a:p>
          <a:p>
            <a:pPr marL="342900" marR="0" lvl="0" indent="-342900" algn="l" rtl="0">
              <a:spcBef>
                <a:spcPts val="640"/>
              </a:spcBef>
              <a:spcAft>
                <a:spcPts val="0"/>
              </a:spcAft>
              <a:buClr>
                <a:schemeClr val="dk1"/>
              </a:buClr>
              <a:buSzPct val="100000"/>
              <a:buFont typeface="Tahoma"/>
              <a:buChar char="•"/>
            </a:pPr>
            <a:r>
              <a:rPr lang="en-US" sz="3000" b="0" i="0" u="none" strike="noStrike" cap="none" dirty="0">
                <a:solidFill>
                  <a:schemeClr val="dk1"/>
                </a:solidFill>
                <a:sym typeface="Tahoma"/>
              </a:rPr>
              <a:t>Do you work with rock or products that contain rock?</a:t>
            </a:r>
          </a:p>
          <a:p>
            <a:pPr indent="-342900"/>
            <a:r>
              <a:rPr lang="en-US" sz="3000" dirty="0"/>
              <a:t>What contains silica in this picture?</a:t>
            </a:r>
          </a:p>
          <a:p>
            <a:pPr marL="342900" marR="0" lvl="0" indent="-342900" algn="l" rtl="0">
              <a:spcBef>
                <a:spcPts val="640"/>
              </a:spcBef>
              <a:spcAft>
                <a:spcPts val="0"/>
              </a:spcAft>
              <a:buClr>
                <a:schemeClr val="dk1"/>
              </a:buClr>
              <a:buSzPct val="100000"/>
              <a:buFont typeface="Tahoma"/>
              <a:buChar char="•"/>
            </a:pPr>
            <a:endParaRPr lang="en-US" sz="3200" b="0" i="0" u="none" strike="noStrike" cap="none" dirty="0">
              <a:solidFill>
                <a:schemeClr val="dk1"/>
              </a:solidFill>
              <a:latin typeface="Tahoma"/>
              <a:ea typeface="Tahoma"/>
              <a:cs typeface="Tahoma"/>
              <a:sym typeface="Tahoma"/>
            </a:endParaRPr>
          </a:p>
        </p:txBody>
      </p:sp>
      <p:pic>
        <p:nvPicPr>
          <p:cNvPr id="2050" name="Picture 2" descr="Concrete foundation on a construction site.&#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657350"/>
            <a:ext cx="3886200" cy="3219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78853" y="1455158"/>
            <a:ext cx="1694695" cy="215444"/>
          </a:xfrm>
          <a:prstGeom prst="rect">
            <a:avLst/>
          </a:prstGeom>
        </p:spPr>
        <p:txBody>
          <a:bodyPr wrap="none">
            <a:spAutoFit/>
          </a:bodyPr>
          <a:lstStyle/>
          <a:p>
            <a:r>
              <a:rPr lang="en-US" sz="800" dirty="0"/>
              <a:t>Photo by </a:t>
            </a:r>
            <a:r>
              <a:rPr lang="en-US" sz="800" dirty="0" err="1"/>
              <a:t>Haselden</a:t>
            </a:r>
            <a:r>
              <a:rPr lang="en-US" sz="800" dirty="0"/>
              <a:t> Construction </a:t>
            </a:r>
          </a:p>
        </p:txBody>
      </p:sp>
      <p:sp>
        <p:nvSpPr>
          <p:cNvPr id="3" name="Slide Number Placeholder 2"/>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28</a:t>
            </a:fld>
            <a:endParaRPr lang="en-US" sz="1400" b="0" i="0" u="none" strike="noStrike" cap="none">
              <a:solidFill>
                <a:srgbClr val="000000"/>
              </a:solidFill>
              <a:latin typeface="Tahoma"/>
              <a:ea typeface="Tahoma"/>
              <a:cs typeface="Tahoma"/>
              <a:sym typeface="Tahoma"/>
            </a:endParaRPr>
          </a:p>
        </p:txBody>
      </p:sp>
      <p:sp>
        <p:nvSpPr>
          <p:cNvPr id="4" name="TextBox 3"/>
          <p:cNvSpPr txBox="1"/>
          <p:nvPr/>
        </p:nvSpPr>
        <p:spPr>
          <a:xfrm>
            <a:off x="5365474" y="4955881"/>
            <a:ext cx="2604052" cy="246221"/>
          </a:xfrm>
          <a:prstGeom prst="rect">
            <a:avLst/>
          </a:prstGeom>
          <a:noFill/>
        </p:spPr>
        <p:txBody>
          <a:bodyPr wrap="square" rtlCol="0">
            <a:spAutoFit/>
          </a:bodyPr>
          <a:lstStyle/>
          <a:p>
            <a:r>
              <a:rPr lang="en-US" sz="1000" dirty="0"/>
              <a:t>Concrete foundation on a construction </a:t>
            </a:r>
            <a:r>
              <a:rPr lang="en-US" sz="1000" dirty="0" smtClean="0"/>
              <a:t>site</a:t>
            </a:r>
            <a:endParaRPr lang="en-US" sz="1000"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381000" y="3048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00539B"/>
                </a:solidFill>
                <a:latin typeface="Tahoma"/>
                <a:ea typeface="Tahoma"/>
                <a:cs typeface="Tahoma"/>
                <a:sym typeface="Tahoma"/>
              </a:rPr>
              <a:t>Respirable Crystalline Silica Dust</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345" name="Shape 345"/>
          <p:cNvSpPr txBox="1">
            <a:spLocks noGrp="1"/>
          </p:cNvSpPr>
          <p:nvPr>
            <p:ph type="body" idx="1"/>
          </p:nvPr>
        </p:nvSpPr>
        <p:spPr>
          <a:xfrm>
            <a:off x="457200" y="1219200"/>
            <a:ext cx="4360977" cy="3200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Crystalline silica dust</a:t>
            </a:r>
          </a:p>
          <a:p>
            <a:pPr marL="742950" marR="0" lvl="1" indent="-28575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dust from rocks and products made of rocks</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Respirable </a:t>
            </a:r>
          </a:p>
          <a:p>
            <a:pPr marL="742950" marR="0" lvl="1" indent="-28575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dust small enough to get into the deepest part of your lungs</a:t>
            </a:r>
          </a:p>
        </p:txBody>
      </p:sp>
      <p:sp>
        <p:nvSpPr>
          <p:cNvPr id="3" name="TextBox 2"/>
          <p:cNvSpPr txBox="1"/>
          <p:nvPr/>
        </p:nvSpPr>
        <p:spPr>
          <a:xfrm>
            <a:off x="8433489" y="4317713"/>
            <a:ext cx="761999" cy="584775"/>
          </a:xfrm>
          <a:prstGeom prst="rect">
            <a:avLst/>
          </a:prstGeom>
          <a:noFill/>
        </p:spPr>
        <p:txBody>
          <a:bodyPr wrap="square" rtlCol="0">
            <a:spAutoFit/>
          </a:bodyPr>
          <a:lstStyle/>
          <a:p>
            <a:r>
              <a:rPr lang="en-US" sz="800" dirty="0"/>
              <a:t>Image by National Jewish Health</a:t>
            </a:r>
          </a:p>
        </p:txBody>
      </p:sp>
      <p:pic>
        <p:nvPicPr>
          <p:cNvPr id="2" name="Picture 1" descr="Size of respirable particles compared to a human hair.&#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1371600"/>
            <a:ext cx="3603546" cy="2438400"/>
          </a:xfrm>
          <a:prstGeom prst="rect">
            <a:avLst/>
          </a:prstGeom>
        </p:spPr>
      </p:pic>
      <p:sp>
        <p:nvSpPr>
          <p:cNvPr id="4" name="Slide Number Placeholder 3"/>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29</a:t>
            </a:fld>
            <a:endParaRPr lang="en-US" sz="1400" b="0" i="0" u="none" strike="noStrike" cap="none">
              <a:solidFill>
                <a:srgbClr val="000000"/>
              </a:solidFill>
              <a:latin typeface="Tahoma"/>
              <a:ea typeface="Tahoma"/>
              <a:cs typeface="Tahoma"/>
              <a:sym typeface="Tahoma"/>
            </a:endParaRPr>
          </a:p>
        </p:txBody>
      </p:sp>
      <p:sp>
        <p:nvSpPr>
          <p:cNvPr id="5" name="TextBox 4"/>
          <p:cNvSpPr txBox="1"/>
          <p:nvPr/>
        </p:nvSpPr>
        <p:spPr>
          <a:xfrm>
            <a:off x="5312274" y="3793174"/>
            <a:ext cx="3298326" cy="246221"/>
          </a:xfrm>
          <a:prstGeom prst="rect">
            <a:avLst/>
          </a:prstGeom>
          <a:noFill/>
        </p:spPr>
        <p:txBody>
          <a:bodyPr wrap="square" rtlCol="0">
            <a:spAutoFit/>
          </a:bodyPr>
          <a:lstStyle/>
          <a:p>
            <a:r>
              <a:rPr lang="en-US" sz="1000" dirty="0"/>
              <a:t>Size of respirable particles compared to a human </a:t>
            </a:r>
            <a:r>
              <a:rPr lang="en-US" sz="1000" dirty="0" smtClean="0"/>
              <a:t>hair</a:t>
            </a:r>
            <a:endParaRPr lang="en-US" sz="1000" dirty="0"/>
          </a:p>
        </p:txBody>
      </p:sp>
      <p:sp>
        <p:nvSpPr>
          <p:cNvPr id="6" name="TextBox 5" descr="Path oxygen into the lung and blood stream.&#10;"/>
          <p:cNvSpPr txBox="1"/>
          <p:nvPr/>
        </p:nvSpPr>
        <p:spPr>
          <a:xfrm>
            <a:off x="5533845" y="6512934"/>
            <a:ext cx="2674937" cy="246221"/>
          </a:xfrm>
          <a:prstGeom prst="rect">
            <a:avLst/>
          </a:prstGeom>
          <a:noFill/>
        </p:spPr>
        <p:txBody>
          <a:bodyPr wrap="square" rtlCol="0">
            <a:spAutoFit/>
          </a:bodyPr>
          <a:lstStyle/>
          <a:p>
            <a:r>
              <a:rPr lang="en-US" sz="1000" dirty="0"/>
              <a:t>Path oxygen into the lung and blood </a:t>
            </a:r>
            <a:r>
              <a:rPr lang="en-US" sz="1000" dirty="0" smtClean="0"/>
              <a:t>stream</a:t>
            </a:r>
            <a:endParaRPr lang="en-US" sz="1000" dirty="0"/>
          </a:p>
        </p:txBody>
      </p:sp>
      <p:pic>
        <p:nvPicPr>
          <p:cNvPr id="7" name="Picture 6" title="Drawing of the path oxygen eneters the lung &amp; blood stream."/>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81600" y="4038600"/>
            <a:ext cx="3272064" cy="2491118"/>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00539B"/>
                </a:solidFill>
                <a:latin typeface="Tahoma"/>
                <a:ea typeface="Tahoma"/>
                <a:cs typeface="Tahoma"/>
                <a:sym typeface="Tahoma"/>
              </a:rPr>
              <a:t>Why are we here?</a:t>
            </a:r>
          </a:p>
        </p:txBody>
      </p:sp>
      <p:sp>
        <p:nvSpPr>
          <p:cNvPr id="270" name="Shape 270"/>
          <p:cNvSpPr txBox="1">
            <a:spLocks noGrp="1"/>
          </p:cNvSpPr>
          <p:nvPr>
            <p:ph type="body" idx="1"/>
          </p:nvPr>
        </p:nvSpPr>
        <p:spPr>
          <a:xfrm>
            <a:off x="304800" y="2438400"/>
            <a:ext cx="4191000" cy="3657600"/>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dk1"/>
              </a:buClr>
              <a:buSzPct val="100000"/>
              <a:buFont typeface="Tahoma"/>
              <a:buChar char="•"/>
            </a:pPr>
            <a:r>
              <a:rPr lang="en-US" sz="2600" dirty="0"/>
              <a:t>Understand silica  </a:t>
            </a:r>
          </a:p>
          <a:p>
            <a:pPr lvl="1" indent="-342900">
              <a:spcBef>
                <a:spcPts val="560"/>
              </a:spcBef>
              <a:buFont typeface="Tahoma"/>
              <a:buChar char="•"/>
            </a:pPr>
            <a:r>
              <a:rPr lang="en-US" sz="2200" b="0" i="0" u="none" strike="noStrike" cap="none" dirty="0" smtClean="0">
                <a:solidFill>
                  <a:schemeClr val="dk1"/>
                </a:solidFill>
                <a:latin typeface="Tahoma"/>
                <a:ea typeface="Tahoma"/>
                <a:cs typeface="Tahoma"/>
                <a:sym typeface="Tahoma"/>
              </a:rPr>
              <a:t>Respirable </a:t>
            </a:r>
            <a:r>
              <a:rPr lang="en-US" sz="2200" b="0" i="0" u="none" strike="noStrike" cap="none" dirty="0">
                <a:solidFill>
                  <a:schemeClr val="dk1"/>
                </a:solidFill>
                <a:latin typeface="Tahoma"/>
                <a:ea typeface="Tahoma"/>
                <a:cs typeface="Tahoma"/>
                <a:sym typeface="Tahoma"/>
              </a:rPr>
              <a:t>crystalline silica dust</a:t>
            </a:r>
          </a:p>
          <a:p>
            <a:pPr marL="342900" marR="0" lvl="0" indent="-342900" algn="l" rtl="0">
              <a:spcBef>
                <a:spcPts val="560"/>
              </a:spcBef>
              <a:spcAft>
                <a:spcPts val="0"/>
              </a:spcAft>
              <a:buClr>
                <a:schemeClr val="dk1"/>
              </a:buClr>
              <a:buSzPct val="100000"/>
              <a:buFont typeface="Tahoma"/>
              <a:buChar char="•"/>
            </a:pPr>
            <a:r>
              <a:rPr lang="en-US" sz="2600" b="0" i="0" u="none" strike="noStrike" cap="none" dirty="0">
                <a:solidFill>
                  <a:schemeClr val="dk1"/>
                </a:solidFill>
                <a:latin typeface="Tahoma"/>
                <a:ea typeface="Tahoma"/>
                <a:cs typeface="Tahoma"/>
                <a:sym typeface="Tahoma"/>
              </a:rPr>
              <a:t>Know when you can be exposed to it</a:t>
            </a:r>
          </a:p>
          <a:p>
            <a:pPr marL="342900" marR="0" lvl="0" indent="-342900" algn="l" rtl="0">
              <a:spcBef>
                <a:spcPts val="560"/>
              </a:spcBef>
              <a:spcAft>
                <a:spcPts val="0"/>
              </a:spcAft>
              <a:buClr>
                <a:schemeClr val="dk1"/>
              </a:buClr>
              <a:buSzPct val="100000"/>
              <a:buFont typeface="Tahoma"/>
              <a:buChar char="•"/>
            </a:pPr>
            <a:r>
              <a:rPr lang="en-US" sz="2600" b="0" i="0" u="none" strike="noStrike" cap="none" dirty="0">
                <a:solidFill>
                  <a:schemeClr val="dk1"/>
                </a:solidFill>
                <a:latin typeface="Tahoma"/>
                <a:ea typeface="Tahoma"/>
                <a:cs typeface="Tahoma"/>
                <a:sym typeface="Tahoma"/>
              </a:rPr>
              <a:t>Understand why you don’t want to breathe it into your lungs</a:t>
            </a:r>
          </a:p>
        </p:txBody>
      </p:sp>
      <p:sp>
        <p:nvSpPr>
          <p:cNvPr id="272" name="Shape 272"/>
          <p:cNvSpPr txBox="1"/>
          <p:nvPr/>
        </p:nvSpPr>
        <p:spPr>
          <a:xfrm>
            <a:off x="5074802" y="2059573"/>
            <a:ext cx="2927195" cy="18466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
                <a:solidFill>
                  <a:srgbClr val="000000"/>
                </a:solidFill>
                <a:latin typeface="Tahoma"/>
                <a:ea typeface="Tahoma"/>
                <a:cs typeface="Tahoma"/>
                <a:sym typeface="Tahoma"/>
              </a:rPr>
              <a:t>Photo by OSHA available under public domain from www.OSHA.bov</a:t>
            </a:r>
          </a:p>
        </p:txBody>
      </p:sp>
      <p:pic>
        <p:nvPicPr>
          <p:cNvPr id="273" name="Shape 273" descr="Quote from worker with lung cancer.&#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2000" y="2278678"/>
            <a:ext cx="3932801" cy="2674320"/>
          </a:xfrm>
          <a:prstGeom prst="rect">
            <a:avLst/>
          </a:prstGeom>
          <a:noFill/>
          <a:ln>
            <a:noFill/>
          </a:ln>
        </p:spPr>
      </p:pic>
      <p:pic>
        <p:nvPicPr>
          <p:cNvPr id="274" name="Shape 274" descr="OHSA Fact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4800" y="1266911"/>
            <a:ext cx="4267200" cy="762000"/>
          </a:xfrm>
          <a:prstGeom prst="rect">
            <a:avLst/>
          </a:prstGeom>
          <a:noFill/>
          <a:ln>
            <a:noFill/>
          </a:ln>
        </p:spPr>
      </p:pic>
      <p:sp>
        <p:nvSpPr>
          <p:cNvPr id="275" name="Shape 275"/>
          <p:cNvSpPr txBox="1"/>
          <p:nvPr/>
        </p:nvSpPr>
        <p:spPr>
          <a:xfrm>
            <a:off x="258197" y="5715000"/>
            <a:ext cx="8200002" cy="1231106"/>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Arial"/>
              <a:buChar char="•"/>
            </a:pPr>
            <a:r>
              <a:rPr lang="en-US" sz="2600" dirty="0">
                <a:solidFill>
                  <a:schemeClr val="dk1"/>
                </a:solidFill>
                <a:latin typeface="Tahoma"/>
                <a:ea typeface="Tahoma"/>
                <a:cs typeface="Tahoma"/>
                <a:sym typeface="Tahoma"/>
              </a:rPr>
              <a:t>Learn how to keep it from being in the air you breathe</a:t>
            </a:r>
          </a:p>
          <a:p>
            <a:pPr marL="0" marR="0" lvl="0" indent="0" algn="l" rtl="0">
              <a:spcBef>
                <a:spcPts val="0"/>
              </a:spcBef>
              <a:buNone/>
            </a:pPr>
            <a:endParaRPr sz="1800"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t>3</a:t>
            </a:fld>
            <a:endParaRPr lang="en-US" sz="1400">
              <a:solidFill>
                <a:srgbClr val="000000"/>
              </a:solidFill>
              <a:latin typeface="Tahoma"/>
              <a:ea typeface="Tahoma"/>
              <a:cs typeface="Tahoma"/>
              <a:sym typeface="Tahoma"/>
            </a:endParaRPr>
          </a:p>
        </p:txBody>
      </p:sp>
      <p:sp>
        <p:nvSpPr>
          <p:cNvPr id="3" name="TextBox 2"/>
          <p:cNvSpPr txBox="1"/>
          <p:nvPr/>
        </p:nvSpPr>
        <p:spPr>
          <a:xfrm>
            <a:off x="5433498" y="5021876"/>
            <a:ext cx="2262701" cy="246221"/>
          </a:xfrm>
          <a:prstGeom prst="rect">
            <a:avLst/>
          </a:prstGeom>
          <a:noFill/>
        </p:spPr>
        <p:txBody>
          <a:bodyPr wrap="square" rtlCol="0">
            <a:spAutoFit/>
          </a:bodyPr>
          <a:lstStyle/>
          <a:p>
            <a:r>
              <a:rPr lang="en-US" sz="1000" dirty="0"/>
              <a:t>Quote from worker with lung </a:t>
            </a:r>
            <a:r>
              <a:rPr lang="en-US" sz="1000" dirty="0" smtClean="0"/>
              <a:t>cancer</a:t>
            </a:r>
            <a:endParaRPr lang="en-US" sz="100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81000" y="4572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00539B"/>
                </a:solidFill>
                <a:latin typeface="Tahoma"/>
                <a:ea typeface="Tahoma"/>
                <a:cs typeface="Tahoma"/>
                <a:sym typeface="Tahoma"/>
              </a:rPr>
              <a:t>Where Do You See Respirable Crystalline Silica Dust?</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368" name="Shape 368"/>
          <p:cNvSpPr txBox="1"/>
          <p:nvPr/>
        </p:nvSpPr>
        <p:spPr>
          <a:xfrm>
            <a:off x="3843130" y="1742661"/>
            <a:ext cx="1954213" cy="228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Tahoma"/>
                <a:ea typeface="Tahoma"/>
                <a:cs typeface="Tahoma"/>
                <a:sym typeface="Tahoma"/>
              </a:rPr>
              <a:t>Photo by Development Partner</a:t>
            </a:r>
          </a:p>
        </p:txBody>
      </p:sp>
      <p:pic>
        <p:nvPicPr>
          <p:cNvPr id="6" name="Picture 2" descr="Worker in cloud of dust.&#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1981200"/>
            <a:ext cx="5029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3400" y="4572000"/>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30</a:t>
            </a:fld>
            <a:endParaRPr lang="en-US" sz="1400" b="0" i="0" u="none" strike="noStrike" cap="none">
              <a:solidFill>
                <a:srgbClr val="000000"/>
              </a:solidFill>
              <a:latin typeface="Tahoma"/>
              <a:ea typeface="Tahoma"/>
              <a:cs typeface="Tahoma"/>
              <a:sym typeface="Tahoma"/>
            </a:endParaRPr>
          </a:p>
        </p:txBody>
      </p:sp>
      <p:sp>
        <p:nvSpPr>
          <p:cNvPr id="3" name="TextBox 2"/>
          <p:cNvSpPr txBox="1"/>
          <p:nvPr/>
        </p:nvSpPr>
        <p:spPr>
          <a:xfrm>
            <a:off x="2449167" y="6105939"/>
            <a:ext cx="1562446" cy="246221"/>
          </a:xfrm>
          <a:prstGeom prst="rect">
            <a:avLst/>
          </a:prstGeom>
          <a:noFill/>
        </p:spPr>
        <p:txBody>
          <a:bodyPr wrap="square" rtlCol="0">
            <a:spAutoFit/>
          </a:bodyPr>
          <a:lstStyle/>
          <a:p>
            <a:r>
              <a:rPr lang="en-US" sz="1000" dirty="0"/>
              <a:t>Worker in cloud of </a:t>
            </a:r>
            <a:r>
              <a:rPr lang="en-US" sz="1000" dirty="0" smtClean="0"/>
              <a:t>dust</a:t>
            </a:r>
            <a:endParaRPr lang="en-US" sz="1000" dirty="0"/>
          </a:p>
        </p:txBody>
      </p:sp>
      <p:sp>
        <p:nvSpPr>
          <p:cNvPr id="9" name="Rectangle 8"/>
          <p:cNvSpPr/>
          <p:nvPr/>
        </p:nvSpPr>
        <p:spPr>
          <a:xfrm>
            <a:off x="6222591" y="5491913"/>
            <a:ext cx="2566728"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Dust </a:t>
            </a:r>
            <a:r>
              <a:rPr lang="en-US" sz="1000" dirty="0" smtClean="0">
                <a:latin typeface="+mn-lt"/>
                <a:ea typeface="Calibri" panose="020F0502020204030204" pitchFamily="34" charset="0"/>
                <a:cs typeface="Arial" panose="020B0604020202020204" pitchFamily="34" charset="0"/>
              </a:rPr>
              <a:t>under scanning </a:t>
            </a:r>
            <a:r>
              <a:rPr lang="en-US" sz="1000" dirty="0">
                <a:latin typeface="+mn-lt"/>
                <a:ea typeface="Calibri" panose="020F0502020204030204" pitchFamily="34" charset="0"/>
                <a:cs typeface="Arial" panose="020B0604020202020204" pitchFamily="34" charset="0"/>
              </a:rPr>
              <a:t>electron </a:t>
            </a:r>
            <a:r>
              <a:rPr lang="en-US" sz="1000" dirty="0" smtClean="0">
                <a:latin typeface="+mn-lt"/>
                <a:ea typeface="Calibri" panose="020F0502020204030204" pitchFamily="34" charset="0"/>
                <a:cs typeface="Arial" panose="020B0604020202020204" pitchFamily="34" charset="0"/>
              </a:rPr>
              <a:t>microscope </a:t>
            </a:r>
            <a:endParaRPr lang="en-US" sz="1000" dirty="0">
              <a:latin typeface="+mn-lt"/>
            </a:endParaRPr>
          </a:p>
        </p:txBody>
      </p:sp>
      <p:pic>
        <p:nvPicPr>
          <p:cNvPr id="4" name="Picture 3" title="Image showing dust under electron micrograph. "/>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19800" y="2209800"/>
            <a:ext cx="2819400" cy="3267075"/>
          </a:xfrm>
          <a:prstGeom prst="rect">
            <a:avLst/>
          </a:prstGeom>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381000" y="4572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rgbClr val="00539B"/>
                </a:solidFill>
                <a:latin typeface="Tahoma"/>
                <a:ea typeface="Tahoma"/>
                <a:cs typeface="Tahoma"/>
                <a:sym typeface="Tahoma"/>
              </a:rPr>
              <a:t>High Speed and Power Tools Create Respirable Crystalline Silica Dust</a:t>
            </a:r>
            <a:r>
              <a:rPr lang="en-US" sz="4400" b="0" i="0" u="none" strike="noStrike" cap="none" dirty="0">
                <a:solidFill>
                  <a:srgbClr val="00539B"/>
                </a:solidFill>
                <a:latin typeface="Tahoma"/>
                <a:ea typeface="Tahoma"/>
                <a:cs typeface="Tahoma"/>
                <a:sym typeface="Tahoma"/>
              </a:rPr>
              <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376" name="Shape 376"/>
          <p:cNvSpPr txBox="1">
            <a:spLocks noGrp="1"/>
          </p:cNvSpPr>
          <p:nvPr>
            <p:ph type="body" idx="1"/>
          </p:nvPr>
        </p:nvSpPr>
        <p:spPr>
          <a:xfrm>
            <a:off x="688768" y="1524000"/>
            <a:ext cx="4950031" cy="412172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Cutting</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Grinding</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Drilling</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Sawing</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Sandblasting</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Polishing </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Jackhammering</a:t>
            </a:r>
          </a:p>
          <a:p>
            <a:pPr marL="342900" marR="0" lvl="0" indent="-342900" algn="l" rtl="0">
              <a:spcBef>
                <a:spcPts val="640"/>
              </a:spcBef>
              <a:spcAft>
                <a:spcPts val="0"/>
              </a:spcAft>
              <a:buClr>
                <a:schemeClr val="dk1"/>
              </a:buClr>
              <a:buSzPct val="100000"/>
              <a:buFont typeface="Tahoma"/>
              <a:buChar char="•"/>
            </a:pPr>
            <a:r>
              <a:rPr lang="en-US" dirty="0"/>
              <a:t>Pneumatic equipment</a:t>
            </a:r>
          </a:p>
          <a:p>
            <a:pPr indent="-342900"/>
            <a:r>
              <a:rPr lang="en-US" dirty="0"/>
              <a:t>Sweeping</a:t>
            </a:r>
          </a:p>
          <a:p>
            <a:pPr marL="342900" marR="0" lvl="0" indent="-342900" algn="l" rtl="0">
              <a:spcBef>
                <a:spcPts val="640"/>
              </a:spcBef>
              <a:spcAft>
                <a:spcPts val="0"/>
              </a:spcAft>
              <a:buClr>
                <a:schemeClr val="dk1"/>
              </a:buClr>
              <a:buSzPct val="100000"/>
              <a:buFont typeface="Tahoma"/>
              <a:buChar char="•"/>
            </a:pPr>
            <a:endParaRPr lang="en-US" sz="3200" b="0" i="0" u="none" strike="noStrike" cap="none" dirty="0">
              <a:solidFill>
                <a:schemeClr val="dk1"/>
              </a:solidFill>
              <a:latin typeface="Tahoma"/>
              <a:ea typeface="Tahoma"/>
              <a:cs typeface="Tahoma"/>
              <a:sym typeface="Tahoma"/>
            </a:endParaRPr>
          </a:p>
          <a:p>
            <a:pPr marL="0" marR="0" lvl="0" indent="0" algn="l" rtl="0">
              <a:spcBef>
                <a:spcPts val="64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pic>
        <p:nvPicPr>
          <p:cNvPr id="378" name="Shape 378" descr="Worker grinding (tuckpointing) without engineering controls.&#10;"/>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4191000" y="1981200"/>
            <a:ext cx="4114800" cy="3130549"/>
          </a:xfrm>
          <a:prstGeom prst="rect">
            <a:avLst/>
          </a:prstGeom>
          <a:noFill/>
          <a:ln>
            <a:noFill/>
          </a:ln>
        </p:spPr>
      </p:pic>
      <p:sp>
        <p:nvSpPr>
          <p:cNvPr id="379" name="Shape 379"/>
          <p:cNvSpPr txBox="1"/>
          <p:nvPr/>
        </p:nvSpPr>
        <p:spPr>
          <a:xfrm>
            <a:off x="6781800" y="1707595"/>
            <a:ext cx="4095008" cy="2600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Tahoma"/>
                <a:ea typeface="Tahoma"/>
                <a:cs typeface="Tahoma"/>
                <a:sym typeface="Tahoma"/>
              </a:rPr>
              <a:t>Image from OSHA (</a:t>
            </a:r>
            <a:r>
              <a:rPr lang="en-US" sz="1000" dirty="0" err="1">
                <a:solidFill>
                  <a:schemeClr val="dk1"/>
                </a:solidFill>
                <a:latin typeface="Tahoma"/>
                <a:ea typeface="Tahoma"/>
                <a:cs typeface="Tahoma"/>
                <a:sym typeface="Tahoma"/>
              </a:rPr>
              <a:t>Elcosh</a:t>
            </a:r>
            <a:r>
              <a:rPr lang="en-US" sz="1000" dirty="0">
                <a:solidFill>
                  <a:schemeClr val="dk1"/>
                </a:solidFill>
                <a:latin typeface="Tahoma"/>
                <a:ea typeface="Tahoma"/>
                <a:cs typeface="Tahoma"/>
                <a:sym typeface="Tahoma"/>
              </a:rPr>
              <a:t>)</a:t>
            </a:r>
          </a:p>
        </p:txBody>
      </p:sp>
      <p:pic>
        <p:nvPicPr>
          <p:cNvPr id="8194" name="Picture 2" descr="X"/>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4939" t="18589" r="17422" b="30047"/>
          <a:stretch/>
        </p:blipFill>
        <p:spPr bwMode="auto">
          <a:xfrm>
            <a:off x="6400800" y="3581400"/>
            <a:ext cx="113211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31</a:t>
            </a:fld>
            <a:endParaRPr lang="en-US" sz="1400" b="0" i="0" u="none" strike="noStrike" cap="none">
              <a:solidFill>
                <a:srgbClr val="000000"/>
              </a:solidFill>
              <a:latin typeface="Tahoma"/>
              <a:ea typeface="Tahoma"/>
              <a:cs typeface="Tahoma"/>
              <a:sym typeface="Tahoma"/>
            </a:endParaRPr>
          </a:p>
        </p:txBody>
      </p:sp>
      <p:sp>
        <p:nvSpPr>
          <p:cNvPr id="3" name="TextBox 2"/>
          <p:cNvSpPr txBox="1"/>
          <p:nvPr/>
        </p:nvSpPr>
        <p:spPr>
          <a:xfrm>
            <a:off x="4476750" y="5125279"/>
            <a:ext cx="3543300" cy="246221"/>
          </a:xfrm>
          <a:prstGeom prst="rect">
            <a:avLst/>
          </a:prstGeom>
          <a:noFill/>
        </p:spPr>
        <p:txBody>
          <a:bodyPr wrap="square" rtlCol="0">
            <a:spAutoFit/>
          </a:bodyPr>
          <a:lstStyle/>
          <a:p>
            <a:r>
              <a:rPr lang="en-US" sz="1000" dirty="0"/>
              <a:t>Worker grinding (</a:t>
            </a:r>
            <a:r>
              <a:rPr lang="en-US" sz="1000" dirty="0" err="1"/>
              <a:t>tuckpointing</a:t>
            </a:r>
            <a:r>
              <a:rPr lang="en-US" sz="1000" dirty="0"/>
              <a:t>) without engineering </a:t>
            </a:r>
            <a:r>
              <a:rPr lang="en-US" sz="1000" dirty="0" smtClean="0"/>
              <a:t>controls</a:t>
            </a:r>
            <a:endParaRPr lang="en-US" sz="1000"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381000" y="304800"/>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4400" b="0" i="0" u="none" strike="noStrike" cap="none" dirty="0">
                <a:solidFill>
                  <a:srgbClr val="00539B"/>
                </a:solidFill>
                <a:latin typeface="Tahoma"/>
                <a:ea typeface="Tahoma"/>
                <a:cs typeface="Tahoma"/>
                <a:sym typeface="Tahoma"/>
              </a:rPr>
              <a:t>Silica Exposure from Work Done by Others Around You</a:t>
            </a:r>
          </a:p>
        </p:txBody>
      </p:sp>
      <p:sp>
        <p:nvSpPr>
          <p:cNvPr id="495" name="Shape 495"/>
          <p:cNvSpPr txBox="1">
            <a:spLocks noGrp="1"/>
          </p:cNvSpPr>
          <p:nvPr>
            <p:ph type="body" idx="1"/>
          </p:nvPr>
        </p:nvSpPr>
        <p:spPr>
          <a:xfrm>
            <a:off x="381001" y="1981200"/>
            <a:ext cx="3813214" cy="4114800"/>
          </a:xfrm>
          <a:prstGeom prst="rect">
            <a:avLst/>
          </a:prstGeom>
          <a:noFill/>
          <a:ln>
            <a:noFill/>
          </a:ln>
        </p:spPr>
        <p:txBody>
          <a:bodyPr lIns="91425" tIns="91425" rIns="91425" bIns="91425" anchor="t" anchorCtr="0">
            <a:noAutofit/>
          </a:bodyPr>
          <a:lstStyle/>
          <a:p>
            <a:pPr marL="666750" indent="-457200">
              <a:spcBef>
                <a:spcPts val="480"/>
              </a:spcBef>
            </a:pPr>
            <a:r>
              <a:rPr lang="en-US" sz="3200" b="0" i="0" u="none" strike="noStrike" cap="none" dirty="0">
                <a:solidFill>
                  <a:schemeClr val="dk1"/>
                </a:solidFill>
                <a:latin typeface="Tahoma"/>
                <a:ea typeface="Tahoma"/>
                <a:cs typeface="Tahoma"/>
                <a:sym typeface="Tahoma"/>
              </a:rPr>
              <a:t>Silica </a:t>
            </a:r>
            <a:r>
              <a:rPr lang="en-US" sz="3200" dirty="0"/>
              <a:t>levels can be just as high or even higher from work done by others around you</a:t>
            </a:r>
          </a:p>
        </p:txBody>
      </p:sp>
      <p:sp>
        <p:nvSpPr>
          <p:cNvPr id="498" name="Shape 498"/>
          <p:cNvSpPr txBox="1"/>
          <p:nvPr/>
        </p:nvSpPr>
        <p:spPr>
          <a:xfrm>
            <a:off x="6780589" y="1635323"/>
            <a:ext cx="266942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dirty="0">
                <a:solidFill>
                  <a:srgbClr val="000000"/>
                </a:solidFill>
                <a:latin typeface="Arial"/>
                <a:ea typeface="Arial"/>
                <a:cs typeface="Arial"/>
                <a:sym typeface="Arial"/>
              </a:rPr>
              <a:t>Photo courtesy of Patty Jeffries</a:t>
            </a:r>
          </a:p>
        </p:txBody>
      </p:sp>
      <p:pic>
        <p:nvPicPr>
          <p:cNvPr id="8" name="Shape 655" descr="Worker applying shotcrete. &#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24400" y="1828800"/>
            <a:ext cx="3964520" cy="4114799"/>
          </a:xfrm>
          <a:prstGeom prst="rect">
            <a:avLst/>
          </a:prstGeom>
          <a:noFill/>
          <a:ln>
            <a:noFill/>
          </a:ln>
        </p:spPr>
      </p:pic>
      <p:pic>
        <p:nvPicPr>
          <p:cNvPr id="7" name="Picture 2" descr="X"/>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34000" y="4114800"/>
            <a:ext cx="105591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t>32</a:t>
            </a:fld>
            <a:endParaRPr lang="en-US" sz="1400">
              <a:solidFill>
                <a:srgbClr val="000000"/>
              </a:solidFill>
              <a:latin typeface="Tahoma"/>
              <a:ea typeface="Tahoma"/>
              <a:cs typeface="Tahoma"/>
              <a:sym typeface="Tahoma"/>
            </a:endParaRPr>
          </a:p>
        </p:txBody>
      </p:sp>
      <p:sp>
        <p:nvSpPr>
          <p:cNvPr id="2" name="TextBox 1" descr="Worker applying shotcrete. &#10;"/>
          <p:cNvSpPr txBox="1"/>
          <p:nvPr/>
        </p:nvSpPr>
        <p:spPr>
          <a:xfrm>
            <a:off x="5872370" y="5981700"/>
            <a:ext cx="1747630" cy="246221"/>
          </a:xfrm>
          <a:prstGeom prst="rect">
            <a:avLst/>
          </a:prstGeom>
          <a:noFill/>
        </p:spPr>
        <p:txBody>
          <a:bodyPr wrap="square" rtlCol="0">
            <a:spAutoFit/>
          </a:bodyPr>
          <a:lstStyle/>
          <a:p>
            <a:r>
              <a:rPr lang="es-MX" sz="1000" dirty="0" err="1"/>
              <a:t>Worker</a:t>
            </a:r>
            <a:r>
              <a:rPr lang="es-MX" sz="1000" dirty="0"/>
              <a:t> </a:t>
            </a:r>
            <a:r>
              <a:rPr lang="es-MX" sz="1000" dirty="0" err="1"/>
              <a:t>applying</a:t>
            </a:r>
            <a:r>
              <a:rPr lang="es-MX" sz="1000" dirty="0"/>
              <a:t> </a:t>
            </a:r>
            <a:r>
              <a:rPr lang="es-MX" sz="1000" dirty="0" err="1" smtClean="0"/>
              <a:t>shotcrete</a:t>
            </a:r>
            <a:r>
              <a:rPr lang="es-MX" sz="1000" dirty="0" smtClean="0"/>
              <a:t> </a:t>
            </a:r>
            <a:endParaRPr lang="en-US" sz="1000" dirty="0"/>
          </a:p>
        </p:txBody>
      </p:sp>
    </p:spTree>
    <p:custDataLst>
      <p:tags r:id="rId1"/>
    </p:custDataLst>
    <p:extLst>
      <p:ext uri="{BB962C8B-B14F-4D97-AF65-F5344CB8AC3E}">
        <p14:creationId xmlns:p14="http://schemas.microsoft.com/office/powerpoint/2010/main" val="257778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381000" y="304800"/>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4400" b="0" i="0" u="none" strike="noStrike" cap="none" dirty="0">
                <a:solidFill>
                  <a:srgbClr val="00539B"/>
                </a:solidFill>
                <a:latin typeface="Tahoma"/>
                <a:ea typeface="Tahoma"/>
                <a:cs typeface="Tahoma"/>
                <a:sym typeface="Tahoma"/>
              </a:rPr>
              <a:t>Silica Exposure from Work Done by Others Around </a:t>
            </a:r>
            <a:r>
              <a:rPr lang="en-US" sz="4400" b="0" i="0" u="none" strike="noStrike" cap="none" dirty="0" smtClean="0">
                <a:solidFill>
                  <a:srgbClr val="00539B"/>
                </a:solidFill>
                <a:latin typeface="Tahoma"/>
                <a:ea typeface="Tahoma"/>
                <a:cs typeface="Tahoma"/>
                <a:sym typeface="Tahoma"/>
              </a:rPr>
              <a:t>You (pt. I)</a:t>
            </a:r>
            <a:endParaRPr lang="en-US" sz="4400" b="0" i="0" u="none" strike="noStrike" cap="none" dirty="0">
              <a:solidFill>
                <a:srgbClr val="00539B"/>
              </a:solidFill>
              <a:latin typeface="Tahoma"/>
              <a:ea typeface="Tahoma"/>
              <a:cs typeface="Tahoma"/>
              <a:sym typeface="Tahoma"/>
            </a:endParaRPr>
          </a:p>
        </p:txBody>
      </p:sp>
      <p:sp>
        <p:nvSpPr>
          <p:cNvPr id="495" name="Shape 495"/>
          <p:cNvSpPr txBox="1">
            <a:spLocks noGrp="1"/>
          </p:cNvSpPr>
          <p:nvPr>
            <p:ph type="body" idx="1"/>
          </p:nvPr>
        </p:nvSpPr>
        <p:spPr>
          <a:xfrm>
            <a:off x="381001" y="2514600"/>
            <a:ext cx="3813214" cy="4114800"/>
          </a:xfrm>
          <a:prstGeom prst="rect">
            <a:avLst/>
          </a:prstGeom>
          <a:noFill/>
          <a:ln>
            <a:noFill/>
          </a:ln>
        </p:spPr>
        <p:txBody>
          <a:bodyPr lIns="91425" tIns="91425" rIns="91425" bIns="91425" anchor="t" anchorCtr="0">
            <a:noAutofit/>
          </a:bodyPr>
          <a:lstStyle/>
          <a:p>
            <a:pPr marL="666750" indent="-457200">
              <a:spcBef>
                <a:spcPts val="480"/>
              </a:spcBef>
            </a:pPr>
            <a:r>
              <a:rPr lang="en-US" sz="3600" dirty="0"/>
              <a:t>Beside you</a:t>
            </a:r>
          </a:p>
          <a:p>
            <a:pPr marL="666750" indent="-457200">
              <a:spcBef>
                <a:spcPts val="480"/>
              </a:spcBef>
            </a:pPr>
            <a:r>
              <a:rPr lang="en-US" sz="3600" b="0" i="0" u="none" strike="noStrike" cap="none" dirty="0">
                <a:solidFill>
                  <a:schemeClr val="dk1"/>
                </a:solidFill>
                <a:sym typeface="Tahoma"/>
              </a:rPr>
              <a:t>Below you</a:t>
            </a:r>
          </a:p>
          <a:p>
            <a:pPr marL="666750" indent="-457200">
              <a:spcBef>
                <a:spcPts val="480"/>
              </a:spcBef>
            </a:pPr>
            <a:r>
              <a:rPr lang="en-US" sz="3600" dirty="0"/>
              <a:t>Above you </a:t>
            </a:r>
            <a:endParaRPr lang="en-US" sz="3600" b="0" i="0" u="none" strike="noStrike" cap="none" dirty="0">
              <a:solidFill>
                <a:schemeClr val="dk1"/>
              </a:solidFill>
              <a:sym typeface="Tahoma"/>
            </a:endParaRPr>
          </a:p>
        </p:txBody>
      </p:sp>
      <p:sp>
        <p:nvSpPr>
          <p:cNvPr id="498" name="Shape 498"/>
          <p:cNvSpPr txBox="1"/>
          <p:nvPr/>
        </p:nvSpPr>
        <p:spPr>
          <a:xfrm>
            <a:off x="6096000" y="1756145"/>
            <a:ext cx="266942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dirty="0">
                <a:solidFill>
                  <a:srgbClr val="000000"/>
                </a:solidFill>
                <a:latin typeface="Arial"/>
                <a:ea typeface="Arial"/>
                <a:cs typeface="Arial"/>
                <a:sym typeface="Arial"/>
              </a:rPr>
              <a:t>Photo courtesy of Patty Jeffries</a:t>
            </a:r>
          </a:p>
        </p:txBody>
      </p:sp>
      <p:pic>
        <p:nvPicPr>
          <p:cNvPr id="2" name="Picture 1" descr="Workers on scaffolding above the shotcrete application.&#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1975262"/>
            <a:ext cx="2971800" cy="3962400"/>
          </a:xfrm>
          <a:prstGeom prst="rect">
            <a:avLst/>
          </a:prstGeom>
        </p:spPr>
      </p:pic>
      <p:sp>
        <p:nvSpPr>
          <p:cNvPr id="4" name="Slide Number Placeholder 3"/>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t>33</a:t>
            </a:fld>
            <a:endParaRPr lang="en-US" sz="1400">
              <a:solidFill>
                <a:srgbClr val="000000"/>
              </a:solidFill>
              <a:latin typeface="Tahoma"/>
              <a:ea typeface="Tahoma"/>
              <a:cs typeface="Tahoma"/>
              <a:sym typeface="Tahoma"/>
            </a:endParaRPr>
          </a:p>
        </p:txBody>
      </p:sp>
      <p:sp>
        <p:nvSpPr>
          <p:cNvPr id="3" name="TextBox 2"/>
          <p:cNvSpPr txBox="1"/>
          <p:nvPr/>
        </p:nvSpPr>
        <p:spPr>
          <a:xfrm>
            <a:off x="4800600" y="6033668"/>
            <a:ext cx="3352800" cy="246221"/>
          </a:xfrm>
          <a:prstGeom prst="rect">
            <a:avLst/>
          </a:prstGeom>
          <a:noFill/>
        </p:spPr>
        <p:txBody>
          <a:bodyPr wrap="square" rtlCol="0">
            <a:spAutoFit/>
          </a:bodyPr>
          <a:lstStyle/>
          <a:p>
            <a:r>
              <a:rPr lang="en-US" sz="1000" dirty="0"/>
              <a:t>Workers on scaffolding above the </a:t>
            </a:r>
            <a:r>
              <a:rPr lang="en-US" sz="1000" dirty="0" err="1"/>
              <a:t>shotcrete</a:t>
            </a:r>
            <a:r>
              <a:rPr lang="en-US" sz="1000" dirty="0"/>
              <a:t> </a:t>
            </a:r>
            <a:r>
              <a:rPr lang="en-US" sz="1000" dirty="0" smtClean="0"/>
              <a:t>application</a:t>
            </a:r>
            <a:endParaRPr lang="en-US" sz="1000" dirty="0"/>
          </a:p>
        </p:txBody>
      </p:sp>
    </p:spTree>
    <p:custDataLst>
      <p:tags r:id="rId1"/>
    </p:custDataLst>
    <p:extLst>
      <p:ext uri="{BB962C8B-B14F-4D97-AF65-F5344CB8AC3E}">
        <p14:creationId xmlns:p14="http://schemas.microsoft.com/office/powerpoint/2010/main" val="150637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Quiz </a:t>
            </a:r>
            <a:r>
              <a:rPr lang="en-US" dirty="0" smtClean="0">
                <a:latin typeface="Calibri" panose="020F0502020204030204" pitchFamily="34" charset="0"/>
              </a:rPr>
              <a:t>Bowl #3</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a:ea typeface="Calibri"/>
                <a:cs typeface="Calibri"/>
                <a:sym typeface="Calibri"/>
              </a:rPr>
              <a:t> Silica </a:t>
            </a:r>
            <a:r>
              <a:rPr lang="en-US" dirty="0">
                <a:latin typeface="Calibri"/>
                <a:ea typeface="Calibri"/>
                <a:cs typeface="Calibri"/>
                <a:sym typeface="Calibri"/>
              </a:rPr>
              <a:t>is in which of the following?</a:t>
            </a:r>
          </a:p>
          <a:p>
            <a:endParaRPr lang="en-US" dirty="0"/>
          </a:p>
        </p:txBody>
      </p:sp>
      <p:sp>
        <p:nvSpPr>
          <p:cNvPr id="5" name="Text Placeholder 4"/>
          <p:cNvSpPr>
            <a:spLocks noGrp="1"/>
          </p:cNvSpPr>
          <p:nvPr>
            <p:ph type="body" sz="quarter" idx="14"/>
            <p:custDataLst>
              <p:tags r:id="rId3"/>
            </p:custDataLst>
          </p:nvPr>
        </p:nvSpPr>
        <p:spPr>
          <a:xfrm>
            <a:off x="381000" y="2514600"/>
            <a:ext cx="4095750" cy="4114800"/>
          </a:xfrm>
        </p:spPr>
        <p:txBody>
          <a:bodyPr/>
          <a:lstStyle/>
          <a:p>
            <a:pPr marL="660400" lvl="0" indent="-457200">
              <a:buFont typeface="+mj-lt"/>
              <a:buAutoNum type="arabicPeriod"/>
            </a:pPr>
            <a:r>
              <a:rPr lang="en-US" sz="2800" dirty="0">
                <a:latin typeface="Calibri" panose="020F0502020204030204" pitchFamily="34" charset="0"/>
              </a:rPr>
              <a:t>Granite, and other types of rock</a:t>
            </a:r>
          </a:p>
          <a:p>
            <a:pPr marL="660400" lvl="0" indent="-457200">
              <a:buFont typeface="+mj-lt"/>
              <a:buAutoNum type="arabicPeriod"/>
            </a:pPr>
            <a:r>
              <a:rPr lang="en-US" sz="2800" dirty="0">
                <a:latin typeface="Calibri" panose="020F0502020204030204" pitchFamily="34" charset="0"/>
              </a:rPr>
              <a:t>Concrete  </a:t>
            </a:r>
          </a:p>
          <a:p>
            <a:pPr marL="660400" lvl="0" indent="-457200">
              <a:buFont typeface="+mj-lt"/>
              <a:buAutoNum type="arabicPeriod"/>
            </a:pPr>
            <a:r>
              <a:rPr lang="en-US" sz="2800" dirty="0">
                <a:latin typeface="Calibri" panose="020F0502020204030204" pitchFamily="34" charset="0"/>
              </a:rPr>
              <a:t>Some dry wall joint compound</a:t>
            </a:r>
          </a:p>
          <a:p>
            <a:pPr marL="660400" lvl="0" indent="-457200">
              <a:buFont typeface="+mj-lt"/>
              <a:buAutoNum type="arabicPeriod"/>
            </a:pPr>
            <a:r>
              <a:rPr lang="en-US" sz="2800" dirty="0">
                <a:latin typeface="Calibri" panose="020F0502020204030204" pitchFamily="34" charset="0"/>
              </a:rPr>
              <a:t>All of the above</a:t>
            </a:r>
          </a:p>
          <a:p>
            <a:endParaRPr lang="en-US" dirty="0"/>
          </a:p>
        </p:txBody>
      </p:sp>
      <p:sp>
        <p:nvSpPr>
          <p:cNvPr id="6" name="Slide Number Placeholder 5"/>
          <p:cNvSpPr>
            <a:spLocks noGrp="1"/>
          </p:cNvSpPr>
          <p:nvPr>
            <p:ph type="sldNum" idx="12"/>
          </p:nvPr>
        </p:nvSpPr>
        <p:spPr>
          <a:xfrm>
            <a:off x="7086600"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34</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823099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#4</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Which </a:t>
            </a:r>
            <a:r>
              <a:rPr lang="en-US" dirty="0">
                <a:latin typeface="Calibri" panose="020F0502020204030204" pitchFamily="34" charset="0"/>
              </a:rPr>
              <a:t>of the following </a:t>
            </a:r>
            <a:r>
              <a:rPr lang="en-US" dirty="0" smtClean="0">
                <a:latin typeface="Calibri" panose="020F0502020204030204" pitchFamily="34" charset="0"/>
              </a:rPr>
              <a:t>tasks can create </a:t>
            </a:r>
            <a:r>
              <a:rPr lang="en-US" dirty="0">
                <a:latin typeface="Calibri" panose="020F0502020204030204" pitchFamily="34" charset="0"/>
              </a:rPr>
              <a:t>large amounts of visible and invisible </a:t>
            </a:r>
            <a:r>
              <a:rPr lang="en-US" dirty="0" smtClean="0">
                <a:latin typeface="Calibri" panose="020F0502020204030204" pitchFamily="34" charset="0"/>
              </a:rPr>
              <a:t>(respirable) silica </a:t>
            </a:r>
            <a:r>
              <a:rPr lang="en-US" dirty="0">
                <a:latin typeface="Calibri" panose="020F0502020204030204" pitchFamily="34" charset="0"/>
              </a:rPr>
              <a:t>dust?</a:t>
            </a:r>
          </a:p>
          <a:p>
            <a:endParaRPr lang="en-US" dirty="0"/>
          </a:p>
        </p:txBody>
      </p:sp>
      <p:sp>
        <p:nvSpPr>
          <p:cNvPr id="5" name="Text Placeholder 4"/>
          <p:cNvSpPr>
            <a:spLocks noGrp="1"/>
          </p:cNvSpPr>
          <p:nvPr>
            <p:ph type="body" sz="quarter" idx="14"/>
            <p:custDataLst>
              <p:tags r:id="rId3"/>
            </p:custDataLst>
          </p:nvPr>
        </p:nvSpPr>
        <p:spPr>
          <a:xfrm>
            <a:off x="381000" y="2859479"/>
            <a:ext cx="4095750" cy="4114800"/>
          </a:xfrm>
        </p:spPr>
        <p:txBody>
          <a:bodyPr/>
          <a:lstStyle/>
          <a:p>
            <a:pPr marL="660400" lvl="0" indent="-457200">
              <a:buFont typeface="+mj-lt"/>
              <a:buAutoNum type="arabicPeriod"/>
            </a:pPr>
            <a:r>
              <a:rPr lang="en-US" sz="2800" dirty="0">
                <a:latin typeface="Calibri" panose="020F0502020204030204" pitchFamily="34" charset="0"/>
              </a:rPr>
              <a:t>Cutting</a:t>
            </a:r>
          </a:p>
          <a:p>
            <a:pPr marL="660400" lvl="0" indent="-457200">
              <a:buFont typeface="+mj-lt"/>
              <a:buAutoNum type="arabicPeriod"/>
            </a:pPr>
            <a:r>
              <a:rPr lang="en-US" sz="2800" dirty="0">
                <a:latin typeface="Calibri" panose="020F0502020204030204" pitchFamily="34" charset="0"/>
              </a:rPr>
              <a:t>Grinding</a:t>
            </a:r>
          </a:p>
          <a:p>
            <a:pPr marL="660400" lvl="0" indent="-457200">
              <a:buFont typeface="+mj-lt"/>
              <a:buAutoNum type="arabicPeriod"/>
            </a:pPr>
            <a:r>
              <a:rPr lang="en-US" sz="2800" dirty="0">
                <a:latin typeface="Calibri" panose="020F0502020204030204" pitchFamily="34" charset="0"/>
              </a:rPr>
              <a:t>Dry wall finishing</a:t>
            </a:r>
          </a:p>
          <a:p>
            <a:pPr marL="660400" lvl="0" indent="-457200">
              <a:buFont typeface="+mj-lt"/>
              <a:buAutoNum type="arabicPeriod"/>
            </a:pPr>
            <a:r>
              <a:rPr lang="en-US" sz="2800" dirty="0">
                <a:latin typeface="Calibri" panose="020F0502020204030204" pitchFamily="34" charset="0"/>
              </a:rPr>
              <a:t>All of the above</a:t>
            </a:r>
          </a:p>
          <a:p>
            <a:endParaRPr lang="en-US" dirty="0"/>
          </a:p>
        </p:txBody>
      </p:sp>
      <p:sp>
        <p:nvSpPr>
          <p:cNvPr id="6" name="Slide Number Placeholder 5"/>
          <p:cNvSpPr>
            <a:spLocks noGrp="1"/>
          </p:cNvSpPr>
          <p:nvPr>
            <p:ph type="sldNum" idx="12"/>
          </p:nvPr>
        </p:nvSpPr>
        <p:spPr>
          <a:xfrm>
            <a:off x="7127677" y="64008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35</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2284383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#5</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You </a:t>
            </a:r>
            <a:r>
              <a:rPr lang="en-US" dirty="0">
                <a:latin typeface="Calibri" panose="020F0502020204030204" pitchFamily="34" charset="0"/>
              </a:rPr>
              <a:t>can have the same amount of </a:t>
            </a:r>
            <a:r>
              <a:rPr lang="en-US" dirty="0" smtClean="0">
                <a:latin typeface="Calibri" panose="020F0502020204030204" pitchFamily="34" charset="0"/>
              </a:rPr>
              <a:t>respirable </a:t>
            </a:r>
            <a:r>
              <a:rPr lang="en-US" dirty="0">
                <a:latin typeface="Calibri" panose="020F0502020204030204" pitchFamily="34" charset="0"/>
              </a:rPr>
              <a:t>silica dust exposure, or even more, from tasks someone else is doing near you - beside you, above you, or below you.</a:t>
            </a:r>
          </a:p>
          <a:p>
            <a:endParaRPr lang="en-US" dirty="0"/>
          </a:p>
        </p:txBody>
      </p:sp>
      <p:sp>
        <p:nvSpPr>
          <p:cNvPr id="5" name="Text Placeholder 4"/>
          <p:cNvSpPr>
            <a:spLocks noGrp="1"/>
          </p:cNvSpPr>
          <p:nvPr>
            <p:ph type="body" sz="quarter" idx="14"/>
            <p:custDataLst>
              <p:tags r:id="rId3"/>
            </p:custDataLst>
          </p:nvPr>
        </p:nvSpPr>
        <p:spPr>
          <a:xfrm>
            <a:off x="266699" y="36576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p>
        </p:txBody>
      </p:sp>
      <p:sp>
        <p:nvSpPr>
          <p:cNvPr id="6" name="Slide Number Placeholder 5"/>
          <p:cNvSpPr>
            <a:spLocks noGrp="1"/>
          </p:cNvSpPr>
          <p:nvPr>
            <p:ph type="sldNum" idx="12"/>
          </p:nvPr>
        </p:nvSpPr>
        <p:spPr>
          <a:xfrm>
            <a:off x="7086600"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36</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290376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81000" y="6096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rgbClr val="00539B"/>
                </a:solidFill>
                <a:latin typeface="Tahoma"/>
                <a:ea typeface="Tahoma"/>
                <a:cs typeface="Tahoma"/>
                <a:sym typeface="Tahoma"/>
              </a:rPr>
              <a:t>Can You Know if there is </a:t>
            </a:r>
            <a:r>
              <a:rPr lang="en-US" sz="4000" dirty="0"/>
              <a:t>r</a:t>
            </a:r>
            <a:r>
              <a:rPr lang="en-US" sz="4000" b="0" i="0" u="none" strike="noStrike" cap="none" dirty="0" smtClean="0">
                <a:solidFill>
                  <a:srgbClr val="00539B"/>
                </a:solidFill>
                <a:latin typeface="Tahoma"/>
                <a:ea typeface="Tahoma"/>
                <a:cs typeface="Tahoma"/>
                <a:sym typeface="Tahoma"/>
              </a:rPr>
              <a:t>espirable </a:t>
            </a:r>
            <a:r>
              <a:rPr lang="en-US" sz="4000" b="0" i="0" u="none" strike="noStrike" cap="none" dirty="0">
                <a:solidFill>
                  <a:srgbClr val="00539B"/>
                </a:solidFill>
                <a:latin typeface="Tahoma"/>
                <a:ea typeface="Tahoma"/>
                <a:cs typeface="Tahoma"/>
                <a:sym typeface="Tahoma"/>
              </a:rPr>
              <a:t>Crystalline Silica </a:t>
            </a:r>
            <a:r>
              <a:rPr lang="en-US" sz="4000" b="0" i="0" u="none" strike="noStrike" cap="none" dirty="0" smtClean="0">
                <a:solidFill>
                  <a:srgbClr val="00539B"/>
                </a:solidFill>
                <a:latin typeface="Tahoma"/>
                <a:ea typeface="Tahoma"/>
                <a:cs typeface="Tahoma"/>
                <a:sym typeface="Tahoma"/>
              </a:rPr>
              <a:t>Dust in the air?</a:t>
            </a:r>
            <a:r>
              <a:rPr lang="en-US" sz="4400" b="0" i="0" u="none" strike="noStrike" cap="none" dirty="0">
                <a:solidFill>
                  <a:srgbClr val="00539B"/>
                </a:solidFill>
                <a:latin typeface="Tahoma"/>
                <a:ea typeface="Tahoma"/>
                <a:cs typeface="Tahoma"/>
                <a:sym typeface="Tahoma"/>
              </a:rPr>
              <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2" name="Text Placeholder 1"/>
          <p:cNvSpPr>
            <a:spLocks noGrp="1"/>
          </p:cNvSpPr>
          <p:nvPr>
            <p:ph type="body" idx="1"/>
          </p:nvPr>
        </p:nvSpPr>
        <p:spPr>
          <a:xfrm>
            <a:off x="685801" y="1981200"/>
            <a:ext cx="3048000" cy="4114800"/>
          </a:xfrm>
        </p:spPr>
        <p:txBody>
          <a:bodyPr/>
          <a:lstStyle/>
          <a:p>
            <a:r>
              <a:rPr lang="en-US" dirty="0"/>
              <a:t>Yes!</a:t>
            </a:r>
          </a:p>
          <a:p>
            <a:r>
              <a:rPr lang="en-US" dirty="0"/>
              <a:t>Any time you can see the dust, there will be respirable crystalline silica in the air</a:t>
            </a:r>
          </a:p>
        </p:txBody>
      </p:sp>
      <p:sp>
        <p:nvSpPr>
          <p:cNvPr id="368" name="Shape 368"/>
          <p:cNvSpPr txBox="1"/>
          <p:nvPr/>
        </p:nvSpPr>
        <p:spPr>
          <a:xfrm>
            <a:off x="6553200" y="2133600"/>
            <a:ext cx="19050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Tahoma"/>
                <a:ea typeface="Tahoma"/>
                <a:cs typeface="Tahoma"/>
                <a:sym typeface="Tahoma"/>
              </a:rPr>
              <a:t>Photo by Development Partner</a:t>
            </a:r>
          </a:p>
        </p:txBody>
      </p:sp>
      <p:pic>
        <p:nvPicPr>
          <p:cNvPr id="6" name="Picture 2" descr="Worker in cloud of dust.&#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18000" y="2514600"/>
            <a:ext cx="4223455"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t>37</a:t>
            </a:fld>
            <a:endParaRPr lang="en-US" sz="1400">
              <a:solidFill>
                <a:srgbClr val="000000"/>
              </a:solidFill>
              <a:latin typeface="Tahoma"/>
              <a:ea typeface="Tahoma"/>
              <a:cs typeface="Tahoma"/>
              <a:sym typeface="Tahoma"/>
            </a:endParaRPr>
          </a:p>
        </p:txBody>
      </p:sp>
      <p:sp>
        <p:nvSpPr>
          <p:cNvPr id="4" name="TextBox 3" descr="Worker in cloud of dust.&#10;"/>
          <p:cNvSpPr txBox="1"/>
          <p:nvPr/>
        </p:nvSpPr>
        <p:spPr>
          <a:xfrm>
            <a:off x="5610577" y="5660866"/>
            <a:ext cx="1638299" cy="246221"/>
          </a:xfrm>
          <a:prstGeom prst="rect">
            <a:avLst/>
          </a:prstGeom>
          <a:noFill/>
        </p:spPr>
        <p:txBody>
          <a:bodyPr wrap="square" rtlCol="0">
            <a:spAutoFit/>
          </a:bodyPr>
          <a:lstStyle/>
          <a:p>
            <a:r>
              <a:rPr lang="en-US" sz="1000" dirty="0"/>
              <a:t>Worker in cloud of </a:t>
            </a:r>
            <a:r>
              <a:rPr lang="en-US" sz="1000" dirty="0" smtClean="0"/>
              <a:t>dust</a:t>
            </a:r>
            <a:endParaRPr lang="en-US" sz="1000" dirty="0"/>
          </a:p>
        </p:txBody>
      </p:sp>
      <p:pic>
        <p:nvPicPr>
          <p:cNvPr id="9" name="Picture 2" descr="X"/>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267200" y="4876800"/>
            <a:ext cx="105591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49947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81000" y="6096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00539B"/>
                </a:solidFill>
                <a:latin typeface="Tahoma"/>
                <a:ea typeface="Tahoma"/>
                <a:cs typeface="Tahoma"/>
                <a:sym typeface="Tahoma"/>
              </a:rPr>
              <a:t>Am I Safe if I </a:t>
            </a:r>
            <a:r>
              <a:rPr lang="en-US" dirty="0"/>
              <a:t>Can’t See the Dust</a:t>
            </a:r>
            <a:r>
              <a:rPr lang="en-US" sz="4400" b="0" i="0" u="none" strike="noStrike" cap="none" dirty="0">
                <a:solidFill>
                  <a:srgbClr val="00539B"/>
                </a:solidFill>
                <a:latin typeface="Tahoma"/>
                <a:ea typeface="Tahoma"/>
                <a:cs typeface="Tahoma"/>
                <a:sym typeface="Tahoma"/>
              </a:rPr>
              <a:t>?</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2" name="Text Placeholder 1"/>
          <p:cNvSpPr>
            <a:spLocks noGrp="1"/>
          </p:cNvSpPr>
          <p:nvPr>
            <p:ph type="body" idx="1"/>
          </p:nvPr>
        </p:nvSpPr>
        <p:spPr>
          <a:xfrm>
            <a:off x="685801" y="1981200"/>
            <a:ext cx="3048000" cy="4114800"/>
          </a:xfrm>
        </p:spPr>
        <p:txBody>
          <a:bodyPr/>
          <a:lstStyle/>
          <a:p>
            <a:r>
              <a:rPr lang="en-US" dirty="0"/>
              <a:t>Maybe</a:t>
            </a:r>
          </a:p>
          <a:p>
            <a:r>
              <a:rPr lang="en-US" dirty="0"/>
              <a:t>There can be high levels of respirable crystalline silica in the air even when you can’t see the dust</a:t>
            </a:r>
          </a:p>
        </p:txBody>
      </p:sp>
      <p:sp>
        <p:nvSpPr>
          <p:cNvPr id="368" name="Shape 368"/>
          <p:cNvSpPr txBox="1"/>
          <p:nvPr/>
        </p:nvSpPr>
        <p:spPr>
          <a:xfrm>
            <a:off x="6629400" y="1353980"/>
            <a:ext cx="41148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Tahoma"/>
                <a:ea typeface="Tahoma"/>
                <a:cs typeface="Tahoma"/>
                <a:sym typeface="Tahoma"/>
              </a:rPr>
              <a:t>Photo by Development Partner</a:t>
            </a:r>
          </a:p>
        </p:txBody>
      </p:sp>
      <p:pic>
        <p:nvPicPr>
          <p:cNvPr id="9" name="Shape 655" descr="Worker applying shotcrete.&#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95800" y="1600200"/>
            <a:ext cx="3964520" cy="4114799"/>
          </a:xfrm>
          <a:prstGeom prst="rect">
            <a:avLst/>
          </a:prstGeom>
          <a:noFill/>
          <a:ln>
            <a:noFill/>
          </a:ln>
        </p:spPr>
      </p:pic>
      <p:sp>
        <p:nvSpPr>
          <p:cNvPr id="3" name="Slide Number Placeholder 2"/>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t>38</a:t>
            </a:fld>
            <a:endParaRPr lang="en-US" sz="1400">
              <a:solidFill>
                <a:srgbClr val="000000"/>
              </a:solidFill>
              <a:latin typeface="Tahoma"/>
              <a:ea typeface="Tahoma"/>
              <a:cs typeface="Tahoma"/>
              <a:sym typeface="Tahoma"/>
            </a:endParaRPr>
          </a:p>
        </p:txBody>
      </p:sp>
      <p:sp>
        <p:nvSpPr>
          <p:cNvPr id="4" name="Rectangle 3"/>
          <p:cNvSpPr/>
          <p:nvPr/>
        </p:nvSpPr>
        <p:spPr>
          <a:xfrm>
            <a:off x="5644338" y="5721624"/>
            <a:ext cx="1702710" cy="246221"/>
          </a:xfrm>
          <a:prstGeom prst="rect">
            <a:avLst/>
          </a:prstGeom>
        </p:spPr>
        <p:txBody>
          <a:bodyPr wrap="none">
            <a:spAutoFit/>
          </a:bodyPr>
          <a:lstStyle/>
          <a:p>
            <a:r>
              <a:rPr lang="es-MX" sz="1000" dirty="0" err="1">
                <a:latin typeface="+mn-lt"/>
                <a:ea typeface="Calibri" panose="020F0502020204030204" pitchFamily="34" charset="0"/>
                <a:cs typeface="Arial" panose="020B0604020202020204" pitchFamily="34" charset="0"/>
              </a:rPr>
              <a:t>Worker</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applying</a:t>
            </a:r>
            <a:r>
              <a:rPr lang="es-MX" sz="1000" dirty="0">
                <a:latin typeface="+mn-lt"/>
                <a:ea typeface="Calibri" panose="020F0502020204030204" pitchFamily="34" charset="0"/>
                <a:cs typeface="Arial" panose="020B0604020202020204" pitchFamily="34" charset="0"/>
              </a:rPr>
              <a:t> </a:t>
            </a:r>
            <a:r>
              <a:rPr lang="es-MX" sz="1000" dirty="0" err="1" smtClean="0">
                <a:latin typeface="+mn-lt"/>
                <a:ea typeface="Calibri" panose="020F0502020204030204" pitchFamily="34" charset="0"/>
                <a:cs typeface="Arial" panose="020B0604020202020204" pitchFamily="34" charset="0"/>
              </a:rPr>
              <a:t>shotcrete</a:t>
            </a:r>
            <a:endParaRPr lang="en-US" sz="1000" dirty="0">
              <a:latin typeface="+mn-lt"/>
            </a:endParaRPr>
          </a:p>
        </p:txBody>
      </p:sp>
    </p:spTree>
    <p:custDataLst>
      <p:tags r:id="rId1"/>
    </p:custDataLst>
    <p:extLst>
      <p:ext uri="{BB962C8B-B14F-4D97-AF65-F5344CB8AC3E}">
        <p14:creationId xmlns:p14="http://schemas.microsoft.com/office/powerpoint/2010/main" val="2668647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152400" y="609600"/>
            <a:ext cx="8991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dirty="0">
                <a:solidFill>
                  <a:srgbClr val="00539B"/>
                </a:solidFill>
                <a:latin typeface="Tahoma"/>
                <a:ea typeface="Tahoma"/>
                <a:cs typeface="Tahoma"/>
                <a:sym typeface="Tahoma"/>
              </a:rPr>
              <a:t>How Can You Know </a:t>
            </a:r>
            <a:r>
              <a:rPr lang="en-US" sz="3200" dirty="0"/>
              <a:t>If </a:t>
            </a:r>
            <a:r>
              <a:rPr lang="en-US" sz="3200" b="0" i="0" u="none" strike="noStrike" cap="none" dirty="0">
                <a:solidFill>
                  <a:srgbClr val="00539B"/>
                </a:solidFill>
                <a:latin typeface="Tahoma"/>
                <a:ea typeface="Tahoma"/>
                <a:cs typeface="Tahoma"/>
                <a:sym typeface="Tahoma"/>
              </a:rPr>
              <a:t>You are Safe</a:t>
            </a:r>
            <a:br>
              <a:rPr lang="en-US" sz="3200" b="0" i="0" u="none" strike="noStrike" cap="none" dirty="0">
                <a:solidFill>
                  <a:srgbClr val="00539B"/>
                </a:solidFill>
                <a:latin typeface="Tahoma"/>
                <a:ea typeface="Tahoma"/>
                <a:cs typeface="Tahoma"/>
                <a:sym typeface="Tahoma"/>
              </a:rPr>
            </a:br>
            <a:r>
              <a:rPr lang="en-US" sz="3200" b="0" i="0" u="none" strike="noStrike" cap="none" dirty="0">
                <a:solidFill>
                  <a:srgbClr val="00539B"/>
                </a:solidFill>
                <a:latin typeface="Tahoma"/>
                <a:ea typeface="Tahoma"/>
                <a:cs typeface="Tahoma"/>
                <a:sym typeface="Tahoma"/>
              </a:rPr>
              <a:t>When You Can’t See the Dust?</a:t>
            </a:r>
            <a:r>
              <a:rPr lang="en-US" sz="4400" b="0" i="0" u="none" strike="noStrike" cap="none" dirty="0">
                <a:solidFill>
                  <a:srgbClr val="00539B"/>
                </a:solidFill>
                <a:latin typeface="Tahoma"/>
                <a:ea typeface="Tahoma"/>
                <a:cs typeface="Tahoma"/>
                <a:sym typeface="Tahoma"/>
              </a:rPr>
              <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385" name="Shape 385"/>
          <p:cNvSpPr txBox="1">
            <a:spLocks noGrp="1"/>
          </p:cNvSpPr>
          <p:nvPr>
            <p:ph type="body" idx="1"/>
          </p:nvPr>
        </p:nvSpPr>
        <p:spPr>
          <a:xfrm>
            <a:off x="533400" y="1981200"/>
            <a:ext cx="41910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2800" b="0" i="0" u="sng" strike="noStrike" cap="none" dirty="0">
                <a:solidFill>
                  <a:schemeClr val="dk1"/>
                </a:solidFill>
                <a:latin typeface="Tahoma"/>
                <a:ea typeface="Tahoma"/>
                <a:cs typeface="Tahoma"/>
                <a:sym typeface="Tahoma"/>
              </a:rPr>
              <a:t>You Can’t</a:t>
            </a:r>
          </a:p>
          <a:p>
            <a:pPr marL="342900" marR="0" lvl="0" indent="-342900" algn="l" rtl="0">
              <a:spcBef>
                <a:spcPts val="0"/>
              </a:spcBef>
              <a:spcAft>
                <a:spcPts val="0"/>
              </a:spcAft>
              <a:buClr>
                <a:schemeClr val="dk1"/>
              </a:buClr>
              <a:buSzPct val="100000"/>
              <a:buFont typeface="Tahoma"/>
              <a:buChar char="•"/>
            </a:pPr>
            <a:endParaRPr lang="en-US" sz="2800" b="0" i="0" u="none" strike="noStrike" cap="none"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Silica has no smell</a:t>
            </a:r>
          </a:p>
          <a:p>
            <a:pPr marL="342900" marR="0" lvl="0" indent="-342900" algn="l" rtl="0">
              <a:spcBef>
                <a:spcPts val="0"/>
              </a:spcBef>
              <a:spcAft>
                <a:spcPts val="0"/>
              </a:spcAft>
              <a:buClr>
                <a:schemeClr val="dk1"/>
              </a:buClr>
              <a:buSzPct val="100000"/>
              <a:buFont typeface="Tahoma"/>
              <a:buChar char="•"/>
            </a:pPr>
            <a:r>
              <a:rPr lang="en-US" dirty="0"/>
              <a:t>Silica has no taste</a:t>
            </a:r>
          </a:p>
          <a:p>
            <a:pPr marL="342900" marR="0" lvl="0" indent="-342900" algn="l" rtl="0">
              <a:spcBef>
                <a:spcPts val="0"/>
              </a:spcBef>
              <a:spcAft>
                <a:spcPts val="0"/>
              </a:spcAft>
              <a:buClr>
                <a:schemeClr val="dk1"/>
              </a:buClr>
              <a:buSzPct val="100000"/>
              <a:buFont typeface="Tahoma"/>
              <a:buChar char="•"/>
            </a:pPr>
            <a:endParaRPr lang="en-US" sz="2800" b="0" i="0" u="none" strike="noStrike" cap="none"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Breathing respirable silica dust causes </a:t>
            </a:r>
            <a:r>
              <a:rPr lang="en-US" sz="2800" b="0" i="0" u="sng" strike="noStrike" cap="none" dirty="0">
                <a:solidFill>
                  <a:schemeClr val="dk1"/>
                </a:solidFill>
                <a:latin typeface="Tahoma"/>
                <a:ea typeface="Tahoma"/>
                <a:cs typeface="Tahoma"/>
                <a:sym typeface="Tahoma"/>
              </a:rPr>
              <a:t>no</a:t>
            </a:r>
            <a:r>
              <a:rPr lang="en-US" sz="2800" b="0" i="0" u="none" strike="noStrike" cap="none" dirty="0">
                <a:solidFill>
                  <a:schemeClr val="dk1"/>
                </a:solidFill>
                <a:latin typeface="Tahoma"/>
                <a:ea typeface="Tahoma"/>
                <a:cs typeface="Tahoma"/>
                <a:sym typeface="Tahoma"/>
              </a:rPr>
              <a:t> immediate, </a:t>
            </a:r>
            <a:r>
              <a:rPr lang="en-US" sz="2800" b="0" i="0" u="none" strike="noStrike" cap="none" dirty="0" smtClean="0">
                <a:solidFill>
                  <a:schemeClr val="dk1"/>
                </a:solidFill>
                <a:latin typeface="Tahoma"/>
                <a:ea typeface="Tahoma"/>
                <a:cs typeface="Tahoma"/>
                <a:sym typeface="Tahoma"/>
              </a:rPr>
              <a:t>observable signs or </a:t>
            </a:r>
            <a:r>
              <a:rPr lang="en-US" sz="2800" b="0" i="0" u="none" strike="noStrike" cap="none" dirty="0">
                <a:solidFill>
                  <a:schemeClr val="dk1"/>
                </a:solidFill>
                <a:latin typeface="Tahoma"/>
                <a:ea typeface="Tahoma"/>
                <a:cs typeface="Tahoma"/>
                <a:sym typeface="Tahoma"/>
              </a:rPr>
              <a:t>symptoms</a:t>
            </a:r>
          </a:p>
          <a:p>
            <a:pPr marL="0" marR="0" lvl="0" indent="0" algn="l" rtl="0">
              <a:spcBef>
                <a:spcPts val="560"/>
              </a:spcBef>
              <a:spcAft>
                <a:spcPts val="0"/>
              </a:spcAft>
              <a:buClr>
                <a:schemeClr val="dk1"/>
              </a:buClr>
              <a:buSzPct val="25000"/>
              <a:buFont typeface="Tahoma"/>
              <a:buNone/>
            </a:pPr>
            <a:endParaRPr sz="2800" b="0" i="0" u="none" strike="noStrike" cap="none" dirty="0">
              <a:solidFill>
                <a:schemeClr val="dk1"/>
              </a:solidFill>
              <a:latin typeface="Tahoma"/>
              <a:ea typeface="Tahoma"/>
              <a:cs typeface="Tahoma"/>
              <a:sym typeface="Tahoma"/>
            </a:endParaRPr>
          </a:p>
        </p:txBody>
      </p:sp>
      <p:sp>
        <p:nvSpPr>
          <p:cNvPr id="386" name="Shape 386"/>
          <p:cNvSpPr txBox="1">
            <a:spLocks noGrp="1"/>
          </p:cNvSpPr>
          <p:nvPr>
            <p:ph type="body" idx="2"/>
          </p:nvPr>
        </p:nvSpPr>
        <p:spPr>
          <a:xfrm>
            <a:off x="4648200" y="1981200"/>
            <a:ext cx="3809999" cy="4114800"/>
          </a:xfrm>
          <a:prstGeom prst="rect">
            <a:avLst/>
          </a:prstGeom>
          <a:noFill/>
          <a:ln>
            <a:noFill/>
          </a:ln>
        </p:spPr>
        <p:txBody>
          <a:bodyPr lIns="91425" tIns="45700" rIns="91425" bIns="45700" anchor="t" anchorCtr="0">
            <a:noAutofit/>
          </a:bodyPr>
          <a:lstStyle/>
          <a:p>
            <a:pPr lvl="0" indent="-342900"/>
            <a:r>
              <a:rPr lang="en-US" dirty="0"/>
              <a:t>The dust that causes you to cough and your nose to get stuffy is the big dust that gets caught in your nose and throat</a:t>
            </a: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t>39</a:t>
            </a:fld>
            <a:endParaRPr lang="en-US" sz="1400">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PreTest</a:t>
            </a:r>
            <a:endParaRPr lang="en-US" dirty="0"/>
          </a:p>
        </p:txBody>
      </p:sp>
      <p:sp>
        <p:nvSpPr>
          <p:cNvPr id="7" name="Subtitle 6"/>
          <p:cNvSpPr>
            <a:spLocks noGrp="1"/>
          </p:cNvSpPr>
          <p:nvPr>
            <p:ph idx="1"/>
          </p:nvPr>
        </p:nvSpPr>
        <p:spPr/>
        <p:txBody>
          <a:bodyPr>
            <a:normAutofit/>
          </a:bodyPr>
          <a:lstStyle/>
          <a:p>
            <a:pPr marL="457200" indent="-457200" algn="l">
              <a:buFont typeface="Arial" panose="020B0604020202020204" pitchFamily="34" charset="0"/>
              <a:buChar char="•"/>
            </a:pPr>
            <a:r>
              <a:rPr lang="en-US" sz="4300" dirty="0" smtClean="0">
                <a:solidFill>
                  <a:schemeClr val="tx1"/>
                </a:solidFill>
              </a:rPr>
              <a:t>Please provide </a:t>
            </a:r>
            <a:r>
              <a:rPr lang="en-US" sz="4300" dirty="0">
                <a:solidFill>
                  <a:schemeClr val="tx1"/>
                </a:solidFill>
              </a:rPr>
              <a:t>one answer to each </a:t>
            </a:r>
            <a:r>
              <a:rPr lang="en-US" sz="4300" dirty="0" smtClean="0">
                <a:solidFill>
                  <a:schemeClr val="tx1"/>
                </a:solidFill>
              </a:rPr>
              <a:t>question.</a:t>
            </a:r>
            <a:endParaRPr lang="en-US" sz="4300" dirty="0">
              <a:solidFill>
                <a:schemeClr val="tx1"/>
              </a:solidFill>
            </a:endParaRPr>
          </a:p>
          <a:p>
            <a:pPr marL="457200" indent="-457200" algn="l">
              <a:buFont typeface="Arial" panose="020B0604020202020204" pitchFamily="34" charset="0"/>
              <a:buChar char="•"/>
            </a:pPr>
            <a:endParaRPr lang="en-US" dirty="0"/>
          </a:p>
          <a:p>
            <a:endParaRPr lang="en-US" dirty="0"/>
          </a:p>
        </p:txBody>
      </p:sp>
      <p:sp>
        <p:nvSpPr>
          <p:cNvPr id="3" name="Slide Number Placeholder 2"/>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4</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1360092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lvl="0">
              <a:buClr>
                <a:srgbClr val="00539B"/>
              </a:buClr>
              <a:buSzPct val="25000"/>
            </a:pPr>
            <a:r>
              <a:rPr lang="en-US" sz="3600" dirty="0"/>
              <a:t>How </a:t>
            </a:r>
            <a:r>
              <a:rPr lang="en-US" sz="3600" dirty="0" smtClean="0"/>
              <a:t>To Know You are </a:t>
            </a:r>
            <a:r>
              <a:rPr lang="en-US" sz="3600" dirty="0"/>
              <a:t>Safe</a:t>
            </a:r>
            <a:br>
              <a:rPr lang="en-US" sz="3600" dirty="0"/>
            </a:br>
            <a:r>
              <a:rPr lang="en-US" sz="3600" dirty="0"/>
              <a:t>When You Can’t See Dust</a:t>
            </a:r>
            <a:r>
              <a:rPr lang="en-US" sz="3600" dirty="0" smtClean="0"/>
              <a:t>? (pt. I)</a:t>
            </a:r>
            <a:endParaRPr lang="en-US" sz="3600" b="0" i="0" u="none" strike="noStrike" cap="none" dirty="0">
              <a:solidFill>
                <a:srgbClr val="00539B"/>
              </a:solidFill>
              <a:sym typeface="Tahoma"/>
            </a:endParaRPr>
          </a:p>
        </p:txBody>
      </p:sp>
      <p:pic>
        <p:nvPicPr>
          <p:cNvPr id="675" name="Shape 675" descr="Worker wearing sampling device &#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5800" y="1600200"/>
            <a:ext cx="2103199" cy="4267196"/>
          </a:xfrm>
          <a:prstGeom prst="rect">
            <a:avLst/>
          </a:prstGeom>
          <a:noFill/>
          <a:ln>
            <a:noFill/>
          </a:ln>
        </p:spPr>
      </p:pic>
      <p:sp>
        <p:nvSpPr>
          <p:cNvPr id="676" name="Shape 676"/>
          <p:cNvSpPr txBox="1"/>
          <p:nvPr/>
        </p:nvSpPr>
        <p:spPr>
          <a:xfrm>
            <a:off x="3644725" y="2693600"/>
            <a:ext cx="1841675" cy="661799"/>
          </a:xfrm>
          <a:prstGeom prst="rect">
            <a:avLst/>
          </a:prstGeom>
          <a:noFill/>
          <a:ln>
            <a:noFill/>
          </a:ln>
        </p:spPr>
        <p:txBody>
          <a:bodyPr lIns="91425" tIns="91425" rIns="91425" bIns="91425" anchor="t" anchorCtr="0">
            <a:noAutofit/>
          </a:bodyPr>
          <a:lstStyle/>
          <a:p>
            <a:pPr>
              <a:defRPr/>
            </a:pPr>
            <a:r>
              <a:rPr lang="en-US" sz="2400" dirty="0"/>
              <a:t>Sample collected in “breathing zone”</a:t>
            </a:r>
          </a:p>
        </p:txBody>
      </p:sp>
      <p:sp>
        <p:nvSpPr>
          <p:cNvPr id="677" name="Shape 677"/>
          <p:cNvSpPr txBox="1"/>
          <p:nvPr/>
        </p:nvSpPr>
        <p:spPr>
          <a:xfrm>
            <a:off x="3644725" y="4800600"/>
            <a:ext cx="2451275" cy="551099"/>
          </a:xfrm>
          <a:prstGeom prst="rect">
            <a:avLst/>
          </a:prstGeom>
          <a:noFill/>
          <a:ln>
            <a:noFill/>
          </a:ln>
        </p:spPr>
        <p:txBody>
          <a:bodyPr lIns="91425" tIns="91425" rIns="91425" bIns="91425" anchor="t" anchorCtr="0">
            <a:noAutofit/>
          </a:bodyPr>
          <a:lstStyle/>
          <a:p>
            <a:pPr>
              <a:defRPr/>
            </a:pPr>
            <a:r>
              <a:rPr lang="en-US" sz="2400" dirty="0"/>
              <a:t>Worker wears sampling pump</a:t>
            </a:r>
          </a:p>
        </p:txBody>
      </p:sp>
      <p:cxnSp>
        <p:nvCxnSpPr>
          <p:cNvPr id="678" name="Shape 678" descr="arrow"/>
          <p:cNvCxnSpPr/>
          <p:nvPr/>
        </p:nvCxnSpPr>
        <p:spPr>
          <a:xfrm>
            <a:off x="2142125" y="3021350"/>
            <a:ext cx="1406699" cy="6299"/>
          </a:xfrm>
          <a:prstGeom prst="straightConnector1">
            <a:avLst/>
          </a:prstGeom>
          <a:noFill/>
          <a:ln w="38100" cap="flat" cmpd="sng">
            <a:solidFill>
              <a:srgbClr val="FF0000"/>
            </a:solidFill>
            <a:prstDash val="solid"/>
            <a:round/>
            <a:headEnd type="stealth" w="lg" len="lg"/>
            <a:tailEnd type="none" w="med" len="med"/>
          </a:ln>
        </p:spPr>
      </p:cxnSp>
      <p:cxnSp>
        <p:nvCxnSpPr>
          <p:cNvPr id="679" name="Shape 679" descr="arrow"/>
          <p:cNvCxnSpPr/>
          <p:nvPr/>
        </p:nvCxnSpPr>
        <p:spPr>
          <a:xfrm>
            <a:off x="2174701" y="5181600"/>
            <a:ext cx="1406699" cy="6299"/>
          </a:xfrm>
          <a:prstGeom prst="straightConnector1">
            <a:avLst/>
          </a:prstGeom>
          <a:noFill/>
          <a:ln w="38100" cap="flat" cmpd="sng">
            <a:solidFill>
              <a:srgbClr val="FF0000"/>
            </a:solidFill>
            <a:prstDash val="solid"/>
            <a:round/>
            <a:headEnd type="stealth" w="lg" len="lg"/>
            <a:tailEnd type="none" w="med" len="med"/>
          </a:ln>
        </p:spPr>
      </p:cxnSp>
      <p:sp>
        <p:nvSpPr>
          <p:cNvPr id="680" name="Shape 680"/>
          <p:cNvSpPr txBox="1">
            <a:spLocks noGrp="1"/>
          </p:cNvSpPr>
          <p:nvPr>
            <p:ph type="body" idx="2"/>
          </p:nvPr>
        </p:nvSpPr>
        <p:spPr>
          <a:xfrm>
            <a:off x="5646201" y="2797500"/>
            <a:ext cx="3726399" cy="3298500"/>
          </a:xfrm>
          <a:prstGeom prst="rect">
            <a:avLst/>
          </a:prstGeom>
          <a:noFill/>
          <a:ln>
            <a:noFill/>
          </a:ln>
        </p:spPr>
        <p:txBody>
          <a:bodyPr lIns="91425" tIns="91425" rIns="91425" bIns="91425" anchor="t" anchorCtr="0">
            <a:noAutofit/>
          </a:bodyPr>
          <a:lstStyle/>
          <a:p>
            <a:pPr marL="800100" indent="-457200">
              <a:spcBef>
                <a:spcPts val="0"/>
              </a:spcBef>
              <a:buSzPct val="114285"/>
            </a:pPr>
            <a:r>
              <a:rPr lang="en-US" sz="2800" b="0" i="0" u="none" strike="noStrike" cap="none" dirty="0">
                <a:solidFill>
                  <a:schemeClr val="dk1"/>
                </a:solidFill>
                <a:latin typeface="Tahoma"/>
                <a:ea typeface="Tahoma"/>
                <a:cs typeface="Tahoma"/>
                <a:sym typeface="Tahoma"/>
              </a:rPr>
              <a:t>Personal air sample</a:t>
            </a:r>
          </a:p>
          <a:p>
            <a:pPr indent="0">
              <a:spcBef>
                <a:spcPts val="0"/>
              </a:spcBef>
              <a:buSzPct val="114285"/>
              <a:buNone/>
            </a:pPr>
            <a:endParaRPr lang="en-US" sz="2800" b="0" i="0" u="none" strike="noStrike" cap="none" dirty="0">
              <a:solidFill>
                <a:schemeClr val="dk1"/>
              </a:solidFill>
              <a:latin typeface="Tahoma"/>
              <a:ea typeface="Tahoma"/>
              <a:cs typeface="Tahoma"/>
              <a:sym typeface="Tahoma"/>
            </a:endParaRPr>
          </a:p>
          <a:p>
            <a:pPr marL="800100" indent="-457200">
              <a:spcBef>
                <a:spcPts val="0"/>
              </a:spcBef>
              <a:buSzPct val="114285"/>
            </a:pPr>
            <a:r>
              <a:rPr lang="en-US" dirty="0"/>
              <a:t>Measured over an entire shift</a:t>
            </a:r>
            <a:endParaRPr sz="2400" b="0" i="0" u="none" strike="noStrike" cap="none" dirty="0">
              <a:solidFill>
                <a:schemeClr val="dk1"/>
              </a:solidFill>
              <a:latin typeface="Tahoma"/>
              <a:ea typeface="Tahoma"/>
              <a:cs typeface="Tahoma"/>
              <a:sym typeface="Tahoma"/>
            </a:endParaRPr>
          </a:p>
        </p:txBody>
      </p:sp>
      <p:sp>
        <p:nvSpPr>
          <p:cNvPr id="2" name="TextBox 1"/>
          <p:cNvSpPr txBox="1"/>
          <p:nvPr/>
        </p:nvSpPr>
        <p:spPr>
          <a:xfrm>
            <a:off x="2057400" y="1434330"/>
            <a:ext cx="955675" cy="215444"/>
          </a:xfrm>
          <a:prstGeom prst="rect">
            <a:avLst/>
          </a:prstGeom>
          <a:noFill/>
        </p:spPr>
        <p:txBody>
          <a:bodyPr wrap="square" rtlCol="0">
            <a:spAutoFit/>
          </a:bodyPr>
          <a:lstStyle/>
          <a:p>
            <a:r>
              <a:rPr lang="en-US" sz="800" dirty="0"/>
              <a:t>Photo by CSU</a:t>
            </a:r>
          </a:p>
        </p:txBody>
      </p:sp>
      <p:sp>
        <p:nvSpPr>
          <p:cNvPr id="3" name="TextBox 2"/>
          <p:cNvSpPr txBox="1"/>
          <p:nvPr/>
        </p:nvSpPr>
        <p:spPr>
          <a:xfrm>
            <a:off x="3581400" y="1295400"/>
            <a:ext cx="4876800" cy="954107"/>
          </a:xfrm>
          <a:prstGeom prst="rect">
            <a:avLst/>
          </a:prstGeom>
          <a:noFill/>
        </p:spPr>
        <p:txBody>
          <a:bodyPr wrap="square" rtlCol="0">
            <a:spAutoFit/>
          </a:bodyPr>
          <a:lstStyle/>
          <a:p>
            <a:r>
              <a:rPr lang="en-US" sz="2800" b="1" dirty="0"/>
              <a:t>Measure the amount of silica dust in the air</a:t>
            </a:r>
          </a:p>
        </p:txBody>
      </p:sp>
      <p:sp>
        <p:nvSpPr>
          <p:cNvPr id="5" name="Slide Number Placeholder 4"/>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t>40</a:t>
            </a:fld>
            <a:endParaRPr lang="en-US" sz="1400">
              <a:solidFill>
                <a:srgbClr val="000000"/>
              </a:solidFill>
              <a:latin typeface="Tahoma"/>
              <a:ea typeface="Tahoma"/>
              <a:cs typeface="Tahoma"/>
              <a:sym typeface="Tahoma"/>
            </a:endParaRPr>
          </a:p>
        </p:txBody>
      </p:sp>
      <p:sp>
        <p:nvSpPr>
          <p:cNvPr id="4" name="Rectangle 3"/>
          <p:cNvSpPr/>
          <p:nvPr/>
        </p:nvSpPr>
        <p:spPr>
          <a:xfrm>
            <a:off x="704103" y="5849779"/>
            <a:ext cx="2066591"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wearing sampling </a:t>
            </a:r>
            <a:r>
              <a:rPr lang="en-US" sz="1000" dirty="0" smtClean="0">
                <a:latin typeface="+mn-lt"/>
                <a:ea typeface="Calibri" panose="020F0502020204030204" pitchFamily="34" charset="0"/>
                <a:cs typeface="Arial" panose="020B0604020202020204" pitchFamily="34" charset="0"/>
              </a:rPr>
              <a:t>device</a:t>
            </a:r>
            <a:endParaRPr lang="en-US" sz="1000" dirty="0">
              <a:latin typeface="+mn-lt"/>
            </a:endParaRPr>
          </a:p>
        </p:txBody>
      </p:sp>
    </p:spTree>
    <p:custDataLst>
      <p:tags r:id="rId1"/>
    </p:custDataLst>
    <p:extLst>
      <p:ext uri="{BB962C8B-B14F-4D97-AF65-F5344CB8AC3E}">
        <p14:creationId xmlns:p14="http://schemas.microsoft.com/office/powerpoint/2010/main" val="316375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81000" y="6096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rgbClr val="00539B"/>
                </a:solidFill>
                <a:latin typeface="Tahoma"/>
                <a:ea typeface="Tahoma"/>
                <a:cs typeface="Tahoma"/>
                <a:sym typeface="Tahoma"/>
              </a:rPr>
              <a:t>Why Should I Care if I am Breathing Respirable Crystalline Silica Dust?</a:t>
            </a:r>
            <a:r>
              <a:rPr lang="en-US" sz="4400" b="0" i="0" u="none" strike="noStrike" cap="none" dirty="0">
                <a:solidFill>
                  <a:srgbClr val="00539B"/>
                </a:solidFill>
                <a:latin typeface="Tahoma"/>
                <a:ea typeface="Tahoma"/>
                <a:cs typeface="Tahoma"/>
                <a:sym typeface="Tahoma"/>
              </a:rPr>
              <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393" name="Shape 393"/>
          <p:cNvSpPr txBox="1">
            <a:spLocks noGrp="1"/>
          </p:cNvSpPr>
          <p:nvPr>
            <p:ph type="body" idx="1"/>
          </p:nvPr>
        </p:nvSpPr>
        <p:spPr>
          <a:xfrm>
            <a:off x="685800" y="1981200"/>
            <a:ext cx="5334000" cy="4114800"/>
          </a:xfrm>
          <a:prstGeom prst="rect">
            <a:avLst/>
          </a:prstGeom>
          <a:noFill/>
          <a:ln>
            <a:noFill/>
          </a:ln>
        </p:spPr>
        <p:txBody>
          <a:bodyPr lIns="91425" tIns="45700" rIns="91425" bIns="45700" anchor="t" anchorCtr="0">
            <a:noAutofit/>
          </a:bodyPr>
          <a:lstStyle/>
          <a:p>
            <a:pPr indent="-342900">
              <a:spcBef>
                <a:spcPts val="0"/>
              </a:spcBef>
            </a:pPr>
            <a:r>
              <a:rPr lang="en-US" sz="3000" smtClean="0"/>
              <a:t>Health effects of silica develop slowly over time</a:t>
            </a:r>
          </a:p>
          <a:p>
            <a:pPr marL="342900" marR="0" lvl="0" indent="-342900" algn="l" rtl="0">
              <a:spcBef>
                <a:spcPts val="0"/>
              </a:spcBef>
              <a:spcAft>
                <a:spcPts val="0"/>
              </a:spcAft>
              <a:buClr>
                <a:schemeClr val="dk1"/>
              </a:buClr>
              <a:buSzPct val="100000"/>
              <a:buFont typeface="Tahoma"/>
              <a:buChar char="•"/>
            </a:pPr>
            <a:endParaRPr lang="en-US" sz="3000" b="0" i="0" u="none" strike="noStrike" cap="none" smtClean="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ct val="100000"/>
              <a:buFont typeface="Tahoma"/>
              <a:buChar char="•"/>
            </a:pPr>
            <a:r>
              <a:rPr lang="en-US" sz="3000" b="0" i="0" u="none" strike="noStrike" cap="none" smtClean="0">
                <a:solidFill>
                  <a:schemeClr val="dk1"/>
                </a:solidFill>
                <a:latin typeface="Tahoma"/>
                <a:ea typeface="Tahoma"/>
                <a:cs typeface="Tahoma"/>
                <a:sym typeface="Tahoma"/>
              </a:rPr>
              <a:t>What do you want to be doing 10-30 years from now? </a:t>
            </a:r>
          </a:p>
          <a:p>
            <a:pPr marL="0" marR="0" lvl="0" indent="0" algn="l" rtl="0">
              <a:spcBef>
                <a:spcPts val="64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2" name="Rectangle 1"/>
          <p:cNvSpPr/>
          <p:nvPr/>
        </p:nvSpPr>
        <p:spPr>
          <a:xfrm>
            <a:off x="6019800" y="1752600"/>
            <a:ext cx="2971800" cy="276999"/>
          </a:xfrm>
          <a:prstGeom prst="rect">
            <a:avLst/>
          </a:prstGeom>
        </p:spPr>
        <p:txBody>
          <a:bodyPr wrap="square">
            <a:spAutoFit/>
          </a:bodyPr>
          <a:lstStyle/>
          <a:p>
            <a:r>
              <a:rPr lang="en-US" sz="600" dirty="0"/>
              <a:t>By </a:t>
            </a:r>
            <a:r>
              <a:rPr lang="en-US" sz="600" dirty="0" err="1"/>
              <a:t>DefeatDespair</a:t>
            </a:r>
            <a:r>
              <a:rPr lang="en-US" sz="600" dirty="0"/>
              <a:t> (Own work) [CC BY-SA 4.0 (http://creativecommons.org/licenses/by-sa/4.0)], via Wikimedia Commons</a:t>
            </a:r>
          </a:p>
        </p:txBody>
      </p:sp>
      <p:pic>
        <p:nvPicPr>
          <p:cNvPr id="3" name="Picture 2" descr="Man with grandchild.&#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2057400"/>
            <a:ext cx="2268331" cy="1676400"/>
          </a:xfrm>
          <a:prstGeom prst="rect">
            <a:avLst/>
          </a:prstGeom>
        </p:spPr>
      </p:pic>
      <p:sp>
        <p:nvSpPr>
          <p:cNvPr id="4" name="Rectangle 3"/>
          <p:cNvSpPr/>
          <p:nvPr/>
        </p:nvSpPr>
        <p:spPr>
          <a:xfrm>
            <a:off x="6019800" y="4114800"/>
            <a:ext cx="2971800" cy="184666"/>
          </a:xfrm>
          <a:prstGeom prst="rect">
            <a:avLst/>
          </a:prstGeom>
        </p:spPr>
        <p:txBody>
          <a:bodyPr wrap="square">
            <a:spAutoFit/>
          </a:bodyPr>
          <a:lstStyle/>
          <a:p>
            <a:r>
              <a:rPr lang="en-US" sz="600" dirty="0"/>
              <a:t>By Mike Cline (Own work) [Public domain], via Wikimedia Commons</a:t>
            </a:r>
          </a:p>
        </p:txBody>
      </p:sp>
      <p:pic>
        <p:nvPicPr>
          <p:cNvPr id="5" name="Picture 4" descr="Man fly-fishing in river.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4324350"/>
            <a:ext cx="2362200" cy="1771650"/>
          </a:xfrm>
          <a:prstGeom prst="rect">
            <a:avLst/>
          </a:prstGeom>
        </p:spPr>
      </p:pic>
      <p:sp>
        <p:nvSpPr>
          <p:cNvPr id="6" name="Slide Number Placeholder 5"/>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41</a:t>
            </a:fld>
            <a:endParaRPr lang="en-US" sz="1400" b="0" i="0" u="none" strike="noStrike" cap="none">
              <a:solidFill>
                <a:srgbClr val="000000"/>
              </a:solidFill>
              <a:latin typeface="Tahoma"/>
              <a:ea typeface="Tahoma"/>
              <a:cs typeface="Tahoma"/>
              <a:sym typeface="Tahoma"/>
            </a:endParaRPr>
          </a:p>
        </p:txBody>
      </p:sp>
      <p:sp>
        <p:nvSpPr>
          <p:cNvPr id="7" name="Rectangle 6"/>
          <p:cNvSpPr/>
          <p:nvPr/>
        </p:nvSpPr>
        <p:spPr>
          <a:xfrm>
            <a:off x="6599671" y="3745468"/>
            <a:ext cx="1354858"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Man with </a:t>
            </a:r>
            <a:r>
              <a:rPr lang="en-US" sz="1000" dirty="0" smtClean="0">
                <a:latin typeface="+mn-lt"/>
                <a:ea typeface="Calibri" panose="020F0502020204030204" pitchFamily="34" charset="0"/>
                <a:cs typeface="Arial" panose="020B0604020202020204" pitchFamily="34" charset="0"/>
              </a:rPr>
              <a:t>grandchild</a:t>
            </a:r>
            <a:endParaRPr lang="en-US" sz="1000" dirty="0">
              <a:latin typeface="+mn-lt"/>
            </a:endParaRPr>
          </a:p>
        </p:txBody>
      </p:sp>
      <p:sp>
        <p:nvSpPr>
          <p:cNvPr id="8" name="Rectangle 7"/>
          <p:cNvSpPr/>
          <p:nvPr/>
        </p:nvSpPr>
        <p:spPr>
          <a:xfrm>
            <a:off x="6576378" y="6096000"/>
            <a:ext cx="1499128"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Man fly-fishing in </a:t>
            </a:r>
            <a:r>
              <a:rPr lang="en-US" sz="1000" dirty="0" smtClean="0">
                <a:latin typeface="+mn-lt"/>
                <a:ea typeface="Calibri" panose="020F0502020204030204" pitchFamily="34" charset="0"/>
                <a:cs typeface="Arial" panose="020B0604020202020204" pitchFamily="34" charset="0"/>
              </a:rPr>
              <a:t>river </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Health Effects of Silica</a:t>
            </a:r>
          </a:p>
        </p:txBody>
      </p:sp>
      <p:sp>
        <p:nvSpPr>
          <p:cNvPr id="6" name="Text Placeholder 5"/>
          <p:cNvSpPr>
            <a:spLocks noGrp="1"/>
          </p:cNvSpPr>
          <p:nvPr>
            <p:ph type="body" idx="1"/>
          </p:nvPr>
        </p:nvSpPr>
        <p:spPr/>
        <p:txBody>
          <a:bodyPr/>
          <a:lstStyle/>
          <a:p>
            <a:pPr indent="-285750"/>
            <a:r>
              <a:rPr lang="en-US" sz="3200" dirty="0"/>
              <a:t>Lung disease</a:t>
            </a:r>
          </a:p>
          <a:p>
            <a:pPr lvl="1" indent="-228600"/>
            <a:r>
              <a:rPr lang="en-US" sz="2800" dirty="0"/>
              <a:t>Silicosis</a:t>
            </a:r>
          </a:p>
          <a:p>
            <a:pPr lvl="1" indent="-228600"/>
            <a:r>
              <a:rPr lang="en-US" sz="2800" dirty="0"/>
              <a:t>Lung cancer</a:t>
            </a:r>
          </a:p>
          <a:p>
            <a:pPr lvl="1" indent="-228600"/>
            <a:r>
              <a:rPr lang="en-US" sz="2800" dirty="0"/>
              <a:t>Increased risk of tuberculosis (TB)</a:t>
            </a:r>
          </a:p>
          <a:p>
            <a:pPr lvl="1" indent="-228600"/>
            <a:r>
              <a:rPr lang="en-US" sz="2800" dirty="0"/>
              <a:t>Chronic obstructive pulmonary disease (COPD)</a:t>
            </a:r>
          </a:p>
          <a:p>
            <a:pPr marL="177800" indent="0">
              <a:buNone/>
            </a:pPr>
            <a:endParaRPr lang="en-US" dirty="0"/>
          </a:p>
        </p:txBody>
      </p:sp>
      <p:sp>
        <p:nvSpPr>
          <p:cNvPr id="7" name="Text Placeholder 6"/>
          <p:cNvSpPr>
            <a:spLocks noGrp="1"/>
          </p:cNvSpPr>
          <p:nvPr>
            <p:ph type="body" idx="2"/>
          </p:nvPr>
        </p:nvSpPr>
        <p:spPr/>
        <p:txBody>
          <a:bodyPr/>
          <a:lstStyle/>
          <a:p>
            <a:r>
              <a:rPr lang="en-US" dirty="0"/>
              <a:t>Other Diseases</a:t>
            </a:r>
          </a:p>
          <a:p>
            <a:pPr lvl="1"/>
            <a:r>
              <a:rPr lang="en-US" sz="2800" dirty="0"/>
              <a:t>Kidney disease</a:t>
            </a:r>
          </a:p>
          <a:p>
            <a:pPr lvl="1"/>
            <a:r>
              <a:rPr lang="en-US" sz="2800" dirty="0"/>
              <a:t>Immune system effects</a:t>
            </a:r>
          </a:p>
          <a:p>
            <a:pPr lvl="2"/>
            <a:r>
              <a:rPr lang="en-US" sz="2400" dirty="0"/>
              <a:t>Rheumatoid arthritis</a:t>
            </a:r>
          </a:p>
          <a:p>
            <a:pPr lvl="2"/>
            <a:r>
              <a:rPr lang="en-US" sz="2400" dirty="0"/>
              <a:t>Lupus</a:t>
            </a:r>
          </a:p>
          <a:p>
            <a:pPr lvl="2"/>
            <a:r>
              <a:rPr lang="en-US" sz="2400" dirty="0"/>
              <a:t>Scleroderma</a:t>
            </a:r>
          </a:p>
          <a:p>
            <a:pPr lvl="1"/>
            <a:endParaRPr lang="en-US" dirty="0"/>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t>42</a:t>
            </a:fld>
            <a:endParaRPr lang="en-US" sz="1400">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44870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t>
            </a:r>
            <a:r>
              <a:rPr lang="en-US" dirty="0" smtClean="0"/>
              <a:t>Chronic Silicosis?</a:t>
            </a:r>
            <a:endParaRPr lang="en-US" dirty="0"/>
          </a:p>
        </p:txBody>
      </p:sp>
      <p:sp>
        <p:nvSpPr>
          <p:cNvPr id="6" name="Text Placeholder 5"/>
          <p:cNvSpPr>
            <a:spLocks noGrp="1"/>
          </p:cNvSpPr>
          <p:nvPr>
            <p:ph type="body" idx="1"/>
          </p:nvPr>
        </p:nvSpPr>
        <p:spPr>
          <a:xfrm>
            <a:off x="685800" y="1371600"/>
            <a:ext cx="7772400" cy="4724400"/>
          </a:xfrm>
        </p:spPr>
        <p:txBody>
          <a:bodyPr/>
          <a:lstStyle/>
          <a:p>
            <a:r>
              <a:rPr lang="en-US" dirty="0" smtClean="0"/>
              <a:t>An excellent video showing what happens with silica exposure and the development of chronic silicosis:</a:t>
            </a:r>
          </a:p>
          <a:p>
            <a:pPr marL="203200" indent="0">
              <a:buNone/>
            </a:pPr>
            <a:endParaRPr lang="en-US" dirty="0"/>
          </a:p>
          <a:p>
            <a:pPr marL="203200" indent="0">
              <a:buNone/>
            </a:pPr>
            <a:r>
              <a:rPr lang="en-US" dirty="0" smtClean="0"/>
              <a:t>YouTube Video: Silica Exposure </a:t>
            </a:r>
          </a:p>
          <a:p>
            <a:pPr marL="203200" indent="0">
              <a:buNone/>
            </a:pPr>
            <a:r>
              <a:rPr lang="en-US" dirty="0" smtClean="0"/>
              <a:t>By:  Work Safe BC</a:t>
            </a:r>
          </a:p>
          <a:p>
            <a:pPr marL="203200" indent="0">
              <a:buNone/>
            </a:pPr>
            <a:endParaRPr lang="en-US" u="sng" dirty="0" smtClean="0">
              <a:hlinkClick r:id="rId4"/>
            </a:endParaRPr>
          </a:p>
          <a:p>
            <a:pPr marL="203200" indent="0">
              <a:buNone/>
            </a:pPr>
            <a:r>
              <a:rPr lang="en-US" u="sng" dirty="0" err="1" smtClean="0">
                <a:hlinkClick r:id="rId4"/>
              </a:rPr>
              <a:t>Worksafe</a:t>
            </a:r>
            <a:r>
              <a:rPr lang="en-US" u="sng" dirty="0" smtClean="0">
                <a:hlinkClick r:id="rId4"/>
              </a:rPr>
              <a:t> BC "Silica Exposure" YouTube Link</a:t>
            </a:r>
            <a:endParaRPr lang="en-US" dirty="0"/>
          </a:p>
          <a:p>
            <a:pPr marL="203200" indent="0">
              <a:buNone/>
            </a:pPr>
            <a:endParaRPr lang="en-US" dirty="0" smtClean="0"/>
          </a:p>
        </p:txBody>
      </p:sp>
      <p:sp>
        <p:nvSpPr>
          <p:cNvPr id="7" name="Slide Number Placeholder 6"/>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43</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124087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3" name="TextBox 254"/>
          <p:cNvSpPr txBox="1">
            <a:spLocks noChangeArrowheads="1"/>
          </p:cNvSpPr>
          <p:nvPr/>
        </p:nvSpPr>
        <p:spPr bwMode="auto">
          <a:xfrm>
            <a:off x="1575218" y="6565569"/>
            <a:ext cx="2057400" cy="184150"/>
          </a:xfrm>
          <a:prstGeom prst="rect">
            <a:avLst/>
          </a:prstGeom>
          <a:noFill/>
          <a:ln w="9525">
            <a:noFill/>
            <a:miter lim="800000"/>
            <a:headEnd/>
            <a:tailEnd/>
          </a:ln>
        </p:spPr>
        <p:txBody>
          <a:bodyPr>
            <a:spAutoFit/>
          </a:bodyPr>
          <a:lstStyle/>
          <a:p>
            <a:pPr algn="ctr"/>
            <a:r>
              <a:rPr lang="en-US" sz="600" dirty="0">
                <a:latin typeface="Tahoma" pitchFamily="34" charset="0"/>
                <a:cs typeface="Tahoma" pitchFamily="34" charset="0"/>
              </a:rPr>
              <a:t>Illustration by National Jewish Health</a:t>
            </a:r>
          </a:p>
        </p:txBody>
      </p:sp>
      <p:sp>
        <p:nvSpPr>
          <p:cNvPr id="67604" name="TextBox 254"/>
          <p:cNvSpPr txBox="1">
            <a:spLocks noChangeArrowheads="1"/>
          </p:cNvSpPr>
          <p:nvPr/>
        </p:nvSpPr>
        <p:spPr bwMode="auto">
          <a:xfrm>
            <a:off x="6133518" y="6605280"/>
            <a:ext cx="2057400" cy="184150"/>
          </a:xfrm>
          <a:prstGeom prst="rect">
            <a:avLst/>
          </a:prstGeom>
          <a:noFill/>
          <a:ln w="9525">
            <a:noFill/>
            <a:miter lim="800000"/>
            <a:headEnd/>
            <a:tailEnd/>
          </a:ln>
        </p:spPr>
        <p:txBody>
          <a:bodyPr>
            <a:spAutoFit/>
          </a:bodyPr>
          <a:lstStyle/>
          <a:p>
            <a:pPr algn="ctr"/>
            <a:r>
              <a:rPr lang="en-US" sz="600" dirty="0">
                <a:latin typeface="Tahoma" pitchFamily="34" charset="0"/>
                <a:cs typeface="Tahoma" pitchFamily="34" charset="0"/>
              </a:rPr>
              <a:t>Illustration by National Jewish Health</a:t>
            </a:r>
          </a:p>
        </p:txBody>
      </p:sp>
      <p:sp>
        <p:nvSpPr>
          <p:cNvPr id="26" name="Title 25" title="Images showing how xilicosis lowers oxygen in the blood"/>
          <p:cNvSpPr>
            <a:spLocks noGrp="1"/>
          </p:cNvSpPr>
          <p:nvPr>
            <p:ph type="title"/>
          </p:nvPr>
        </p:nvSpPr>
        <p:spPr>
          <a:xfrm>
            <a:off x="457200" y="10886"/>
            <a:ext cx="8763000" cy="609600"/>
          </a:xfrm>
        </p:spPr>
        <p:txBody>
          <a:bodyPr/>
          <a:lstStyle/>
          <a:p>
            <a:r>
              <a:rPr lang="en-US" sz="3600" dirty="0" smtClean="0">
                <a:solidFill>
                  <a:schemeClr val="accent6">
                    <a:lumMod val="75000"/>
                  </a:schemeClr>
                </a:solidFill>
                <a:latin typeface="Tahoma" pitchFamily="34" charset="0"/>
                <a:cs typeface="Tahoma" pitchFamily="34" charset="0"/>
              </a:rPr>
              <a:t>Silicosis Lowers Oxygen in the Blood </a:t>
            </a:r>
            <a:endParaRPr lang="en-US" sz="3600" dirty="0"/>
          </a:p>
        </p:txBody>
      </p:sp>
      <p:sp>
        <p:nvSpPr>
          <p:cNvPr id="5" name="Slide Number Placeholder 4"/>
          <p:cNvSpPr>
            <a:spLocks noGrp="1"/>
          </p:cNvSpPr>
          <p:nvPr>
            <p:ph type="sldNum" sz="quarter" idx="12"/>
          </p:nvPr>
        </p:nvSpPr>
        <p:spPr>
          <a:xfrm>
            <a:off x="8621166" y="6526668"/>
            <a:ext cx="1904999" cy="457200"/>
          </a:xfrm>
        </p:spPr>
        <p:txBody>
          <a:bodyPr/>
          <a:lstStyle/>
          <a:p>
            <a:fld id="{700C7F56-B2FD-4774-B02D-53F56749E34C}" type="slidenum">
              <a:rPr lang="en-US" smtClean="0"/>
              <a:pPr/>
              <a:t>44</a:t>
            </a:fld>
            <a:endParaRPr lang="en-US" dirty="0"/>
          </a:p>
        </p:txBody>
      </p:sp>
      <p:sp>
        <p:nvSpPr>
          <p:cNvPr id="14" name="Rectangle 13" descr="Movement of Oxygen into bloodstream (normal lung).&#10;"/>
          <p:cNvSpPr/>
          <p:nvPr/>
        </p:nvSpPr>
        <p:spPr>
          <a:xfrm>
            <a:off x="1126247" y="6270285"/>
            <a:ext cx="3339893" cy="246221"/>
          </a:xfrm>
          <a:prstGeom prst="rect">
            <a:avLst/>
          </a:prstGeom>
        </p:spPr>
        <p:txBody>
          <a:bodyPr wrap="square">
            <a:spAutoFit/>
          </a:bodyPr>
          <a:lstStyle/>
          <a:p>
            <a:r>
              <a:rPr lang="en-US" sz="1000" dirty="0">
                <a:latin typeface="+mn-lt"/>
                <a:ea typeface="Calibri" panose="020F0502020204030204" pitchFamily="34" charset="0"/>
                <a:cs typeface="Arial" panose="020B0604020202020204" pitchFamily="34" charset="0"/>
              </a:rPr>
              <a:t>Movement of Oxygen into bloodstream (normal lung</a:t>
            </a:r>
            <a:r>
              <a:rPr lang="en-US" sz="1000" dirty="0" smtClean="0">
                <a:latin typeface="+mn-lt"/>
                <a:ea typeface="Calibri" panose="020F0502020204030204" pitchFamily="34" charset="0"/>
                <a:cs typeface="Arial" panose="020B0604020202020204" pitchFamily="34" charset="0"/>
              </a:rPr>
              <a:t>)</a:t>
            </a:r>
            <a:endParaRPr lang="en-US" sz="1000" dirty="0">
              <a:latin typeface="+mn-lt"/>
            </a:endParaRPr>
          </a:p>
        </p:txBody>
      </p:sp>
      <p:sp>
        <p:nvSpPr>
          <p:cNvPr id="20" name="Rectangle 19" descr="Movement of Oxygen into bloodstream (silicotic lung).&#10;"/>
          <p:cNvSpPr/>
          <p:nvPr/>
        </p:nvSpPr>
        <p:spPr>
          <a:xfrm>
            <a:off x="5400413" y="6365190"/>
            <a:ext cx="3220753"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Movement of Oxygen into bloodstream (</a:t>
            </a:r>
            <a:r>
              <a:rPr lang="en-US" sz="1000" dirty="0" err="1">
                <a:latin typeface="+mn-lt"/>
                <a:ea typeface="Calibri" panose="020F0502020204030204" pitchFamily="34" charset="0"/>
                <a:cs typeface="Arial" panose="020B0604020202020204" pitchFamily="34" charset="0"/>
              </a:rPr>
              <a:t>silicotic</a:t>
            </a:r>
            <a:r>
              <a:rPr lang="en-US" sz="1000" dirty="0">
                <a:latin typeface="+mn-lt"/>
                <a:ea typeface="Calibri" panose="020F0502020204030204" pitchFamily="34" charset="0"/>
                <a:cs typeface="Arial" panose="020B0604020202020204" pitchFamily="34" charset="0"/>
              </a:rPr>
              <a:t> lung</a:t>
            </a:r>
            <a:r>
              <a:rPr lang="en-US" sz="1000" dirty="0" smtClean="0">
                <a:latin typeface="+mn-lt"/>
                <a:ea typeface="Calibri" panose="020F0502020204030204" pitchFamily="34" charset="0"/>
                <a:cs typeface="Arial" panose="020B0604020202020204" pitchFamily="34" charset="0"/>
              </a:rPr>
              <a:t>)</a:t>
            </a:r>
            <a:endParaRPr lang="en-US" sz="1000" dirty="0">
              <a:latin typeface="+mn-lt"/>
            </a:endParaRPr>
          </a:p>
        </p:txBody>
      </p:sp>
      <p:pic>
        <p:nvPicPr>
          <p:cNvPr id="22" name="Picture 21" title="Images of Silcosis and how it lowers oxygen in the bloo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842850"/>
            <a:ext cx="9124563" cy="5677694"/>
          </a:xfrm>
          <a:prstGeom prst="rect">
            <a:avLst/>
          </a:prstGeom>
        </p:spPr>
      </p:pic>
    </p:spTree>
    <p:custDataLst>
      <p:tags r:id="rId1"/>
    </p:custDataLst>
    <p:extLst>
      <p:ext uri="{BB962C8B-B14F-4D97-AF65-F5344CB8AC3E}">
        <p14:creationId xmlns:p14="http://schemas.microsoft.com/office/powerpoint/2010/main" val="3394014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8"/>
          <p:cNvSpPr txBox="1">
            <a:spLocks noChangeArrowheads="1"/>
          </p:cNvSpPr>
          <p:nvPr/>
        </p:nvSpPr>
        <p:spPr bwMode="auto">
          <a:xfrm>
            <a:off x="990600" y="1219200"/>
            <a:ext cx="2133600" cy="215444"/>
          </a:xfrm>
          <a:prstGeom prst="rect">
            <a:avLst/>
          </a:prstGeom>
          <a:noFill/>
          <a:ln w="9525">
            <a:noFill/>
            <a:miter lim="800000"/>
            <a:headEnd/>
            <a:tailEnd/>
          </a:ln>
        </p:spPr>
        <p:txBody>
          <a:bodyPr wrap="square">
            <a:spAutoFit/>
          </a:bodyPr>
          <a:lstStyle/>
          <a:p>
            <a:pPr>
              <a:spcBef>
                <a:spcPct val="50000"/>
              </a:spcBef>
            </a:pPr>
            <a:r>
              <a:rPr lang="en-US" sz="800" dirty="0">
                <a:latin typeface="Tahoma" pitchFamily="34" charset="0"/>
              </a:rPr>
              <a:t> Photo by National Jewish Health</a:t>
            </a:r>
          </a:p>
        </p:txBody>
      </p:sp>
      <p:sp>
        <p:nvSpPr>
          <p:cNvPr id="22535" name="Text Box 11"/>
          <p:cNvSpPr txBox="1">
            <a:spLocks noChangeArrowheads="1"/>
          </p:cNvSpPr>
          <p:nvPr/>
        </p:nvSpPr>
        <p:spPr bwMode="auto">
          <a:xfrm>
            <a:off x="6705600" y="2133600"/>
            <a:ext cx="2209800" cy="215444"/>
          </a:xfrm>
          <a:prstGeom prst="rect">
            <a:avLst/>
          </a:prstGeom>
          <a:noFill/>
          <a:ln w="9525">
            <a:noFill/>
            <a:miter lim="800000"/>
            <a:headEnd/>
            <a:tailEnd/>
          </a:ln>
        </p:spPr>
        <p:txBody>
          <a:bodyPr wrap="square">
            <a:spAutoFit/>
          </a:bodyPr>
          <a:lstStyle/>
          <a:p>
            <a:pPr>
              <a:spcBef>
                <a:spcPct val="50000"/>
              </a:spcBef>
            </a:pPr>
            <a:r>
              <a:rPr lang="en-US" sz="800" dirty="0" smtClean="0">
                <a:latin typeface="Tahoma" pitchFamily="34" charset="0"/>
              </a:rPr>
              <a:t>Photo from Wikimedia Commons</a:t>
            </a:r>
            <a:endParaRPr lang="en-US" sz="800" dirty="0">
              <a:latin typeface="Tahoma" pitchFamily="34" charset="0"/>
            </a:endParaRPr>
          </a:p>
        </p:txBody>
      </p:sp>
      <p:sp>
        <p:nvSpPr>
          <p:cNvPr id="22536" name="Slide Number Placeholder 3"/>
          <p:cNvSpPr txBox="1">
            <a:spLocks noGrp="1"/>
          </p:cNvSpPr>
          <p:nvPr/>
        </p:nvSpPr>
        <p:spPr bwMode="auto">
          <a:xfrm>
            <a:off x="7162800" y="6477000"/>
            <a:ext cx="1905000" cy="363538"/>
          </a:xfrm>
          <a:prstGeom prst="rect">
            <a:avLst/>
          </a:prstGeom>
          <a:noFill/>
          <a:ln w="9525">
            <a:noFill/>
            <a:miter lim="800000"/>
            <a:headEnd/>
            <a:tailEnd/>
          </a:ln>
        </p:spPr>
        <p:txBody>
          <a:bodyPr/>
          <a:lstStyle/>
          <a:p>
            <a:pPr algn="r"/>
            <a:fld id="{DC29EF36-B168-43F9-93DB-1ACB1319BEEA}" type="slidenum">
              <a:rPr lang="en-US" sz="1400">
                <a:latin typeface="Tahoma" pitchFamily="34" charset="0"/>
                <a:cs typeface="Tahoma" pitchFamily="34" charset="0"/>
              </a:rPr>
              <a:pPr algn="r"/>
              <a:t>45</a:t>
            </a:fld>
            <a:endParaRPr lang="en-US" sz="1400">
              <a:latin typeface="Tahoma" pitchFamily="34" charset="0"/>
              <a:cs typeface="Tahoma" pitchFamily="34" charset="0"/>
            </a:endParaRPr>
          </a:p>
        </p:txBody>
      </p:sp>
      <p:sp>
        <p:nvSpPr>
          <p:cNvPr id="10" name="Title 1"/>
          <p:cNvSpPr>
            <a:spLocks noGrp="1"/>
          </p:cNvSpPr>
          <p:nvPr>
            <p:ph type="title" idx="4294967295"/>
          </p:nvPr>
        </p:nvSpPr>
        <p:spPr>
          <a:xfrm>
            <a:off x="381000" y="0"/>
            <a:ext cx="8763000" cy="1143000"/>
          </a:xfrm>
        </p:spPr>
        <p:txBody>
          <a:bodyPr/>
          <a:lstStyle/>
          <a:p>
            <a:r>
              <a:rPr lang="en-US" sz="3600" dirty="0"/>
              <a:t>Low Oxygen Levels Cause Shortness of Breath with Activity</a:t>
            </a:r>
          </a:p>
        </p:txBody>
      </p:sp>
      <p:sp>
        <p:nvSpPr>
          <p:cNvPr id="2" name="TextBox 1"/>
          <p:cNvSpPr txBox="1"/>
          <p:nvPr/>
        </p:nvSpPr>
        <p:spPr>
          <a:xfrm>
            <a:off x="6248400" y="1292423"/>
            <a:ext cx="2667000" cy="707886"/>
          </a:xfrm>
          <a:prstGeom prst="rect">
            <a:avLst/>
          </a:prstGeom>
          <a:noFill/>
        </p:spPr>
        <p:txBody>
          <a:bodyPr wrap="square" rtlCol="0">
            <a:spAutoFit/>
          </a:bodyPr>
          <a:lstStyle/>
          <a:p>
            <a:r>
              <a:rPr lang="en-US" sz="2000" b="1" dirty="0"/>
              <a:t>May require you to wear oxygen</a:t>
            </a:r>
          </a:p>
        </p:txBody>
      </p:sp>
      <p:pic>
        <p:nvPicPr>
          <p:cNvPr id="1026" name="Picture 2" descr="Man wearing nasal cannula oxygen.&#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2909" y="2435537"/>
            <a:ext cx="3952369" cy="31109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5943600"/>
            <a:ext cx="1324402"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Man short of </a:t>
            </a:r>
            <a:r>
              <a:rPr lang="en-US" sz="1000" dirty="0" smtClean="0">
                <a:latin typeface="+mn-lt"/>
                <a:ea typeface="Calibri" panose="020F0502020204030204" pitchFamily="34" charset="0"/>
                <a:cs typeface="Arial" panose="020B0604020202020204" pitchFamily="34" charset="0"/>
              </a:rPr>
              <a:t>breath</a:t>
            </a:r>
            <a:endParaRPr lang="en-US" sz="1000" dirty="0">
              <a:latin typeface="+mn-lt"/>
            </a:endParaRPr>
          </a:p>
        </p:txBody>
      </p:sp>
      <p:sp>
        <p:nvSpPr>
          <p:cNvPr id="4" name="Rectangle 3"/>
          <p:cNvSpPr/>
          <p:nvPr/>
        </p:nvSpPr>
        <p:spPr>
          <a:xfrm>
            <a:off x="5868089" y="5530062"/>
            <a:ext cx="2217274"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Man wearing nasal cannula </a:t>
            </a:r>
            <a:r>
              <a:rPr lang="en-US" sz="1000" dirty="0" smtClean="0">
                <a:latin typeface="+mn-lt"/>
                <a:ea typeface="Calibri" panose="020F0502020204030204" pitchFamily="34" charset="0"/>
                <a:cs typeface="Arial" panose="020B0604020202020204" pitchFamily="34" charset="0"/>
              </a:rPr>
              <a:t>oxygen</a:t>
            </a:r>
            <a:endParaRPr lang="en-US" sz="1000" dirty="0">
              <a:latin typeface="+mn-lt"/>
            </a:endParaRPr>
          </a:p>
        </p:txBody>
      </p:sp>
      <p:pic>
        <p:nvPicPr>
          <p:cNvPr id="8" name="Picture 7" title="Photo of man climbing states and appearing out of breath"/>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5400" y="1447800"/>
            <a:ext cx="2314575" cy="4491755"/>
          </a:xfrm>
          <a:prstGeom prst="rect">
            <a:avLst/>
          </a:prstGeom>
        </p:spPr>
      </p:pic>
    </p:spTree>
    <p:custDataLst>
      <p:tags r:id="rId1"/>
    </p:custDataLst>
    <p:extLst>
      <p:ext uri="{BB962C8B-B14F-4D97-AF65-F5344CB8AC3E}">
        <p14:creationId xmlns:p14="http://schemas.microsoft.com/office/powerpoint/2010/main" val="3247132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Increased Risk of Tuberculosis</a:t>
            </a:r>
          </a:p>
        </p:txBody>
      </p:sp>
      <p:sp>
        <p:nvSpPr>
          <p:cNvPr id="6" name="Text Placeholder 5"/>
          <p:cNvSpPr>
            <a:spLocks noGrp="1"/>
          </p:cNvSpPr>
          <p:nvPr>
            <p:ph type="body" idx="1"/>
          </p:nvPr>
        </p:nvSpPr>
        <p:spPr/>
        <p:txBody>
          <a:bodyPr/>
          <a:lstStyle/>
          <a:p>
            <a:pPr marL="203200" indent="0">
              <a:buNone/>
            </a:pPr>
            <a:r>
              <a:rPr lang="en-US" dirty="0" smtClean="0"/>
              <a:t>YouTube video: Tuberculosis </a:t>
            </a:r>
            <a:r>
              <a:rPr lang="en-US" dirty="0"/>
              <a:t>(TB) Transmission and Pathogenesis Video </a:t>
            </a:r>
            <a:endParaRPr lang="en-US" dirty="0" smtClean="0"/>
          </a:p>
          <a:p>
            <a:pPr marL="203200" indent="0">
              <a:buNone/>
            </a:pPr>
            <a:endParaRPr lang="en-US" dirty="0" smtClean="0"/>
          </a:p>
          <a:p>
            <a:pPr marL="203200" indent="0">
              <a:buNone/>
            </a:pPr>
            <a:r>
              <a:rPr lang="en-US" dirty="0" smtClean="0"/>
              <a:t>By</a:t>
            </a:r>
            <a:r>
              <a:rPr lang="en-US" dirty="0"/>
              <a:t>: </a:t>
            </a:r>
            <a:r>
              <a:rPr lang="en-US" dirty="0" smtClean="0"/>
              <a:t>Centers </a:t>
            </a:r>
            <a:r>
              <a:rPr lang="en-US" dirty="0"/>
              <a:t>for Disease Control</a:t>
            </a:r>
          </a:p>
          <a:p>
            <a:pPr marL="203200" indent="0">
              <a:buNone/>
            </a:pPr>
            <a:endParaRPr lang="en-US" u="sng" dirty="0">
              <a:hlinkClick r:id="rId4"/>
            </a:endParaRPr>
          </a:p>
          <a:p>
            <a:pPr marL="203200" indent="0">
              <a:buNone/>
            </a:pPr>
            <a:r>
              <a:rPr lang="en-US" sz="2800" dirty="0" smtClean="0">
                <a:hlinkClick r:id="rId5" tooltip="Link to CDC video"/>
              </a:rPr>
              <a:t>www.youtube.com/watch?v=NT-HNQWJjek</a:t>
            </a:r>
            <a:endParaRPr lang="en-US" sz="2800" dirty="0" smtClean="0"/>
          </a:p>
        </p:txBody>
      </p:sp>
      <p:sp>
        <p:nvSpPr>
          <p:cNvPr id="7" name="Slide Number Placeholder 6"/>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46</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2973682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Silica Causes Some of the Same Lung Diseases Caused by Smoking</a:t>
            </a:r>
          </a:p>
        </p:txBody>
      </p:sp>
      <p:sp>
        <p:nvSpPr>
          <p:cNvPr id="7" name="Text Placeholder 6"/>
          <p:cNvSpPr>
            <a:spLocks noGrp="1"/>
          </p:cNvSpPr>
          <p:nvPr>
            <p:ph type="body" idx="1"/>
          </p:nvPr>
        </p:nvSpPr>
        <p:spPr>
          <a:xfrm>
            <a:off x="685800" y="1981200"/>
            <a:ext cx="4267200" cy="2590800"/>
          </a:xfrm>
        </p:spPr>
        <p:txBody>
          <a:bodyPr/>
          <a:lstStyle/>
          <a:p>
            <a:r>
              <a:rPr lang="en-US" dirty="0"/>
              <a:t>Lung Cancer</a:t>
            </a:r>
          </a:p>
          <a:p>
            <a:r>
              <a:rPr lang="en-US" dirty="0"/>
              <a:t>Chronic Obstructive Pulmonary Disease (COPD)</a:t>
            </a:r>
          </a:p>
        </p:txBody>
      </p:sp>
      <p:sp>
        <p:nvSpPr>
          <p:cNvPr id="9" name="Text Box 7"/>
          <p:cNvSpPr txBox="1">
            <a:spLocks noChangeArrowheads="1"/>
          </p:cNvSpPr>
          <p:nvPr/>
        </p:nvSpPr>
        <p:spPr bwMode="auto">
          <a:xfrm>
            <a:off x="6019800" y="1600200"/>
            <a:ext cx="3630162" cy="289108"/>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a:latin typeface="Tahoma" charset="0"/>
              </a:rPr>
              <a:t>Photo by National Jewish Health</a:t>
            </a:r>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47</a:t>
            </a:fld>
            <a:endParaRPr lang="en-US" sz="1400" b="0" i="0" u="none" strike="noStrike" cap="none">
              <a:solidFill>
                <a:srgbClr val="000000"/>
              </a:solidFill>
              <a:latin typeface="Tahoma"/>
              <a:ea typeface="Tahoma"/>
              <a:cs typeface="Tahoma"/>
              <a:sym typeface="Tahoma"/>
            </a:endParaRPr>
          </a:p>
        </p:txBody>
      </p:sp>
      <p:sp>
        <p:nvSpPr>
          <p:cNvPr id="3" name="Rectangle 2"/>
          <p:cNvSpPr/>
          <p:nvPr/>
        </p:nvSpPr>
        <p:spPr>
          <a:xfrm>
            <a:off x="6400800" y="4724400"/>
            <a:ext cx="1176925" cy="246221"/>
          </a:xfrm>
          <a:prstGeom prst="rect">
            <a:avLst/>
          </a:prstGeom>
        </p:spPr>
        <p:txBody>
          <a:bodyPr wrap="none">
            <a:spAutoFit/>
          </a:bodyPr>
          <a:lstStyle/>
          <a:p>
            <a:r>
              <a:rPr lang="es-MX" sz="1000" dirty="0" err="1">
                <a:latin typeface="+mn-lt"/>
                <a:ea typeface="Calibri" panose="020F0502020204030204" pitchFamily="34" charset="0"/>
                <a:cs typeface="Arial" panose="020B0604020202020204" pitchFamily="34" charset="0"/>
              </a:rPr>
              <a:t>Smoker</a:t>
            </a:r>
            <a:r>
              <a:rPr lang="es-MX" sz="1000" dirty="0">
                <a:latin typeface="+mn-lt"/>
                <a:ea typeface="Calibri" panose="020F0502020204030204" pitchFamily="34" charset="0"/>
                <a:cs typeface="Arial" panose="020B0604020202020204" pitchFamily="34" charset="0"/>
              </a:rPr>
              <a:t> </a:t>
            </a:r>
            <a:r>
              <a:rPr lang="es-MX" sz="1000" dirty="0" err="1" smtClean="0">
                <a:latin typeface="+mn-lt"/>
                <a:ea typeface="Calibri" panose="020F0502020204030204" pitchFamily="34" charset="0"/>
                <a:cs typeface="Arial" panose="020B0604020202020204" pitchFamily="34" charset="0"/>
              </a:rPr>
              <a:t>coughing</a:t>
            </a:r>
            <a:endParaRPr lang="en-US" sz="1000" dirty="0">
              <a:latin typeface="+mn-lt"/>
            </a:endParaRPr>
          </a:p>
        </p:txBody>
      </p:sp>
      <p:pic>
        <p:nvPicPr>
          <p:cNvPr id="11" name="Picture 10" title="Picture of a man coughing - smok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4000" y="1866900"/>
            <a:ext cx="3276600" cy="2935072"/>
          </a:xfrm>
          <a:prstGeom prst="rect">
            <a:avLst/>
          </a:prstGeom>
          <a:ln>
            <a:solidFill>
              <a:schemeClr val="tx1"/>
            </a:solidFill>
          </a:ln>
        </p:spPr>
      </p:pic>
    </p:spTree>
    <p:custDataLst>
      <p:tags r:id="rId1"/>
    </p:custDataLst>
    <p:extLst>
      <p:ext uri="{BB962C8B-B14F-4D97-AF65-F5344CB8AC3E}">
        <p14:creationId xmlns:p14="http://schemas.microsoft.com/office/powerpoint/2010/main" val="3440840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#6</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 The </a:t>
            </a:r>
            <a:r>
              <a:rPr lang="en-US" dirty="0">
                <a:latin typeface="Calibri" panose="020F0502020204030204" pitchFamily="34" charset="0"/>
              </a:rPr>
              <a:t>silica dust that is small enough to get deep into your lungs (respirable silica dust) is too small to </a:t>
            </a:r>
            <a:r>
              <a:rPr lang="en-US" dirty="0" smtClean="0">
                <a:latin typeface="Calibri" panose="020F0502020204030204" pitchFamily="34" charset="0"/>
              </a:rPr>
              <a:t>see. It is invisible. </a:t>
            </a:r>
            <a:endParaRPr lang="en-US" dirty="0"/>
          </a:p>
          <a:p>
            <a:endParaRPr lang="en-US" dirty="0"/>
          </a:p>
        </p:txBody>
      </p:sp>
      <p:sp>
        <p:nvSpPr>
          <p:cNvPr id="5" name="Text Placeholder 4"/>
          <p:cNvSpPr>
            <a:spLocks noGrp="1"/>
          </p:cNvSpPr>
          <p:nvPr>
            <p:ph type="body" sz="quarter" idx="14"/>
            <p:custDataLst>
              <p:tags r:id="rId3"/>
            </p:custDataLst>
          </p:nvPr>
        </p:nvSpPr>
        <p:spPr>
          <a:xfrm>
            <a:off x="377042" y="30480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p>
        </p:txBody>
      </p:sp>
      <p:sp>
        <p:nvSpPr>
          <p:cNvPr id="6" name="Slide Number Placeholder 5"/>
          <p:cNvSpPr>
            <a:spLocks noGrp="1"/>
          </p:cNvSpPr>
          <p:nvPr>
            <p:ph type="sldNum" idx="12"/>
          </p:nvPr>
        </p:nvSpPr>
        <p:spPr>
          <a:xfrm>
            <a:off x="7205032"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48</a:t>
            </a:fld>
            <a:endParaRPr lang="en-US" sz="1400" b="0" i="0" u="none" strike="noStrike" cap="none">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625498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#7</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Silicosis </a:t>
            </a:r>
            <a:r>
              <a:rPr lang="en-US" dirty="0">
                <a:latin typeface="Calibri" panose="020F0502020204030204" pitchFamily="34" charset="0"/>
              </a:rPr>
              <a:t>is a lung disease that develops slowly over years due to the invisible respirable silica dust that gets deep into your lungs, which makes it gradually harder and harder to breathe.</a:t>
            </a:r>
          </a:p>
          <a:p>
            <a:endParaRPr lang="en-US" dirty="0"/>
          </a:p>
        </p:txBody>
      </p:sp>
      <p:sp>
        <p:nvSpPr>
          <p:cNvPr id="5" name="Text Placeholder 4"/>
          <p:cNvSpPr>
            <a:spLocks noGrp="1"/>
          </p:cNvSpPr>
          <p:nvPr>
            <p:ph type="body" sz="quarter" idx="14"/>
            <p:custDataLst>
              <p:tags r:id="rId3"/>
            </p:custDataLst>
          </p:nvPr>
        </p:nvSpPr>
        <p:spPr>
          <a:xfrm>
            <a:off x="266699" y="37338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p>
        </p:txBody>
      </p:sp>
      <p:sp>
        <p:nvSpPr>
          <p:cNvPr id="6" name="Slide Number Placeholder 5"/>
          <p:cNvSpPr>
            <a:spLocks noGrp="1"/>
          </p:cNvSpPr>
          <p:nvPr>
            <p:ph type="sldNum" idx="12"/>
          </p:nvPr>
        </p:nvSpPr>
        <p:spPr>
          <a:xfrm>
            <a:off x="7183917"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49</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83929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39B"/>
                </a:solidFill>
                <a:latin typeface="Tahoma"/>
                <a:ea typeface="Tahoma"/>
                <a:cs typeface="Tahoma"/>
                <a:sym typeface="Tahoma"/>
              </a:rPr>
              <a:t>Sample Question</a:t>
            </a:r>
            <a:endParaRPr lang="en-US" dirty="0"/>
          </a:p>
        </p:txBody>
      </p:sp>
      <p:sp>
        <p:nvSpPr>
          <p:cNvPr id="3" name="Text Placeholder 2"/>
          <p:cNvSpPr>
            <a:spLocks noGrp="1"/>
          </p:cNvSpPr>
          <p:nvPr>
            <p:ph type="body" idx="13"/>
            <p:custDataLst>
              <p:tags r:id="rId2"/>
            </p:custDataLst>
          </p:nvPr>
        </p:nvSpPr>
        <p:spPr/>
        <p:txBody>
          <a:bodyPr>
            <a:normAutofit fontScale="70000" lnSpcReduction="20000"/>
          </a:bodyPr>
          <a:lstStyle/>
          <a:p>
            <a:pPr lvl="0"/>
            <a:r>
              <a:rPr lang="en-US" dirty="0">
                <a:ea typeface="Calibri"/>
                <a:cs typeface="Calibri"/>
                <a:sym typeface="Calibri"/>
              </a:rPr>
              <a:t>Silica dust can be detected by a specially trained Building Badger. </a:t>
            </a:r>
          </a:p>
          <a:p>
            <a:endParaRPr lang="en-US" dirty="0"/>
          </a:p>
        </p:txBody>
      </p:sp>
      <p:sp>
        <p:nvSpPr>
          <p:cNvPr id="4" name="Text Placeholder 3"/>
          <p:cNvSpPr>
            <a:spLocks noGrp="1"/>
          </p:cNvSpPr>
          <p:nvPr>
            <p:ph type="body" sz="quarter" idx="14"/>
            <p:custDataLst>
              <p:tags r:id="rId3"/>
            </p:custDataLst>
          </p:nvPr>
        </p:nvSpPr>
        <p:spPr/>
        <p:txBody>
          <a:bodyPr/>
          <a:lstStyle/>
          <a:p>
            <a:pPr marL="660400" lvl="0" indent="-457200">
              <a:buFont typeface="+mj-lt"/>
              <a:buAutoNum type="arabicPeriod"/>
            </a:pPr>
            <a:r>
              <a:rPr lang="en-US" dirty="0"/>
              <a:t>True</a:t>
            </a:r>
          </a:p>
          <a:p>
            <a:pPr marL="660400" lvl="0" indent="-457200">
              <a:buFont typeface="+mj-lt"/>
              <a:buAutoNum type="arabicPeriod"/>
            </a:pPr>
            <a:r>
              <a:rPr lang="en-US" dirty="0" smtClean="0"/>
              <a:t>False</a:t>
            </a:r>
          </a:p>
          <a:p>
            <a:pPr marL="660400" lvl="0" indent="-457200">
              <a:buFont typeface="+mj-lt"/>
              <a:buAutoNum type="arabicPeriod"/>
            </a:pPr>
            <a:endParaRPr lang="en-US" dirty="0"/>
          </a:p>
          <a:p>
            <a:endParaRPr lang="en-US" dirty="0"/>
          </a:p>
        </p:txBody>
      </p:sp>
      <p:pic>
        <p:nvPicPr>
          <p:cNvPr id="9" name="Picture 8" descr="Photograph of a badger.&#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9467" y="3429000"/>
            <a:ext cx="4163756" cy="3130200"/>
          </a:xfrm>
          <a:prstGeom prst="rect">
            <a:avLst/>
          </a:prstGeom>
        </p:spPr>
      </p:pic>
      <p:sp>
        <p:nvSpPr>
          <p:cNvPr id="6" name="Slide Number Placeholder 5"/>
          <p:cNvSpPr>
            <a:spLocks noGrp="1"/>
          </p:cNvSpPr>
          <p:nvPr>
            <p:ph type="sldNum" idx="12"/>
          </p:nvPr>
        </p:nvSpPr>
        <p:spPr>
          <a:xfrm>
            <a:off x="7249100" y="6539002"/>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5</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5" name="TextBox 4" descr="Photograph of a badger.&#10;&#10;"/>
          <p:cNvSpPr txBox="1"/>
          <p:nvPr/>
        </p:nvSpPr>
        <p:spPr>
          <a:xfrm>
            <a:off x="1524000" y="6567764"/>
            <a:ext cx="2133600" cy="246221"/>
          </a:xfrm>
          <a:prstGeom prst="rect">
            <a:avLst/>
          </a:prstGeom>
          <a:noFill/>
        </p:spPr>
        <p:txBody>
          <a:bodyPr wrap="square" rtlCol="0">
            <a:spAutoFit/>
          </a:bodyPr>
          <a:lstStyle/>
          <a:p>
            <a:r>
              <a:rPr lang="en-US" sz="1000" dirty="0"/>
              <a:t>Photograph of a </a:t>
            </a:r>
            <a:r>
              <a:rPr lang="en-US" sz="1000" dirty="0" smtClean="0"/>
              <a:t>badger</a:t>
            </a:r>
            <a:endParaRPr lang="en-US" sz="1000" dirty="0"/>
          </a:p>
        </p:txBody>
      </p:sp>
    </p:spTree>
    <p:custDataLst>
      <p:tags r:id="rId1"/>
    </p:custDataLst>
    <p:extLst>
      <p:ext uri="{BB962C8B-B14F-4D97-AF65-F5344CB8AC3E}">
        <p14:creationId xmlns:p14="http://schemas.microsoft.com/office/powerpoint/2010/main" val="603939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#8</a:t>
            </a:r>
            <a:endParaRPr lang="en-US" dirty="0"/>
          </a:p>
        </p:txBody>
      </p:sp>
      <p:sp>
        <p:nvSpPr>
          <p:cNvPr id="4" name="Text Placeholder 3"/>
          <p:cNvSpPr>
            <a:spLocks noGrp="1"/>
          </p:cNvSpPr>
          <p:nvPr>
            <p:ph type="body" idx="13"/>
            <p:custDataLst>
              <p:tags r:id="rId2"/>
            </p:custDataLst>
          </p:nvPr>
        </p:nvSpPr>
        <p:spPr/>
        <p:txBody>
          <a:bodyPr/>
          <a:lstStyle/>
          <a:p>
            <a:pPr lvl="0"/>
            <a:r>
              <a:rPr lang="en-US" dirty="0"/>
              <a:t>In addition to silicosis, health effects of silica include which of the following?</a:t>
            </a:r>
          </a:p>
          <a:p>
            <a:endParaRPr lang="en-US" dirty="0"/>
          </a:p>
        </p:txBody>
      </p:sp>
      <p:sp>
        <p:nvSpPr>
          <p:cNvPr id="5" name="Text Placeholder 4"/>
          <p:cNvSpPr>
            <a:spLocks noGrp="1"/>
          </p:cNvSpPr>
          <p:nvPr>
            <p:ph type="body" sz="quarter" idx="14"/>
            <p:custDataLst>
              <p:tags r:id="rId3"/>
            </p:custDataLst>
          </p:nvPr>
        </p:nvSpPr>
        <p:spPr>
          <a:xfrm>
            <a:off x="381000" y="2743200"/>
            <a:ext cx="4095750" cy="4114800"/>
          </a:xfrm>
        </p:spPr>
        <p:txBody>
          <a:bodyPr/>
          <a:lstStyle/>
          <a:p>
            <a:pPr marL="660400" lvl="0" indent="-457200">
              <a:buFont typeface="+mj-lt"/>
              <a:buAutoNum type="arabicPeriod"/>
            </a:pPr>
            <a:r>
              <a:rPr lang="en-US" sz="2800" dirty="0"/>
              <a:t>Increased risk of TB</a:t>
            </a:r>
          </a:p>
          <a:p>
            <a:pPr marL="660400" lvl="0" indent="-457200">
              <a:buFont typeface="+mj-lt"/>
              <a:buAutoNum type="arabicPeriod"/>
            </a:pPr>
            <a:r>
              <a:rPr lang="en-US" sz="2800" dirty="0"/>
              <a:t>Lung Cancer</a:t>
            </a:r>
          </a:p>
          <a:p>
            <a:pPr marL="660400" lvl="0" indent="-457200">
              <a:buFont typeface="+mj-lt"/>
              <a:buAutoNum type="arabicPeriod"/>
            </a:pPr>
            <a:r>
              <a:rPr lang="en-US" sz="2800" dirty="0"/>
              <a:t>Kidney problems</a:t>
            </a:r>
          </a:p>
          <a:p>
            <a:pPr marL="660400" lvl="0" indent="-457200">
              <a:buFont typeface="+mj-lt"/>
              <a:buAutoNum type="arabicPeriod"/>
            </a:pPr>
            <a:r>
              <a:rPr lang="en-US" sz="2800" dirty="0"/>
              <a:t>All of the above</a:t>
            </a:r>
          </a:p>
          <a:p>
            <a:endParaRPr lang="en-US" dirty="0"/>
          </a:p>
        </p:txBody>
      </p:sp>
      <p:sp>
        <p:nvSpPr>
          <p:cNvPr id="6" name="Slide Number Placeholder 5"/>
          <p:cNvSpPr>
            <a:spLocks noGrp="1"/>
          </p:cNvSpPr>
          <p:nvPr>
            <p:ph type="sldNum" idx="12"/>
          </p:nvPr>
        </p:nvSpPr>
        <p:spPr>
          <a:xfrm>
            <a:off x="7162800"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50</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100053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4400" b="0" i="0" u="none" strike="noStrike" cap="none" dirty="0">
                <a:solidFill>
                  <a:srgbClr val="00539B"/>
                </a:solidFill>
                <a:latin typeface="Tahoma"/>
                <a:ea typeface="Tahoma"/>
                <a:cs typeface="Tahoma"/>
                <a:sym typeface="Tahoma"/>
              </a:rPr>
              <a:t>How Much Silica is Too Much?</a:t>
            </a:r>
          </a:p>
        </p:txBody>
      </p:sp>
      <p:sp>
        <p:nvSpPr>
          <p:cNvPr id="411" name="Shape 411"/>
          <p:cNvSpPr txBox="1">
            <a:spLocks noGrp="1"/>
          </p:cNvSpPr>
          <p:nvPr>
            <p:ph type="body" idx="1"/>
          </p:nvPr>
        </p:nvSpPr>
        <p:spPr>
          <a:xfrm>
            <a:off x="685800" y="1524000"/>
            <a:ext cx="7772400"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ahoma"/>
              <a:buChar char="•"/>
            </a:pPr>
            <a:r>
              <a:rPr lang="en-US" dirty="0"/>
              <a:t>OSHA Permissible exposure limit (PEL)</a:t>
            </a:r>
          </a:p>
          <a:p>
            <a:pPr indent="-342900">
              <a:spcBef>
                <a:spcPts val="0"/>
              </a:spcBef>
            </a:pPr>
            <a:endParaRPr lang="en-US" sz="3200" b="0" i="0" u="none" strike="noStrike" cap="none" dirty="0">
              <a:solidFill>
                <a:schemeClr val="dk1"/>
              </a:solidFill>
              <a:latin typeface="Tahoma"/>
              <a:ea typeface="Tahoma"/>
              <a:cs typeface="Tahoma"/>
              <a:sym typeface="Tahoma"/>
            </a:endParaRPr>
          </a:p>
          <a:p>
            <a:pPr marL="0" indent="0">
              <a:spcBef>
                <a:spcPts val="0"/>
              </a:spcBef>
              <a:buNone/>
            </a:pPr>
            <a:r>
              <a:rPr lang="en-US" dirty="0"/>
              <a:t>	</a:t>
            </a:r>
            <a:r>
              <a:rPr lang="en-US" sz="3200" b="0" i="0" u="none" strike="noStrike" cap="none" dirty="0">
                <a:solidFill>
                  <a:schemeClr val="dk1"/>
                </a:solidFill>
                <a:latin typeface="Tahoma"/>
                <a:ea typeface="Tahoma"/>
                <a:cs typeface="Tahoma"/>
                <a:sym typeface="Tahoma"/>
              </a:rPr>
              <a:t>50μg of respirable crystalline silica 	per cubic meter (m</a:t>
            </a:r>
            <a:r>
              <a:rPr lang="en-US" sz="3200" b="0" i="0" u="none" strike="noStrike" cap="none" baseline="30000" dirty="0">
                <a:solidFill>
                  <a:schemeClr val="dk1"/>
                </a:solidFill>
                <a:latin typeface="Tahoma"/>
                <a:ea typeface="Tahoma"/>
                <a:cs typeface="Tahoma"/>
                <a:sym typeface="Tahoma"/>
              </a:rPr>
              <a:t>3</a:t>
            </a:r>
            <a:r>
              <a:rPr lang="en-US" sz="3200" b="0" i="0" u="none" strike="noStrike" cap="none" dirty="0">
                <a:solidFill>
                  <a:schemeClr val="dk1"/>
                </a:solidFill>
                <a:latin typeface="Tahoma"/>
                <a:ea typeface="Tahoma"/>
                <a:cs typeface="Tahoma"/>
                <a:sym typeface="Tahoma"/>
              </a:rPr>
              <a:t>) of air averaged 	over 8 hours</a:t>
            </a:r>
          </a:p>
          <a:p>
            <a:pPr marL="457200" marR="0" lvl="0" indent="0" algn="l" rtl="0">
              <a:lnSpc>
                <a:spcPct val="100000"/>
              </a:lnSpc>
              <a:spcBef>
                <a:spcPts val="560"/>
              </a:spcBef>
              <a:spcAft>
                <a:spcPts val="0"/>
              </a:spcAft>
              <a:buNone/>
            </a:pPr>
            <a:endParaRPr dirty="0"/>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51</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17"/>
          <p:cNvSpPr txBox="1">
            <a:spLocks/>
          </p:cNvSpPr>
          <p:nvPr/>
        </p:nvSpPr>
        <p:spPr>
          <a:xfrm>
            <a:off x="355600" y="1175309"/>
            <a:ext cx="7035800" cy="3396692"/>
          </a:xfrm>
          <a:prstGeom prst="rect">
            <a:avLst/>
          </a:prstGeom>
          <a:noFill/>
          <a:ln>
            <a:noFill/>
          </a:ln>
        </p:spPr>
        <p:txBody>
          <a:bodyPr lIns="91425" tIns="45700" rIns="91425" bIns="457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457200"/>
            <a:r>
              <a:rPr lang="en-US" dirty="0" smtClean="0">
                <a:solidFill>
                  <a:prstClr val="black"/>
                </a:solidFill>
              </a:rPr>
              <a:t>50μg = </a:t>
            </a:r>
            <a:r>
              <a:rPr lang="en-US" dirty="0" smtClean="0">
                <a:solidFill>
                  <a:prstClr val="black"/>
                </a:solidFill>
                <a:sym typeface="Tahoma"/>
              </a:rPr>
              <a:t>One grain of sand</a:t>
            </a:r>
          </a:p>
          <a:p>
            <a:pPr marL="57150" indent="0">
              <a:buFont typeface="Arial" panose="020B0604020202020204" pitchFamily="34" charset="0"/>
              <a:buNone/>
            </a:pPr>
            <a:endParaRPr lang="en-US" dirty="0" smtClean="0">
              <a:solidFill>
                <a:prstClr val="black"/>
              </a:solidFill>
              <a:sym typeface="Tahoma"/>
            </a:endParaRPr>
          </a:p>
          <a:p>
            <a:pPr marL="514350" indent="-457200"/>
            <a:r>
              <a:rPr lang="en-US" dirty="0" smtClean="0">
                <a:solidFill>
                  <a:prstClr val="black"/>
                </a:solidFill>
              </a:rPr>
              <a:t>Average car gas tank holds 16-17 gallons</a:t>
            </a:r>
          </a:p>
          <a:p>
            <a:pPr marL="57150" indent="0">
              <a:buNone/>
            </a:pPr>
            <a:endParaRPr lang="en-US" dirty="0">
              <a:solidFill>
                <a:prstClr val="black"/>
              </a:solidFill>
            </a:endParaRPr>
          </a:p>
          <a:p>
            <a:pPr marL="514350" indent="-457200"/>
            <a:r>
              <a:rPr lang="en-US" dirty="0" smtClean="0">
                <a:solidFill>
                  <a:prstClr val="black"/>
                </a:solidFill>
              </a:rPr>
              <a:t>50μg/m</a:t>
            </a:r>
            <a:r>
              <a:rPr lang="en-US" baseline="30000" dirty="0" smtClean="0">
                <a:solidFill>
                  <a:prstClr val="black"/>
                </a:solidFill>
              </a:rPr>
              <a:t>3</a:t>
            </a:r>
            <a:r>
              <a:rPr lang="en-US" dirty="0" smtClean="0">
                <a:solidFill>
                  <a:prstClr val="black"/>
                </a:solidFill>
              </a:rPr>
              <a:t> =</a:t>
            </a:r>
            <a:endParaRPr lang="en-US" dirty="0">
              <a:solidFill>
                <a:prstClr val="black"/>
              </a:solidFill>
              <a:sym typeface="Tahoma"/>
            </a:endParaRPr>
          </a:p>
        </p:txBody>
      </p:sp>
      <p:pic>
        <p:nvPicPr>
          <p:cNvPr id="6" name="Picture 5" descr="1/15th of a grain of sand in a car gas tank.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318" y="4897319"/>
            <a:ext cx="1157652" cy="1157652"/>
          </a:xfrm>
          <a:prstGeom prst="rect">
            <a:avLst/>
          </a:prstGeom>
        </p:spPr>
      </p:pic>
      <p:sp>
        <p:nvSpPr>
          <p:cNvPr id="7" name="Right Arrow 6" descr="arrow"/>
          <p:cNvSpPr/>
          <p:nvPr/>
        </p:nvSpPr>
        <p:spPr>
          <a:xfrm>
            <a:off x="1735681" y="5343583"/>
            <a:ext cx="978408" cy="1694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8" name="Picture 7"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161" y="6291976"/>
            <a:ext cx="381000" cy="381000"/>
          </a:xfrm>
          <a:prstGeom prst="rect">
            <a:avLst/>
          </a:prstGeom>
        </p:spPr>
      </p:pic>
      <p:pic>
        <p:nvPicPr>
          <p:cNvPr id="9" name="Picture 8"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0330" y="5787908"/>
            <a:ext cx="381000" cy="381000"/>
          </a:xfrm>
          <a:prstGeom prst="rect">
            <a:avLst/>
          </a:prstGeom>
        </p:spPr>
      </p:pic>
      <p:pic>
        <p:nvPicPr>
          <p:cNvPr id="10" name="Picture 9"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1479" y="5403291"/>
            <a:ext cx="381000" cy="381000"/>
          </a:xfrm>
          <a:prstGeom prst="rect">
            <a:avLst/>
          </a:prstGeom>
        </p:spPr>
      </p:pic>
      <p:pic>
        <p:nvPicPr>
          <p:cNvPr id="11" name="Picture 10"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9639" y="4988571"/>
            <a:ext cx="381000" cy="381000"/>
          </a:xfrm>
          <a:prstGeom prst="rect">
            <a:avLst/>
          </a:prstGeom>
        </p:spPr>
      </p:pic>
      <p:pic>
        <p:nvPicPr>
          <p:cNvPr id="12" name="Picture 11"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2607" y="4570234"/>
            <a:ext cx="381000" cy="381000"/>
          </a:xfrm>
          <a:prstGeom prst="rect">
            <a:avLst/>
          </a:prstGeom>
        </p:spPr>
      </p:pic>
      <p:pic>
        <p:nvPicPr>
          <p:cNvPr id="13" name="Picture 12"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8383" y="6288958"/>
            <a:ext cx="381000" cy="381000"/>
          </a:xfrm>
          <a:prstGeom prst="rect">
            <a:avLst/>
          </a:prstGeom>
        </p:spPr>
      </p:pic>
      <p:pic>
        <p:nvPicPr>
          <p:cNvPr id="14" name="Picture 13"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8955" y="5793658"/>
            <a:ext cx="381000" cy="381000"/>
          </a:xfrm>
          <a:prstGeom prst="rect">
            <a:avLst/>
          </a:prstGeom>
        </p:spPr>
      </p:pic>
      <p:pic>
        <p:nvPicPr>
          <p:cNvPr id="15" name="Picture 14"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7307" y="5367041"/>
            <a:ext cx="381000" cy="381000"/>
          </a:xfrm>
          <a:prstGeom prst="rect">
            <a:avLst/>
          </a:prstGeom>
        </p:spPr>
      </p:pic>
      <p:pic>
        <p:nvPicPr>
          <p:cNvPr id="16" name="Picture 15"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8955" y="4945483"/>
            <a:ext cx="381000" cy="381000"/>
          </a:xfrm>
          <a:prstGeom prst="rect">
            <a:avLst/>
          </a:prstGeom>
        </p:spPr>
      </p:pic>
      <p:pic>
        <p:nvPicPr>
          <p:cNvPr id="17" name="Picture 16"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7307" y="4564483"/>
            <a:ext cx="381000" cy="381000"/>
          </a:xfrm>
          <a:prstGeom prst="rect">
            <a:avLst/>
          </a:prstGeom>
        </p:spPr>
      </p:pic>
      <p:pic>
        <p:nvPicPr>
          <p:cNvPr id="18" name="Picture 17"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3626" y="4569844"/>
            <a:ext cx="381000" cy="381000"/>
          </a:xfrm>
          <a:prstGeom prst="rect">
            <a:avLst/>
          </a:prstGeom>
        </p:spPr>
      </p:pic>
      <p:pic>
        <p:nvPicPr>
          <p:cNvPr id="19" name="Picture 18"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3626" y="4945483"/>
            <a:ext cx="381000" cy="381000"/>
          </a:xfrm>
          <a:prstGeom prst="rect">
            <a:avLst/>
          </a:prstGeom>
        </p:spPr>
      </p:pic>
      <p:pic>
        <p:nvPicPr>
          <p:cNvPr id="20" name="Picture 19"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4453" y="5367041"/>
            <a:ext cx="381000" cy="381000"/>
          </a:xfrm>
          <a:prstGeom prst="rect">
            <a:avLst/>
          </a:prstGeom>
        </p:spPr>
      </p:pic>
      <p:pic>
        <p:nvPicPr>
          <p:cNvPr id="21" name="Picture 20"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7580" y="5793658"/>
            <a:ext cx="381000" cy="381000"/>
          </a:xfrm>
          <a:prstGeom prst="rect">
            <a:avLst/>
          </a:prstGeom>
        </p:spPr>
      </p:pic>
      <p:pic>
        <p:nvPicPr>
          <p:cNvPr id="22" name="Picture 21" descr="1/15th of a grain of sand in a car gas tan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1923" y="6289589"/>
            <a:ext cx="381000" cy="381000"/>
          </a:xfrm>
          <a:prstGeom prst="rect">
            <a:avLst/>
          </a:prstGeom>
        </p:spPr>
      </p:pic>
      <p:sp>
        <p:nvSpPr>
          <p:cNvPr id="24" name="Rectangle 23" descr="1/15th of a grain of sand in a car gas tank. &#10;"/>
          <p:cNvSpPr/>
          <p:nvPr/>
        </p:nvSpPr>
        <p:spPr>
          <a:xfrm>
            <a:off x="3911084" y="4960757"/>
            <a:ext cx="370246"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25" name="Right Arrow 24" descr="arrow"/>
          <p:cNvSpPr/>
          <p:nvPr/>
        </p:nvSpPr>
        <p:spPr>
          <a:xfrm>
            <a:off x="5791200" y="5118311"/>
            <a:ext cx="414975" cy="1394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26" name="Right Arrow 25" descr="arrow"/>
          <p:cNvSpPr/>
          <p:nvPr/>
        </p:nvSpPr>
        <p:spPr>
          <a:xfrm rot="20442539">
            <a:off x="1681029" y="4984529"/>
            <a:ext cx="978408" cy="1694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27" name="Right Arrow 26" descr="arrow"/>
          <p:cNvSpPr/>
          <p:nvPr/>
        </p:nvSpPr>
        <p:spPr>
          <a:xfrm rot="1838532">
            <a:off x="1690775" y="5792266"/>
            <a:ext cx="978408" cy="1694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28" name="Picture 27" descr="one grain of sand&#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9797" y="1147611"/>
            <a:ext cx="1157652" cy="1157652"/>
          </a:xfrm>
          <a:prstGeom prst="rect">
            <a:avLst/>
          </a:prstGeom>
        </p:spPr>
      </p:pic>
      <p:pic>
        <p:nvPicPr>
          <p:cNvPr id="1027" name="Picture 3" descr="1/15th of a grain of sand in a car gas tank.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9543" y="4953000"/>
            <a:ext cx="416857"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1/15th of a grain of sand in a car gas tank.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32300" y="5062537"/>
            <a:ext cx="4445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Slide Number Placeholder 22"/>
          <p:cNvSpPr>
            <a:spLocks noGrp="1"/>
          </p:cNvSpPr>
          <p:nvPr>
            <p:ph type="sldNum" idx="12"/>
          </p:nvPr>
        </p:nvSpPr>
        <p:spPr>
          <a:xfrm>
            <a:off x="8554353" y="6521233"/>
            <a:ext cx="1904999" cy="381000"/>
          </a:xfrm>
        </p:spPr>
        <p:txBody>
          <a:bodyPr/>
          <a:lstStyle/>
          <a:p>
            <a:pPr lvl="0"/>
            <a:fld id="{00000000-1234-1234-1234-123412341234}" type="slidenum">
              <a:rPr lang="en-US" smtClean="0">
                <a:sym typeface="Times New Roman"/>
              </a:rPr>
              <a:pPr lvl="0"/>
              <a:t>52</a:t>
            </a:fld>
            <a:endParaRPr lang="en-US" dirty="0">
              <a:sym typeface="Times New Roman"/>
            </a:endParaRPr>
          </a:p>
        </p:txBody>
      </p:sp>
      <p:sp>
        <p:nvSpPr>
          <p:cNvPr id="3" name="Rectangle 2"/>
          <p:cNvSpPr/>
          <p:nvPr/>
        </p:nvSpPr>
        <p:spPr>
          <a:xfrm>
            <a:off x="3209743" y="6636083"/>
            <a:ext cx="2561920"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1/15</a:t>
            </a:r>
            <a:r>
              <a:rPr lang="en-US" sz="1000" baseline="30000" dirty="0">
                <a:latin typeface="+mn-lt"/>
                <a:ea typeface="Calibri" panose="020F0502020204030204" pitchFamily="34" charset="0"/>
                <a:cs typeface="Arial" panose="020B0604020202020204" pitchFamily="34" charset="0"/>
              </a:rPr>
              <a:t>th</a:t>
            </a:r>
            <a:r>
              <a:rPr lang="en-US" sz="1000" dirty="0">
                <a:latin typeface="+mn-lt"/>
                <a:ea typeface="Calibri" panose="020F0502020204030204" pitchFamily="34" charset="0"/>
                <a:cs typeface="Arial" panose="020B0604020202020204" pitchFamily="34" charset="0"/>
              </a:rPr>
              <a:t> of a grain of sand in a car gas </a:t>
            </a:r>
            <a:r>
              <a:rPr lang="en-US" sz="1000" dirty="0" smtClean="0">
                <a:latin typeface="+mn-lt"/>
                <a:ea typeface="Calibri" panose="020F0502020204030204" pitchFamily="34" charset="0"/>
                <a:cs typeface="Arial" panose="020B0604020202020204" pitchFamily="34" charset="0"/>
              </a:rPr>
              <a:t>tank </a:t>
            </a:r>
            <a:endParaRPr lang="en-US" sz="1000" dirty="0">
              <a:latin typeface="+mn-lt"/>
            </a:endParaRPr>
          </a:p>
        </p:txBody>
      </p:sp>
      <p:sp>
        <p:nvSpPr>
          <p:cNvPr id="38" name="Shape 416"/>
          <p:cNvSpPr txBox="1">
            <a:spLocks noGrp="1"/>
          </p:cNvSpPr>
          <p:nvPr>
            <p:ph type="title"/>
          </p:nvPr>
        </p:nvSpPr>
        <p:spPr>
          <a:xfrm>
            <a:off x="495300" y="108936"/>
            <a:ext cx="8763000" cy="1143000"/>
          </a:xfrm>
          <a:prstGeom prst="rect">
            <a:avLst/>
          </a:prstGeom>
          <a:noFill/>
          <a:ln>
            <a:noFill/>
          </a:ln>
        </p:spPr>
        <p:txBody>
          <a:bodyPr lIns="91425" tIns="45700" rIns="91425" bIns="457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SzPct val="25000"/>
            </a:pPr>
            <a:r>
              <a:rPr lang="en-US" dirty="0" smtClean="0">
                <a:solidFill>
                  <a:srgbClr val="00539B"/>
                </a:solidFill>
                <a:latin typeface="Tahoma"/>
                <a:ea typeface="Tahoma"/>
                <a:cs typeface="Tahoma"/>
                <a:sym typeface="Tahoma"/>
              </a:rPr>
              <a:t>Silica PEL (</a:t>
            </a:r>
            <a:r>
              <a:rPr lang="en-US" dirty="0" smtClean="0">
                <a:solidFill>
                  <a:srgbClr val="1F497D"/>
                </a:solidFill>
              </a:rPr>
              <a:t>50μg/m</a:t>
            </a:r>
            <a:r>
              <a:rPr lang="en-US" baseline="30000" dirty="0" smtClean="0">
                <a:solidFill>
                  <a:srgbClr val="1F497D"/>
                </a:solidFill>
              </a:rPr>
              <a:t>3</a:t>
            </a:r>
            <a:r>
              <a:rPr lang="en-US" dirty="0" smtClean="0">
                <a:solidFill>
                  <a:srgbClr val="1F497D"/>
                </a:solidFill>
              </a:rPr>
              <a:t>)</a:t>
            </a:r>
            <a:r>
              <a:rPr lang="en-US" dirty="0" smtClean="0">
                <a:solidFill>
                  <a:srgbClr val="1F497D"/>
                </a:solidFill>
                <a:latin typeface="Tahoma"/>
                <a:ea typeface="Tahoma"/>
                <a:cs typeface="Tahoma"/>
                <a:sym typeface="Tahoma"/>
              </a:rPr>
              <a:t> </a:t>
            </a:r>
            <a:endParaRPr lang="en-US" dirty="0">
              <a:solidFill>
                <a:srgbClr val="1F497D"/>
              </a:solidFill>
              <a:latin typeface="Tahoma"/>
              <a:ea typeface="Tahoma"/>
              <a:cs typeface="Tahoma"/>
              <a:sym typeface="Tahoma"/>
            </a:endParaRPr>
          </a:p>
        </p:txBody>
      </p:sp>
      <p:pic>
        <p:nvPicPr>
          <p:cNvPr id="5" name="Picture 4" descr="1/15th of a grain of sand in a car gas tank. &#10;" title="drawing of a ca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00800" y="4343400"/>
            <a:ext cx="2181225" cy="1838325"/>
          </a:xfrm>
          <a:prstGeom prst="rect">
            <a:avLst/>
          </a:prstGeom>
        </p:spPr>
      </p:pic>
    </p:spTree>
    <p:extLst>
      <p:ext uri="{BB962C8B-B14F-4D97-AF65-F5344CB8AC3E}">
        <p14:creationId xmlns:p14="http://schemas.microsoft.com/office/powerpoint/2010/main" val="3719417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08" y="533400"/>
            <a:ext cx="8229600" cy="1143000"/>
          </a:xfrm>
        </p:spPr>
        <p:txBody>
          <a:bodyPr rtlCol="0">
            <a:normAutofit fontScale="90000"/>
          </a:bodyPr>
          <a:lstStyle/>
          <a:p>
            <a:pPr fontAlgn="auto">
              <a:spcAft>
                <a:spcPts val="0"/>
              </a:spcAft>
              <a:defRPr/>
            </a:pPr>
            <a:r>
              <a:rPr lang="en-US" dirty="0" smtClean="0"/>
              <a:t>Daily Maximum </a:t>
            </a:r>
            <a:r>
              <a:rPr lang="en-US" smtClean="0"/>
              <a:t>Silica Exposure:</a:t>
            </a:r>
            <a:r>
              <a:rPr lang="en-US" dirty="0" smtClean="0"/>
              <a:t/>
            </a:r>
            <a:br>
              <a:rPr lang="en-US" dirty="0" smtClean="0"/>
            </a:br>
            <a:r>
              <a:rPr lang="en-US" dirty="0" smtClean="0"/>
              <a:t>Pimples on the Nose on the Dime</a:t>
            </a:r>
            <a:endParaRPr lang="en-US" dirty="0"/>
          </a:p>
        </p:txBody>
      </p:sp>
      <p:pic>
        <p:nvPicPr>
          <p:cNvPr id="95234" name="Picture 2" descr="500 micrograms of dust next to a dime.&#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378" y="1976040"/>
            <a:ext cx="3686969" cy="3352006"/>
          </a:xfrm>
          <a:prstGeom prst="rect">
            <a:avLst/>
          </a:prstGeom>
          <a:noFill/>
          <a:ln w="9525">
            <a:noFill/>
            <a:miter lim="800000"/>
            <a:headEnd/>
            <a:tailEnd/>
          </a:ln>
        </p:spPr>
      </p:pic>
      <p:cxnSp>
        <p:nvCxnSpPr>
          <p:cNvPr id="7" name="Straight Arrow Connector 6" descr="arrow"/>
          <p:cNvCxnSpPr>
            <a:cxnSpLocks noChangeShapeType="1"/>
          </p:cNvCxnSpPr>
          <p:nvPr/>
        </p:nvCxnSpPr>
        <p:spPr bwMode="auto">
          <a:xfrm>
            <a:off x="1344613" y="2743200"/>
            <a:ext cx="857250" cy="685800"/>
          </a:xfrm>
          <a:prstGeom prst="straightConnector1">
            <a:avLst/>
          </a:prstGeom>
          <a:noFill/>
          <a:ln w="9525" algn="ctr">
            <a:solidFill>
              <a:schemeClr val="tx1"/>
            </a:solidFill>
            <a:round/>
            <a:headEnd/>
            <a:tailEnd type="arrow" w="med" len="med"/>
          </a:ln>
        </p:spPr>
      </p:cxnSp>
      <p:sp>
        <p:nvSpPr>
          <p:cNvPr id="8" name="TextBox 7"/>
          <p:cNvSpPr txBox="1"/>
          <p:nvPr/>
        </p:nvSpPr>
        <p:spPr>
          <a:xfrm>
            <a:off x="3174596" y="1762382"/>
            <a:ext cx="870751" cy="253916"/>
          </a:xfrm>
          <a:prstGeom prst="rect">
            <a:avLst/>
          </a:prstGeom>
          <a:noFill/>
        </p:spPr>
        <p:txBody>
          <a:bodyPr wrap="none">
            <a:spAutoFit/>
          </a:bodyPr>
          <a:lstStyle/>
          <a:p>
            <a:pPr fontAlgn="auto">
              <a:spcBef>
                <a:spcPts val="0"/>
              </a:spcBef>
              <a:spcAft>
                <a:spcPts val="0"/>
              </a:spcAft>
              <a:defRPr/>
            </a:pPr>
            <a:r>
              <a:rPr lang="en-US" sz="1050" dirty="0" smtClean="0">
                <a:latin typeface="+mn-lt"/>
              </a:rPr>
              <a:t>NIOSH,USGS</a:t>
            </a:r>
            <a:endParaRPr lang="en-US" sz="1050" dirty="0">
              <a:latin typeface="+mn-lt"/>
            </a:endParaRPr>
          </a:p>
        </p:txBody>
      </p:sp>
      <p:sp>
        <p:nvSpPr>
          <p:cNvPr id="45063" name="TextBox 1"/>
          <p:cNvSpPr txBox="1">
            <a:spLocks noChangeArrowheads="1"/>
          </p:cNvSpPr>
          <p:nvPr/>
        </p:nvSpPr>
        <p:spPr bwMode="auto">
          <a:xfrm>
            <a:off x="790877" y="3059112"/>
            <a:ext cx="1690688" cy="369888"/>
          </a:xfrm>
          <a:prstGeom prst="rect">
            <a:avLst/>
          </a:prstGeom>
          <a:noFill/>
          <a:ln w="9525">
            <a:noFill/>
            <a:miter lim="800000"/>
            <a:headEnd/>
            <a:tailEnd/>
          </a:ln>
        </p:spPr>
        <p:txBody>
          <a:bodyPr wrap="none">
            <a:spAutoFit/>
          </a:bodyPr>
          <a:lstStyle/>
          <a:p>
            <a:r>
              <a:rPr lang="en-US" dirty="0">
                <a:solidFill>
                  <a:schemeClr val="bg1"/>
                </a:solidFill>
                <a:latin typeface="Calibri" pitchFamily="34" charset="0"/>
              </a:rPr>
              <a:t>500 micrograms</a:t>
            </a:r>
          </a:p>
        </p:txBody>
      </p:sp>
      <p:cxnSp>
        <p:nvCxnSpPr>
          <p:cNvPr id="6" name="Straight Arrow Connector 5" descr="arrow"/>
          <p:cNvCxnSpPr/>
          <p:nvPr/>
        </p:nvCxnSpPr>
        <p:spPr>
          <a:xfrm>
            <a:off x="1143000" y="3352800"/>
            <a:ext cx="1367934" cy="5984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26" name="Picture 2" descr="Dust under electron micrograph.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1928776"/>
            <a:ext cx="3408466" cy="394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7464" y="5541704"/>
            <a:ext cx="7698288" cy="1200329"/>
          </a:xfrm>
          <a:prstGeom prst="rect">
            <a:avLst/>
          </a:prstGeom>
          <a:noFill/>
        </p:spPr>
        <p:txBody>
          <a:bodyPr wrap="square" rtlCol="0">
            <a:spAutoFit/>
          </a:bodyPr>
          <a:lstStyle/>
          <a:p>
            <a:r>
              <a:rPr lang="en-US" sz="2400" dirty="0" smtClean="0">
                <a:latin typeface="Calibri" pitchFamily="34" charset="0"/>
              </a:rPr>
              <a:t>Silica PEL: 50 µg/m</a:t>
            </a:r>
            <a:r>
              <a:rPr lang="en-US" sz="2400" baseline="30000" dirty="0" smtClean="0">
                <a:latin typeface="Calibri" pitchFamily="34" charset="0"/>
              </a:rPr>
              <a:t>3</a:t>
            </a:r>
            <a:endParaRPr lang="en-US" sz="2400" dirty="0" smtClean="0">
              <a:latin typeface="Calibri" pitchFamily="34" charset="0"/>
            </a:endParaRPr>
          </a:p>
          <a:p>
            <a:r>
              <a:rPr lang="en-US" sz="2400" dirty="0" smtClean="0">
                <a:latin typeface="Calibri" pitchFamily="34" charset="0"/>
              </a:rPr>
              <a:t>Average amount of air breathed in 8 hours:  10 m</a:t>
            </a:r>
            <a:r>
              <a:rPr lang="en-US" sz="2400" baseline="30000" dirty="0" smtClean="0">
                <a:latin typeface="Calibri" pitchFamily="34" charset="0"/>
              </a:rPr>
              <a:t>3 </a:t>
            </a:r>
          </a:p>
          <a:p>
            <a:r>
              <a:rPr lang="en-US" sz="2400" dirty="0" smtClean="0"/>
              <a:t>Daily maximum:  </a:t>
            </a:r>
            <a:r>
              <a:rPr lang="en-US" sz="2400" dirty="0" smtClean="0">
                <a:latin typeface="Calibri" pitchFamily="34" charset="0"/>
              </a:rPr>
              <a:t>500 µg</a:t>
            </a:r>
            <a:endParaRPr lang="en-US" sz="2400" dirty="0"/>
          </a:p>
        </p:txBody>
      </p:sp>
      <p:sp>
        <p:nvSpPr>
          <p:cNvPr id="5" name="Slide Number Placeholder 4"/>
          <p:cNvSpPr>
            <a:spLocks noGrp="1"/>
          </p:cNvSpPr>
          <p:nvPr>
            <p:ph type="sldNum" idx="12"/>
          </p:nvPr>
        </p:nvSpPr>
        <p:spPr>
          <a:xfrm>
            <a:off x="7223252" y="6513433"/>
            <a:ext cx="1904999" cy="457200"/>
          </a:xfrm>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53</a:t>
            </a:fld>
            <a:endParaRPr lang="en-US" sz="1400" b="0" i="0" u="none" strike="noStrike" cap="none" dirty="0">
              <a:solidFill>
                <a:schemeClr val="dk1"/>
              </a:solidFill>
              <a:latin typeface="Times New Roman"/>
              <a:ea typeface="Times New Roman"/>
              <a:cs typeface="Times New Roman"/>
              <a:sym typeface="Times New Roman"/>
            </a:endParaRPr>
          </a:p>
        </p:txBody>
      </p:sp>
      <p:sp>
        <p:nvSpPr>
          <p:cNvPr id="2" name="Rectangle 1"/>
          <p:cNvSpPr/>
          <p:nvPr/>
        </p:nvSpPr>
        <p:spPr>
          <a:xfrm>
            <a:off x="1025097" y="5334783"/>
            <a:ext cx="2388795"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500 micrograms of dust next to a </a:t>
            </a:r>
            <a:r>
              <a:rPr lang="en-US" sz="1000" dirty="0" smtClean="0">
                <a:latin typeface="+mn-lt"/>
                <a:ea typeface="Calibri" panose="020F0502020204030204" pitchFamily="34" charset="0"/>
                <a:cs typeface="Arial" panose="020B0604020202020204" pitchFamily="34" charset="0"/>
              </a:rPr>
              <a:t>dime</a:t>
            </a:r>
            <a:endParaRPr lang="en-US" sz="1000" dirty="0">
              <a:latin typeface="+mn-lt"/>
            </a:endParaRPr>
          </a:p>
        </p:txBody>
      </p:sp>
      <p:sp>
        <p:nvSpPr>
          <p:cNvPr id="9" name="Rectangle 8"/>
          <p:cNvSpPr/>
          <p:nvPr/>
        </p:nvSpPr>
        <p:spPr>
          <a:xfrm>
            <a:off x="5348792" y="5622767"/>
            <a:ext cx="2531462"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Dust </a:t>
            </a:r>
            <a:r>
              <a:rPr lang="en-US" sz="1000" dirty="0" smtClean="0">
                <a:latin typeface="+mn-lt"/>
                <a:ea typeface="Calibri" panose="020F0502020204030204" pitchFamily="34" charset="0"/>
                <a:cs typeface="Arial" panose="020B0604020202020204" pitchFamily="34" charset="0"/>
              </a:rPr>
              <a:t>under scanning </a:t>
            </a:r>
            <a:r>
              <a:rPr lang="en-US" sz="1000" dirty="0">
                <a:latin typeface="+mn-lt"/>
                <a:ea typeface="Calibri" panose="020F0502020204030204" pitchFamily="34" charset="0"/>
                <a:cs typeface="Arial" panose="020B0604020202020204" pitchFamily="34" charset="0"/>
              </a:rPr>
              <a:t>electron </a:t>
            </a:r>
            <a:r>
              <a:rPr lang="en-US" sz="1000" dirty="0" smtClean="0">
                <a:latin typeface="+mn-lt"/>
                <a:ea typeface="Calibri" panose="020F0502020204030204" pitchFamily="34" charset="0"/>
                <a:cs typeface="Arial" panose="020B0604020202020204" pitchFamily="34" charset="0"/>
              </a:rPr>
              <a:t>microscope</a:t>
            </a:r>
            <a:endParaRPr lang="en-US" sz="1000" dirty="0">
              <a:latin typeface="+mn-lt"/>
            </a:endParaRPr>
          </a:p>
        </p:txBody>
      </p:sp>
    </p:spTree>
    <p:custDataLst>
      <p:tags r:id="rId1"/>
    </p:custDataLst>
    <p:extLst>
      <p:ext uri="{BB962C8B-B14F-4D97-AF65-F5344CB8AC3E}">
        <p14:creationId xmlns:p14="http://schemas.microsoft.com/office/powerpoint/2010/main" val="5322934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4" name="Picture 3" title="Chart of The “Hierarchy of Control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1400972"/>
            <a:ext cx="7271733" cy="4923628"/>
          </a:xfrm>
          <a:prstGeom prst="rect">
            <a:avLst/>
          </a:prstGeom>
        </p:spPr>
      </p:pic>
      <p:sp>
        <p:nvSpPr>
          <p:cNvPr id="754" name="Shape 754"/>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lvl="0">
              <a:buSzPct val="25000"/>
            </a:pPr>
            <a:r>
              <a:rPr lang="en-US" sz="3600" dirty="0"/>
              <a:t>Ways to Keep Silica Dust Out of the Air</a:t>
            </a:r>
            <a:endParaRPr lang="en-US" sz="3600" b="0" i="0" u="none" strike="noStrike" cap="none" dirty="0">
              <a:solidFill>
                <a:srgbClr val="00539B"/>
              </a:solidFill>
              <a:sym typeface="Tahoma"/>
            </a:endParaRPr>
          </a:p>
        </p:txBody>
      </p:sp>
      <p:sp>
        <p:nvSpPr>
          <p:cNvPr id="767" name="Shape 767" descr="The “Hierarchy of Controls”.&#10;"/>
          <p:cNvSpPr/>
          <p:nvPr/>
        </p:nvSpPr>
        <p:spPr>
          <a:xfrm>
            <a:off x="381000" y="1371600"/>
            <a:ext cx="484631" cy="5029199"/>
          </a:xfrm>
          <a:prstGeom prst="upArrow">
            <a:avLst>
              <a:gd name="adj1" fmla="val 50000"/>
              <a:gd name="adj2" fmla="val 50000"/>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768" name="Shape 768"/>
          <p:cNvSpPr txBox="1"/>
          <p:nvPr/>
        </p:nvSpPr>
        <p:spPr>
          <a:xfrm>
            <a:off x="762000" y="1676400"/>
            <a:ext cx="12954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Tahoma"/>
                <a:ea typeface="Tahoma"/>
                <a:cs typeface="Tahoma"/>
                <a:sym typeface="Tahoma"/>
              </a:rPr>
              <a:t>Most effective</a:t>
            </a:r>
          </a:p>
        </p:txBody>
      </p:sp>
      <p:sp>
        <p:nvSpPr>
          <p:cNvPr id="769" name="Shape 769"/>
          <p:cNvSpPr txBox="1"/>
          <p:nvPr/>
        </p:nvSpPr>
        <p:spPr>
          <a:xfrm>
            <a:off x="838200" y="5830669"/>
            <a:ext cx="14478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Tahoma"/>
                <a:ea typeface="Tahoma"/>
                <a:cs typeface="Tahoma"/>
                <a:sym typeface="Tahoma"/>
              </a:rPr>
              <a:t>Least effective</a:t>
            </a: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54</a:t>
            </a:fld>
            <a:endParaRPr lang="en-US" sz="1400" b="0" i="0" u="none" strike="noStrike" cap="none">
              <a:solidFill>
                <a:schemeClr val="dk1"/>
              </a:solidFill>
              <a:latin typeface="Tahoma"/>
              <a:ea typeface="Tahoma"/>
              <a:cs typeface="Tahoma"/>
              <a:sym typeface="Tahoma"/>
            </a:endParaRPr>
          </a:p>
        </p:txBody>
      </p:sp>
      <p:sp>
        <p:nvSpPr>
          <p:cNvPr id="3" name="Rectangle 2"/>
          <p:cNvSpPr/>
          <p:nvPr/>
        </p:nvSpPr>
        <p:spPr>
          <a:xfrm>
            <a:off x="4303294" y="6353889"/>
            <a:ext cx="1762021"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The “Hierarchy of Controls</a:t>
            </a:r>
            <a:r>
              <a:rPr lang="en-US" sz="1000" dirty="0" smtClean="0">
                <a:latin typeface="+mn-lt"/>
                <a:ea typeface="Calibri" panose="020F0502020204030204" pitchFamily="34" charset="0"/>
                <a:cs typeface="Arial" panose="020B0604020202020204" pitchFamily="34" charset="0"/>
              </a:rPr>
              <a:t>”</a:t>
            </a:r>
            <a:endParaRPr lang="en-US" sz="1000" dirty="0">
              <a:latin typeface="+mn-lt"/>
            </a:endParaRPr>
          </a:p>
        </p:txBody>
      </p:sp>
    </p:spTree>
    <p:custDataLst>
      <p:tags r:id="rId1"/>
    </p:custDataLst>
    <p:extLst>
      <p:ext uri="{BB962C8B-B14F-4D97-AF65-F5344CB8AC3E}">
        <p14:creationId xmlns:p14="http://schemas.microsoft.com/office/powerpoint/2010/main" val="2146401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Ways to Keep Silica Dust Out of the Air  #1</a:t>
            </a:r>
          </a:p>
        </p:txBody>
      </p:sp>
      <p:sp>
        <p:nvSpPr>
          <p:cNvPr id="3" name="Text Placeholder 2"/>
          <p:cNvSpPr>
            <a:spLocks noGrp="1"/>
          </p:cNvSpPr>
          <p:nvPr>
            <p:ph type="body" idx="1"/>
          </p:nvPr>
        </p:nvSpPr>
        <p:spPr>
          <a:xfrm>
            <a:off x="602905" y="939800"/>
            <a:ext cx="7772400" cy="4114800"/>
          </a:xfrm>
        </p:spPr>
        <p:txBody>
          <a:bodyPr/>
          <a:lstStyle/>
          <a:p>
            <a:r>
              <a:rPr lang="en-US" dirty="0"/>
              <a:t>Use materials that don’t contain silica</a:t>
            </a:r>
          </a:p>
          <a:p>
            <a:pPr lvl="1"/>
            <a:r>
              <a:rPr lang="en-US" dirty="0"/>
              <a:t>Rock</a:t>
            </a:r>
          </a:p>
          <a:p>
            <a:pPr lvl="1"/>
            <a:r>
              <a:rPr lang="en-US" dirty="0"/>
              <a:t>Concrete</a:t>
            </a:r>
          </a:p>
          <a:p>
            <a:pPr lvl="1"/>
            <a:r>
              <a:rPr lang="en-US" dirty="0"/>
              <a:t>Abrasive blasting material</a:t>
            </a:r>
          </a:p>
          <a:p>
            <a:pPr lvl="1" indent="0">
              <a:buNone/>
            </a:pPr>
            <a:endParaRPr lang="en-US" dirty="0"/>
          </a:p>
        </p:txBody>
      </p:sp>
      <p:sp>
        <p:nvSpPr>
          <p:cNvPr id="11" name="Rectangle 10"/>
          <p:cNvSpPr/>
          <p:nvPr/>
        </p:nvSpPr>
        <p:spPr>
          <a:xfrm>
            <a:off x="2467429" y="1553557"/>
            <a:ext cx="423514" cy="523220"/>
          </a:xfrm>
          <a:prstGeom prst="rect">
            <a:avLst/>
          </a:prstGeom>
        </p:spPr>
        <p:txBody>
          <a:bodyPr wrap="none">
            <a:spAutoFit/>
          </a:bodyPr>
          <a:lstStyle/>
          <a:p>
            <a:r>
              <a:rPr lang="en-US" sz="2800" dirty="0">
                <a:solidFill>
                  <a:srgbClr val="FF0000"/>
                </a:solidFill>
              </a:rPr>
              <a:t>X</a:t>
            </a:r>
          </a:p>
        </p:txBody>
      </p:sp>
      <p:pic>
        <p:nvPicPr>
          <p:cNvPr id="10242" name="Picture 2" descr="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2571" y="1974850"/>
            <a:ext cx="6588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26506" y="3195221"/>
            <a:ext cx="2764664" cy="338554"/>
          </a:xfrm>
          <a:prstGeom prst="rect">
            <a:avLst/>
          </a:prstGeom>
        </p:spPr>
        <p:txBody>
          <a:bodyPr rtlCol="0" anchor="t">
            <a:spAutoFit/>
          </a:bodyPr>
          <a:lstStyle/>
          <a:p>
            <a:r>
              <a:rPr lang="en-US" sz="800" dirty="0">
                <a:solidFill>
                  <a:schemeClr val="tx1"/>
                </a:solidFill>
              </a:rPr>
              <a:t>OSHA Fact Sheet: Protecting Workers from the Hazards of ​Abrasive Blasting Materials, DSG FS-3697 11/2013 ​</a:t>
            </a:r>
          </a:p>
        </p:txBody>
      </p:sp>
      <p:sp>
        <p:nvSpPr>
          <p:cNvPr id="7" name="Slide Number Placeholder 6"/>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55</a:t>
            </a:fld>
            <a:endParaRPr lang="en-US" sz="1400" b="0" i="0" u="none" strike="noStrike" cap="none">
              <a:solidFill>
                <a:schemeClr val="dk1"/>
              </a:solidFill>
              <a:latin typeface="Tahoma"/>
              <a:ea typeface="Tahoma"/>
              <a:cs typeface="Tahoma"/>
              <a:sym typeface="Tahoma"/>
            </a:endParaRPr>
          </a:p>
        </p:txBody>
      </p:sp>
      <p:sp>
        <p:nvSpPr>
          <p:cNvPr id="5" name="Rectangle 4"/>
          <p:cNvSpPr/>
          <p:nvPr/>
        </p:nvSpPr>
        <p:spPr>
          <a:xfrm>
            <a:off x="5192489" y="6524073"/>
            <a:ext cx="1976823"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Men working in a cloud of </a:t>
            </a:r>
            <a:r>
              <a:rPr lang="en-US" sz="1000" dirty="0" smtClean="0">
                <a:latin typeface="+mn-lt"/>
                <a:ea typeface="Calibri" panose="020F0502020204030204" pitchFamily="34" charset="0"/>
                <a:cs typeface="Arial" panose="020B0604020202020204" pitchFamily="34" charset="0"/>
              </a:rPr>
              <a:t>dust</a:t>
            </a:r>
            <a:endParaRPr lang="en-US" sz="1000" dirty="0">
              <a:latin typeface="+mn-lt"/>
            </a:endParaRPr>
          </a:p>
        </p:txBody>
      </p:sp>
      <p:pic>
        <p:nvPicPr>
          <p:cNvPr id="8" name="Picture 7" title="Picture of men working in a cloud of dust. "/>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57600" y="3505200"/>
            <a:ext cx="4373880" cy="3035030"/>
          </a:xfrm>
          <a:prstGeom prst="rect">
            <a:avLst/>
          </a:prstGeom>
        </p:spPr>
      </p:pic>
      <p:pic>
        <p:nvPicPr>
          <p:cNvPr id="12" name="Picture 2" descr="X"/>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00400" y="5638800"/>
            <a:ext cx="105591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97544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381000" y="0"/>
            <a:ext cx="8763000" cy="1143000"/>
          </a:xfrm>
          <a:prstGeom prst="rect">
            <a:avLst/>
          </a:prstGeom>
        </p:spPr>
        <p:txBody>
          <a:bodyPr lIns="91425" tIns="91425" rIns="91425" bIns="91425" anchor="ctr" anchorCtr="0">
            <a:noAutofit/>
          </a:bodyPr>
          <a:lstStyle/>
          <a:p>
            <a:pPr lvl="0">
              <a:spcBef>
                <a:spcPts val="0"/>
              </a:spcBef>
              <a:buNone/>
            </a:pPr>
            <a:r>
              <a:rPr lang="en-US" sz="3600" dirty="0">
                <a:solidFill>
                  <a:srgbClr val="0070C0"/>
                </a:solidFill>
              </a:rPr>
              <a:t>How To Know if a Product Contains Silica</a:t>
            </a:r>
          </a:p>
        </p:txBody>
      </p:sp>
      <p:sp>
        <p:nvSpPr>
          <p:cNvPr id="3" name="Rectangle 2"/>
          <p:cNvSpPr/>
          <p:nvPr/>
        </p:nvSpPr>
        <p:spPr>
          <a:xfrm>
            <a:off x="533400" y="4924961"/>
            <a:ext cx="8305800" cy="1261884"/>
          </a:xfrm>
          <a:prstGeom prst="rect">
            <a:avLst/>
          </a:prstGeom>
        </p:spPr>
        <p:txBody>
          <a:bodyPr wrap="square">
            <a:spAutoFit/>
          </a:bodyPr>
          <a:lstStyle/>
          <a:p>
            <a:r>
              <a:rPr lang="en-US" sz="4000" b="1" dirty="0">
                <a:solidFill>
                  <a:srgbClr val="0070C0"/>
                </a:solidFill>
                <a:latin typeface="Tahoma"/>
                <a:ea typeface="Tahoma"/>
                <a:cs typeface="Tahoma"/>
                <a:sym typeface="Tahoma"/>
              </a:rPr>
              <a:t>ACTIVITY: </a:t>
            </a:r>
          </a:p>
          <a:p>
            <a:r>
              <a:rPr lang="en-US" sz="3600" dirty="0">
                <a:solidFill>
                  <a:srgbClr val="0070C0"/>
                </a:solidFill>
              </a:rPr>
              <a:t>Product Label and Safety Data Sheet </a:t>
            </a:r>
            <a:endParaRPr lang="en-US" sz="1200" dirty="0">
              <a:solidFill>
                <a:srgbClr val="0070C0"/>
              </a:solidFill>
            </a:endParaRPr>
          </a:p>
        </p:txBody>
      </p:sp>
      <p:sp>
        <p:nvSpPr>
          <p:cNvPr id="2" name="Slide Number Placeholder 1"/>
          <p:cNvSpPr>
            <a:spLocks noGrp="1"/>
          </p:cNvSpPr>
          <p:nvPr>
            <p:ph type="sldNum" idx="12"/>
          </p:nvPr>
        </p:nvSpPr>
        <p:spPr>
          <a:xfrm>
            <a:off x="7238083" y="6477000"/>
            <a:ext cx="1904999" cy="457200"/>
          </a:xfrm>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56</a:t>
            </a:fld>
            <a:endParaRPr lang="en-US" sz="1400" b="0" i="0" u="none" strike="noStrike" cap="none" dirty="0">
              <a:solidFill>
                <a:schemeClr val="dk1"/>
              </a:solidFill>
              <a:latin typeface="Times New Roman"/>
              <a:ea typeface="Times New Roman"/>
              <a:cs typeface="Times New Roman"/>
              <a:sym typeface="Times New Roman"/>
            </a:endParaRPr>
          </a:p>
        </p:txBody>
      </p:sp>
      <p:sp>
        <p:nvSpPr>
          <p:cNvPr id="4" name="Rectangle 3"/>
          <p:cNvSpPr/>
          <p:nvPr/>
        </p:nvSpPr>
        <p:spPr>
          <a:xfrm>
            <a:off x="4735996" y="3908167"/>
            <a:ext cx="2292615"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Example SDS “composition” </a:t>
            </a:r>
            <a:r>
              <a:rPr lang="en-US" sz="1000" dirty="0" smtClean="0">
                <a:latin typeface="+mn-lt"/>
                <a:ea typeface="Calibri" panose="020F0502020204030204" pitchFamily="34" charset="0"/>
                <a:cs typeface="Arial" panose="020B0604020202020204" pitchFamily="34" charset="0"/>
              </a:rPr>
              <a:t>section </a:t>
            </a:r>
            <a:endParaRPr lang="en-US" sz="1000" dirty="0">
              <a:latin typeface="+mn-lt"/>
            </a:endParaRPr>
          </a:p>
        </p:txBody>
      </p:sp>
      <p:pic>
        <p:nvPicPr>
          <p:cNvPr id="5" name="Picture 4" title="Example SDS “composition” section.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95600" y="1905000"/>
            <a:ext cx="4476750" cy="2000250"/>
          </a:xfrm>
          <a:prstGeom prst="rect">
            <a:avLst/>
          </a:prstGeom>
        </p:spPr>
      </p:pic>
    </p:spTree>
    <p:custDataLst>
      <p:tags r:id="rId1"/>
    </p:custDataLst>
    <p:extLst>
      <p:ext uri="{BB962C8B-B14F-4D97-AF65-F5344CB8AC3E}">
        <p14:creationId xmlns:p14="http://schemas.microsoft.com/office/powerpoint/2010/main" val="3621772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rgbClr val="00539B"/>
                </a:solidFill>
                <a:latin typeface="Tahoma"/>
                <a:ea typeface="Tahoma"/>
                <a:cs typeface="Tahoma"/>
                <a:sym typeface="Tahoma"/>
              </a:rPr>
              <a:t>Safety Data Sheets (SDS):</a:t>
            </a:r>
            <a:br>
              <a:rPr lang="en-US" sz="4400" b="0" i="0" u="none" strike="noStrike" cap="none">
                <a:solidFill>
                  <a:srgbClr val="00539B"/>
                </a:solidFill>
                <a:latin typeface="Tahoma"/>
                <a:ea typeface="Tahoma"/>
                <a:cs typeface="Tahoma"/>
                <a:sym typeface="Tahoma"/>
              </a:rPr>
            </a:br>
            <a:r>
              <a:rPr lang="en-US" sz="4400" b="0" i="0" u="none" strike="noStrike" cap="none">
                <a:solidFill>
                  <a:srgbClr val="00539B"/>
                </a:solidFill>
                <a:latin typeface="Tahoma"/>
                <a:ea typeface="Tahoma"/>
                <a:cs typeface="Tahoma"/>
                <a:sym typeface="Tahoma"/>
              </a:rPr>
              <a:t> MSDS with standardized sections</a:t>
            </a:r>
          </a:p>
        </p:txBody>
      </p:sp>
      <p:sp>
        <p:nvSpPr>
          <p:cNvPr id="812" name="Shape 812"/>
          <p:cNvSpPr txBox="1">
            <a:spLocks noGrp="1"/>
          </p:cNvSpPr>
          <p:nvPr>
            <p:ph type="body" idx="1"/>
          </p:nvPr>
        </p:nvSpPr>
        <p:spPr>
          <a:xfrm>
            <a:off x="685800" y="1371600"/>
            <a:ext cx="4038599" cy="49530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chemeClr val="dk1"/>
              </a:buClr>
              <a:buSzPct val="100000"/>
              <a:buFont typeface="+mj-lt"/>
              <a:buAutoNum type="arabicPeriod"/>
            </a:pPr>
            <a:r>
              <a:rPr lang="en-US" sz="2700" b="0" i="0" u="none" strike="noStrike" cap="none" dirty="0" smtClean="0">
                <a:solidFill>
                  <a:schemeClr val="dk1"/>
                </a:solidFill>
                <a:latin typeface="Tahoma"/>
                <a:ea typeface="Tahoma"/>
                <a:cs typeface="Tahoma"/>
                <a:sym typeface="Tahoma"/>
              </a:rPr>
              <a:t>Identification</a:t>
            </a:r>
          </a:p>
          <a:p>
            <a:pPr marL="514350" indent="-514350">
              <a:buFont typeface="+mj-lt"/>
              <a:buAutoNum type="arabicPeriod"/>
            </a:pPr>
            <a:r>
              <a:rPr lang="en-US" sz="2700" b="0" i="0" u="none" strike="noStrike" cap="none" dirty="0" smtClean="0">
                <a:solidFill>
                  <a:schemeClr val="dk1"/>
                </a:solidFill>
                <a:latin typeface="Tahoma"/>
                <a:ea typeface="Tahoma"/>
                <a:cs typeface="Tahoma"/>
                <a:sym typeface="Tahoma"/>
              </a:rPr>
              <a:t>Hazard identification</a:t>
            </a:r>
          </a:p>
          <a:p>
            <a:pPr marL="514350" marR="0" lvl="0" indent="-514350" algn="l" rtl="0">
              <a:spcBef>
                <a:spcPts val="560"/>
              </a:spcBef>
              <a:spcAft>
                <a:spcPts val="0"/>
              </a:spcAft>
              <a:buClr>
                <a:schemeClr val="dk1"/>
              </a:buClr>
              <a:buSzPct val="100000"/>
              <a:buFont typeface="+mj-lt"/>
              <a:buAutoNum type="arabicPeriod"/>
            </a:pPr>
            <a:r>
              <a:rPr lang="en-US" sz="2700" b="0" i="0" u="none" strike="noStrike" cap="none" dirty="0" smtClean="0">
                <a:solidFill>
                  <a:schemeClr val="dk1"/>
                </a:solidFill>
                <a:latin typeface="Tahoma"/>
                <a:ea typeface="Tahoma"/>
                <a:cs typeface="Tahoma"/>
                <a:sym typeface="Tahoma"/>
              </a:rPr>
              <a:t>Composition</a:t>
            </a:r>
          </a:p>
          <a:p>
            <a:pPr marL="514350" marR="0" lvl="0" indent="-514350" algn="l" rtl="0">
              <a:spcBef>
                <a:spcPts val="560"/>
              </a:spcBef>
              <a:spcAft>
                <a:spcPts val="0"/>
              </a:spcAft>
              <a:buClr>
                <a:schemeClr val="dk1"/>
              </a:buClr>
              <a:buSzPct val="100000"/>
              <a:buFont typeface="+mj-lt"/>
              <a:buAutoNum type="arabicPeriod"/>
            </a:pPr>
            <a:r>
              <a:rPr lang="en-US" sz="2700" b="0" i="0" u="none" strike="noStrike" cap="none" dirty="0" smtClean="0">
                <a:solidFill>
                  <a:schemeClr val="dk1"/>
                </a:solidFill>
                <a:latin typeface="Tahoma"/>
                <a:ea typeface="Tahoma"/>
                <a:cs typeface="Tahoma"/>
                <a:sym typeface="Tahoma"/>
              </a:rPr>
              <a:t>First aid measures</a:t>
            </a:r>
          </a:p>
          <a:p>
            <a:pPr marL="514350" marR="0" lvl="0" indent="-514350" algn="l" rtl="0">
              <a:spcBef>
                <a:spcPts val="560"/>
              </a:spcBef>
              <a:spcAft>
                <a:spcPts val="0"/>
              </a:spcAft>
              <a:buClr>
                <a:schemeClr val="dk1"/>
              </a:buClr>
              <a:buSzPct val="100000"/>
              <a:buFont typeface="+mj-lt"/>
              <a:buAutoNum type="arabicPeriod"/>
            </a:pPr>
            <a:r>
              <a:rPr lang="en-US" sz="2700" b="0" i="0" u="none" strike="noStrike" cap="none" dirty="0" smtClean="0">
                <a:solidFill>
                  <a:schemeClr val="dk1"/>
                </a:solidFill>
                <a:latin typeface="Tahoma"/>
                <a:ea typeface="Tahoma"/>
                <a:cs typeface="Tahoma"/>
                <a:sym typeface="Tahoma"/>
              </a:rPr>
              <a:t>Fire fighting measures</a:t>
            </a:r>
          </a:p>
          <a:p>
            <a:pPr marL="514350" marR="0" lvl="0" indent="-514350" algn="l" rtl="0">
              <a:spcBef>
                <a:spcPts val="560"/>
              </a:spcBef>
              <a:spcAft>
                <a:spcPts val="0"/>
              </a:spcAft>
              <a:buClr>
                <a:schemeClr val="dk1"/>
              </a:buClr>
              <a:buSzPct val="100000"/>
              <a:buFont typeface="+mj-lt"/>
              <a:buAutoNum type="arabicPeriod"/>
            </a:pPr>
            <a:r>
              <a:rPr lang="en-US" sz="2700" b="0" i="0" u="none" strike="noStrike" cap="none" dirty="0" smtClean="0">
                <a:solidFill>
                  <a:schemeClr val="dk1"/>
                </a:solidFill>
                <a:latin typeface="Tahoma"/>
                <a:ea typeface="Tahoma"/>
                <a:cs typeface="Tahoma"/>
                <a:sym typeface="Tahoma"/>
              </a:rPr>
              <a:t>Accidental release measures</a:t>
            </a:r>
          </a:p>
          <a:p>
            <a:pPr marL="514350" marR="0" lvl="0" indent="-514350" algn="l" rtl="0">
              <a:spcBef>
                <a:spcPts val="560"/>
              </a:spcBef>
              <a:spcAft>
                <a:spcPts val="0"/>
              </a:spcAft>
              <a:buClr>
                <a:schemeClr val="dk1"/>
              </a:buClr>
              <a:buSzPct val="100000"/>
              <a:buFont typeface="+mj-lt"/>
              <a:buAutoNum type="arabicPeriod"/>
            </a:pPr>
            <a:r>
              <a:rPr lang="en-US" sz="2700" b="0" i="0" u="none" strike="noStrike" cap="none" dirty="0" smtClean="0">
                <a:solidFill>
                  <a:schemeClr val="dk1"/>
                </a:solidFill>
                <a:latin typeface="Tahoma"/>
                <a:ea typeface="Tahoma"/>
                <a:cs typeface="Tahoma"/>
                <a:sym typeface="Tahoma"/>
              </a:rPr>
              <a:t>Handling and storage</a:t>
            </a:r>
          </a:p>
          <a:p>
            <a:pPr marL="514350" marR="0" lvl="0" indent="-514350" algn="l" rtl="0">
              <a:spcBef>
                <a:spcPts val="560"/>
              </a:spcBef>
              <a:spcAft>
                <a:spcPts val="0"/>
              </a:spcAft>
              <a:buClr>
                <a:schemeClr val="dk1"/>
              </a:buClr>
              <a:buSzPct val="100000"/>
              <a:buFont typeface="+mj-lt"/>
              <a:buAutoNum type="arabicPeriod"/>
            </a:pPr>
            <a:r>
              <a:rPr lang="en-US" sz="2700" b="0" i="0" u="none" strike="noStrike" cap="none" dirty="0" smtClean="0">
                <a:solidFill>
                  <a:schemeClr val="dk1"/>
                </a:solidFill>
                <a:latin typeface="Tahoma"/>
                <a:ea typeface="Tahoma"/>
                <a:cs typeface="Tahoma"/>
                <a:sym typeface="Tahoma"/>
              </a:rPr>
              <a:t>Exposure controls/PPE</a:t>
            </a:r>
            <a:endParaRPr lang="en-US" sz="2700" b="0" i="0" u="none" strike="noStrike" cap="none" dirty="0">
              <a:solidFill>
                <a:schemeClr val="dk1"/>
              </a:solidFill>
              <a:latin typeface="Tahoma"/>
              <a:ea typeface="Tahoma"/>
              <a:cs typeface="Tahoma"/>
              <a:sym typeface="Tahoma"/>
            </a:endParaRPr>
          </a:p>
        </p:txBody>
      </p:sp>
      <p:sp>
        <p:nvSpPr>
          <p:cNvPr id="813" name="Shape 813"/>
          <p:cNvSpPr txBox="1">
            <a:spLocks noGrp="1"/>
          </p:cNvSpPr>
          <p:nvPr>
            <p:ph type="body" idx="2"/>
          </p:nvPr>
        </p:nvSpPr>
        <p:spPr>
          <a:xfrm>
            <a:off x="4800600" y="1371600"/>
            <a:ext cx="3962399" cy="495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en-US" sz="2700" b="0" i="0" u="none" strike="noStrike" cap="none" dirty="0" smtClean="0">
                <a:solidFill>
                  <a:schemeClr val="dk1"/>
                </a:solidFill>
                <a:sym typeface="Tahoma"/>
              </a:rPr>
              <a:t>9. Physical </a:t>
            </a:r>
            <a:r>
              <a:rPr lang="en-US" sz="2700" b="0" i="0" u="none" strike="noStrike" cap="none" dirty="0">
                <a:solidFill>
                  <a:schemeClr val="dk1"/>
                </a:solidFill>
                <a:sym typeface="Tahoma"/>
              </a:rPr>
              <a:t>and chemical properties</a:t>
            </a:r>
          </a:p>
          <a:p>
            <a:pPr marL="0" marR="0" lvl="0" indent="0" algn="l" rtl="0">
              <a:spcBef>
                <a:spcPts val="560"/>
              </a:spcBef>
              <a:spcAft>
                <a:spcPts val="0"/>
              </a:spcAft>
              <a:buClr>
                <a:schemeClr val="dk1"/>
              </a:buClr>
              <a:buSzPct val="100000"/>
              <a:buNone/>
            </a:pPr>
            <a:r>
              <a:rPr lang="en-US" sz="2700" b="0" i="0" u="none" strike="noStrike" cap="none" dirty="0" smtClean="0">
                <a:solidFill>
                  <a:schemeClr val="dk1"/>
                </a:solidFill>
                <a:sym typeface="Tahoma"/>
              </a:rPr>
              <a:t>10. Stability </a:t>
            </a:r>
            <a:r>
              <a:rPr lang="en-US" sz="2700" b="0" i="0" u="none" strike="noStrike" cap="none" dirty="0">
                <a:solidFill>
                  <a:schemeClr val="dk1"/>
                </a:solidFill>
                <a:sym typeface="Tahoma"/>
              </a:rPr>
              <a:t>and </a:t>
            </a:r>
            <a:r>
              <a:rPr lang="en-US" sz="2700" b="0" i="0" u="none" strike="noStrike" cap="none" dirty="0" smtClean="0">
                <a:solidFill>
                  <a:schemeClr val="dk1"/>
                </a:solidFill>
                <a:sym typeface="Tahoma"/>
              </a:rPr>
              <a:t>reactivity</a:t>
            </a:r>
          </a:p>
          <a:p>
            <a:pPr marL="0" marR="0" lvl="0" indent="0" algn="l" rtl="0">
              <a:spcBef>
                <a:spcPts val="560"/>
              </a:spcBef>
              <a:spcAft>
                <a:spcPts val="0"/>
              </a:spcAft>
              <a:buClr>
                <a:schemeClr val="dk1"/>
              </a:buClr>
              <a:buSzPct val="100000"/>
              <a:buNone/>
            </a:pPr>
            <a:r>
              <a:rPr lang="en-US" sz="2700" dirty="0" smtClean="0"/>
              <a:t>11. </a:t>
            </a:r>
            <a:r>
              <a:rPr lang="en-US" sz="2700" b="0" i="0" u="none" strike="noStrike" cap="none" dirty="0" smtClean="0">
                <a:solidFill>
                  <a:schemeClr val="dk1"/>
                </a:solidFill>
                <a:sym typeface="Tahoma"/>
              </a:rPr>
              <a:t>Toxicological </a:t>
            </a:r>
            <a:r>
              <a:rPr lang="en-US" sz="2700" b="0" i="0" u="none" strike="noStrike" cap="none" dirty="0">
                <a:solidFill>
                  <a:schemeClr val="dk1"/>
                </a:solidFill>
                <a:sym typeface="Tahoma"/>
              </a:rPr>
              <a:t>info</a:t>
            </a:r>
          </a:p>
          <a:p>
            <a:pPr marL="0" marR="0" lvl="0" indent="0" algn="l" rtl="0">
              <a:spcBef>
                <a:spcPts val="560"/>
              </a:spcBef>
              <a:spcAft>
                <a:spcPts val="0"/>
              </a:spcAft>
              <a:buClr>
                <a:schemeClr val="dk1"/>
              </a:buClr>
              <a:buSzPct val="100000"/>
              <a:buNone/>
            </a:pPr>
            <a:r>
              <a:rPr lang="en-US" sz="2700" b="0" i="0" u="none" strike="noStrike" cap="none" dirty="0" smtClean="0">
                <a:solidFill>
                  <a:schemeClr val="dk1"/>
                </a:solidFill>
                <a:sym typeface="Tahoma"/>
              </a:rPr>
              <a:t>12. Ecological </a:t>
            </a:r>
            <a:r>
              <a:rPr lang="en-US" sz="2700" b="0" i="0" u="none" strike="noStrike" cap="none" dirty="0">
                <a:solidFill>
                  <a:schemeClr val="dk1"/>
                </a:solidFill>
                <a:sym typeface="Tahoma"/>
              </a:rPr>
              <a:t>info</a:t>
            </a:r>
          </a:p>
          <a:p>
            <a:pPr marL="0" marR="0" lvl="0" indent="0" algn="l" rtl="0">
              <a:spcBef>
                <a:spcPts val="560"/>
              </a:spcBef>
              <a:spcAft>
                <a:spcPts val="0"/>
              </a:spcAft>
              <a:buClr>
                <a:schemeClr val="dk1"/>
              </a:buClr>
              <a:buSzPct val="100000"/>
              <a:buNone/>
            </a:pPr>
            <a:r>
              <a:rPr lang="en-US" sz="2700" b="0" i="0" u="none" strike="noStrike" cap="none" dirty="0" smtClean="0">
                <a:solidFill>
                  <a:schemeClr val="dk1"/>
                </a:solidFill>
                <a:sym typeface="Tahoma"/>
              </a:rPr>
              <a:t>13. Disposal </a:t>
            </a:r>
            <a:r>
              <a:rPr lang="en-US" sz="2700" b="0" i="0" u="none" strike="noStrike" cap="none" dirty="0">
                <a:solidFill>
                  <a:schemeClr val="dk1"/>
                </a:solidFill>
                <a:sym typeface="Tahoma"/>
              </a:rPr>
              <a:t>considerations</a:t>
            </a:r>
          </a:p>
          <a:p>
            <a:pPr marL="0" marR="0" lvl="0" indent="0" algn="l" rtl="0">
              <a:spcBef>
                <a:spcPts val="560"/>
              </a:spcBef>
              <a:spcAft>
                <a:spcPts val="0"/>
              </a:spcAft>
              <a:buClr>
                <a:schemeClr val="dk1"/>
              </a:buClr>
              <a:buSzPct val="100000"/>
              <a:buNone/>
            </a:pPr>
            <a:r>
              <a:rPr lang="en-US" sz="2700" b="0" i="0" u="none" strike="noStrike" cap="none" dirty="0" smtClean="0">
                <a:solidFill>
                  <a:schemeClr val="dk1"/>
                </a:solidFill>
                <a:sym typeface="Tahoma"/>
              </a:rPr>
              <a:t>14. Transport </a:t>
            </a:r>
            <a:r>
              <a:rPr lang="en-US" sz="2700" b="0" i="0" u="none" strike="noStrike" cap="none" dirty="0">
                <a:solidFill>
                  <a:schemeClr val="dk1"/>
                </a:solidFill>
                <a:sym typeface="Tahoma"/>
              </a:rPr>
              <a:t>info</a:t>
            </a:r>
          </a:p>
          <a:p>
            <a:pPr marL="0" marR="0" lvl="0" indent="0" algn="l" rtl="0">
              <a:spcBef>
                <a:spcPts val="560"/>
              </a:spcBef>
              <a:spcAft>
                <a:spcPts val="0"/>
              </a:spcAft>
              <a:buClr>
                <a:schemeClr val="dk1"/>
              </a:buClr>
              <a:buSzPct val="100000"/>
              <a:buNone/>
            </a:pPr>
            <a:r>
              <a:rPr lang="en-US" sz="2700" b="0" i="0" u="none" strike="noStrike" cap="none" dirty="0" smtClean="0">
                <a:solidFill>
                  <a:schemeClr val="dk1"/>
                </a:solidFill>
                <a:sym typeface="Tahoma"/>
              </a:rPr>
              <a:t>15. Regulatory </a:t>
            </a:r>
            <a:r>
              <a:rPr lang="en-US" sz="2700" b="0" i="0" u="none" strike="noStrike" cap="none" dirty="0">
                <a:solidFill>
                  <a:schemeClr val="dk1"/>
                </a:solidFill>
                <a:sym typeface="Tahoma"/>
              </a:rPr>
              <a:t>info</a:t>
            </a:r>
          </a:p>
          <a:p>
            <a:pPr marL="0" marR="0" lvl="0" indent="0" algn="l" rtl="0">
              <a:spcBef>
                <a:spcPts val="560"/>
              </a:spcBef>
              <a:spcAft>
                <a:spcPts val="0"/>
              </a:spcAft>
              <a:buClr>
                <a:schemeClr val="dk1"/>
              </a:buClr>
              <a:buSzPct val="100000"/>
              <a:buNone/>
            </a:pPr>
            <a:r>
              <a:rPr lang="en-US" sz="2700" b="0" i="0" u="none" strike="noStrike" cap="none" dirty="0" smtClean="0">
                <a:solidFill>
                  <a:schemeClr val="dk1"/>
                </a:solidFill>
                <a:sym typeface="Tahoma"/>
              </a:rPr>
              <a:t>16. Other </a:t>
            </a:r>
            <a:r>
              <a:rPr lang="en-US" sz="2700" b="0" i="0" u="none" strike="noStrike" cap="none" dirty="0">
                <a:solidFill>
                  <a:schemeClr val="dk1"/>
                </a:solidFill>
                <a:sym typeface="Tahoma"/>
              </a:rPr>
              <a:t>info</a:t>
            </a:r>
          </a:p>
        </p:txBody>
      </p:sp>
      <p:sp>
        <p:nvSpPr>
          <p:cNvPr id="817" name="Shape 817" descr="arrow"/>
          <p:cNvSpPr/>
          <p:nvPr/>
        </p:nvSpPr>
        <p:spPr>
          <a:xfrm>
            <a:off x="164592" y="1950723"/>
            <a:ext cx="521208" cy="332231"/>
          </a:xfrm>
          <a:prstGeom prst="rightArrow">
            <a:avLst>
              <a:gd name="adj1" fmla="val 50000"/>
              <a:gd name="adj2" fmla="val 50000"/>
            </a:avLst>
          </a:prstGeom>
          <a:solidFill>
            <a:srgbClr val="FF0000"/>
          </a:solid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ahoma"/>
              <a:ea typeface="Tahoma"/>
              <a:cs typeface="Tahoma"/>
              <a:sym typeface="Tahoma"/>
            </a:endParaRPr>
          </a:p>
        </p:txBody>
      </p:sp>
      <p:sp>
        <p:nvSpPr>
          <p:cNvPr id="818" name="Shape 818" descr="arrow"/>
          <p:cNvSpPr/>
          <p:nvPr/>
        </p:nvSpPr>
        <p:spPr>
          <a:xfrm rot="10800000">
            <a:off x="8182154" y="3239991"/>
            <a:ext cx="521208" cy="332231"/>
          </a:xfrm>
          <a:prstGeom prst="rightArrow">
            <a:avLst>
              <a:gd name="adj1" fmla="val 50000"/>
              <a:gd name="adj2" fmla="val 50000"/>
            </a:avLst>
          </a:prstGeom>
          <a:solidFill>
            <a:srgbClr val="FF0000"/>
          </a:solid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ahoma"/>
              <a:ea typeface="Tahoma"/>
              <a:cs typeface="Tahoma"/>
              <a:sym typeface="Tahoma"/>
            </a:endParaRPr>
          </a:p>
        </p:txBody>
      </p:sp>
      <p:sp>
        <p:nvSpPr>
          <p:cNvPr id="10" name="Shape 817" descr="arrow"/>
          <p:cNvSpPr/>
          <p:nvPr/>
        </p:nvSpPr>
        <p:spPr>
          <a:xfrm>
            <a:off x="164592" y="2488578"/>
            <a:ext cx="521208" cy="332231"/>
          </a:xfrm>
          <a:prstGeom prst="rightArrow">
            <a:avLst>
              <a:gd name="adj1" fmla="val 50000"/>
              <a:gd name="adj2" fmla="val 50000"/>
            </a:avLst>
          </a:prstGeom>
          <a:solidFill>
            <a:srgbClr val="FF0000"/>
          </a:solid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ahoma"/>
              <a:ea typeface="Tahoma"/>
              <a:cs typeface="Tahoma"/>
              <a:sym typeface="Tahoma"/>
            </a:endParaRPr>
          </a:p>
        </p:txBody>
      </p:sp>
      <p:sp>
        <p:nvSpPr>
          <p:cNvPr id="12" name="Shape 817" descr="arrow"/>
          <p:cNvSpPr/>
          <p:nvPr/>
        </p:nvSpPr>
        <p:spPr>
          <a:xfrm>
            <a:off x="164592" y="5715000"/>
            <a:ext cx="521208" cy="332231"/>
          </a:xfrm>
          <a:prstGeom prst="rightArrow">
            <a:avLst>
              <a:gd name="adj1" fmla="val 50000"/>
              <a:gd name="adj2" fmla="val 50000"/>
            </a:avLst>
          </a:prstGeom>
          <a:solidFill>
            <a:srgbClr val="FF0000"/>
          </a:solid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ahoma"/>
              <a:ea typeface="Tahoma"/>
              <a:cs typeface="Tahoma"/>
              <a:sym typeface="Tahoma"/>
            </a:endParaRPr>
          </a:p>
        </p:txBody>
      </p:sp>
      <p:pic>
        <p:nvPicPr>
          <p:cNvPr id="2" name="Picture 1" descr="arrow"/>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299" y="6129511"/>
            <a:ext cx="548688" cy="390178"/>
          </a:xfrm>
          <a:prstGeom prst="rect">
            <a:avLst/>
          </a:prstGeom>
        </p:spPr>
      </p:pic>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57</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31869591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Product Label Example</a:t>
            </a:r>
            <a:endParaRPr lang="en-US" dirty="0"/>
          </a:p>
        </p:txBody>
      </p:sp>
      <p:pic>
        <p:nvPicPr>
          <p:cNvPr id="8" name="Picture 7" descr="Silica containing product label.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5100" y="1422640"/>
            <a:ext cx="4114800" cy="4800600"/>
          </a:xfrm>
          <a:prstGeom prst="rect">
            <a:avLst/>
          </a:prstGeom>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58</a:t>
            </a:fld>
            <a:endParaRPr lang="en-US" sz="1400" b="0" i="0" u="none" strike="noStrike" cap="none">
              <a:solidFill>
                <a:schemeClr val="dk1"/>
              </a:solidFill>
              <a:latin typeface="Tahoma"/>
              <a:ea typeface="Tahoma"/>
              <a:cs typeface="Tahoma"/>
              <a:sym typeface="Tahoma"/>
            </a:endParaRPr>
          </a:p>
        </p:txBody>
      </p:sp>
      <p:sp>
        <p:nvSpPr>
          <p:cNvPr id="3" name="TextBox 2"/>
          <p:cNvSpPr txBox="1"/>
          <p:nvPr/>
        </p:nvSpPr>
        <p:spPr>
          <a:xfrm>
            <a:off x="4495800" y="1191808"/>
            <a:ext cx="3314700" cy="230832"/>
          </a:xfrm>
          <a:prstGeom prst="rect">
            <a:avLst/>
          </a:prstGeom>
          <a:noFill/>
        </p:spPr>
        <p:txBody>
          <a:bodyPr wrap="square" rtlCol="0">
            <a:spAutoFit/>
          </a:bodyPr>
          <a:lstStyle/>
          <a:p>
            <a:r>
              <a:rPr lang="en-US" sz="900" dirty="0" smtClean="0"/>
              <a:t>Photo courtesy of Colorado State University</a:t>
            </a:r>
            <a:endParaRPr lang="en-US" sz="900" dirty="0"/>
          </a:p>
        </p:txBody>
      </p:sp>
      <p:sp>
        <p:nvSpPr>
          <p:cNvPr id="4" name="Rectangle 3"/>
          <p:cNvSpPr/>
          <p:nvPr/>
        </p:nvSpPr>
        <p:spPr>
          <a:xfrm>
            <a:off x="3809354" y="6207851"/>
            <a:ext cx="194155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Silica containing product </a:t>
            </a:r>
            <a:r>
              <a:rPr lang="en-US" sz="1000" dirty="0" smtClean="0">
                <a:latin typeface="+mn-lt"/>
                <a:ea typeface="Calibri" panose="020F0502020204030204" pitchFamily="34" charset="0"/>
                <a:cs typeface="Arial" panose="020B0604020202020204" pitchFamily="34" charset="0"/>
              </a:rPr>
              <a:t>label </a:t>
            </a:r>
            <a:endParaRPr lang="en-US" sz="1000" dirty="0">
              <a:latin typeface="+mn-lt"/>
            </a:endParaRPr>
          </a:p>
        </p:txBody>
      </p:sp>
    </p:spTree>
    <p:extLst>
      <p:ext uri="{BB962C8B-B14F-4D97-AF65-F5344CB8AC3E}">
        <p14:creationId xmlns:p14="http://schemas.microsoft.com/office/powerpoint/2010/main" val="22489057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#9</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You </a:t>
            </a:r>
            <a:r>
              <a:rPr lang="en-US" dirty="0">
                <a:latin typeface="Calibri" panose="020F0502020204030204" pitchFamily="34" charset="0"/>
              </a:rPr>
              <a:t>can check to see if a product you are going to use contains silica by reading the product label and safety data sheet (SDS).</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5814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10136"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59</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768790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Test #1</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a:ea typeface="Calibri"/>
                <a:cs typeface="Calibri"/>
                <a:sym typeface="Calibri"/>
              </a:rPr>
              <a:t>1) Silica </a:t>
            </a:r>
            <a:r>
              <a:rPr lang="en-US" dirty="0">
                <a:latin typeface="Calibri"/>
                <a:ea typeface="Calibri"/>
                <a:cs typeface="Calibri"/>
                <a:sym typeface="Calibri"/>
              </a:rPr>
              <a:t>is in which of the following?</a:t>
            </a:r>
          </a:p>
          <a:p>
            <a:endParaRPr lang="en-US" dirty="0"/>
          </a:p>
        </p:txBody>
      </p:sp>
      <p:sp>
        <p:nvSpPr>
          <p:cNvPr id="5" name="Text Placeholder 4"/>
          <p:cNvSpPr>
            <a:spLocks noGrp="1"/>
          </p:cNvSpPr>
          <p:nvPr>
            <p:ph type="body" sz="quarter" idx="14"/>
            <p:custDataLst>
              <p:tags r:id="rId3"/>
            </p:custDataLst>
          </p:nvPr>
        </p:nvSpPr>
        <p:spPr>
          <a:xfrm>
            <a:off x="381000" y="2514600"/>
            <a:ext cx="4095750" cy="4114800"/>
          </a:xfrm>
        </p:spPr>
        <p:txBody>
          <a:bodyPr/>
          <a:lstStyle/>
          <a:p>
            <a:pPr marL="660400" lvl="0" indent="-457200">
              <a:buFont typeface="+mj-lt"/>
              <a:buAutoNum type="arabicPeriod"/>
            </a:pPr>
            <a:r>
              <a:rPr lang="en-US" sz="2800" dirty="0">
                <a:latin typeface="Calibri" panose="020F0502020204030204" pitchFamily="34" charset="0"/>
              </a:rPr>
              <a:t>Granite, and other types of rock</a:t>
            </a:r>
          </a:p>
          <a:p>
            <a:pPr marL="660400" lvl="0" indent="-457200">
              <a:buFont typeface="+mj-lt"/>
              <a:buAutoNum type="arabicPeriod"/>
            </a:pPr>
            <a:r>
              <a:rPr lang="en-US" sz="2800" dirty="0">
                <a:latin typeface="Calibri" panose="020F0502020204030204" pitchFamily="34" charset="0"/>
              </a:rPr>
              <a:t>Concrete  </a:t>
            </a:r>
          </a:p>
          <a:p>
            <a:pPr marL="660400" lvl="0" indent="-457200">
              <a:buFont typeface="+mj-lt"/>
              <a:buAutoNum type="arabicPeriod"/>
            </a:pPr>
            <a:r>
              <a:rPr lang="en-US" sz="2800" dirty="0">
                <a:latin typeface="Calibri" panose="020F0502020204030204" pitchFamily="34" charset="0"/>
              </a:rPr>
              <a:t>Some dry wall joint compound</a:t>
            </a:r>
          </a:p>
          <a:p>
            <a:pPr marL="660400" lvl="0" indent="-457200">
              <a:buFont typeface="+mj-lt"/>
              <a:buAutoNum type="arabicPeriod"/>
            </a:pPr>
            <a:r>
              <a:rPr lang="en-US" sz="2800" dirty="0">
                <a:latin typeface="Calibri" panose="020F0502020204030204" pitchFamily="34" charset="0"/>
              </a:rPr>
              <a:t>All of the above</a:t>
            </a:r>
          </a:p>
          <a:p>
            <a:endParaRPr lang="en-US" dirty="0"/>
          </a:p>
        </p:txBody>
      </p:sp>
      <p:sp>
        <p:nvSpPr>
          <p:cNvPr id="6" name="Slide Number Placeholder 5"/>
          <p:cNvSpPr>
            <a:spLocks noGrp="1"/>
          </p:cNvSpPr>
          <p:nvPr>
            <p:ph type="sldNum" idx="12"/>
          </p:nvPr>
        </p:nvSpPr>
        <p:spPr>
          <a:xfrm>
            <a:off x="7212116"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6</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192625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10" name="Picture 9" title="Man cutting masonry block with engineering control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19600" y="1447800"/>
            <a:ext cx="4370119" cy="3874168"/>
          </a:xfrm>
          <a:prstGeom prst="rect">
            <a:avLst/>
          </a:prstGeom>
        </p:spPr>
      </p:pic>
      <p:pic>
        <p:nvPicPr>
          <p:cNvPr id="4" name="Picture 3" title="Man cutting masonry block without engineering control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3400" y="1447800"/>
            <a:ext cx="3810000" cy="3950208"/>
          </a:xfrm>
          <a:prstGeom prst="rect">
            <a:avLst/>
          </a:prstGeom>
        </p:spPr>
      </p:pic>
      <p:sp>
        <p:nvSpPr>
          <p:cNvPr id="432" name="Shape 432"/>
          <p:cNvSpPr txBox="1"/>
          <p:nvPr/>
        </p:nvSpPr>
        <p:spPr>
          <a:xfrm>
            <a:off x="1374800" y="6458700"/>
            <a:ext cx="7340700" cy="856500"/>
          </a:xfrm>
          <a:prstGeom prst="rect">
            <a:avLst/>
          </a:prstGeom>
          <a:noFill/>
          <a:ln>
            <a:noFill/>
          </a:ln>
        </p:spPr>
        <p:txBody>
          <a:bodyPr lIns="91425" tIns="91425" rIns="91425" bIns="91425" anchor="t" anchorCtr="0">
            <a:noAutofit/>
          </a:bodyPr>
          <a:lstStyle/>
          <a:p>
            <a:pPr lvl="0">
              <a:spcBef>
                <a:spcPts val="0"/>
              </a:spcBef>
              <a:buNone/>
            </a:pPr>
            <a:r>
              <a:rPr lang="en-US" sz="800" dirty="0"/>
              <a:t>Source: OSHA, OSHA Fact Sheet: Controlling Silica Exposures in Construction While Operating Handheld Masonry Saws. DSG FS 3627 2/2013</a:t>
            </a:r>
          </a:p>
        </p:txBody>
      </p:sp>
      <p:sp>
        <p:nvSpPr>
          <p:cNvPr id="2" name="Title 1"/>
          <p:cNvSpPr>
            <a:spLocks noGrp="1"/>
          </p:cNvSpPr>
          <p:nvPr>
            <p:ph type="title"/>
          </p:nvPr>
        </p:nvSpPr>
        <p:spPr/>
        <p:txBody>
          <a:bodyPr/>
          <a:lstStyle/>
          <a:p>
            <a:r>
              <a:rPr lang="en-US" sz="3200" dirty="0"/>
              <a:t>Ways to Keep Silica Dust Out of the Air  #2</a:t>
            </a:r>
          </a:p>
        </p:txBody>
      </p:sp>
      <p:sp>
        <p:nvSpPr>
          <p:cNvPr id="5" name="TextBox 4"/>
          <p:cNvSpPr txBox="1"/>
          <p:nvPr/>
        </p:nvSpPr>
        <p:spPr>
          <a:xfrm>
            <a:off x="4470400" y="5673811"/>
            <a:ext cx="4533900" cy="584775"/>
          </a:xfrm>
          <a:prstGeom prst="rect">
            <a:avLst/>
          </a:prstGeom>
          <a:noFill/>
        </p:spPr>
        <p:txBody>
          <a:bodyPr wrap="square" rtlCol="0">
            <a:spAutoFit/>
          </a:bodyPr>
          <a:lstStyle/>
          <a:p>
            <a:r>
              <a:rPr lang="en-US" sz="3200" b="1" dirty="0">
                <a:solidFill>
                  <a:schemeClr val="accent1">
                    <a:lumMod val="75000"/>
                  </a:schemeClr>
                </a:solidFill>
              </a:rPr>
              <a:t>Keep it wet with water</a:t>
            </a:r>
          </a:p>
        </p:txBody>
      </p:sp>
      <p:sp>
        <p:nvSpPr>
          <p:cNvPr id="6" name="Rectangle 5"/>
          <p:cNvSpPr/>
          <p:nvPr/>
        </p:nvSpPr>
        <p:spPr>
          <a:xfrm>
            <a:off x="685800" y="4191000"/>
            <a:ext cx="914400" cy="1361539"/>
          </a:xfrm>
          <a:prstGeom prst="rect">
            <a:avLst/>
          </a:prstGeom>
        </p:spPr>
        <p:txBody>
          <a:bodyPr wrap="square">
            <a:spAutoFit/>
          </a:bodyPr>
          <a:lstStyle/>
          <a:p>
            <a:r>
              <a:rPr lang="en-US" sz="8000" b="1" dirty="0">
                <a:solidFill>
                  <a:srgbClr val="FF0000"/>
                </a:solidFill>
                <a:latin typeface="Arial Black" panose="020B0A04020102020204" pitchFamily="34" charset="0"/>
              </a:rPr>
              <a:t>X</a:t>
            </a:r>
          </a:p>
        </p:txBody>
      </p:sp>
      <p:sp>
        <p:nvSpPr>
          <p:cNvPr id="7" name="L-Shape 6" descr="check"/>
          <p:cNvSpPr/>
          <p:nvPr/>
        </p:nvSpPr>
        <p:spPr>
          <a:xfrm rot="-2520000">
            <a:off x="4634520" y="4481721"/>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60</a:t>
            </a:fld>
            <a:endParaRPr lang="en-US" sz="1400" b="0" i="0" u="none" strike="noStrike" cap="none">
              <a:solidFill>
                <a:schemeClr val="dk1"/>
              </a:solidFill>
              <a:latin typeface="Tahoma"/>
              <a:ea typeface="Tahoma"/>
              <a:cs typeface="Tahoma"/>
              <a:sym typeface="Tahoma"/>
            </a:endParaRPr>
          </a:p>
        </p:txBody>
      </p:sp>
      <p:sp>
        <p:nvSpPr>
          <p:cNvPr id="3" name="Rectangle 2"/>
          <p:cNvSpPr/>
          <p:nvPr/>
        </p:nvSpPr>
        <p:spPr>
          <a:xfrm>
            <a:off x="607031" y="5464552"/>
            <a:ext cx="310533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Cutting masonry block without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
        <p:nvSpPr>
          <p:cNvPr id="9" name="Rectangle 8"/>
          <p:cNvSpPr/>
          <p:nvPr/>
        </p:nvSpPr>
        <p:spPr>
          <a:xfrm>
            <a:off x="5207929" y="5491998"/>
            <a:ext cx="292900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Cutting masonry block with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Picture of masonry saw using wet metho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0" y="3810000"/>
            <a:ext cx="3272589" cy="2690446"/>
          </a:xfrm>
          <a:prstGeom prst="rect">
            <a:avLst/>
          </a:prstGeom>
        </p:spPr>
      </p:pic>
      <p:sp>
        <p:nvSpPr>
          <p:cNvPr id="3" name="Title 2"/>
          <p:cNvSpPr>
            <a:spLocks noGrp="1"/>
          </p:cNvSpPr>
          <p:nvPr>
            <p:ph type="title"/>
          </p:nvPr>
        </p:nvSpPr>
        <p:spPr/>
        <p:txBody>
          <a:bodyPr/>
          <a:lstStyle/>
          <a:p>
            <a:r>
              <a:rPr lang="en-US" dirty="0"/>
              <a:t>Water = Wet Methods</a:t>
            </a:r>
          </a:p>
        </p:txBody>
      </p:sp>
      <p:sp>
        <p:nvSpPr>
          <p:cNvPr id="4" name="Text Placeholder 3"/>
          <p:cNvSpPr>
            <a:spLocks noGrp="1"/>
          </p:cNvSpPr>
          <p:nvPr>
            <p:ph type="body" idx="1"/>
          </p:nvPr>
        </p:nvSpPr>
        <p:spPr>
          <a:xfrm>
            <a:off x="685800" y="1295400"/>
            <a:ext cx="8298287" cy="4800600"/>
          </a:xfrm>
        </p:spPr>
        <p:txBody>
          <a:bodyPr/>
          <a:lstStyle/>
          <a:p>
            <a:r>
              <a:rPr lang="en-US" dirty="0"/>
              <a:t>Spray water on the </a:t>
            </a:r>
            <a:r>
              <a:rPr lang="en-US" u="sng" dirty="0"/>
              <a:t>point of operation</a:t>
            </a:r>
          </a:p>
          <a:p>
            <a:pPr marL="965200" lvl="1" indent="-392113"/>
            <a:r>
              <a:rPr lang="en-US" dirty="0"/>
              <a:t>Point of operation: where the tool is on the material</a:t>
            </a:r>
          </a:p>
          <a:p>
            <a:pPr lvl="2"/>
            <a:r>
              <a:rPr lang="en-US" dirty="0"/>
              <a:t>When cutting with a saw, water is sprayed onto the blade where it is cutting the </a:t>
            </a:r>
            <a:r>
              <a:rPr lang="en-US" smtClean="0"/>
              <a:t>masonry block</a:t>
            </a:r>
            <a:r>
              <a:rPr lang="en-US" dirty="0"/>
              <a:t> </a:t>
            </a:r>
          </a:p>
        </p:txBody>
      </p:sp>
      <p:sp>
        <p:nvSpPr>
          <p:cNvPr id="6" name="TextBox 5"/>
          <p:cNvSpPr txBox="1"/>
          <p:nvPr/>
        </p:nvSpPr>
        <p:spPr>
          <a:xfrm>
            <a:off x="5095875" y="4724400"/>
            <a:ext cx="2998788" cy="523220"/>
          </a:xfrm>
          <a:prstGeom prst="rect">
            <a:avLst/>
          </a:prstGeom>
          <a:noFill/>
        </p:spPr>
        <p:txBody>
          <a:bodyPr wrap="square" rtlCol="0">
            <a:spAutoFit/>
          </a:bodyPr>
          <a:lstStyle/>
          <a:p>
            <a:r>
              <a:rPr lang="en-US" sz="2800" dirty="0"/>
              <a:t>Point of operation</a:t>
            </a:r>
          </a:p>
        </p:txBody>
      </p:sp>
      <p:cxnSp>
        <p:nvCxnSpPr>
          <p:cNvPr id="7" name="Shape 527" descr="arrow"/>
          <p:cNvCxnSpPr>
            <a:cxnSpLocks/>
          </p:cNvCxnSpPr>
          <p:nvPr/>
        </p:nvCxnSpPr>
        <p:spPr>
          <a:xfrm flipV="1">
            <a:off x="3276600" y="5048250"/>
            <a:ext cx="1828800" cy="576590"/>
          </a:xfrm>
          <a:prstGeom prst="straightConnector1">
            <a:avLst/>
          </a:prstGeom>
          <a:noFill/>
          <a:ln w="38100" cap="flat" cmpd="sng">
            <a:solidFill>
              <a:srgbClr val="FF0000"/>
            </a:solidFill>
            <a:prstDash val="solid"/>
            <a:round/>
            <a:headEnd type="stealth" w="lg" len="lg"/>
            <a:tailEnd type="none" w="med" len="med"/>
          </a:ln>
        </p:spPr>
      </p:cxnSp>
      <p:sp>
        <p:nvSpPr>
          <p:cNvPr id="8" name="Slide Number Placeholder 7"/>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61</a:t>
            </a:fld>
            <a:endParaRPr lang="en-US" sz="1400" b="0" i="0" u="none" strike="noStrike" cap="none">
              <a:solidFill>
                <a:schemeClr val="dk1"/>
              </a:solidFill>
              <a:latin typeface="Tahoma"/>
              <a:ea typeface="Tahoma"/>
              <a:cs typeface="Tahoma"/>
              <a:sym typeface="Tahoma"/>
            </a:endParaRPr>
          </a:p>
        </p:txBody>
      </p:sp>
      <p:sp>
        <p:nvSpPr>
          <p:cNvPr id="2" name="Rectangle 1"/>
          <p:cNvSpPr/>
          <p:nvPr/>
        </p:nvSpPr>
        <p:spPr>
          <a:xfrm>
            <a:off x="860731" y="6566069"/>
            <a:ext cx="2773516"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Masonry saw with incorporated wet </a:t>
            </a:r>
            <a:r>
              <a:rPr lang="en-US" sz="1000" dirty="0" smtClean="0">
                <a:latin typeface="+mn-lt"/>
                <a:ea typeface="Calibri" panose="020F0502020204030204" pitchFamily="34" charset="0"/>
                <a:cs typeface="Arial" panose="020B0604020202020204" pitchFamily="34" charset="0"/>
              </a:rPr>
              <a:t>methods </a:t>
            </a:r>
            <a:endParaRPr lang="en-US" sz="1000" dirty="0">
              <a:latin typeface="+mn-lt"/>
            </a:endParaRPr>
          </a:p>
        </p:txBody>
      </p:sp>
    </p:spTree>
    <p:custDataLst>
      <p:tags r:id="rId1"/>
    </p:custDataLst>
    <p:extLst>
      <p:ext uri="{BB962C8B-B14F-4D97-AF65-F5344CB8AC3E}">
        <p14:creationId xmlns:p14="http://schemas.microsoft.com/office/powerpoint/2010/main" val="3357894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7" name="Picture 6" title="Image of grinding without engineering control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1371600"/>
            <a:ext cx="4053237" cy="3593592"/>
          </a:xfrm>
          <a:prstGeom prst="rect">
            <a:avLst/>
          </a:prstGeom>
        </p:spPr>
      </p:pic>
      <p:sp>
        <p:nvSpPr>
          <p:cNvPr id="438" name="Shape 438"/>
          <p:cNvSpPr txBox="1"/>
          <p:nvPr/>
        </p:nvSpPr>
        <p:spPr>
          <a:xfrm>
            <a:off x="6629400" y="961766"/>
            <a:ext cx="4506361"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00" b="0" i="0" u="none" strike="noStrike" cap="none" dirty="0">
                <a:solidFill>
                  <a:srgbClr val="000000"/>
                </a:solidFill>
                <a:latin typeface="Arial"/>
                <a:ea typeface="Arial"/>
                <a:cs typeface="Arial"/>
                <a:sym typeface="Arial"/>
              </a:rPr>
              <a:t>Photo by </a:t>
            </a:r>
            <a:r>
              <a:rPr lang="en-US" sz="800" b="0" i="0" u="none" strike="noStrike" cap="none" dirty="0" err="1">
                <a:solidFill>
                  <a:srgbClr val="000000"/>
                </a:solidFill>
                <a:latin typeface="Arial"/>
                <a:ea typeface="Arial"/>
                <a:cs typeface="Arial"/>
                <a:sym typeface="Arial"/>
              </a:rPr>
              <a:t>Haselden</a:t>
            </a:r>
            <a:r>
              <a:rPr lang="en-US" sz="800" b="0" i="0" u="none" strike="noStrike" cap="none" dirty="0">
                <a:solidFill>
                  <a:srgbClr val="000000"/>
                </a:solidFill>
                <a:latin typeface="Arial"/>
                <a:ea typeface="Arial"/>
                <a:cs typeface="Arial"/>
                <a:sym typeface="Arial"/>
              </a:rPr>
              <a:t> Construction</a:t>
            </a:r>
          </a:p>
        </p:txBody>
      </p:sp>
      <p:sp>
        <p:nvSpPr>
          <p:cNvPr id="440" name="Shape 440"/>
          <p:cNvSpPr txBox="1"/>
          <p:nvPr/>
        </p:nvSpPr>
        <p:spPr>
          <a:xfrm>
            <a:off x="1933311" y="1001068"/>
            <a:ext cx="3981978"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00" b="0" i="0" u="none" strike="noStrike" cap="none" dirty="0">
                <a:solidFill>
                  <a:srgbClr val="000000"/>
                </a:solidFill>
                <a:latin typeface="Arial"/>
                <a:ea typeface="Arial"/>
                <a:cs typeface="Arial"/>
                <a:sym typeface="Arial"/>
              </a:rPr>
              <a:t>Source: NIOSH: </a:t>
            </a:r>
            <a:r>
              <a:rPr lang="en-US" sz="800" b="0" i="0" u="sng" strike="noStrike" cap="none" dirty="0" smtClean="0">
                <a:solidFill>
                  <a:schemeClr val="hlink"/>
                </a:solidFill>
                <a:latin typeface="Arial"/>
                <a:ea typeface="Arial"/>
                <a:cs typeface="Arial"/>
                <a:sym typeface="Arial"/>
                <a:hlinkClick r:id="rId5"/>
              </a:rPr>
              <a:t>link/</a:t>
            </a:r>
            <a:endParaRPr lang="en-US" sz="800" b="0" i="0" u="sng" strike="noStrike" cap="none" dirty="0">
              <a:solidFill>
                <a:schemeClr val="hlink"/>
              </a:solidFill>
              <a:latin typeface="Arial"/>
              <a:ea typeface="Arial"/>
              <a:cs typeface="Arial"/>
              <a:sym typeface="Arial"/>
              <a:hlinkClick r:id="rId5"/>
            </a:endParaRPr>
          </a:p>
          <a:p>
            <a:pPr marL="0" marR="0" lvl="0" indent="0" algn="l" rtl="0">
              <a:lnSpc>
                <a:spcPct val="100000"/>
              </a:lnSpc>
              <a:spcBef>
                <a:spcPts val="0"/>
              </a:spcBef>
              <a:spcAft>
                <a:spcPts val="0"/>
              </a:spcAft>
              <a:buClr>
                <a:srgbClr val="000000"/>
              </a:buClr>
              <a:buSzPct val="25000"/>
              <a:buFont typeface="Arial"/>
              <a:buNone/>
            </a:pPr>
            <a:r>
              <a:rPr lang="en-US" sz="800" b="0" i="0" u="none" strike="noStrike" cap="none" dirty="0">
                <a:solidFill>
                  <a:srgbClr val="000000"/>
                </a:solidFill>
                <a:latin typeface="Arial"/>
                <a:ea typeface="Arial"/>
                <a:cs typeface="Arial"/>
                <a:sym typeface="Arial"/>
              </a:rPr>
              <a:t>grinders.html. Accesses 2-27-2017 </a:t>
            </a:r>
          </a:p>
        </p:txBody>
      </p:sp>
      <p:sp>
        <p:nvSpPr>
          <p:cNvPr id="2" name="Title 1"/>
          <p:cNvSpPr>
            <a:spLocks noGrp="1"/>
          </p:cNvSpPr>
          <p:nvPr>
            <p:ph type="title"/>
          </p:nvPr>
        </p:nvSpPr>
        <p:spPr/>
        <p:txBody>
          <a:bodyPr/>
          <a:lstStyle/>
          <a:p>
            <a:r>
              <a:rPr lang="en-US" sz="3200" dirty="0"/>
              <a:t>Ways to Keep Silica Dust Out of the Air #3</a:t>
            </a:r>
          </a:p>
        </p:txBody>
      </p:sp>
      <p:pic>
        <p:nvPicPr>
          <p:cNvPr id="6146" name="Picture 2" descr="X"/>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4510" t="14257" r="25490" b="31881"/>
          <a:stretch/>
        </p:blipFill>
        <p:spPr bwMode="auto">
          <a:xfrm>
            <a:off x="3124200" y="3505200"/>
            <a:ext cx="965201" cy="128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24401" y="5683985"/>
            <a:ext cx="4495800" cy="954107"/>
          </a:xfrm>
          <a:prstGeom prst="rect">
            <a:avLst/>
          </a:prstGeom>
        </p:spPr>
        <p:txBody>
          <a:bodyPr wrap="square">
            <a:spAutoFit/>
          </a:bodyPr>
          <a:lstStyle/>
          <a:p>
            <a:r>
              <a:rPr lang="en-US" sz="2800" b="1" dirty="0">
                <a:solidFill>
                  <a:schemeClr val="accent1">
                    <a:lumMod val="75000"/>
                  </a:schemeClr>
                </a:solidFill>
              </a:rPr>
              <a:t>Suck it up with a Shop </a:t>
            </a:r>
            <a:r>
              <a:rPr lang="en-US" sz="2800" b="1" dirty="0" err="1">
                <a:solidFill>
                  <a:schemeClr val="accent1">
                    <a:lumMod val="75000"/>
                  </a:schemeClr>
                </a:solidFill>
              </a:rPr>
              <a:t>Vac</a:t>
            </a:r>
            <a:r>
              <a:rPr lang="en-US" sz="2800" b="1" dirty="0">
                <a:solidFill>
                  <a:schemeClr val="accent1">
                    <a:lumMod val="75000"/>
                  </a:schemeClr>
                </a:solidFill>
              </a:rPr>
              <a:t> with HEPA Filter</a:t>
            </a:r>
          </a:p>
        </p:txBody>
      </p:sp>
      <p:pic>
        <p:nvPicPr>
          <p:cNvPr id="13314" name="Picture 2" descr="Worker chips concrete with engineering controls.&#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24401" y="1143000"/>
            <a:ext cx="3448050" cy="4207422"/>
          </a:xfrm>
          <a:prstGeom prst="rect">
            <a:avLst/>
          </a:prstGeom>
          <a:noFill/>
          <a:extLst>
            <a:ext uri="{909E8E84-426E-40DD-AFC4-6F175D3DCCD1}">
              <a14:hiddenFill xmlns:a14="http://schemas.microsoft.com/office/drawing/2010/main">
                <a:solidFill>
                  <a:srgbClr val="FFFFFF"/>
                </a:solidFill>
              </a14:hiddenFill>
            </a:ext>
          </a:extLst>
        </p:spPr>
      </p:pic>
      <p:sp>
        <p:nvSpPr>
          <p:cNvPr id="10" name="L-Shape 9" descr="Check"/>
          <p:cNvSpPr/>
          <p:nvPr/>
        </p:nvSpPr>
        <p:spPr>
          <a:xfrm rot="-2520000">
            <a:off x="4886955" y="4532948"/>
            <a:ext cx="780660" cy="55777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62</a:t>
            </a:fld>
            <a:endParaRPr lang="en-US" sz="1400" b="0" i="0" u="none" strike="noStrike" cap="none">
              <a:solidFill>
                <a:schemeClr val="dk1"/>
              </a:solidFill>
              <a:latin typeface="Tahoma"/>
              <a:ea typeface="Tahoma"/>
              <a:cs typeface="Tahoma"/>
              <a:sym typeface="Tahoma"/>
            </a:endParaRPr>
          </a:p>
        </p:txBody>
      </p:sp>
      <p:sp>
        <p:nvSpPr>
          <p:cNvPr id="3" name="Rectangle 2"/>
          <p:cNvSpPr/>
          <p:nvPr/>
        </p:nvSpPr>
        <p:spPr>
          <a:xfrm>
            <a:off x="1284303" y="4992528"/>
            <a:ext cx="2324675"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Grinding without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
        <p:nvSpPr>
          <p:cNvPr id="6" name="Rectangle 5"/>
          <p:cNvSpPr/>
          <p:nvPr/>
        </p:nvSpPr>
        <p:spPr>
          <a:xfrm>
            <a:off x="4997548" y="5336381"/>
            <a:ext cx="2937022"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chips concrete with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 name="Picture 3" title="Worker cuts masonry block without engineering control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1524000"/>
            <a:ext cx="3669792" cy="3950208"/>
          </a:xfrm>
          <a:prstGeom prst="rect">
            <a:avLst/>
          </a:prstGeom>
        </p:spPr>
      </p:pic>
      <p:sp>
        <p:nvSpPr>
          <p:cNvPr id="432" name="Shape 432"/>
          <p:cNvSpPr txBox="1"/>
          <p:nvPr/>
        </p:nvSpPr>
        <p:spPr>
          <a:xfrm>
            <a:off x="7086600" y="1219200"/>
            <a:ext cx="7340700" cy="856500"/>
          </a:xfrm>
          <a:prstGeom prst="rect">
            <a:avLst/>
          </a:prstGeom>
          <a:noFill/>
          <a:ln>
            <a:noFill/>
          </a:ln>
        </p:spPr>
        <p:txBody>
          <a:bodyPr lIns="91425" tIns="91425" rIns="91425" bIns="91425" anchor="t" anchorCtr="0">
            <a:noAutofit/>
          </a:bodyPr>
          <a:lstStyle/>
          <a:p>
            <a:pPr lvl="0">
              <a:spcBef>
                <a:spcPts val="0"/>
              </a:spcBef>
              <a:buNone/>
            </a:pPr>
            <a:r>
              <a:rPr lang="en-US" sz="800" dirty="0"/>
              <a:t>Photo by </a:t>
            </a:r>
            <a:r>
              <a:rPr lang="en-US" sz="800" dirty="0" err="1"/>
              <a:t>Haselden</a:t>
            </a:r>
            <a:r>
              <a:rPr lang="en-US" sz="800" dirty="0"/>
              <a:t> Construction</a:t>
            </a:r>
          </a:p>
        </p:txBody>
      </p:sp>
      <p:sp>
        <p:nvSpPr>
          <p:cNvPr id="2" name="Title 1"/>
          <p:cNvSpPr>
            <a:spLocks noGrp="1"/>
          </p:cNvSpPr>
          <p:nvPr>
            <p:ph type="title"/>
          </p:nvPr>
        </p:nvSpPr>
        <p:spPr/>
        <p:txBody>
          <a:bodyPr/>
          <a:lstStyle/>
          <a:p>
            <a:r>
              <a:rPr lang="en-US" sz="3200" dirty="0"/>
              <a:t>Ways to Keep Silica Dust Out of the Air  #4</a:t>
            </a:r>
          </a:p>
        </p:txBody>
      </p:sp>
      <p:sp>
        <p:nvSpPr>
          <p:cNvPr id="5" name="TextBox 4"/>
          <p:cNvSpPr txBox="1"/>
          <p:nvPr/>
        </p:nvSpPr>
        <p:spPr>
          <a:xfrm>
            <a:off x="4539836" y="5746424"/>
            <a:ext cx="4533900" cy="584775"/>
          </a:xfrm>
          <a:prstGeom prst="rect">
            <a:avLst/>
          </a:prstGeom>
          <a:noFill/>
        </p:spPr>
        <p:txBody>
          <a:bodyPr wrap="square" rtlCol="0">
            <a:spAutoFit/>
          </a:bodyPr>
          <a:lstStyle/>
          <a:p>
            <a:r>
              <a:rPr lang="en-US" sz="3200" b="1" dirty="0">
                <a:solidFill>
                  <a:schemeClr val="accent1">
                    <a:lumMod val="75000"/>
                  </a:schemeClr>
                </a:solidFill>
              </a:rPr>
              <a:t>Use a Cover (Shroud)</a:t>
            </a:r>
          </a:p>
        </p:txBody>
      </p:sp>
      <p:sp>
        <p:nvSpPr>
          <p:cNvPr id="6" name="Rectangle 5"/>
          <p:cNvSpPr/>
          <p:nvPr/>
        </p:nvSpPr>
        <p:spPr>
          <a:xfrm>
            <a:off x="2895600" y="4191000"/>
            <a:ext cx="982961" cy="1323439"/>
          </a:xfrm>
          <a:prstGeom prst="rect">
            <a:avLst/>
          </a:prstGeom>
        </p:spPr>
        <p:txBody>
          <a:bodyPr wrap="none">
            <a:spAutoFit/>
          </a:bodyPr>
          <a:lstStyle/>
          <a:p>
            <a:r>
              <a:rPr lang="en-US" sz="8000" dirty="0">
                <a:solidFill>
                  <a:srgbClr val="FF0000"/>
                </a:solidFill>
                <a:latin typeface="Arial Black" panose="020B0A04020102020204" pitchFamily="34" charset="0"/>
              </a:rPr>
              <a:t>X</a:t>
            </a:r>
          </a:p>
        </p:txBody>
      </p:sp>
      <p:pic>
        <p:nvPicPr>
          <p:cNvPr id="12290" name="Picture 2" descr="Worker grinds concrete with engineering controls.&#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1434392"/>
            <a:ext cx="3890852" cy="3975808"/>
          </a:xfrm>
          <a:prstGeom prst="rect">
            <a:avLst/>
          </a:prstGeom>
          <a:noFill/>
          <a:extLst>
            <a:ext uri="{909E8E84-426E-40DD-AFC4-6F175D3DCCD1}">
              <a14:hiddenFill xmlns:a14="http://schemas.microsoft.com/office/drawing/2010/main">
                <a:solidFill>
                  <a:srgbClr val="FFFFFF"/>
                </a:solidFill>
              </a14:hiddenFill>
            </a:ext>
          </a:extLst>
        </p:spPr>
      </p:pic>
      <p:sp>
        <p:nvSpPr>
          <p:cNvPr id="7" name="L-Shape 6" descr="Check"/>
          <p:cNvSpPr/>
          <p:nvPr/>
        </p:nvSpPr>
        <p:spPr>
          <a:xfrm rot="-2520000">
            <a:off x="5425949" y="4611648"/>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63</a:t>
            </a:fld>
            <a:endParaRPr lang="en-US" sz="1400" b="0" i="0" u="none" strike="noStrike" cap="none">
              <a:solidFill>
                <a:schemeClr val="dk1"/>
              </a:solidFill>
              <a:latin typeface="Tahoma"/>
              <a:ea typeface="Tahoma"/>
              <a:cs typeface="Tahoma"/>
              <a:sym typeface="Tahoma"/>
            </a:endParaRPr>
          </a:p>
        </p:txBody>
      </p:sp>
      <p:sp>
        <p:nvSpPr>
          <p:cNvPr id="3" name="Rectangle 2"/>
          <p:cNvSpPr/>
          <p:nvPr/>
        </p:nvSpPr>
        <p:spPr>
          <a:xfrm>
            <a:off x="467570" y="5473699"/>
            <a:ext cx="3384260"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cuts masonry block without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
        <p:nvSpPr>
          <p:cNvPr id="9" name="Rectangle 8"/>
          <p:cNvSpPr/>
          <p:nvPr/>
        </p:nvSpPr>
        <p:spPr>
          <a:xfrm>
            <a:off x="5252668" y="5421189"/>
            <a:ext cx="2986715"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grinds concrete with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Tree>
    <p:custDataLst>
      <p:tags r:id="rId1"/>
    </p:custDataLst>
    <p:extLst>
      <p:ext uri="{BB962C8B-B14F-4D97-AF65-F5344CB8AC3E}">
        <p14:creationId xmlns:p14="http://schemas.microsoft.com/office/powerpoint/2010/main" val="28151642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10" name="Picture 9" title="Image of an excavator with engineered controls, Enclosed Cab."/>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19600" y="1828800"/>
            <a:ext cx="4176889" cy="3256156"/>
          </a:xfrm>
          <a:prstGeom prst="rect">
            <a:avLst/>
          </a:prstGeom>
        </p:spPr>
      </p:pic>
      <p:pic>
        <p:nvPicPr>
          <p:cNvPr id="7" name="Picture 6" title="Rig without engineering control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828800"/>
            <a:ext cx="3432048" cy="3188208"/>
          </a:xfrm>
          <a:prstGeom prst="rect">
            <a:avLst/>
          </a:prstGeom>
        </p:spPr>
      </p:pic>
      <p:sp>
        <p:nvSpPr>
          <p:cNvPr id="454" name="Shape 454"/>
          <p:cNvSpPr txBox="1"/>
          <p:nvPr/>
        </p:nvSpPr>
        <p:spPr>
          <a:xfrm>
            <a:off x="838200" y="1523999"/>
            <a:ext cx="2438400" cy="3089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00" b="0" i="0" u="none" strike="noStrike" cap="none" dirty="0">
                <a:solidFill>
                  <a:srgbClr val="000000"/>
                </a:solidFill>
                <a:latin typeface="Arial"/>
                <a:ea typeface="Arial"/>
                <a:cs typeface="Arial"/>
                <a:sym typeface="Arial"/>
              </a:rPr>
              <a:t>Source: OSHA. </a:t>
            </a:r>
            <a:r>
              <a:rPr lang="en-US" sz="800" b="0" i="0" u="sng" strike="noStrike" cap="none" dirty="0" smtClean="0">
                <a:solidFill>
                  <a:schemeClr val="hlink"/>
                </a:solidFill>
                <a:latin typeface="Arial"/>
                <a:ea typeface="Arial"/>
                <a:cs typeface="Arial"/>
                <a:sym typeface="Arial"/>
                <a:hlinkClick r:id="rId6"/>
              </a:rPr>
              <a:t>link</a:t>
            </a:r>
            <a:endParaRPr lang="en-US" sz="800" b="0" i="0" u="sng" strike="noStrike" cap="none" dirty="0">
              <a:solidFill>
                <a:schemeClr val="hlink"/>
              </a:solidFill>
              <a:latin typeface="Arial"/>
              <a:ea typeface="Arial"/>
              <a:cs typeface="Arial"/>
              <a:sym typeface="Arial"/>
              <a:hlinkClick r:id="rId6"/>
            </a:endParaRPr>
          </a:p>
          <a:p>
            <a:pPr marL="0" marR="0" lvl="0" indent="0" algn="l" rtl="0">
              <a:lnSpc>
                <a:spcPct val="100000"/>
              </a:lnSpc>
              <a:spcBef>
                <a:spcPts val="0"/>
              </a:spcBef>
              <a:spcAft>
                <a:spcPts val="0"/>
              </a:spcAft>
              <a:buClr>
                <a:srgbClr val="000000"/>
              </a:buClr>
              <a:buSzPct val="25000"/>
              <a:buFont typeface="Arial"/>
              <a:buNone/>
            </a:pPr>
            <a:r>
              <a:rPr lang="en-US" sz="800" b="0" i="0" u="none" strike="noStrike" cap="none" dirty="0">
                <a:solidFill>
                  <a:srgbClr val="000000"/>
                </a:solidFill>
                <a:latin typeface="Arial"/>
                <a:ea typeface="Arial"/>
                <a:cs typeface="Arial"/>
                <a:sym typeface="Arial"/>
              </a:rPr>
              <a:t>hurricane/heavy-equip.html. Accesses 2-27-2017 </a:t>
            </a:r>
          </a:p>
        </p:txBody>
      </p:sp>
      <p:sp>
        <p:nvSpPr>
          <p:cNvPr id="455" name="Shape 455"/>
          <p:cNvSpPr txBox="1"/>
          <p:nvPr/>
        </p:nvSpPr>
        <p:spPr>
          <a:xfrm>
            <a:off x="4343401" y="1509085"/>
            <a:ext cx="4383088" cy="3197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a:solidFill>
                  <a:schemeClr val="dk1"/>
                </a:solidFill>
                <a:latin typeface="Tahoma"/>
                <a:ea typeface="Tahoma"/>
                <a:cs typeface="Tahoma"/>
                <a:sym typeface="Tahoma"/>
              </a:rPr>
              <a:t>Source: OSHA: Small entity Compliance Guide for the Respirable Crystalline Silica Standard for Construction. OSHA 3902-11 2016</a:t>
            </a:r>
          </a:p>
        </p:txBody>
      </p:sp>
      <p:sp>
        <p:nvSpPr>
          <p:cNvPr id="2" name="Title 1"/>
          <p:cNvSpPr>
            <a:spLocks noGrp="1"/>
          </p:cNvSpPr>
          <p:nvPr>
            <p:ph type="title"/>
          </p:nvPr>
        </p:nvSpPr>
        <p:spPr/>
        <p:txBody>
          <a:bodyPr/>
          <a:lstStyle/>
          <a:p>
            <a:r>
              <a:rPr lang="en-US" sz="3200" dirty="0"/>
              <a:t>Ways to Keep Silica Dust out of </a:t>
            </a:r>
            <a:r>
              <a:rPr lang="en-US" sz="3200" u="sng" dirty="0"/>
              <a:t>your</a:t>
            </a:r>
            <a:r>
              <a:rPr lang="en-US" sz="3200" dirty="0"/>
              <a:t> Air #1</a:t>
            </a:r>
          </a:p>
        </p:txBody>
      </p:sp>
      <p:pic>
        <p:nvPicPr>
          <p:cNvPr id="8" name="Picture 2" descr="X"/>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748535" y="4038600"/>
            <a:ext cx="1213866"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91000" y="5257800"/>
            <a:ext cx="4267200" cy="1446550"/>
          </a:xfrm>
          <a:prstGeom prst="rect">
            <a:avLst/>
          </a:prstGeom>
        </p:spPr>
        <p:txBody>
          <a:bodyPr wrap="square">
            <a:spAutoFit/>
          </a:bodyPr>
          <a:lstStyle/>
          <a:p>
            <a:r>
              <a:rPr lang="en-US" sz="2800" b="1" dirty="0">
                <a:solidFill>
                  <a:schemeClr val="accent1">
                    <a:lumMod val="75000"/>
                  </a:schemeClr>
                </a:solidFill>
              </a:rPr>
              <a:t>Use enclosed cabs</a:t>
            </a:r>
          </a:p>
          <a:p>
            <a:pPr marL="457200" indent="-457200">
              <a:buFont typeface="Arial" panose="020B0604020202020204" pitchFamily="34" charset="0"/>
              <a:buChar char="•"/>
            </a:pPr>
            <a:r>
              <a:rPr lang="en-US" sz="2000" b="1" dirty="0">
                <a:solidFill>
                  <a:schemeClr val="accent1">
                    <a:lumMod val="75000"/>
                  </a:schemeClr>
                </a:solidFill>
              </a:rPr>
              <a:t>Keep windows closed</a:t>
            </a:r>
          </a:p>
          <a:p>
            <a:pPr marL="457200" indent="-457200">
              <a:buFont typeface="Arial" panose="020B0604020202020204" pitchFamily="34" charset="0"/>
              <a:buChar char="•"/>
            </a:pPr>
            <a:r>
              <a:rPr lang="en-US" sz="2000" b="1" dirty="0">
                <a:solidFill>
                  <a:schemeClr val="accent1">
                    <a:lumMod val="75000"/>
                  </a:schemeClr>
                </a:solidFill>
              </a:rPr>
              <a:t>Keep cabs clean – wet wiping and/or HEPA vacuuming</a:t>
            </a: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64</a:t>
            </a:fld>
            <a:endParaRPr lang="en-US" sz="1400" b="0" i="0" u="none" strike="noStrike" cap="none">
              <a:solidFill>
                <a:schemeClr val="dk1"/>
              </a:solidFill>
              <a:latin typeface="Tahoma"/>
              <a:ea typeface="Tahoma"/>
              <a:cs typeface="Tahoma"/>
              <a:sym typeface="Tahoma"/>
            </a:endParaRPr>
          </a:p>
        </p:txBody>
      </p:sp>
      <p:sp>
        <p:nvSpPr>
          <p:cNvPr id="3" name="Rectangle 2"/>
          <p:cNvSpPr/>
          <p:nvPr/>
        </p:nvSpPr>
        <p:spPr>
          <a:xfrm>
            <a:off x="1154434" y="5015726"/>
            <a:ext cx="2034531"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Rig without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
        <p:nvSpPr>
          <p:cNvPr id="6" name="Rectangle 5"/>
          <p:cNvSpPr/>
          <p:nvPr/>
        </p:nvSpPr>
        <p:spPr>
          <a:xfrm>
            <a:off x="5574716" y="5072991"/>
            <a:ext cx="189346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Rig with engineering </a:t>
            </a:r>
            <a:r>
              <a:rPr lang="en-US" sz="1000" dirty="0" smtClean="0">
                <a:latin typeface="+mn-lt"/>
                <a:ea typeface="Calibri" panose="020F0502020204030204" pitchFamily="34" charset="0"/>
                <a:cs typeface="Arial" panose="020B0604020202020204" pitchFamily="34" charset="0"/>
              </a:rPr>
              <a:t>controls </a:t>
            </a:r>
            <a:endParaRPr lang="en-US" sz="1000" dirty="0">
              <a:latin typeface="+mn-lt"/>
            </a:endParaRPr>
          </a:p>
        </p:txBody>
      </p:sp>
      <p:sp>
        <p:nvSpPr>
          <p:cNvPr id="9" name="L-Shape 8" descr="Check"/>
          <p:cNvSpPr/>
          <p:nvPr/>
        </p:nvSpPr>
        <p:spPr>
          <a:xfrm rot="-2520000">
            <a:off x="7453920" y="4176919"/>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Enclosed Cabs or Booths</a:t>
            </a:r>
            <a:endParaRPr lang="en-US" dirty="0"/>
          </a:p>
        </p:txBody>
      </p:sp>
      <p:sp>
        <p:nvSpPr>
          <p:cNvPr id="3" name="Content Placeholder 2"/>
          <p:cNvSpPr>
            <a:spLocks noGrp="1"/>
          </p:cNvSpPr>
          <p:nvPr>
            <p:ph idx="1"/>
          </p:nvPr>
        </p:nvSpPr>
        <p:spPr>
          <a:xfrm>
            <a:off x="685800" y="1142082"/>
            <a:ext cx="7772400" cy="4114800"/>
          </a:xfrm>
        </p:spPr>
        <p:txBody>
          <a:bodyPr/>
          <a:lstStyle/>
          <a:p>
            <a:r>
              <a:rPr lang="en-US" dirty="0" smtClean="0"/>
              <a:t>Requirements</a:t>
            </a:r>
          </a:p>
          <a:p>
            <a:pPr lvl="1"/>
            <a:r>
              <a:rPr lang="en-US" dirty="0" smtClean="0"/>
              <a:t>Maintain as free as practicable from settled dust</a:t>
            </a:r>
          </a:p>
          <a:p>
            <a:pPr lvl="1"/>
            <a:r>
              <a:rPr lang="en-US" dirty="0" smtClean="0"/>
              <a:t>Door seals and closing mechanisms work properly</a:t>
            </a:r>
          </a:p>
          <a:p>
            <a:pPr lvl="1"/>
            <a:r>
              <a:rPr lang="en-US" dirty="0" smtClean="0"/>
              <a:t>Gaskets and seals in good condition and work properly</a:t>
            </a:r>
          </a:p>
          <a:p>
            <a:pPr lvl="1"/>
            <a:r>
              <a:rPr lang="en-US" dirty="0" smtClean="0"/>
              <a:t>Under positive pressure</a:t>
            </a:r>
          </a:p>
          <a:p>
            <a:pPr lvl="2"/>
            <a:r>
              <a:rPr lang="en-US" dirty="0" smtClean="0"/>
              <a:t>Continuous delivery of fresh air</a:t>
            </a:r>
          </a:p>
          <a:p>
            <a:pPr lvl="1"/>
            <a:r>
              <a:rPr lang="en-US" dirty="0" smtClean="0"/>
              <a:t>Filtered intake air (95% efficient)</a:t>
            </a:r>
          </a:p>
          <a:p>
            <a:pPr lvl="1"/>
            <a:r>
              <a:rPr lang="en-US" dirty="0" smtClean="0"/>
              <a:t>Heating and cooling capabilities</a:t>
            </a:r>
          </a:p>
          <a:p>
            <a:pPr lvl="1"/>
            <a:endParaRPr lang="en-US" dirty="0"/>
          </a:p>
          <a:p>
            <a:pPr lvl="1"/>
            <a:endParaRPr lang="en-US" dirty="0" smtClean="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65</a:t>
            </a:fld>
            <a:endParaRPr lang="en-US" sz="14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258921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10" name="Picture 9" title="Using a grinding with engineering control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400" y="1600200"/>
            <a:ext cx="3962400" cy="3886200"/>
          </a:xfrm>
          <a:prstGeom prst="rect">
            <a:avLst/>
          </a:prstGeom>
        </p:spPr>
      </p:pic>
      <p:pic>
        <p:nvPicPr>
          <p:cNvPr id="7" name="Picture 6" title="Using a grinding without engineering control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2001" y="1524000"/>
            <a:ext cx="3505200" cy="3894398"/>
          </a:xfrm>
          <a:prstGeom prst="rect">
            <a:avLst/>
          </a:prstGeom>
        </p:spPr>
      </p:pic>
      <p:sp>
        <p:nvSpPr>
          <p:cNvPr id="461" name="Shape 461"/>
          <p:cNvSpPr txBox="1"/>
          <p:nvPr/>
        </p:nvSpPr>
        <p:spPr>
          <a:xfrm>
            <a:off x="5715000" y="1198216"/>
            <a:ext cx="3250449" cy="533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a:solidFill>
                  <a:schemeClr val="dk1"/>
                </a:solidFill>
                <a:latin typeface="Tahoma"/>
                <a:ea typeface="Tahoma"/>
                <a:cs typeface="Tahoma"/>
                <a:sym typeface="Tahoma"/>
              </a:rPr>
              <a:t>Source: OSHA: Small entity Compliance Guide for the Respirable Crystalline Silica Standard for Construction. OSHA 3902-11 2016</a:t>
            </a:r>
          </a:p>
        </p:txBody>
      </p:sp>
      <p:sp>
        <p:nvSpPr>
          <p:cNvPr id="463" name="Shape 463"/>
          <p:cNvSpPr txBox="1"/>
          <p:nvPr/>
        </p:nvSpPr>
        <p:spPr>
          <a:xfrm>
            <a:off x="754358" y="1182756"/>
            <a:ext cx="3414206" cy="4538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a:solidFill>
                  <a:schemeClr val="dk1"/>
                </a:solidFill>
                <a:latin typeface="Tahoma"/>
                <a:ea typeface="Tahoma"/>
                <a:cs typeface="Tahoma"/>
                <a:sym typeface="Tahoma"/>
              </a:rPr>
              <a:t>Source: OSHA: Fact Sheet: Controlling Silica Exposures in Construction While Doing </a:t>
            </a:r>
            <a:r>
              <a:rPr lang="en-US" sz="800" b="0" i="0" u="none" strike="noStrike" cap="none" dirty="0" err="1">
                <a:solidFill>
                  <a:schemeClr val="dk1"/>
                </a:solidFill>
                <a:latin typeface="Tahoma"/>
                <a:ea typeface="Tahoma"/>
                <a:cs typeface="Tahoma"/>
                <a:sym typeface="Tahoma"/>
              </a:rPr>
              <a:t>Tuckpointing</a:t>
            </a:r>
            <a:r>
              <a:rPr lang="en-US" sz="800" b="0" i="0" u="none" strike="noStrike" cap="none" dirty="0">
                <a:solidFill>
                  <a:schemeClr val="dk1"/>
                </a:solidFill>
                <a:latin typeface="Tahoma"/>
                <a:ea typeface="Tahoma"/>
                <a:cs typeface="Tahoma"/>
                <a:sym typeface="Tahoma"/>
              </a:rPr>
              <a:t>/Mortar Removal, DSG FS 3632</a:t>
            </a:r>
          </a:p>
        </p:txBody>
      </p:sp>
      <p:sp>
        <p:nvSpPr>
          <p:cNvPr id="2" name="Title 1"/>
          <p:cNvSpPr>
            <a:spLocks noGrp="1"/>
          </p:cNvSpPr>
          <p:nvPr>
            <p:ph type="title"/>
          </p:nvPr>
        </p:nvSpPr>
        <p:spPr/>
        <p:txBody>
          <a:bodyPr/>
          <a:lstStyle/>
          <a:p>
            <a:r>
              <a:rPr lang="en-US" sz="3200" dirty="0"/>
              <a:t>Ways to Keep Silica Dust Out of </a:t>
            </a:r>
            <a:r>
              <a:rPr lang="en-US" sz="3200" u="sng" dirty="0"/>
              <a:t>your</a:t>
            </a:r>
            <a:r>
              <a:rPr lang="en-US" sz="3200" dirty="0"/>
              <a:t> Air #2</a:t>
            </a:r>
          </a:p>
        </p:txBody>
      </p:sp>
      <p:pic>
        <p:nvPicPr>
          <p:cNvPr id="8" name="Picture 2" descr="Grinding without engineering controls.&#10;"/>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819400" y="4191000"/>
            <a:ext cx="1269999" cy="14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Shape 8" descr="Check"/>
          <p:cNvSpPr/>
          <p:nvPr/>
        </p:nvSpPr>
        <p:spPr>
          <a:xfrm rot="-2520000">
            <a:off x="5015521" y="4557921"/>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39673" y="5788223"/>
            <a:ext cx="3999528" cy="954107"/>
          </a:xfrm>
          <a:prstGeom prst="rect">
            <a:avLst/>
          </a:prstGeom>
        </p:spPr>
        <p:txBody>
          <a:bodyPr wrap="square">
            <a:spAutoFit/>
          </a:bodyPr>
          <a:lstStyle/>
          <a:p>
            <a:r>
              <a:rPr lang="en-US" sz="2800" b="1" dirty="0">
                <a:solidFill>
                  <a:schemeClr val="accent1">
                    <a:lumMod val="75000"/>
                  </a:schemeClr>
                </a:solidFill>
              </a:rPr>
              <a:t>Use Respiratory Protection </a:t>
            </a: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66</a:t>
            </a:fld>
            <a:endParaRPr lang="en-US" sz="1400" b="0" i="0" u="none" strike="noStrike" cap="none">
              <a:solidFill>
                <a:schemeClr val="dk1"/>
              </a:solidFill>
              <a:latin typeface="Tahoma"/>
              <a:ea typeface="Tahoma"/>
              <a:cs typeface="Tahoma"/>
              <a:sym typeface="Tahoma"/>
            </a:endParaRPr>
          </a:p>
        </p:txBody>
      </p:sp>
      <p:sp>
        <p:nvSpPr>
          <p:cNvPr id="3" name="Rectangle 2"/>
          <p:cNvSpPr/>
          <p:nvPr/>
        </p:nvSpPr>
        <p:spPr>
          <a:xfrm>
            <a:off x="1237962" y="5430678"/>
            <a:ext cx="2324675"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Grinding without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
        <p:nvSpPr>
          <p:cNvPr id="6" name="Rectangle 5"/>
          <p:cNvSpPr/>
          <p:nvPr/>
        </p:nvSpPr>
        <p:spPr>
          <a:xfrm>
            <a:off x="5649059" y="5434326"/>
            <a:ext cx="2148345"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Grinding with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#10</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Wet </a:t>
            </a:r>
            <a:r>
              <a:rPr lang="en-US" dirty="0">
                <a:latin typeface="Calibri" panose="020F0502020204030204" pitchFamily="34" charset="0"/>
              </a:rPr>
              <a:t>methods mean a stream of water is applied to the surface as it is being cut. This is best done using a continuous feed water system that has been built into the equipment.</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733800"/>
            <a:ext cx="4095750" cy="4114800"/>
          </a:xfrm>
        </p:spPr>
        <p:txBody>
          <a:bodyPr/>
          <a:lstStyle/>
          <a:p>
            <a:pPr lvl="0"/>
            <a:r>
              <a:rPr lang="en-US" sz="2800" dirty="0">
                <a:latin typeface="Calibri" panose="020F0502020204030204" pitchFamily="34" charset="0"/>
              </a:rPr>
              <a:t>True</a:t>
            </a:r>
          </a:p>
          <a:p>
            <a:pPr lvl="0"/>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02636"/>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67</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0046914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#11</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Which </a:t>
            </a:r>
            <a:r>
              <a:rPr lang="en-US" dirty="0">
                <a:latin typeface="Calibri" panose="020F0502020204030204" pitchFamily="34" charset="0"/>
              </a:rPr>
              <a:t>of the following is the best kind of control to lower silica dust in the air?</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2895600"/>
            <a:ext cx="4095750" cy="4114800"/>
          </a:xfrm>
        </p:spPr>
        <p:txBody>
          <a:bodyPr/>
          <a:lstStyle/>
          <a:p>
            <a:pPr marL="660400" lvl="0" indent="-457200">
              <a:buFont typeface="+mj-lt"/>
              <a:buAutoNum type="arabicPeriod"/>
            </a:pPr>
            <a:r>
              <a:rPr lang="en-US" sz="2800" dirty="0">
                <a:latin typeface="Calibri" panose="020F0502020204030204" pitchFamily="34" charset="0"/>
              </a:rPr>
              <a:t>Wet cutting</a:t>
            </a:r>
          </a:p>
          <a:p>
            <a:pPr marL="660400" lvl="0" indent="-457200">
              <a:buFont typeface="+mj-lt"/>
              <a:buAutoNum type="arabicPeriod"/>
            </a:pPr>
            <a:r>
              <a:rPr lang="en-US" sz="2800" dirty="0">
                <a:latin typeface="Calibri" panose="020F0502020204030204" pitchFamily="34" charset="0"/>
              </a:rPr>
              <a:t>Shrouds and HEPA dust collection system</a:t>
            </a:r>
          </a:p>
          <a:p>
            <a:pPr marL="660400" lvl="0" indent="-457200">
              <a:buFont typeface="+mj-lt"/>
              <a:buAutoNum type="arabicPeriod"/>
            </a:pPr>
            <a:r>
              <a:rPr lang="en-US" sz="2800" dirty="0">
                <a:latin typeface="Calibri" panose="020F0502020204030204" pitchFamily="34" charset="0"/>
              </a:rPr>
              <a:t>Equipment in good working condition</a:t>
            </a:r>
          </a:p>
          <a:p>
            <a:pPr marL="660400" lvl="0" indent="-457200">
              <a:buFont typeface="+mj-lt"/>
              <a:buAutoNum type="arabicPeriod"/>
            </a:pPr>
            <a:r>
              <a:rPr lang="en-US" sz="2800" dirty="0">
                <a:latin typeface="Calibri" panose="020F0502020204030204" pitchFamily="34" charset="0"/>
              </a:rPr>
              <a:t>All of the above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008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68</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32644394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381000" y="0"/>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3600" b="0" i="0" u="none" strike="noStrike" cap="none" dirty="0" smtClean="0">
                <a:solidFill>
                  <a:srgbClr val="00539B"/>
                </a:solidFill>
                <a:latin typeface="Tahoma"/>
                <a:ea typeface="Tahoma"/>
                <a:cs typeface="Tahoma"/>
                <a:sym typeface="Tahoma"/>
              </a:rPr>
              <a:t>Drywall </a:t>
            </a:r>
            <a:r>
              <a:rPr lang="en-US" sz="3600" b="0" i="0" u="none" strike="noStrike" cap="none" dirty="0">
                <a:solidFill>
                  <a:srgbClr val="00539B"/>
                </a:solidFill>
                <a:latin typeface="Tahoma"/>
                <a:ea typeface="Tahoma"/>
                <a:cs typeface="Tahoma"/>
                <a:sym typeface="Tahoma"/>
              </a:rPr>
              <a:t>Joint Compound Silica Controls</a:t>
            </a:r>
          </a:p>
        </p:txBody>
      </p:sp>
      <p:sp>
        <p:nvSpPr>
          <p:cNvPr id="469" name="Shape 469"/>
          <p:cNvSpPr txBox="1">
            <a:spLocks noGrp="1"/>
          </p:cNvSpPr>
          <p:nvPr>
            <p:ph type="body" idx="1"/>
          </p:nvPr>
        </p:nvSpPr>
        <p:spPr>
          <a:xfrm>
            <a:off x="685800" y="990600"/>
            <a:ext cx="4800600" cy="4697473"/>
          </a:xfrm>
          <a:prstGeom prst="rect">
            <a:avLst/>
          </a:prstGeom>
          <a:noFill/>
          <a:ln>
            <a:noFill/>
          </a:ln>
        </p:spPr>
        <p:txBody>
          <a:bodyPr lIns="91425" tIns="91425" rIns="91425" bIns="91425" anchor="t" anchorCtr="0">
            <a:noAutofit/>
          </a:bodyPr>
          <a:lstStyle/>
          <a:p>
            <a:pPr indent="-107950">
              <a:spcBef>
                <a:spcPts val="560"/>
              </a:spcBef>
              <a:buFont typeface="Tahoma"/>
              <a:buChar char="–"/>
            </a:pPr>
            <a:r>
              <a:rPr lang="en-US" sz="3200" b="0" i="0" u="none" strike="noStrike" cap="none" dirty="0">
                <a:solidFill>
                  <a:schemeClr val="dk1"/>
                </a:solidFill>
                <a:latin typeface="Tahoma"/>
                <a:ea typeface="Tahoma"/>
                <a:cs typeface="Tahoma"/>
                <a:sym typeface="Tahoma"/>
              </a:rPr>
              <a:t>Silica-free joint compound</a:t>
            </a:r>
          </a:p>
          <a:p>
            <a:pPr lvl="1" indent="-76200">
              <a:spcBef>
                <a:spcPts val="480"/>
              </a:spcBef>
              <a:buFont typeface="Tahoma"/>
              <a:buChar char="•"/>
            </a:pPr>
            <a:r>
              <a:rPr lang="en-US" sz="2800" b="0" i="0" u="none" strike="noStrike" cap="none" dirty="0">
                <a:solidFill>
                  <a:schemeClr val="dk1"/>
                </a:solidFill>
                <a:latin typeface="Tahoma"/>
                <a:ea typeface="Tahoma"/>
                <a:cs typeface="Tahoma"/>
                <a:sym typeface="Tahoma"/>
              </a:rPr>
              <a:t>Check the SDS</a:t>
            </a:r>
          </a:p>
          <a:p>
            <a:pPr indent="-107950">
              <a:spcBef>
                <a:spcPts val="560"/>
              </a:spcBef>
              <a:buFont typeface="Tahoma"/>
              <a:buChar char="–"/>
            </a:pPr>
            <a:r>
              <a:rPr lang="en-US" dirty="0"/>
              <a:t>Use the wet sponge </a:t>
            </a:r>
            <a:r>
              <a:rPr lang="en-US" dirty="0" smtClean="0"/>
              <a:t>method</a:t>
            </a:r>
            <a:endParaRPr lang="en-US" sz="3200" b="0" i="0" u="none" strike="noStrike" cap="none" dirty="0" smtClean="0">
              <a:solidFill>
                <a:schemeClr val="dk1"/>
              </a:solidFill>
              <a:latin typeface="Tahoma"/>
              <a:ea typeface="Tahoma"/>
              <a:cs typeface="Tahoma"/>
              <a:sym typeface="Tahoma"/>
            </a:endParaRPr>
          </a:p>
          <a:p>
            <a:pPr indent="-107950">
              <a:spcBef>
                <a:spcPts val="560"/>
              </a:spcBef>
              <a:buFont typeface="Tahoma"/>
              <a:buChar char="–"/>
            </a:pPr>
            <a:r>
              <a:rPr lang="en-US" sz="3200" b="0" i="0" u="none" strike="noStrike" cap="none" dirty="0" smtClean="0">
                <a:solidFill>
                  <a:schemeClr val="dk1"/>
                </a:solidFill>
                <a:latin typeface="Tahoma"/>
                <a:ea typeface="Tahoma"/>
                <a:cs typeface="Tahoma"/>
                <a:sym typeface="Tahoma"/>
              </a:rPr>
              <a:t>Use </a:t>
            </a:r>
            <a:r>
              <a:rPr lang="en-US" sz="3200" b="0" i="0" u="none" strike="noStrike" cap="none" dirty="0">
                <a:solidFill>
                  <a:schemeClr val="dk1"/>
                </a:solidFill>
                <a:latin typeface="Tahoma"/>
                <a:ea typeface="Tahoma"/>
                <a:cs typeface="Tahoma"/>
                <a:sym typeface="Tahoma"/>
              </a:rPr>
              <a:t>a sander with a dust </a:t>
            </a:r>
            <a:r>
              <a:rPr lang="en-US" sz="3200" b="0" i="0" u="none" strike="noStrike" cap="none" dirty="0" smtClean="0">
                <a:solidFill>
                  <a:schemeClr val="dk1"/>
                </a:solidFill>
                <a:latin typeface="Tahoma"/>
                <a:ea typeface="Tahoma"/>
                <a:cs typeface="Tahoma"/>
                <a:sym typeface="Tahoma"/>
              </a:rPr>
              <a:t>collection system</a:t>
            </a:r>
            <a:endParaRPr lang="en-US" sz="3200" b="0" i="0" u="none" strike="noStrike" cap="none" dirty="0">
              <a:solidFill>
                <a:schemeClr val="dk1"/>
              </a:solidFill>
              <a:latin typeface="Tahoma"/>
              <a:ea typeface="Tahoma"/>
              <a:cs typeface="Tahoma"/>
              <a:sym typeface="Tahoma"/>
            </a:endParaRPr>
          </a:p>
          <a:p>
            <a:pPr indent="-107950">
              <a:spcBef>
                <a:spcPts val="560"/>
              </a:spcBef>
              <a:buFont typeface="Tahoma"/>
              <a:buChar char="–"/>
            </a:pPr>
            <a:r>
              <a:rPr lang="en-US" sz="3200" b="0" i="0" u="none" strike="noStrike" cap="none" dirty="0" smtClean="0">
                <a:solidFill>
                  <a:schemeClr val="dk1"/>
                </a:solidFill>
                <a:latin typeface="Tahoma"/>
                <a:ea typeface="Tahoma"/>
                <a:cs typeface="Tahoma"/>
                <a:sym typeface="Tahoma"/>
              </a:rPr>
              <a:t>Use </a:t>
            </a:r>
            <a:r>
              <a:rPr lang="en-US" sz="3200" b="0" i="0" u="none" strike="noStrike" cap="none" dirty="0">
                <a:solidFill>
                  <a:schemeClr val="dk1"/>
                </a:solidFill>
                <a:latin typeface="Tahoma"/>
                <a:ea typeface="Tahoma"/>
                <a:cs typeface="Tahoma"/>
                <a:sym typeface="Tahoma"/>
              </a:rPr>
              <a:t>the pole method</a:t>
            </a:r>
          </a:p>
          <a:p>
            <a:pPr lvl="1" indent="-76200">
              <a:spcBef>
                <a:spcPts val="480"/>
              </a:spcBef>
              <a:buFont typeface="Tahoma"/>
              <a:buChar char="•"/>
            </a:pPr>
            <a:r>
              <a:rPr lang="en-US" sz="2800" b="0" i="0" u="none" strike="noStrike" cap="none" dirty="0">
                <a:solidFill>
                  <a:schemeClr val="dk1"/>
                </a:solidFill>
                <a:latin typeface="Tahoma"/>
                <a:ea typeface="Tahoma"/>
                <a:cs typeface="Tahoma"/>
                <a:sym typeface="Tahoma"/>
              </a:rPr>
              <a:t>Keeps you farther away from the point of dust generation</a:t>
            </a:r>
          </a:p>
        </p:txBody>
      </p:sp>
      <p:pic>
        <p:nvPicPr>
          <p:cNvPr id="4" name="Picture 3" descr="Worker sanding drywall joint with engineering controls. &#10;"/>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125557"/>
            <a:ext cx="3657600" cy="3962400"/>
          </a:xfrm>
          <a:prstGeom prst="rect">
            <a:avLst/>
          </a:prstGeom>
          <a:noFill/>
          <a:ln>
            <a:noFill/>
          </a:ln>
        </p:spPr>
      </p:pic>
      <p:cxnSp>
        <p:nvCxnSpPr>
          <p:cNvPr id="3" name="Straight Arrow Connector 2" descr="arrow"/>
          <p:cNvCxnSpPr/>
          <p:nvPr/>
        </p:nvCxnSpPr>
        <p:spPr>
          <a:xfrm flipV="1">
            <a:off x="4876800" y="3048000"/>
            <a:ext cx="990600" cy="838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descr="arrow"/>
          <p:cNvCxnSpPr/>
          <p:nvPr/>
        </p:nvCxnSpPr>
        <p:spPr>
          <a:xfrm flipV="1">
            <a:off x="5105400" y="3810001"/>
            <a:ext cx="2057400" cy="11429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7391400" y="1447800"/>
            <a:ext cx="2743200" cy="184666"/>
          </a:xfrm>
          <a:prstGeom prst="rect">
            <a:avLst/>
          </a:prstGeom>
          <a:noFill/>
        </p:spPr>
        <p:txBody>
          <a:bodyPr wrap="square" rtlCol="0">
            <a:spAutoFit/>
          </a:bodyPr>
          <a:lstStyle/>
          <a:p>
            <a:r>
              <a:rPr lang="en-US" sz="600" dirty="0" smtClean="0"/>
              <a:t>Photo Courtesy of </a:t>
            </a:r>
            <a:r>
              <a:rPr lang="en-US" sz="600" dirty="0" err="1" smtClean="0"/>
              <a:t>Haselden</a:t>
            </a:r>
            <a:r>
              <a:rPr lang="en-US" sz="600" dirty="0" smtClean="0"/>
              <a:t> Construction </a:t>
            </a:r>
            <a:endParaRPr lang="en-US" sz="600"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69</a:t>
            </a:fld>
            <a:endParaRPr lang="en-US" sz="1400" b="0" i="0" u="none" strike="noStrike" cap="none">
              <a:solidFill>
                <a:schemeClr val="dk1"/>
              </a:solidFill>
              <a:latin typeface="Tahoma"/>
              <a:ea typeface="Tahoma"/>
              <a:cs typeface="Tahoma"/>
              <a:sym typeface="Tahoma"/>
            </a:endParaRPr>
          </a:p>
        </p:txBody>
      </p:sp>
      <p:sp>
        <p:nvSpPr>
          <p:cNvPr id="2" name="Rectangle 1"/>
          <p:cNvSpPr/>
          <p:nvPr/>
        </p:nvSpPr>
        <p:spPr>
          <a:xfrm>
            <a:off x="5530782" y="4648201"/>
            <a:ext cx="3299301"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sanding drywall joint with engineering </a:t>
            </a:r>
            <a:r>
              <a:rPr lang="en-US" sz="1000" dirty="0" smtClean="0">
                <a:latin typeface="+mn-lt"/>
                <a:ea typeface="Calibri" panose="020F0502020204030204" pitchFamily="34" charset="0"/>
                <a:cs typeface="Arial" panose="020B0604020202020204" pitchFamily="34" charset="0"/>
              </a:rPr>
              <a:t>controls </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Test #2</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2) Which </a:t>
            </a:r>
            <a:r>
              <a:rPr lang="en-US" dirty="0">
                <a:latin typeface="Calibri" panose="020F0502020204030204" pitchFamily="34" charset="0"/>
              </a:rPr>
              <a:t>of the following activities create large amounts of visible and invisible silica dust?</a:t>
            </a:r>
          </a:p>
          <a:p>
            <a:endParaRPr lang="en-US" dirty="0"/>
          </a:p>
        </p:txBody>
      </p:sp>
      <p:sp>
        <p:nvSpPr>
          <p:cNvPr id="5" name="Text Placeholder 4"/>
          <p:cNvSpPr>
            <a:spLocks noGrp="1"/>
          </p:cNvSpPr>
          <p:nvPr>
            <p:ph type="body" sz="quarter" idx="14"/>
            <p:custDataLst>
              <p:tags r:id="rId3"/>
            </p:custDataLst>
          </p:nvPr>
        </p:nvSpPr>
        <p:spPr>
          <a:xfrm>
            <a:off x="381000" y="2859479"/>
            <a:ext cx="4095750" cy="4114800"/>
          </a:xfrm>
        </p:spPr>
        <p:txBody>
          <a:bodyPr/>
          <a:lstStyle/>
          <a:p>
            <a:pPr marL="660400" lvl="0" indent="-457200">
              <a:buFont typeface="+mj-lt"/>
              <a:buAutoNum type="arabicPeriod"/>
            </a:pPr>
            <a:r>
              <a:rPr lang="en-US" sz="2800" dirty="0">
                <a:latin typeface="Calibri" panose="020F0502020204030204" pitchFamily="34" charset="0"/>
              </a:rPr>
              <a:t>Cutting</a:t>
            </a:r>
          </a:p>
          <a:p>
            <a:pPr marL="660400" lvl="0" indent="-457200">
              <a:buFont typeface="+mj-lt"/>
              <a:buAutoNum type="arabicPeriod"/>
            </a:pPr>
            <a:r>
              <a:rPr lang="en-US" sz="2800" dirty="0">
                <a:latin typeface="Calibri" panose="020F0502020204030204" pitchFamily="34" charset="0"/>
              </a:rPr>
              <a:t>Grinding</a:t>
            </a:r>
          </a:p>
          <a:p>
            <a:pPr marL="660400" lvl="0" indent="-457200">
              <a:buFont typeface="+mj-lt"/>
              <a:buAutoNum type="arabicPeriod"/>
            </a:pPr>
            <a:r>
              <a:rPr lang="en-US" sz="2800" dirty="0">
                <a:latin typeface="Calibri" panose="020F0502020204030204" pitchFamily="34" charset="0"/>
              </a:rPr>
              <a:t>Dry wall finishing</a:t>
            </a:r>
          </a:p>
          <a:p>
            <a:pPr marL="660400" lvl="0" indent="-457200">
              <a:buFont typeface="+mj-lt"/>
              <a:buAutoNum type="arabicPeriod"/>
            </a:pPr>
            <a:r>
              <a:rPr lang="en-US" sz="2800" dirty="0">
                <a:latin typeface="Calibri" panose="020F0502020204030204" pitchFamily="34" charset="0"/>
              </a:rPr>
              <a:t>All of the above</a:t>
            </a:r>
          </a:p>
          <a:p>
            <a:endParaRPr lang="en-US" dirty="0"/>
          </a:p>
        </p:txBody>
      </p:sp>
      <p:sp>
        <p:nvSpPr>
          <p:cNvPr id="6" name="Slide Number Placeholder 5"/>
          <p:cNvSpPr>
            <a:spLocks noGrp="1"/>
          </p:cNvSpPr>
          <p:nvPr>
            <p:ph type="sldNum" idx="12"/>
          </p:nvPr>
        </p:nvSpPr>
        <p:spPr>
          <a:xfrm>
            <a:off x="7161646" y="6507898"/>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7</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3665025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4000" dirty="0"/>
              <a:t>Silica Dust Can Get into the Air </a:t>
            </a:r>
            <a:br>
              <a:rPr lang="en-US" sz="4000" dirty="0"/>
            </a:br>
            <a:r>
              <a:rPr lang="en-US" sz="4000" dirty="0"/>
              <a:t>When You Clean Up </a:t>
            </a:r>
            <a:endParaRPr lang="en-US" sz="4000" b="0" i="0" u="none" strike="noStrike" cap="none" dirty="0">
              <a:solidFill>
                <a:srgbClr val="00539B"/>
              </a:solidFill>
              <a:latin typeface="Tahoma"/>
              <a:ea typeface="Tahoma"/>
              <a:cs typeface="Tahoma"/>
              <a:sym typeface="Tahoma"/>
            </a:endParaRPr>
          </a:p>
        </p:txBody>
      </p:sp>
      <p:sp>
        <p:nvSpPr>
          <p:cNvPr id="483" name="Shape 483"/>
          <p:cNvSpPr txBox="1">
            <a:spLocks noGrp="1"/>
          </p:cNvSpPr>
          <p:nvPr>
            <p:ph type="body" idx="1"/>
          </p:nvPr>
        </p:nvSpPr>
        <p:spPr>
          <a:xfrm>
            <a:off x="685800" y="1371600"/>
            <a:ext cx="3809998" cy="4114800"/>
          </a:xfrm>
          <a:prstGeom prst="rect">
            <a:avLst/>
          </a:prstGeom>
          <a:noFill/>
          <a:ln>
            <a:noFill/>
          </a:ln>
        </p:spPr>
        <p:txBody>
          <a:bodyPr lIns="91425" tIns="91425" rIns="91425" bIns="91425" anchor="t" anchorCtr="0">
            <a:noAutofit/>
          </a:bodyPr>
          <a:lstStyle/>
          <a:p>
            <a:pPr marL="692150" indent="-457200"/>
            <a:r>
              <a:rPr lang="en-US" sz="3200" dirty="0"/>
              <a:t>Ways to clean up dry dust</a:t>
            </a:r>
          </a:p>
          <a:p>
            <a:pPr marL="1092200" lvl="1" indent="-457200"/>
            <a:r>
              <a:rPr lang="en-US" dirty="0"/>
              <a:t>Wet wiping</a:t>
            </a:r>
          </a:p>
          <a:p>
            <a:pPr marL="1092200" lvl="1" indent="-457200"/>
            <a:r>
              <a:rPr lang="en-US" dirty="0"/>
              <a:t>HEPA vacuuming</a:t>
            </a:r>
          </a:p>
          <a:p>
            <a:pPr marL="1092200" lvl="1" indent="-457200"/>
            <a:r>
              <a:rPr lang="en-US" dirty="0"/>
              <a:t>Use floor sweeping material </a:t>
            </a:r>
          </a:p>
          <a:p>
            <a:pPr marL="692150" indent="-457200"/>
            <a:r>
              <a:rPr lang="en-US" sz="3200" b="0" i="0" u="none" strike="noStrike" cap="none" dirty="0">
                <a:solidFill>
                  <a:schemeClr val="dk1"/>
                </a:solidFill>
                <a:latin typeface="Tahoma"/>
                <a:ea typeface="Tahoma"/>
                <a:cs typeface="Tahoma"/>
                <a:sym typeface="Tahoma"/>
              </a:rPr>
              <a:t>When using water - clean up before slurry dries out </a:t>
            </a:r>
          </a:p>
          <a:p>
            <a:pPr marL="234950" indent="0">
              <a:buNone/>
            </a:pPr>
            <a:endParaRPr lang="en-US" sz="1200" b="0" i="0" u="none" strike="noStrike" cap="none" dirty="0">
              <a:solidFill>
                <a:schemeClr val="dk1"/>
              </a:solidFill>
              <a:latin typeface="Tahoma"/>
              <a:ea typeface="Tahoma"/>
              <a:cs typeface="Tahoma"/>
              <a:sym typeface="Tahoma"/>
            </a:endParaRPr>
          </a:p>
        </p:txBody>
      </p:sp>
      <p:sp>
        <p:nvSpPr>
          <p:cNvPr id="2" name="Text Placeholder 1"/>
          <p:cNvSpPr>
            <a:spLocks noGrp="1"/>
          </p:cNvSpPr>
          <p:nvPr>
            <p:ph type="body" idx="2"/>
          </p:nvPr>
        </p:nvSpPr>
        <p:spPr>
          <a:xfrm>
            <a:off x="4779065" y="4495800"/>
            <a:ext cx="3733798" cy="1371600"/>
          </a:xfrm>
        </p:spPr>
        <p:txBody>
          <a:bodyPr/>
          <a:lstStyle/>
          <a:p>
            <a:pPr marL="692150" indent="-457200"/>
            <a:r>
              <a:rPr lang="en-US" dirty="0">
                <a:solidFill>
                  <a:srgbClr val="FF0000"/>
                </a:solidFill>
              </a:rPr>
              <a:t>Do </a:t>
            </a:r>
            <a:r>
              <a:rPr lang="en-US" u="sng" dirty="0">
                <a:solidFill>
                  <a:srgbClr val="FF0000"/>
                </a:solidFill>
              </a:rPr>
              <a:t>NOT</a:t>
            </a:r>
            <a:r>
              <a:rPr lang="en-US" dirty="0">
                <a:solidFill>
                  <a:srgbClr val="FF0000"/>
                </a:solidFill>
              </a:rPr>
              <a:t> use</a:t>
            </a:r>
          </a:p>
          <a:p>
            <a:pPr lvl="1" indent="-76200">
              <a:buFont typeface="Tahoma"/>
              <a:buChar char="•"/>
            </a:pPr>
            <a:r>
              <a:rPr lang="en-US" sz="2000" dirty="0">
                <a:solidFill>
                  <a:srgbClr val="FF0000"/>
                </a:solidFill>
              </a:rPr>
              <a:t>Compressed air</a:t>
            </a:r>
          </a:p>
          <a:p>
            <a:pPr lvl="1" indent="-76200">
              <a:buFont typeface="Tahoma"/>
              <a:buChar char="•"/>
            </a:pPr>
            <a:r>
              <a:rPr lang="en-US" sz="2000" dirty="0">
                <a:solidFill>
                  <a:srgbClr val="FF0000"/>
                </a:solidFill>
              </a:rPr>
              <a:t>Dry sweeping</a:t>
            </a:r>
          </a:p>
          <a:p>
            <a:pPr lvl="1" indent="-76200">
              <a:buFont typeface="Tahoma"/>
              <a:buChar char="•"/>
            </a:pPr>
            <a:r>
              <a:rPr lang="en-US" sz="2000" dirty="0">
                <a:solidFill>
                  <a:srgbClr val="FF0000"/>
                </a:solidFill>
              </a:rPr>
              <a:t>Dry </a:t>
            </a:r>
            <a:r>
              <a:rPr lang="en-US" sz="2000" dirty="0" smtClean="0">
                <a:solidFill>
                  <a:srgbClr val="FF0000"/>
                </a:solidFill>
              </a:rPr>
              <a:t>brushing</a:t>
            </a:r>
          </a:p>
          <a:p>
            <a:pPr lvl="1" indent="-76200">
              <a:buFont typeface="Tahoma"/>
              <a:buChar char="•"/>
            </a:pPr>
            <a:r>
              <a:rPr lang="en-US" sz="2000" dirty="0" smtClean="0">
                <a:solidFill>
                  <a:srgbClr val="FF0000"/>
                </a:solidFill>
              </a:rPr>
              <a:t>Leaf Blower</a:t>
            </a:r>
            <a:endParaRPr lang="en-US" sz="2000" dirty="0">
              <a:solidFill>
                <a:srgbClr val="FF0000"/>
              </a:solidFill>
            </a:endParaRPr>
          </a:p>
          <a:p>
            <a:pPr lvl="1" indent="-76200">
              <a:buFont typeface="Tahoma"/>
              <a:buChar char="•"/>
            </a:pPr>
            <a:r>
              <a:rPr lang="en-US" sz="2000" dirty="0">
                <a:solidFill>
                  <a:srgbClr val="FF0000"/>
                </a:solidFill>
              </a:rPr>
              <a:t>Kitty litter</a:t>
            </a:r>
          </a:p>
          <a:p>
            <a:pPr lvl="1" indent="-76200">
              <a:buFont typeface="Tahoma"/>
              <a:buChar char="•"/>
            </a:pPr>
            <a:endParaRPr lang="en-US" dirty="0">
              <a:solidFill>
                <a:srgbClr val="FF0000"/>
              </a:solidFill>
            </a:endParaRPr>
          </a:p>
          <a:p>
            <a:pPr lvl="1" indent="-107950">
              <a:spcBef>
                <a:spcPts val="560"/>
              </a:spcBef>
              <a:buNone/>
            </a:pPr>
            <a:endParaRPr lang="en-US" sz="2800" dirty="0"/>
          </a:p>
          <a:p>
            <a:pPr lvl="2" indent="-76200">
              <a:spcBef>
                <a:spcPts val="480"/>
              </a:spcBef>
              <a:buNone/>
            </a:pPr>
            <a:endParaRPr lang="en-US" sz="2400" dirty="0"/>
          </a:p>
          <a:p>
            <a:pPr indent="0">
              <a:buNone/>
            </a:pPr>
            <a:endParaRPr lang="en-US" dirty="0"/>
          </a:p>
        </p:txBody>
      </p:sp>
      <p:pic>
        <p:nvPicPr>
          <p:cNvPr id="14338" name="Picture 2" descr="Sweeping up dust using floor sweeping material.&#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676400"/>
            <a:ext cx="3946256" cy="26262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91400" y="1537156"/>
            <a:ext cx="2286000" cy="215444"/>
          </a:xfrm>
          <a:prstGeom prst="rect">
            <a:avLst/>
          </a:prstGeom>
          <a:noFill/>
        </p:spPr>
        <p:txBody>
          <a:bodyPr wrap="square" rtlCol="0">
            <a:spAutoFit/>
          </a:bodyPr>
          <a:lstStyle/>
          <a:p>
            <a:r>
              <a:rPr lang="en-US" sz="800" dirty="0"/>
              <a:t>Photo by </a:t>
            </a:r>
            <a:r>
              <a:rPr lang="en-US" sz="800" dirty="0" err="1"/>
              <a:t>Haselden</a:t>
            </a:r>
            <a:r>
              <a:rPr lang="en-US" sz="800" dirty="0"/>
              <a:t> Construction</a:t>
            </a: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70</a:t>
            </a:fld>
            <a:endParaRPr lang="en-US" sz="1400" b="0" i="0" u="none" strike="noStrike" cap="none">
              <a:solidFill>
                <a:schemeClr val="dk1"/>
              </a:solidFill>
              <a:latin typeface="Tahoma"/>
              <a:ea typeface="Tahoma"/>
              <a:cs typeface="Tahoma"/>
              <a:sym typeface="Tahoma"/>
            </a:endParaRPr>
          </a:p>
        </p:txBody>
      </p:sp>
      <p:sp>
        <p:nvSpPr>
          <p:cNvPr id="4" name="Rectangle 3"/>
          <p:cNvSpPr/>
          <p:nvPr/>
        </p:nvSpPr>
        <p:spPr>
          <a:xfrm>
            <a:off x="5542633" y="4249579"/>
            <a:ext cx="2919389"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Sweeping up dust using floor sweeping </a:t>
            </a:r>
            <a:r>
              <a:rPr lang="en-US" sz="1000" dirty="0" smtClean="0">
                <a:latin typeface="+mn-lt"/>
                <a:ea typeface="Calibri" panose="020F0502020204030204" pitchFamily="34" charset="0"/>
                <a:cs typeface="Arial" panose="020B0604020202020204" pitchFamily="34" charset="0"/>
              </a:rPr>
              <a:t>material</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#12</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When </a:t>
            </a:r>
            <a:r>
              <a:rPr lang="en-US" dirty="0">
                <a:latin typeface="Calibri" panose="020F0502020204030204" pitchFamily="34" charset="0"/>
              </a:rPr>
              <a:t>should compressed air be used for cleaning up dust that might contain silica?</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048000"/>
            <a:ext cx="4286250" cy="4114800"/>
          </a:xfrm>
        </p:spPr>
        <p:txBody>
          <a:bodyPr/>
          <a:lstStyle/>
          <a:p>
            <a:pPr marL="660400" lvl="0" indent="-457200">
              <a:buFont typeface="+mj-lt"/>
              <a:buAutoNum type="arabicPeriod"/>
            </a:pPr>
            <a:r>
              <a:rPr lang="en-US" sz="2800" dirty="0">
                <a:latin typeface="Calibri" panose="020F0502020204030204" pitchFamily="34" charset="0"/>
              </a:rPr>
              <a:t>When no one is looking</a:t>
            </a:r>
          </a:p>
          <a:p>
            <a:pPr marL="660400" lvl="0" indent="-457200">
              <a:buFont typeface="+mj-lt"/>
              <a:buAutoNum type="arabicPeriod"/>
            </a:pPr>
            <a:r>
              <a:rPr lang="en-US" sz="2800" dirty="0">
                <a:latin typeface="Calibri" panose="020F0502020204030204" pitchFamily="34" charset="0"/>
              </a:rPr>
              <a:t>To clean a part before you work on it</a:t>
            </a:r>
          </a:p>
          <a:p>
            <a:pPr marL="660400" lvl="0" indent="-457200">
              <a:buFont typeface="+mj-lt"/>
              <a:buAutoNum type="arabicPeriod"/>
            </a:pPr>
            <a:r>
              <a:rPr lang="en-US" sz="2800" dirty="0">
                <a:latin typeface="Calibri" panose="020F0502020204030204" pitchFamily="34" charset="0"/>
              </a:rPr>
              <a:t>To clean off clothing at the end of the day</a:t>
            </a:r>
          </a:p>
          <a:p>
            <a:pPr marL="660400" lvl="0" indent="-457200">
              <a:buFont typeface="+mj-lt"/>
              <a:buAutoNum type="arabicPeriod"/>
            </a:pPr>
            <a:r>
              <a:rPr lang="en-US" sz="2800" dirty="0">
                <a:latin typeface="Calibri" panose="020F0502020204030204" pitchFamily="34" charset="0"/>
              </a:rPr>
              <a:t>Never</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71</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15310947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81000" y="0"/>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4400" b="0" i="0" u="none" strike="noStrike" cap="none" dirty="0">
                <a:solidFill>
                  <a:srgbClr val="00539B"/>
                </a:solidFill>
                <a:latin typeface="Tahoma"/>
                <a:ea typeface="Tahoma"/>
                <a:cs typeface="Tahoma"/>
                <a:sym typeface="Tahoma"/>
              </a:rPr>
              <a:t>Don’t Take Silica Home with You</a:t>
            </a:r>
          </a:p>
        </p:txBody>
      </p:sp>
      <p:sp>
        <p:nvSpPr>
          <p:cNvPr id="489" name="Shape 489"/>
          <p:cNvSpPr txBox="1">
            <a:spLocks noGrp="1"/>
          </p:cNvSpPr>
          <p:nvPr>
            <p:ph type="body" idx="1"/>
          </p:nvPr>
        </p:nvSpPr>
        <p:spPr>
          <a:xfrm>
            <a:off x="574786" y="1752600"/>
            <a:ext cx="4223657" cy="4552207"/>
          </a:xfrm>
          <a:prstGeom prst="rect">
            <a:avLst/>
          </a:prstGeom>
          <a:noFill/>
          <a:ln>
            <a:noFill/>
          </a:ln>
        </p:spPr>
        <p:txBody>
          <a:bodyPr lIns="91425" tIns="91425" rIns="91425" bIns="91425" anchor="t" anchorCtr="0">
            <a:noAutofit/>
          </a:bodyPr>
          <a:lstStyle/>
          <a:p>
            <a:pPr marL="692150" indent="-457200">
              <a:spcBef>
                <a:spcPts val="560"/>
              </a:spcBef>
            </a:pPr>
            <a:r>
              <a:rPr lang="en-US" sz="2800" b="0" i="0" u="none" strike="noStrike" cap="none" dirty="0" smtClean="0">
                <a:solidFill>
                  <a:schemeClr val="dk1"/>
                </a:solidFill>
                <a:latin typeface="Tahoma"/>
                <a:ea typeface="Tahoma"/>
                <a:cs typeface="Tahoma"/>
                <a:sym typeface="Tahoma"/>
              </a:rPr>
              <a:t>Change </a:t>
            </a:r>
            <a:r>
              <a:rPr lang="en-US" sz="2800" b="0" i="0" u="none" strike="noStrike" cap="none" dirty="0">
                <a:solidFill>
                  <a:schemeClr val="dk1"/>
                </a:solidFill>
                <a:latin typeface="Tahoma"/>
                <a:ea typeface="Tahoma"/>
                <a:cs typeface="Tahoma"/>
                <a:sym typeface="Tahoma"/>
              </a:rPr>
              <a:t>into disposable or washable clothes at the </a:t>
            </a:r>
            <a:r>
              <a:rPr lang="en-US" sz="2800" b="0" i="0" u="none" strike="noStrike" cap="none" dirty="0" smtClean="0">
                <a:solidFill>
                  <a:schemeClr val="dk1"/>
                </a:solidFill>
                <a:latin typeface="Tahoma"/>
                <a:ea typeface="Tahoma"/>
                <a:cs typeface="Tahoma"/>
                <a:sym typeface="Tahoma"/>
              </a:rPr>
              <a:t>worksite</a:t>
            </a:r>
          </a:p>
          <a:p>
            <a:pPr marL="692150" indent="-457200">
              <a:spcBef>
                <a:spcPts val="560"/>
              </a:spcBef>
            </a:pPr>
            <a:r>
              <a:rPr lang="en-US" sz="2800" dirty="0"/>
              <a:t>HEPA vacuum </a:t>
            </a:r>
            <a:r>
              <a:rPr lang="en-US" sz="2800" dirty="0" smtClean="0"/>
              <a:t>clothing</a:t>
            </a:r>
            <a:endParaRPr lang="en-US" sz="2800" b="0" i="0" u="none" strike="noStrike" cap="none" dirty="0">
              <a:solidFill>
                <a:schemeClr val="dk1"/>
              </a:solidFill>
              <a:latin typeface="Tahoma"/>
              <a:ea typeface="Tahoma"/>
              <a:cs typeface="Tahoma"/>
              <a:sym typeface="Tahoma"/>
            </a:endParaRPr>
          </a:p>
          <a:p>
            <a:pPr marL="692150" indent="-457200">
              <a:spcBef>
                <a:spcPts val="560"/>
              </a:spcBef>
            </a:pPr>
            <a:r>
              <a:rPr lang="en-US" sz="2800" b="0" i="0" u="none" strike="noStrike" cap="none" dirty="0">
                <a:solidFill>
                  <a:schemeClr val="dk1"/>
                </a:solidFill>
                <a:latin typeface="Tahoma"/>
                <a:ea typeface="Tahoma"/>
                <a:cs typeface="Tahoma"/>
                <a:sym typeface="Tahoma"/>
              </a:rPr>
              <a:t>Park your car away from the site</a:t>
            </a:r>
          </a:p>
          <a:p>
            <a:pPr marL="692150" indent="-457200">
              <a:spcBef>
                <a:spcPts val="560"/>
              </a:spcBef>
            </a:pPr>
            <a:r>
              <a:rPr lang="en-US" sz="2800" dirty="0"/>
              <a:t>Cover the seat and rug of your car</a:t>
            </a:r>
            <a:endParaRPr lang="en-US" sz="2800" b="0" i="0" u="none" strike="noStrike" cap="none" dirty="0">
              <a:solidFill>
                <a:schemeClr val="dk1"/>
              </a:solidFill>
              <a:latin typeface="Tahoma"/>
              <a:ea typeface="Tahoma"/>
              <a:cs typeface="Tahoma"/>
              <a:sym typeface="Tahoma"/>
            </a:endParaRPr>
          </a:p>
        </p:txBody>
      </p:sp>
      <p:pic>
        <p:nvPicPr>
          <p:cNvPr id="4" name="Picture 6" descr="3d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1" y="1905000"/>
            <a:ext cx="2895600" cy="3124200"/>
          </a:xfrm>
          <a:prstGeom prst="rect">
            <a:avLst/>
          </a:prstGeom>
          <a:noFill/>
          <a:ln w="9525">
            <a:noFill/>
            <a:miter lim="800000"/>
            <a:headEnd/>
            <a:tailEnd/>
          </a:ln>
        </p:spPr>
      </p:pic>
      <p:sp>
        <p:nvSpPr>
          <p:cNvPr id="5" name="TextBox 171"/>
          <p:cNvSpPr txBox="1">
            <a:spLocks noChangeArrowheads="1"/>
          </p:cNvSpPr>
          <p:nvPr/>
        </p:nvSpPr>
        <p:spPr bwMode="auto">
          <a:xfrm>
            <a:off x="7086600" y="1720850"/>
            <a:ext cx="2057400" cy="184150"/>
          </a:xfrm>
          <a:prstGeom prst="rect">
            <a:avLst/>
          </a:prstGeom>
          <a:noFill/>
          <a:ln w="9525">
            <a:noFill/>
            <a:miter lim="800000"/>
            <a:headEnd/>
            <a:tailEnd/>
          </a:ln>
        </p:spPr>
        <p:txBody>
          <a:bodyPr>
            <a:spAutoFit/>
          </a:bodyPr>
          <a:lstStyle/>
          <a:p>
            <a:pPr algn="ctr"/>
            <a:r>
              <a:rPr lang="en-US" sz="600" dirty="0">
                <a:latin typeface="Tahoma" pitchFamily="34" charset="0"/>
                <a:cs typeface="Tahoma" pitchFamily="34" charset="0"/>
              </a:rPr>
              <a:t>Photo by National Jewish Health</a:t>
            </a: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72</a:t>
            </a:fld>
            <a:endParaRPr lang="en-US" sz="1400" b="0" i="0" u="none" strike="noStrike" cap="none">
              <a:solidFill>
                <a:schemeClr val="dk1"/>
              </a:solidFill>
              <a:latin typeface="Tahoma"/>
              <a:ea typeface="Tahoma"/>
              <a:cs typeface="Tahoma"/>
              <a:sym typeface="Tahoma"/>
            </a:endParaRPr>
          </a:p>
        </p:txBody>
      </p:sp>
      <p:sp>
        <p:nvSpPr>
          <p:cNvPr id="2" name="Rectangle 1"/>
          <p:cNvSpPr/>
          <p:nvPr/>
        </p:nvSpPr>
        <p:spPr>
          <a:xfrm>
            <a:off x="6693018" y="5029200"/>
            <a:ext cx="1091966"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Cab of a </a:t>
            </a:r>
            <a:r>
              <a:rPr lang="en-US" sz="1000" dirty="0" smtClean="0">
                <a:latin typeface="+mn-lt"/>
                <a:ea typeface="Calibri" panose="020F0502020204030204" pitchFamily="34" charset="0"/>
                <a:cs typeface="Arial" panose="020B0604020202020204" pitchFamily="34" charset="0"/>
              </a:rPr>
              <a:t>Truck </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3600" b="0" i="0" u="none" strike="noStrike" cap="none" dirty="0">
                <a:solidFill>
                  <a:srgbClr val="00539B"/>
                </a:solidFill>
                <a:latin typeface="Tahoma"/>
                <a:ea typeface="Tahoma"/>
                <a:cs typeface="Tahoma"/>
                <a:sym typeface="Tahoma"/>
              </a:rPr>
              <a:t>Does Silica Need to be Measured</a:t>
            </a:r>
            <a:r>
              <a:rPr lang="en-US" sz="4400" b="0" i="0" u="none" strike="noStrike" cap="none" dirty="0">
                <a:solidFill>
                  <a:srgbClr val="00539B"/>
                </a:solidFill>
                <a:latin typeface="Tahoma"/>
                <a:ea typeface="Tahoma"/>
                <a:cs typeface="Tahoma"/>
                <a:sym typeface="Tahoma"/>
              </a:rPr>
              <a:t>?</a:t>
            </a:r>
          </a:p>
        </p:txBody>
      </p:sp>
      <p:sp>
        <p:nvSpPr>
          <p:cNvPr id="504" name="Shape 504"/>
          <p:cNvSpPr txBox="1">
            <a:spLocks noGrp="1"/>
          </p:cNvSpPr>
          <p:nvPr>
            <p:ph type="body" idx="1"/>
          </p:nvPr>
        </p:nvSpPr>
        <p:spPr>
          <a:xfrm>
            <a:off x="685800" y="1219200"/>
            <a:ext cx="5791200" cy="4474308"/>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1"/>
              </a:buClr>
              <a:buSzPct val="100000"/>
              <a:buFont typeface="+mj-lt"/>
              <a:buAutoNum type="arabicPeriod"/>
            </a:pPr>
            <a:r>
              <a:rPr lang="en-US" sz="2800" b="0" i="0" u="none" strike="noStrike" cap="none" dirty="0">
                <a:solidFill>
                  <a:schemeClr val="dk1"/>
                </a:solidFill>
                <a:latin typeface="Tahoma"/>
                <a:ea typeface="Tahoma"/>
                <a:cs typeface="Tahoma"/>
                <a:sym typeface="Tahoma"/>
              </a:rPr>
              <a:t>Are you using t</a:t>
            </a:r>
            <a:r>
              <a:rPr lang="en-US" sz="2800" dirty="0"/>
              <a:t>ools and equipment listed in </a:t>
            </a:r>
            <a:r>
              <a:rPr lang="en-US" sz="2800" b="0" i="0" u="none" strike="noStrike" cap="none" dirty="0">
                <a:solidFill>
                  <a:schemeClr val="dk1"/>
                </a:solidFill>
                <a:latin typeface="Tahoma"/>
                <a:ea typeface="Tahoma"/>
                <a:cs typeface="Tahoma"/>
                <a:sym typeface="Tahoma"/>
              </a:rPr>
              <a:t>Table 1 </a:t>
            </a:r>
            <a:endParaRPr lang="en-US" sz="2800" dirty="0"/>
          </a:p>
          <a:p>
            <a:pPr marL="914400" lvl="1" indent="-514350">
              <a:spcBef>
                <a:spcPts val="0"/>
              </a:spcBef>
            </a:pPr>
            <a:r>
              <a:rPr lang="en-US" sz="2000" b="0" i="0" u="none" strike="noStrike" cap="none" dirty="0">
                <a:solidFill>
                  <a:schemeClr val="dk1"/>
                </a:solidFill>
                <a:latin typeface="Tahoma"/>
                <a:ea typeface="Tahoma"/>
                <a:cs typeface="Tahoma"/>
                <a:sym typeface="Tahoma"/>
              </a:rPr>
              <a:t>16 pieces of equipment and controls</a:t>
            </a:r>
          </a:p>
          <a:p>
            <a:pPr marL="571500" indent="-514350">
              <a:spcBef>
                <a:spcPts val="560"/>
              </a:spcBef>
              <a:buFont typeface="+mj-lt"/>
              <a:buAutoNum type="arabicPeriod"/>
            </a:pPr>
            <a:r>
              <a:rPr lang="en-US" sz="2800" dirty="0"/>
              <a:t>Are you using them under the conditions described in Table 1?</a:t>
            </a:r>
            <a:endParaRPr lang="en-US" sz="2800" b="0" i="0" u="none" strike="noStrike" cap="none" dirty="0">
              <a:solidFill>
                <a:schemeClr val="dk1"/>
              </a:solidFill>
              <a:sym typeface="Tahoma"/>
            </a:endParaRPr>
          </a:p>
          <a:p>
            <a:pPr marL="571500" indent="-514350">
              <a:spcBef>
                <a:spcPts val="560"/>
              </a:spcBef>
              <a:buFont typeface="+mj-lt"/>
              <a:buAutoNum type="arabicPeriod"/>
            </a:pPr>
            <a:r>
              <a:rPr lang="en-US" sz="2800" b="0" i="0" u="none" strike="noStrike" cap="none" dirty="0">
                <a:solidFill>
                  <a:schemeClr val="dk1"/>
                </a:solidFill>
                <a:latin typeface="Tahoma"/>
                <a:ea typeface="Tahoma"/>
                <a:cs typeface="Tahoma"/>
                <a:sym typeface="Tahoma"/>
              </a:rPr>
              <a:t>Are </a:t>
            </a:r>
            <a:r>
              <a:rPr lang="en-US" sz="2800" b="1" i="0" u="sng" strike="noStrike" cap="none" dirty="0">
                <a:solidFill>
                  <a:schemeClr val="dk1"/>
                </a:solidFill>
                <a:latin typeface="Tahoma"/>
                <a:ea typeface="Tahoma"/>
                <a:cs typeface="Tahoma"/>
                <a:sym typeface="Tahoma"/>
              </a:rPr>
              <a:t>all</a:t>
            </a:r>
            <a:r>
              <a:rPr lang="en-US" sz="2800" b="0" i="0" u="none" strike="noStrike" cap="none" dirty="0">
                <a:solidFill>
                  <a:schemeClr val="dk1"/>
                </a:solidFill>
                <a:latin typeface="Tahoma"/>
                <a:ea typeface="Tahoma"/>
                <a:cs typeface="Tahoma"/>
                <a:sym typeface="Tahoma"/>
              </a:rPr>
              <a:t> of the control measures, work practices, and respiratory protection </a:t>
            </a:r>
            <a:r>
              <a:rPr lang="en-US" sz="2800" b="1" i="0" u="sng" strike="noStrike" cap="none" dirty="0">
                <a:solidFill>
                  <a:schemeClr val="dk1"/>
                </a:solidFill>
                <a:latin typeface="Tahoma"/>
                <a:ea typeface="Tahoma"/>
                <a:cs typeface="Tahoma"/>
                <a:sym typeface="Tahoma"/>
              </a:rPr>
              <a:t>fully </a:t>
            </a:r>
            <a:r>
              <a:rPr lang="en-US" sz="2800" b="0" i="0" u="none" strike="noStrike" cap="none" dirty="0">
                <a:solidFill>
                  <a:schemeClr val="dk1"/>
                </a:solidFill>
                <a:latin typeface="Tahoma"/>
                <a:ea typeface="Tahoma"/>
                <a:cs typeface="Tahoma"/>
                <a:sym typeface="Tahoma"/>
              </a:rPr>
              <a:t>implemented—</a:t>
            </a:r>
          </a:p>
          <a:p>
            <a:pPr marL="57150" indent="0">
              <a:spcBef>
                <a:spcPts val="560"/>
              </a:spcBef>
              <a:buNone/>
            </a:pPr>
            <a:endParaRPr lang="en-US" sz="1200" b="0" i="0" u="none" strike="noStrike" cap="none" dirty="0">
              <a:solidFill>
                <a:schemeClr val="dk1"/>
              </a:solidFill>
              <a:latin typeface="Tahoma"/>
              <a:ea typeface="Tahoma"/>
              <a:cs typeface="Tahoma"/>
              <a:sym typeface="Tahoma"/>
            </a:endParaRPr>
          </a:p>
          <a:p>
            <a:pPr indent="-228600">
              <a:spcBef>
                <a:spcPts val="400"/>
              </a:spcBef>
            </a:pPr>
            <a:r>
              <a:rPr lang="en-US" sz="2800" b="0" i="0" u="none" strike="noStrike" cap="none" dirty="0">
                <a:solidFill>
                  <a:schemeClr val="dk1"/>
                </a:solidFill>
                <a:latin typeface="Tahoma"/>
                <a:ea typeface="Tahoma"/>
                <a:cs typeface="Tahoma"/>
                <a:sym typeface="Tahoma"/>
              </a:rPr>
              <a:t>If yes to all three - your silica exposure does </a:t>
            </a:r>
            <a:r>
              <a:rPr lang="en-US" sz="2800" b="0" i="0" u="sng" strike="noStrike" cap="none" dirty="0">
                <a:solidFill>
                  <a:schemeClr val="dk1"/>
                </a:solidFill>
                <a:latin typeface="Tahoma"/>
                <a:ea typeface="Tahoma"/>
                <a:cs typeface="Tahoma"/>
                <a:sym typeface="Tahoma"/>
              </a:rPr>
              <a:t>not</a:t>
            </a:r>
            <a:r>
              <a:rPr lang="en-US" sz="2800" b="0" i="0" u="none" strike="noStrike" cap="none" dirty="0">
                <a:solidFill>
                  <a:schemeClr val="dk1"/>
                </a:solidFill>
                <a:latin typeface="Tahoma"/>
                <a:ea typeface="Tahoma"/>
                <a:cs typeface="Tahoma"/>
                <a:sym typeface="Tahoma"/>
              </a:rPr>
              <a:t> have to be measured</a:t>
            </a:r>
          </a:p>
        </p:txBody>
      </p:sp>
      <p:sp>
        <p:nvSpPr>
          <p:cNvPr id="2" name="TextBox 1"/>
          <p:cNvSpPr txBox="1"/>
          <p:nvPr/>
        </p:nvSpPr>
        <p:spPr>
          <a:xfrm>
            <a:off x="7421563" y="990600"/>
            <a:ext cx="1722437" cy="215444"/>
          </a:xfrm>
          <a:prstGeom prst="rect">
            <a:avLst/>
          </a:prstGeom>
          <a:noFill/>
        </p:spPr>
        <p:txBody>
          <a:bodyPr wrap="square" rtlCol="0">
            <a:spAutoFit/>
          </a:bodyPr>
          <a:lstStyle/>
          <a:p>
            <a:r>
              <a:rPr lang="en-US" sz="800" dirty="0" smtClean="0"/>
              <a:t>Photo by CSU</a:t>
            </a:r>
            <a:endParaRPr lang="en-US" sz="800" dirty="0"/>
          </a:p>
        </p:txBody>
      </p:sp>
      <p:sp>
        <p:nvSpPr>
          <p:cNvPr id="3" name="TextBox 2" title="Worker wearing sampling device."/>
          <p:cNvSpPr txBox="1"/>
          <p:nvPr/>
        </p:nvSpPr>
        <p:spPr>
          <a:xfrm>
            <a:off x="6705600" y="6019800"/>
            <a:ext cx="1881981" cy="523220"/>
          </a:xfrm>
          <a:prstGeom prst="rect">
            <a:avLst/>
          </a:prstGeom>
          <a:noFill/>
        </p:spPr>
        <p:txBody>
          <a:bodyPr wrap="square" rtlCol="0">
            <a:spAutoFit/>
          </a:bodyPr>
          <a:lstStyle/>
          <a:p>
            <a:r>
              <a:rPr lang="en-US" dirty="0"/>
              <a:t>Full information is in your Table 1 handout</a:t>
            </a: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73</a:t>
            </a:fld>
            <a:endParaRPr lang="en-US" sz="1400" b="0" i="0" u="none" strike="noStrike" cap="none">
              <a:solidFill>
                <a:schemeClr val="dk1"/>
              </a:solidFill>
              <a:latin typeface="Tahoma"/>
              <a:ea typeface="Tahoma"/>
              <a:cs typeface="Tahoma"/>
              <a:sym typeface="Tahoma"/>
            </a:endParaRPr>
          </a:p>
        </p:txBody>
      </p:sp>
      <p:sp>
        <p:nvSpPr>
          <p:cNvPr id="4" name="Rectangle 3"/>
          <p:cNvSpPr/>
          <p:nvPr/>
        </p:nvSpPr>
        <p:spPr>
          <a:xfrm>
            <a:off x="6629400" y="5562600"/>
            <a:ext cx="2066591"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wearing sampling </a:t>
            </a:r>
            <a:r>
              <a:rPr lang="en-US" sz="1000" dirty="0" smtClean="0">
                <a:latin typeface="+mn-lt"/>
                <a:ea typeface="Calibri" panose="020F0502020204030204" pitchFamily="34" charset="0"/>
                <a:cs typeface="Arial" panose="020B0604020202020204" pitchFamily="34" charset="0"/>
              </a:rPr>
              <a:t>device</a:t>
            </a:r>
            <a:endParaRPr lang="en-US" sz="1000" dirty="0">
              <a:latin typeface="+mn-lt"/>
            </a:endParaRPr>
          </a:p>
        </p:txBody>
      </p:sp>
      <p:pic>
        <p:nvPicPr>
          <p:cNvPr id="6" name="Picture 5" title="Worker wearing sampling devic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53200" y="1219200"/>
            <a:ext cx="2105025" cy="4267200"/>
          </a:xfrm>
          <a:prstGeom prst="rect">
            <a:avLst/>
          </a:prstGeom>
        </p:spPr>
      </p:pic>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350837" y="374914"/>
            <a:ext cx="8763000" cy="1143000"/>
          </a:xfrm>
          <a:prstGeom prst="rect">
            <a:avLst/>
          </a:prstGeom>
          <a:noFill/>
          <a:ln>
            <a:noFill/>
          </a:ln>
        </p:spPr>
        <p:txBody>
          <a:bodyPr lIns="91425" tIns="45700" rIns="91425" bIns="45700" anchor="ctr" anchorCtr="0">
            <a:noAutofit/>
          </a:bodyPr>
          <a:lstStyle/>
          <a:p>
            <a:pPr lvl="0">
              <a:buSzPct val="25000"/>
            </a:pPr>
            <a:r>
              <a:rPr lang="en-US" sz="3600" b="0" i="0" u="none" strike="noStrike" cap="none" dirty="0">
                <a:solidFill>
                  <a:srgbClr val="00539B"/>
                </a:solidFill>
                <a:sym typeface="Tahoma"/>
              </a:rPr>
              <a:t>What is the Equipment in Table </a:t>
            </a:r>
            <a:r>
              <a:rPr lang="en-US" sz="3600" b="0" i="0" u="none" strike="noStrike" cap="none" dirty="0" smtClean="0">
                <a:solidFill>
                  <a:srgbClr val="00539B"/>
                </a:solidFill>
                <a:sym typeface="Tahoma"/>
              </a:rPr>
              <a:t>1 (</a:t>
            </a:r>
            <a:r>
              <a:rPr lang="en-US" sz="3600" dirty="0" smtClean="0"/>
              <a:t>I)</a:t>
            </a:r>
            <a:r>
              <a:rPr lang="en-US" sz="3600" b="0" i="0" u="none" strike="noStrike" cap="none" dirty="0" smtClean="0">
                <a:solidFill>
                  <a:srgbClr val="00539B"/>
                </a:solidFill>
                <a:sym typeface="Tahoma"/>
              </a:rPr>
              <a:t>?</a:t>
            </a:r>
            <a:br>
              <a:rPr lang="en-US" sz="3600" b="0" i="0" u="none" strike="noStrike" cap="none" dirty="0" smtClean="0">
                <a:solidFill>
                  <a:srgbClr val="00539B"/>
                </a:solidFill>
                <a:sym typeface="Tahoma"/>
              </a:rPr>
            </a:br>
            <a:endParaRPr lang="en-US" sz="3600" b="0" i="0" u="none" strike="noStrike" cap="none" dirty="0">
              <a:solidFill>
                <a:srgbClr val="00539B"/>
              </a:solidFill>
              <a:sym typeface="Tahoma"/>
            </a:endParaRPr>
          </a:p>
        </p:txBody>
      </p:sp>
      <p:sp>
        <p:nvSpPr>
          <p:cNvPr id="510" name="Shape 510"/>
          <p:cNvSpPr txBox="1">
            <a:spLocks noGrp="1"/>
          </p:cNvSpPr>
          <p:nvPr>
            <p:ph type="body" idx="1"/>
          </p:nvPr>
        </p:nvSpPr>
        <p:spPr>
          <a:xfrm>
            <a:off x="685800" y="1502674"/>
            <a:ext cx="7772400" cy="4593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Saws</a:t>
            </a:r>
          </a:p>
          <a:p>
            <a:pPr marL="742950" marR="0" lvl="1" indent="-107950" algn="l" rtl="0">
              <a:lnSpc>
                <a:spcPct val="100000"/>
              </a:lnSpc>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Stationary masonry saws</a:t>
            </a:r>
          </a:p>
          <a:p>
            <a:pPr marL="742950" marR="0" lvl="1" indent="-107950" algn="l" rtl="0">
              <a:lnSpc>
                <a:spcPct val="100000"/>
              </a:lnSpc>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Handheld power saws</a:t>
            </a:r>
          </a:p>
          <a:p>
            <a:pPr lvl="2" indent="-76200">
              <a:spcBef>
                <a:spcPts val="560"/>
              </a:spcBef>
            </a:pPr>
            <a:r>
              <a:rPr lang="en-US" sz="2800" dirty="0"/>
              <a:t>For cutting fiber-cement board</a:t>
            </a:r>
          </a:p>
          <a:p>
            <a:pPr lvl="3" indent="-76200">
              <a:spcBef>
                <a:spcPts val="560"/>
              </a:spcBef>
              <a:buFont typeface="Tahoma"/>
              <a:buChar char="•"/>
            </a:pPr>
            <a:r>
              <a:rPr lang="en-US" b="0" i="0" u="none" strike="noStrike" cap="none" dirty="0">
                <a:solidFill>
                  <a:schemeClr val="dk1"/>
                </a:solidFill>
                <a:latin typeface="Tahoma"/>
                <a:ea typeface="Tahoma"/>
                <a:cs typeface="Tahoma"/>
                <a:sym typeface="Tahoma"/>
              </a:rPr>
              <a:t>Blade diameter </a:t>
            </a:r>
            <a:r>
              <a:rPr lang="en-US" b="0" i="0" u="sng" strike="noStrike" cap="none" dirty="0">
                <a:solidFill>
                  <a:schemeClr val="dk1"/>
                </a:solidFill>
                <a:latin typeface="Tahoma"/>
                <a:ea typeface="Tahoma"/>
                <a:cs typeface="Tahoma"/>
                <a:sym typeface="Tahoma"/>
              </a:rPr>
              <a:t>&lt;</a:t>
            </a:r>
            <a:r>
              <a:rPr lang="en-US" b="0" i="0" u="none" strike="noStrike" cap="none" dirty="0">
                <a:solidFill>
                  <a:schemeClr val="dk1"/>
                </a:solidFill>
                <a:latin typeface="Tahoma"/>
                <a:ea typeface="Tahoma"/>
                <a:cs typeface="Tahoma"/>
                <a:sym typeface="Tahoma"/>
              </a:rPr>
              <a:t> 8”</a:t>
            </a:r>
          </a:p>
          <a:p>
            <a:pPr lvl="2" indent="-76200">
              <a:spcBef>
                <a:spcPts val="560"/>
              </a:spcBef>
            </a:pPr>
            <a:r>
              <a:rPr lang="en-US" sz="2800" dirty="0"/>
              <a:t>Any other blade for any other purpose</a:t>
            </a:r>
            <a:endParaRPr lang="en-US" sz="2800" b="0" i="0" u="none" strike="noStrike" cap="none" dirty="0">
              <a:solidFill>
                <a:schemeClr val="dk1"/>
              </a:solidFill>
              <a:sym typeface="Tahoma"/>
            </a:endParaRPr>
          </a:p>
          <a:p>
            <a:pPr marL="742950" marR="0" lvl="1" indent="-107950" algn="l" rtl="0">
              <a:lnSpc>
                <a:spcPct val="100000"/>
              </a:lnSpc>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Walk-behind saws</a:t>
            </a:r>
          </a:p>
          <a:p>
            <a:pPr marL="742950" marR="0" lvl="1" indent="-107950" algn="l" rtl="0">
              <a:lnSpc>
                <a:spcPct val="100000"/>
              </a:lnSpc>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Drivable saws</a:t>
            </a:r>
          </a:p>
          <a:p>
            <a:pPr marL="742950" marR="0" lvl="1" indent="-107950" algn="l" rtl="0">
              <a:lnSpc>
                <a:spcPct val="100000"/>
              </a:lnSpc>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Rig-mounted saws</a:t>
            </a: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74</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8" name="Picture 7" title="Walk-behind saw with water delivery syste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21238" y="1676400"/>
            <a:ext cx="3122762" cy="2942705"/>
          </a:xfrm>
          <a:prstGeom prst="rect">
            <a:avLst/>
          </a:prstGeom>
        </p:spPr>
      </p:pic>
      <p:pic>
        <p:nvPicPr>
          <p:cNvPr id="7" name="Picture 6" title="Hand-held power saw with water delivery system."/>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05200" y="0"/>
            <a:ext cx="2449902" cy="4039985"/>
          </a:xfrm>
          <a:prstGeom prst="rect">
            <a:avLst/>
          </a:prstGeom>
        </p:spPr>
      </p:pic>
      <p:pic>
        <p:nvPicPr>
          <p:cNvPr id="6" name="Picture 5" title="Image of a stationary masonry saw with water delivery system"/>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4800" y="0"/>
            <a:ext cx="3151573" cy="3311611"/>
          </a:xfrm>
          <a:prstGeom prst="rect">
            <a:avLst/>
          </a:prstGeom>
        </p:spPr>
      </p:pic>
      <p:sp>
        <p:nvSpPr>
          <p:cNvPr id="516" name="Shape 516"/>
          <p:cNvSpPr txBox="1"/>
          <p:nvPr/>
        </p:nvSpPr>
        <p:spPr>
          <a:xfrm>
            <a:off x="152400" y="5486400"/>
            <a:ext cx="8763000" cy="762000"/>
          </a:xfrm>
          <a:prstGeom prst="rect">
            <a:avLst/>
          </a:prstGeom>
          <a:noFill/>
          <a:ln>
            <a:noFill/>
          </a:ln>
        </p:spPr>
        <p:txBody>
          <a:bodyPr lIns="91425" tIns="45700" rIns="91425" bIns="45700" anchor="t" anchorCtr="0">
            <a:noAutofit/>
          </a:bodyPr>
          <a:lstStyle/>
          <a:p>
            <a:pPr lvl="0">
              <a:buClr>
                <a:schemeClr val="dk1"/>
              </a:buClr>
              <a:buSzPct val="25000"/>
            </a:pPr>
            <a:r>
              <a:rPr lang="en-US" sz="1800" b="0" i="0" u="none" strike="noStrike" cap="none" dirty="0">
                <a:solidFill>
                  <a:schemeClr val="dk1"/>
                </a:solidFill>
                <a:latin typeface="Tahoma"/>
                <a:ea typeface="Tahoma"/>
                <a:cs typeface="Tahoma"/>
                <a:sym typeface="Tahoma"/>
              </a:rPr>
              <a:t>Stationary Masonry </a:t>
            </a:r>
            <a:r>
              <a:rPr lang="en-US" sz="1800" b="0" i="0" u="none" strike="noStrike" cap="none" dirty="0" smtClean="0">
                <a:solidFill>
                  <a:schemeClr val="dk1"/>
                </a:solidFill>
                <a:latin typeface="Tahoma"/>
                <a:ea typeface="Tahoma"/>
                <a:cs typeface="Tahoma"/>
                <a:sym typeface="Tahoma"/>
              </a:rPr>
              <a:t>Saw, </a:t>
            </a:r>
            <a:r>
              <a:rPr lang="en-US" sz="1800" dirty="0" smtClean="0">
                <a:solidFill>
                  <a:schemeClr val="dk1"/>
                </a:solidFill>
                <a:latin typeface="Tahoma"/>
                <a:ea typeface="Tahoma"/>
                <a:cs typeface="Tahoma"/>
                <a:sym typeface="Tahoma"/>
              </a:rPr>
              <a:t>Hand</a:t>
            </a:r>
            <a:r>
              <a:rPr lang="en-US" sz="1800" dirty="0">
                <a:solidFill>
                  <a:schemeClr val="dk1"/>
                </a:solidFill>
                <a:latin typeface="Tahoma"/>
                <a:ea typeface="Tahoma"/>
                <a:cs typeface="Tahoma"/>
                <a:sym typeface="Tahoma"/>
              </a:rPr>
              <a:t>-held Power </a:t>
            </a:r>
            <a:r>
              <a:rPr lang="en-US" sz="1800" dirty="0" smtClean="0">
                <a:solidFill>
                  <a:schemeClr val="dk1"/>
                </a:solidFill>
                <a:latin typeface="Tahoma"/>
                <a:ea typeface="Tahoma"/>
                <a:cs typeface="Tahoma"/>
                <a:sym typeface="Tahoma"/>
              </a:rPr>
              <a:t>Saw, Walk-Behind Saw </a:t>
            </a:r>
            <a:r>
              <a:rPr lang="en-US" sz="1800" dirty="0">
                <a:solidFill>
                  <a:schemeClr val="dk1"/>
                </a:solidFill>
                <a:latin typeface="Tahoma"/>
                <a:ea typeface="Tahoma"/>
                <a:cs typeface="Tahoma"/>
                <a:sym typeface="Tahoma"/>
              </a:rPr>
              <a:t>with </a:t>
            </a:r>
            <a:r>
              <a:rPr lang="en-US" sz="1800" b="0" i="0" u="none" strike="noStrike" cap="none" dirty="0">
                <a:solidFill>
                  <a:schemeClr val="dk1"/>
                </a:solidFill>
                <a:latin typeface="Tahoma"/>
                <a:ea typeface="Tahoma"/>
                <a:cs typeface="Tahoma"/>
                <a:sym typeface="Tahoma"/>
              </a:rPr>
              <a:t>Water Delivery </a:t>
            </a:r>
            <a:r>
              <a:rPr lang="en-US" sz="1800" b="0" i="0" u="none" strike="noStrike" cap="none" dirty="0" smtClean="0">
                <a:solidFill>
                  <a:schemeClr val="dk1"/>
                </a:solidFill>
                <a:latin typeface="Tahoma"/>
                <a:ea typeface="Tahoma"/>
                <a:cs typeface="Tahoma"/>
                <a:sym typeface="Tahoma"/>
              </a:rPr>
              <a:t>Systems </a:t>
            </a:r>
            <a:endParaRPr lang="en-US" sz="1800" b="0" i="0" u="none" strike="noStrike" cap="none" dirty="0">
              <a:solidFill>
                <a:schemeClr val="dk1"/>
              </a:solidFill>
              <a:latin typeface="Tahoma"/>
              <a:ea typeface="Tahoma"/>
              <a:cs typeface="Tahoma"/>
              <a:sym typeface="Tahoma"/>
            </a:endParaRPr>
          </a:p>
        </p:txBody>
      </p:sp>
      <p:sp>
        <p:nvSpPr>
          <p:cNvPr id="517" name="Shape 517"/>
          <p:cNvSpPr txBox="1"/>
          <p:nvPr/>
        </p:nvSpPr>
        <p:spPr>
          <a:xfrm>
            <a:off x="349444" y="6129844"/>
            <a:ext cx="78513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Source: OSHA: Small entity Compliance Guide for the Respirable Crystalline</a:t>
            </a:r>
          </a:p>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Silica Standard for Construction. OSHA 3902-11 2016</a:t>
            </a:r>
          </a:p>
        </p:txBody>
      </p:sp>
      <p:cxnSp>
        <p:nvCxnSpPr>
          <p:cNvPr id="519" name="Shape 519" descr="arrow"/>
          <p:cNvCxnSpPr/>
          <p:nvPr/>
        </p:nvCxnSpPr>
        <p:spPr>
          <a:xfrm flipH="1">
            <a:off x="1905000" y="1676400"/>
            <a:ext cx="762000" cy="3783599"/>
          </a:xfrm>
          <a:prstGeom prst="straightConnector1">
            <a:avLst/>
          </a:prstGeom>
          <a:noFill/>
          <a:ln w="38100" cap="flat" cmpd="sng">
            <a:solidFill>
              <a:srgbClr val="007DC3"/>
            </a:solidFill>
            <a:prstDash val="solid"/>
            <a:round/>
            <a:headEnd type="stealth" w="lg" len="lg"/>
            <a:tailEnd type="none" w="med" len="med"/>
          </a:ln>
        </p:spPr>
      </p:cxnSp>
      <p:cxnSp>
        <p:nvCxnSpPr>
          <p:cNvPr id="10" name="Shape 519" descr="arrow"/>
          <p:cNvCxnSpPr/>
          <p:nvPr/>
        </p:nvCxnSpPr>
        <p:spPr>
          <a:xfrm flipH="1">
            <a:off x="3416527" y="3007022"/>
            <a:ext cx="1917473" cy="2503200"/>
          </a:xfrm>
          <a:prstGeom prst="straightConnector1">
            <a:avLst/>
          </a:prstGeom>
          <a:noFill/>
          <a:ln w="38100" cap="flat" cmpd="sng">
            <a:solidFill>
              <a:srgbClr val="007DC3"/>
            </a:solidFill>
            <a:prstDash val="solid"/>
            <a:round/>
            <a:headEnd type="stealth" w="lg" len="lg"/>
            <a:tailEnd type="none" w="med" len="med"/>
          </a:ln>
        </p:spPr>
      </p:cxnSp>
      <p:cxnSp>
        <p:nvCxnSpPr>
          <p:cNvPr id="20" name="Shape 519" descr="arrow"/>
          <p:cNvCxnSpPr/>
          <p:nvPr/>
        </p:nvCxnSpPr>
        <p:spPr>
          <a:xfrm flipH="1">
            <a:off x="5943600" y="3200400"/>
            <a:ext cx="1143000" cy="2286000"/>
          </a:xfrm>
          <a:prstGeom prst="straightConnector1">
            <a:avLst/>
          </a:prstGeom>
          <a:noFill/>
          <a:ln w="38100" cap="flat" cmpd="sng">
            <a:solidFill>
              <a:srgbClr val="007DC3"/>
            </a:solidFill>
            <a:prstDash val="solid"/>
            <a:round/>
            <a:headEnd type="stealth" w="lg" len="lg"/>
            <a:tailEnd type="none" w="med" len="med"/>
          </a:ln>
        </p:spPr>
      </p:cxnSp>
      <p:sp>
        <p:nvSpPr>
          <p:cNvPr id="14" name="Title 13"/>
          <p:cNvSpPr>
            <a:spLocks noGrp="1"/>
          </p:cNvSpPr>
          <p:nvPr>
            <p:ph type="title"/>
          </p:nvPr>
        </p:nvSpPr>
        <p:spPr>
          <a:xfrm>
            <a:off x="5625395" y="79962"/>
            <a:ext cx="3913008" cy="829625"/>
          </a:xfrm>
        </p:spPr>
        <p:txBody>
          <a:bodyPr/>
          <a:lstStyle/>
          <a:p>
            <a:r>
              <a:rPr lang="en-US" sz="1700" dirty="0" smtClean="0"/>
              <a:t>Table 1 Equipment Examples (I)</a:t>
            </a:r>
            <a:endParaRPr lang="en-US" sz="1700" dirty="0"/>
          </a:p>
        </p:txBody>
      </p:sp>
      <p:sp>
        <p:nvSpPr>
          <p:cNvPr id="3" name="Slide Number Placeholder 2"/>
          <p:cNvSpPr>
            <a:spLocks noGrp="1"/>
          </p:cNvSpPr>
          <p:nvPr>
            <p:ph type="sldNum" idx="12"/>
          </p:nvPr>
        </p:nvSpPr>
        <p:spPr>
          <a:xfrm>
            <a:off x="8686800" y="6440608"/>
            <a:ext cx="1904999" cy="381000"/>
          </a:xfrm>
        </p:spPr>
        <p:txBody>
          <a:bodyPr/>
          <a:lstStyle/>
          <a:p>
            <a:pPr lvl="0"/>
            <a:fld id="{00000000-1234-1234-1234-123412341234}" type="slidenum">
              <a:rPr lang="en-US" smtClean="0">
                <a:sym typeface="Times New Roman"/>
              </a:rPr>
              <a:pPr lvl="0"/>
              <a:t>75</a:t>
            </a:fld>
            <a:endParaRPr lang="en-US" dirty="0">
              <a:sym typeface="Times New Roman"/>
            </a:endParaRPr>
          </a:p>
        </p:txBody>
      </p:sp>
      <p:sp>
        <p:nvSpPr>
          <p:cNvPr id="2" name="Rectangle 1"/>
          <p:cNvSpPr/>
          <p:nvPr/>
        </p:nvSpPr>
        <p:spPr>
          <a:xfrm>
            <a:off x="267490" y="3297079"/>
            <a:ext cx="311014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Stationary masonry saw with water delivery </a:t>
            </a:r>
            <a:r>
              <a:rPr lang="en-US" sz="1000" dirty="0" smtClean="0">
                <a:latin typeface="+mn-lt"/>
                <a:ea typeface="Calibri" panose="020F0502020204030204" pitchFamily="34" charset="0"/>
                <a:cs typeface="Arial" panose="020B0604020202020204" pitchFamily="34" charset="0"/>
              </a:rPr>
              <a:t>system</a:t>
            </a:r>
            <a:endParaRPr lang="en-US" sz="1000" dirty="0">
              <a:latin typeface="+mn-lt"/>
            </a:endParaRPr>
          </a:p>
        </p:txBody>
      </p:sp>
      <p:sp>
        <p:nvSpPr>
          <p:cNvPr id="4" name="Rectangle 3"/>
          <p:cNvSpPr/>
          <p:nvPr/>
        </p:nvSpPr>
        <p:spPr>
          <a:xfrm>
            <a:off x="3124200" y="3982354"/>
            <a:ext cx="298190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Hand-held power saw with water delivery </a:t>
            </a:r>
            <a:r>
              <a:rPr lang="en-US" sz="1000" dirty="0" smtClean="0">
                <a:latin typeface="+mn-lt"/>
                <a:ea typeface="Calibri" panose="020F0502020204030204" pitchFamily="34" charset="0"/>
                <a:cs typeface="Arial" panose="020B0604020202020204" pitchFamily="34" charset="0"/>
              </a:rPr>
              <a:t>system</a:t>
            </a:r>
            <a:endParaRPr lang="en-US" sz="1000" dirty="0">
              <a:latin typeface="+mn-lt"/>
            </a:endParaRPr>
          </a:p>
        </p:txBody>
      </p:sp>
      <p:sp>
        <p:nvSpPr>
          <p:cNvPr id="5" name="Rectangle 4"/>
          <p:cNvSpPr/>
          <p:nvPr/>
        </p:nvSpPr>
        <p:spPr>
          <a:xfrm>
            <a:off x="6221591" y="4656556"/>
            <a:ext cx="272061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Walk-behind saw with water delivery </a:t>
            </a:r>
            <a:r>
              <a:rPr lang="en-US" sz="1000" dirty="0" smtClean="0">
                <a:latin typeface="+mn-lt"/>
                <a:ea typeface="Calibri" panose="020F0502020204030204" pitchFamily="34" charset="0"/>
                <a:cs typeface="Arial" panose="020B0604020202020204" pitchFamily="34" charset="0"/>
              </a:rPr>
              <a:t>system</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 name="Picture 4" title="Hand-held power saw with dust collection syste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0"/>
            <a:ext cx="3657600" cy="3464417"/>
          </a:xfrm>
          <a:prstGeom prst="rect">
            <a:avLst/>
          </a:prstGeom>
        </p:spPr>
      </p:pic>
      <p:sp>
        <p:nvSpPr>
          <p:cNvPr id="534" name="Shape 534"/>
          <p:cNvSpPr txBox="1"/>
          <p:nvPr/>
        </p:nvSpPr>
        <p:spPr>
          <a:xfrm>
            <a:off x="0" y="4953000"/>
            <a:ext cx="4572000" cy="762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strike="noStrike" cap="none" dirty="0">
                <a:solidFill>
                  <a:srgbClr val="000000"/>
                </a:solidFill>
                <a:latin typeface="Arial"/>
                <a:ea typeface="Arial"/>
                <a:cs typeface="Arial"/>
                <a:sym typeface="Arial"/>
              </a:rPr>
              <a:t>Hand-held Power Saw with a Dust </a:t>
            </a:r>
            <a:endParaRPr lang="en-US" sz="20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000" b="0" i="0" u="none" strike="noStrike" cap="none" dirty="0" smtClean="0">
                <a:solidFill>
                  <a:srgbClr val="000000"/>
                </a:solidFill>
                <a:latin typeface="Arial"/>
                <a:ea typeface="Arial"/>
                <a:cs typeface="Arial"/>
                <a:sym typeface="Arial"/>
              </a:rPr>
              <a:t>Collection </a:t>
            </a:r>
            <a:r>
              <a:rPr lang="en-US" sz="2000" b="0" i="0" u="none" strike="noStrike" cap="none" dirty="0">
                <a:solidFill>
                  <a:srgbClr val="000000"/>
                </a:solidFill>
                <a:latin typeface="Arial"/>
                <a:ea typeface="Arial"/>
                <a:cs typeface="Arial"/>
                <a:sym typeface="Arial"/>
              </a:rPr>
              <a:t>System</a:t>
            </a:r>
          </a:p>
        </p:txBody>
      </p:sp>
      <p:cxnSp>
        <p:nvCxnSpPr>
          <p:cNvPr id="535" name="Shape 535" descr="arrow"/>
          <p:cNvCxnSpPr/>
          <p:nvPr/>
        </p:nvCxnSpPr>
        <p:spPr>
          <a:xfrm flipH="1">
            <a:off x="2057400" y="2895600"/>
            <a:ext cx="1066801" cy="2133600"/>
          </a:xfrm>
          <a:prstGeom prst="straightConnector1">
            <a:avLst/>
          </a:prstGeom>
          <a:noFill/>
          <a:ln w="38100" cap="flat" cmpd="sng">
            <a:solidFill>
              <a:srgbClr val="007DC3"/>
            </a:solidFill>
            <a:prstDash val="solid"/>
            <a:round/>
            <a:headEnd type="stealth" w="lg" len="lg"/>
            <a:tailEnd type="none" w="med" len="med"/>
          </a:ln>
        </p:spPr>
      </p:cxnSp>
      <p:sp>
        <p:nvSpPr>
          <p:cNvPr id="536" name="Shape 536"/>
          <p:cNvSpPr txBox="1"/>
          <p:nvPr/>
        </p:nvSpPr>
        <p:spPr>
          <a:xfrm>
            <a:off x="349444" y="6129844"/>
            <a:ext cx="78513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Source: OSHA: Small entity Compliance Guide for the Respirable Crystalline</a:t>
            </a:r>
          </a:p>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Silica Standard for Construction. OSHA 3902-11 2016</a:t>
            </a:r>
          </a:p>
        </p:txBody>
      </p:sp>
      <p:cxnSp>
        <p:nvCxnSpPr>
          <p:cNvPr id="537" name="Shape 537" descr="arrow"/>
          <p:cNvCxnSpPr/>
          <p:nvPr/>
        </p:nvCxnSpPr>
        <p:spPr>
          <a:xfrm>
            <a:off x="1219200" y="1524000"/>
            <a:ext cx="381000" cy="3505200"/>
          </a:xfrm>
          <a:prstGeom prst="straightConnector1">
            <a:avLst/>
          </a:prstGeom>
          <a:noFill/>
          <a:ln w="38100" cap="flat" cmpd="sng">
            <a:solidFill>
              <a:srgbClr val="007DC3"/>
            </a:solidFill>
            <a:prstDash val="solid"/>
            <a:round/>
            <a:headEnd type="stealth" w="lg" len="lg"/>
            <a:tailEnd type="none" w="med" len="med"/>
          </a:ln>
        </p:spPr>
      </p:cxnSp>
      <p:sp>
        <p:nvSpPr>
          <p:cNvPr id="11" name="Shape 551"/>
          <p:cNvSpPr txBox="1"/>
          <p:nvPr/>
        </p:nvSpPr>
        <p:spPr>
          <a:xfrm>
            <a:off x="3810000" y="5407098"/>
            <a:ext cx="5105400" cy="3448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i="0" u="none" strike="noStrike" cap="none" dirty="0">
                <a:solidFill>
                  <a:schemeClr val="dk1"/>
                </a:solidFill>
                <a:latin typeface="+mn-lt"/>
                <a:ea typeface="Tahoma"/>
                <a:cs typeface="Tahoma"/>
                <a:sym typeface="Tahoma"/>
              </a:rPr>
              <a:t>Drivable Saw with Integrated Water System</a:t>
            </a:r>
          </a:p>
        </p:txBody>
      </p:sp>
      <p:sp>
        <p:nvSpPr>
          <p:cNvPr id="6" name="Title 5"/>
          <p:cNvSpPr>
            <a:spLocks noGrp="1"/>
          </p:cNvSpPr>
          <p:nvPr>
            <p:ph type="title"/>
          </p:nvPr>
        </p:nvSpPr>
        <p:spPr>
          <a:xfrm>
            <a:off x="2256183" y="249778"/>
            <a:ext cx="8763000" cy="1143000"/>
          </a:xfrm>
        </p:spPr>
        <p:txBody>
          <a:bodyPr/>
          <a:lstStyle/>
          <a:p>
            <a:r>
              <a:rPr lang="en-US" sz="2400" dirty="0"/>
              <a:t>Table 1 Equipment </a:t>
            </a:r>
            <a:r>
              <a:rPr lang="en-US" sz="2400" dirty="0" smtClean="0"/>
              <a:t>Examples (II)</a:t>
            </a:r>
            <a:endParaRPr lang="en-US" sz="2400" dirty="0"/>
          </a:p>
        </p:txBody>
      </p:sp>
      <p:sp>
        <p:nvSpPr>
          <p:cNvPr id="3" name="Slide Number Placeholder 2"/>
          <p:cNvSpPr>
            <a:spLocks noGrp="1"/>
          </p:cNvSpPr>
          <p:nvPr>
            <p:ph type="sldNum" idx="12"/>
          </p:nvPr>
        </p:nvSpPr>
        <p:spPr>
          <a:xfrm>
            <a:off x="8686800" y="6482862"/>
            <a:ext cx="1904999" cy="381000"/>
          </a:xfrm>
        </p:spPr>
        <p:txBody>
          <a:bodyPr/>
          <a:lstStyle/>
          <a:p>
            <a:pPr lvl="0"/>
            <a:fld id="{00000000-1234-1234-1234-123412341234}" type="slidenum">
              <a:rPr lang="en-US" smtClean="0">
                <a:sym typeface="Times New Roman"/>
              </a:rPr>
              <a:pPr lvl="0"/>
              <a:t>76</a:t>
            </a:fld>
            <a:endParaRPr lang="en-US" dirty="0">
              <a:sym typeface="Times New Roman"/>
            </a:endParaRPr>
          </a:p>
        </p:txBody>
      </p:sp>
      <p:sp>
        <p:nvSpPr>
          <p:cNvPr id="2" name="Rectangle 1"/>
          <p:cNvSpPr/>
          <p:nvPr/>
        </p:nvSpPr>
        <p:spPr>
          <a:xfrm>
            <a:off x="490246" y="3496389"/>
            <a:ext cx="3001143" cy="246221"/>
          </a:xfrm>
          <a:prstGeom prst="rect">
            <a:avLst/>
          </a:prstGeom>
        </p:spPr>
        <p:txBody>
          <a:bodyPr wrap="none">
            <a:spAutoFit/>
          </a:bodyPr>
          <a:lstStyle/>
          <a:p>
            <a:r>
              <a:rPr lang="en-US" sz="1000" dirty="0"/>
              <a:t>Hand-held power saw with dust collection </a:t>
            </a:r>
            <a:r>
              <a:rPr lang="en-US" sz="1000" dirty="0" smtClean="0"/>
              <a:t>system.</a:t>
            </a:r>
            <a:endParaRPr lang="en-US" sz="1000" dirty="0">
              <a:latin typeface="+mn-lt"/>
            </a:endParaRPr>
          </a:p>
        </p:txBody>
      </p:sp>
      <p:sp>
        <p:nvSpPr>
          <p:cNvPr id="4" name="Rectangle 3"/>
          <p:cNvSpPr/>
          <p:nvPr/>
        </p:nvSpPr>
        <p:spPr>
          <a:xfrm>
            <a:off x="5197303" y="5035822"/>
            <a:ext cx="2515432"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Drivable saw with water delivery </a:t>
            </a:r>
            <a:r>
              <a:rPr lang="en-US" sz="1000" dirty="0" smtClean="0">
                <a:latin typeface="+mn-lt"/>
                <a:ea typeface="Calibri" panose="020F0502020204030204" pitchFamily="34" charset="0"/>
                <a:cs typeface="Arial" panose="020B0604020202020204" pitchFamily="34" charset="0"/>
              </a:rPr>
              <a:t>system. </a:t>
            </a:r>
            <a:endParaRPr lang="en-US" sz="1000" dirty="0">
              <a:latin typeface="+mn-lt"/>
            </a:endParaRPr>
          </a:p>
        </p:txBody>
      </p:sp>
      <p:pic>
        <p:nvPicPr>
          <p:cNvPr id="8" name="Picture 7" title="Drivable saw with water delivery system. "/>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38600" y="1600200"/>
            <a:ext cx="4839286" cy="3425780"/>
          </a:xfrm>
          <a:prstGeom prst="rect">
            <a:avLst/>
          </a:prstGeom>
        </p:spPr>
      </p:pic>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353182" y="354036"/>
            <a:ext cx="8763000" cy="1143000"/>
          </a:xfrm>
          <a:prstGeom prst="rect">
            <a:avLst/>
          </a:prstGeom>
          <a:noFill/>
          <a:ln>
            <a:noFill/>
          </a:ln>
        </p:spPr>
        <p:txBody>
          <a:bodyPr lIns="91425" tIns="45700" rIns="91425" bIns="45700" anchor="ctr" anchorCtr="0">
            <a:noAutofit/>
          </a:bodyPr>
          <a:lstStyle/>
          <a:p>
            <a:pPr lvl="0">
              <a:buSzPct val="25000"/>
            </a:pPr>
            <a:r>
              <a:rPr lang="en-US" sz="3600" b="0" i="0" u="none" strike="noStrike" cap="none" dirty="0">
                <a:solidFill>
                  <a:srgbClr val="00539B"/>
                </a:solidFill>
                <a:sym typeface="Tahoma"/>
              </a:rPr>
              <a:t>What is the Equipment in Table </a:t>
            </a:r>
            <a:r>
              <a:rPr lang="en-US" sz="3600" b="0" i="0" u="none" strike="noStrike" cap="none" dirty="0" smtClean="0">
                <a:solidFill>
                  <a:srgbClr val="00539B"/>
                </a:solidFill>
                <a:sym typeface="Tahoma"/>
              </a:rPr>
              <a:t>1 (</a:t>
            </a:r>
            <a:r>
              <a:rPr lang="en-US" sz="3600" dirty="0" smtClean="0"/>
              <a:t>II)</a:t>
            </a:r>
            <a:r>
              <a:rPr lang="en-US" sz="3600" b="0" i="0" u="none" strike="noStrike" cap="none" dirty="0" smtClean="0">
                <a:solidFill>
                  <a:srgbClr val="00539B"/>
                </a:solidFill>
                <a:sym typeface="Tahoma"/>
              </a:rPr>
              <a:t>?</a:t>
            </a:r>
            <a:br>
              <a:rPr lang="en-US" sz="3600" b="0" i="0" u="none" strike="noStrike" cap="none" dirty="0" smtClean="0">
                <a:solidFill>
                  <a:srgbClr val="00539B"/>
                </a:solidFill>
                <a:sym typeface="Tahoma"/>
              </a:rPr>
            </a:br>
            <a:endParaRPr lang="en-US" sz="3600" b="0" i="0" u="none" strike="noStrike" cap="none" dirty="0">
              <a:solidFill>
                <a:srgbClr val="00539B"/>
              </a:solidFill>
              <a:sym typeface="Tahoma"/>
            </a:endParaRPr>
          </a:p>
        </p:txBody>
      </p:sp>
      <p:sp>
        <p:nvSpPr>
          <p:cNvPr id="558" name="Shape 558"/>
          <p:cNvSpPr txBox="1">
            <a:spLocks noGrp="1"/>
          </p:cNvSpPr>
          <p:nvPr>
            <p:ph type="body" idx="1"/>
          </p:nvPr>
        </p:nvSpPr>
        <p:spPr>
          <a:xfrm>
            <a:off x="685800" y="1142999"/>
            <a:ext cx="7772400"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Drills</a:t>
            </a:r>
          </a:p>
          <a:p>
            <a:pPr marL="742950" marR="0" lvl="1" indent="-107950" algn="l" rtl="0">
              <a:lnSpc>
                <a:spcPct val="100000"/>
              </a:lnSpc>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Rig-mounted core drills</a:t>
            </a:r>
          </a:p>
          <a:p>
            <a:pPr marL="742950" marR="0" lvl="1" indent="-107950" algn="l" rtl="0">
              <a:lnSpc>
                <a:spcPct val="100000"/>
              </a:lnSpc>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Handheld and stand-mounted drills</a:t>
            </a:r>
          </a:p>
          <a:p>
            <a:pPr marL="1143000" marR="0" lvl="2" indent="-76200" algn="l" rtl="0">
              <a:lnSpc>
                <a:spcPct val="100000"/>
              </a:lnSpc>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Includes impact and rotary hammer drills</a:t>
            </a:r>
          </a:p>
          <a:p>
            <a:pPr marL="742950" marR="0" lvl="1" indent="-107950" algn="l" rtl="0">
              <a:lnSpc>
                <a:spcPct val="100000"/>
              </a:lnSpc>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Dowel drilling rigs for concrete</a:t>
            </a:r>
          </a:p>
          <a:p>
            <a:pPr marL="742950" marR="0" lvl="1" indent="-107950" algn="l" rtl="0">
              <a:lnSpc>
                <a:spcPct val="100000"/>
              </a:lnSpc>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Vehicle-mounted drilling rigs for rock and concrete</a:t>
            </a:r>
          </a:p>
          <a:p>
            <a:pPr marL="0" marR="0" lvl="0" indent="0" algn="l" rtl="0">
              <a:lnSpc>
                <a:spcPct val="100000"/>
              </a:lnSpc>
              <a:spcBef>
                <a:spcPts val="64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77</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11" name="Picture 10" title="Rotary hammer with shroud and dust collection syste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400" y="1447800"/>
            <a:ext cx="3505200" cy="2897204"/>
          </a:xfrm>
          <a:prstGeom prst="rect">
            <a:avLst/>
          </a:prstGeom>
        </p:spPr>
      </p:pic>
      <p:pic>
        <p:nvPicPr>
          <p:cNvPr id="4" name="Picture 3" title="Rig Mounted core drill."/>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990600"/>
            <a:ext cx="3781778" cy="3681984"/>
          </a:xfrm>
          <a:prstGeom prst="rect">
            <a:avLst/>
          </a:prstGeom>
        </p:spPr>
      </p:pic>
      <p:sp>
        <p:nvSpPr>
          <p:cNvPr id="564" name="Shape 564"/>
          <p:cNvSpPr txBox="1"/>
          <p:nvPr/>
        </p:nvSpPr>
        <p:spPr>
          <a:xfrm>
            <a:off x="381000" y="5334001"/>
            <a:ext cx="8534400" cy="737474"/>
          </a:xfrm>
          <a:prstGeom prst="rect">
            <a:avLst/>
          </a:prstGeom>
          <a:noFill/>
          <a:ln>
            <a:noFill/>
          </a:ln>
        </p:spPr>
        <p:txBody>
          <a:bodyPr lIns="91425" tIns="45700" rIns="91425" bIns="45700" anchor="t" anchorCtr="0">
            <a:noAutofit/>
          </a:bodyPr>
          <a:lstStyle/>
          <a:p>
            <a:pPr>
              <a:buClr>
                <a:schemeClr val="dk1"/>
              </a:buClr>
              <a:buSzPct val="25000"/>
            </a:pPr>
            <a:r>
              <a:rPr lang="en-US" sz="1800" b="0" i="0" u="none" strike="noStrike" cap="none" dirty="0" smtClean="0">
                <a:solidFill>
                  <a:schemeClr val="dk1"/>
                </a:solidFill>
                <a:latin typeface="Tahoma"/>
                <a:ea typeface="Tahoma"/>
                <a:cs typeface="Tahoma"/>
                <a:sym typeface="Tahoma"/>
              </a:rPr>
              <a:t>Standing </a:t>
            </a:r>
            <a:r>
              <a:rPr lang="en-US" sz="1800" b="0" i="0" u="none" strike="noStrike" cap="none" dirty="0">
                <a:solidFill>
                  <a:schemeClr val="dk1"/>
                </a:solidFill>
                <a:latin typeface="Tahoma"/>
                <a:ea typeface="Tahoma"/>
                <a:cs typeface="Tahoma"/>
                <a:sym typeface="Tahoma"/>
              </a:rPr>
              <a:t>Core Drill with Water Delivery </a:t>
            </a:r>
            <a:r>
              <a:rPr lang="en-US" sz="1800" dirty="0">
                <a:solidFill>
                  <a:schemeClr val="dk1"/>
                </a:solidFill>
                <a:latin typeface="Tahoma"/>
                <a:ea typeface="Tahoma"/>
                <a:cs typeface="Tahoma"/>
                <a:sym typeface="Tahoma"/>
              </a:rPr>
              <a:t>System and Rotary Hammer with Shroud and Dust Collection System</a:t>
            </a:r>
          </a:p>
          <a:p>
            <a:pPr marL="0" marR="0" lvl="0" indent="0" algn="l" rtl="0">
              <a:lnSpc>
                <a:spcPct val="100000"/>
              </a:lnSpc>
              <a:spcBef>
                <a:spcPts val="0"/>
              </a:spcBef>
              <a:spcAft>
                <a:spcPts val="0"/>
              </a:spcAft>
              <a:buClr>
                <a:schemeClr val="dk1"/>
              </a:buClr>
              <a:buSzPct val="25000"/>
              <a:buFont typeface="Tahoma"/>
              <a:buNone/>
            </a:pPr>
            <a:endParaRPr lang="en-US" sz="1800" b="0" i="0" u="none" strike="noStrike" cap="none" dirty="0">
              <a:solidFill>
                <a:schemeClr val="dk1"/>
              </a:solidFill>
              <a:latin typeface="Tahoma"/>
              <a:ea typeface="Tahoma"/>
              <a:cs typeface="Tahoma"/>
              <a:sym typeface="Tahoma"/>
            </a:endParaRPr>
          </a:p>
        </p:txBody>
      </p:sp>
      <p:sp>
        <p:nvSpPr>
          <p:cNvPr id="565" name="Shape 565"/>
          <p:cNvSpPr txBox="1"/>
          <p:nvPr/>
        </p:nvSpPr>
        <p:spPr>
          <a:xfrm>
            <a:off x="548256" y="6135910"/>
            <a:ext cx="78513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Source: OSHA: Small entity Compliance Guide for the Respirable Crystalline</a:t>
            </a:r>
          </a:p>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Silica Standard for Construction. OSHA 3902-11 2016</a:t>
            </a:r>
          </a:p>
        </p:txBody>
      </p:sp>
      <p:cxnSp>
        <p:nvCxnSpPr>
          <p:cNvPr id="566" name="Shape 566" descr="arrow"/>
          <p:cNvCxnSpPr/>
          <p:nvPr/>
        </p:nvCxnSpPr>
        <p:spPr>
          <a:xfrm>
            <a:off x="6629400" y="2514600"/>
            <a:ext cx="1418961" cy="2819401"/>
          </a:xfrm>
          <a:prstGeom prst="straightConnector1">
            <a:avLst/>
          </a:prstGeom>
          <a:noFill/>
          <a:ln w="38100" cap="flat" cmpd="sng">
            <a:solidFill>
              <a:srgbClr val="007DC3"/>
            </a:solidFill>
            <a:prstDash val="solid"/>
            <a:round/>
            <a:headEnd type="stealth" w="lg" len="lg"/>
            <a:tailEnd type="none" w="med" len="med"/>
          </a:ln>
        </p:spPr>
      </p:cxnSp>
      <p:cxnSp>
        <p:nvCxnSpPr>
          <p:cNvPr id="8" name="Shape 566" descr="arrow"/>
          <p:cNvCxnSpPr/>
          <p:nvPr/>
        </p:nvCxnSpPr>
        <p:spPr>
          <a:xfrm>
            <a:off x="2514600" y="2743200"/>
            <a:ext cx="990600" cy="2590800"/>
          </a:xfrm>
          <a:prstGeom prst="straightConnector1">
            <a:avLst/>
          </a:prstGeom>
          <a:noFill/>
          <a:ln w="38100" cap="flat" cmpd="sng">
            <a:solidFill>
              <a:srgbClr val="007DC3"/>
            </a:solidFill>
            <a:prstDash val="solid"/>
            <a:round/>
            <a:headEnd type="stealth" w="lg" len="lg"/>
            <a:tailEnd type="none" w="med" len="med"/>
          </a:ln>
        </p:spPr>
      </p:cxnSp>
      <p:sp>
        <p:nvSpPr>
          <p:cNvPr id="10" name="Title 9"/>
          <p:cNvSpPr>
            <a:spLocks noGrp="1"/>
          </p:cNvSpPr>
          <p:nvPr>
            <p:ph type="title"/>
          </p:nvPr>
        </p:nvSpPr>
        <p:spPr/>
        <p:txBody>
          <a:bodyPr/>
          <a:lstStyle/>
          <a:p>
            <a:r>
              <a:rPr lang="en-US" sz="2400" dirty="0"/>
              <a:t>Table 1 Equipment </a:t>
            </a:r>
            <a:r>
              <a:rPr lang="en-US" sz="2400" dirty="0" smtClean="0"/>
              <a:t>Examples III</a:t>
            </a:r>
            <a:endParaRPr lang="en-US" sz="2400" dirty="0"/>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78</a:t>
            </a:fld>
            <a:endParaRPr lang="en-US" sz="1400" b="0" i="0" u="none" strike="noStrike" cap="none" dirty="0">
              <a:solidFill>
                <a:schemeClr val="dk1"/>
              </a:solidFill>
              <a:latin typeface="Times New Roman"/>
              <a:ea typeface="Times New Roman"/>
              <a:cs typeface="Times New Roman"/>
              <a:sym typeface="Times New Roman"/>
            </a:endParaRPr>
          </a:p>
        </p:txBody>
      </p:sp>
      <p:sp>
        <p:nvSpPr>
          <p:cNvPr id="2" name="Rectangle 1"/>
          <p:cNvSpPr/>
          <p:nvPr/>
        </p:nvSpPr>
        <p:spPr>
          <a:xfrm>
            <a:off x="1416340" y="4708097"/>
            <a:ext cx="1462260"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Rig Mounted core </a:t>
            </a:r>
            <a:r>
              <a:rPr lang="en-US" sz="1000" dirty="0" smtClean="0">
                <a:latin typeface="+mn-lt"/>
                <a:ea typeface="Calibri" panose="020F0502020204030204" pitchFamily="34" charset="0"/>
                <a:cs typeface="Arial" panose="020B0604020202020204" pitchFamily="34" charset="0"/>
              </a:rPr>
              <a:t>drill</a:t>
            </a:r>
            <a:endParaRPr lang="en-US" sz="1000" dirty="0">
              <a:latin typeface="+mn-lt"/>
            </a:endParaRPr>
          </a:p>
        </p:txBody>
      </p:sp>
      <p:sp>
        <p:nvSpPr>
          <p:cNvPr id="7" name="Rectangle 6"/>
          <p:cNvSpPr/>
          <p:nvPr/>
        </p:nvSpPr>
        <p:spPr>
          <a:xfrm>
            <a:off x="4728710" y="4344414"/>
            <a:ext cx="3320140"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Rotary hammer with shroud and dust collection </a:t>
            </a:r>
            <a:r>
              <a:rPr lang="en-US" sz="1000" dirty="0" smtClean="0">
                <a:latin typeface="+mn-lt"/>
                <a:ea typeface="Calibri" panose="020F0502020204030204" pitchFamily="34" charset="0"/>
                <a:cs typeface="Arial" panose="020B0604020202020204" pitchFamily="34" charset="0"/>
              </a:rPr>
              <a:t>system</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350837" y="457200"/>
            <a:ext cx="8763000" cy="1143000"/>
          </a:xfrm>
          <a:prstGeom prst="rect">
            <a:avLst/>
          </a:prstGeom>
          <a:noFill/>
          <a:ln>
            <a:noFill/>
          </a:ln>
        </p:spPr>
        <p:txBody>
          <a:bodyPr lIns="91425" tIns="45700" rIns="91425" bIns="45700" anchor="ctr" anchorCtr="0">
            <a:noAutofit/>
          </a:bodyPr>
          <a:lstStyle/>
          <a:p>
            <a:pPr lvl="0">
              <a:buSzPct val="25000"/>
            </a:pPr>
            <a:r>
              <a:rPr lang="en-US" sz="3600" b="0" i="0" u="none" strike="noStrike" cap="none" dirty="0">
                <a:solidFill>
                  <a:srgbClr val="00539B"/>
                </a:solidFill>
                <a:sym typeface="Tahoma"/>
              </a:rPr>
              <a:t>What is the Equipment in Table </a:t>
            </a:r>
            <a:r>
              <a:rPr lang="en-US" sz="3600" b="0" i="0" u="none" strike="noStrike" cap="none" dirty="0" smtClean="0">
                <a:solidFill>
                  <a:srgbClr val="00539B"/>
                </a:solidFill>
                <a:sym typeface="Tahoma"/>
              </a:rPr>
              <a:t>1 (</a:t>
            </a:r>
            <a:r>
              <a:rPr lang="en-US" sz="3600" dirty="0" smtClean="0"/>
              <a:t>III)</a:t>
            </a:r>
            <a:r>
              <a:rPr lang="en-US" sz="3600" b="0" i="0" u="none" strike="noStrike" cap="none" dirty="0" smtClean="0">
                <a:solidFill>
                  <a:srgbClr val="00539B"/>
                </a:solidFill>
                <a:sym typeface="Tahoma"/>
              </a:rPr>
              <a:t>?</a:t>
            </a:r>
            <a:br>
              <a:rPr lang="en-US" sz="3600" b="0" i="0" u="none" strike="noStrike" cap="none" dirty="0" smtClean="0">
                <a:solidFill>
                  <a:srgbClr val="00539B"/>
                </a:solidFill>
                <a:sym typeface="Tahoma"/>
              </a:rPr>
            </a:br>
            <a:endParaRPr lang="en-US" sz="3600" b="0" i="0" u="none" strike="noStrike" cap="none" dirty="0">
              <a:solidFill>
                <a:srgbClr val="00539B"/>
              </a:solidFill>
              <a:sym typeface="Tahoma"/>
            </a:endParaRPr>
          </a:p>
        </p:txBody>
      </p:sp>
      <p:sp>
        <p:nvSpPr>
          <p:cNvPr id="581" name="Shape 581"/>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Grinders</a:t>
            </a:r>
          </a:p>
          <a:p>
            <a:pPr marL="742950" marR="0" lvl="1" indent="-107950" algn="l" rtl="0">
              <a:lnSpc>
                <a:spcPct val="100000"/>
              </a:lnSpc>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Handheld grinders </a:t>
            </a:r>
          </a:p>
          <a:p>
            <a:pPr lvl="2" indent="-107950">
              <a:spcBef>
                <a:spcPts val="0"/>
              </a:spcBef>
              <a:buFont typeface="Tahoma"/>
              <a:buChar char="–"/>
            </a:pPr>
            <a:r>
              <a:rPr lang="en-US" sz="2800" b="0" i="0" u="none" strike="noStrike" cap="none" dirty="0">
                <a:solidFill>
                  <a:schemeClr val="dk1"/>
                </a:solidFill>
                <a:latin typeface="Tahoma"/>
                <a:ea typeface="Tahoma"/>
                <a:cs typeface="Tahoma"/>
                <a:sym typeface="Tahoma"/>
              </a:rPr>
              <a:t>For mortar removal (</a:t>
            </a:r>
            <a:r>
              <a:rPr lang="en-US" sz="2800" b="0" i="0" u="none" strike="noStrike" cap="none" dirty="0" err="1">
                <a:solidFill>
                  <a:schemeClr val="dk1"/>
                </a:solidFill>
                <a:latin typeface="Tahoma"/>
                <a:ea typeface="Tahoma"/>
                <a:cs typeface="Tahoma"/>
                <a:sym typeface="Tahoma"/>
              </a:rPr>
              <a:t>tuckpointing</a:t>
            </a:r>
            <a:r>
              <a:rPr lang="en-US" sz="2800" b="0" i="0" u="none" strike="noStrike" cap="none" dirty="0">
                <a:solidFill>
                  <a:schemeClr val="dk1"/>
                </a:solidFill>
                <a:latin typeface="Tahoma"/>
                <a:ea typeface="Tahoma"/>
                <a:cs typeface="Tahoma"/>
                <a:sym typeface="Tahoma"/>
              </a:rPr>
              <a:t>)</a:t>
            </a:r>
          </a:p>
          <a:p>
            <a:pPr lvl="2" indent="-107950">
              <a:spcBef>
                <a:spcPts val="0"/>
              </a:spcBef>
              <a:buFont typeface="Tahoma"/>
              <a:buChar char="–"/>
            </a:pPr>
            <a:r>
              <a:rPr lang="en-US" sz="2800" dirty="0"/>
              <a:t>F</a:t>
            </a:r>
            <a:r>
              <a:rPr lang="en-US" sz="2800" b="0" i="0" u="none" strike="noStrike" cap="none" dirty="0" smtClean="0">
                <a:solidFill>
                  <a:schemeClr val="dk1"/>
                </a:solidFill>
                <a:latin typeface="Tahoma"/>
                <a:ea typeface="Tahoma"/>
                <a:cs typeface="Tahoma"/>
                <a:sym typeface="Tahoma"/>
              </a:rPr>
              <a:t>or </a:t>
            </a:r>
            <a:r>
              <a:rPr lang="en-US" sz="2800" b="0" i="0" u="none" strike="noStrike" cap="none" dirty="0">
                <a:solidFill>
                  <a:schemeClr val="dk1"/>
                </a:solidFill>
                <a:latin typeface="Tahoma"/>
                <a:ea typeface="Tahoma"/>
                <a:cs typeface="Tahoma"/>
                <a:sym typeface="Tahoma"/>
              </a:rPr>
              <a:t>uses other than mortar removal</a:t>
            </a:r>
          </a:p>
          <a:p>
            <a:pPr marL="742950" marR="0" lvl="1" indent="-107950" algn="l" rtl="0">
              <a:lnSpc>
                <a:spcPct val="100000"/>
              </a:lnSpc>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Walk-behind floor grinders</a:t>
            </a:r>
          </a:p>
          <a:p>
            <a:pPr marL="742950" marR="0" lvl="1" indent="-285750" algn="l" rtl="0">
              <a:lnSpc>
                <a:spcPct val="100000"/>
              </a:lnSpc>
              <a:spcBef>
                <a:spcPts val="560"/>
              </a:spcBef>
              <a:spcAft>
                <a:spcPts val="0"/>
              </a:spcAft>
              <a:buClr>
                <a:schemeClr val="dk1"/>
              </a:buClr>
              <a:buSzPct val="25000"/>
              <a:buFont typeface="Tahoma"/>
              <a:buNone/>
            </a:pPr>
            <a:endParaRPr sz="2800" b="0" i="0" u="none" strike="noStrike" cap="none" dirty="0">
              <a:solidFill>
                <a:schemeClr val="dk1"/>
              </a:solidFill>
              <a:latin typeface="Tahoma"/>
              <a:ea typeface="Tahoma"/>
              <a:cs typeface="Tahoma"/>
              <a:sym typeface="Tahoma"/>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79</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Test #3</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3) The </a:t>
            </a:r>
            <a:r>
              <a:rPr lang="en-US" dirty="0">
                <a:latin typeface="Calibri" panose="020F0502020204030204" pitchFamily="34" charset="0"/>
              </a:rPr>
              <a:t>silica dust that is small enough to get deep into your lungs (respirable silica dust) is too small to </a:t>
            </a:r>
            <a:r>
              <a:rPr lang="en-US" dirty="0" smtClean="0">
                <a:latin typeface="Calibri" panose="020F0502020204030204" pitchFamily="34" charset="0"/>
              </a:rPr>
              <a:t>see. It is invisible.</a:t>
            </a:r>
            <a:r>
              <a:rPr lang="en-US" dirty="0" smtClean="0"/>
              <a:t>  </a:t>
            </a:r>
            <a:endParaRPr lang="en-US" dirty="0"/>
          </a:p>
          <a:p>
            <a:endParaRPr lang="en-US" dirty="0"/>
          </a:p>
        </p:txBody>
      </p:sp>
      <p:sp>
        <p:nvSpPr>
          <p:cNvPr id="5" name="Text Placeholder 4"/>
          <p:cNvSpPr>
            <a:spLocks noGrp="1"/>
          </p:cNvSpPr>
          <p:nvPr>
            <p:ph type="body" sz="quarter" idx="14"/>
            <p:custDataLst>
              <p:tags r:id="rId3"/>
            </p:custDataLst>
          </p:nvPr>
        </p:nvSpPr>
        <p:spPr>
          <a:xfrm>
            <a:off x="377042" y="30480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p>
        </p:txBody>
      </p:sp>
      <p:sp>
        <p:nvSpPr>
          <p:cNvPr id="6" name="Slide Number Placeholder 5"/>
          <p:cNvSpPr>
            <a:spLocks noGrp="1"/>
          </p:cNvSpPr>
          <p:nvPr>
            <p:ph type="sldNum" idx="12"/>
          </p:nvPr>
        </p:nvSpPr>
        <p:spPr>
          <a:xfrm>
            <a:off x="7172900" y="65532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8</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7868068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7" name="Picture 6" title="Man using a grinder with engineering control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4600" y="838200"/>
            <a:ext cx="4353636" cy="4726745"/>
          </a:xfrm>
          <a:prstGeom prst="rect">
            <a:avLst/>
          </a:prstGeom>
        </p:spPr>
      </p:pic>
      <p:sp>
        <p:nvSpPr>
          <p:cNvPr id="587" name="Shape 587"/>
          <p:cNvSpPr txBox="1"/>
          <p:nvPr/>
        </p:nvSpPr>
        <p:spPr>
          <a:xfrm>
            <a:off x="1471579" y="5800250"/>
            <a:ext cx="62006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dirty="0">
                <a:solidFill>
                  <a:schemeClr val="dk1"/>
                </a:solidFill>
                <a:latin typeface="Tahoma"/>
                <a:ea typeface="Tahoma"/>
                <a:cs typeface="Tahoma"/>
                <a:sym typeface="Tahoma"/>
              </a:rPr>
              <a:t>Hand-held Grinder with Shroud and Dust Collection System</a:t>
            </a:r>
          </a:p>
        </p:txBody>
      </p:sp>
      <p:sp>
        <p:nvSpPr>
          <p:cNvPr id="588" name="Shape 588"/>
          <p:cNvSpPr txBox="1"/>
          <p:nvPr/>
        </p:nvSpPr>
        <p:spPr>
          <a:xfrm>
            <a:off x="548368" y="6169548"/>
            <a:ext cx="78513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Source: OSHA: Small entity Compliance Guide for the Respirable Crystalline</a:t>
            </a:r>
          </a:p>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Silica Standard for Construction. OSHA 3902-11 2016</a:t>
            </a:r>
          </a:p>
        </p:txBody>
      </p:sp>
      <p:cxnSp>
        <p:nvCxnSpPr>
          <p:cNvPr id="589" name="Shape 589" descr="arrow"/>
          <p:cNvCxnSpPr/>
          <p:nvPr/>
        </p:nvCxnSpPr>
        <p:spPr>
          <a:xfrm flipH="1">
            <a:off x="4140250" y="3429000"/>
            <a:ext cx="176897" cy="2325949"/>
          </a:xfrm>
          <a:prstGeom prst="straightConnector1">
            <a:avLst/>
          </a:prstGeom>
          <a:noFill/>
          <a:ln w="38100" cap="flat" cmpd="sng">
            <a:solidFill>
              <a:srgbClr val="007DC3"/>
            </a:solidFill>
            <a:prstDash val="solid"/>
            <a:round/>
            <a:headEnd type="stealth" w="lg" len="lg"/>
            <a:tailEnd type="none" w="med" len="med"/>
          </a:ln>
        </p:spPr>
      </p:cxnSp>
      <p:cxnSp>
        <p:nvCxnSpPr>
          <p:cNvPr id="590" name="Shape 590" descr="arrow"/>
          <p:cNvCxnSpPr/>
          <p:nvPr/>
        </p:nvCxnSpPr>
        <p:spPr>
          <a:xfrm>
            <a:off x="4705290" y="4112543"/>
            <a:ext cx="1162667" cy="1743189"/>
          </a:xfrm>
          <a:prstGeom prst="straightConnector1">
            <a:avLst/>
          </a:prstGeom>
          <a:noFill/>
          <a:ln w="38100" cap="flat" cmpd="sng">
            <a:solidFill>
              <a:srgbClr val="007DC3"/>
            </a:solidFill>
            <a:prstDash val="solid"/>
            <a:round/>
            <a:headEnd type="stealth" w="lg" len="lg"/>
            <a:tailEnd type="none" w="med" len="med"/>
          </a:ln>
        </p:spPr>
      </p:cxnSp>
      <p:sp>
        <p:nvSpPr>
          <p:cNvPr id="2" name="TextBox 1"/>
          <p:cNvSpPr txBox="1"/>
          <p:nvPr/>
        </p:nvSpPr>
        <p:spPr>
          <a:xfrm>
            <a:off x="1447800" y="5486400"/>
            <a:ext cx="3128158" cy="369332"/>
          </a:xfrm>
          <a:prstGeom prst="rect">
            <a:avLst/>
          </a:prstGeom>
          <a:noFill/>
        </p:spPr>
        <p:txBody>
          <a:bodyPr wrap="square" rtlCol="0">
            <a:spAutoFit/>
          </a:bodyPr>
          <a:lstStyle/>
          <a:p>
            <a:r>
              <a:rPr lang="en-US" sz="1800" dirty="0"/>
              <a:t>“</a:t>
            </a:r>
            <a:r>
              <a:rPr lang="en-US" sz="1800" dirty="0" err="1"/>
              <a:t>Tuckpointing</a:t>
            </a:r>
            <a:r>
              <a:rPr lang="en-US" sz="1800" dirty="0"/>
              <a:t>”</a:t>
            </a:r>
          </a:p>
        </p:txBody>
      </p:sp>
      <p:sp>
        <p:nvSpPr>
          <p:cNvPr id="3" name="TextBox 2"/>
          <p:cNvSpPr txBox="1"/>
          <p:nvPr/>
        </p:nvSpPr>
        <p:spPr>
          <a:xfrm>
            <a:off x="7562603" y="4358313"/>
            <a:ext cx="1505197" cy="1204287"/>
          </a:xfrm>
          <a:prstGeom prst="rect">
            <a:avLst/>
          </a:prstGeom>
          <a:noFill/>
        </p:spPr>
        <p:txBody>
          <a:bodyPr wrap="square" rtlCol="0">
            <a:spAutoFit/>
          </a:bodyPr>
          <a:lstStyle/>
          <a:p>
            <a:r>
              <a:rPr lang="en-US" sz="1800" dirty="0">
                <a:latin typeface="Tahoma" panose="020B0604030504040204" pitchFamily="34" charset="0"/>
              </a:rPr>
              <a:t>Always requires respiratory protection</a:t>
            </a:r>
          </a:p>
        </p:txBody>
      </p:sp>
      <p:pic>
        <p:nvPicPr>
          <p:cNvPr id="4" name="Picture 3" descr="arrow"/>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13765">
            <a:off x="5399472" y="2199239"/>
            <a:ext cx="1905000" cy="2730500"/>
          </a:xfrm>
          <a:prstGeom prst="rect">
            <a:avLst/>
          </a:prstGeom>
        </p:spPr>
      </p:pic>
      <p:sp>
        <p:nvSpPr>
          <p:cNvPr id="9" name="Title 8"/>
          <p:cNvSpPr>
            <a:spLocks noGrp="1"/>
          </p:cNvSpPr>
          <p:nvPr>
            <p:ph type="title"/>
          </p:nvPr>
        </p:nvSpPr>
        <p:spPr>
          <a:xfrm>
            <a:off x="390939" y="-227471"/>
            <a:ext cx="8763000" cy="1143000"/>
          </a:xfrm>
        </p:spPr>
        <p:txBody>
          <a:bodyPr/>
          <a:lstStyle/>
          <a:p>
            <a:r>
              <a:rPr lang="en-US" sz="2400" dirty="0"/>
              <a:t>Table 1 Equipment </a:t>
            </a:r>
            <a:r>
              <a:rPr lang="en-US" sz="2400" dirty="0" smtClean="0"/>
              <a:t>Examples (IV)</a:t>
            </a:r>
            <a:endParaRPr lang="en-US" sz="2400" dirty="0"/>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80</a:t>
            </a:fld>
            <a:endParaRPr lang="en-US" sz="1400" b="0" i="0" u="none" strike="noStrike" cap="none" dirty="0">
              <a:solidFill>
                <a:schemeClr val="dk1"/>
              </a:solidFill>
              <a:latin typeface="Times New Roman"/>
              <a:ea typeface="Times New Roman"/>
              <a:cs typeface="Times New Roman"/>
              <a:sym typeface="Times New Roman"/>
            </a:endParaRPr>
          </a:p>
        </p:txBody>
      </p:sp>
      <p:sp>
        <p:nvSpPr>
          <p:cNvPr id="5" name="Rectangle 4"/>
          <p:cNvSpPr/>
          <p:nvPr/>
        </p:nvSpPr>
        <p:spPr>
          <a:xfrm>
            <a:off x="1219200" y="2771469"/>
            <a:ext cx="1501396" cy="400110"/>
          </a:xfrm>
          <a:prstGeom prst="rect">
            <a:avLst/>
          </a:prstGeom>
        </p:spPr>
        <p:txBody>
          <a:bodyPr wrap="square">
            <a:spAutoFit/>
          </a:bodyPr>
          <a:lstStyle/>
          <a:p>
            <a:r>
              <a:rPr lang="en-US" sz="1000" dirty="0">
                <a:latin typeface="+mn-lt"/>
                <a:ea typeface="Calibri" panose="020F0502020204030204" pitchFamily="34" charset="0"/>
                <a:cs typeface="Arial" panose="020B0604020202020204" pitchFamily="34" charset="0"/>
              </a:rPr>
              <a:t>Grinder with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Tree>
    <p:custDataLst>
      <p:tags r:id="rId1"/>
    </p:custDataLst>
    <p:extLst>
      <p:ext uri="{BB962C8B-B14F-4D97-AF65-F5344CB8AC3E}">
        <p14:creationId xmlns:p14="http://schemas.microsoft.com/office/powerpoint/2010/main" val="24661426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7" name="Picture 6" title="Man using a milling machine with dust collection system.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2971800"/>
            <a:ext cx="3575407" cy="3601039"/>
          </a:xfrm>
          <a:prstGeom prst="rect">
            <a:avLst/>
          </a:prstGeom>
        </p:spPr>
      </p:pic>
      <p:sp>
        <p:nvSpPr>
          <p:cNvPr id="596" name="Shape 596"/>
          <p:cNvSpPr txBox="1">
            <a:spLocks noGrp="1"/>
          </p:cNvSpPr>
          <p:nvPr>
            <p:ph type="title"/>
          </p:nvPr>
        </p:nvSpPr>
        <p:spPr>
          <a:xfrm>
            <a:off x="356699" y="-115705"/>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endParaRPr sz="3600" b="0" i="0" u="none" strike="noStrike" cap="none" dirty="0">
              <a:solidFill>
                <a:srgbClr val="00539B"/>
              </a:solidFill>
              <a:sym typeface="Tahoma"/>
            </a:endParaRPr>
          </a:p>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dirty="0" smtClean="0">
                <a:solidFill>
                  <a:srgbClr val="00539B"/>
                </a:solidFill>
                <a:sym typeface="Tahoma"/>
              </a:rPr>
              <a:t>What is the Equipment in Table 1 (</a:t>
            </a:r>
            <a:r>
              <a:rPr lang="en-US" sz="3600" dirty="0" smtClean="0"/>
              <a:t>IV)?</a:t>
            </a:r>
            <a:endParaRPr lang="en-US" sz="3600" b="0" i="0" u="none" strike="noStrike" cap="none" dirty="0">
              <a:solidFill>
                <a:srgbClr val="00539B"/>
              </a:solidFill>
              <a:sym typeface="Tahoma"/>
            </a:endParaRPr>
          </a:p>
          <a:p>
            <a:pPr marL="0" marR="0" lvl="0" indent="0" algn="ctr" rtl="0">
              <a:lnSpc>
                <a:spcPct val="100000"/>
              </a:lnSpc>
              <a:spcBef>
                <a:spcPts val="0"/>
              </a:spcBef>
              <a:spcAft>
                <a:spcPts val="0"/>
              </a:spcAft>
              <a:buClr>
                <a:srgbClr val="00539B"/>
              </a:buClr>
              <a:buSzPct val="25000"/>
              <a:buFont typeface="Tahoma"/>
              <a:buNone/>
            </a:pPr>
            <a:endParaRPr sz="3600" b="0" i="0" u="none" strike="noStrike" cap="none" dirty="0">
              <a:solidFill>
                <a:srgbClr val="00539B"/>
              </a:solidFill>
              <a:sym typeface="Tahoma"/>
            </a:endParaRPr>
          </a:p>
        </p:txBody>
      </p:sp>
      <p:sp>
        <p:nvSpPr>
          <p:cNvPr id="597" name="Shape 597"/>
          <p:cNvSpPr txBox="1">
            <a:spLocks noGrp="1"/>
          </p:cNvSpPr>
          <p:nvPr>
            <p:ph type="body" idx="1"/>
          </p:nvPr>
        </p:nvSpPr>
        <p:spPr>
          <a:xfrm>
            <a:off x="471975" y="824788"/>
            <a:ext cx="7772400" cy="4785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Milling Machines</a:t>
            </a:r>
          </a:p>
          <a:p>
            <a:pPr marL="742950" marR="0" lvl="1" indent="-107950" algn="l" rtl="0">
              <a:lnSpc>
                <a:spcPct val="100000"/>
              </a:lnSpc>
              <a:spcBef>
                <a:spcPts val="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Walk-behind milling machines </a:t>
            </a:r>
          </a:p>
          <a:p>
            <a:pPr marL="742950" marR="0" lvl="1" indent="-107950" algn="l" rtl="0">
              <a:lnSpc>
                <a:spcPct val="100000"/>
              </a:lnSpc>
              <a:spcBef>
                <a:spcPts val="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Small drivable milling machines</a:t>
            </a:r>
          </a:p>
          <a:p>
            <a:pPr marL="1143000" marR="0" lvl="2" indent="-76200" algn="l" rtl="0">
              <a:lnSpc>
                <a:spcPct val="100000"/>
              </a:lnSpc>
              <a:spcBef>
                <a:spcPts val="0"/>
              </a:spcBef>
              <a:spcAft>
                <a:spcPts val="0"/>
              </a:spcAft>
              <a:buClr>
                <a:schemeClr val="dk1"/>
              </a:buClr>
              <a:buSzPct val="100000"/>
              <a:buFont typeface="Tahoma"/>
              <a:buChar char="•"/>
            </a:pPr>
            <a:r>
              <a:rPr lang="en-US" sz="2400" b="0" i="0" u="none" strike="noStrike" cap="none" dirty="0">
                <a:solidFill>
                  <a:schemeClr val="dk1"/>
                </a:solidFill>
                <a:latin typeface="Tahoma"/>
                <a:ea typeface="Tahoma"/>
                <a:cs typeface="Tahoma"/>
                <a:sym typeface="Tahoma"/>
              </a:rPr>
              <a:t>Less than half-lane</a:t>
            </a:r>
          </a:p>
          <a:p>
            <a:pPr marL="342900" marR="0" lvl="0" indent="-139700" algn="l" rtl="0">
              <a:lnSpc>
                <a:spcPct val="100000"/>
              </a:lnSpc>
              <a:spcBef>
                <a:spcPts val="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5" name="Shape 603"/>
          <p:cNvSpPr txBox="1"/>
          <p:nvPr/>
        </p:nvSpPr>
        <p:spPr>
          <a:xfrm>
            <a:off x="5105400" y="4800600"/>
            <a:ext cx="3886200" cy="685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dirty="0">
                <a:solidFill>
                  <a:schemeClr val="dk1"/>
                </a:solidFill>
                <a:latin typeface="Tahoma"/>
                <a:ea typeface="Tahoma"/>
                <a:cs typeface="Tahoma"/>
                <a:sym typeface="Tahoma"/>
              </a:rPr>
              <a:t>Walk-Behind Milling Machine with </a:t>
            </a:r>
            <a:endParaRPr lang="en-US" sz="1800" b="0" i="0" u="none" strike="noStrike" cap="none" dirty="0" smtClean="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dirty="0" smtClean="0">
                <a:solidFill>
                  <a:schemeClr val="dk1"/>
                </a:solidFill>
                <a:latin typeface="Tahoma"/>
                <a:ea typeface="Tahoma"/>
                <a:cs typeface="Tahoma"/>
                <a:sym typeface="Tahoma"/>
              </a:rPr>
              <a:t>Dust </a:t>
            </a:r>
            <a:r>
              <a:rPr lang="en-US" sz="1800" b="0" i="0" u="none" strike="noStrike" cap="none" dirty="0">
                <a:solidFill>
                  <a:schemeClr val="dk1"/>
                </a:solidFill>
                <a:latin typeface="Tahoma"/>
                <a:ea typeface="Tahoma"/>
                <a:cs typeface="Tahoma"/>
                <a:sym typeface="Tahoma"/>
              </a:rPr>
              <a:t>Collection System</a:t>
            </a:r>
          </a:p>
        </p:txBody>
      </p:sp>
      <p:cxnSp>
        <p:nvCxnSpPr>
          <p:cNvPr id="6" name="Shape 605" descr="arrow"/>
          <p:cNvCxnSpPr/>
          <p:nvPr/>
        </p:nvCxnSpPr>
        <p:spPr>
          <a:xfrm>
            <a:off x="3429000" y="4724400"/>
            <a:ext cx="1676400" cy="304800"/>
          </a:xfrm>
          <a:prstGeom prst="straightConnector1">
            <a:avLst/>
          </a:prstGeom>
          <a:noFill/>
          <a:ln w="38100" cap="flat" cmpd="sng">
            <a:solidFill>
              <a:srgbClr val="007DC3"/>
            </a:solidFill>
            <a:prstDash val="solid"/>
            <a:round/>
            <a:headEnd type="stealth" w="lg" len="lg"/>
            <a:tailEnd type="none" w="med" len="med"/>
          </a:ln>
        </p:spPr>
      </p:cxnSp>
      <p:sp>
        <p:nvSpPr>
          <p:cNvPr id="9" name="Shape 604"/>
          <p:cNvSpPr txBox="1"/>
          <p:nvPr/>
        </p:nvSpPr>
        <p:spPr>
          <a:xfrm>
            <a:off x="445547" y="2649961"/>
            <a:ext cx="3687341" cy="5674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a:solidFill>
                  <a:schemeClr val="dk1"/>
                </a:solidFill>
                <a:latin typeface="Tahoma"/>
                <a:ea typeface="Tahoma"/>
                <a:cs typeface="Tahoma"/>
                <a:sym typeface="Tahoma"/>
              </a:rPr>
              <a:t>Source: OSHA: Small entity Compliance Guide for the Respirable Crystalline</a:t>
            </a:r>
          </a:p>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a:solidFill>
                  <a:schemeClr val="dk1"/>
                </a:solidFill>
                <a:latin typeface="Tahoma"/>
                <a:ea typeface="Tahoma"/>
                <a:cs typeface="Tahoma"/>
                <a:sym typeface="Tahoma"/>
              </a:rPr>
              <a:t>Silica Standard for Construction. OSHA 3902-11 2016</a:t>
            </a: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81</a:t>
            </a:fld>
            <a:endParaRPr lang="en-US" sz="1400" b="0" i="0" u="none" strike="noStrike" cap="none" dirty="0">
              <a:solidFill>
                <a:schemeClr val="dk1"/>
              </a:solidFill>
              <a:latin typeface="Tahoma"/>
              <a:ea typeface="Tahoma"/>
              <a:cs typeface="Tahoma"/>
              <a:sym typeface="Tahoma"/>
            </a:endParaRPr>
          </a:p>
        </p:txBody>
      </p:sp>
      <p:sp>
        <p:nvSpPr>
          <p:cNvPr id="2" name="Rectangle 1"/>
          <p:cNvSpPr/>
          <p:nvPr/>
        </p:nvSpPr>
        <p:spPr>
          <a:xfrm>
            <a:off x="917488" y="6508341"/>
            <a:ext cx="2683748"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Milling machine with dust collection </a:t>
            </a:r>
            <a:r>
              <a:rPr lang="en-US" sz="1000" dirty="0" smtClean="0">
                <a:latin typeface="+mn-lt"/>
                <a:ea typeface="Calibri" panose="020F0502020204030204" pitchFamily="34" charset="0"/>
                <a:cs typeface="Arial" panose="020B0604020202020204" pitchFamily="34" charset="0"/>
              </a:rPr>
              <a:t>system </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4" name="Picture 3" title="Man using jack hammer with water delivery syste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38600" y="2133600"/>
            <a:ext cx="4646141" cy="4227616"/>
          </a:xfrm>
          <a:prstGeom prst="rect">
            <a:avLst/>
          </a:prstGeom>
        </p:spPr>
      </p:pic>
      <p:sp>
        <p:nvSpPr>
          <p:cNvPr id="617" name="Shape 617"/>
          <p:cNvSpPr txBox="1"/>
          <p:nvPr/>
        </p:nvSpPr>
        <p:spPr>
          <a:xfrm>
            <a:off x="152400" y="3962400"/>
            <a:ext cx="3505200" cy="597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dirty="0">
                <a:solidFill>
                  <a:schemeClr val="dk1"/>
                </a:solidFill>
                <a:latin typeface="Tahoma"/>
                <a:ea typeface="Tahoma"/>
                <a:cs typeface="Tahoma"/>
                <a:sym typeface="Tahoma"/>
              </a:rPr>
              <a:t>Jack Hammer with Water Delivery System</a:t>
            </a:r>
          </a:p>
        </p:txBody>
      </p:sp>
      <p:sp>
        <p:nvSpPr>
          <p:cNvPr id="618" name="Shape 618"/>
          <p:cNvSpPr txBox="1"/>
          <p:nvPr/>
        </p:nvSpPr>
        <p:spPr>
          <a:xfrm>
            <a:off x="5867400" y="1776097"/>
            <a:ext cx="3048000" cy="4150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a:solidFill>
                  <a:schemeClr val="dk1"/>
                </a:solidFill>
                <a:latin typeface="Tahoma"/>
                <a:ea typeface="Tahoma"/>
                <a:cs typeface="Tahoma"/>
                <a:sym typeface="Tahoma"/>
              </a:rPr>
              <a:t>Source: OSHA: OSHA Fact Sheet. Controlling Silica Exposures in Construction While Operating Jackhammers (2/2013) </a:t>
            </a:r>
          </a:p>
        </p:txBody>
      </p:sp>
      <p:cxnSp>
        <p:nvCxnSpPr>
          <p:cNvPr id="620" name="Shape 620" descr="arrow"/>
          <p:cNvCxnSpPr/>
          <p:nvPr/>
        </p:nvCxnSpPr>
        <p:spPr>
          <a:xfrm flipH="1" flipV="1">
            <a:off x="2438400" y="4495800"/>
            <a:ext cx="3429000" cy="304800"/>
          </a:xfrm>
          <a:prstGeom prst="straightConnector1">
            <a:avLst/>
          </a:prstGeom>
          <a:noFill/>
          <a:ln w="38100" cap="flat" cmpd="sng">
            <a:solidFill>
              <a:srgbClr val="007DC3"/>
            </a:solidFill>
            <a:prstDash val="solid"/>
            <a:round/>
            <a:headEnd type="stealth" w="lg" len="lg"/>
            <a:tailEnd type="none" w="med" len="med"/>
          </a:ln>
        </p:spPr>
      </p:cxnSp>
      <p:sp>
        <p:nvSpPr>
          <p:cNvPr id="10" name="Shape 611"/>
          <p:cNvSpPr txBox="1">
            <a:spLocks/>
          </p:cNvSpPr>
          <p:nvPr/>
        </p:nvSpPr>
        <p:spPr>
          <a:xfrm>
            <a:off x="406022" y="1204597"/>
            <a:ext cx="7772400" cy="11430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pPr indent="-139700">
              <a:spcBef>
                <a:spcPts val="0"/>
              </a:spcBef>
            </a:pPr>
            <a:r>
              <a:rPr lang="en-US" dirty="0" smtClean="0"/>
              <a:t>Jackhammers and handheld powered chipping tools</a:t>
            </a:r>
          </a:p>
          <a:p>
            <a:pPr marL="0" indent="0">
              <a:spcBef>
                <a:spcPts val="0"/>
              </a:spcBef>
              <a:buSzPct val="25000"/>
              <a:buFont typeface="Tahoma"/>
              <a:buNone/>
            </a:pPr>
            <a:endParaRPr lang="en-US" sz="2800" dirty="0"/>
          </a:p>
        </p:txBody>
      </p:sp>
      <p:sp>
        <p:nvSpPr>
          <p:cNvPr id="13" name="Shape 610"/>
          <p:cNvSpPr txBox="1">
            <a:spLocks noGrp="1"/>
          </p:cNvSpPr>
          <p:nvPr>
            <p:ph type="title"/>
          </p:nvPr>
        </p:nvSpPr>
        <p:spPr>
          <a:xfrm>
            <a:off x="350837" y="537722"/>
            <a:ext cx="8763000" cy="773873"/>
          </a:xfrm>
          <a:prstGeom prst="rect">
            <a:avLst/>
          </a:prstGeom>
          <a:noFill/>
          <a:ln>
            <a:noFill/>
          </a:ln>
        </p:spPr>
        <p:txBody>
          <a:bodyPr lIns="91425" tIns="45700" rIns="91425" bIns="45700" anchor="ctr" anchorCtr="0">
            <a:noAutofit/>
          </a:bodyPr>
          <a:lstStyle/>
          <a:p>
            <a:pPr lvl="0">
              <a:buSzPct val="25000"/>
            </a:pPr>
            <a:r>
              <a:rPr lang="en-US" sz="3600" b="0" i="0" u="none" strike="noStrike" cap="none" dirty="0">
                <a:solidFill>
                  <a:srgbClr val="00539B"/>
                </a:solidFill>
                <a:sym typeface="Tahoma"/>
              </a:rPr>
              <a:t>What is the Equipment in Table </a:t>
            </a:r>
            <a:r>
              <a:rPr lang="en-US" sz="3600" dirty="0" smtClean="0"/>
              <a:t>1 (</a:t>
            </a:r>
            <a:r>
              <a:rPr lang="en-US" sz="3600" dirty="0"/>
              <a:t>V)</a:t>
            </a:r>
            <a:r>
              <a:rPr lang="en-US" sz="3600" b="0" i="0" u="none" strike="noStrike" cap="none" dirty="0" smtClean="0">
                <a:solidFill>
                  <a:srgbClr val="00539B"/>
                </a:solidFill>
                <a:sym typeface="Tahoma"/>
              </a:rPr>
              <a:t>?</a:t>
            </a:r>
            <a:br>
              <a:rPr lang="en-US" sz="3600" b="0" i="0" u="none" strike="noStrike" cap="none" dirty="0" smtClean="0">
                <a:solidFill>
                  <a:srgbClr val="00539B"/>
                </a:solidFill>
                <a:sym typeface="Tahoma"/>
              </a:rPr>
            </a:br>
            <a:endParaRPr lang="en-US" sz="3600" b="0" i="0" u="none" strike="noStrike" cap="none" dirty="0">
              <a:solidFill>
                <a:srgbClr val="00539B"/>
              </a:solidFill>
              <a:sym typeface="Tahoma"/>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82</a:t>
            </a:fld>
            <a:endParaRPr lang="en-US" sz="1400" b="0" i="0" u="none" strike="noStrike" cap="none">
              <a:solidFill>
                <a:schemeClr val="dk1"/>
              </a:solidFill>
              <a:latin typeface="Tahoma"/>
              <a:ea typeface="Tahoma"/>
              <a:cs typeface="Tahoma"/>
              <a:sym typeface="Tahoma"/>
            </a:endParaRPr>
          </a:p>
        </p:txBody>
      </p:sp>
      <p:sp>
        <p:nvSpPr>
          <p:cNvPr id="2" name="Rectangle 1"/>
          <p:cNvSpPr/>
          <p:nvPr/>
        </p:nvSpPr>
        <p:spPr>
          <a:xfrm>
            <a:off x="5181184" y="6340730"/>
            <a:ext cx="2515432"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Jackhammer with water delivery </a:t>
            </a:r>
            <a:r>
              <a:rPr lang="en-US" sz="1000" dirty="0" smtClean="0">
                <a:latin typeface="+mn-lt"/>
                <a:ea typeface="Calibri" panose="020F0502020204030204" pitchFamily="34" charset="0"/>
                <a:cs typeface="Arial" panose="020B0604020202020204" pitchFamily="34" charset="0"/>
              </a:rPr>
              <a:t>system </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381000" y="0"/>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endParaRPr sz="3600" b="0" i="0" u="none" strike="noStrike" cap="none" dirty="0">
              <a:solidFill>
                <a:srgbClr val="00539B"/>
              </a:solidFill>
              <a:sym typeface="Tahoma"/>
            </a:endParaRPr>
          </a:p>
          <a:p>
            <a:pPr lvl="0">
              <a:buClr>
                <a:schemeClr val="dk1"/>
              </a:buClr>
              <a:buSzPct val="25000"/>
            </a:pPr>
            <a:r>
              <a:rPr lang="en-US" sz="3600" b="0" i="0" u="none" strike="noStrike" cap="none" dirty="0">
                <a:solidFill>
                  <a:srgbClr val="00539B"/>
                </a:solidFill>
                <a:sym typeface="Tahoma"/>
              </a:rPr>
              <a:t>What is the Equipment in Table </a:t>
            </a:r>
            <a:r>
              <a:rPr lang="en-US" sz="3600" b="0" i="0" u="none" strike="noStrike" cap="none" dirty="0" smtClean="0">
                <a:solidFill>
                  <a:srgbClr val="00539B"/>
                </a:solidFill>
                <a:sym typeface="Tahoma"/>
              </a:rPr>
              <a:t>1 (</a:t>
            </a:r>
            <a:r>
              <a:rPr lang="en-US" sz="3600" dirty="0" smtClean="0"/>
              <a:t>VI)</a:t>
            </a:r>
            <a:r>
              <a:rPr lang="en-US" sz="3600" b="0" i="0" u="none" strike="noStrike" cap="none" dirty="0" smtClean="0">
                <a:solidFill>
                  <a:srgbClr val="00539B"/>
                </a:solidFill>
                <a:sym typeface="Tahoma"/>
              </a:rPr>
              <a:t>?</a:t>
            </a:r>
            <a:br>
              <a:rPr lang="en-US" sz="3600" b="0" i="0" u="none" strike="noStrike" cap="none" dirty="0" smtClean="0">
                <a:solidFill>
                  <a:srgbClr val="00539B"/>
                </a:solidFill>
                <a:sym typeface="Tahoma"/>
              </a:rPr>
            </a:br>
            <a:endParaRPr sz="3600" b="0" i="0" u="none" strike="noStrike" cap="none" dirty="0">
              <a:solidFill>
                <a:srgbClr val="00539B"/>
              </a:solidFill>
              <a:sym typeface="Tahoma"/>
            </a:endParaRPr>
          </a:p>
        </p:txBody>
      </p:sp>
      <p:sp>
        <p:nvSpPr>
          <p:cNvPr id="627" name="Shape 627"/>
          <p:cNvSpPr txBox="1">
            <a:spLocks noGrp="1"/>
          </p:cNvSpPr>
          <p:nvPr>
            <p:ph type="body" idx="1"/>
          </p:nvPr>
        </p:nvSpPr>
        <p:spPr>
          <a:xfrm>
            <a:off x="685800" y="1403575"/>
            <a:ext cx="7772400" cy="4692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Tahoma"/>
              <a:buChar char="•"/>
            </a:pPr>
            <a:r>
              <a:rPr lang="en-US" sz="3200" b="0" i="0" u="none" strike="noStrike" cap="none">
                <a:solidFill>
                  <a:schemeClr val="dk1"/>
                </a:solidFill>
                <a:latin typeface="Tahoma"/>
                <a:ea typeface="Tahoma"/>
                <a:cs typeface="Tahoma"/>
                <a:sym typeface="Tahoma"/>
              </a:rPr>
              <a:t>Large drivable milling machines</a:t>
            </a:r>
          </a:p>
          <a:p>
            <a:pPr marL="742950" marR="0" lvl="1" indent="-107950" algn="l" rtl="0">
              <a:lnSpc>
                <a:spcPct val="100000"/>
              </a:lnSpc>
              <a:spcBef>
                <a:spcPts val="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Half-lane and larger</a:t>
            </a:r>
          </a:p>
          <a:p>
            <a:pPr marL="342900" marR="0" lvl="0" indent="-139700" algn="l" rtl="0">
              <a:lnSpc>
                <a:spcPct val="100000"/>
              </a:lnSpc>
              <a:spcBef>
                <a:spcPts val="0"/>
              </a:spcBef>
              <a:spcAft>
                <a:spcPts val="0"/>
              </a:spcAft>
              <a:buClr>
                <a:schemeClr val="dk1"/>
              </a:buClr>
              <a:buSzPct val="100000"/>
              <a:buFont typeface="Tahoma"/>
              <a:buChar char="•"/>
            </a:pPr>
            <a:r>
              <a:rPr lang="en-US" sz="3200" b="0" i="0" u="none" strike="noStrike" cap="none">
                <a:solidFill>
                  <a:schemeClr val="dk1"/>
                </a:solidFill>
                <a:latin typeface="Tahoma"/>
                <a:ea typeface="Tahoma"/>
                <a:cs typeface="Tahoma"/>
                <a:sym typeface="Tahoma"/>
              </a:rPr>
              <a:t>Crushing machines</a:t>
            </a:r>
          </a:p>
          <a:p>
            <a:pPr marL="342900" marR="0" lvl="0" indent="-139700" algn="l" rtl="0">
              <a:lnSpc>
                <a:spcPct val="100000"/>
              </a:lnSpc>
              <a:spcBef>
                <a:spcPts val="0"/>
              </a:spcBef>
              <a:spcAft>
                <a:spcPts val="0"/>
              </a:spcAft>
              <a:buClr>
                <a:schemeClr val="dk1"/>
              </a:buClr>
              <a:buSzPct val="100000"/>
              <a:buFont typeface="Tahoma"/>
              <a:buChar char="•"/>
            </a:pPr>
            <a:r>
              <a:rPr lang="en-US" sz="3200" b="0" i="0" u="none" strike="noStrike" cap="none">
                <a:solidFill>
                  <a:schemeClr val="dk1"/>
                </a:solidFill>
                <a:latin typeface="Tahoma"/>
                <a:ea typeface="Tahoma"/>
                <a:cs typeface="Tahoma"/>
                <a:sym typeface="Tahoma"/>
              </a:rPr>
              <a:t>Heavy equipment and utility vehicles</a:t>
            </a:r>
          </a:p>
          <a:p>
            <a:pPr marL="742950" marR="0" lvl="1" indent="-107950" algn="l" rtl="0">
              <a:lnSpc>
                <a:spcPct val="100000"/>
              </a:lnSpc>
              <a:spcBef>
                <a:spcPts val="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Used to abrade or fracture silica-containing materials</a:t>
            </a:r>
          </a:p>
          <a:p>
            <a:pPr marL="742950" marR="0" lvl="1" indent="-107950" algn="l" rtl="0">
              <a:lnSpc>
                <a:spcPct val="100000"/>
              </a:lnSpc>
              <a:spcBef>
                <a:spcPts val="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Or used during demolition activities involving silica-containing materials</a:t>
            </a:r>
          </a:p>
          <a:p>
            <a:pPr marL="342900" marR="0" lvl="0" indent="-139700" algn="l" rtl="0">
              <a:lnSpc>
                <a:spcPct val="100000"/>
              </a:lnSpc>
              <a:spcBef>
                <a:spcPts val="0"/>
              </a:spcBef>
              <a:spcAft>
                <a:spcPts val="0"/>
              </a:spcAft>
              <a:buClr>
                <a:schemeClr val="dk1"/>
              </a:buClr>
              <a:buSzPct val="25000"/>
              <a:buFont typeface="Tahoma"/>
              <a:buNone/>
            </a:pPr>
            <a:endParaRPr sz="3200" b="0" i="0" u="none" strike="noStrike" cap="none">
              <a:solidFill>
                <a:schemeClr val="dk1"/>
              </a:solidFill>
              <a:latin typeface="Tahoma"/>
              <a:ea typeface="Tahoma"/>
              <a:cs typeface="Tahoma"/>
              <a:sym typeface="Tahoma"/>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83</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381000" y="228600"/>
            <a:ext cx="8763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3600" b="0" i="0" u="none" strike="noStrike" cap="none" dirty="0">
                <a:solidFill>
                  <a:srgbClr val="00539B"/>
                </a:solidFill>
                <a:sym typeface="Tahoma"/>
              </a:rPr>
              <a:t>What is the Equipment in Table </a:t>
            </a:r>
            <a:r>
              <a:rPr lang="en-US" sz="3600" b="0" i="0" u="none" strike="noStrike" cap="none" dirty="0" smtClean="0">
                <a:solidFill>
                  <a:srgbClr val="00539B"/>
                </a:solidFill>
                <a:sym typeface="Tahoma"/>
              </a:rPr>
              <a:t>1 (</a:t>
            </a:r>
            <a:r>
              <a:rPr lang="en-US" sz="3600" dirty="0" smtClean="0"/>
              <a:t>VII)?</a:t>
            </a:r>
            <a:endParaRPr lang="en-US" sz="3600" b="0" i="0" u="none" strike="noStrike" cap="none" dirty="0">
              <a:solidFill>
                <a:srgbClr val="00539B"/>
              </a:solidFill>
              <a:sym typeface="Tahoma"/>
            </a:endParaRPr>
          </a:p>
        </p:txBody>
      </p:sp>
      <p:sp>
        <p:nvSpPr>
          <p:cNvPr id="633" name="Shape 633"/>
          <p:cNvSpPr txBox="1">
            <a:spLocks noGrp="1"/>
          </p:cNvSpPr>
          <p:nvPr>
            <p:ph type="body" idx="1"/>
          </p:nvPr>
        </p:nvSpPr>
        <p:spPr>
          <a:xfrm>
            <a:off x="685800" y="1492425"/>
            <a:ext cx="7772400" cy="4461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ahoma"/>
              <a:buChar char="•"/>
            </a:pPr>
            <a:r>
              <a:rPr lang="en-US" sz="3200" b="0" i="0" u="none" strike="noStrike" cap="none">
                <a:solidFill>
                  <a:schemeClr val="dk1"/>
                </a:solidFill>
                <a:latin typeface="Tahoma"/>
                <a:ea typeface="Tahoma"/>
                <a:cs typeface="Tahoma"/>
                <a:sym typeface="Tahoma"/>
              </a:rPr>
              <a:t>Heavy equipment and utility vehicles</a:t>
            </a:r>
          </a:p>
          <a:p>
            <a:pPr marL="742950" marR="0" lvl="1" indent="-285750" algn="l" rtl="0">
              <a:lnSpc>
                <a:spcPct val="100000"/>
              </a:lnSpc>
              <a:spcBef>
                <a:spcPts val="56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Used for grading and excavating</a:t>
            </a:r>
          </a:p>
          <a:p>
            <a:pPr marL="742950" marR="0" lvl="1" indent="-285750" algn="l" rtl="0">
              <a:lnSpc>
                <a:spcPct val="100000"/>
              </a:lnSpc>
              <a:spcBef>
                <a:spcPts val="560"/>
              </a:spcBef>
              <a:spcAft>
                <a:spcPts val="0"/>
              </a:spcAft>
              <a:buClr>
                <a:schemeClr val="dk1"/>
              </a:buClr>
              <a:buSzPct val="100000"/>
              <a:buFont typeface="Tahoma"/>
              <a:buChar char="–"/>
            </a:pPr>
            <a:r>
              <a:rPr lang="en-US" sz="2800" b="0" i="0" u="none" strike="noStrike" cap="none">
                <a:solidFill>
                  <a:schemeClr val="dk1"/>
                </a:solidFill>
                <a:latin typeface="Tahoma"/>
                <a:ea typeface="Tahoma"/>
                <a:cs typeface="Tahoma"/>
                <a:sym typeface="Tahoma"/>
              </a:rPr>
              <a:t>Not including demolishing, abrading, or fracturing silica-containing materials</a:t>
            </a:r>
          </a:p>
          <a:p>
            <a:pPr marL="342900" marR="0" lvl="0" indent="-342900" algn="l" rtl="0">
              <a:lnSpc>
                <a:spcPct val="100000"/>
              </a:lnSpc>
              <a:spcBef>
                <a:spcPts val="640"/>
              </a:spcBef>
              <a:spcAft>
                <a:spcPts val="0"/>
              </a:spcAft>
              <a:buClr>
                <a:schemeClr val="dk1"/>
              </a:buClr>
              <a:buSzPct val="25000"/>
              <a:buFont typeface="Tahoma"/>
              <a:buNone/>
            </a:pPr>
            <a:endParaRPr sz="3200" b="0" i="0" u="none" strike="noStrike" cap="none">
              <a:solidFill>
                <a:schemeClr val="dk1"/>
              </a:solidFill>
              <a:latin typeface="Tahoma"/>
              <a:ea typeface="Tahoma"/>
              <a:cs typeface="Tahoma"/>
              <a:sym typeface="Tahoma"/>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84</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4" name="Picture 3" title="image of an excavator with an enclosed cab."/>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8800" y="914400"/>
            <a:ext cx="5508501" cy="4294234"/>
          </a:xfrm>
          <a:prstGeom prst="rect">
            <a:avLst/>
          </a:prstGeom>
        </p:spPr>
      </p:pic>
      <p:sp>
        <p:nvSpPr>
          <p:cNvPr id="640" name="Shape 640"/>
          <p:cNvSpPr txBox="1"/>
          <p:nvPr/>
        </p:nvSpPr>
        <p:spPr>
          <a:xfrm>
            <a:off x="3024350" y="5624975"/>
            <a:ext cx="3546000"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a:solidFill>
                  <a:schemeClr val="dk1"/>
                </a:solidFill>
                <a:latin typeface="Tahoma"/>
                <a:ea typeface="Tahoma"/>
                <a:cs typeface="Tahoma"/>
                <a:sym typeface="Tahoma"/>
              </a:rPr>
              <a:t>Excavator with an Enclosed Cab</a:t>
            </a:r>
          </a:p>
        </p:txBody>
      </p:sp>
      <p:sp>
        <p:nvSpPr>
          <p:cNvPr id="641" name="Shape 641"/>
          <p:cNvSpPr txBox="1"/>
          <p:nvPr/>
        </p:nvSpPr>
        <p:spPr>
          <a:xfrm>
            <a:off x="619443" y="6138123"/>
            <a:ext cx="78513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Source: OSHA: Small entity Compliance Guide for the Respirable Crystalline</a:t>
            </a:r>
          </a:p>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dirty="0">
                <a:solidFill>
                  <a:schemeClr val="dk1"/>
                </a:solidFill>
                <a:latin typeface="Tahoma"/>
                <a:ea typeface="Tahoma"/>
                <a:cs typeface="Tahoma"/>
                <a:sym typeface="Tahoma"/>
              </a:rPr>
              <a:t>Silica Standard for Construction. OSHA 3902-11 2016</a:t>
            </a:r>
          </a:p>
        </p:txBody>
      </p:sp>
      <p:cxnSp>
        <p:nvCxnSpPr>
          <p:cNvPr id="642" name="Shape 642" descr="arrow" title="Excavor with engineering controls. "/>
          <p:cNvCxnSpPr>
            <a:endCxn id="640" idx="0"/>
          </p:cNvCxnSpPr>
          <p:nvPr/>
        </p:nvCxnSpPr>
        <p:spPr>
          <a:xfrm>
            <a:off x="3810000" y="3657600"/>
            <a:ext cx="987350" cy="1967375"/>
          </a:xfrm>
          <a:prstGeom prst="straightConnector1">
            <a:avLst/>
          </a:prstGeom>
          <a:noFill/>
          <a:ln w="38100" cap="flat" cmpd="sng">
            <a:solidFill>
              <a:srgbClr val="007DC3"/>
            </a:solidFill>
            <a:prstDash val="solid"/>
            <a:round/>
            <a:headEnd type="stealth" w="lg" len="lg"/>
            <a:tailEnd type="none" w="med" len="med"/>
          </a:ln>
        </p:spPr>
      </p:cxnSp>
      <p:sp>
        <p:nvSpPr>
          <p:cNvPr id="5" name="Title 4"/>
          <p:cNvSpPr>
            <a:spLocks noGrp="1"/>
          </p:cNvSpPr>
          <p:nvPr>
            <p:ph type="title"/>
          </p:nvPr>
        </p:nvSpPr>
        <p:spPr/>
        <p:txBody>
          <a:bodyPr/>
          <a:lstStyle/>
          <a:p>
            <a:r>
              <a:rPr lang="en-US" sz="2400" dirty="0"/>
              <a:t>Table 1 Equipment </a:t>
            </a:r>
            <a:r>
              <a:rPr lang="en-US" sz="2400" dirty="0" smtClean="0"/>
              <a:t>Examples (V)</a:t>
            </a:r>
            <a:endParaRPr lang="en-US" sz="2400" dirty="0"/>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85</a:t>
            </a:fld>
            <a:endParaRPr lang="en-US" sz="1400" b="0" i="0" u="none" strike="noStrike" cap="none">
              <a:solidFill>
                <a:schemeClr val="dk1"/>
              </a:solidFill>
              <a:latin typeface="Tahoma"/>
              <a:ea typeface="Tahoma"/>
              <a:cs typeface="Tahoma"/>
              <a:sym typeface="Tahoma"/>
            </a:endParaRPr>
          </a:p>
        </p:txBody>
      </p:sp>
      <p:sp>
        <p:nvSpPr>
          <p:cNvPr id="2" name="Rectangle 1"/>
          <p:cNvSpPr/>
          <p:nvPr/>
        </p:nvSpPr>
        <p:spPr>
          <a:xfrm>
            <a:off x="5623616" y="5252949"/>
            <a:ext cx="189346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Rig with engineering </a:t>
            </a:r>
            <a:r>
              <a:rPr lang="en-US" sz="1000" dirty="0" smtClean="0">
                <a:latin typeface="+mn-lt"/>
                <a:ea typeface="Calibri" panose="020F0502020204030204" pitchFamily="34" charset="0"/>
                <a:cs typeface="Arial" panose="020B0604020202020204" pitchFamily="34" charset="0"/>
              </a:rPr>
              <a:t>controls </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3600" b="0" i="0" u="none" strike="noStrike" cap="none" dirty="0">
                <a:solidFill>
                  <a:srgbClr val="00539B"/>
                </a:solidFill>
                <a:latin typeface="Tahoma"/>
                <a:ea typeface="Tahoma"/>
                <a:cs typeface="Tahoma"/>
                <a:sym typeface="Tahoma"/>
              </a:rPr>
              <a:t>What if You are Not Following Table 1?</a:t>
            </a:r>
          </a:p>
        </p:txBody>
      </p:sp>
      <p:sp>
        <p:nvSpPr>
          <p:cNvPr id="648" name="Shape 648"/>
          <p:cNvSpPr txBox="1">
            <a:spLocks noGrp="1"/>
          </p:cNvSpPr>
          <p:nvPr>
            <p:ph type="body" idx="1"/>
          </p:nvPr>
        </p:nvSpPr>
        <p:spPr>
          <a:xfrm>
            <a:off x="685800" y="1143000"/>
            <a:ext cx="7696200" cy="4585800"/>
          </a:xfrm>
          <a:prstGeom prst="rect">
            <a:avLst/>
          </a:prstGeom>
          <a:noFill/>
          <a:ln>
            <a:noFill/>
          </a:ln>
        </p:spPr>
        <p:txBody>
          <a:bodyPr lIns="91425" tIns="45700" rIns="91425" bIns="45700" anchor="t" anchorCtr="0">
            <a:noAutofit/>
          </a:bodyPr>
          <a:lstStyle/>
          <a:p>
            <a:pPr indent="-342900">
              <a:spcBef>
                <a:spcPts val="0"/>
              </a:spcBef>
            </a:pPr>
            <a:r>
              <a:rPr lang="en-US" sz="2800" dirty="0"/>
              <a:t>If you are using equipment in Table 1 but not using the specified controls:</a:t>
            </a:r>
          </a:p>
          <a:p>
            <a:pPr marL="0" marR="0" lvl="0" indent="0" algn="l" rtl="0">
              <a:lnSpc>
                <a:spcPct val="100000"/>
              </a:lnSpc>
              <a:spcBef>
                <a:spcPts val="0"/>
              </a:spcBef>
              <a:spcAft>
                <a:spcPts val="0"/>
              </a:spcAft>
              <a:buClr>
                <a:schemeClr val="dk1"/>
              </a:buClr>
              <a:buSzPct val="100000"/>
              <a:buNone/>
            </a:pPr>
            <a:r>
              <a:rPr lang="en-US" sz="2800" u="sng" dirty="0"/>
              <a:t>OR</a:t>
            </a:r>
            <a:r>
              <a:rPr lang="en-US" sz="2800" dirty="0"/>
              <a:t> </a:t>
            </a:r>
          </a:p>
          <a:p>
            <a:pPr marL="457200" indent="-457200">
              <a:spcBef>
                <a:spcPts val="0"/>
              </a:spcBef>
            </a:pPr>
            <a:r>
              <a:rPr lang="en-US" sz="2800" dirty="0"/>
              <a:t>If you are using equipment not listed in Table 1 </a:t>
            </a:r>
          </a:p>
          <a:p>
            <a:pPr marL="0" indent="0">
              <a:spcBef>
                <a:spcPts val="0"/>
              </a:spcBef>
              <a:buNone/>
            </a:pPr>
            <a:r>
              <a:rPr lang="en-US" b="1" u="sng" dirty="0"/>
              <a:t>Then</a:t>
            </a:r>
          </a:p>
          <a:p>
            <a:pPr marL="742950" marR="0" lvl="1" indent="-285750" algn="l" rtl="0">
              <a:lnSpc>
                <a:spcPct val="100000"/>
              </a:lnSpc>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You need to determine what dust controls to use</a:t>
            </a:r>
          </a:p>
          <a:p>
            <a:pPr marL="457200" marR="0" lvl="1" indent="0" algn="l" rtl="0">
              <a:lnSpc>
                <a:spcPct val="100000"/>
              </a:lnSpc>
              <a:spcBef>
                <a:spcPts val="560"/>
              </a:spcBef>
              <a:spcAft>
                <a:spcPts val="0"/>
              </a:spcAft>
              <a:buClr>
                <a:schemeClr val="dk1"/>
              </a:buClr>
              <a:buSzPct val="100000"/>
              <a:buNone/>
            </a:pPr>
            <a:r>
              <a:rPr lang="en-US" sz="2800" b="1" i="0" strike="noStrike" cap="none" dirty="0">
                <a:solidFill>
                  <a:schemeClr val="dk1"/>
                </a:solidFill>
                <a:latin typeface="Tahoma"/>
                <a:ea typeface="Tahoma"/>
                <a:cs typeface="Tahoma"/>
                <a:sym typeface="Tahoma"/>
              </a:rPr>
              <a:t>	</a:t>
            </a:r>
            <a:r>
              <a:rPr lang="en-US" sz="2800" b="1" i="0" u="sng" strike="noStrike" cap="none" dirty="0">
                <a:solidFill>
                  <a:schemeClr val="dk1"/>
                </a:solidFill>
                <a:latin typeface="Tahoma"/>
                <a:ea typeface="Tahoma"/>
                <a:cs typeface="Tahoma"/>
                <a:sym typeface="Tahoma"/>
              </a:rPr>
              <a:t>AND</a:t>
            </a:r>
            <a:r>
              <a:rPr lang="en-US" sz="2800" b="0" i="0" u="none" strike="noStrike" cap="none" dirty="0">
                <a:solidFill>
                  <a:schemeClr val="dk1"/>
                </a:solidFill>
                <a:latin typeface="Tahoma"/>
                <a:ea typeface="Tahoma"/>
                <a:cs typeface="Tahoma"/>
                <a:sym typeface="Tahoma"/>
              </a:rPr>
              <a:t> </a:t>
            </a:r>
          </a:p>
          <a:p>
            <a:pPr marL="914400" lvl="1" indent="-457200"/>
            <a:r>
              <a:rPr lang="en-US" sz="2800" b="0" i="0" u="none" strike="noStrike" cap="none" dirty="0">
                <a:solidFill>
                  <a:schemeClr val="dk1"/>
                </a:solidFill>
                <a:latin typeface="Tahoma"/>
                <a:ea typeface="Tahoma"/>
                <a:cs typeface="Tahoma"/>
                <a:sym typeface="Tahoma"/>
              </a:rPr>
              <a:t>Silica levels in the air must be measured</a:t>
            </a:r>
          </a:p>
          <a:p>
            <a:pPr marL="457200" lvl="1" indent="0">
              <a:buNone/>
            </a:pPr>
            <a:r>
              <a:rPr lang="en-US" u="sng" dirty="0"/>
              <a:t>OR</a:t>
            </a:r>
            <a:r>
              <a:rPr lang="en-US" dirty="0"/>
              <a:t> </a:t>
            </a:r>
          </a:p>
          <a:p>
            <a:pPr marL="914400" lvl="1" indent="-457200"/>
            <a:r>
              <a:rPr lang="en-US" sz="2800" b="0" i="0" u="none" strike="noStrike" cap="none" dirty="0">
                <a:solidFill>
                  <a:schemeClr val="dk1"/>
                </a:solidFill>
                <a:latin typeface="Tahoma"/>
                <a:ea typeface="Tahoma"/>
                <a:cs typeface="Tahoma"/>
                <a:sym typeface="Tahoma"/>
              </a:rPr>
              <a:t>There is published data about the level</a:t>
            </a: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86</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64325" y="0"/>
            <a:ext cx="9155875"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n-US" sz="3200" b="0" i="0" u="none" strike="noStrike" cap="none" dirty="0">
                <a:solidFill>
                  <a:srgbClr val="00539B"/>
                </a:solidFill>
                <a:latin typeface="Tahoma"/>
                <a:ea typeface="Tahoma"/>
                <a:cs typeface="Tahoma"/>
                <a:sym typeface="Tahoma"/>
              </a:rPr>
              <a:t>Examples of Tasks and Equipment </a:t>
            </a:r>
            <a:r>
              <a:rPr lang="en-US" sz="3200" b="0" i="0" u="sng" strike="noStrike" cap="none" dirty="0">
                <a:solidFill>
                  <a:srgbClr val="00539B"/>
                </a:solidFill>
                <a:latin typeface="Tahoma"/>
                <a:ea typeface="Tahoma"/>
                <a:cs typeface="Tahoma"/>
                <a:sym typeface="Tahoma"/>
              </a:rPr>
              <a:t>Not</a:t>
            </a:r>
            <a:r>
              <a:rPr lang="en-US" sz="3200" b="0" i="0" u="none" strike="noStrike" cap="none" dirty="0">
                <a:solidFill>
                  <a:srgbClr val="00539B"/>
                </a:solidFill>
                <a:latin typeface="Tahoma"/>
                <a:ea typeface="Tahoma"/>
                <a:cs typeface="Tahoma"/>
                <a:sym typeface="Tahoma"/>
              </a:rPr>
              <a:t> in Table 1</a:t>
            </a:r>
          </a:p>
        </p:txBody>
      </p:sp>
      <p:pic>
        <p:nvPicPr>
          <p:cNvPr id="655" name="Shape 655" descr="Worker applying shotcrete.&#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49005" y="1752600"/>
            <a:ext cx="3964520" cy="4114799"/>
          </a:xfrm>
          <a:prstGeom prst="rect">
            <a:avLst/>
          </a:prstGeom>
          <a:noFill/>
          <a:ln>
            <a:noFill/>
          </a:ln>
        </p:spPr>
      </p:pic>
      <p:sp>
        <p:nvSpPr>
          <p:cNvPr id="656" name="Shape 656"/>
          <p:cNvSpPr txBox="1"/>
          <p:nvPr/>
        </p:nvSpPr>
        <p:spPr>
          <a:xfrm>
            <a:off x="2648175" y="1598710"/>
            <a:ext cx="2709308"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00" b="0" i="0" u="none" strike="noStrike" cap="none" dirty="0">
                <a:solidFill>
                  <a:srgbClr val="000000"/>
                </a:solidFill>
                <a:latin typeface="Arial"/>
                <a:ea typeface="Arial"/>
                <a:cs typeface="Arial"/>
                <a:sym typeface="Arial"/>
              </a:rPr>
              <a:t>Photo Courtesy of Patty Jeffries</a:t>
            </a:r>
          </a:p>
        </p:txBody>
      </p:sp>
      <p:pic>
        <p:nvPicPr>
          <p:cNvPr id="6" name="Shape 662" descr="Worker dumping silica containing material into hopper. &#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2000" y="1676400"/>
            <a:ext cx="3505200" cy="4117997"/>
          </a:xfrm>
          <a:prstGeom prst="rect">
            <a:avLst/>
          </a:prstGeom>
          <a:noFill/>
          <a:ln>
            <a:noFill/>
          </a:ln>
        </p:spPr>
      </p:pic>
      <p:sp>
        <p:nvSpPr>
          <p:cNvPr id="7" name="Shape 656"/>
          <p:cNvSpPr txBox="1"/>
          <p:nvPr/>
        </p:nvSpPr>
        <p:spPr>
          <a:xfrm>
            <a:off x="7153827" y="1598710"/>
            <a:ext cx="2709308" cy="4601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00" b="0" i="0" u="none" strike="noStrike" cap="none" dirty="0">
                <a:solidFill>
                  <a:srgbClr val="000000"/>
                </a:solidFill>
                <a:latin typeface="Arial"/>
                <a:ea typeface="Arial"/>
                <a:cs typeface="Arial"/>
                <a:sym typeface="Arial"/>
              </a:rPr>
              <a:t>Photo Courtesy of Patty Jeffries</a:t>
            </a:r>
          </a:p>
        </p:txBody>
      </p:sp>
      <p:pic>
        <p:nvPicPr>
          <p:cNvPr id="9" name="Picture 2" descr="X"/>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724400" y="4635499"/>
            <a:ext cx="1193800" cy="131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87</a:t>
            </a:fld>
            <a:endParaRPr lang="en-US" sz="1400" b="0" i="0" u="none" strike="noStrike" cap="none">
              <a:solidFill>
                <a:schemeClr val="dk1"/>
              </a:solidFill>
              <a:latin typeface="Tahoma"/>
              <a:ea typeface="Tahoma"/>
              <a:cs typeface="Tahoma"/>
              <a:sym typeface="Tahoma"/>
            </a:endParaRPr>
          </a:p>
        </p:txBody>
      </p:sp>
      <p:sp>
        <p:nvSpPr>
          <p:cNvPr id="2" name="Rectangle 1"/>
          <p:cNvSpPr/>
          <p:nvPr/>
        </p:nvSpPr>
        <p:spPr>
          <a:xfrm>
            <a:off x="1020165" y="5794397"/>
            <a:ext cx="3291286"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dumping silica containing material into </a:t>
            </a:r>
            <a:r>
              <a:rPr lang="en-US" sz="1000" dirty="0" smtClean="0">
                <a:latin typeface="+mn-lt"/>
                <a:ea typeface="Calibri" panose="020F0502020204030204" pitchFamily="34" charset="0"/>
                <a:cs typeface="Arial" panose="020B0604020202020204" pitchFamily="34" charset="0"/>
              </a:rPr>
              <a:t>hopper </a:t>
            </a:r>
            <a:endParaRPr lang="en-US" sz="1000" dirty="0">
              <a:latin typeface="+mn-lt"/>
            </a:endParaRPr>
          </a:p>
        </p:txBody>
      </p:sp>
      <p:sp>
        <p:nvSpPr>
          <p:cNvPr id="4" name="Rectangle 3"/>
          <p:cNvSpPr/>
          <p:nvPr/>
        </p:nvSpPr>
        <p:spPr>
          <a:xfrm>
            <a:off x="5878850" y="5867399"/>
            <a:ext cx="1702710" cy="246221"/>
          </a:xfrm>
          <a:prstGeom prst="rect">
            <a:avLst/>
          </a:prstGeom>
        </p:spPr>
        <p:txBody>
          <a:bodyPr wrap="none">
            <a:spAutoFit/>
          </a:bodyPr>
          <a:lstStyle/>
          <a:p>
            <a:r>
              <a:rPr lang="es-MX" sz="1000" dirty="0" err="1">
                <a:latin typeface="+mn-lt"/>
                <a:ea typeface="Calibri" panose="020F0502020204030204" pitchFamily="34" charset="0"/>
                <a:cs typeface="Arial" panose="020B0604020202020204" pitchFamily="34" charset="0"/>
              </a:rPr>
              <a:t>Worker</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applying</a:t>
            </a:r>
            <a:r>
              <a:rPr lang="es-MX" sz="1000" dirty="0">
                <a:latin typeface="+mn-lt"/>
                <a:ea typeface="Calibri" panose="020F0502020204030204" pitchFamily="34" charset="0"/>
                <a:cs typeface="Arial" panose="020B0604020202020204" pitchFamily="34" charset="0"/>
              </a:rPr>
              <a:t> </a:t>
            </a:r>
            <a:r>
              <a:rPr lang="es-MX" sz="1000" dirty="0" err="1" smtClean="0">
                <a:latin typeface="+mn-lt"/>
                <a:ea typeface="Calibri" panose="020F0502020204030204" pitchFamily="34" charset="0"/>
                <a:cs typeface="Arial" panose="020B0604020202020204" pitchFamily="34" charset="0"/>
              </a:rPr>
              <a:t>shotcrete</a:t>
            </a:r>
            <a:endParaRPr lang="en-US" sz="1000" dirty="0">
              <a:latin typeface="+mn-lt"/>
            </a:endParaRPr>
          </a:p>
        </p:txBody>
      </p:sp>
      <p:pic>
        <p:nvPicPr>
          <p:cNvPr id="12" name="Picture 2" descr="X"/>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5800" y="3581400"/>
            <a:ext cx="105591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4" name="Picture 3" title="Hierarch of Controls cha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1524000"/>
            <a:ext cx="7121543" cy="4821936"/>
          </a:xfrm>
          <a:prstGeom prst="rect">
            <a:avLst/>
          </a:prstGeom>
        </p:spPr>
      </p:pic>
      <p:sp>
        <p:nvSpPr>
          <p:cNvPr id="754" name="Shape 754"/>
          <p:cNvSpPr txBox="1">
            <a:spLocks noGrp="1"/>
          </p:cNvSpPr>
          <p:nvPr>
            <p:ph type="title"/>
          </p:nvPr>
        </p:nvSpPr>
        <p:spPr>
          <a:xfrm>
            <a:off x="381000" y="-38103"/>
            <a:ext cx="8763000" cy="1143000"/>
          </a:xfrm>
          <a:prstGeom prst="rect">
            <a:avLst/>
          </a:prstGeom>
          <a:noFill/>
          <a:ln>
            <a:noFill/>
          </a:ln>
        </p:spPr>
        <p:txBody>
          <a:bodyPr lIns="91425" tIns="45700" rIns="91425" bIns="45700" anchor="ctr" anchorCtr="0">
            <a:noAutofit/>
          </a:bodyPr>
          <a:lstStyle/>
          <a:p>
            <a:pPr lvl="0">
              <a:buSzPct val="25000"/>
            </a:pPr>
            <a:r>
              <a:rPr lang="en-US" sz="3200" dirty="0"/>
              <a:t>Ways to Keep Silica Dust Out of the </a:t>
            </a:r>
            <a:r>
              <a:rPr lang="en-US" sz="3200" dirty="0" smtClean="0"/>
              <a:t>Air (pt. II)</a:t>
            </a:r>
            <a:endParaRPr lang="en-US" sz="3200" b="0" i="0" u="none" strike="noStrike" cap="none" dirty="0">
              <a:solidFill>
                <a:srgbClr val="00539B"/>
              </a:solidFill>
              <a:sym typeface="Tahoma"/>
            </a:endParaRPr>
          </a:p>
        </p:txBody>
      </p:sp>
      <p:sp>
        <p:nvSpPr>
          <p:cNvPr id="767" name="Shape 767" descr="The “Hierarchy of Controls”.&#10;"/>
          <p:cNvSpPr/>
          <p:nvPr/>
        </p:nvSpPr>
        <p:spPr>
          <a:xfrm>
            <a:off x="381000" y="1371600"/>
            <a:ext cx="484631" cy="5029199"/>
          </a:xfrm>
          <a:prstGeom prst="upArrow">
            <a:avLst>
              <a:gd name="adj1" fmla="val 50000"/>
              <a:gd name="adj2" fmla="val 50000"/>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768" name="Shape 768"/>
          <p:cNvSpPr txBox="1"/>
          <p:nvPr/>
        </p:nvSpPr>
        <p:spPr>
          <a:xfrm>
            <a:off x="762000" y="1676400"/>
            <a:ext cx="12954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Tahoma"/>
                <a:ea typeface="Tahoma"/>
                <a:cs typeface="Tahoma"/>
                <a:sym typeface="Tahoma"/>
              </a:rPr>
              <a:t>Most effective</a:t>
            </a:r>
          </a:p>
        </p:txBody>
      </p:sp>
      <p:sp>
        <p:nvSpPr>
          <p:cNvPr id="769" name="Shape 769"/>
          <p:cNvSpPr txBox="1"/>
          <p:nvPr/>
        </p:nvSpPr>
        <p:spPr>
          <a:xfrm>
            <a:off x="838200" y="5830669"/>
            <a:ext cx="14478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Tahoma"/>
                <a:ea typeface="Tahoma"/>
                <a:cs typeface="Tahoma"/>
                <a:sym typeface="Tahoma"/>
              </a:rPr>
              <a:t>Least effective</a:t>
            </a: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88</a:t>
            </a:fld>
            <a:endParaRPr lang="en-US" sz="1400" b="0" i="0" u="none" strike="noStrike" cap="none">
              <a:solidFill>
                <a:schemeClr val="dk1"/>
              </a:solidFill>
              <a:latin typeface="Tahoma"/>
              <a:ea typeface="Tahoma"/>
              <a:cs typeface="Tahoma"/>
              <a:sym typeface="Tahoma"/>
            </a:endParaRPr>
          </a:p>
        </p:txBody>
      </p:sp>
      <p:sp>
        <p:nvSpPr>
          <p:cNvPr id="3" name="Rectangle 2"/>
          <p:cNvSpPr/>
          <p:nvPr/>
        </p:nvSpPr>
        <p:spPr>
          <a:xfrm>
            <a:off x="4337753" y="6353889"/>
            <a:ext cx="1762021"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The “Hierarchy of Controls</a:t>
            </a:r>
            <a:r>
              <a:rPr lang="en-US" sz="1000" dirty="0" smtClean="0">
                <a:latin typeface="+mn-lt"/>
                <a:ea typeface="Calibri" panose="020F0502020204030204" pitchFamily="34" charset="0"/>
                <a:cs typeface="Arial" panose="020B0604020202020204" pitchFamily="34" charset="0"/>
              </a:rPr>
              <a:t>”</a:t>
            </a:r>
            <a:endParaRPr lang="en-US" sz="1000" dirty="0">
              <a:latin typeface="+mn-lt"/>
            </a:endParaRPr>
          </a:p>
        </p:txBody>
      </p:sp>
    </p:spTree>
    <p:custDataLst>
      <p:tags r:id="rId1"/>
    </p:custDataLst>
    <p:extLst>
      <p:ext uri="{BB962C8B-B14F-4D97-AF65-F5344CB8AC3E}">
        <p14:creationId xmlns:p14="http://schemas.microsoft.com/office/powerpoint/2010/main" val="27826943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2" name="Shape 432"/>
          <p:cNvSpPr txBox="1"/>
          <p:nvPr/>
        </p:nvSpPr>
        <p:spPr>
          <a:xfrm>
            <a:off x="5826226" y="867150"/>
            <a:ext cx="7340700" cy="856500"/>
          </a:xfrm>
          <a:prstGeom prst="rect">
            <a:avLst/>
          </a:prstGeom>
          <a:noFill/>
          <a:ln>
            <a:noFill/>
          </a:ln>
        </p:spPr>
        <p:txBody>
          <a:bodyPr lIns="91425" tIns="91425" rIns="91425" bIns="91425" anchor="t" anchorCtr="0">
            <a:noAutofit/>
          </a:bodyPr>
          <a:lstStyle/>
          <a:p>
            <a:pPr lvl="0">
              <a:spcBef>
                <a:spcPts val="0"/>
              </a:spcBef>
              <a:buNone/>
            </a:pPr>
            <a:r>
              <a:rPr lang="en-US" sz="800" dirty="0"/>
              <a:t>Photos by </a:t>
            </a:r>
            <a:r>
              <a:rPr lang="en-US" sz="800" dirty="0" err="1"/>
              <a:t>Haselden</a:t>
            </a:r>
            <a:r>
              <a:rPr lang="en-US" sz="800" dirty="0"/>
              <a:t> Construction</a:t>
            </a:r>
          </a:p>
        </p:txBody>
      </p:sp>
      <p:sp>
        <p:nvSpPr>
          <p:cNvPr id="2" name="Title 1"/>
          <p:cNvSpPr>
            <a:spLocks noGrp="1"/>
          </p:cNvSpPr>
          <p:nvPr>
            <p:ph type="title"/>
          </p:nvPr>
        </p:nvSpPr>
        <p:spPr/>
        <p:txBody>
          <a:bodyPr/>
          <a:lstStyle/>
          <a:p>
            <a:r>
              <a:rPr lang="en-US" sz="2600" dirty="0"/>
              <a:t>Engineering Controls to Keep Silica Dust Out of the Air</a:t>
            </a:r>
          </a:p>
        </p:txBody>
      </p:sp>
      <p:sp>
        <p:nvSpPr>
          <p:cNvPr id="5" name="TextBox 4"/>
          <p:cNvSpPr txBox="1"/>
          <p:nvPr/>
        </p:nvSpPr>
        <p:spPr>
          <a:xfrm>
            <a:off x="888090" y="3068551"/>
            <a:ext cx="4191000" cy="461665"/>
          </a:xfrm>
          <a:prstGeom prst="rect">
            <a:avLst/>
          </a:prstGeom>
          <a:noFill/>
        </p:spPr>
        <p:txBody>
          <a:bodyPr wrap="square" rtlCol="0">
            <a:spAutoFit/>
          </a:bodyPr>
          <a:lstStyle/>
          <a:p>
            <a:r>
              <a:rPr lang="en-US" sz="2400" b="1" dirty="0">
                <a:solidFill>
                  <a:schemeClr val="accent1">
                    <a:lumMod val="75000"/>
                  </a:schemeClr>
                </a:solidFill>
              </a:rPr>
              <a:t>Water</a:t>
            </a:r>
          </a:p>
        </p:txBody>
      </p:sp>
      <p:pic>
        <p:nvPicPr>
          <p:cNvPr id="10" name="Picture 2" descr="Chipping concrete with engineering controls.&#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1447800"/>
            <a:ext cx="2155373"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62500" y="5311234"/>
            <a:ext cx="4548614" cy="461665"/>
          </a:xfrm>
          <a:prstGeom prst="rect">
            <a:avLst/>
          </a:prstGeom>
        </p:spPr>
        <p:txBody>
          <a:bodyPr wrap="square">
            <a:spAutoFit/>
          </a:bodyPr>
          <a:lstStyle/>
          <a:p>
            <a:r>
              <a:rPr lang="en-US" sz="2400" b="1" dirty="0">
                <a:solidFill>
                  <a:schemeClr val="accent1">
                    <a:lumMod val="75000"/>
                  </a:schemeClr>
                </a:solidFill>
              </a:rPr>
              <a:t>Vacuum with HEPA Filter</a:t>
            </a:r>
          </a:p>
        </p:txBody>
      </p:sp>
      <p:pic>
        <p:nvPicPr>
          <p:cNvPr id="12" name="Picture 2" descr="Grinding concrete with engineering controls.&#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3581400"/>
            <a:ext cx="2438399" cy="24916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6251" y="6205835"/>
            <a:ext cx="2167581" cy="461665"/>
          </a:xfrm>
          <a:prstGeom prst="rect">
            <a:avLst/>
          </a:prstGeom>
        </p:spPr>
        <p:txBody>
          <a:bodyPr wrap="none">
            <a:spAutoFit/>
          </a:bodyPr>
          <a:lstStyle/>
          <a:p>
            <a:r>
              <a:rPr lang="en-US" sz="2400" b="1" dirty="0">
                <a:solidFill>
                  <a:schemeClr val="accent1">
                    <a:lumMod val="75000"/>
                  </a:schemeClr>
                </a:solidFill>
              </a:rPr>
              <a:t>Use a Shroud</a:t>
            </a:r>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89</a:t>
            </a:fld>
            <a:endParaRPr lang="en-US" sz="1400" b="0" i="0" u="none" strike="noStrike" cap="none">
              <a:solidFill>
                <a:schemeClr val="dk1"/>
              </a:solidFill>
              <a:latin typeface="Tahoma"/>
              <a:ea typeface="Tahoma"/>
              <a:cs typeface="Tahoma"/>
              <a:sym typeface="Tahoma"/>
            </a:endParaRPr>
          </a:p>
        </p:txBody>
      </p:sp>
      <p:sp>
        <p:nvSpPr>
          <p:cNvPr id="4" name="Rectangle 3"/>
          <p:cNvSpPr/>
          <p:nvPr/>
        </p:nvSpPr>
        <p:spPr>
          <a:xfrm>
            <a:off x="821496" y="2930196"/>
            <a:ext cx="292900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Cutting masonry block with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
        <p:nvSpPr>
          <p:cNvPr id="7" name="Rectangle 6"/>
          <p:cNvSpPr/>
          <p:nvPr/>
        </p:nvSpPr>
        <p:spPr>
          <a:xfrm>
            <a:off x="5235036" y="4982842"/>
            <a:ext cx="2693366"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Chipping concrete with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
        <p:nvSpPr>
          <p:cNvPr id="9" name="Rectangle 8"/>
          <p:cNvSpPr/>
          <p:nvPr/>
        </p:nvSpPr>
        <p:spPr>
          <a:xfrm>
            <a:off x="811828" y="6073041"/>
            <a:ext cx="2672526"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Grinding concrete with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pic>
        <p:nvPicPr>
          <p:cNvPr id="11" name="Picture 10" title="Cutting masonry block with engineering control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8200" y="990600"/>
            <a:ext cx="2743200" cy="1981200"/>
          </a:xfrm>
          <a:prstGeom prst="rect">
            <a:avLst/>
          </a:prstGeom>
        </p:spPr>
      </p:pic>
    </p:spTree>
    <p:custDataLst>
      <p:tags r:id="rId1"/>
    </p:custDataLst>
    <p:extLst>
      <p:ext uri="{BB962C8B-B14F-4D97-AF65-F5344CB8AC3E}">
        <p14:creationId xmlns:p14="http://schemas.microsoft.com/office/powerpoint/2010/main" val="1886906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Test #4</a:t>
            </a:r>
            <a:endParaRPr lang="en-US" dirty="0"/>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4) You </a:t>
            </a:r>
            <a:r>
              <a:rPr lang="en-US" dirty="0">
                <a:latin typeface="Calibri" panose="020F0502020204030204" pitchFamily="34" charset="0"/>
              </a:rPr>
              <a:t>can have the same amount of </a:t>
            </a:r>
            <a:r>
              <a:rPr lang="en-US" dirty="0" smtClean="0">
                <a:latin typeface="Calibri" panose="020F0502020204030204" pitchFamily="34" charset="0"/>
              </a:rPr>
              <a:t>respirable </a:t>
            </a:r>
            <a:r>
              <a:rPr lang="en-US" dirty="0">
                <a:latin typeface="Calibri" panose="020F0502020204030204" pitchFamily="34" charset="0"/>
              </a:rPr>
              <a:t>silica dust exposure, or even more, from tasks someone else is doing near you - beside you, above you, or below you.</a:t>
            </a:r>
          </a:p>
          <a:p>
            <a:endParaRPr lang="en-US" dirty="0"/>
          </a:p>
        </p:txBody>
      </p:sp>
      <p:sp>
        <p:nvSpPr>
          <p:cNvPr id="5" name="Text Placeholder 4"/>
          <p:cNvSpPr>
            <a:spLocks noGrp="1"/>
          </p:cNvSpPr>
          <p:nvPr>
            <p:ph type="body" sz="quarter" idx="14"/>
            <p:custDataLst>
              <p:tags r:id="rId3"/>
            </p:custDataLst>
          </p:nvPr>
        </p:nvSpPr>
        <p:spPr>
          <a:xfrm>
            <a:off x="266699" y="36576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p>
        </p:txBody>
      </p:sp>
      <p:sp>
        <p:nvSpPr>
          <p:cNvPr id="6" name="Slide Number Placeholder 5"/>
          <p:cNvSpPr>
            <a:spLocks noGrp="1"/>
          </p:cNvSpPr>
          <p:nvPr>
            <p:ph type="sldNum" idx="12"/>
          </p:nvPr>
        </p:nvSpPr>
        <p:spPr>
          <a:xfrm>
            <a:off x="7140864"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9</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42452974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title="Operating grinder with engineering control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400" y="1371600"/>
            <a:ext cx="4187687" cy="3254644"/>
          </a:xfrm>
          <a:prstGeom prst="rect">
            <a:avLst/>
          </a:prstGeom>
        </p:spPr>
      </p:pic>
      <p:sp>
        <p:nvSpPr>
          <p:cNvPr id="3" name="Title 2"/>
          <p:cNvSpPr>
            <a:spLocks noGrp="1"/>
          </p:cNvSpPr>
          <p:nvPr>
            <p:ph type="title"/>
          </p:nvPr>
        </p:nvSpPr>
        <p:spPr>
          <a:xfrm>
            <a:off x="526122" y="304800"/>
            <a:ext cx="8229600" cy="749808"/>
          </a:xfrm>
        </p:spPr>
        <p:txBody>
          <a:bodyPr/>
          <a:lstStyle/>
          <a:p>
            <a:r>
              <a:rPr lang="en-US" sz="4000" dirty="0"/>
              <a:t>Engineering </a:t>
            </a:r>
            <a:r>
              <a:rPr lang="en-US" sz="4000" dirty="0" smtClean="0">
                <a:solidFill>
                  <a:srgbClr val="3879B1"/>
                </a:solidFill>
              </a:rPr>
              <a:t>Controls</a:t>
            </a:r>
            <a:endParaRPr lang="en-US" sz="4000" dirty="0">
              <a:solidFill>
                <a:srgbClr val="3879B1"/>
              </a:solidFill>
            </a:endParaRPr>
          </a:p>
        </p:txBody>
      </p:sp>
      <p:sp>
        <p:nvSpPr>
          <p:cNvPr id="6" name="AutoShape 7" descr="arrow"/>
          <p:cNvSpPr>
            <a:spLocks noChangeArrowheads="1"/>
          </p:cNvSpPr>
          <p:nvPr/>
        </p:nvSpPr>
        <p:spPr bwMode="auto">
          <a:xfrm>
            <a:off x="6741618" y="5100129"/>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 name="Text Box 6"/>
          <p:cNvSpPr txBox="1">
            <a:spLocks noChangeArrowheads="1"/>
          </p:cNvSpPr>
          <p:nvPr/>
        </p:nvSpPr>
        <p:spPr bwMode="auto">
          <a:xfrm>
            <a:off x="5066311" y="5695901"/>
            <a:ext cx="380781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Grinding using a vacuum</a:t>
            </a:r>
          </a:p>
          <a:p>
            <a:pPr algn="ctr" eaLnBrk="1" hangingPunct="1">
              <a:spcBef>
                <a:spcPct val="0"/>
              </a:spcBef>
              <a:buFontTx/>
              <a:buNone/>
            </a:pPr>
            <a:r>
              <a:rPr lang="en-US" altLang="en-US" sz="2200" dirty="0" smtClean="0"/>
              <a:t>dust collector</a:t>
            </a:r>
            <a:endParaRPr lang="en-US" altLang="en-US" sz="2200" dirty="0"/>
          </a:p>
        </p:txBody>
      </p:sp>
      <p:sp>
        <p:nvSpPr>
          <p:cNvPr id="12" name="Text Box 5"/>
          <p:cNvSpPr txBox="1">
            <a:spLocks noChangeArrowheads="1"/>
          </p:cNvSpPr>
          <p:nvPr/>
        </p:nvSpPr>
        <p:spPr bwMode="auto">
          <a:xfrm>
            <a:off x="220507" y="1226127"/>
            <a:ext cx="41003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Grinding</a:t>
            </a:r>
            <a:r>
              <a:rPr lang="en-US" altLang="en-US" sz="2200" dirty="0"/>
              <a:t> </a:t>
            </a:r>
            <a:r>
              <a:rPr lang="en-US" altLang="en-US" sz="2200" dirty="0" smtClean="0"/>
              <a:t>without </a:t>
            </a:r>
            <a:r>
              <a:rPr lang="en-US" altLang="en-US" sz="2200" dirty="0"/>
              <a:t>engineering controls</a:t>
            </a:r>
          </a:p>
        </p:txBody>
      </p:sp>
      <p:sp>
        <p:nvSpPr>
          <p:cNvPr id="15" name="AutoShape 7" descr="arrow"/>
          <p:cNvSpPr>
            <a:spLocks noChangeArrowheads="1"/>
          </p:cNvSpPr>
          <p:nvPr/>
        </p:nvSpPr>
        <p:spPr bwMode="auto">
          <a:xfrm rot="10800000">
            <a:off x="2156359" y="1995568"/>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90</a:t>
            </a:fld>
            <a:endParaRPr lang="en-US" sz="1400" b="0" i="0" u="none" strike="noStrike" cap="none">
              <a:solidFill>
                <a:schemeClr val="dk1"/>
              </a:solidFill>
              <a:latin typeface="Tahoma"/>
              <a:ea typeface="Tahoma"/>
              <a:cs typeface="Tahoma"/>
              <a:sym typeface="Tahoma"/>
            </a:endParaRPr>
          </a:p>
        </p:txBody>
      </p:sp>
      <p:sp>
        <p:nvSpPr>
          <p:cNvPr id="4" name="Rectangle 3"/>
          <p:cNvSpPr/>
          <p:nvPr/>
        </p:nvSpPr>
        <p:spPr>
          <a:xfrm>
            <a:off x="871075" y="5695901"/>
            <a:ext cx="2834430"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Operating grinder without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sp>
        <p:nvSpPr>
          <p:cNvPr id="5" name="Rectangle 4"/>
          <p:cNvSpPr/>
          <p:nvPr/>
        </p:nvSpPr>
        <p:spPr>
          <a:xfrm>
            <a:off x="5455131" y="4676017"/>
            <a:ext cx="2658100"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Operating grinder with engineering </a:t>
            </a:r>
            <a:r>
              <a:rPr lang="en-US" sz="1000" dirty="0" smtClean="0">
                <a:latin typeface="+mn-lt"/>
                <a:ea typeface="Calibri" panose="020F0502020204030204" pitchFamily="34" charset="0"/>
                <a:cs typeface="Arial" panose="020B0604020202020204" pitchFamily="34" charset="0"/>
              </a:rPr>
              <a:t>controls</a:t>
            </a:r>
            <a:endParaRPr lang="en-US" sz="1000" dirty="0">
              <a:latin typeface="+mn-lt"/>
            </a:endParaRPr>
          </a:p>
        </p:txBody>
      </p:sp>
      <p:pic>
        <p:nvPicPr>
          <p:cNvPr id="8" name="Picture 7" title="Operating grinder without engineering control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2590800"/>
            <a:ext cx="4318782" cy="3037668"/>
          </a:xfrm>
          <a:prstGeom prst="rect">
            <a:avLst/>
          </a:prstGeom>
        </p:spPr>
      </p:pic>
      <p:sp>
        <p:nvSpPr>
          <p:cNvPr id="14" name="L-Shape 13" descr="Check"/>
          <p:cNvSpPr/>
          <p:nvPr/>
        </p:nvSpPr>
        <p:spPr>
          <a:xfrm rot="-2520000">
            <a:off x="4863121" y="3719721"/>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X"/>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5610" t="20879" r="24195" b="32826"/>
          <a:stretch/>
        </p:blipFill>
        <p:spPr bwMode="auto">
          <a:xfrm>
            <a:off x="304800" y="4414158"/>
            <a:ext cx="1066800" cy="111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887846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Operating jackhammer with engineering controls.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9200" y="1143000"/>
            <a:ext cx="3808705" cy="3465616"/>
          </a:xfrm>
          <a:prstGeom prst="rect">
            <a:avLst/>
          </a:prstGeom>
        </p:spPr>
      </p:pic>
      <p:pic>
        <p:nvPicPr>
          <p:cNvPr id="8" name="Picture 7" title="Operating jackhammer without engineering controls. "/>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2514600"/>
            <a:ext cx="4267200" cy="2987040"/>
          </a:xfrm>
          <a:prstGeom prst="rect">
            <a:avLst/>
          </a:prstGeom>
        </p:spPr>
      </p:pic>
      <p:sp>
        <p:nvSpPr>
          <p:cNvPr id="3" name="Title 2"/>
          <p:cNvSpPr>
            <a:spLocks noGrp="1"/>
          </p:cNvSpPr>
          <p:nvPr>
            <p:ph type="title"/>
          </p:nvPr>
        </p:nvSpPr>
        <p:spPr>
          <a:xfrm>
            <a:off x="526122" y="304800"/>
            <a:ext cx="8229600" cy="749808"/>
          </a:xfrm>
        </p:spPr>
        <p:txBody>
          <a:bodyPr/>
          <a:lstStyle/>
          <a:p>
            <a:r>
              <a:rPr lang="en-US" sz="4000" dirty="0"/>
              <a:t>Engineering </a:t>
            </a:r>
            <a:r>
              <a:rPr lang="en-US" sz="4000" dirty="0" smtClean="0"/>
              <a:t>Controls (cont.)</a:t>
            </a:r>
            <a:endParaRPr lang="en-US" sz="4000" dirty="0"/>
          </a:p>
        </p:txBody>
      </p:sp>
      <p:sp>
        <p:nvSpPr>
          <p:cNvPr id="6" name="AutoShape 7" descr="arrow"/>
          <p:cNvSpPr>
            <a:spLocks noChangeArrowheads="1"/>
          </p:cNvSpPr>
          <p:nvPr/>
        </p:nvSpPr>
        <p:spPr bwMode="auto">
          <a:xfrm>
            <a:off x="6710707" y="4967560"/>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 name="Text Box 6"/>
          <p:cNvSpPr txBox="1">
            <a:spLocks noChangeArrowheads="1"/>
          </p:cNvSpPr>
          <p:nvPr/>
        </p:nvSpPr>
        <p:spPr bwMode="auto">
          <a:xfrm>
            <a:off x="5001224" y="5398546"/>
            <a:ext cx="380781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Jackhammer use with water spray to control dust</a:t>
            </a:r>
            <a:endParaRPr lang="en-US" altLang="en-US" sz="2200" dirty="0"/>
          </a:p>
        </p:txBody>
      </p:sp>
      <p:sp>
        <p:nvSpPr>
          <p:cNvPr id="12" name="Text Box 5"/>
          <p:cNvSpPr txBox="1">
            <a:spLocks noChangeArrowheads="1"/>
          </p:cNvSpPr>
          <p:nvPr/>
        </p:nvSpPr>
        <p:spPr bwMode="auto">
          <a:xfrm>
            <a:off x="220507" y="1226127"/>
            <a:ext cx="41003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Jackhammer use without </a:t>
            </a:r>
            <a:r>
              <a:rPr lang="en-US" altLang="en-US" sz="2200" dirty="0"/>
              <a:t>engineering controls</a:t>
            </a:r>
          </a:p>
        </p:txBody>
      </p:sp>
      <p:sp>
        <p:nvSpPr>
          <p:cNvPr id="15" name="AutoShape 7" descr="arrow"/>
          <p:cNvSpPr>
            <a:spLocks noChangeArrowheads="1"/>
          </p:cNvSpPr>
          <p:nvPr/>
        </p:nvSpPr>
        <p:spPr bwMode="auto">
          <a:xfrm rot="10800000">
            <a:off x="2156359" y="1995568"/>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0" name="Picture 2" descr="X"/>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5610" t="20879" r="24195" b="32826"/>
          <a:stretch/>
        </p:blipFill>
        <p:spPr bwMode="auto">
          <a:xfrm>
            <a:off x="304800" y="4414158"/>
            <a:ext cx="1066800" cy="111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91</a:t>
            </a:fld>
            <a:endParaRPr lang="en-US" sz="1400" b="0" i="0" u="none" strike="noStrike" cap="none">
              <a:solidFill>
                <a:schemeClr val="dk1"/>
              </a:solidFill>
              <a:latin typeface="Tahoma"/>
              <a:ea typeface="Tahoma"/>
              <a:cs typeface="Tahoma"/>
              <a:sym typeface="Tahoma"/>
            </a:endParaRPr>
          </a:p>
        </p:txBody>
      </p:sp>
      <p:sp>
        <p:nvSpPr>
          <p:cNvPr id="4" name="Rectangle 3"/>
          <p:cNvSpPr/>
          <p:nvPr/>
        </p:nvSpPr>
        <p:spPr>
          <a:xfrm>
            <a:off x="793159" y="5573713"/>
            <a:ext cx="316945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Operating jackhammer without engineering </a:t>
            </a:r>
            <a:r>
              <a:rPr lang="en-US" sz="1000" dirty="0" smtClean="0">
                <a:latin typeface="+mn-lt"/>
                <a:ea typeface="Calibri" panose="020F0502020204030204" pitchFamily="34" charset="0"/>
                <a:cs typeface="Arial" panose="020B0604020202020204" pitchFamily="34" charset="0"/>
              </a:rPr>
              <a:t>controls </a:t>
            </a:r>
            <a:endParaRPr lang="en-US" sz="1000" dirty="0">
              <a:latin typeface="+mn-lt"/>
            </a:endParaRPr>
          </a:p>
        </p:txBody>
      </p:sp>
      <p:sp>
        <p:nvSpPr>
          <p:cNvPr id="5" name="Rectangle 4"/>
          <p:cNvSpPr/>
          <p:nvPr/>
        </p:nvSpPr>
        <p:spPr>
          <a:xfrm>
            <a:off x="5397606" y="4649777"/>
            <a:ext cx="299312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Operating jackhammer with engineering </a:t>
            </a:r>
            <a:r>
              <a:rPr lang="en-US" sz="1000" dirty="0" smtClean="0">
                <a:latin typeface="+mn-lt"/>
                <a:ea typeface="Calibri" panose="020F0502020204030204" pitchFamily="34" charset="0"/>
                <a:cs typeface="Arial" panose="020B0604020202020204" pitchFamily="34" charset="0"/>
              </a:rPr>
              <a:t>controls </a:t>
            </a:r>
            <a:endParaRPr lang="en-US" sz="1000" dirty="0">
              <a:latin typeface="+mn-lt"/>
            </a:endParaRPr>
          </a:p>
        </p:txBody>
      </p:sp>
      <p:sp>
        <p:nvSpPr>
          <p:cNvPr id="16" name="L-Shape 15" descr="Check"/>
          <p:cNvSpPr/>
          <p:nvPr/>
        </p:nvSpPr>
        <p:spPr>
          <a:xfrm rot="-2520000">
            <a:off x="4939321" y="3948320"/>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72820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2" name="Shape 432"/>
          <p:cNvSpPr txBox="1"/>
          <p:nvPr/>
        </p:nvSpPr>
        <p:spPr>
          <a:xfrm>
            <a:off x="7315200" y="972300"/>
            <a:ext cx="7340700" cy="856500"/>
          </a:xfrm>
          <a:prstGeom prst="rect">
            <a:avLst/>
          </a:prstGeom>
          <a:noFill/>
          <a:ln>
            <a:noFill/>
          </a:ln>
        </p:spPr>
        <p:txBody>
          <a:bodyPr lIns="91425" tIns="91425" rIns="91425" bIns="91425" anchor="t" anchorCtr="0">
            <a:noAutofit/>
          </a:bodyPr>
          <a:lstStyle/>
          <a:p>
            <a:pPr lvl="0">
              <a:spcBef>
                <a:spcPts val="0"/>
              </a:spcBef>
              <a:buNone/>
            </a:pPr>
            <a:r>
              <a:rPr lang="en-US" sz="800" dirty="0"/>
              <a:t>Photos by Patty Jeffries</a:t>
            </a:r>
          </a:p>
        </p:txBody>
      </p:sp>
      <p:sp>
        <p:nvSpPr>
          <p:cNvPr id="2" name="Title 1"/>
          <p:cNvSpPr>
            <a:spLocks noGrp="1"/>
          </p:cNvSpPr>
          <p:nvPr>
            <p:ph type="title"/>
          </p:nvPr>
        </p:nvSpPr>
        <p:spPr/>
        <p:txBody>
          <a:bodyPr/>
          <a:lstStyle/>
          <a:p>
            <a:r>
              <a:rPr lang="en-US" sz="2600" dirty="0"/>
              <a:t>Work Practice Controls to Keep Silica Dust Out of the Air</a:t>
            </a:r>
          </a:p>
        </p:txBody>
      </p:sp>
      <p:sp>
        <p:nvSpPr>
          <p:cNvPr id="4" name="Text Placeholder 3"/>
          <p:cNvSpPr>
            <a:spLocks noGrp="1"/>
          </p:cNvSpPr>
          <p:nvPr>
            <p:ph type="body" idx="1"/>
          </p:nvPr>
        </p:nvSpPr>
        <p:spPr>
          <a:xfrm>
            <a:off x="381000" y="1219200"/>
            <a:ext cx="4114798" cy="4114800"/>
          </a:xfrm>
        </p:spPr>
        <p:txBody>
          <a:bodyPr/>
          <a:lstStyle/>
          <a:p>
            <a:r>
              <a:rPr lang="en-US" sz="2400" dirty="0"/>
              <a:t>Don’t work around someone creating silica dust</a:t>
            </a:r>
          </a:p>
          <a:p>
            <a:r>
              <a:rPr lang="en-US" sz="2400" dirty="0"/>
              <a:t>Enclose your work area with plastic sheeting</a:t>
            </a:r>
          </a:p>
          <a:p>
            <a:r>
              <a:rPr lang="en-US" sz="2400" dirty="0"/>
              <a:t>Cut and grind silica-containing materials outdoors when possible</a:t>
            </a:r>
          </a:p>
          <a:p>
            <a:r>
              <a:rPr lang="en-US" sz="2400" dirty="0"/>
              <a:t>Keep equipment in good working condition</a:t>
            </a:r>
          </a:p>
          <a:p>
            <a:r>
              <a:rPr lang="en-US" sz="2400" dirty="0"/>
              <a:t>Use equipment according to manufacturer’s instructions</a:t>
            </a:r>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92</a:t>
            </a:fld>
            <a:endParaRPr lang="en-US" sz="1400" b="0" i="0" u="none" strike="noStrike" cap="none">
              <a:solidFill>
                <a:schemeClr val="dk1"/>
              </a:solidFill>
              <a:latin typeface="Tahoma"/>
              <a:ea typeface="Tahoma"/>
              <a:cs typeface="Tahoma"/>
              <a:sym typeface="Tahoma"/>
            </a:endParaRPr>
          </a:p>
        </p:txBody>
      </p:sp>
      <p:sp>
        <p:nvSpPr>
          <p:cNvPr id="5" name="Rectangle 4"/>
          <p:cNvSpPr/>
          <p:nvPr/>
        </p:nvSpPr>
        <p:spPr>
          <a:xfrm>
            <a:off x="5180901" y="5833528"/>
            <a:ext cx="3103735"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Workers on scaffolding above </a:t>
            </a:r>
            <a:r>
              <a:rPr lang="en-US" sz="1000" dirty="0" err="1">
                <a:latin typeface="+mn-lt"/>
                <a:ea typeface="Calibri" panose="020F0502020204030204" pitchFamily="34" charset="0"/>
                <a:cs typeface="Arial" panose="020B0604020202020204" pitchFamily="34" charset="0"/>
              </a:rPr>
              <a:t>shotcrete</a:t>
            </a:r>
            <a:r>
              <a:rPr lang="en-US" sz="1000" dirty="0">
                <a:latin typeface="+mn-lt"/>
                <a:ea typeface="Calibri" panose="020F0502020204030204" pitchFamily="34" charset="0"/>
                <a:cs typeface="Arial" panose="020B0604020202020204" pitchFamily="34" charset="0"/>
              </a:rPr>
              <a:t> </a:t>
            </a:r>
            <a:r>
              <a:rPr lang="en-US" sz="1000" dirty="0" smtClean="0">
                <a:latin typeface="+mn-lt"/>
                <a:ea typeface="Calibri" panose="020F0502020204030204" pitchFamily="34" charset="0"/>
                <a:cs typeface="Arial" panose="020B0604020202020204" pitchFamily="34" charset="0"/>
              </a:rPr>
              <a:t>application</a:t>
            </a:r>
            <a:endParaRPr lang="en-US" sz="1000" dirty="0">
              <a:latin typeface="+mn-lt"/>
            </a:endParaRPr>
          </a:p>
        </p:txBody>
      </p:sp>
      <p:pic>
        <p:nvPicPr>
          <p:cNvPr id="7" name="Picture 6" title="Workers on scaffolding above shotcrete applicati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81600" y="1219200"/>
            <a:ext cx="3448050" cy="4610100"/>
          </a:xfrm>
          <a:prstGeom prst="rect">
            <a:avLst/>
          </a:prstGeom>
        </p:spPr>
      </p:pic>
    </p:spTree>
    <p:custDataLst>
      <p:tags r:id="rId1"/>
    </p:custDataLst>
    <p:extLst>
      <p:ext uri="{BB962C8B-B14F-4D97-AF65-F5344CB8AC3E}">
        <p14:creationId xmlns:p14="http://schemas.microsoft.com/office/powerpoint/2010/main" val="29041214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smtClean="0"/>
              <a:t>Bowl #13</a:t>
            </a:r>
            <a:endParaRPr lang="en-US" dirty="0">
              <a:latin typeface="Calibri" panose="020F0502020204030204" pitchFamily="34" charset="0"/>
            </a:endParaRPr>
          </a:p>
        </p:txBody>
      </p:sp>
      <p:sp>
        <p:nvSpPr>
          <p:cNvPr id="4" name="Text Placeholder 3"/>
          <p:cNvSpPr>
            <a:spLocks noGrp="1"/>
          </p:cNvSpPr>
          <p:nvPr>
            <p:ph type="body" idx="13"/>
            <p:custDataLst>
              <p:tags r:id="rId2"/>
            </p:custDataLst>
          </p:nvPr>
        </p:nvSpPr>
        <p:spPr/>
        <p:txBody>
          <a:bodyPr/>
          <a:lstStyle/>
          <a:p>
            <a:r>
              <a:rPr lang="en-US" dirty="0" smtClean="0">
                <a:latin typeface="Calibri" panose="020F0502020204030204" pitchFamily="34" charset="0"/>
              </a:rPr>
              <a:t>For </a:t>
            </a:r>
            <a:r>
              <a:rPr lang="en-US" dirty="0">
                <a:latin typeface="Calibri" panose="020F0502020204030204" pitchFamily="34" charset="0"/>
              </a:rPr>
              <a:t>any given task (if all other conditions remain the same) the concentration (level) of dust in the air will be higher inside than the same task done outside.</a:t>
            </a:r>
          </a:p>
          <a:p>
            <a:endParaRPr lang="en-US" dirty="0">
              <a:latin typeface="Calibri" panose="020F0502020204030204" pitchFamily="34" charset="0"/>
            </a:endParaRPr>
          </a:p>
        </p:txBody>
      </p:sp>
      <p:sp>
        <p:nvSpPr>
          <p:cNvPr id="5" name="Text Placeholder 4"/>
          <p:cNvSpPr>
            <a:spLocks noGrp="1"/>
          </p:cNvSpPr>
          <p:nvPr>
            <p:ph type="body" sz="quarter" idx="14"/>
            <p:custDataLst>
              <p:tags r:id="rId3"/>
            </p:custDataLst>
          </p:nvPr>
        </p:nvSpPr>
        <p:spPr>
          <a:xfrm>
            <a:off x="381000" y="3352800"/>
            <a:ext cx="4095750" cy="4114800"/>
          </a:xfrm>
        </p:spPr>
        <p:txBody>
          <a:bodyPr/>
          <a:lstStyle/>
          <a:p>
            <a:pPr marL="660400" lvl="0" indent="-457200">
              <a:buFont typeface="+mj-lt"/>
              <a:buAutoNum type="arabicPeriod"/>
            </a:pPr>
            <a:r>
              <a:rPr lang="en-US" sz="2800" dirty="0">
                <a:latin typeface="Calibri" panose="020F0502020204030204" pitchFamily="34" charset="0"/>
              </a:rPr>
              <a:t>True</a:t>
            </a:r>
          </a:p>
          <a:p>
            <a:pPr marL="660400" lvl="0" indent="-457200">
              <a:buFont typeface="+mj-lt"/>
              <a:buAutoNum type="arabicPeriod"/>
            </a:pPr>
            <a:r>
              <a:rPr lang="en-US" sz="2800" dirty="0">
                <a:latin typeface="Calibri" panose="020F0502020204030204" pitchFamily="34" charset="0"/>
              </a:rPr>
              <a:t>False</a:t>
            </a:r>
          </a:p>
          <a:p>
            <a:endParaRPr lang="en-US" dirty="0">
              <a:latin typeface="Calibri" panose="020F0502020204030204" pitchFamily="34" charset="0"/>
            </a:endParaRPr>
          </a:p>
        </p:txBody>
      </p:sp>
      <p:sp>
        <p:nvSpPr>
          <p:cNvPr id="6" name="Slide Number Placeholder 5"/>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93</a:t>
            </a:fld>
            <a:endParaRPr lang="en-US" sz="1400" b="0" i="0" u="none" strike="noStrike" cap="none" dirty="0">
              <a:solidFill>
                <a:srgbClr val="000000"/>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val="7862706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Respirators to Keep Silica Dust Out of the </a:t>
            </a:r>
            <a:r>
              <a:rPr lang="en-US" dirty="0" smtClean="0"/>
              <a:t>Air You Breathe</a:t>
            </a:r>
            <a:endParaRPr lang="en-US" dirty="0"/>
          </a:p>
        </p:txBody>
      </p:sp>
      <p:pic>
        <p:nvPicPr>
          <p:cNvPr id="9" name="Picture 8" descr="Elastomeric half-face air purifying respirator. &#10;"/>
          <p:cNvPicPr/>
          <p:nvPr/>
        </p:nvPicPr>
        <p:blipFill>
          <a:blip r:embed="rId4" cstate="print">
            <a:extLst>
              <a:ext uri="{28A0092B-C50C-407E-A947-70E740481C1C}">
                <a14:useLocalDpi xmlns:a14="http://schemas.microsoft.com/office/drawing/2010/main"/>
              </a:ext>
            </a:extLst>
          </a:blip>
          <a:srcRect/>
          <a:stretch>
            <a:fillRect/>
          </a:stretch>
        </p:blipFill>
        <p:spPr bwMode="auto">
          <a:xfrm>
            <a:off x="5608743" y="1725663"/>
            <a:ext cx="2157255" cy="1905000"/>
          </a:xfrm>
          <a:prstGeom prst="rect">
            <a:avLst/>
          </a:prstGeom>
          <a:noFill/>
          <a:ln>
            <a:noFill/>
          </a:ln>
        </p:spPr>
      </p:pic>
      <p:sp>
        <p:nvSpPr>
          <p:cNvPr id="10" name="TextBox 9"/>
          <p:cNvSpPr txBox="1"/>
          <p:nvPr/>
        </p:nvSpPr>
        <p:spPr>
          <a:xfrm>
            <a:off x="1371600" y="3502222"/>
            <a:ext cx="3124200" cy="307777"/>
          </a:xfrm>
          <a:prstGeom prst="rect">
            <a:avLst/>
          </a:prstGeom>
          <a:noFill/>
        </p:spPr>
        <p:txBody>
          <a:bodyPr wrap="square" rtlCol="0">
            <a:spAutoFit/>
          </a:bodyPr>
          <a:lstStyle/>
          <a:p>
            <a:r>
              <a:rPr lang="en-US" dirty="0"/>
              <a:t>Disposable half-face </a:t>
            </a:r>
            <a:r>
              <a:rPr lang="en-US" dirty="0" smtClean="0"/>
              <a:t>respirator</a:t>
            </a:r>
            <a:endParaRPr lang="en-US" dirty="0"/>
          </a:p>
        </p:txBody>
      </p:sp>
      <p:sp>
        <p:nvSpPr>
          <p:cNvPr id="11" name="TextBox 10"/>
          <p:cNvSpPr txBox="1"/>
          <p:nvPr/>
        </p:nvSpPr>
        <p:spPr>
          <a:xfrm>
            <a:off x="4876800" y="3502222"/>
            <a:ext cx="3886200" cy="307777"/>
          </a:xfrm>
          <a:prstGeom prst="rect">
            <a:avLst/>
          </a:prstGeom>
          <a:noFill/>
        </p:spPr>
        <p:txBody>
          <a:bodyPr wrap="square" rtlCol="0">
            <a:spAutoFit/>
          </a:bodyPr>
          <a:lstStyle/>
          <a:p>
            <a:r>
              <a:rPr lang="en-US" dirty="0" smtClean="0"/>
              <a:t>Elastomeric half-face air purifying respirator</a:t>
            </a:r>
            <a:endParaRPr lang="en-US" dirty="0"/>
          </a:p>
        </p:txBody>
      </p:sp>
      <p:pic>
        <p:nvPicPr>
          <p:cNvPr id="7" name="Picture 6" descr="Elastomeric full-face air purifying respirator. &#10;"/>
          <p:cNvPicPr/>
          <p:nvPr/>
        </p:nvPicPr>
        <p:blipFill>
          <a:blip r:embed="rId5" cstate="email">
            <a:extLst>
              <a:ext uri="{28A0092B-C50C-407E-A947-70E740481C1C}">
                <a14:useLocalDpi xmlns:a14="http://schemas.microsoft.com/office/drawing/2010/main"/>
              </a:ext>
            </a:extLst>
          </a:blip>
          <a:srcRect/>
          <a:stretch>
            <a:fillRect/>
          </a:stretch>
        </p:blipFill>
        <p:spPr bwMode="auto">
          <a:xfrm>
            <a:off x="5847529" y="4298235"/>
            <a:ext cx="1944742" cy="1990590"/>
          </a:xfrm>
          <a:prstGeom prst="rect">
            <a:avLst/>
          </a:prstGeom>
          <a:noFill/>
          <a:ln>
            <a:noFill/>
          </a:ln>
        </p:spPr>
      </p:pic>
      <p:sp>
        <p:nvSpPr>
          <p:cNvPr id="12" name="Rectangle 11"/>
          <p:cNvSpPr/>
          <p:nvPr/>
        </p:nvSpPr>
        <p:spPr>
          <a:xfrm>
            <a:off x="5006743" y="6135967"/>
            <a:ext cx="3676006" cy="307777"/>
          </a:xfrm>
          <a:prstGeom prst="rect">
            <a:avLst/>
          </a:prstGeom>
        </p:spPr>
        <p:txBody>
          <a:bodyPr wrap="none">
            <a:spAutoFit/>
          </a:bodyPr>
          <a:lstStyle/>
          <a:p>
            <a:r>
              <a:rPr lang="en-US" dirty="0"/>
              <a:t>Elastomeric </a:t>
            </a:r>
            <a:r>
              <a:rPr lang="en-US" dirty="0" smtClean="0"/>
              <a:t>full-face </a:t>
            </a:r>
            <a:r>
              <a:rPr lang="en-US" dirty="0"/>
              <a:t>air purifying </a:t>
            </a:r>
            <a:r>
              <a:rPr lang="en-US" dirty="0" smtClean="0"/>
              <a:t>respirator </a:t>
            </a:r>
            <a:endParaRPr lang="en-US" dirty="0"/>
          </a:p>
        </p:txBody>
      </p:sp>
      <p:pic>
        <p:nvPicPr>
          <p:cNvPr id="8" name="Picture 7" descr="Powered air-purifying respirator. &#10;"/>
          <p:cNvPicPr/>
          <p:nvPr/>
        </p:nvPicPr>
        <p:blipFill>
          <a:blip r:embed="rId6" cstate="print">
            <a:extLst>
              <a:ext uri="{28A0092B-C50C-407E-A947-70E740481C1C}">
                <a14:useLocalDpi xmlns:a14="http://schemas.microsoft.com/office/drawing/2010/main"/>
              </a:ext>
            </a:extLst>
          </a:blip>
          <a:stretch>
            <a:fillRect/>
          </a:stretch>
        </p:blipFill>
        <p:spPr>
          <a:xfrm>
            <a:off x="838200" y="4250363"/>
            <a:ext cx="3276250" cy="1828800"/>
          </a:xfrm>
          <a:prstGeom prst="rect">
            <a:avLst/>
          </a:prstGeom>
        </p:spPr>
      </p:pic>
      <p:sp>
        <p:nvSpPr>
          <p:cNvPr id="13" name="TextBox 12"/>
          <p:cNvSpPr txBox="1"/>
          <p:nvPr/>
        </p:nvSpPr>
        <p:spPr>
          <a:xfrm>
            <a:off x="1143000" y="6135968"/>
            <a:ext cx="2827337" cy="307777"/>
          </a:xfrm>
          <a:prstGeom prst="rect">
            <a:avLst/>
          </a:prstGeom>
          <a:noFill/>
        </p:spPr>
        <p:txBody>
          <a:bodyPr wrap="square" rtlCol="0">
            <a:spAutoFit/>
          </a:bodyPr>
          <a:lstStyle/>
          <a:p>
            <a:r>
              <a:rPr lang="en-US" dirty="0" smtClean="0"/>
              <a:t>Powered air-purifying respirator </a:t>
            </a:r>
            <a:endParaRPr lang="en-US" dirty="0"/>
          </a:p>
        </p:txBody>
      </p:sp>
      <p:sp>
        <p:nvSpPr>
          <p:cNvPr id="3" name="TextBox 2"/>
          <p:cNvSpPr txBox="1"/>
          <p:nvPr/>
        </p:nvSpPr>
        <p:spPr>
          <a:xfrm>
            <a:off x="2133600" y="1508445"/>
            <a:ext cx="1295400" cy="461665"/>
          </a:xfrm>
          <a:prstGeom prst="rect">
            <a:avLst/>
          </a:prstGeom>
          <a:noFill/>
        </p:spPr>
        <p:txBody>
          <a:bodyPr wrap="square" rtlCol="0">
            <a:spAutoFit/>
          </a:bodyPr>
          <a:lstStyle/>
          <a:p>
            <a:r>
              <a:rPr lang="en-US" sz="2400" b="1" dirty="0" smtClean="0"/>
              <a:t>APF 10</a:t>
            </a:r>
            <a:endParaRPr lang="en-US" sz="2400" b="1" dirty="0"/>
          </a:p>
        </p:txBody>
      </p:sp>
      <p:sp>
        <p:nvSpPr>
          <p:cNvPr id="14" name="TextBox 13"/>
          <p:cNvSpPr txBox="1"/>
          <p:nvPr/>
        </p:nvSpPr>
        <p:spPr>
          <a:xfrm>
            <a:off x="6172200" y="1443335"/>
            <a:ext cx="1441398" cy="461665"/>
          </a:xfrm>
          <a:prstGeom prst="rect">
            <a:avLst/>
          </a:prstGeom>
          <a:noFill/>
        </p:spPr>
        <p:txBody>
          <a:bodyPr wrap="square" rtlCol="0">
            <a:spAutoFit/>
          </a:bodyPr>
          <a:lstStyle/>
          <a:p>
            <a:r>
              <a:rPr lang="en-US" sz="2400" b="1" dirty="0"/>
              <a:t>APF 10</a:t>
            </a:r>
          </a:p>
        </p:txBody>
      </p:sp>
      <p:sp>
        <p:nvSpPr>
          <p:cNvPr id="15" name="TextBox 14"/>
          <p:cNvSpPr txBox="1"/>
          <p:nvPr/>
        </p:nvSpPr>
        <p:spPr>
          <a:xfrm>
            <a:off x="2061368" y="3810000"/>
            <a:ext cx="1596232" cy="461665"/>
          </a:xfrm>
          <a:prstGeom prst="rect">
            <a:avLst/>
          </a:prstGeom>
          <a:noFill/>
        </p:spPr>
        <p:txBody>
          <a:bodyPr wrap="square" rtlCol="0">
            <a:spAutoFit/>
          </a:bodyPr>
          <a:lstStyle/>
          <a:p>
            <a:r>
              <a:rPr lang="en-US" sz="2400" b="1" dirty="0" smtClean="0"/>
              <a:t>APF 25</a:t>
            </a:r>
            <a:endParaRPr lang="en-US" sz="2400" b="1" dirty="0"/>
          </a:p>
        </p:txBody>
      </p:sp>
      <p:sp>
        <p:nvSpPr>
          <p:cNvPr id="16" name="TextBox 15"/>
          <p:cNvSpPr txBox="1"/>
          <p:nvPr/>
        </p:nvSpPr>
        <p:spPr>
          <a:xfrm>
            <a:off x="6172200" y="3886200"/>
            <a:ext cx="1467671" cy="461665"/>
          </a:xfrm>
          <a:prstGeom prst="rect">
            <a:avLst/>
          </a:prstGeom>
          <a:noFill/>
        </p:spPr>
        <p:txBody>
          <a:bodyPr wrap="square" rtlCol="0">
            <a:spAutoFit/>
          </a:bodyPr>
          <a:lstStyle/>
          <a:p>
            <a:r>
              <a:rPr lang="en-US" sz="2400" b="1" dirty="0" smtClean="0"/>
              <a:t>APF 50</a:t>
            </a:r>
            <a:endParaRPr lang="en-US" sz="2400" b="1" dirty="0"/>
          </a:p>
        </p:txBody>
      </p:sp>
      <p:sp>
        <p:nvSpPr>
          <p:cNvPr id="6" name="Slide Number Placeholder 5"/>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94</a:t>
            </a:fld>
            <a:endParaRPr lang="en-US" sz="1400" b="0" i="0" u="none" strike="noStrike" cap="none">
              <a:solidFill>
                <a:srgbClr val="000000"/>
              </a:solidFill>
              <a:latin typeface="Tahoma"/>
              <a:ea typeface="Tahoma"/>
              <a:cs typeface="Tahoma"/>
              <a:sym typeface="Tahoma"/>
            </a:endParaRPr>
          </a:p>
        </p:txBody>
      </p:sp>
      <p:pic>
        <p:nvPicPr>
          <p:cNvPr id="4" name="Picture 3" title="Disposable half-face respirato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76400" y="1981200"/>
            <a:ext cx="2057400" cy="1495425"/>
          </a:xfrm>
          <a:prstGeom prst="rect">
            <a:avLst/>
          </a:prstGeom>
        </p:spPr>
      </p:pic>
    </p:spTree>
    <p:custDataLst>
      <p:tags r:id="rId1"/>
    </p:custDataLst>
    <p:extLst>
      <p:ext uri="{BB962C8B-B14F-4D97-AF65-F5344CB8AC3E}">
        <p14:creationId xmlns:p14="http://schemas.microsoft.com/office/powerpoint/2010/main" val="9678141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Shape 882"/>
          <p:cNvSpPr txBox="1">
            <a:spLocks noGrp="1"/>
          </p:cNvSpPr>
          <p:nvPr>
            <p:ph type="title"/>
          </p:nvPr>
        </p:nvSpPr>
        <p:spPr>
          <a:xfrm>
            <a:off x="57150" y="73025"/>
            <a:ext cx="9144000" cy="1143000"/>
          </a:xfrm>
          <a:prstGeom prst="rect">
            <a:avLst/>
          </a:prstGeom>
          <a:noFill/>
          <a:ln>
            <a:noFill/>
          </a:ln>
        </p:spPr>
        <p:txBody>
          <a:bodyPr lIns="91425" tIns="45700" rIns="91425" bIns="45700" anchor="ctr" anchorCtr="0">
            <a:noAutofit/>
          </a:bodyPr>
          <a:lstStyle/>
          <a:p>
            <a:pPr lvl="0">
              <a:buSzPct val="25000"/>
            </a:pPr>
            <a:r>
              <a:rPr lang="en-US" sz="3200" b="1" dirty="0"/>
              <a:t>Respirators with Assigned Protection Factor of 10</a:t>
            </a:r>
            <a:endParaRPr lang="en-US" sz="3200" b="1" i="0" u="none" strike="noStrike" cap="none" dirty="0">
              <a:solidFill>
                <a:srgbClr val="00539B"/>
              </a:solidFill>
              <a:sym typeface="Tahoma"/>
            </a:endParaRPr>
          </a:p>
        </p:txBody>
      </p:sp>
      <p:sp>
        <p:nvSpPr>
          <p:cNvPr id="883" name="Shape 883"/>
          <p:cNvSpPr txBox="1">
            <a:spLocks noGrp="1"/>
          </p:cNvSpPr>
          <p:nvPr>
            <p:ph type="body" idx="1"/>
          </p:nvPr>
        </p:nvSpPr>
        <p:spPr>
          <a:xfrm>
            <a:off x="301625" y="1219200"/>
            <a:ext cx="6861175"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en-US" sz="3200" b="1" i="0" u="none" strike="noStrike" cap="none" dirty="0" smtClean="0">
                <a:solidFill>
                  <a:schemeClr val="dk1"/>
                </a:solidFill>
                <a:latin typeface="Tahoma"/>
                <a:ea typeface="Tahoma"/>
                <a:cs typeface="Tahoma"/>
                <a:sym typeface="Tahoma"/>
              </a:rPr>
              <a:t>APF </a:t>
            </a:r>
            <a:r>
              <a:rPr lang="en-US" sz="3200" b="1" i="0" u="none" strike="noStrike" cap="none" dirty="0">
                <a:solidFill>
                  <a:schemeClr val="dk1"/>
                </a:solidFill>
                <a:latin typeface="Tahoma"/>
                <a:ea typeface="Tahoma"/>
                <a:cs typeface="Tahoma"/>
                <a:sym typeface="Tahoma"/>
              </a:rPr>
              <a:t>10 </a:t>
            </a:r>
          </a:p>
          <a:p>
            <a:pPr marL="457200" indent="-457200">
              <a:spcBef>
                <a:spcPts val="0"/>
              </a:spcBef>
            </a:pPr>
            <a:r>
              <a:rPr lang="en-US" sz="3200" dirty="0"/>
              <a:t>If fit tested</a:t>
            </a:r>
            <a:endParaRPr lang="en-US" sz="3200" b="0" i="0" u="none" strike="noStrike" cap="none" dirty="0">
              <a:solidFill>
                <a:schemeClr val="dk1"/>
              </a:solidFill>
              <a:latin typeface="Tahoma"/>
              <a:ea typeface="Tahoma"/>
              <a:cs typeface="Tahoma"/>
              <a:sym typeface="Tahoma"/>
            </a:endParaRPr>
          </a:p>
          <a:p>
            <a:pPr lvl="1" indent="-342900">
              <a:spcBef>
                <a:spcPts val="0"/>
              </a:spcBef>
              <a:buFont typeface="Tahoma"/>
              <a:buChar char="•"/>
            </a:pPr>
            <a:endParaRPr lang="en-US" b="0" i="0" u="none" strike="noStrike" cap="none" dirty="0">
              <a:solidFill>
                <a:schemeClr val="dk1"/>
              </a:solidFill>
              <a:latin typeface="Tahoma"/>
              <a:ea typeface="Tahoma"/>
              <a:cs typeface="Tahoma"/>
              <a:sym typeface="Tahoma"/>
            </a:endParaRPr>
          </a:p>
          <a:p>
            <a:pPr indent="-342900">
              <a:spcBef>
                <a:spcPts val="0"/>
              </a:spcBef>
            </a:pPr>
            <a:r>
              <a:rPr lang="en-US" b="0" i="0" u="none" strike="noStrike" cap="none" dirty="0">
                <a:solidFill>
                  <a:schemeClr val="dk1"/>
                </a:solidFill>
                <a:latin typeface="Tahoma"/>
                <a:ea typeface="Tahoma"/>
                <a:cs typeface="Tahoma"/>
                <a:sym typeface="Tahoma"/>
              </a:rPr>
              <a:t>N95/P100</a:t>
            </a:r>
          </a:p>
          <a:p>
            <a:pPr indent="-342900">
              <a:spcBef>
                <a:spcPts val="0"/>
              </a:spcBef>
            </a:pPr>
            <a:endParaRPr lang="en-US" b="0" i="0" u="none" strike="noStrike" cap="none" dirty="0">
              <a:solidFill>
                <a:schemeClr val="dk1"/>
              </a:solidFill>
              <a:latin typeface="Tahoma"/>
              <a:ea typeface="Tahoma"/>
              <a:cs typeface="Tahoma"/>
              <a:sym typeface="Tahoma"/>
            </a:endParaRPr>
          </a:p>
          <a:p>
            <a:pPr indent="-342900">
              <a:spcBef>
                <a:spcPts val="0"/>
              </a:spcBef>
            </a:pPr>
            <a:r>
              <a:rPr lang="en-US" dirty="0"/>
              <a:t>½ Face </a:t>
            </a:r>
          </a:p>
          <a:p>
            <a:pPr lvl="1" indent="-342900">
              <a:spcBef>
                <a:spcPts val="0"/>
              </a:spcBef>
            </a:pPr>
            <a:r>
              <a:rPr lang="en-US" dirty="0"/>
              <a:t>Elastomeric</a:t>
            </a:r>
          </a:p>
          <a:p>
            <a:pPr lvl="1" indent="-342900">
              <a:spcBef>
                <a:spcPts val="0"/>
              </a:spcBef>
            </a:pPr>
            <a:r>
              <a:rPr lang="en-US" dirty="0"/>
              <a:t>Air purifying</a:t>
            </a:r>
          </a:p>
          <a:p>
            <a:pPr lvl="1" indent="-342900">
              <a:spcBef>
                <a:spcPts val="0"/>
              </a:spcBef>
            </a:pPr>
            <a:r>
              <a:rPr lang="en-US" dirty="0"/>
              <a:t>HEPA filter for silica</a:t>
            </a:r>
          </a:p>
          <a:p>
            <a:pPr lvl="1" indent="-342900">
              <a:spcBef>
                <a:spcPts val="0"/>
              </a:spcBef>
            </a:pPr>
            <a:r>
              <a:rPr lang="en-US" dirty="0"/>
              <a:t>Other filters </a:t>
            </a:r>
          </a:p>
          <a:p>
            <a:pPr lvl="2" indent="-342900">
              <a:spcBef>
                <a:spcPts val="0"/>
              </a:spcBef>
            </a:pPr>
            <a:r>
              <a:rPr lang="en-US" b="0" i="0" u="none" strike="noStrike" cap="none" dirty="0">
                <a:solidFill>
                  <a:schemeClr val="dk1"/>
                </a:solidFill>
                <a:latin typeface="Tahoma"/>
                <a:ea typeface="Tahoma"/>
                <a:cs typeface="Tahoma"/>
                <a:sym typeface="Tahoma"/>
              </a:rPr>
              <a:t>Organic vapor</a:t>
            </a:r>
          </a:p>
          <a:p>
            <a:pPr lvl="2" indent="-342900">
              <a:spcBef>
                <a:spcPts val="0"/>
              </a:spcBef>
            </a:pPr>
            <a:r>
              <a:rPr lang="en-US" dirty="0"/>
              <a:t>Acid mist</a:t>
            </a:r>
            <a:endParaRPr lang="en-US" b="0" i="0" u="none" strike="noStrike" cap="none" dirty="0">
              <a:solidFill>
                <a:schemeClr val="dk1"/>
              </a:solidFill>
              <a:latin typeface="Tahoma"/>
              <a:ea typeface="Tahoma"/>
              <a:cs typeface="Tahoma"/>
              <a:sym typeface="Tahoma"/>
            </a:endParaRPr>
          </a:p>
          <a:p>
            <a:pPr indent="-228600">
              <a:spcBef>
                <a:spcPts val="400"/>
              </a:spcBef>
            </a:pPr>
            <a:endParaRPr lang="en-US" sz="2800" b="0" i="0" u="none" strike="noStrike" cap="none" dirty="0">
              <a:solidFill>
                <a:schemeClr val="dk1"/>
              </a:solidFill>
              <a:latin typeface="Tahoma"/>
              <a:ea typeface="Tahoma"/>
              <a:cs typeface="Tahoma"/>
              <a:sym typeface="Tahoma"/>
            </a:endParaRPr>
          </a:p>
        </p:txBody>
      </p:sp>
      <p:sp>
        <p:nvSpPr>
          <p:cNvPr id="885" name="Shape 885"/>
          <p:cNvSpPr txBox="1"/>
          <p:nvPr/>
        </p:nvSpPr>
        <p:spPr>
          <a:xfrm>
            <a:off x="7087429" y="2796881"/>
            <a:ext cx="2133599" cy="21431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 dirty="0">
                <a:solidFill>
                  <a:schemeClr val="dk1"/>
                </a:solidFill>
                <a:latin typeface="Tahoma"/>
                <a:ea typeface="Tahoma"/>
                <a:cs typeface="Tahoma"/>
                <a:sym typeface="Tahoma"/>
              </a:rPr>
              <a:t>Photos by National Jewish Health</a:t>
            </a:r>
          </a:p>
        </p:txBody>
      </p:sp>
      <p:pic>
        <p:nvPicPr>
          <p:cNvPr id="9" name="Picture 8" descr="Elastomeric half-face respirator. &#10;"/>
          <p:cNvPicPr/>
          <p:nvPr/>
        </p:nvPicPr>
        <p:blipFill>
          <a:blip r:embed="rId4" cstate="print">
            <a:extLst>
              <a:ext uri="{28A0092B-C50C-407E-A947-70E740481C1C}">
                <a14:useLocalDpi xmlns:a14="http://schemas.microsoft.com/office/drawing/2010/main"/>
              </a:ext>
            </a:extLst>
          </a:blip>
          <a:srcRect/>
          <a:stretch>
            <a:fillRect/>
          </a:stretch>
        </p:blipFill>
        <p:spPr bwMode="auto">
          <a:xfrm>
            <a:off x="4174436" y="2727190"/>
            <a:ext cx="2057400" cy="1963077"/>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95</a:t>
            </a:fld>
            <a:endParaRPr lang="en-US" sz="1400" b="0" i="0" u="none" strike="noStrike" cap="none">
              <a:solidFill>
                <a:schemeClr val="dk1"/>
              </a:solidFill>
              <a:latin typeface="Tahoma"/>
              <a:ea typeface="Tahoma"/>
              <a:cs typeface="Tahoma"/>
              <a:sym typeface="Tahoma"/>
            </a:endParaRPr>
          </a:p>
        </p:txBody>
      </p:sp>
      <p:sp>
        <p:nvSpPr>
          <p:cNvPr id="3" name="Rectangle 2"/>
          <p:cNvSpPr/>
          <p:nvPr/>
        </p:nvSpPr>
        <p:spPr>
          <a:xfrm>
            <a:off x="6348736" y="1636091"/>
            <a:ext cx="1490637" cy="400110"/>
          </a:xfrm>
          <a:prstGeom prst="rect">
            <a:avLst/>
          </a:prstGeom>
        </p:spPr>
        <p:txBody>
          <a:bodyPr wrap="square">
            <a:spAutoFit/>
          </a:bodyPr>
          <a:lstStyle/>
          <a:p>
            <a:r>
              <a:rPr lang="en-US" sz="1000" dirty="0">
                <a:latin typeface="+mn-lt"/>
                <a:ea typeface="Calibri" panose="020F0502020204030204" pitchFamily="34" charset="0"/>
                <a:cs typeface="Arial" panose="020B0604020202020204" pitchFamily="34" charset="0"/>
              </a:rPr>
              <a:t>Disposable half-face </a:t>
            </a:r>
            <a:r>
              <a:rPr lang="en-US" sz="1000" dirty="0" smtClean="0">
                <a:latin typeface="+mn-lt"/>
                <a:ea typeface="Calibri" panose="020F0502020204030204" pitchFamily="34" charset="0"/>
                <a:cs typeface="Arial" panose="020B0604020202020204" pitchFamily="34" charset="0"/>
              </a:rPr>
              <a:t>respirator</a:t>
            </a:r>
            <a:endParaRPr lang="en-US" sz="1000" dirty="0">
              <a:latin typeface="+mn-lt"/>
            </a:endParaRPr>
          </a:p>
        </p:txBody>
      </p:sp>
      <p:sp>
        <p:nvSpPr>
          <p:cNvPr id="4" name="Rectangle 3"/>
          <p:cNvSpPr/>
          <p:nvPr/>
        </p:nvSpPr>
        <p:spPr>
          <a:xfrm>
            <a:off x="6348736" y="3571818"/>
            <a:ext cx="1399455" cy="400110"/>
          </a:xfrm>
          <a:prstGeom prst="rect">
            <a:avLst/>
          </a:prstGeom>
        </p:spPr>
        <p:txBody>
          <a:bodyPr wrap="square">
            <a:spAutoFit/>
          </a:bodyPr>
          <a:lstStyle/>
          <a:p>
            <a:r>
              <a:rPr lang="en-US" sz="1000" dirty="0">
                <a:latin typeface="+mn-lt"/>
                <a:ea typeface="Calibri" panose="020F0502020204030204" pitchFamily="34" charset="0"/>
                <a:cs typeface="Arial" panose="020B0604020202020204" pitchFamily="34" charset="0"/>
              </a:rPr>
              <a:t>Elastomeric half-face </a:t>
            </a:r>
            <a:r>
              <a:rPr lang="en-US" sz="1000" dirty="0" smtClean="0">
                <a:latin typeface="+mn-lt"/>
                <a:ea typeface="Calibri" panose="020F0502020204030204" pitchFamily="34" charset="0"/>
                <a:cs typeface="Arial" panose="020B0604020202020204" pitchFamily="34" charset="0"/>
              </a:rPr>
              <a:t>respirator</a:t>
            </a:r>
            <a:endParaRPr lang="en-US" sz="1000" dirty="0">
              <a:latin typeface="+mn-lt"/>
            </a:endParaRPr>
          </a:p>
        </p:txBody>
      </p:sp>
      <p:sp>
        <p:nvSpPr>
          <p:cNvPr id="5" name="Rectangle 4"/>
          <p:cNvSpPr/>
          <p:nvPr/>
        </p:nvSpPr>
        <p:spPr>
          <a:xfrm>
            <a:off x="7493794" y="5673964"/>
            <a:ext cx="1340102" cy="400110"/>
          </a:xfrm>
          <a:prstGeom prst="rect">
            <a:avLst/>
          </a:prstGeom>
        </p:spPr>
        <p:txBody>
          <a:bodyPr wrap="square">
            <a:spAutoFit/>
          </a:bodyPr>
          <a:lstStyle/>
          <a:p>
            <a:r>
              <a:rPr lang="es-MX" sz="1000" dirty="0" err="1">
                <a:latin typeface="+mn-lt"/>
                <a:ea typeface="Calibri" panose="020F0502020204030204" pitchFamily="34" charset="0"/>
                <a:cs typeface="Arial" panose="020B0604020202020204" pitchFamily="34" charset="0"/>
              </a:rPr>
              <a:t>Various</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respirator</a:t>
            </a:r>
            <a:r>
              <a:rPr lang="es-MX" sz="1000" dirty="0">
                <a:latin typeface="+mn-lt"/>
                <a:ea typeface="Calibri" panose="020F0502020204030204" pitchFamily="34" charset="0"/>
                <a:cs typeface="Arial" panose="020B0604020202020204" pitchFamily="34" charset="0"/>
              </a:rPr>
              <a:t> </a:t>
            </a:r>
            <a:r>
              <a:rPr lang="es-MX" sz="1000" dirty="0" err="1" smtClean="0">
                <a:latin typeface="+mn-lt"/>
                <a:ea typeface="Calibri" panose="020F0502020204030204" pitchFamily="34" charset="0"/>
                <a:cs typeface="Arial" panose="020B0604020202020204" pitchFamily="34" charset="0"/>
              </a:rPr>
              <a:t>filters</a:t>
            </a:r>
            <a:endParaRPr lang="en-US" sz="1000" dirty="0">
              <a:latin typeface="+mn-lt"/>
            </a:endParaRPr>
          </a:p>
        </p:txBody>
      </p:sp>
      <p:pic>
        <p:nvPicPr>
          <p:cNvPr id="6" name="Picture 5" title="Disposable half-face respirato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14800" y="1219200"/>
            <a:ext cx="2057400" cy="1495425"/>
          </a:xfrm>
          <a:prstGeom prst="rect">
            <a:avLst/>
          </a:prstGeom>
        </p:spPr>
      </p:pic>
      <p:pic>
        <p:nvPicPr>
          <p:cNvPr id="7" name="Picture 6" title="Pictures of various respirator filters. "/>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14800" y="4800600"/>
            <a:ext cx="3305175" cy="1905000"/>
          </a:xfrm>
          <a:prstGeom prst="rect">
            <a:avLst/>
          </a:prstGeom>
        </p:spPr>
      </p:pic>
    </p:spTree>
    <p:custDataLst>
      <p:tags r:id="rId1"/>
    </p:custDataLst>
    <p:extLst>
      <p:ext uri="{BB962C8B-B14F-4D97-AF65-F5344CB8AC3E}">
        <p14:creationId xmlns:p14="http://schemas.microsoft.com/office/powerpoint/2010/main" val="2039060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Shape 882"/>
          <p:cNvSpPr txBox="1">
            <a:spLocks noGrp="1"/>
          </p:cNvSpPr>
          <p:nvPr>
            <p:ph type="title"/>
          </p:nvPr>
        </p:nvSpPr>
        <p:spPr>
          <a:prstGeom prst="rect">
            <a:avLst/>
          </a:prstGeom>
          <a:noFill/>
          <a:ln>
            <a:noFill/>
          </a:ln>
        </p:spPr>
        <p:txBody>
          <a:bodyPr lIns="91425" tIns="45700" rIns="91425" bIns="45700" anchor="ctr" anchorCtr="0">
            <a:noAutofit/>
          </a:bodyPr>
          <a:lstStyle/>
          <a:p>
            <a:pPr lvl="0">
              <a:buSzPct val="25000"/>
            </a:pPr>
            <a:r>
              <a:rPr lang="en-US" sz="3200" b="1" dirty="0"/>
              <a:t>Respirators: Assigned Protection Factor ≥25</a:t>
            </a:r>
            <a:endParaRPr lang="en-US" sz="3200" b="1" i="0" u="none" strike="noStrike" cap="none" dirty="0">
              <a:solidFill>
                <a:srgbClr val="00539B"/>
              </a:solidFill>
              <a:sym typeface="Tahoma"/>
            </a:endParaRPr>
          </a:p>
        </p:txBody>
      </p:sp>
      <p:sp>
        <p:nvSpPr>
          <p:cNvPr id="6" name="Text Placeholder 5"/>
          <p:cNvSpPr>
            <a:spLocks noGrp="1"/>
          </p:cNvSpPr>
          <p:nvPr>
            <p:ph type="body" idx="1"/>
          </p:nvPr>
        </p:nvSpPr>
        <p:spPr>
          <a:xfrm>
            <a:off x="685800" y="1752600"/>
            <a:ext cx="8153400" cy="4114800"/>
          </a:xfrm>
        </p:spPr>
        <p:txBody>
          <a:bodyPr/>
          <a:lstStyle/>
          <a:p>
            <a:pPr indent="0">
              <a:buNone/>
            </a:pPr>
            <a:r>
              <a:rPr lang="en-US" b="1" dirty="0"/>
              <a:t>APR 25 (or more)</a:t>
            </a:r>
          </a:p>
          <a:p>
            <a:r>
              <a:rPr lang="en-US" dirty="0" smtClean="0"/>
              <a:t>Powered </a:t>
            </a:r>
            <a:r>
              <a:rPr lang="en-US" dirty="0"/>
              <a:t>Air-Purifying Respirator (PAPR)</a:t>
            </a:r>
          </a:p>
          <a:p>
            <a:pPr lvl="1"/>
            <a:r>
              <a:rPr lang="en-US" dirty="0"/>
              <a:t>APF 25</a:t>
            </a:r>
          </a:p>
          <a:p>
            <a:pPr lvl="1"/>
            <a:r>
              <a:rPr lang="en-US" dirty="0"/>
              <a:t>Loose </a:t>
            </a:r>
            <a:r>
              <a:rPr lang="en-US" dirty="0" smtClean="0"/>
              <a:t>fitting</a:t>
            </a:r>
            <a:endParaRPr lang="en-US" dirty="0"/>
          </a:p>
          <a:p>
            <a:r>
              <a:rPr lang="en-US" dirty="0"/>
              <a:t>Full </a:t>
            </a:r>
            <a:r>
              <a:rPr lang="en-US" dirty="0" smtClean="0"/>
              <a:t>Face piece</a:t>
            </a:r>
            <a:endParaRPr lang="en-US" dirty="0"/>
          </a:p>
          <a:p>
            <a:pPr lvl="1"/>
            <a:r>
              <a:rPr lang="en-US" dirty="0"/>
              <a:t>APF 50</a:t>
            </a:r>
          </a:p>
          <a:p>
            <a:pPr lvl="1"/>
            <a:r>
              <a:rPr lang="en-US" dirty="0"/>
              <a:t>Needs to be fit tested</a:t>
            </a:r>
          </a:p>
          <a:p>
            <a:pPr lvl="1"/>
            <a:endParaRPr lang="en-US" dirty="0"/>
          </a:p>
        </p:txBody>
      </p:sp>
      <p:pic>
        <p:nvPicPr>
          <p:cNvPr id="5" name="Picture 4" descr="Elastomeric full-face respirator.&#10;"/>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4800600"/>
            <a:ext cx="1712710" cy="1845365"/>
          </a:xfrm>
          <a:prstGeom prst="rect">
            <a:avLst/>
          </a:prstGeom>
          <a:noFill/>
          <a:ln>
            <a:noFill/>
          </a:ln>
        </p:spPr>
      </p:pic>
      <p:pic>
        <p:nvPicPr>
          <p:cNvPr id="8" name="Picture 7" descr="Powered air-purifying respirator (PAPR). &#10;"/>
          <p:cNvPicPr/>
          <p:nvPr/>
        </p:nvPicPr>
        <p:blipFill>
          <a:blip r:embed="rId5" cstate="email">
            <a:extLst>
              <a:ext uri="{28A0092B-C50C-407E-A947-70E740481C1C}">
                <a14:useLocalDpi xmlns:a14="http://schemas.microsoft.com/office/drawing/2010/main"/>
              </a:ext>
            </a:extLst>
          </a:blip>
          <a:stretch>
            <a:fillRect/>
          </a:stretch>
        </p:blipFill>
        <p:spPr>
          <a:xfrm>
            <a:off x="5486400" y="2857959"/>
            <a:ext cx="2819400" cy="1561641"/>
          </a:xfrm>
          <a:prstGeom prst="rect">
            <a:avLst/>
          </a:prstGeom>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96</a:t>
            </a:fld>
            <a:endParaRPr lang="en-US" sz="1400" b="0" i="0" u="none" strike="noStrike" cap="none" dirty="0">
              <a:solidFill>
                <a:schemeClr val="dk1"/>
              </a:solidFill>
              <a:latin typeface="Tahoma"/>
              <a:ea typeface="Tahoma"/>
              <a:cs typeface="Tahoma"/>
              <a:sym typeface="Tahoma"/>
            </a:endParaRPr>
          </a:p>
        </p:txBody>
      </p:sp>
      <p:sp>
        <p:nvSpPr>
          <p:cNvPr id="3" name="Rectangle 2"/>
          <p:cNvSpPr/>
          <p:nvPr/>
        </p:nvSpPr>
        <p:spPr>
          <a:xfrm>
            <a:off x="5642391" y="4355068"/>
            <a:ext cx="2507418"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Powered air-purifying respirator (</a:t>
            </a:r>
            <a:r>
              <a:rPr lang="en-US" sz="1000" dirty="0" smtClean="0">
                <a:latin typeface="+mn-lt"/>
                <a:ea typeface="Calibri" panose="020F0502020204030204" pitchFamily="34" charset="0"/>
                <a:cs typeface="Arial" panose="020B0604020202020204" pitchFamily="34" charset="0"/>
              </a:rPr>
              <a:t>PAPR) </a:t>
            </a:r>
            <a:endParaRPr lang="en-US" sz="1000" dirty="0">
              <a:latin typeface="+mn-lt"/>
            </a:endParaRPr>
          </a:p>
        </p:txBody>
      </p:sp>
      <p:sp>
        <p:nvSpPr>
          <p:cNvPr id="4" name="Rectangle 3"/>
          <p:cNvSpPr/>
          <p:nvPr/>
        </p:nvSpPr>
        <p:spPr>
          <a:xfrm>
            <a:off x="5369571" y="6477000"/>
            <a:ext cx="1946367"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Elastomeric full-face </a:t>
            </a:r>
            <a:r>
              <a:rPr lang="en-US" sz="1000" dirty="0" smtClean="0">
                <a:latin typeface="+mn-lt"/>
                <a:ea typeface="Calibri" panose="020F0502020204030204" pitchFamily="34" charset="0"/>
                <a:cs typeface="Arial" panose="020B0604020202020204" pitchFamily="34" charset="0"/>
              </a:rPr>
              <a:t>respirator</a:t>
            </a:r>
            <a:endParaRPr lang="en-US" sz="1000" dirty="0">
              <a:latin typeface="+mn-lt"/>
            </a:endParaRPr>
          </a:p>
        </p:txBody>
      </p:sp>
    </p:spTree>
    <p:custDataLst>
      <p:tags r:id="rId1"/>
    </p:custDataLst>
    <p:extLst>
      <p:ext uri="{BB962C8B-B14F-4D97-AF65-F5344CB8AC3E}">
        <p14:creationId xmlns:p14="http://schemas.microsoft.com/office/powerpoint/2010/main" val="19295362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Will These Provide Protection? </a:t>
            </a:r>
            <a:endParaRPr lang="en-US" dirty="0"/>
          </a:p>
        </p:txBody>
      </p:sp>
      <p:sp>
        <p:nvSpPr>
          <p:cNvPr id="3" name="Rectangle 2"/>
          <p:cNvSpPr/>
          <p:nvPr/>
        </p:nvSpPr>
        <p:spPr>
          <a:xfrm>
            <a:off x="6756480" y="1286911"/>
            <a:ext cx="1750800" cy="215444"/>
          </a:xfrm>
          <a:prstGeom prst="rect">
            <a:avLst/>
          </a:prstGeom>
        </p:spPr>
        <p:txBody>
          <a:bodyPr wrap="none">
            <a:spAutoFit/>
          </a:bodyPr>
          <a:lstStyle/>
          <a:p>
            <a:r>
              <a:rPr lang="en-US" sz="800" dirty="0"/>
              <a:t>Photos by National Jewish Health </a:t>
            </a:r>
          </a:p>
        </p:txBody>
      </p:sp>
      <p:pic>
        <p:nvPicPr>
          <p:cNvPr id="4" name="Picture 3" descr=" Worker wearing handkerchief.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7405" y="1540392"/>
            <a:ext cx="3046495" cy="4061993"/>
          </a:xfrm>
          <a:prstGeom prst="rect">
            <a:avLst/>
          </a:prstGeom>
        </p:spPr>
      </p:pic>
      <p:pic>
        <p:nvPicPr>
          <p:cNvPr id="14" name="Picture 2" descr="X"/>
          <p:cNvPicPr>
            <a:picLocks noChangeAspect="1" noChangeArrowheads="1"/>
          </p:cNvPicPr>
          <p:nvPr/>
        </p:nvPicPr>
        <p:blipFill rotWithShape="1">
          <a:blip r:embed="rId5">
            <a:extLst>
              <a:ext uri="{28A0092B-C50C-407E-A947-70E740481C1C}">
                <a14:useLocalDpi xmlns:a14="http://schemas.microsoft.com/office/drawing/2010/main"/>
              </a:ext>
            </a:extLst>
          </a:blip>
          <a:srcRect l="29253" t="19795" r="27665" b="34015"/>
          <a:stretch/>
        </p:blipFill>
        <p:spPr bwMode="auto">
          <a:xfrm>
            <a:off x="7023100" y="2743200"/>
            <a:ext cx="10287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Worker wearing respirator with bottom strap cut.&#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400" y="1582317"/>
            <a:ext cx="2983606" cy="3978141"/>
          </a:xfrm>
          <a:prstGeom prst="rect">
            <a:avLst/>
          </a:prstGeom>
        </p:spPr>
      </p:pic>
      <p:pic>
        <p:nvPicPr>
          <p:cNvPr id="13" name="Picture 2" descr="X"/>
          <p:cNvPicPr>
            <a:picLocks noChangeAspect="1" noChangeArrowheads="1"/>
          </p:cNvPicPr>
          <p:nvPr/>
        </p:nvPicPr>
        <p:blipFill rotWithShape="1">
          <a:blip r:embed="rId5">
            <a:extLst>
              <a:ext uri="{28A0092B-C50C-407E-A947-70E740481C1C}">
                <a14:useLocalDpi xmlns:a14="http://schemas.microsoft.com/office/drawing/2010/main"/>
              </a:ext>
            </a:extLst>
          </a:blip>
          <a:srcRect l="25861" t="24306" r="23984" b="36111"/>
          <a:stretch/>
        </p:blipFill>
        <p:spPr bwMode="auto">
          <a:xfrm>
            <a:off x="1143000" y="3810000"/>
            <a:ext cx="1397446"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97</a:t>
            </a:fld>
            <a:endParaRPr lang="en-US" sz="1400" b="0" i="0" u="none" strike="noStrike" cap="none">
              <a:solidFill>
                <a:srgbClr val="000000"/>
              </a:solidFill>
              <a:latin typeface="Tahoma"/>
              <a:ea typeface="Tahoma"/>
              <a:cs typeface="Tahoma"/>
              <a:sym typeface="Tahoma"/>
            </a:endParaRPr>
          </a:p>
        </p:txBody>
      </p:sp>
      <p:sp>
        <p:nvSpPr>
          <p:cNvPr id="2" name="Rectangle 1"/>
          <p:cNvSpPr/>
          <p:nvPr/>
        </p:nvSpPr>
        <p:spPr>
          <a:xfrm>
            <a:off x="1335523" y="5597687"/>
            <a:ext cx="2903359" cy="246221"/>
          </a:xfrm>
          <a:prstGeom prst="rect">
            <a:avLst/>
          </a:prstGeom>
        </p:spPr>
        <p:txBody>
          <a:bodyPr wrap="none">
            <a:spAutoFit/>
          </a:bodyPr>
          <a:lstStyle/>
          <a:p>
            <a:r>
              <a:rPr lang="en-US" sz="1000" dirty="0" smtClean="0">
                <a:latin typeface="+mn-lt"/>
                <a:ea typeface="Calibri" panose="020F0502020204030204" pitchFamily="34" charset="0"/>
                <a:cs typeface="Arial" panose="020B0604020202020204" pitchFamily="34" charset="0"/>
              </a:rPr>
              <a:t>Worker wearing respirator with bottom strap cut</a:t>
            </a:r>
            <a:endParaRPr lang="en-US" sz="1000" dirty="0">
              <a:latin typeface="+mn-lt"/>
            </a:endParaRPr>
          </a:p>
        </p:txBody>
      </p:sp>
      <p:sp>
        <p:nvSpPr>
          <p:cNvPr id="7" name="Rectangle 6"/>
          <p:cNvSpPr/>
          <p:nvPr/>
        </p:nvSpPr>
        <p:spPr>
          <a:xfrm>
            <a:off x="5845064" y="5640422"/>
            <a:ext cx="1951175"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Worker</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wearing</a:t>
            </a:r>
            <a:r>
              <a:rPr lang="es-MX" sz="1000" dirty="0">
                <a:latin typeface="+mn-lt"/>
                <a:ea typeface="Calibri" panose="020F0502020204030204" pitchFamily="34" charset="0"/>
                <a:cs typeface="Arial" panose="020B0604020202020204" pitchFamily="34" charset="0"/>
              </a:rPr>
              <a:t> </a:t>
            </a:r>
            <a:r>
              <a:rPr lang="es-MX" sz="1000" dirty="0" err="1" smtClean="0">
                <a:latin typeface="+mn-lt"/>
                <a:ea typeface="Calibri" panose="020F0502020204030204" pitchFamily="34" charset="0"/>
                <a:cs typeface="Arial" panose="020B0604020202020204" pitchFamily="34" charset="0"/>
              </a:rPr>
              <a:t>handkerchief</a:t>
            </a:r>
            <a:r>
              <a:rPr lang="es-MX" sz="1000" dirty="0" smtClean="0">
                <a:latin typeface="+mn-lt"/>
                <a:ea typeface="Calibri" panose="020F0502020204030204" pitchFamily="34" charset="0"/>
                <a:cs typeface="Arial" panose="020B0604020202020204" pitchFamily="34" charset="0"/>
              </a:rPr>
              <a:t> </a:t>
            </a:r>
            <a:endParaRPr lang="en-US" sz="1000" dirty="0">
              <a:latin typeface="+mn-lt"/>
            </a:endParaRPr>
          </a:p>
        </p:txBody>
      </p:sp>
    </p:spTree>
    <p:custDataLst>
      <p:tags r:id="rId1"/>
    </p:custDataLst>
    <p:extLst>
      <p:ext uri="{BB962C8B-B14F-4D97-AF65-F5344CB8AC3E}">
        <p14:creationId xmlns:p14="http://schemas.microsoft.com/office/powerpoint/2010/main" val="7581352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8" name="Title 7"/>
          <p:cNvSpPr>
            <a:spLocks noGrp="1"/>
          </p:cNvSpPr>
          <p:nvPr>
            <p:ph type="title"/>
          </p:nvPr>
        </p:nvSpPr>
        <p:spPr>
          <a:xfrm>
            <a:off x="6317" y="5831827"/>
            <a:ext cx="8763000" cy="1143000"/>
          </a:xfrm>
        </p:spPr>
        <p:txBody>
          <a:bodyPr/>
          <a:lstStyle/>
          <a:p>
            <a:pPr lvl="0"/>
            <a:r>
              <a:rPr lang="en-US" sz="2800" b="1" dirty="0"/>
              <a:t>ACTIVITY: Respirator Demonstration</a:t>
            </a:r>
            <a:br>
              <a:rPr lang="en-US" sz="2800" b="1" dirty="0"/>
            </a:br>
            <a:endParaRPr lang="en-US" sz="28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98</a:t>
            </a:fld>
            <a:endParaRPr lang="en-US" sz="1400" b="0" i="0" u="none" strike="noStrike" cap="none">
              <a:solidFill>
                <a:schemeClr val="dk1"/>
              </a:solidFill>
              <a:latin typeface="Tahoma"/>
              <a:ea typeface="Tahoma"/>
              <a:cs typeface="Tahoma"/>
              <a:sym typeface="Tahoma"/>
            </a:endParaRPr>
          </a:p>
        </p:txBody>
      </p:sp>
      <p:sp>
        <p:nvSpPr>
          <p:cNvPr id="3" name="TextBox 2"/>
          <p:cNvSpPr txBox="1"/>
          <p:nvPr/>
        </p:nvSpPr>
        <p:spPr>
          <a:xfrm>
            <a:off x="6934200" y="566983"/>
            <a:ext cx="1752600" cy="215444"/>
          </a:xfrm>
          <a:prstGeom prst="rect">
            <a:avLst/>
          </a:prstGeom>
          <a:noFill/>
        </p:spPr>
        <p:txBody>
          <a:bodyPr wrap="square" rtlCol="0">
            <a:spAutoFit/>
          </a:bodyPr>
          <a:lstStyle/>
          <a:p>
            <a:r>
              <a:rPr lang="en-US" sz="800" dirty="0"/>
              <a:t>Photos by National Jewish Health </a:t>
            </a:r>
          </a:p>
        </p:txBody>
      </p:sp>
      <p:pic>
        <p:nvPicPr>
          <p:cNvPr id="2" name="Picture 1" descr="Worker wearing disposable half-face respirator.&#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838200"/>
            <a:ext cx="3999081" cy="2659453"/>
          </a:xfrm>
          <a:prstGeom prst="rect">
            <a:avLst/>
          </a:prstGeom>
        </p:spPr>
      </p:pic>
      <p:pic>
        <p:nvPicPr>
          <p:cNvPr id="10" name="Shape 887" descr="Elastomeric half-face respirator.&#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81200" y="3761040"/>
            <a:ext cx="2406617" cy="1600200"/>
          </a:xfrm>
          <a:prstGeom prst="rect">
            <a:avLst/>
          </a:prstGeom>
          <a:noFill/>
          <a:ln>
            <a:noFill/>
          </a:ln>
        </p:spPr>
      </p:pic>
      <p:sp>
        <p:nvSpPr>
          <p:cNvPr id="5" name="Rectangle 4"/>
          <p:cNvSpPr/>
          <p:nvPr/>
        </p:nvSpPr>
        <p:spPr>
          <a:xfrm>
            <a:off x="492679" y="2213299"/>
            <a:ext cx="1986441"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Disposable half-face </a:t>
            </a:r>
            <a:r>
              <a:rPr lang="en-US" sz="1000" dirty="0" smtClean="0">
                <a:latin typeface="+mn-lt"/>
                <a:ea typeface="Calibri" panose="020F0502020204030204" pitchFamily="34" charset="0"/>
                <a:cs typeface="Arial" panose="020B0604020202020204" pitchFamily="34" charset="0"/>
              </a:rPr>
              <a:t>respirator </a:t>
            </a:r>
            <a:endParaRPr lang="en-US" sz="1000" dirty="0">
              <a:latin typeface="+mn-lt"/>
            </a:endParaRPr>
          </a:p>
        </p:txBody>
      </p:sp>
      <p:sp>
        <p:nvSpPr>
          <p:cNvPr id="6" name="Rectangle 5"/>
          <p:cNvSpPr/>
          <p:nvPr/>
        </p:nvSpPr>
        <p:spPr>
          <a:xfrm>
            <a:off x="5141501" y="3497653"/>
            <a:ext cx="2860078"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Worker wearing disposable half-face </a:t>
            </a:r>
            <a:r>
              <a:rPr lang="en-US" sz="1000" dirty="0" smtClean="0">
                <a:latin typeface="+mn-lt"/>
                <a:ea typeface="Calibri" panose="020F0502020204030204" pitchFamily="34" charset="0"/>
                <a:cs typeface="Arial" panose="020B0604020202020204" pitchFamily="34" charset="0"/>
              </a:rPr>
              <a:t>respirator</a:t>
            </a:r>
            <a:endParaRPr lang="en-US" sz="1000" dirty="0">
              <a:latin typeface="+mn-lt"/>
            </a:endParaRPr>
          </a:p>
        </p:txBody>
      </p:sp>
      <p:sp>
        <p:nvSpPr>
          <p:cNvPr id="7" name="Rectangle 6"/>
          <p:cNvSpPr/>
          <p:nvPr/>
        </p:nvSpPr>
        <p:spPr>
          <a:xfrm>
            <a:off x="2190485" y="5386295"/>
            <a:ext cx="1988045"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Elastomeric half-face </a:t>
            </a:r>
            <a:r>
              <a:rPr lang="en-US" sz="1000" dirty="0" smtClean="0">
                <a:latin typeface="+mn-lt"/>
                <a:ea typeface="Calibri" panose="020F0502020204030204" pitchFamily="34" charset="0"/>
                <a:cs typeface="Arial" panose="020B0604020202020204" pitchFamily="34" charset="0"/>
              </a:rPr>
              <a:t>respirator</a:t>
            </a:r>
            <a:endParaRPr lang="en-US" sz="1000" dirty="0">
              <a:latin typeface="+mn-lt"/>
            </a:endParaRPr>
          </a:p>
        </p:txBody>
      </p:sp>
      <p:pic>
        <p:nvPicPr>
          <p:cNvPr id="11" name="Picture 10" title="Disposable half-face respirato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3400" y="609600"/>
            <a:ext cx="2057400" cy="1495425"/>
          </a:xfrm>
          <a:prstGeom prst="rect">
            <a:avLst/>
          </a:prstGeom>
        </p:spPr>
      </p:pic>
    </p:spTree>
    <p:custDataLst>
      <p:tags r:id="rId1"/>
    </p:custDataLst>
    <p:extLst>
      <p:ext uri="{BB962C8B-B14F-4D97-AF65-F5344CB8AC3E}">
        <p14:creationId xmlns:p14="http://schemas.microsoft.com/office/powerpoint/2010/main" val="4682337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title"/>
          </p:nvPr>
        </p:nvSpPr>
        <p:spPr>
          <a:xfrm>
            <a:off x="76200" y="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00539B"/>
                </a:solidFill>
                <a:latin typeface="Tahoma"/>
                <a:ea typeface="Tahoma"/>
                <a:cs typeface="Tahoma"/>
                <a:sym typeface="Tahoma"/>
              </a:rPr>
              <a:t>Respiratory Protection Requirements</a:t>
            </a:r>
          </a:p>
        </p:txBody>
      </p:sp>
      <p:sp>
        <p:nvSpPr>
          <p:cNvPr id="895" name="Shape 895"/>
          <p:cNvSpPr txBox="1">
            <a:spLocks noGrp="1"/>
          </p:cNvSpPr>
          <p:nvPr>
            <p:ph type="body" idx="1"/>
          </p:nvPr>
        </p:nvSpPr>
        <p:spPr>
          <a:xfrm>
            <a:off x="457200" y="1295400"/>
            <a:ext cx="5943599" cy="5029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Medical clearance </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Annual fit testing</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Annual training </a:t>
            </a:r>
          </a:p>
          <a:p>
            <a:pPr marL="742950" marR="0" lvl="1" indent="-28575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Proper respirator use</a:t>
            </a:r>
          </a:p>
          <a:p>
            <a:pPr marL="742950" marR="0" lvl="1" indent="-28575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Cleaning</a:t>
            </a:r>
          </a:p>
          <a:p>
            <a:pPr marL="742950" marR="0" lvl="1" indent="-28575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Maintenance</a:t>
            </a:r>
          </a:p>
          <a:p>
            <a:pPr marL="742950" marR="0" lvl="1" indent="-285750" algn="l" rtl="0">
              <a:spcBef>
                <a:spcPts val="560"/>
              </a:spcBef>
              <a:spcAft>
                <a:spcPts val="0"/>
              </a:spcAft>
              <a:buClr>
                <a:schemeClr val="dk1"/>
              </a:buClr>
              <a:buSzPct val="100000"/>
              <a:buFont typeface="Tahoma"/>
              <a:buChar char="–"/>
            </a:pPr>
            <a:r>
              <a:rPr lang="en-US" sz="2800" b="0" i="0" u="none" strike="noStrike" cap="none" dirty="0">
                <a:solidFill>
                  <a:schemeClr val="dk1"/>
                </a:solidFill>
                <a:latin typeface="Tahoma"/>
                <a:ea typeface="Tahoma"/>
                <a:cs typeface="Tahoma"/>
                <a:sym typeface="Tahoma"/>
              </a:rPr>
              <a:t>Storage</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Must be clean shaven</a:t>
            </a:r>
          </a:p>
          <a:p>
            <a:pPr marL="342900" marR="0" lvl="0" indent="-342900" algn="l" rtl="0">
              <a:spcBef>
                <a:spcPts val="64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Written plan and record keeping</a:t>
            </a:r>
          </a:p>
        </p:txBody>
      </p:sp>
      <p:pic>
        <p:nvPicPr>
          <p:cNvPr id="896" name="Shape 896" descr="Technician performing quantitative fit test. &#10;"/>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103820" y="1560586"/>
            <a:ext cx="3809999" cy="2398371"/>
          </a:xfrm>
          <a:prstGeom prst="rect">
            <a:avLst/>
          </a:prstGeom>
          <a:noFill/>
          <a:ln>
            <a:noFill/>
          </a:ln>
        </p:spPr>
      </p:pic>
      <p:sp>
        <p:nvSpPr>
          <p:cNvPr id="897" name="Shape 897"/>
          <p:cNvSpPr txBox="1"/>
          <p:nvPr/>
        </p:nvSpPr>
        <p:spPr>
          <a:xfrm>
            <a:off x="8001000" y="1345108"/>
            <a:ext cx="2641081" cy="2337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dirty="0">
                <a:solidFill>
                  <a:schemeClr val="dk1"/>
                </a:solidFill>
                <a:latin typeface="Tahoma"/>
                <a:ea typeface="Tahoma"/>
                <a:cs typeface="Tahoma"/>
                <a:sym typeface="Tahoma"/>
              </a:rPr>
              <a:t>Photo from OSHA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99</a:t>
            </a:fld>
            <a:endParaRPr lang="en-US" sz="1400" b="0" i="0" u="none" strike="noStrike" cap="none" dirty="0">
              <a:solidFill>
                <a:schemeClr val="dk1"/>
              </a:solidFill>
              <a:latin typeface="Tahoma"/>
              <a:ea typeface="Tahoma"/>
              <a:cs typeface="Tahoma"/>
              <a:sym typeface="Tahoma"/>
            </a:endParaRPr>
          </a:p>
        </p:txBody>
      </p:sp>
      <p:sp>
        <p:nvSpPr>
          <p:cNvPr id="3" name="Rectangle 2"/>
          <p:cNvSpPr/>
          <p:nvPr/>
        </p:nvSpPr>
        <p:spPr>
          <a:xfrm>
            <a:off x="5719042" y="3938083"/>
            <a:ext cx="2579552"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Technician performing quantitative fit </a:t>
            </a:r>
            <a:r>
              <a:rPr lang="en-US" sz="1000" dirty="0" smtClean="0">
                <a:latin typeface="+mn-lt"/>
                <a:ea typeface="Calibri" panose="020F0502020204030204" pitchFamily="34" charset="0"/>
                <a:cs typeface="Arial" panose="020B0604020202020204" pitchFamily="34" charset="0"/>
              </a:rPr>
              <a:t>test </a:t>
            </a:r>
            <a:endParaRPr lang="en-US" sz="1000" dirty="0">
              <a:latin typeface="+mn-lt"/>
            </a:endParaRPr>
          </a:p>
        </p:txBody>
      </p:sp>
      <p:sp>
        <p:nvSpPr>
          <p:cNvPr id="5" name="Rectangle 4"/>
          <p:cNvSpPr/>
          <p:nvPr/>
        </p:nvSpPr>
        <p:spPr>
          <a:xfrm>
            <a:off x="5420883" y="6579046"/>
            <a:ext cx="3175869" cy="246221"/>
          </a:xfrm>
          <a:prstGeom prst="rect">
            <a:avLst/>
          </a:prstGeom>
        </p:spPr>
        <p:txBody>
          <a:bodyPr wrap="none">
            <a:spAutoFit/>
          </a:bodyPr>
          <a:lstStyle/>
          <a:p>
            <a:r>
              <a:rPr lang="en-US" sz="1000" dirty="0">
                <a:latin typeface="+mn-lt"/>
                <a:ea typeface="Calibri" panose="020F0502020204030204" pitchFamily="34" charset="0"/>
                <a:cs typeface="Arial" panose="020B0604020202020204" pitchFamily="34" charset="0"/>
              </a:rPr>
              <a:t>Size of respirable particle compared to a human </a:t>
            </a:r>
            <a:r>
              <a:rPr lang="en-US" sz="1000" dirty="0" smtClean="0">
                <a:latin typeface="+mn-lt"/>
                <a:ea typeface="Calibri" panose="020F0502020204030204" pitchFamily="34" charset="0"/>
                <a:cs typeface="Arial" panose="020B0604020202020204" pitchFamily="34" charset="0"/>
              </a:rPr>
              <a:t>hair</a:t>
            </a:r>
            <a:endParaRPr lang="en-US" sz="1000" dirty="0">
              <a:latin typeface="+mn-lt"/>
            </a:endParaRPr>
          </a:p>
        </p:txBody>
      </p:sp>
      <p:pic>
        <p:nvPicPr>
          <p:cNvPr id="6" name="Picture 5" title="Image showing the size of respirable particle compared to a human hai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57800" y="4267200"/>
            <a:ext cx="3505200" cy="2371725"/>
          </a:xfrm>
          <a:prstGeom prst="rect">
            <a:avLst/>
          </a:prstGeom>
        </p:spPr>
      </p:pic>
    </p:spTree>
    <p:custDataLst>
      <p:tags r:id="rId1"/>
    </p:custDataLst>
    <p:extLst>
      <p:ext uri="{BB962C8B-B14F-4D97-AF65-F5344CB8AC3E}">
        <p14:creationId xmlns:p14="http://schemas.microsoft.com/office/powerpoint/2010/main" val="24118651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PID" val="7d72dc18-df63-41b9-a5e4-b394bce967c1"/>
  <p:tag name="KPI_SLIDE_COUNT" val="138"/>
  <p:tag name="SCORINGSUMMARYREPORTPASSPERCENTAGE" val="75"/>
  <p:tag name="KPI_VERSION" val="2.3.14141.1"/>
  <p:tag name="KPIRECOVERYID" val="fc429106-6c27-4814-9511-53236a80a4a8"/>
  <p:tag name="KPI_STORAGE" val="&lt;keypoint&quot;&quot;&lt;roster&quot;&quot;&lt;currentId&quot;61&quot;&gt;&lt;people&quot;&quot;&lt;p(@id:1)&quot;&quot;&lt;f(@i:0)&quot;Keypad&quot;&gt;&lt;f(@i:1)&quot;47&quot;&gt;&gt;&lt;p(@id:2)&quot;&quot;&lt;f(@i:0)&quot;Keypad&quot;&gt;&lt;f(@i:1)&quot;22&quot;&gt;&gt;&lt;p(@id:3)&quot;&quot;&lt;f(@i:0)&quot;Keypad&quot;&gt;&lt;f(@i:1)&quot;65&quot;&gt;&gt;&lt;p(@id:4)&quot;&quot;&lt;f(@i:0)&quot;Keypad&quot;&gt;&lt;f(@i:1)&quot;75&quot;&gt;&gt;&lt;p(@id:5)&quot;&quot;&lt;f(@i:0)&quot;Keypad&quot;&gt;&lt;f(@i:1)&quot;86&quot;&gt;&gt;&lt;p(@id:6)&quot;&quot;&lt;f(@i:0)&quot;Keypad&quot;&gt;&lt;f(@i:1)&quot;147&quot;&gt;&gt;&lt;p(@id:7)&quot;&quot;&lt;f(@i:0)&quot;Keypad&quot;&gt;&lt;f(@i:1)&quot;79&quot;&gt;&gt;&lt;p(@id:8)&quot;&quot;&lt;f(@i:0)&quot;Keypad&quot;&gt;&lt;f(@i:1)&quot;20&quot;&gt;&gt;&lt;p(@id:9)&quot;&quot;&lt;f(@i:0)&quot;Keypad&quot;&gt;&lt;f(@i:1)&quot;44&quot;&gt;&gt;&lt;p(@id:10)&quot;&quot;&lt;f(@i:0)&quot;Keypad&quot;&gt;&lt;f(@i:1)&quot;96&quot;&gt;&gt;&lt;p(@id:11)&quot;&quot;&lt;f(@i:0)&quot;Keypad&quot;&gt;&lt;f(@i:1)&quot;51&quot;&gt;&gt;&lt;p(@id:12)&quot;&quot;&lt;f(@i:0)&quot;Keypad&quot;&gt;&lt;f(@i:1)&quot;25&quot;&gt;&gt;&lt;p(@id:13)&quot;&quot;&lt;f(@i:0)&quot;Keypad&quot;&gt;&lt;f(@i:1)&quot;29&quot;&gt;&gt;&lt;p(@id:14)&quot;&quot;&lt;f(@i:0)&quot;Keypad&quot;&gt;&lt;f(@i:1)&quot;80&quot;&gt;&gt;&lt;p(@id:15)&quot;&quot;&lt;f(@i:0)&quot;Keypad&quot;&gt;&lt;f(@i:1)&quot;121&quot;&gt;&gt;&lt;p(@id:16)&quot;&quot;&lt;f(@i:0)&quot;Keypad&quot;&gt;&lt;f(@i:1)&quot;8&quot;&gt;&gt;&lt;p(@id:17)&quot;&quot;&lt;f(@i:0)&quot;Keypad&quot;&gt;&lt;f(@i:1)&quot;30&quot;&gt;&gt;&lt;p(@id:18)&quot;&quot;&lt;f(@i:0)&quot;Keypad&quot;&gt;&lt;f(@i:1)&quot;11&quot;&gt;&gt;&lt;p(@id:19)&quot;&quot;&lt;f(@i:0)&quot;Keypad&quot;&gt;&lt;f(@i:1)&quot;10&quot;&gt;&gt;&lt;p(@id:20)&quot;&quot;&lt;f(@i:0)&quot;Keypad&quot;&gt;&lt;f(@i:1)&quot;12&quot;&gt;&gt;&lt;p(@id:21)&quot;&quot;&lt;f(@i:0)&quot;Keypad&quot;&gt;&lt;f(@i:1)&quot;14&quot;&gt;&gt;&lt;p(@id:22)&quot;&quot;&lt;f(@i:0)&quot;Keypad&quot;&gt;&lt;f(@i:1)&quot;23&quot;&gt;&gt;&lt;p(@id:23)&quot;&quot;&lt;f(@i:0)&quot;Keypad&quot;&gt;&lt;f(@i:1)&quot;60&quot;&gt;&gt;&lt;p(@id:24)&quot;&quot;&lt;f(@i:0)&quot;Keypad&quot;&gt;&lt;f(@i:1)&quot;66&quot;&gt;&gt;&lt;p(@id:25)&quot;&quot;&lt;f(@i:0)&quot;Keypad&quot;&gt;&lt;f(@i:1)&quot;81&quot;&gt;&gt;&lt;p(@id:26)&quot;&quot;&lt;f(@i:0)&quot;Keypad&quot;&gt;&lt;f(@i:1)&quot;113&quot;&gt;&gt;&lt;p(@id:27)&quot;&quot;&lt;f(@i:0)&quot;Keypad&quot;&gt;&lt;f(@i:1)&quot;56&quot;&gt;&gt;&lt;p(@id:28)&quot;&quot;&lt;f(@i:0)&quot;Keypad&quot;&gt;&lt;f(@i:1)&quot;82&quot;&gt;&gt;&lt;p(@id:29)&quot;&quot;&lt;f(@i:0)&quot;Keypad&quot;&gt;&lt;f(@i:1)&quot;122&quot;&gt;&gt;&lt;p(@id:30)&quot;&quot;&lt;f(@i:0)&quot;Keypad&quot;&gt;&lt;f(@i:1)&quot;118&quot;&gt;&gt;&lt;p(@id:31)&quot;&quot;&lt;f(@i:0)&quot;Keypad&quot;&gt;&lt;f(@i:1)&quot;5&quot;&gt;&gt;&lt;p(@id:32)&quot;&quot;&lt;f(@i:0)&quot;Keypad&quot;&gt;&lt;f(@i:1)&quot;97&quot;&gt;&gt;&lt;p(@id:33)&quot;&quot;&lt;f(@i:0)&quot;Keypad&quot;&gt;&lt;f(@i:1)&quot;16&quot;&gt;&gt;&lt;p(@id:34)&quot;&quot;&lt;f(@i:0)&quot;Keypad&quot;&gt;&lt;f(@i:1)&quot;37&quot;&gt;&gt;&lt;p(@id:35)&quot;&quot;&lt;f(@i:0)&quot;Keypad&quot;&gt;&lt;f(@i:1)&quot;58&quot;&gt;&gt;&lt;p(@id:36)&quot;&quot;&lt;f(@i:0)&quot;Keypad&quot;&gt;&lt;f(@i:1)&quot;120&quot;&gt;&gt;&lt;p(@id:37)&quot;&quot;&lt;f(@i:0)&quot;Keypad&quot;&gt;&lt;f(@i:1)&quot;135&quot;&gt;&gt;&lt;p(@id:38)&quot;&quot;&lt;f(@i:0)&quot;Keypad&quot;&gt;&lt;f(@i:1)&quot;2&quot;&gt;&gt;&lt;p(@id:39)&quot;&quot;&lt;f(@i:0)&quot;Keypad&quot;&gt;&lt;f(@i:1)&quot;24&quot;&gt;&gt;&lt;p(@id:40)&quot;&quot;&lt;f(@i:0)&quot;Keypad&quot;&gt;&lt;f(@i:1)&quot;28&quot;&gt;&gt;&lt;p(@id:41)&quot;&quot;&lt;f(@i:0)&quot;Keypad&quot;&gt;&lt;f(@i:1)&quot;52&quot;&gt;&gt;&lt;p(@id:42)&quot;&quot;&lt;f(@i:0)&quot;Keypad&quot;&gt;&lt;f(@i:1)&quot;103&quot;&gt;&gt;&lt;p(@id:43)&quot;&quot;&lt;f(@i:0)&quot;Keypad&quot;&gt;&lt;f(@i:1)&quot;106&quot;&gt;&gt;&lt;p(@id:44)&quot;&quot;&lt;f(@i:0)&quot;Keypad&quot;&gt;&lt;f(@i:1)&quot;125&quot;&gt;&gt;&lt;p(@id:45)&quot;&quot;&lt;f(@i:0)&quot;Keypad&quot;&gt;&lt;f(@i:1)&quot;17&quot;&gt;&gt;&lt;p(@id:46)&quot;&quot;&lt;f(@i:0)&quot;Keypad&quot;&gt;&lt;f(@i:1)&quot;43&quot;&gt;&gt;&lt;p(@id:47)&quot;&quot;&lt;f(@i:0)&quot;Keypad&quot;&gt;&lt;f(@i:1)&quot;84&quot;&gt;&gt;&lt;p(@id:48)&quot;&quot;&lt;f(@i:0)&quot;Keypad&quot;&gt;&lt;f(@i:1)&quot;108&quot;&gt;&gt;&lt;p(@id:49)&quot;&quot;&lt;f(@i:0)&quot;Keypad&quot;&gt;&lt;f(@i:1)&quot;9&quot;&gt;&gt;&lt;p(@id:50)&quot;&quot;&lt;f(@i:0)&quot;Keypad&quot;&gt;&lt;f(@i:1)&quot;77&quot;&gt;&gt;&lt;p(@id:51)&quot;&quot;&lt;f(@i:0)&quot;Keypad&quot;&gt;&lt;f(@i:1)&quot;111&quot;&gt;&gt;&lt;p(@id:52)&quot;&quot;&lt;f(@i:0)&quot;Keypad&quot;&gt;&lt;f(@i:1)&quot;132&quot;&gt;&gt;&lt;p(@id:53)&quot;&quot;&lt;f(@i:0)&quot;Keypad&quot;&gt;&lt;f(@i:1)&quot;32&quot;&gt;&gt;&lt;p(@id:54)&quot;&quot;&lt;f(@i:0)&quot;Keypad&quot;&gt;&lt;f(@i:1)&quot;46&quot;&gt;&gt;&lt;p(@id:55)&quot;&quot;&lt;f(@i:0)&quot;Keypad&quot;&gt;&lt;f(@i:1)&quot;133&quot;&gt;&gt;&lt;p(@id:56)&quot;&quot;&lt;f(@i:0)&quot;Keypad&quot;&gt;&lt;f(@i:1)&quot;4&quot;&gt;&gt;&lt;p(@id:57)&quot;&quot;&lt;f(@i:0)&quot;Keypad&quot;&gt;&lt;f(@i:1)&quot;73&quot;&gt;&gt;&lt;p(@id:58)&quot;&quot;&lt;f(@i:0)&quot;Keypad&quot;&gt;&lt;f(@i:1)&quot;138&quot;&gt;&gt;&lt;p(@id:59)&quot;&quot;&lt;f(@i:0)&quot;Keypad&quot;&gt;&lt;f(@i:1)&quot;69&quot;&gt;&gt;&lt;p(@id:60)&quot;&quot;&lt;f(@i:0)&quot;Keypad&quot;&gt;&lt;f(@i:1)&quot;85&quot;&gt;&gt;&lt;p(@id:61)&quot;&quot;&lt;f(@i:0)&quot;Keypad&quot;&gt;&lt;f(@i:1)&quot;139&quot;&gt;&gt;&gt;&lt;fields&quot;&quot;&lt;fld(@i:0)&quot;&quot;&lt;n&quot;First Name&quot;&gt;&gt;&lt;fld(@i:1)&quot;&quot;&lt;n&quot;Last Name&quot;&gt;&gt;&lt;fld(@i:2)&quot;&quot;&lt;n&quot;Entry Disabled&quot;&gt;&gt;&lt;fld(@i:3)&quot;&quot;&lt;n&quot;Participant Group&quot;&gt;&gt;&lt;fld(@i:4)&quot;&quot;&lt;n&quot;Team&quot;&gt;&gt;&lt;fld(@i:5)&quot;&quot;&lt;n&quot;Voting Weight&quot;&gt;&gt;&gt;&lt;trIndex&quot;&quot;&lt;tr(@tid:1@pid:47)&quot;&quot;&lt;v&quot;1&quot;&gt;&gt;&lt;tr(@tid:1@pid:22)&quot;&quot;&lt;v&quot;2&quot;&gt;&gt;&lt;tr(@tid:1@pid:65)&quot;&quot;&lt;v&quot;3&quot;&gt;&gt;&lt;tr(@tid:1@pid:75)&quot;&quot;&lt;v&quot;4&quot;&gt;&gt;&lt;tr(@tid:1@pid:86)&quot;&quot;&lt;v&quot;5&quot;&gt;&gt;&lt;tr(@tid:1@pid:147)&quot;&quot;&lt;v&quot;6&quot;&gt;&gt;&lt;tr(@tid:1@pid:79)&quot;&quot;&lt;v&quot;7&quot;&gt;&gt;&lt;tr(@tid:1@pid:20)&quot;&quot;&lt;v&quot;8&quot;&gt;&gt;&lt;tr(@tid:1@pid:44)&quot;&quot;&lt;v&quot;9&quot;&gt;&gt;&lt;tr(@tid:1@pid:96)&quot;&quot;&lt;v&quot;10&quot;&gt;&gt;&lt;tr(@tid:1@pid:51)&quot;&quot;&lt;v&quot;11&quot;&gt;&gt;&lt;tr(@tid:1@pid:25)&quot;&quot;&lt;v&quot;12&quot;&gt;&gt;&lt;tr(@tid:1@pid:29)&quot;&quot;&lt;v&quot;13&quot;&gt;&gt;&lt;tr(@tid:1@pid:80)&quot;&quot;&lt;v&quot;14&quot;&gt;&gt;&lt;tr(@tid:1@pid:121)&quot;&quot;&lt;v&quot;15&quot;&gt;&gt;&lt;tr(@tid:1@pid:8)&quot;&quot;&lt;v&quot;16&quot;&gt;&gt;&lt;tr(@tid:1@pid:30)&quot;&quot;&lt;v&quot;17&quot;&gt;&gt;&lt;tr(@tid:1@pid:11)&quot;&quot;&lt;v&quot;18&quot;&gt;&gt;&lt;tr(@tid:1@pid:10)&quot;&quot;&lt;v&quot;19&quot;&gt;&gt;&lt;tr(@tid:1@pid:12)&quot;&quot;&lt;v&quot;20&quot;&gt;&gt;&lt;tr(@tid:1@pid:14)&quot;&quot;&lt;v&quot;21&quot;&gt;&gt;&lt;tr(@tid:1@pid:23)&quot;&quot;&lt;v&quot;22&quot;&gt;&gt;&lt;tr(@tid:1@pid:60)&quot;&quot;&lt;v&quot;23&quot;&gt;&gt;&lt;tr(@tid:1@pid:66)&quot;&quot;&lt;v&quot;24&quot;&gt;&gt;&lt;tr(@tid:1@pid:81)&quot;&quot;&lt;v&quot;25&quot;&gt;&gt;&lt;tr(@tid:1@pid:113)&quot;&quot;&lt;v&quot;26&quot;&gt;&gt;&lt;tr(@tid:1@pid:56)&quot;&quot;&lt;v&quot;27&quot;&gt;&gt;&lt;tr(@tid:1@pid:82)&quot;&quot;&lt;v&quot;28&quot;&gt;&gt;&lt;tr(@tid:1@pid:122)&quot;&quot;&lt;v&quot;29&quot;&gt;&gt;&lt;tr(@tid:1@pid:118)&quot;&quot;&lt;v&quot;30&quot;&gt;&gt;&lt;tr(@tid:1@pid:5)&quot;&quot;&lt;v&quot;31&quot;&gt;&gt;&lt;tr(@tid:1@pid:97)&quot;&quot;&lt;v&quot;32&quot;&gt;&gt;&lt;tr(@tid:1@pid:16)&quot;&quot;&lt;v&quot;33&quot;&gt;&gt;&lt;tr(@tid:1@pid:37)&quot;&quot;&lt;v&quot;34&quot;&gt;&gt;&lt;tr(@tid:1@pid:58)&quot;&quot;&lt;v&quot;35&quot;&gt;&gt;&lt;tr(@tid:1@pid:120)&quot;&quot;&lt;v&quot;36&quot;&gt;&gt;&lt;tr(@tid:1@pid:135)&quot;&quot;&lt;v&quot;37&quot;&gt;&gt;&lt;tr(@tid:1@pid:2)&quot;&quot;&lt;v&quot;38&quot;&gt;&gt;&lt;tr(@tid:1@pid:24)&quot;&quot;&lt;v&quot;39&quot;&gt;&gt;&lt;tr(@tid:1@pid:28)&quot;&quot;&lt;v&quot;40&quot;&gt;&gt;&lt;tr(@tid:1@pid:52)&quot;&quot;&lt;v&quot;41&quot;&gt;&gt;&lt;tr(@tid:1@pid:103)&quot;&quot;&lt;v&quot;42&quot;&gt;&gt;&lt;tr(@tid:1@pid:106)&quot;&quot;&lt;v&quot;43&quot;&gt;&gt;&lt;tr(@tid:1@pid:125)&quot;&quot;&lt;v&quot;44&quot;&gt;&gt;&lt;tr(@tid:1@pid:17)&quot;&quot;&lt;v&quot;45&quot;&gt;&gt;&lt;tr(@tid:1@pid:43)&quot;&quot;&lt;v&quot;46&quot;&gt;&gt;&lt;tr(@tid:1@pid:84)&quot;&quot;&lt;v&quot;47&quot;&gt;&gt;&lt;tr(@tid:1@pid:108)&quot;&quot;&lt;v&quot;48&quot;&gt;&gt;&lt;tr(@tid:1@pid:9)&quot;&quot;&lt;v&quot;49&quot;&gt;&gt;&lt;tr(@tid:1@pid:77)&quot;&quot;&lt;v&quot;50&quot;&gt;&gt;&lt;tr(@tid:1@pid:111)&quot;&quot;&lt;v&quot;51&quot;&gt;&gt;&lt;tr(@tid:1@pid:132)&quot;&quot;&lt;v&quot;52&quot;&gt;&gt;&lt;tr(@tid:1@pid:32)&quot;&quot;&lt;v&quot;53&quot;&gt;&gt;&lt;tr(@tid:1@pid:46)&quot;&quot;&lt;v&quot;54&quot;&gt;&gt;&lt;tr(@tid:1@pid:133)&quot;&quot;&lt;v&quot;55&quot;&gt;&gt;&lt;tr(@tid:1@pid:4)&quot;&quot;&lt;v&quot;56&quot;&gt;&gt;&lt;tr(@tid:1@pid:73)&quot;&quot;&lt;v&quot;57&quot;&gt;&gt;&lt;tr(@tid:1@pid:138)&quot;&quot;&lt;v&quot;58&quot;&gt;&gt;&lt;tr(@tid:1@pid:69)&quot;&quot;&lt;v&quot;59&quot;&gt;&gt;&lt;tr(@tid:1@pid:85)&quot;&quot;&lt;v&quot;60&quot;&gt;&gt;&lt;tr(@tid:1@pid:139)&quot;&quot;&lt;v&quot;61&quot;&gt;&gt;&gt;&gt;&lt;data&quot;&quot;&lt;d(@id:014)&quot;&quot;&lt;r(@id:21)&quot;&quot;&lt;f(@id:v)&quot;2&quot;&gt;&lt;f(@id:t)&quot;136&quot;&gt;&gt;&lt;r(@id:28)&quot;&quot;&lt;f(@id:v)&quot;1&quot;&gt;&lt;f(@id:t)&quot;141&quot;&gt;&gt;&lt;r(@id:26)&quot;&quot;&lt;f(@id:v)&quot;2&quot;&gt;&lt;f(@id:t)&quot;146&quot;&gt;&gt;&lt;r(@id:30)&quot;&quot;&lt;f(@id:v)&quot;2&quot;&gt;&lt;f(@id:t)&quot;146&quot;&gt;&gt;&lt;r(@id:56)&quot;&quot;&lt;f(@id:v)&quot;1&quot;&gt;&lt;f(@id:t)&quot;158&quot;&gt;&gt;&lt;r(@id:19)&quot;&quot;&lt;f(@id:v)&quot;1&quot;&gt;&lt;f(@id:t)&quot;158&quot;&gt;&gt;&lt;r(@id:12)&quot;&quot;&lt;f(@id:v)&quot;1&quot;&gt;&lt;f(@id:t)&quot;158&quot;&gt;&gt;&lt;r(@id:40)&quot;&quot;&lt;f(@id:v)&quot;1&quot;&gt;&lt;f(@id:t)&quot;158&quot;&gt;&gt;&lt;r(@id:5)&quot;&quot;&lt;f(@id:v)&quot;1&quot;&gt;&lt;f(@id:t)&quot;162&quot;&gt;&gt;&lt;r(@id:1)&quot;&quot;&lt;f(@id:v)&quot;2&quot;&gt;&lt;f(@id:t)&quot;181&quot;&gt;&gt;&lt;r(@id:47)&quot;&quot;&lt;f(@id:v)&quot;1&quot;&gt;&lt;f(@id:t)&quot;186&quot;&gt;&gt;&lt;r(@id:58)&quot;&quot;&lt;f(@id:v)&quot;1&quot;&gt;&lt;f(@id:t)&quot;191&quot;&gt;&gt;&lt;r(@id:27)&quot;&quot;&lt;f(@id:v)&quot;2&quot;&gt;&lt;f(@id:t)&quot;208&quot;&gt;&gt;&lt;r(@id:3)&quot;&quot;&lt;f(@id:v)&quot;2&quot;&gt;&lt;f(@id:t)&quot;208&quot;&gt;&gt;&lt;r(@id:43)&quot;&quot;&lt;f(@id:v)&quot;2&quot;&gt;&lt;f(@id:t)&quot;212&quot;&gt;&gt;&gt;&lt;d(@id:001)&quot;&quot;&lt;r(@id:28)&quot;&quot;&lt;f(@id:v)&quot;4&quot;&gt;&lt;f(@id:t)&quot;86&quot;&gt;&gt;&lt;r(@id:56)&quot;&quot;&lt;f(@id:v)&quot;4&quot;&gt;&lt;f(@id:t)&quot;106&quot;&gt;&gt;&lt;r(@id:58)&quot;&quot;&lt;f(@id:v)&quot;4&quot;&gt;&lt;f(@id:t)&quot;116&quot;&gt;&gt;&lt;r(@id:20)&quot;&quot;&lt;f(@id:v)&quot;1&quot;&gt;&lt;f(@id:t)&quot;128&quot;&gt;&gt;&lt;r(@id:12)&quot;&quot;&lt;f(@id:v)&quot;4&quot;&gt;&lt;f(@id:t)&quot;128&quot;&gt;&gt;&lt;r(@id:40)&quot;&quot;&lt;f(@id:v)&quot;4&quot;&gt;&lt;f(@id:t)&quot;128&quot;&gt;&gt;&lt;r(@id:4)&quot;&quot;&lt;f(@id:v)&quot;4&quot;&gt;&lt;f(@id:t)&quot;132&quot;&gt;&gt;&lt;r(@id:14)&quot;&quot;&lt;f(@id:v)&quot;4&quot;&gt;&lt;f(@id:t)&quot;132&quot;&gt;&gt;&lt;r(@id:5)&quot;&quot;&lt;f(@id:v)&quot;4&quot;&gt;&lt;f(@id:t)&quot;132&quot;&gt;&gt;&lt;r(@id:26)&quot;&quot;&lt;f(@id:v)&quot;4&quot;&gt;&lt;f(@id:t)&quot;136&quot;&gt;&gt;&lt;r(@id:30)&quot;&quot;&lt;f(@id:v)&quot;4&quot;&gt;&lt;f(@id:t)&quot;136&quot;&gt;&gt;&lt;r(@id:19)&quot;&quot;&lt;f(@id:v)&quot;4&quot;&gt;&lt;f(@id:t)&quot;151&quot;&gt;&gt;&lt;r(@id:21)&quot;&quot;&lt;f(@id:v)&quot;4&quot;&gt;&lt;f(@id:t)&quot;151&quot;&gt;&gt;&lt;r(@id:17)&quot;&quot;&lt;f(@id:v)&quot;4&quot;&gt;&lt;f(@id:t)&quot;151&quot;&gt;&gt;&lt;r(@id:27)&quot;&quot;&lt;f(@id:v)&quot;4&quot;&gt;&lt;f(@id:t)&quot;156&quot;&gt;&gt;&lt;r(@id:35)&quot;&quot;&lt;f(@id:v)&quot;4&quot;&gt;&lt;f(@id:t)&quot;156&quot;&gt;&gt;&lt;r(@id:3)&quot;&quot;&lt;f(@id:v)&quot;4&quot;&gt;&lt;f(@id:t)&quot;156&quot;&gt;&gt;&lt;r(@id:43)&quot;&quot;&lt;f(@id:v)&quot;4&quot;&gt;&lt;f(@id:t)&quot;161&quot;&gt;&gt;&lt;r(@id:1)&quot;&quot;&lt;f(@id:v)&quot;4&quot;&gt;&lt;f(@id:t)&quot;175&quot;&gt;&gt;&lt;r(@id:60)&quot;&quot;&lt;f(@id:v)&quot;4&quot;&gt;&lt;f(@id:t)&quot;179&quot;&gt;&gt;&gt;&lt;d(@id:002)&quot;&quot;&lt;r(@id:40)&quot;&quot;&lt;f(@id:v)&quot;4&quot;&gt;&lt;f(@id:t)&quot;130&quot;&gt;&gt;&lt;r(@id:26)&quot;&quot;&lt;f(@id:v)&quot;4&quot;&gt;&lt;f(@id:t)&quot;138&quot;&gt;&gt;&lt;r(@id:56)&quot;&quot;&lt;f(@id:v)&quot;4&quot;&gt;&lt;f(@id:t)&quot;153&quot;&gt;&gt;&lt;r(@id:21)&quot;&quot;&lt;f(@id:v)&quot;4&quot;&gt;&lt;f(@id:t)&quot;153&quot;&gt;&gt;&lt;r(@id:17)&quot;&quot;&lt;f(@id:v)&quot;4&quot;&gt;&lt;f(@id:t)&quot;153&quot;&gt;&gt;&lt;r(@id:1)&quot;&quot;&lt;f(@id:v)&quot;4&quot;&gt;&lt;f(@id:t)&quot;153&quot;&gt;&gt;&lt;r(@id:3)&quot;&quot;&lt;f(@id:v)&quot;4&quot;&gt;&lt;f(@id:t)&quot;158&quot;&gt;&gt;&lt;r(@id:14)&quot;&quot;&lt;f(@id:v)&quot;4&quot;&gt;&lt;f(@id:t)&quot;158&quot;&gt;&gt;&lt;r(@id:28)&quot;&quot;&lt;f(@id:v)&quot;4&quot;&gt;&lt;f(@id:t)&quot;158&quot;&gt;&gt;&lt;r(@id:5)&quot;&quot;&lt;f(@id:v)&quot;3&quot;&gt;&lt;f(@id:t)&quot;158&quot;&gt;&gt;&lt;r(@id:43)&quot;&quot;&lt;f(@id:v)&quot;4&quot;&gt;&lt;f(@id:t)&quot;163&quot;&gt;&gt;&lt;r(@id:30)&quot;&quot;&lt;f(@id:v)&quot;4&quot;&gt;&lt;f(@id:t)&quot;163&quot;&gt;&gt;&lt;r(@id:58)&quot;&quot;&lt;f(@id:v)&quot;4&quot;&gt;&lt;f(@id:t)&quot;163&quot;&gt;&gt;&lt;r(@id:20)&quot;&quot;&lt;f(@id:v)&quot;1&quot;&gt;&lt;f(@id:t)&quot;177&quot;&gt;&gt;&lt;r(@id:12)&quot;&quot;&lt;f(@id:v)&quot;4&quot;&gt;&lt;f(@id:t)&quot;177&quot;&gt;&gt;&lt;r(@id:27)&quot;&quot;&lt;f(@id:v)&quot;4&quot;&gt;&lt;f(@id:t)&quot;181&quot;&gt;&gt;&lt;r(@id:35)&quot;&quot;&lt;f(@id:v)&quot;4&quot;&gt;&lt;f(@id:t)&quot;181&quot;&gt;&gt;&lt;r(@id:4)&quot;&quot;&lt;f(@id:v)&quot;4&quot;&gt;&lt;f(@id:t)&quot;181&quot;&gt;&gt;&lt;r(@id:47)&quot;&quot;&lt;f(@id:v)&quot;4&quot;&gt;&lt;f(@id:t)&quot;181&quot;&gt;&gt;&lt;r(@id:60)&quot;&quot;&lt;f(@id:v)&quot;4&quot;&gt;&lt;f(@id:t)&quot;181&quot;&gt;&gt;&gt;&lt;d(@id:003)&quot;&quot;&lt;r(@id:20)&quot;&quot;&lt;f(@id:v)&quot;2&quot;&gt;&lt;f(@id:t)&quot;103&quot;&gt;&gt;&lt;r(@id:28)&quot;&quot;&lt;f(@id:v)&quot;1&quot;&gt;&lt;f(@id:t)&quot;128&quot;&gt;&gt;&lt;r(@id:43)&quot;&quot;&lt;f(@id:v)&quot;2&quot;&gt;&lt;f(@id:t)&quot;133&quot;&gt;&gt;&lt;r(@id:56)&quot;&quot;&lt;f(@id:v)&quot;1&quot;&gt;&lt;f(@id:t)&quot;148&quot;&gt;&gt;&lt;r(@id:40)&quot;&quot;&lt;f(@id:v)&quot;1&quot;&gt;&lt;f(@id:t)&quot;148&quot;&gt;&gt;&lt;r(@id:3)&quot;&quot;&lt;f(@id:v)&quot;2&quot;&gt;&lt;f(@id:t)&quot;153&quot;&gt;&gt;&lt;r(@id:4)&quot;&quot;&lt;f(@id:v)&quot;1&quot;&gt;&lt;f(@id:t)&quot;153&quot;&gt;&gt;&lt;r(@id:47)&quot;&quot;&lt;f(@id:v)&quot;1&quot;&gt;&lt;f(@id:t)&quot;153&quot;&gt;&gt;&lt;r(@id:26)&quot;&quot;&lt;f(@id:v)&quot;2&quot;&gt;&lt;f(@id:t)&quot;157&quot;&gt;&gt;&lt;r(@id:21)&quot;&quot;&lt;f(@id:v)&quot;2&quot;&gt;&lt;f(@id:t)&quot;169&quot;&gt;&gt;&lt;r(@id:17)&quot;&quot;&lt;f(@id:v)&quot;1&quot;&gt;&lt;f(@id:t)&quot;169&quot;&gt;&gt;&lt;r(@id:1)&quot;&quot;&lt;f(@id:v)&quot;2&quot;&gt;&lt;f(@id:t)&quot;169&quot;&gt;&gt;&lt;r(@id:27)&quot;&quot;&lt;f(@id:v)&quot;2&quot;&gt;&lt;f(@id:t)&quot;173&quot;&gt;&gt;&lt;r(@id:35)&quot;&quot;&lt;f(@id:v)&quot;1&quot;&gt;&lt;f(@id:t)&quot;173&quot;&gt;&gt;&lt;r(@id:58)&quot;&quot;&lt;f(@id:v)&quot;1&quot;&gt;&lt;f(@id:t)&quot;178&quot;&gt;&gt;&lt;r(@id:19)&quot;&quot;&lt;f(@id:v)&quot;1&quot;&gt;&lt;f(@id:t)&quot;193&quot;&gt;&gt;&lt;r(@id:60)&quot;&quot;&lt;f(@id:v)&quot;1&quot;&gt;&lt;f(@id:t)&quot;198&quot;&gt;&gt;&gt;&lt;d(@id:004)&quot;&quot;&lt;r(@id:30)&quot;&quot;&lt;f(@id:v)&quot;1&quot;&gt;&lt;f(@id:t)&quot;37&quot;&gt;&gt;&lt;r(@id:26)&quot;&quot;&lt;f(@id:v)&quot;1&quot;&gt;&lt;f(@id:t)&quot;153&quot;&gt;&gt;&lt;r(@id:58)&quot;&quot;&lt;f(@id:v)&quot;1&quot;&gt;&lt;f(@id:t)&quot;153&quot;&gt;&gt;&lt;r(@id:35)&quot;&quot;&lt;f(@id:v)&quot;1&quot;&gt;&lt;f(@id:t)&quot;173&quot;&gt;&gt;&lt;r(@id:3)&quot;&quot;&lt;f(@id:v)&quot;1&quot;&gt;&lt;f(@id:t)&quot;173&quot;&gt;&gt;&lt;r(@id:5)&quot;&quot;&lt;f(@id:v)&quot;1&quot;&gt;&lt;f(@id:t)&quot;173&quot;&gt;&gt;&lt;r(@id:56)&quot;&quot;&lt;f(@id:v)&quot;1&quot;&gt;&lt;f(@id:t)&quot;190&quot;&gt;&gt;&lt;r(@id:20)&quot;&quot;&lt;f(@id:v)&quot;2&quot;&gt;&lt;f(@id:t)&quot;190&quot;&gt;&gt;&lt;r(@id:21)&quot;&quot;&lt;f(@id:v)&quot;1&quot;&gt;&lt;f(@id:t)&quot;190&quot;&gt;&gt;&lt;r(@id:12)&quot;&quot;&lt;f(@id:v)&quot;1&quot;&gt;&lt;f(@id:t)&quot;190&quot;&gt;&gt;&lt;r(@id:40)&quot;&quot;&lt;f(@id:v)&quot;1&quot;&gt;&lt;f(@id:t)&quot;190&quot;&gt;&gt;&lt;r(@id:17)&quot;&quot;&lt;f(@id:v)&quot;1&quot;&gt;&lt;f(@id:t)&quot;190&quot;&gt;&gt;&lt;r(@id:27)&quot;&quot;&lt;f(@id:v)&quot;1&quot;&gt;&lt;f(@id:t)&quot;194&quot;&gt;&gt;&lt;r(@id:4)&quot;&quot;&lt;f(@id:v)&quot;1&quot;&gt;&lt;f(@id:t)&quot;194&quot;&gt;&gt;&lt;r(@id:28)&quot;&quot;&lt;f(@id:v)&quot;1&quot;&gt;&lt;f(@id:t)&quot;194&quot;&gt;&gt;&lt;r(@id:47)&quot;&quot;&lt;f(@id:v)&quot;1&quot;&gt;&lt;f(@id:t)&quot;194&quot;&gt;&gt;&lt;r(@id:19)&quot;&quot;&lt;f(@id:v)&quot;1&quot;&gt;&lt;f(@id:t)&quot;213&quot;&gt;&gt;&lt;r(@id:1)&quot;&quot;&lt;f(@id:v)&quot;2&quot;&gt;&lt;f(@id:t)&quot;213&quot;&gt;&gt;&lt;r(@id:14)&quot;&quot;&lt;f(@id:v)&quot;1&quot;&gt;&lt;f(@id:t)&quot;218&quot;&gt;&gt;&lt;r(@id:60)&quot;&quot;&lt;f(@id:v)&quot;1&quot;&gt;&lt;f(@id:t)&quot;218&quot;&gt;&gt;&lt;r(@id:43)&quot;&quot;&lt;f(@id:v)&quot;1&quot;&gt;&lt;f(@id:t)&quot;223&quot;&gt;&gt;&gt;&lt;d(@id:005)&quot;&quot;&lt;r(@id:4)&quot;&quot;&lt;f(@id:v)&quot;1&quot;&gt;&lt;f(@id:t)&quot;15&quot;&gt;&gt;&lt;r(@id:35)&quot;&quot;&lt;f(@id:v)&quot;1&quot;&gt;&lt;f(@id:t)&quot;106&quot;&gt;&gt;&lt;r(@id:43)&quot;&quot;&lt;f(@id:v)&quot;1&quot;&gt;&lt;f(@id:t)&quot;111&quot;&gt;&gt;&lt;r(@id:28)&quot;&quot;&lt;f(@id:v)&quot;2&quot;&gt;&lt;f(@id:t)&quot;245&quot;&gt;&gt;&lt;r(@id:47)&quot;&quot;&lt;f(@id:v)&quot;1&quot;&gt;&lt;f(@id:t)&quot;131&quot;&gt;&gt;&lt;r(@id:5)&quot;&quot;&lt;f(@id:v)&quot;1&quot;&gt;&lt;f(@id:t)&quot;131&quot;&gt;&gt;&lt;r(@id:30)&quot;&quot;&lt;f(@id:v)&quot;1&quot;&gt;&lt;f(@id:t)&quot;135&quot;&gt;&gt;&lt;r(@id:20)&quot;&quot;&lt;f(@id:v)&quot;2&quot;&gt;&lt;f(@id:t)&quot;147&quot;&gt;&gt;&lt;r(@id:12)&quot;&quot;&lt;f(@id:v)&quot;1&quot;&gt;&lt;f(@id:t)&quot;147&quot;&gt;&gt;&lt;r(@id:26)&quot;&quot;&lt;f(@id:v)&quot;1&quot;&gt;&lt;f(@id:t)&quot;156&quot;&gt;&gt;&lt;r(@id:58)&quot;&quot;&lt;f(@id:v)&quot;1&quot;&gt;&lt;f(@id:t)&quot;156&quot;&gt;&gt;&lt;r(@id:56)&quot;&quot;&lt;f(@id:v)&quot;1&quot;&gt;&lt;f(@id:t)&quot;171&quot;&gt;&gt;&lt;r(@id:1)&quot;&quot;&lt;f(@id:v)&quot;2&quot;&gt;&lt;f(@id:t)&quot;171&quot;&gt;&gt;&lt;r(@id:3)&quot;&quot;&lt;f(@id:v)&quot;1&quot;&gt;&lt;f(@id:t)&quot;176&quot;&gt;&gt;&lt;r(@id:14)&quot;&quot;&lt;f(@id:v)&quot;1&quot;&gt;&lt;f(@id:t)&quot;176&quot;&gt;&gt;&lt;r(@id:19)&quot;&quot;&lt;f(@id:v)&quot;1&quot;&gt;&lt;f(@id:t)&quot;194&quot;&gt;&gt;&lt;r(@id:21)&quot;&quot;&lt;f(@id:v)&quot;1&quot;&gt;&lt;f(@id:t)&quot;194&quot;&gt;&gt;&lt;r(@id:40)&quot;&quot;&lt;f(@id:v)&quot;1&quot;&gt;&lt;f(@id:t)&quot;194&quot;&gt;&gt;&lt;r(@id:17)&quot;&quot;&lt;f(@id:v)&quot;1&quot;&gt;&lt;f(@id:t)&quot;194&quot;&gt;&gt;&lt;r(@id:27)&quot;&quot;&lt;f(@id:v)&quot;1&quot;&gt;&lt;f(@id:t)&quot;198&quot;&gt;&gt;&lt;r(@id:60)&quot;&quot;&lt;f(@id:v)&quot;1&quot;&gt;&lt;f(@id:t)&quot;198&quot;&gt;&gt;&lt;r(@id:61)&quot;&quot;&lt;f(@id:v)&quot;1&quot;&gt;&lt;f(@id:t)&quot;226&quot;&gt;&gt;&gt;&lt;d(@id:006)&quot;&quot;&lt;r(@id:47)&quot;&quot;&lt;f(@id:v)&quot;1&quot;&gt;&lt;f(@id:t)&quot;19&quot;&gt;&gt;&lt;r(@id:20)&quot;&quot;&lt;f(@id:v)&quot;1&quot;&gt;&lt;f(@id:t)&quot;128&quot;&gt;&gt;&lt;r(@id:28)&quot;&quot;&lt;f(@id:v)&quot;4&quot;&gt;&lt;f(@id:t)&quot;132&quot;&gt;&gt;&lt;r(@id:56)&quot;&quot;&lt;f(@id:v)&quot;4&quot;&gt;&lt;f(@id:t)&quot;152&quot;&gt;&gt;&lt;r(@id:14)&quot;&quot;&lt;f(@id:v)&quot;4&quot;&gt;&lt;f(@id:t)&quot;157&quot;&gt;&gt;&lt;r(@id:5)&quot;&quot;&lt;f(@id:v)&quot;4&quot;&gt;&lt;f(@id:t)&quot;157&quot;&gt;&gt;&lt;r(@id:26)&quot;&quot;&lt;f(@id:v)&quot;4&quot;&gt;&lt;f(@id:t)&quot;162&quot;&gt;&gt;&lt;r(@id:21)&quot;&quot;&lt;f(@id:v)&quot;4&quot;&gt;&lt;f(@id:t)&quot;174&quot;&gt;&gt;&lt;r(@id:35)&quot;&quot;&lt;f(@id:v)&quot;4&quot;&gt;&lt;f(@id:t)&quot;178&quot;&gt;&gt;&lt;r(@id:58)&quot;&quot;&lt;f(@id:v)&quot;4&quot;&gt;&lt;f(@id:t)&quot;182&quot;&gt;&gt;&lt;r(@id:40)&quot;&quot;&lt;f(@id:v)&quot;4&quot;&gt;&lt;f(@id:t)&quot;197&quot;&gt;&gt;&lt;r(@id:27)&quot;&quot;&lt;f(@id:v)&quot;4&quot;&gt;&lt;f(@id:t)&quot;202&quot;&gt;&gt;&lt;r(@id:43)&quot;&quot;&lt;f(@id:v)&quot;4&quot;&gt;&lt;f(@id:t)&quot;207&quot;&gt;&gt;&lt;r(@id:12)&quot;&quot;&lt;f(@id:v)&quot;4&quot;&gt;&lt;f(@id:t)&quot;220&quot;&gt;&gt;&lt;r(@id:1)&quot;&quot;&lt;f(@id:v)&quot;4&quot;&gt;&lt;f(@id:t)&quot;220&quot;&gt;&gt;&lt;r(@id:3)&quot;&quot;&lt;f(@id:v)&quot;4&quot;&gt;&lt;f(@id:t)&quot;224&quot;&gt;&gt;&lt;r(@id:30)&quot;&quot;&lt;f(@id:v)&quot;4&quot;&gt;&lt;f(@id:t)&quot;228&quot;&gt;&gt;&lt;r(@id:19)&quot;&quot;&lt;f(@id:v)&quot;4&quot;&gt;&lt;f(@id:t)&quot;242&quot;&gt;&gt;&lt;r(@id:17)&quot;&quot;&lt;f(@id:v)&quot;4&quot;&gt;&lt;f(@id:t)&quot;242&quot;&gt;&gt;&lt;r(@id:61)&quot;&quot;&lt;f(@id:v)&quot;1&quot;&gt;&lt;f(@id:t)&quot;252&quot;&gt;&gt;&gt;&lt;d(@id:007)&quot;&quot;&lt;r(@id:56)&quot;&quot;&lt;f(@id:v)&quot;1&quot;&gt;&lt;f(@id:t)&quot;62&quot;&gt;&gt;&lt;r(@id:20)&quot;&quot;&lt;f(@id:v)&quot;2&quot;&gt;&lt;f(@id:t)&quot;85&quot;&gt;&gt;&lt;r(@id:35)&quot;&quot;&lt;f(@id:v)&quot;1&quot;&gt;&lt;f(@id:t)&quot;90&quot;&gt;&gt;&lt;r(@id:47)&quot;&quot;&lt;f(@id:v)&quot;1&quot;&gt;&lt;f(@id:t)&quot;90&quot;&gt;&gt;&lt;r(@id:21)&quot;&quot;&lt;f(@id:v)&quot;1&quot;&gt;&lt;f(@id:t)&quot;108&quot;&gt;&gt;&lt;r(@id:40)&quot;&quot;&lt;f(@id:v)&quot;1&quot;&gt;&lt;f(@id:t)&quot;108&quot;&gt;&gt;&lt;r(@id:17)&quot;&quot;&lt;f(@id:v)&quot;1&quot;&gt;&lt;f(@id:t)&quot;108&quot;&gt;&gt;&lt;r(@id:1)&quot;&quot;&lt;f(@id:v)&quot;2&quot;&gt;&lt;f(@id:t)&quot;108&quot;&gt;&gt;&lt;r(@id:27)&quot;&quot;&lt;f(@id:v)&quot;1&quot;&gt;&lt;f(@id:t)&quot;112&quot;&gt;&gt;&lt;r(@id:3)&quot;&quot;&lt;f(@id:v)&quot;1&quot;&gt;&lt;f(@id:t)&quot;112&quot;&gt;&gt;&lt;r(@id:43)&quot;&quot;&lt;f(@id:v)&quot;1&quot;&gt;&lt;f(@id:t)&quot;116&quot;&gt;&gt;&lt;r(@id:26)&quot;&quot;&lt;f(@id:v)&quot;2&quot;&gt;&lt;f(@id:t)&quot;116&quot;&gt;&gt;&lt;r(@id:58)&quot;&quot;&lt;f(@id:v)&quot;1&quot;&gt;&lt;f(@id:t)&quot;116&quot;&gt;&gt;&lt;r(@id:19)&quot;&quot;&lt;f(@id:v)&quot;1&quot;&gt;&lt;f(@id:t)&quot;130&quot;&gt;&gt;&lt;r(@id:12)&quot;&quot;&lt;f(@id:v)&quot;1&quot;&gt;&lt;f(@id:t)&quot;130&quot;&gt;&gt;&lt;r(@id:4)&quot;&quot;&lt;f(@id:v)&quot;2&quot;&gt;&lt;f(@id:t)&quot;135&quot;&gt;&gt;&lt;r(@id:14)&quot;&quot;&lt;f(@id:v)&quot;1&quot;&gt;&lt;f(@id:t)&quot;135&quot;&gt;&gt;&lt;r(@id:28)&quot;&quot;&lt;f(@id:v)&quot;2&quot;&gt;&lt;f(@id:t)&quot;135&quot;&gt;&gt;&lt;r(@id:60)&quot;&quot;&lt;f(@id:v)&quot;1&quot;&gt;&lt;f(@id:t)&quot;135&quot;&gt;&gt;&lt;r(@id:5)&quot;&quot;&lt;f(@id:v)&quot;1&quot;&gt;&lt;f(@id:t)&quot;135&quot;&gt;&gt;&lt;r(@id:30)&quot;&quot;&lt;f(@id:v)&quot;1&quot;&gt;&lt;f(@id:t)&quot;140&quot;&gt;&gt;&lt;r(@id:61)&quot;&quot;&lt;f(@id:v)&quot;1&quot;&gt;&lt;f(@id:t)&quot;185&quot;&gt;&gt;&gt;&lt;d(@id:008)&quot;&quot;&lt;r(@id:56)&quot;&quot;&lt;f(@id:v)&quot;1&quot;&gt;&lt;f(@id:t)&quot;94&quot;&gt;&gt;&lt;r(@id:26)&quot;&quot;&lt;f(@id:v)&quot;1&quot;&gt;&lt;f(@id:t)&quot;102&quot;&gt;&gt;&lt;r(@id:19)&quot;&quot;&lt;f(@id:v)&quot;1&quot;&gt;&lt;f(@id:t)&quot;117&quot;&gt;&gt;&lt;r(@id:12)&quot;&quot;&lt;f(@id:v)&quot;1&quot;&gt;&lt;f(@id:t)&quot;117&quot;&gt;&gt;&lt;r(@id:40)&quot;&quot;&lt;f(@id:v)&quot;1&quot;&gt;&lt;f(@id:t)&quot;117&quot;&gt;&gt;&lt;r(@id:35)&quot;&quot;&lt;f(@id:v)&quot;1&quot;&gt;&lt;f(@id:t)&quot;122&quot;&gt;&gt;&lt;r(@id:1)&quot;&quot;&lt;f(@id:v)&quot;1&quot;&gt;&lt;f(@id:t)&quot;140&quot;&gt;&gt;&lt;r(@id:27)&quot;&quot;&lt;f(@id:v)&quot;1&quot;&gt;&lt;f(@id:t)&quot;144&quot;&gt;&gt;&lt;r(@id:3)&quot;&quot;&lt;f(@id:v)&quot;1&quot;&gt;&lt;f(@id:t)&quot;144&quot;&gt;&gt;&lt;r(@id:5)&quot;&quot;&lt;f(@id:v)&quot;1&quot;&gt;&lt;f(@id:t)&quot;144&quot;&gt;&gt;&lt;r(@id:30)&quot;&quot;&lt;f(@id:v)&quot;1&quot;&gt;&lt;f(@id:t)&quot;148&quot;&gt;&gt;&lt;r(@id:58)&quot;&quot;&lt;f(@id:v)&quot;1&quot;&gt;&lt;f(@id:t)&quot;148&quot;&gt;&gt;&lt;r(@id:61)&quot;&quot;&lt;f(@id:v)&quot;1&quot;&gt;&lt;f(@id:t)&quot;148&quot;&gt;&gt;&lt;r(@id:21)&quot;&quot;&lt;f(@id:v)&quot;1&quot;&gt;&lt;f(@id:t)&quot;162&quot;&gt;&gt;&lt;r(@id:17)&quot;&quot;&lt;f(@id:v)&quot;1&quot;&gt;&lt;f(@id:t)&quot;162&quot;&gt;&gt;&lt;r(@id:14)&quot;&quot;&lt;f(@id:v)&quot;1&quot;&gt;&lt;f(@id:t)&quot;167&quot;&gt;&gt;&lt;r(@id:47)&quot;&quot;&lt;f(@id:v)&quot;1&quot;&gt;&lt;f(@id:t)&quot;167&quot;&gt;&gt;&lt;r(@id:43)&quot;&quot;&lt;f(@id:v)&quot;1&quot;&gt;&lt;f(@id:t)&quot;172&quot;&gt;&gt;&lt;r(@id:20)&quot;&quot;&lt;f(@id:v)&quot;2&quot;&gt;&lt;f(@id:t)&quot;187&quot;&gt;&gt;&lt;r(@id:4)&quot;&quot;&lt;f(@id:v)&quot;2&quot;&gt;&lt;f(@id:t)&quot;191&quot;&gt;&gt;&lt;r(@id:28)&quot;&quot;&lt;f(@id:v)&quot;2&quot;&gt;&lt;f(@id:t)&quot;191&quot;&gt;&gt;&gt;&lt;d(@id:009)&quot;&quot;&lt;r(@id:26)&quot;&quot;&lt;f(@id:v)&quot;1&quot;&gt;&lt;f(@id:t)&quot;115&quot;&gt;&gt;&lt;r(@id:20)&quot;&quot;&lt;f(@id:v)&quot;2&quot;&gt;&lt;f(@id:t)&quot;127&quot;&gt;&gt;&lt;r(@id:56)&quot;&quot;&lt;f(@id:v)&quot;1&quot;&gt;&lt;f(@id:t)&quot;151&quot;&gt;&gt;&lt;r(@id:35)&quot;&quot;&lt;f(@id:v)&quot;1&quot;&gt;&lt;f(@id:t)&quot;156&quot;&gt;&gt;&lt;r(@id:28)&quot;&quot;&lt;f(@id:v)&quot;1&quot;&gt;&lt;f(@id:t)&quot;156&quot;&gt;&gt;&lt;r(@id:19)&quot;&quot;&lt;f(@id:v)&quot;1&quot;&gt;&lt;f(@id:t)&quot;173&quot;&gt;&gt;&lt;r(@id:21)&quot;&quot;&lt;f(@id:v)&quot;1&quot;&gt;&lt;f(@id:t)&quot;173&quot;&gt;&gt;&lt;r(@id:40)&quot;&quot;&lt;f(@id:v)&quot;1&quot;&gt;&lt;f(@id:t)&quot;173&quot;&gt;&gt;&lt;r(@id:1)&quot;&quot;&lt;f(@id:v)&quot;1&quot;&gt;&lt;f(@id:t)&quot;173&quot;&gt;&gt;&lt;r(@id:27)&quot;&quot;&lt;f(@id:v)&quot;1&quot;&gt;&lt;f(@id:t)&quot;177&quot;&gt;&gt;&lt;r(@id:4)&quot;&quot;&lt;f(@id:v)&quot;1&quot;&gt;&lt;f(@id:t)&quot;177&quot;&gt;&gt;&lt;r(@id:5)&quot;&quot;&lt;f(@id:v)&quot;1&quot;&gt;&lt;f(@id:t)&quot;177&quot;&gt;&gt;&lt;r(@id:58)&quot;&quot;&lt;f(@id:v)&quot;1&quot;&gt;&lt;f(@id:t)&quot;181&quot;&gt;&gt;&lt;r(@id:12)&quot;&quot;&lt;f(@id:v)&quot;1&quot;&gt;&lt;f(@id:t)&quot;196&quot;&gt;&gt;&lt;r(@id:17)&quot;&quot;&lt;f(@id:v)&quot;1&quot;&gt;&lt;f(@id:t)&quot;196&quot;&gt;&gt;&lt;r(@id:3)&quot;&quot;&lt;f(@id:v)&quot;2&quot;&gt;&lt;f(@id:t)&quot;201&quot;&gt;&gt;&lt;r(@id:47)&quot;&quot;&lt;f(@id:v)&quot;1&quot;&gt;&lt;f(@id:t)&quot;224&quot;&gt;&gt;&lt;r(@id:60)&quot;&quot;&lt;f(@id:v)&quot;1&quot;&gt;&lt;f(@id:t)&quot;224&quot;&gt;&gt;&lt;r(@id:30)&quot;&quot;&lt;f(@id:v)&quot;1&quot;&gt;&lt;f(@id:t)&quot;228&quot;&gt;&gt;&gt;&lt;d(@id:010)&quot;&quot;&lt;r(@id:4)&quot;&quot;&lt;f(@id:v)&quot;1&quot;&gt;&lt;f(@id:t)&quot;25&quot;&gt;&gt;&lt;r(@id:40)&quot;&quot;&lt;f(@id:v)&quot;2&quot;&gt;&lt;f(@id:t)&quot;88&quot;&gt;&gt;&lt;r(@id:3)&quot;&quot;&lt;f(@id:v)&quot;2&quot;&gt;&lt;f(@id:t)&quot;92&quot;&gt;&gt;&lt;r(@id:43)&quot;&quot;&lt;f(@id:v)&quot;2&quot;&gt;&lt;f(@id:t)&quot;96&quot;&gt;&gt;&lt;r(@id:30)&quot;&quot;&lt;f(@id:v)&quot;2&quot;&gt;&lt;f(@id:t)&quot;96&quot;&gt;&gt;&lt;r(@id:56)&quot;&quot;&lt;f(@id:v)&quot;2&quot;&gt;&lt;f(@id:t)&quot;110&quot;&gt;&gt;&lt;r(@id:19)&quot;&quot;&lt;f(@id:v)&quot;2&quot;&gt;&lt;f(@id:t)&quot;110&quot;&gt;&gt;&lt;r(@id:20)&quot;&quot;&lt;f(@id:v)&quot;1&quot;&gt;&lt;f(@id:t)&quot;110&quot;&gt;&gt;&lt;r(@id:21)&quot;&quot;&lt;f(@id:v)&quot;2&quot;&gt;&lt;f(@id:t)&quot;110&quot;&gt;&gt;&lt;r(@id:1)&quot;&quot;&lt;f(@id:v)&quot;1&quot;&gt;&lt;f(@id:t)&quot;110&quot;&gt;&gt;&lt;r(@id:27)&quot;&quot;&lt;f(@id:v)&quot;2&quot;&gt;&lt;f(@id:t)&quot;115&quot;&gt;&gt;&lt;r(@id:35)&quot;&quot;&lt;f(@id:v)&quot;2&quot;&gt;&lt;f(@id:t)&quot;115&quot;&gt;&gt;&lt;r(@id:14)&quot;&quot;&lt;f(@id:v)&quot;2&quot;&gt;&lt;f(@id:t)&quot;115&quot;&gt;&gt;&lt;r(@id:47)&quot;&quot;&lt;f(@id:v)&quot;1&quot;&gt;&lt;f(@id:t)&quot;115&quot;&gt;&gt;&lt;r(@id:5)&quot;&quot;&lt;f(@id:v)&quot;2&quot;&gt;&lt;f(@id:t)&quot;115&quot;&gt;&gt;&lt;r(@id:51)&quot;&quot;&lt;f(@id:v)&quot;2&quot;&gt;&lt;f(@id:t)&quot;120&quot;&gt;&gt;&lt;r(@id:26)&quot;&quot;&lt;f(@id:v)&quot;2&quot;&gt;&lt;f(@id:t)&quot;120&quot;&gt;&gt;&lt;r(@id:61)&quot;&quot;&lt;f(@id:v)&quot;1&quot;&gt;&lt;f(@id:t)&quot;120&quot;&gt;&gt;&lt;r(@id:12)&quot;&quot;&lt;f(@id:v)&quot;2&quot;&gt;&lt;f(@id:t)&quot;135&quot;&gt;&gt;&lt;r(@id:17)&quot;&quot;&lt;f(@id:v)&quot;2&quot;&gt;&lt;f(@id:t)&quot;135&quot;&gt;&gt;&lt;r(@id:28)&quot;&quot;&lt;f(@id:v)&quot;2&quot;&gt;&lt;f(@id:t)&quot;139&quot;&gt;&gt;&lt;r(@id:60)&quot;&quot;&lt;f(@id:v)&quot;2&quot;&gt;&lt;f(@id:t)&quot;139&quot;&gt;&gt;&lt;r(@id:58)&quot;&quot;&lt;f(@id:v)&quot;1&quot;&gt;&lt;f(@id:t)&quot;165&quot;&gt;&gt;&gt;&lt;d(@id:011)&quot;&quot;&lt;r(@id:20)&quot;&quot;&lt;f(@id:v)&quot;4&quot;&gt;&lt;f(@id:t)&quot;179&quot;&gt;&gt;&lt;r(@id:56)&quot;&quot;&lt;f(@id:v)&quot;1&quot;&gt;&lt;f(@id:t)&quot;201&quot;&gt;&gt;&lt;r(@id:40)&quot;&quot;&lt;f(@id:v)&quot;2&quot;&gt;&lt;f(@id:t)&quot;201&quot;&gt;&gt;&lt;r(@id:1)&quot;&quot;&lt;f(@id:v)&quot;4&quot;&gt;&lt;f(@id:t)&quot;201&quot;&gt;&gt;&lt;r(@id:47)&quot;&quot;&lt;f(@id:v)&quot;1&quot;&gt;&lt;f(@id:t)&quot;206&quot;&gt;&gt;&lt;r(@id:5)&quot;&quot;&lt;f(@id:v)&quot;1&quot;&gt;&lt;f(@id:t)&quot;206&quot;&gt;&gt;&lt;r(@id:28)&quot;&quot;&lt;f(@id:v)&quot;1&quot;&gt;&lt;f(@id:t)&quot;230&quot;&gt;&gt;&lt;r(@id:60)&quot;&quot;&lt;f(@id:v)&quot;1&quot;&gt;&lt;f(@id:t)&quot;230&quot;&gt;&gt;&lt;r(@id:30)&quot;&quot;&lt;f(@id:v)&quot;2&quot;&gt;&lt;f(@id:t)&quot;234&quot;&gt;&gt;&lt;r(@id:21)&quot;&quot;&lt;f(@id:v)&quot;2&quot;&gt;&lt;f(@id:t)&quot;247&quot;&gt;&gt;&lt;r(@id:3)&quot;&quot;&lt;f(@id:v)&quot;1&quot;&gt;&lt;f(@id:t)&quot;252&quot;&gt;&gt;&gt;&lt;d(@id:015)&quot;&quot;&lt;r(@id:21)&quot;&quot;&lt;f(@id:v)&quot;1&quot;&gt;&lt;f(@id:t)&quot;271&quot;&gt;&gt;&lt;r(@id:28)&quot;&quot;&lt;f(@id:v)&quot;4&quot;&gt;&lt;f(@id:t)&quot;300&quot;&gt;&gt;&lt;r(@id:19)&quot;&quot;&lt;f(@id:v)&quot;3&quot;&gt;&lt;f(@id:t)&quot;317&quot;&gt;&gt;&lt;r(@id:47)&quot;&quot;&lt;f(@id:v)&quot;4&quot;&gt;&lt;f(@id:t)&quot;321&quot;&gt;&gt;&lt;r(@id:12)&quot;&quot;&lt;f(@id:v)&quot;4&quot;&gt;&lt;f(@id:t)&quot;340&quot;&gt;&gt;&lt;r(@id:56)&quot;&quot;&lt;f(@id:v)&quot;4&quot;&gt;&lt;f(@id:t)&quot;364&quot;&gt;&gt;&lt;r(@id:20)&quot;&quot;&lt;f(@id:v)&quot;4&quot;&gt;&lt;f(@id:t)&quot;364&quot;&gt;&gt;&lt;r(@id:40)&quot;&quot;&lt;f(@id:v)&quot;3&quot;&gt;&lt;f(@id:t)&quot;364&quot;&gt;&gt;&lt;r(@id:17)&quot;&quot;&lt;f(@id:v)&quot;4&quot;&gt;&lt;f(@id:t)&quot;364&quot;&gt;&gt;&lt;r(@id:58)&quot;&quot;&lt;f(@id:v)&quot;3&quot;&gt;&lt;f(@id:t)&quot;372&quot;&gt;&gt;&lt;r(@id:5)&quot;&quot;&lt;f(@id:v)&quot;3&quot;&gt;&lt;f(@id:t)&quot;391&quot;&gt;&gt;&lt;r(@id:4)&quot;&quot;&lt;f(@id:v)&quot;4&quot;&gt;&lt;f(@id:t)&quot;415&quot;&gt;&gt;&lt;r(@id:1)&quot;&quot;&lt;f(@id:v)&quot;4&quot;&gt;&lt;f(@id:t)&quot;456&quot;&gt;&gt;&lt;r(@id:14)&quot;&quot;&lt;f(@id:v)&quot;1&quot;&gt;&lt;f(@id:t)&quot;436&quot;&gt;&gt;&lt;r(@id:43)&quot;&quot;&lt;f(@id:v)&quot;1&quot;&gt;&lt;f(@id:t)&quot;441&quot;&gt;&gt;&lt;r(@id:51)&quot;&quot;&lt;f(@id:v)&quot;2&quot;&gt;&lt;f(@id:t)&quot;441&quot;&gt;&gt;&lt;r(@id:61)&quot;&quot;&lt;f(@id:v)&quot;1&quot;&gt;&lt;f(@id:t)&quot;441&quot;&gt;&gt;&lt;r(@id:3)&quot;&quot;&lt;f(@id:v)&quot;4&quot;&gt;&lt;f(@id:t)&quot;461&quot;&gt;&gt;&lt;r(@id:60)&quot;&quot;&lt;f(@id:v)&quot;3&quot;&gt;&lt;f(@id:t)&quot;461&quot;&gt;&gt;&gt;&lt;d(@id:013)&quot;&quot;&lt;r(@id:3)&quot;&quot;&lt;f(@id:v)&quot;4&quot;&gt;&lt;f(@id:t)&quot;105&quot;&gt;&gt;&lt;r(@id:30)&quot;&quot;&lt;f(@id:v)&quot;4&quot;&gt;&lt;f(@id:t)&quot;131&quot;&gt;&gt;&lt;r(@id:20)&quot;&quot;&lt;f(@id:v)&quot;1&quot;&gt;&lt;f(@id:t)&quot;146&quot;&gt;&gt;&lt;r(@id:1)&quot;&quot;&lt;f(@id:v)&quot;1&quot;&gt;&lt;f(@id:t)&quot;146&quot;&gt;&gt;&lt;r(@id:28)&quot;&quot;&lt;f(@id:v)&quot;1&quot;&gt;&lt;f(@id:t)&quot;151&quot;&gt;&gt;&lt;r(@id:47)&quot;&quot;&lt;f(@id:v)&quot;1&quot;&gt;&lt;f(@id:t)&quot;151&quot;&gt;&gt;&lt;r(@id:58)&quot;&quot;&lt;f(@id:v)&quot;1&quot;&gt;&lt;f(@id:t)&quot;155&quot;&gt;&gt;&lt;r(@id:12)&quot;&quot;&lt;f(@id:v)&quot;1&quot;&gt;&lt;f(@id:t)&quot;167&quot;&gt;&gt;&lt;r(@id:40)&quot;&quot;&lt;f(@id:v)&quot;4&quot;&gt;&lt;f(@id:t)&quot;167&quot;&gt;&gt;&lt;r(@id:61)&quot;&quot;&lt;f(@id:v)&quot;1&quot;&gt;&lt;f(@id:t)&quot;176&quot;&gt;&gt;&lt;r(@id:26)&quot;&quot;&lt;f(@id:v)&quot;4&quot;&gt;&lt;f(@id:t)&quot;201&quot;&gt;&gt;&lt;r(@id:56)&quot;&quot;&lt;f(@id:v)&quot;4&quot;&gt;&lt;f(@id:t)&quot;213&quot;&gt;&gt;&lt;r(@id:21)&quot;&quot;&lt;f(@id:v)&quot;4&quot;&gt;&lt;f(@id:t)&quot;213&quot;&gt;&gt;&lt;r(@id:17)&quot;&quot;&lt;f(@id:v)&quot;4&quot;&gt;&lt;f(@id:t)&quot;213&quot;&gt;&gt;&lt;r(@id:27)&quot;&quot;&lt;f(@id:v)&quot;4&quot;&gt;&lt;f(@id:t)&quot;217&quot;&gt;&gt;&lt;r(@id:60)&quot;&quot;&lt;f(@id:v)&quot;4&quot;&gt;&lt;f(@id:t)&quot;217&quot;&gt;&gt;&lt;r(@id:19)&quot;&quot;&lt;f(@id:v)&quot;4&quot;&gt;&lt;f(@id:t)&quot;236&quot;&gt;&gt;&lt;r(@id:4)&quot;&quot;&lt;f(@id:v)&quot;3&quot;&gt;&lt;f(@id:t)&quot;241&quot;&gt;&gt;&lt;r(@id:14)&quot;&quot;&lt;f(@id:v)&quot;4&quot;&gt;&lt;f(@id:t)&quot;241&quot;&gt;&gt;&lt;r(@id:5)&quot;&quot;&lt;f(@id:v)&quot;4&quot;&gt;&lt;f(@id:t)&quot;241&quot;&gt;&gt;&lt;r(@id:43)&quot;&quot;&lt;f(@id:v)&quot;4&quot;&gt;&lt;f(@id:t)&quot;246&quot;&gt;&gt;&lt;r(@id:51)&quot;&quot;&lt;f(@id:v)&quot;4&quot;&gt;&lt;f(@id:t)&quot;246&quot;&gt;&gt;&gt;&lt;d(@id:014-001)&quot;&quot;&lt;r(@id:51)&quot;&quot;&lt;f(@id:v)&quot;1&quot;&gt;&lt;f(@id:t)&quot;108&quot;&gt;&gt;&lt;r(@id:5)&quot;&quot;&lt;f(@id:v)&quot;1&quot;&gt;&lt;f(@id:t)&quot;126&quot;&gt;&gt;&lt;r(@id:56)&quot;&quot;&lt;f(@id:v)&quot;1&quot;&gt;&lt;f(@id:t)&quot;144&quot;&gt;&gt;&lt;r(@id:40)&quot;&quot;&lt;f(@id:v)&quot;1&quot;&gt;&lt;f(@id:t)&quot;144&quot;&gt;&gt;&lt;r(@id:27)&quot;&quot;&lt;f(@id:v)&quot;1&quot;&gt;&lt;f(@id:t)&quot;149&quot;&gt;&gt;&lt;r(@id:35)&quot;&quot;&lt;f(@id:v)&quot;1&quot;&gt;&lt;f(@id:t)&quot;149&quot;&gt;&gt;&lt;r(@id:28)&quot;&quot;&lt;f(@id:v)&quot;1&quot;&gt;&lt;f(@id:t)&quot;149&quot;&gt;&gt;&lt;r(@id:47)&quot;&quot;&lt;f(@id:v)&quot;2&quot;&gt;&lt;f(@id:t)&quot;149&quot;&gt;&gt;&lt;r(@id:20)&quot;&quot;&lt;f(@id:v)&quot;2&quot;&gt;&lt;f(@id:t)&quot;169&quot;&gt;&gt;&lt;r(@id:12)&quot;&quot;&lt;f(@id:v)&quot;1&quot;&gt;&lt;f(@id:t)&quot;169&quot;&gt;&gt;&lt;r(@id:3)&quot;&quot;&lt;f(@id:v)&quot;1&quot;&gt;&lt;f(@id:t)&quot;173&quot;&gt;&gt;&lt;r(@id:26)&quot;&quot;&lt;f(@id:v)&quot;1&quot;&gt;&lt;f(@id:t)&quot;177&quot;&gt;&gt;&lt;r(@id:19)&quot;&quot;&lt;f(@id:v)&quot;1&quot;&gt;&lt;f(@id:t)&quot;189&quot;&gt;&gt;&lt;r(@id:21)&quot;&quot;&lt;f(@id:v)&quot;2&quot;&gt;&lt;f(@id:t)&quot;189&quot;&gt;&gt;&lt;r(@id:1)&quot;&quot;&lt;f(@id:v)&quot;1&quot;&gt;&lt;f(@id:t)&quot;189&quot;&gt;&gt;&lt;r(@id:4)&quot;&quot;&lt;f(@id:v)&quot;1&quot;&gt;&lt;f(@id:t)&quot;194&quot;&gt;&gt;&lt;r(@id:14)&quot;&quot;&lt;f(@id:v)&quot;1&quot;&gt;&lt;f(@id:t)&quot;194&quot;&gt;&gt;&lt;r(@id:43)&quot;&quot;&lt;f(@id:v)&quot;1&quot;&gt;&lt;f(@id:t)&quot;199&quot;&gt;&gt;&lt;r(@id:30)&quot;&quot;&lt;f(@id:v)&quot;1&quot;&gt;&lt;f(@id:t)&quot;199&quot;&gt;&gt;&gt;&lt;d(@id:015-001)&quot;&quot;&lt;r(@id:61)&quot;&quot;&lt;f(@id:v)&quot;1&quot;&gt;&lt;f(@id:t)&quot;36&quot;&gt;&gt;&lt;r(@id:28)&quot;&quot;&lt;f(@id:v)&quot;2&quot;&gt;&lt;f(@id:t)&quot;124&quot;&gt;&gt;&lt;r(@id:60)&quot;&quot;&lt;f(@id:v)&quot;1&quot;&gt;&lt;f(@id:t)&quot;124&quot;&gt;&gt;&lt;r(@id:26)&quot;&quot;&lt;f(@id:v)&quot;1&quot;&gt;&lt;f(@id:t)&quot;128&quot;&gt;&gt;&lt;r(@id:40)&quot;&quot;&lt;f(@id:v)&quot;1&quot;&gt;&lt;f(@id:t)&quot;141&quot;&gt;&gt;&lt;r(@id:1)&quot;&quot;&lt;f(@id:v)&quot;1&quot;&gt;&lt;f(@id:t)&quot;141&quot;&gt;&gt;&lt;r(@id:35)&quot;&quot;&lt;f(@id:v)&quot;2&quot;&gt;&lt;f(@id:t)&quot;146&quot;&gt;&gt;&lt;r(@id:4)&quot;&quot;&lt;f(@id:v)&quot;1&quot;&gt;&lt;f(@id:t)&quot;146&quot;&gt;&gt;&lt;r(@id:14)&quot;&quot;&lt;f(@id:v)&quot;1&quot;&gt;&lt;f(@id:t)&quot;146&quot;&gt;&gt;&lt;r(@id:47)&quot;&quot;&lt;f(@id:v)&quot;1&quot;&gt;&lt;f(@id:t)&quot;146&quot;&gt;&gt;&lt;r(@id:5)&quot;&quot;&lt;f(@id:v)&quot;2&quot;&gt;&lt;f(@id:t)&quot;146&quot;&gt;&gt;&lt;r(@id:3)&quot;&quot;&lt;f(@id:v)&quot;1&quot;&gt;&lt;f(@id:t)&quot;171&quot;&gt;&gt;&lt;r(@id:56)&quot;&quot;&lt;f(@id:v)&quot;1&quot;&gt;&lt;f(@id:t)&quot;187&quot;&gt;&gt;&lt;r(@id:19)&quot;&quot;&lt;f(@id:v)&quot;1&quot;&gt;&lt;f(@id:t)&quot;187&quot;&gt;&gt;&lt;r(@id:20)&quot;&quot;&lt;f(@id:v)&quot;2&quot;&gt;&lt;f(@id:t)&quot;187&quot;&gt;&gt;&lt;r(@id:17)&quot;&quot;&lt;f(@id:v)&quot;1&quot;&gt;&lt;f(@id:t)&quot;187&quot;&gt;&gt;&gt;&lt;d(@id:016)&quot;&quot;&lt;r(@id:28)&quot;&quot;&lt;f(@id:v)&quot;4&quot;&gt;&lt;f(@id:t)&quot;186&quot;&gt;&gt;&lt;r(@id:14)&quot;&quot;&lt;f(@id:v)&quot;3&quot;&gt;&lt;f(@id:t)&quot;231&quot;&gt;&gt;&lt;r(@id:56)&quot;&quot;&lt;f(@id:v)&quot;3&quot;&gt;&lt;f(@id:t)&quot;159&quot;&gt;&gt;&lt;r(@id:35)&quot;&quot;&lt;f(@id:v)&quot;2&quot;&gt;&lt;f(@id:t)&quot;163&quot;&gt;&gt;&lt;r(@id:4)&quot;&quot;&lt;f(@id:v)&quot;4&quot;&gt;&lt;f(@id:t)&quot;163&quot;&gt;&gt;&lt;r(@id:47)&quot;&quot;&lt;f(@id:v)&quot;1&quot;&gt;&lt;f(@id:t)&quot;163&quot;&gt;&gt;&lt;r(@id:43)&quot;&quot;&lt;f(@id:v)&quot;4&quot;&gt;&lt;f(@id:t)&quot;281&quot;&gt;&gt;&lt;r(@id:21)&quot;&quot;&lt;f(@id:v)&quot;2&quot;&gt;&lt;f(@id:t)&quot;181&quot;&gt;&gt;&lt;r(@id:17)&quot;&quot;&lt;f(@id:v)&quot;3&quot;&gt;&lt;f(@id:t)&quot;181&quot;&gt;&gt;&lt;r(@id:27)&quot;&quot;&lt;f(@id:v)&quot;3&quot;&gt;&lt;f(@id:t)&quot;186&quot;&gt;&gt;&lt;r(@id:60)&quot;&quot;&lt;f(@id:v)&quot;3&quot;&gt;&lt;f(@id:t)&quot;209&quot;&gt;&gt;&lt;r(@id:58)&quot;&quot;&lt;f(@id:v)&quot;3&quot;&gt;&lt;f(@id:t)&quot;213&quot;&gt;&gt;&lt;r(@id:12)&quot;&quot;&lt;f(@id:v)&quot;3&quot;&gt;&lt;f(@id:t)&quot;226&quot;&gt;&gt;&lt;r(@id:1)&quot;&quot;&lt;f(@id:v)&quot;4&quot;&gt;&lt;f(@id:t)&quot;226&quot;&gt;&gt;&lt;r(@id:5)&quot;&quot;&lt;f(@id:v)&quot;3&quot;&gt;&lt;f(@id:t)&quot;231&quot;&gt;&gt;&lt;r(@id:61)&quot;&quot;&lt;f(@id:v)&quot;3&quot;&gt;&lt;f(@id:t)&quot;236&quot;&gt;&gt;&lt;r(@id:19)&quot;&quot;&lt;f(@id:v)&quot;3&quot;&gt;&lt;f(@id:t)&quot;251&quot;&gt;&gt;&lt;r(@id:20)&quot;&quot;&lt;f(@id:v)&quot;4&quot;&gt;&lt;f(@id:t)&quot;251&quot;&gt;&gt;&lt;r(@id:40)&quot;&quot;&lt;f(@id:v)&quot;3&quot;&gt;&lt;f(@id:t)&quot;251&quot;&gt;&gt;&lt;r(@id:51)&quot;&quot;&lt;f(@id:v)&quot;4&quot;&gt;&lt;f(@id:t)&quot;259&quot;&gt;&gt;&lt;r(@id:30)&quot;&quot;&lt;f(@id:v)&quot;3&quot;&gt;&lt;f(@id:t)&quot;259&quot;&gt;&gt;&lt;r(@id:3)&quot;&quot;&lt;f(@id:v)&quot;3&quot;&gt;&lt;f(@id:t)&quot;276&quot;&gt;&gt;&lt;r(@id:26)&quot;&quot;&lt;f(@id:v)&quot;1&quot;&gt;&lt;f(@id:t)&quot;281&quot;&gt;&gt;&gt;&lt;d(@id:017)&quot;&quot;&lt;r(@id:56)&quot;&quot;&lt;f(@id:v)&quot;1&quot;&gt;&lt;f(@id:t)&quot;110&quot;&gt;&gt;&lt;r(@id:19)&quot;&quot;&lt;f(@id:v)&quot;1&quot;&gt;&lt;f(@id:t)&quot;110&quot;&gt;&gt;&lt;r(@id:5)&quot;&quot;&lt;f(@id:v)&quot;1&quot;&gt;&lt;f(@id:t)&quot;115&quot;&gt;&gt;&lt;r(@id:40)&quot;&quot;&lt;f(@id:v)&quot;1&quot;&gt;&lt;f(@id:t)&quot;134&quot;&gt;&gt;&lt;r(@id:3)&quot;&quot;&lt;f(@id:v)&quot;1&quot;&gt;&lt;f(@id:t)&quot;138&quot;&gt;&gt;&lt;r(@id:47)&quot;&quot;&lt;f(@id:v)&quot;1&quot;&gt;&lt;f(@id:t)&quot;138&quot;&gt;&gt;&lt;r(@id:43)&quot;&quot;&lt;f(@id:v)&quot;1&quot;&gt;&lt;f(@id:t)&quot;142&quot;&gt;&gt;&lt;r(@id:51)&quot;&quot;&lt;f(@id:v)&quot;1&quot;&gt;&lt;f(@id:t)&quot;142&quot;&gt;&gt;&lt;r(@id:26)&quot;&quot;&lt;f(@id:v)&quot;2&quot;&gt;&lt;f(@id:t)&quot;142&quot;&gt;&gt;&lt;r(@id:30)&quot;&quot;&lt;f(@id:v)&quot;1&quot;&gt;&lt;f(@id:t)&quot;142&quot;&gt;&gt;&lt;r(@id:58)&quot;&quot;&lt;f(@id:v)&quot;1&quot;&gt;&lt;f(@id:t)&quot;142&quot;&gt;&gt;&lt;r(@id:61)&quot;&quot;&lt;f(@id:v)&quot;1&quot;&gt;&lt;f(@id:t)&quot;142&quot;&gt;&gt;&lt;r(@id:20)&quot;&quot;&lt;f(@id:v)&quot;1&quot;&gt;&lt;f(@id:t)&quot;156&quot;&gt;&gt;&lt;r(@id:21)&quot;&quot;&lt;f(@id:v)&quot;1&quot;&gt;&lt;f(@id:t)&quot;156&quot;&gt;&gt;&lt;r(@id:27)&quot;&quot;&lt;f(@id:v)&quot;1&quot;&gt;&lt;f(@id:t)&quot;161&quot;&gt;&gt;&lt;r(@id:35)&quot;&quot;&lt;f(@id:v)&quot;1&quot;&gt;&lt;f(@id:t)&quot;161&quot;&gt;&gt;&lt;r(@id:12)&quot;&quot;&lt;f(@id:v)&quot;1&quot;&gt;&lt;f(@id:t)&quot;181&quot;&gt;&gt;&lt;r(@id:17)&quot;&quot;&lt;f(@id:v)&quot;1&quot;&gt;&lt;f(@id:t)&quot;181&quot;&gt;&gt;&lt;r(@id:1)&quot;&quot;&lt;f(@id:v)&quot;2&quot;&gt;&lt;f(@id:t)&quot;181&quot;&gt;&gt;&lt;r(@id:4)&quot;&quot;&lt;f(@id:v)&quot;2&quot;&gt;&lt;f(@id:t)&quot;186&quot;&gt;&gt;&lt;r(@id:14)&quot;&quot;&lt;f(@id:v)&quot;1&quot;&gt;&lt;f(@id:t)&quot;186&quot;&gt;&gt;&lt;r(@id:28)&quot;&quot;&lt;f(@id:v)&quot;2&quot;&gt;&lt;f(@id:t)&quot;186&quot;&gt;&gt;&gt;&lt;d(@id:018)&quot;&quot;&lt;r(@id:39)&quot;&quot;&lt;f(@id:v)&quot;1&quot;&gt;&lt;f(@id:t)&quot;43&quot;&gt;&gt;&lt;r(@id:19)&quot;&quot;&lt;f(@id:v)&quot;1&quot;&gt;&lt;f(@id:t)&quot;89&quot;&gt;&gt;&lt;r(@id:12)&quot;&quot;&lt;f(@id:v)&quot;1&quot;&gt;&lt;f(@id:t)&quot;89&quot;&gt;&gt;&lt;r(@id:40)&quot;&quot;&lt;f(@id:v)&quot;1&quot;&gt;&lt;f(@id:t)&quot;89&quot;&gt;&gt;&lt;r(@id:51)&quot;&quot;&lt;f(@id:v)&quot;1&quot;&gt;&lt;f(@id:t)&quot;97&quot;&gt;&gt;&lt;r(@id:61)&quot;&quot;&lt;f(@id:v)&quot;1&quot;&gt;&lt;f(@id:t)&quot;97&quot;&gt;&gt;&lt;r(@id:56)&quot;&quot;&lt;f(@id:v)&quot;1&quot;&gt;&lt;f(@id:t)&quot;111&quot;&gt;&gt;&lt;r(@id:35)&quot;&quot;&lt;f(@id:v)&quot;1&quot;&gt;&lt;f(@id:t)&quot;116&quot;&gt;&gt;&lt;r(@id:3)&quot;&quot;&lt;f(@id:v)&quot;1&quot;&gt;&lt;f(@id:t)&quot;116&quot;&gt;&gt;&lt;r(@id:5)&quot;&quot;&lt;f(@id:v)&quot;1&quot;&gt;&lt;f(@id:t)&quot;116&quot;&gt;&gt;&lt;r(@id:1)&quot;&quot;&lt;f(@id:v)&quot;1&quot;&gt;&lt;f(@id:t)&quot;135&quot;&gt;&gt;&lt;r(@id:27)&quot;&quot;&lt;f(@id:v)&quot;1&quot;&gt;&lt;f(@id:t)&quot;139&quot;&gt;&gt;&lt;r(@id:14)&quot;&quot;&lt;f(@id:v)&quot;1&quot;&gt;&lt;f(@id:t)&quot;139&quot;&gt;&gt;&lt;r(@id:26)&quot;&quot;&lt;f(@id:v)&quot;1&quot;&gt;&lt;f(@id:t)&quot;143&quot;&gt;&gt;&lt;r(@id:30)&quot;&quot;&lt;f(@id:v)&quot;1&quot;&gt;&lt;f(@id:t)&quot;143&quot;&gt;&gt;&lt;r(@id:58)&quot;&quot;&lt;f(@id:v)&quot;1&quot;&gt;&lt;f(@id:t)&quot;143&quot;&gt;&gt;&lt;r(@id:4)&quot;&quot;&lt;f(@id:v)&quot;1&quot;&gt;&lt;f(@id:t)&quot;161&quot;&gt;&gt;&lt;r(@id:28)&quot;&quot;&lt;f(@id:v)&quot;1&quot;&gt;&lt;f(@id:t)&quot;161&quot;&gt;&gt;&lt;r(@id:60)&quot;&quot;&lt;f(@id:v)&quot;1&quot;&gt;&lt;f(@id:t)&quot;161&quot;&gt;&gt;&gt;&lt;d(@id:001-002)&quot;&quot;&lt;r(@id:21)&quot;&quot;&lt;f(@id:v)&quot;4&quot;&gt;&lt;f(@id:t)&quot;101&quot;&gt;&gt;&lt;r(@id:26)&quot;&quot;&lt;f(@id:v)&quot;4&quot;&gt;&lt;f(@id:t)&quot;110&quot;&gt;&gt;&lt;r(@id:47)&quot;&quot;&lt;f(@id:v)&quot;1&quot;&gt;&lt;f(@id:t)&quot;126&quot;&gt;&gt;&lt;r(@id:5)&quot;&quot;&lt;f(@id:v)&quot;4&quot;&gt;&lt;f(@id:t)&quot;126&quot;&gt;&gt;&lt;r(@id:30)&quot;&quot;&lt;f(@id:v)&quot;4&quot;&gt;&lt;f(@id:t)&quot;131&quot;&gt;&gt;&lt;r(@id:56)&quot;&quot;&lt;f(@id:v)&quot;4&quot;&gt;&lt;f(@id:t)&quot;146&quot;&gt;&gt;&lt;r(@id:12)&quot;&quot;&lt;f(@id:v)&quot;4&quot;&gt;&lt;f(@id:t)&quot;146&quot;&gt;&gt;&lt;r(@id:40)&quot;&quot;&lt;f(@id:v)&quot;4&quot;&gt;&lt;f(@id:t)&quot;146&quot;&gt;&gt;&lt;r(@id:1)&quot;&quot;&lt;f(@id:v)&quot;4&quot;&gt;&lt;f(@id:t)&quot;146&quot;&gt;&gt;&lt;r(@id:3)&quot;&quot;&lt;f(@id:v)&quot;4&quot;&gt;&lt;f(@id:t)&quot;151&quot;&gt;&gt;&lt;r(@id:59)&quot;&quot;&lt;f(@id:v)&quot;4&quot;&gt;&lt;f(@id:t)&quot;151&quot;&gt;&gt;&lt;r(@id:4)&quot;&quot;&lt;f(@id:v)&quot;4&quot;&gt;&lt;f(@id:t)&quot;151&quot;&gt;&gt;&lt;r(@id:58)&quot;&quot;&lt;f(@id:v)&quot;4&quot;&gt;&lt;f(@id:t)&quot;156&quot;&gt;&gt;&lt;r(@id:35)&quot;&quot;&lt;f(@id:v)&quot;4&quot;&gt;&lt;f(@id:t)&quot;172&quot;&gt;&gt;&lt;r(@id:60)&quot;&quot;&lt;f(@id:v)&quot;4&quot;&gt;&lt;f(@id:t)&quot;172&quot;&gt;&gt;&lt;r(@id:43)&quot;&quot;&lt;f(@id:v)&quot;4&quot;&gt;&lt;f(@id:t)&quot;176&quot;&gt;&gt;&lt;r(@id:19)&quot;&quot;&lt;f(@id:v)&quot;4&quot;&gt;&lt;f(@id:t)&quot;191&quot;&gt;&gt;&lt;r(@id:17)&quot;&quot;&lt;f(@id:v)&quot;4&quot;&gt;&lt;f(@id:t)&quot;191&quot;&gt;&gt;&lt;r(@id:14)&quot;&quot;&lt;f(@id:v)&quot;4&quot;&gt;&lt;f(@id:t)&quot;196&quot;&gt;&gt;&lt;r(@id:51)&quot;&quot;&lt;f(@id:v)&quot;4&quot;&gt;&lt;f(@id:t)&quot;201&quot;&gt;&gt;&gt;&lt;d(@id:002-002)&quot;&quot;&lt;r(@id:26)&quot;&quot;&lt;f(@id:v)&quot;4&quot;&gt;&lt;f(@id:t)&quot;103&quot;&gt;&gt;&lt;r(@id:58)&quot;&quot;&lt;f(@id:v)&quot;4&quot;&gt;&lt;f(@id:t)&quot;103&quot;&gt;&gt;&lt;r(@id:21)&quot;&quot;&lt;f(@id:v)&quot;4&quot;&gt;&lt;f(@id:t)&quot;115&quot;&gt;&gt;&lt;r(@id:3)&quot;&quot;&lt;f(@id:v)&quot;4&quot;&gt;&lt;f(@id:t)&quot;120&quot;&gt;&gt;&lt;r(@id:4)&quot;&quot;&lt;f(@id:v)&quot;4&quot;&gt;&lt;f(@id:t)&quot;120&quot;&gt;&gt;&lt;r(@id:28)&quot;&quot;&lt;f(@id:v)&quot;4&quot;&gt;&lt;f(@id:t)&quot;120&quot;&gt;&gt;&lt;r(@id:5)&quot;&quot;&lt;f(@id:v)&quot;4&quot;&gt;&lt;f(@id:t)&quot;120&quot;&gt;&gt;&lt;r(@id:19)&quot;&quot;&lt;f(@id:v)&quot;4&quot;&gt;&lt;f(@id:t)&quot;140&quot;&gt;&gt;&lt;r(@id:40)&quot;&quot;&lt;f(@id:v)&quot;4&quot;&gt;&lt;f(@id:t)&quot;140&quot;&gt;&gt;&lt;r(@id:35)&quot;&quot;&lt;f(@id:v)&quot;4&quot;&gt;&lt;f(@id:t)&quot;145&quot;&gt;&gt;&lt;r(@id:51)&quot;&quot;&lt;f(@id:v)&quot;4&quot;&gt;&lt;f(@id:t)&quot;150&quot;&gt;&gt;&lt;r(@id:61)&quot;&quot;&lt;f(@id:v)&quot;4&quot;&gt;&lt;f(@id:t)&quot;150&quot;&gt;&gt;&lt;r(@id:12)&quot;&quot;&lt;f(@id:v)&quot;4&quot;&gt;&lt;f(@id:t)&quot;162&quot;&gt;&gt;&lt;r(@id:1)&quot;&quot;&lt;f(@id:v)&quot;4&quot;&gt;&lt;f(@id:t)&quot;162&quot;&gt;&gt;&lt;r(@id:27)&quot;&quot;&lt;f(@id:v)&quot;4&quot;&gt;&lt;f(@id:t)&quot;166&quot;&gt;&gt;&lt;r(@id:59)&quot;&quot;&lt;f(@id:v)&quot;4&quot;&gt;&lt;f(@id:t)&quot;166&quot;&gt;&gt;&lt;r(@id:14)&quot;&quot;&lt;f(@id:v)&quot;4&quot;&gt;&lt;f(@id:t)&quot;166&quot;&gt;&gt;&lt;r(@id:47)&quot;&quot;&lt;f(@id:v)&quot;4&quot;&gt;&lt;f(@id:t)&quot;166&quot;&gt;&gt;&lt;r(@id:43)&quot;&quot;&lt;f(@id:v)&quot;4&quot;&gt;&lt;f(@id:t)&quot;171&quot;&gt;&gt;&lt;r(@id:30)&quot;&quot;&lt;f(@id:v)&quot;4&quot;&gt;&lt;f(@id:t)&quot;171&quot;&gt;&gt;&lt;r(@id:20)&quot;&quot;&lt;f(@id:v)&quot;1&quot;&gt;&lt;f(@id:t)&quot;186&quot;&gt;&gt;&lt;r(@id:39)&quot;&quot;&lt;f(@id:v)&quot;4&quot;&gt;&lt;f(@id:t)&quot;186&quot;&gt;&gt;&lt;r(@id:17)&quot;&quot;&lt;f(@id:v)&quot;4&quot;&gt;&lt;f(@id:t)&quot;186&quot;&gt;&gt;&gt;&lt;d(@id:004-002)&quot;&quot;&lt;r(@id:58)&quot;&quot;&lt;f(@id:v)&quot;1&quot;&gt;&lt;f(@id:t)&quot;115&quot;&gt;&gt;&lt;r(@id:19)&quot;&quot;&lt;f(@id:v)&quot;1&quot;&gt;&lt;f(@id:t)&quot;128&quot;&gt;&gt;&lt;r(@id:20)&quot;&quot;&lt;f(@id:v)&quot;2&quot;&gt;&lt;f(@id:t)&quot;128&quot;&gt;&gt;&lt;r(@id:21)&quot;&quot;&lt;f(@id:v)&quot;1&quot;&gt;&lt;f(@id:t)&quot;128&quot;&gt;&gt;&lt;r(@id:35)&quot;&quot;&lt;f(@id:v)&quot;1&quot;&gt;&lt;f(@id:t)&quot;133&quot;&gt;&gt;&lt;r(@id:28)&quot;&quot;&lt;f(@id:v)&quot;1&quot;&gt;&lt;f(@id:t)&quot;133&quot;&gt;&gt;&lt;r(@id:5)&quot;&quot;&lt;f(@id:v)&quot;1&quot;&gt;&lt;f(@id:t)&quot;133&quot;&gt;&gt;&lt;r(@id:43)&quot;&quot;&lt;f(@id:v)&quot;1&quot;&gt;&lt;f(@id:t)&quot;138&quot;&gt;&gt;&lt;r(@id:26)&quot;&quot;&lt;f(@id:v)&quot;1&quot;&gt;&lt;f(@id:t)&quot;138&quot;&gt;&gt;&lt;r(@id:56)&quot;&quot;&lt;f(@id:v)&quot;1&quot;&gt;&lt;f(@id:t)&quot;153&quot;&gt;&gt;&lt;r(@id:17)&quot;&quot;&lt;f(@id:v)&quot;1&quot;&gt;&lt;f(@id:t)&quot;153&quot;&gt;&gt;&lt;r(@id:3)&quot;&quot;&lt;f(@id:v)&quot;1&quot;&gt;&lt;f(@id:t)&quot;158&quot;&gt;&gt;&lt;r(@id:47)&quot;&quot;&lt;f(@id:v)&quot;1&quot;&gt;&lt;f(@id:t)&quot;158&quot;&gt;&gt;&lt;r(@id:51)&quot;&quot;&lt;f(@id:v)&quot;1&quot;&gt;&lt;f(@id:t)&quot;162&quot;&gt;&gt;&lt;r(@id:39)&quot;&quot;&lt;f(@id:v)&quot;1&quot;&gt;&lt;f(@id:t)&quot;174&quot;&gt;&gt;&lt;r(@id:40)&quot;&quot;&lt;f(@id:v)&quot;1&quot;&gt;&lt;f(@id:t)&quot;174&quot;&gt;&gt;&lt;r(@id:1)&quot;&quot;&lt;f(@id:v)&quot;1&quot;&gt;&lt;f(@id:t)&quot;174&quot;&gt;&gt;&lt;r(@id:27)&quot;&quot;&lt;f(@id:v)&quot;1&quot;&gt;&lt;f(@id:t)&quot;179&quot;&gt;&gt;&lt;r(@id:59)&quot;&quot;&lt;f(@id:v)&quot;1&quot;&gt;&lt;f(@id:t)&quot;179&quot;&gt;&gt;&lt;r(@id:14)&quot;&quot;&lt;f(@id:v)&quot;1&quot;&gt;&lt;f(@id:t)&quot;179&quot;&gt;&gt;&lt;r(@id:12)&quot;&quot;&lt;f(@id:v)&quot;1&quot;&gt;&lt;f(@id:t)&quot;199&quot;&gt;&gt;&lt;r(@id:60)&quot;&quot;&lt;f(@id:v)&quot;1&quot;&gt;&lt;f(@id:t)&quot;204&quot;&gt;&gt;&lt;r(@id:30)&quot;&quot;&lt;f(@id:v)&quot;1&quot;&gt;&lt;f(@id:t)&quot;209&quot;&gt;&gt;&lt;r(@id:61)&quot;&quot;&lt;f(@id:v)&quot;1&quot;&gt;&lt;f(@id:t)&quot;209&quot;&gt;&gt;&gt;&lt;d(@id:003-002)&quot;&quot;&lt;r(@id:28)&quot;&quot;&lt;f(@id:v)&quot;1&quot;&gt;&lt;f(@id:t)&quot;102&quot;&gt;&gt;&lt;r(@id:5)&quot;&quot;&lt;f(@id:v)&quot;1&quot;&gt;&lt;f(@id:t)&quot;123&quot;&gt;&gt;&lt;r(@id:51)&quot;&quot;&lt;f(@id:v)&quot;1&quot;&gt;&lt;f(@id:t)&quot;127&quot;&gt;&gt;&lt;r(@id:20)&quot;&quot;&lt;f(@id:v)&quot;2&quot;&gt;&lt;f(@id:t)&quot;142&quot;&gt;&gt;&lt;r(@id:1)&quot;&quot;&lt;f(@id:v)&quot;1&quot;&gt;&lt;f(@id:t)&quot;142&quot;&gt;&gt;&lt;r(@id:47)&quot;&quot;&lt;f(@id:v)&quot;1&quot;&gt;&lt;f(@id:t)&quot;147&quot;&gt;&gt;&lt;r(@id:26)&quot;&quot;&lt;f(@id:v)&quot;1&quot;&gt;&lt;f(@id:t)&quot;152&quot;&gt;&gt;&lt;r(@id:56)&quot;&quot;&lt;f(@id:v)&quot;2&quot;&gt;&lt;f(@id:t)&quot;165&quot;&gt;&gt;&lt;r(@id:21)&quot;&quot;&lt;f(@id:v)&quot;1&quot;&gt;&lt;f(@id:t)&quot;165&quot;&gt;&gt;&lt;r(@id:12)&quot;&quot;&lt;f(@id:v)&quot;1&quot;&gt;&lt;f(@id:t)&quot;165&quot;&gt;&gt;&lt;r(@id:59)&quot;&quot;&lt;f(@id:v)&quot;1&quot;&gt;&lt;f(@id:t)&quot;169&quot;&gt;&gt;&lt;r(@id:14)&quot;&quot;&lt;f(@id:v)&quot;1&quot;&gt;&lt;f(@id:t)&quot;169&quot;&gt;&gt;&lt;r(@id:19)&quot;&quot;&lt;f(@id:v)&quot;1&quot;&gt;&lt;f(@id:t)&quot;187&quot;&gt;&gt;&lt;r(@id:40)&quot;&quot;&lt;f(@id:v)&quot;1&quot;&gt;&lt;f(@id:t)&quot;187&quot;&gt;&gt;&lt;r(@id:35)&quot;&quot;&lt;f(@id:v)&quot;1&quot;&gt;&lt;f(@id:t)&quot;192&quot;&gt;&gt;&lt;r(@id:4)&quot;&quot;&lt;f(@id:v)&quot;1&quot;&gt;&lt;f(@id:t)&quot;192&quot;&gt;&gt;&lt;r(@id:30)&quot;&quot;&lt;f(@id:v)&quot;1&quot;&gt;&lt;f(@id:t)&quot;219&quot;&gt;&gt;&lt;r(@id:58)&quot;&quot;&lt;f(@id:v)&quot;1&quot;&gt;&lt;f(@id:t)&quot;197&quot;&gt;&gt;&lt;r(@id:61)&quot;&quot;&lt;f(@id:v)&quot;1&quot;&gt;&lt;f(@id:t)&quot;197&quot;&gt;&gt;&gt;&lt;d(@id:005-002)&quot;&quot;&lt;r(@id:56)&quot;&quot;&lt;f(@id:v)&quot;1&quot;&gt;&lt;f(@id:t)&quot;107&quot;&gt;&gt;&lt;r(@id:35)&quot;&quot;&lt;f(@id:v)&quot;1&quot;&gt;&lt;f(@id:t)&quot;112&quot;&gt;&gt;&lt;r(@id:4)&quot;&quot;&lt;f(@id:v)&quot;1&quot;&gt;&lt;f(@id:t)&quot;112&quot;&gt;&gt;&lt;r(@id:28)&quot;&quot;&lt;f(@id:v)&quot;1&quot;&gt;&lt;f(@id:t)&quot;112&quot;&gt;&gt;&lt;r(@id:5)&quot;&quot;&lt;f(@id:v)&quot;1&quot;&gt;&lt;f(@id:t)&quot;112&quot;&gt;&gt;&lt;r(@id:26)&quot;&quot;&lt;f(@id:v)&quot;1&quot;&gt;&lt;f(@id:t)&quot;117&quot;&gt;&gt;&lt;r(@id:58)&quot;&quot;&lt;f(@id:v)&quot;1&quot;&gt;&lt;f(@id:t)&quot;117&quot;&gt;&gt;&lt;r(@id:21)&quot;&quot;&lt;f(@id:v)&quot;1&quot;&gt;&lt;f(@id:t)&quot;129&quot;&gt;&gt;&lt;r(@id:3)&quot;&quot;&lt;f(@id:v)&quot;1&quot;&gt;&lt;f(@id:t)&quot;133&quot;&gt;&gt;&lt;r(@id:47)&quot;&quot;&lt;f(@id:v)&quot;1&quot;&gt;&lt;f(@id:t)&quot;133&quot;&gt;&gt;&lt;r(@id:51)&quot;&quot;&lt;f(@id:v)&quot;1&quot;&gt;&lt;f(@id:t)&quot;137&quot;&gt;&gt;&lt;r(@id:17)&quot;&quot;&lt;f(@id:v)&quot;1&quot;&gt;&lt;f(@id:t)&quot;175&quot;&gt;&gt;&lt;r(@id:60)&quot;&quot;&lt;f(@id:v)&quot;1&quot;&gt;&lt;f(@id:t)&quot;179&quot;&gt;&gt;&lt;r(@id:39)&quot;&quot;&lt;f(@id:v)&quot;1&quot;&gt;&lt;f(@id:t)&quot;197&quot;&gt;&gt;&lt;r(@id:12)&quot;&quot;&lt;f(@id:v)&quot;1&quot;&gt;&lt;f(@id:t)&quot;197&quot;&gt;&gt;&lt;r(@id:40)&quot;&quot;&lt;f(@id:v)&quot;1&quot;&gt;&lt;f(@id:t)&quot;197&quot;&gt;&gt;&lt;r(@id:1)&quot;&quot;&lt;f(@id:v)&quot;1&quot;&gt;&lt;f(@id:t)&quot;197&quot;&gt;&gt;&lt;r(@id:14)&quot;&quot;&lt;f(@id:v)&quot;1&quot;&gt;&lt;f(@id:t)&quot;202&quot;&gt;&gt;&lt;r(@id:61)&quot;&quot;&lt;f(@id:v)&quot;1&quot;&gt;&lt;f(@id:t)&quot;207&quot;&gt;&gt;&lt;r(@id:19)&quot;&quot;&lt;f(@id:v)&quot;1&quot;&gt;&lt;f(@id:t)&quot;221&quot;&gt;&gt;&lt;r(@id:27)&quot;&quot;&lt;f(@id:v)&quot;1&quot;&gt;&lt;f(@id:t)&quot;225&quot;&gt;&gt;&lt;r(@id:20)&quot;&quot;&lt;f(@id:v)&quot;2&quot;&gt;&lt;f(@id:t)&quot;242&quot;&gt;&gt;&gt;&lt;d(@id:022)&quot;&quot;&lt;r(@id:28)&quot;&quot;&lt;f(@id:v)&quot;4&quot;&gt;&lt;f(@id:t)&quot;108&quot;&gt;&gt;&lt;r(@id:51)&quot;&quot;&lt;f(@id:v)&quot;4&quot;&gt;&lt;f(@id:t)&quot;112&quot;&gt;&gt;&lt;r(@id:58)&quot;&quot;&lt;f(@id:v)&quot;4&quot;&gt;&lt;f(@id:t)&quot;112&quot;&gt;&gt;&lt;r(@id:12)&quot;&quot;&lt;f(@id:v)&quot;4&quot;&gt;&lt;f(@id:t)&quot;150&quot;&gt;&gt;&lt;r(@id:14)&quot;&quot;&lt;f(@id:v)&quot;4&quot;&gt;&lt;f(@id:t)&quot;154&quot;&gt;&gt;&lt;r(@id:47)&quot;&quot;&lt;f(@id:v)&quot;4&quot;&gt;&lt;f(@id:t)&quot;154&quot;&gt;&gt;&lt;r(@id:19)&quot;&quot;&lt;f(@id:v)&quot;4&quot;&gt;&lt;f(@id:t)&quot;170&quot;&gt;&gt;&lt;r(@id:40)&quot;&quot;&lt;f(@id:v)&quot;4&quot;&gt;&lt;f(@id:t)&quot;170&quot;&gt;&gt;&lt;r(@id:35)&quot;&quot;&lt;f(@id:v)&quot;4&quot;&gt;&lt;f(@id:t)&quot;175&quot;&gt;&gt;&lt;r(@id:3)&quot;&quot;&lt;f(@id:v)&quot;4&quot;&gt;&lt;f(@id:t)&quot;175&quot;&gt;&gt;&lt;r(@id:26)&quot;&quot;&lt;f(@id:v)&quot;4&quot;&gt;&lt;f(@id:t)&quot;180&quot;&gt;&gt;&lt;r(@id:61)&quot;&quot;&lt;f(@id:v)&quot;4&quot;&gt;&lt;f(@id:t)&quot;180&quot;&gt;&gt;&lt;r(@id:17)&quot;&quot;&lt;f(@id:v)&quot;4&quot;&gt;&lt;f(@id:t)&quot;195&quot;&gt;&gt;&lt;r(@id:1)&quot;&quot;&lt;f(@id:v)&quot;4&quot;&gt;&lt;f(@id:t)&quot;195&quot;&gt;&gt;&lt;r(@id:59)&quot;&quot;&lt;f(@id:v)&quot;4&quot;&gt;&lt;f(@id:t)&quot;200&quot;&gt;&gt;&lt;r(@id:4)&quot;&quot;&lt;f(@id:v)&quot;4&quot;&gt;&lt;f(@id:t)&quot;200&quot;&gt;&gt;&gt;&lt;d(@id:008-002)&quot;&quot;&lt;r(@id:47)&quot;&quot;&lt;f(@id:v)&quot;1&quot;&gt;&lt;f(@id:t)&quot;116&quot;&gt;&gt;&lt;r(@id:56)&quot;&quot;&lt;f(@id:v)&quot;1&quot;&gt;&lt;f(@id:t)&quot;132&quot;&gt;&gt;&lt;r(@id:3)&quot;&quot;&lt;f(@id:v)&quot;1&quot;&gt;&lt;f(@id:t)&quot;136&quot;&gt;&gt;&lt;r(@id:5)&quot;&quot;&lt;f(@id:v)&quot;1&quot;&gt;&lt;f(@id:t)&quot;136&quot;&gt;&gt;&lt;r(@id:58)&quot;&quot;&lt;f(@id:v)&quot;1&quot;&gt;&lt;f(@id:t)&quot;141&quot;&gt;&gt;&lt;r(@id:20)&quot;&quot;&lt;f(@id:v)&quot;1&quot;&gt;&lt;f(@id:t)&quot;156&quot;&gt;&gt;&lt;r(@id:39)&quot;&quot;&lt;f(@id:v)&quot;1&quot;&gt;&lt;f(@id:t)&quot;156&quot;&gt;&gt;&lt;r(@id:12)&quot;&quot;&lt;f(@id:v)&quot;1&quot;&gt;&lt;f(@id:t)&quot;156&quot;&gt;&gt;&lt;r(@id:17)&quot;&quot;&lt;f(@id:v)&quot;1&quot;&gt;&lt;f(@id:t)&quot;156&quot;&gt;&gt;&lt;r(@id:1)&quot;&quot;&lt;f(@id:v)&quot;1&quot;&gt;&lt;f(@id:t)&quot;156&quot;&gt;&gt;&lt;r(@id:27)&quot;&quot;&lt;f(@id:v)&quot;1&quot;&gt;&lt;f(@id:t)&quot;161&quot;&gt;&gt;&lt;r(@id:59)&quot;&quot;&lt;f(@id:v)&quot;1&quot;&gt;&lt;f(@id:t)&quot;161&quot;&gt;&gt;&lt;r(@id:61)&quot;&quot;&lt;f(@id:v)&quot;1&quot;&gt;&lt;f(@id:t)&quot;166&quot;&gt;&gt;&lt;r(@id:19)&quot;&quot;&lt;f(@id:v)&quot;2&quot;&gt;&lt;f(@id:t)&quot;178&quot;&gt;&gt;&lt;r(@id:35)&quot;&quot;&lt;f(@id:v)&quot;1&quot;&gt;&lt;f(@id:t)&quot;182&quot;&gt;&gt;&lt;r(@id:40)&quot;&quot;&lt;f(@id:v)&quot;1&quot;&gt;&lt;f(@id:t)&quot;201&quot;&gt;&gt;&lt;r(@id:14)&quot;&quot;&lt;f(@id:v)&quot;1&quot;&gt;&lt;f(@id:t)&quot;206&quot;&gt;&gt;&lt;r(@id:30)&quot;&quot;&lt;f(@id:v)&quot;1&quot;&gt;&lt;f(@id:t)&quot;211&quot;&gt;&gt;&gt;&lt;d(@id:009-002)&quot;&quot;&lt;r(@id:47)&quot;&quot;&lt;f(@id:v)&quot;1&quot;&gt;&lt;f(@id:t)&quot;79&quot;&gt;&gt;&lt;r(@id:26)&quot;&quot;&lt;f(@id:v)&quot;1&quot;&gt;&lt;f(@id:t)&quot;108&quot;&gt;&gt;&lt;r(@id:58)&quot;&quot;&lt;f(@id:v)&quot;1&quot;&gt;&lt;f(@id:t)&quot;108&quot;&gt;&gt;&lt;r(@id:1)&quot;&quot;&lt;f(@id:v)&quot;1&quot;&gt;&lt;f(@id:t)&quot;120&quot;&gt;&gt;&lt;r(@id:20)&quot;&quot;&lt;f(@id:v)&quot;2&quot;&gt;&lt;f(@id:t)&quot;144&quot;&gt;&gt;&lt;r(@id:40)&quot;&quot;&lt;f(@id:v)&quot;1&quot;&gt;&lt;f(@id:t)&quot;144&quot;&gt;&gt;&lt;r(@id:35)&quot;&quot;&lt;f(@id:v)&quot;1&quot;&gt;&lt;f(@id:t)&quot;149&quot;&gt;&gt;&lt;r(@id:3)&quot;&quot;&lt;f(@id:v)&quot;1&quot;&gt;&lt;f(@id:t)&quot;149&quot;&gt;&gt;&lt;r(@id:28)&quot;&quot;&lt;f(@id:v)&quot;1&quot;&gt;&lt;f(@id:t)&quot;149&quot;&gt;&gt;&lt;r(@id:17)&quot;&quot;&lt;f(@id:v)&quot;1&quot;&gt;&lt;f(@id:t)&quot;166&quot;&gt;&gt;&lt;r(@id:14)&quot;&quot;&lt;f(@id:v)&quot;1&quot;&gt;&lt;f(@id:t)&quot;170&quot;&gt;&gt;&lt;r(@id:30)&quot;&quot;&lt;f(@id:v)&quot;1&quot;&gt;&lt;f(@id:t)&quot;174&quot;&gt;&gt;&lt;r(@id:56)&quot;&quot;&lt;f(@id:v)&quot;1&quot;&gt;&lt;f(@id:t)&quot;189&quot;&gt;&gt;&lt;r(@id:39)&quot;&quot;&lt;f(@id:v)&quot;1&quot;&gt;&lt;f(@id:t)&quot;189&quot;&gt;&gt;&lt;r(@id:27)&quot;&quot;&lt;f(@id:v)&quot;1&quot;&gt;&lt;f(@id:t)&quot;216&quot;&gt;&gt;&lt;r(@id:4)&quot;&quot;&lt;f(@id:v)&quot;1&quot;&gt;&lt;f(@id:t)&quot;216&quot;&gt;&gt;&lt;r(@id:19)&quot;&quot;&lt;f(@id:v)&quot;1&quot;&gt;&lt;f(@id:t)&quot;234&quot;&gt;&gt;&gt;&lt;d(@id:006-002)&quot;&quot;&lt;r(@id:35)&quot;&quot;&lt;f(@id:v)&quot;4&quot;&gt;&lt;f(@id:t)&quot;115&quot;&gt;&gt;&lt;r(@id:47)&quot;&quot;&lt;f(@id:v)&quot;4&quot;&gt;&lt;f(@id:t)&quot;136&quot;&gt;&gt;&lt;r(@id:20)&quot;&quot;&lt;f(@id:v)&quot;1&quot;&gt;&lt;f(@id:t)&quot;155&quot;&gt;&gt;&lt;r(@id:14)&quot;&quot;&lt;f(@id:v)&quot;4&quot;&gt;&lt;f(@id:t)&quot;160&quot;&gt;&gt;&lt;r(@id:5)&quot;&quot;&lt;f(@id:v)&quot;4&quot;&gt;&lt;f(@id:t)&quot;160&quot;&gt;&gt;&lt;r(@id:30)&quot;&quot;&lt;f(@id:v)&quot;4&quot;&gt;&lt;f(@id:t)&quot;165&quot;&gt;&gt;&lt;r(@id:21)&quot;&quot;&lt;f(@id:v)&quot;4&quot;&gt;&lt;f(@id:t)&quot;178&quot;&gt;&gt;&lt;r(@id:39)&quot;&quot;&lt;f(@id:v)&quot;4&quot;&gt;&lt;f(@id:t)&quot;178&quot;&gt;&gt;&lt;r(@id:4)&quot;&quot;&lt;f(@id:v)&quot;4&quot;&gt;&lt;f(@id:t)&quot;182&quot;&gt;&gt;&lt;r(@id:26)&quot;&quot;&lt;f(@id:v)&quot;4&quot;&gt;&lt;f(@id:t)&quot;186&quot;&gt;&gt;&lt;r(@id:58)&quot;&quot;&lt;f(@id:v)&quot;4&quot;&gt;&lt;f(@id:t)&quot;186&quot;&gt;&gt;&lt;r(@id:61)&quot;&quot;&lt;f(@id:v)&quot;4&quot;&gt;&lt;f(@id:t)&quot;186&quot;&gt;&gt;&lt;r(@id:56)&quot;&quot;&lt;f(@id:v)&quot;4&quot;&gt;&lt;f(@id:t)&quot;200&quot;&gt;&gt;&lt;r(@id:12)&quot;&quot;&lt;f(@id:v)&quot;4&quot;&gt;&lt;f(@id:t)&quot;200&quot;&gt;&gt;&lt;r(@id:27)&quot;&quot;&lt;f(@id:v)&quot;4&quot;&gt;&lt;f(@id:t)&quot;205&quot;&gt;&gt;&lt;r(@id:3)&quot;&quot;&lt;f(@id:v)&quot;4&quot;&gt;&lt;f(@id:t)&quot;205&quot;&gt;&gt;&lt;r(@id:40)&quot;&quot;&lt;f(@id:v)&quot;4&quot;&gt;&lt;f(@id:t)&quot;224&quot;&gt;&gt;&lt;r(@id:1)&quot;&quot;&lt;f(@id:v)&quot;3&quot;&gt;&lt;f(@id:t)&quot;224&quot;&gt;&gt;&gt;&lt;d(@id:013-002)&quot;&quot;&lt;r(@id:26)&quot;&quot;&lt;f(@id:v)&quot;4&quot;&gt;&lt;f(@id:t)&quot;104&quot;&gt;&gt;&lt;r(@id:56)&quot;&quot;&lt;f(@id:v)&quot;4&quot;&gt;&lt;f(@id:t)&quot;119&quot;&gt;&gt;&lt;r(@id:3)&quot;&quot;&lt;f(@id:v)&quot;4&quot;&gt;&lt;f(@id:t)&quot;124&quot;&gt;&gt;&lt;r(@id:5)&quot;&quot;&lt;f(@id:v)&quot;4&quot;&gt;&lt;f(@id:t)&quot;124&quot;&gt;&gt;&lt;r(@id:30)&quot;&quot;&lt;f(@id:v)&quot;4&quot;&gt;&lt;f(@id:t)&quot;129&quot;&gt;&gt;&lt;r(@id:40)&quot;&quot;&lt;f(@id:v)&quot;4&quot;&gt;&lt;f(@id:t)&quot;141&quot;&gt;&gt;&lt;r(@id:59)&quot;&quot;&lt;f(@id:v)&quot;4&quot;&gt;&lt;f(@id:t)&quot;145&quot;&gt;&gt;&lt;r(@id:14)&quot;&quot;&lt;f(@id:v)&quot;4&quot;&gt;&lt;f(@id:t)&quot;145&quot;&gt;&gt;&lt;r(@id:28)&quot;&quot;&lt;f(@id:v)&quot;1&quot;&gt;&lt;f(@id:t)&quot;145&quot;&gt;&gt;&lt;r(@id:20)&quot;&quot;&lt;f(@id:v)&quot;3&quot;&gt;&lt;f(@id:t)&quot;233&quot;&gt;&gt;&lt;r(@id:21)&quot;&quot;&lt;f(@id:v)&quot;4&quot;&gt;&lt;f(@id:t)&quot;164&quot;&gt;&gt;&lt;r(@id:17)&quot;&quot;&lt;f(@id:v)&quot;4&quot;&gt;&lt;f(@id:t)&quot;164&quot;&gt;&gt;&lt;r(@id:1)&quot;&quot;&lt;f(@id:v)&quot;1&quot;&gt;&lt;f(@id:t)&quot;164&quot;&gt;&gt;&lt;r(@id:12)&quot;&quot;&lt;f(@id:v)&quot;4&quot;&gt;&lt;f(@id:t)&quot;187&quot;&gt;&gt;&lt;r(@id:61)&quot;&quot;&lt;f(@id:v)&quot;4&quot;&gt;&lt;f(@id:t)&quot;195&quot;&gt;&gt;&lt;r(@id:27)&quot;&quot;&lt;f(@id:v)&quot;4&quot;&gt;&lt;f(@id:t)&quot;214&quot;&gt;&gt;&lt;r(@id:4)&quot;&quot;&lt;f(@id:v)&quot;4&quot;&gt;&lt;f(@id:t)&quot;214&quot;&gt;&gt;&lt;r(@id:35)&quot;&quot;&lt;f(@id:v)&quot;4&quot;&gt;&lt;f(@id:t)&quot;237&quot;&gt;&gt;&gt;&lt;d(@id:015-004)&quot;&quot;&lt;r(@id:26)&quot;&quot;&lt;f(@id:v)&quot;1&quot;&gt;&lt;f(@id:t)&quot;76&quot;&gt;&gt;&lt;r(@id:40)&quot;&quot;&lt;f(@id:v)&quot;1&quot;&gt;&lt;f(@id:t)&quot;112&quot;&gt;&gt;&lt;r(@id:58)&quot;&quot;&lt;f(@id:v)&quot;1&quot;&gt;&lt;f(@id:t)&quot;122&quot;&gt;&gt;&lt;r(@id:5)&quot;&quot;&lt;f(@id:v)&quot;2&quot;&gt;&lt;f(@id:t)&quot;142&quot;&gt;&gt;&lt;r(@id:1)&quot;&quot;&lt;f(@id:v)&quot;1&quot;&gt;&lt;f(@id:t)&quot;158&quot;&gt;&gt;&lt;r(@id:30)&quot;&quot;&lt;f(@id:v)&quot;1&quot;&gt;&lt;f(@id:t)&quot;168&quot;&gt;&gt;&lt;r(@id:3)&quot;&quot;&lt;f(@id:v)&quot;2&quot;&gt;&lt;f(@id:t)&quot;188&quot;&gt;&gt;&lt;r(@id:14)&quot;&quot;&lt;f(@id:v)&quot;1&quot;&gt;&lt;f(@id:t)&quot;188&quot;&gt;&gt;&lt;r(@id:47)&quot;&quot;&lt;f(@id:v)&quot;1&quot;&gt;&lt;f(@id:t)&quot;188&quot;&gt;&gt;&lt;r(@id:20)&quot;&quot;&lt;f(@id:v)&quot;1&quot;&gt;&lt;f(@id:t)&quot;205&quot;&gt;&gt;&lt;r(@id:17)&quot;&quot;&lt;f(@id:v)&quot;2&quot;&gt;&lt;f(@id:t)&quot;205&quot;&gt;&gt;&lt;r(@id:35)&quot;&quot;&lt;f(@id:v)&quot;1&quot;&gt;&lt;f(@id:t)&quot;209&quot;&gt;&gt;&lt;r(@id:4)&quot;&quot;&lt;f(@id:v)&quot;1&quot;&gt;&lt;f(@id:t)&quot;209&quot;&gt;&gt;&gt;&lt;d(@id:019)&quot;&quot;&lt;r(@id:12)&quot;&quot;&lt;f(@id:v)&quot;3&quot;&gt;&lt;f(@id:t)&quot;278&quot;&gt;&gt;&lt;r(@id:60)&quot;&quot;&lt;f(@id:v)&quot;3&quot;&gt;&lt;f(@id:t)&quot;283&quot;&gt;&gt;&lt;r(@id:26)&quot;&quot;&lt;f(@id:v)&quot;3&quot;&gt;&lt;f(@id:t)&quot;288&quot;&gt;&gt;&lt;r(@id:58)&quot;&quot;&lt;f(@id:v)&quot;3&quot;&gt;&lt;f(@id:t)&quot;288&quot;&gt;&gt;&lt;r(@id:4)&quot;&quot;&lt;f(@id:v)&quot;3&quot;&gt;&lt;f(@id:t)&quot;307&quot;&gt;&gt;&lt;r(@id:28)&quot;&quot;&lt;f(@id:v)&quot;3&quot;&gt;&lt;f(@id:t)&quot;307&quot;&gt;&gt;&lt;r(@id:56)&quot;&quot;&lt;f(@id:v)&quot;3&quot;&gt;&lt;f(@id:t)&quot;323&quot;&gt;&gt;&lt;r(@id:21)&quot;&quot;&lt;f(@id:v)&quot;4&quot;&gt;&lt;f(@id:t)&quot;323&quot;&gt;&gt;&lt;r(@id:17)&quot;&quot;&lt;f(@id:v)&quot;3&quot;&gt;&lt;f(@id:t)&quot;323&quot;&gt;&gt;&lt;r(@id:1)&quot;&quot;&lt;f(@id:v)&quot;3&quot;&gt;&lt;f(@id:t)&quot;323&quot;&gt;&gt;&gt;&lt;d(@id:021)&quot;&quot;&lt;r(@id:40)&quot;&quot;&lt;f(@id:v)&quot;3&quot;&gt;&lt;f(@id:t)&quot;1&quot;&gt;&gt;&lt;r(@id:47)&quot;&quot;&lt;f(@id:v)&quot;3&quot;&gt;&lt;f(@id:t)&quot;168&quot;&gt;&gt;&lt;r(@id:43)&quot;&quot;&lt;f(@id:v)&quot;1&quot;&gt;&lt;f(@id:t)&quot;148&quot;&gt;&gt;&lt;r(@id:26)&quot;&quot;&lt;f(@id:v)&quot;1&quot;&gt;&lt;f(@id:t)&quot;173&quot;&gt;&gt;&lt;r(@id:14)&quot;&quot;&lt;f(@id:v)&quot;1&quot;&gt;&lt;f(@id:t)&quot;214&quot;&gt;&gt;&lt;r(@id:60)&quot;&quot;&lt;f(@id:v)&quot;1&quot;&gt;&lt;f(@id:t)&quot;214&quot;&gt;&gt;&lt;r(@id:4)&quot;&quot;&lt;f(@id:v)&quot;1&quot;&gt;&lt;f(@id:t)&quot;238&quot;&gt;&gt;&lt;r(@id:61)&quot;&quot;&lt;f(@id:v)&quot;1&quot;&gt;&lt;f(@id:t)&quot;242&quot;&gt;&gt;&lt;r(@id:39)&quot;&quot;&lt;f(@id:v)&quot;1&quot;&gt;&lt;f(@id:t)&quot;255&quot;&gt;&gt;&lt;r(@id:28)&quot;&quot;&lt;f(@id:v)&quot;3&quot;&gt;&lt;f(@id:t)&quot;260&quot;&gt;&gt;&lt;r(@id:30)&quot;&quot;&lt;f(@id:v)&quot;1&quot;&gt;&lt;f(@id:t)&quot;265&quot;&gt;&gt;&gt;&lt;d(@id:010-002)&quot;&quot;&lt;r(@id:56)&quot;&quot;&lt;f(@id:v)&quot;1&quot;&gt;&lt;f(@id:t)&quot;198&quot;&gt;&gt;&lt;r(@id:14)&quot;&quot;&lt;f(@id:v)&quot;2&quot;&gt;&lt;f(@id:t)&quot;88&quot;&gt;&gt;&lt;r(@id:4)&quot;&quot;&lt;f(@id:v)&quot;2&quot;&gt;&lt;f(@id:t)&quot;113&quot;&gt;&gt;&lt;r(@id:47)&quot;&quot;&lt;f(@id:v)&quot;1&quot;&gt;&lt;f(@id:t)&quot;158&quot;&gt;&gt;&lt;r(@id:43)&quot;&quot;&lt;f(@id:v)&quot;1&quot;&gt;&lt;f(@id:t)&quot;118&quot;&gt;&gt;&lt;r(@id:26)&quot;&quot;&lt;f(@id:v)&quot;2&quot;&gt;&lt;f(@id:t)&quot;118&quot;&gt;&gt;&lt;r(@id:58)&quot;&quot;&lt;f(@id:v)&quot;2&quot;&gt;&lt;f(@id:t)&quot;118&quot;&gt;&gt;&lt;r(@id:21)&quot;&quot;&lt;f(@id:v)&quot;2&quot;&gt;&lt;f(@id:t)&quot;130&quot;&gt;&gt;&lt;r(@id:12)&quot;&quot;&lt;f(@id:v)&quot;2&quot;&gt;&lt;f(@id:t)&quot;130&quot;&gt;&gt;&lt;r(@id:1)&quot;&quot;&lt;f(@id:v)&quot;1&quot;&gt;&lt;f(@id:t)&quot;130&quot;&gt;&gt;&lt;r(@id:35)&quot;&quot;&lt;f(@id:v)&quot;2&quot;&gt;&lt;f(@id:t)&quot;134&quot;&gt;&gt;&lt;r(@id:3)&quot;&quot;&lt;f(@id:v)&quot;2&quot;&gt;&lt;f(@id:t)&quot;134&quot;&gt;&gt;&lt;r(@id:60)&quot;&quot;&lt;f(@id:v)&quot;2&quot;&gt;&lt;f(@id:t)&quot;134&quot;&gt;&gt;&lt;r(@id:30)&quot;&quot;&lt;f(@id:v)&quot;2&quot;&gt;&lt;f(@id:t)&quot;138&quot;&gt;&gt;&lt;r(@id:20)&quot;&quot;&lt;f(@id:v)&quot;1&quot;&gt;&lt;f(@id:t)&quot;153&quot;&gt;&gt;&lt;r(@id:39)&quot;&quot;&lt;f(@id:v)&quot;2&quot;&gt;&lt;f(@id:t)&quot;153&quot;&gt;&gt;&lt;r(@id:40)&quot;&quot;&lt;f(@id:v)&quot;2&quot;&gt;&lt;f(@id:t)&quot;153&quot;&gt;&gt;&lt;r(@id:17)&quot;&quot;&lt;f(@id:v)&quot;2&quot;&gt;&lt;f(@id:t)&quot;153&quot;&gt;&gt;&lt;r(@id:19)&quot;&quot;&lt;f(@id:v)&quot;1&quot;&gt;&lt;f(@id:t)&quot;176&quot;&gt;&gt;&lt;r(@id:27)&quot;&quot;&lt;f(@id:v)&quot;2&quot;&gt;&lt;f(@id:t)&quot;180&quot;&gt;&gt;&lt;r(@id:61)&quot;&quot;&lt;f(@id:v)&quot;2&quot;&gt;&lt;f(@id:t)&quot;184&quot;&gt;&gt;&gt;&lt;d(@id:023)&quot;&quot;&lt;r(@id:1)&quot;&quot;&lt;f(@id:v)&quot;4&quot;&gt;&lt;f(@id:t)&quot;1437&quot;&gt;&gt;&lt;r(@id:28)&quot;&quot;&lt;f(@id:v)&quot;3&quot;&gt;&lt;f(@id:t)&quot;1442&quot;&gt;&gt;&gt;&lt;d(@id:001-003)&quot;&quot;&lt;r(@id:4)&quot;&quot;&lt;f(@id:v)&quot;4&quot;&gt;&lt;f(@id:t)&quot;58&quot;&gt;&gt;&lt;r(@id:14)&quot;&quot;&lt;f(@id:v)&quot;4&quot;&gt;&lt;f(@id:t)&quot;58&quot;&gt;&gt;&lt;r(@id:26)&quot;&quot;&lt;f(@id:v)&quot;4&quot;&gt;&lt;f(@id:t)&quot;63&quot;&gt;&gt;&lt;r(@id:21)&quot;&quot;&lt;f(@id:v)&quot;4&quot;&gt;&lt;f(@id:t)&quot;75&quot;&gt;&gt;&lt;r(@id:40)&quot;&quot;&lt;f(@id:v)&quot;4&quot;&gt;&lt;f(@id:t)&quot;75&quot;&gt;&gt;&lt;r(@id:28)&quot;&quot;&lt;f(@id:v)&quot;4&quot;&gt;&lt;f(@id:t)&quot;79&quot;&gt;&gt;&lt;r(@id:47)&quot;&quot;&lt;f(@id:v)&quot;4&quot;&gt;&lt;f(@id:t)&quot;79&quot;&gt;&gt;&lt;r(@id:5)&quot;&quot;&lt;f(@id:v)&quot;4&quot;&gt;&lt;f(@id:t)&quot;79&quot;&gt;&gt;&lt;r(@id:58)&quot;&quot;&lt;f(@id:v)&quot;4&quot;&gt;&lt;f(@id:t)&quot;83&quot;&gt;&gt;&lt;r(@id:19)&quot;&quot;&lt;f(@id:v)&quot;4&quot;&gt;&lt;f(@id:t)&quot;98&quot;&gt;&gt;&lt;r(@id:12)&quot;&quot;&lt;f(@id:v)&quot;4&quot;&gt;&lt;f(@id:t)&quot;98&quot;&gt;&gt;&lt;r(@id:59)&quot;&quot;&lt;f(@id:v)&quot;4&quot;&gt;&lt;f(@id:t)&quot;103&quot;&gt;&gt;&lt;r(@id:56)&quot;&quot;&lt;f(@id:v)&quot;4&quot;&gt;&lt;f(@id:t)&quot;122&quot;&gt;&gt;&lt;r(@id:20)&quot;&quot;&lt;f(@id:v)&quot;4&quot;&gt;&lt;f(@id:t)&quot;122&quot;&gt;&gt;&lt;r(@id:3)&quot;&quot;&lt;f(@id:v)&quot;4&quot;&gt;&lt;f(@id:t)&quot;126&quot;&gt;&gt;&lt;r(@id:39)&quot;&quot;&lt;f(@id:v)&quot;4&quot;&gt;&lt;f(@id:t)&quot;144&quot;&gt;&gt;&lt;r(@id:17)&quot;&quot;&lt;f(@id:v)&quot;4&quot;&gt;&lt;f(@id:t)&quot;144&quot;&gt;&gt;&lt;r(@id:1)&quot;&quot;&lt;f(@id:v)&quot;4&quot;&gt;&lt;f(@id:t)&quot;144&quot;&gt;&gt;&lt;r(@id:35)&quot;&quot;&lt;f(@id:v)&quot;4&quot;&gt;&lt;f(@id:t)&quot;150&quot;&gt;&gt;&lt;r(@id:30)&quot;&quot;&lt;f(@id:v)&quot;4&quot;&gt;&lt;f(@id:t)&quot;178&quot;&gt;&gt;&gt;&lt;d(@id:002-003)&quot;&quot;&lt;r(@id:21)&quot;&quot;&lt;f(@id:v)&quot;4&quot;&gt;&lt;f(@id:t)&quot;41&quot;&gt;&gt;&lt;r(@id:1)&quot;&quot;&lt;f(@id:v)&quot;4&quot;&gt;&lt;f(@id:t)&quot;64&quot;&gt;&gt;&lt;r(@id:26)&quot;&quot;&lt;f(@id:v)&quot;4&quot;&gt;&lt;f(@id:t)&quot;72&quot;&gt;&gt;&lt;r(@id:3)&quot;&quot;&lt;f(@id:v)&quot;4&quot;&gt;&lt;f(@id:t)&quot;91&quot;&gt;&gt;&lt;r(@id:59)&quot;&quot;&lt;f(@id:v)&quot;4&quot;&gt;&lt;f(@id:t)&quot;91&quot;&gt;&gt;&lt;r(@id:14)&quot;&quot;&lt;f(@id:v)&quot;4&quot;&gt;&lt;f(@id:t)&quot;91&quot;&gt;&gt;&lt;r(@id:47)&quot;&quot;&lt;f(@id:v)&quot;4&quot;&gt;&lt;f(@id:t)&quot;91&quot;&gt;&gt;&lt;r(@id:5)&quot;&quot;&lt;f(@id:v)&quot;4&quot;&gt;&lt;f(@id:t)&quot;91&quot;&gt;&gt;&lt;r(@id:58)&quot;&quot;&lt;f(@id:v)&quot;4&quot;&gt;&lt;f(@id:t)&quot;96&quot;&gt;&gt;&lt;r(@id:40)&quot;&quot;&lt;f(@id:v)&quot;4&quot;&gt;&lt;f(@id:t)&quot;110&quot;&gt;&gt;&lt;r(@id:4)&quot;&quot;&lt;f(@id:v)&quot;4&quot;&gt;&lt;f(@id:t)&quot;114&quot;&gt;&gt;&lt;r(@id:56)&quot;&quot;&lt;f(@id:v)&quot;1&quot;&gt;&lt;f(@id:t)&quot;131&quot;&gt;&gt;&lt;r(@id:19)&quot;&quot;&lt;f(@id:v)&quot;4&quot;&gt;&lt;f(@id:t)&quot;131&quot;&gt;&gt;&lt;r(@id:20)&quot;&quot;&lt;f(@id:v)&quot;4&quot;&gt;&lt;f(@id:t)&quot;131&quot;&gt;&gt;&lt;r(@id:39)&quot;&quot;&lt;f(@id:v)&quot;4&quot;&gt;&lt;f(@id:t)&quot;131&quot;&gt;&gt;&lt;r(@id:17)&quot;&quot;&lt;f(@id:v)&quot;4&quot;&gt;&lt;f(@id:t)&quot;156&quot;&gt;&gt;&lt;r(@id:27)&quot;&quot;&lt;f(@id:v)&quot;4&quot;&gt;&lt;f(@id:t)&quot;161&quot;&gt;&gt;&lt;r(@id:35)&quot;&quot;&lt;f(@id:v)&quot;4&quot;&gt;&lt;f(@id:t)&quot;161&quot;&gt;&gt;&lt;r(@id:30)&quot;&quot;&lt;f(@id:v)&quot;4&quot;&gt;&lt;f(@id:t)&quot;165&quot;&gt;&gt;&lt;r(@id:61)&quot;&quot;&lt;f(@id:v)&quot;4&quot;&gt;&lt;f(@id:t)&quot;165&quot;&gt;&gt;&lt;r(@id:12)&quot;&quot;&lt;f(@id:v)&quot;4&quot;&gt;&lt;f(@id:t)&quot;202&quot;&gt;&gt;&gt;&lt;d(@id:003-003)&quot;&quot;&lt;r(@id:5)&quot;&quot;&lt;f(@id:v)&quot;1&quot;&gt;&lt;f(@id:t)&quot;83&quot;&gt;&gt;&lt;r(@id:40)&quot;&quot;&lt;f(@id:v)&quot;1&quot;&gt;&lt;f(@id:t)&quot;103&quot;&gt;&gt;&lt;r(@id:1)&quot;&quot;&lt;f(@id:v)&quot;1&quot;&gt;&lt;f(@id:t)&quot;103&quot;&gt;&gt;&lt;r(@id:35)&quot;&quot;&lt;f(@id:v)&quot;1&quot;&gt;&lt;f(@id:t)&quot;107&quot;&gt;&gt;&lt;r(@id:26)&quot;&quot;&lt;f(@id:v)&quot;1&quot;&gt;&lt;f(@id:t)&quot;111&quot;&gt;&gt;&lt;r(@id:19)&quot;&quot;&lt;f(@id:v)&quot;1&quot;&gt;&lt;f(@id:t)&quot;123&quot;&gt;&gt;&lt;r(@id:20)&quot;&quot;&lt;f(@id:v)&quot;1&quot;&gt;&lt;f(@id:t)&quot;123&quot;&gt;&gt;&lt;r(@id:58)&quot;&quot;&lt;f(@id:v)&quot;1&quot;&gt;&lt;f(@id:t)&quot;133&quot;&gt;&gt;&lt;r(@id:56)&quot;&quot;&lt;f(@id:v)&quot;1&quot;&gt;&lt;f(@id:t)&quot;148&quot;&gt;&gt;&lt;r(@id:21)&quot;&quot;&lt;f(@id:v)&quot;1&quot;&gt;&lt;f(@id:t)&quot;148&quot;&gt;&gt;&lt;r(@id:39)&quot;&quot;&lt;f(@id:v)&quot;1&quot;&gt;&lt;f(@id:t)&quot;148&quot;&gt;&gt;&lt;r(@id:3)&quot;&quot;&lt;f(@id:v)&quot;1&quot;&gt;&lt;f(@id:t)&quot;153&quot;&gt;&gt;&lt;r(@id:59)&quot;&quot;&lt;f(@id:v)&quot;1&quot;&gt;&lt;f(@id:t)&quot;153&quot;&gt;&gt;&lt;r(@id:4)&quot;&quot;&lt;f(@id:v)&quot;1&quot;&gt;&lt;f(@id:t)&quot;153&quot;&gt;&gt;&lt;r(@id:14)&quot;&quot;&lt;f(@id:v)&quot;1&quot;&gt;&lt;f(@id:t)&quot;153&quot;&gt;&gt;&lt;r(@id:12)&quot;&quot;&lt;f(@id:v)&quot;1&quot;&gt;&lt;f(@id:t)&quot;169&quot;&gt;&gt;&lt;r(@id:17)&quot;&quot;&lt;f(@id:v)&quot;1&quot;&gt;&lt;f(@id:t)&quot;169&quot;&gt;&gt;&lt;r(@id:30)&quot;&quot;&lt;f(@id:v)&quot;1&quot;&gt;&lt;f(@id:t)&quot;178&quot;&gt;&gt;&lt;r(@id:61)&quot;&quot;&lt;f(@id:v)&quot;1&quot;&gt;&lt;f(@id:t)&quot;203&quot;&gt;&gt;&gt;&lt;d(@id:004-003)&quot;&quot;&lt;r(@id:26)&quot;&quot;&lt;f(@id:v)&quot;1&quot;&gt;&lt;f(@id:t)&quot;105&quot;&gt;&gt;&lt;r(@id:58)&quot;&quot;&lt;f(@id:v)&quot;1&quot;&gt;&lt;f(@id:t)&quot;105&quot;&gt;&gt;&lt;r(@id:21)&quot;&quot;&lt;f(@id:v)&quot;1&quot;&gt;&lt;f(@id:t)&quot;118&quot;&gt;&gt;&lt;r(@id:40)&quot;&quot;&lt;f(@id:v)&quot;1&quot;&gt;&lt;f(@id:t)&quot;118&quot;&gt;&gt;&lt;r(@id:3)&quot;&quot;&lt;f(@id:v)&quot;1&quot;&gt;&lt;f(@id:t)&quot;123&quot;&gt;&gt;&lt;r(@id:14)&quot;&quot;&lt;f(@id:v)&quot;1&quot;&gt;&lt;f(@id:t)&quot;123&quot;&gt;&gt;&lt;r(@id:56)&quot;&quot;&lt;f(@id:v)&quot;1&quot;&gt;&lt;f(@id:t)&quot;143&quot;&gt;&gt;&lt;r(@id:39)&quot;&quot;&lt;f(@id:v)&quot;1&quot;&gt;&lt;f(@id:t)&quot;143&quot;&gt;&gt;&lt;r(@id:17)&quot;&quot;&lt;f(@id:v)&quot;1&quot;&gt;&lt;f(@id:t)&quot;143&quot;&gt;&gt;&lt;r(@id:4)&quot;&quot;&lt;f(@id:v)&quot;1&quot;&gt;&lt;f(@id:t)&quot;148&quot;&gt;&gt;&lt;r(@id:5)&quot;&quot;&lt;f(@id:v)&quot;1&quot;&gt;&lt;f(@id:t)&quot;148&quot;&gt;&gt;&lt;r(@id:19)&quot;&quot;&lt;f(@id:v)&quot;1&quot;&gt;&lt;f(@id:t)&quot;164&quot;&gt;&gt;&lt;r(@id:20)&quot;&quot;&lt;f(@id:v)&quot;1&quot;&gt;&lt;f(@id:t)&quot;164&quot;&gt;&gt;&lt;r(@id:1)&quot;&quot;&lt;f(@id:v)&quot;1&quot;&gt;&lt;f(@id:t)&quot;164&quot;&gt;&gt;&lt;r(@id:30)&quot;&quot;&lt;f(@id:v)&quot;1&quot;&gt;&lt;f(@id:t)&quot;174&quot;&gt;&gt;&lt;r(@id:61)&quot;&quot;&lt;f(@id:v)&quot;1&quot;&gt;&lt;f(@id:t)&quot;174&quot;&gt;&gt;&lt;r(@id:12)&quot;&quot;&lt;f(@id:v)&quot;1&quot;&gt;&lt;f(@id:t)&quot;189&quot;&gt;&gt;&lt;r(@id:27)&quot;&quot;&lt;f(@id:v)&quot;1&quot;&gt;&lt;f(@id:t)&quot;194&quot;&gt;&gt;&lt;r(@id:35)&quot;&quot;&lt;f(@id:v)&quot;1&quot;&gt;&lt;f(@id:t)&quot;194&quot;&gt;&gt;&lt;r(@id:59)&quot;&quot;&lt;f(@id:v)&quot;1&quot;&gt;&lt;f(@id:t)&quot;194&quot;&gt;&gt;&gt;&lt;d(@id:005-003)&quot;&quot;&lt;r(@id:3)&quot;&quot;&lt;f(@id:v)&quot;1&quot;&gt;&lt;f(@id:t)&quot;73&quot;&gt;&gt;&lt;r(@id:47)&quot;&quot;&lt;f(@id:v)&quot;1&quot;&gt;&lt;f(@id:t)&quot;73&quot;&gt;&gt;&lt;r(@id:26)&quot;&quot;&lt;f(@id:v)&quot;1&quot;&gt;&lt;f(@id:t)&quot;78&quot;&gt;&gt;&lt;r(@id:5)&quot;&quot;&lt;f(@id:v)&quot;1&quot;&gt;&lt;f(@id:t)&quot;97&quot;&gt;&gt;&lt;r(@id:58)&quot;&quot;&lt;f(@id:v)&quot;1&quot;&gt;&lt;f(@id:t)&quot;101&quot;&gt;&gt;&lt;r(@id:21)&quot;&quot;&lt;f(@id:v)&quot;1&quot;&gt;&lt;f(@id:t)&quot;113&quot;&gt;&gt;&lt;r(@id:35)&quot;&quot;&lt;f(@id:v)&quot;1&quot;&gt;&lt;f(@id:t)&quot;118&quot;&gt;&gt;&lt;r(@id:19)&quot;&quot;&lt;f(@id:v)&quot;1&quot;&gt;&lt;f(@id:t)&quot;138&quot;&gt;&gt;&lt;r(@id:20)&quot;&quot;&lt;f(@id:v)&quot;1&quot;&gt;&lt;f(@id:t)&quot;138&quot;&gt;&gt;&lt;r(@id:14)&quot;&quot;&lt;f(@id:v)&quot;1&quot;&gt;&lt;f(@id:t)&quot;143&quot;&gt;&gt;&lt;r(@id:30)&quot;&quot;&lt;f(@id:v)&quot;1&quot;&gt;&lt;f(@id:t)&quot;147&quot;&gt;&gt;&lt;r(@id:39)&quot;&quot;&lt;f(@id:v)&quot;1&quot;&gt;&lt;f(@id:t)&quot;159&quot;&gt;&gt;&lt;r(@id:12)&quot;&quot;&lt;f(@id:v)&quot;1&quot;&gt;&lt;f(@id:t)&quot;159&quot;&gt;&gt;&lt;r(@id:40)&quot;&quot;&lt;f(@id:v)&quot;1&quot;&gt;&lt;f(@id:t)&quot;159&quot;&gt;&gt;&lt;r(@id:17)&quot;&quot;&lt;f(@id:v)&quot;1&quot;&gt;&lt;f(@id:t)&quot;159&quot;&gt;&gt;&lt;r(@id:1)&quot;&quot;&lt;f(@id:v)&quot;1&quot;&gt;&lt;f(@id:t)&quot;159&quot;&gt;&gt;&lt;r(@id:59)&quot;&quot;&lt;f(@id:v)&quot;1&quot;&gt;&lt;f(@id:t)&quot;163&quot;&gt;&gt;&lt;r(@id:56)&quot;&quot;&lt;f(@id:v)&quot;1&quot;&gt;&lt;f(@id:t)&quot;183&quot;&gt;&gt;&lt;r(@id:27)&quot;&quot;&lt;f(@id:v)&quot;1&quot;&gt;&lt;f(@id:t)&quot;188&quot;&gt;&gt;&gt;&lt;d(@id:006-003)&quot;&quot;&lt;r(@id:47)&quot;&quot;&lt;f(@id:v)&quot;4&quot;&gt;&lt;f(@id:t)&quot;85&quot;&gt;&gt;&lt;r(@id:26)&quot;&quot;&lt;f(@id:v)&quot;4&quot;&gt;&lt;f(@id:t)&quot;89&quot;&gt;&gt;&lt;r(@id:20)&quot;&quot;&lt;f(@id:v)&quot;4&quot;&gt;&lt;f(@id:t)&quot;103&quot;&gt;&gt;&lt;r(@id:3)&quot;&quot;&lt;f(@id:v)&quot;4&quot;&gt;&lt;f(@id:t)&quot;108&quot;&gt;&gt;&lt;r(@id:40)&quot;&quot;&lt;f(@id:v)&quot;4&quot;&gt;&lt;f(@id:t)&quot;127&quot;&gt;&gt;&lt;r(@id:59)&quot;&quot;&lt;f(@id:v)&quot;4&quot;&gt;&lt;f(@id:t)&quot;131&quot;&gt;&gt;&lt;r(@id:58)&quot;&quot;&lt;f(@id:v)&quot;4&quot;&gt;&lt;f(@id:t)&quot;135&quot;&gt;&gt;&lt;r(@id:1)&quot;&quot;&lt;f(@id:v)&quot;4&quot;&gt;&lt;f(@id:t)&quot;148&quot;&gt;&gt;&lt;r(@id:35)&quot;&quot;&lt;f(@id:v)&quot;4&quot;&gt;&lt;f(@id:t)&quot;153&quot;&gt;&gt;&lt;r(@id:14)&quot;&quot;&lt;f(@id:v)&quot;4&quot;&gt;&lt;f(@id:t)&quot;153&quot;&gt;&gt;&lt;r(@id:5)&quot;&quot;&lt;f(@id:v)&quot;4&quot;&gt;&lt;f(@id:t)&quot;153&quot;&gt;&gt;&lt;r(@id:30)&quot;&quot;&lt;f(@id:v)&quot;4&quot;&gt;&lt;f(@id:t)&quot;158&quot;&gt;&gt;&lt;r(@id:56)&quot;&quot;&lt;f(@id:v)&quot;4&quot;&gt;&lt;f(@id:t)&quot;173&quot;&gt;&gt;&lt;r(@id:21)&quot;&quot;&lt;f(@id:v)&quot;4&quot;&gt;&lt;f(@id:t)&quot;173&quot;&gt;&gt;&lt;r(@id:39)&quot;&quot;&lt;f(@id:v)&quot;4&quot;&gt;&lt;f(@id:t)&quot;193&quot;&gt;&gt;&lt;r(@id:27)&quot;&quot;&lt;f(@id:v)&quot;4&quot;&gt;&lt;f(@id:t)&quot;198&quot;&gt;&gt;&lt;r(@id:4)&quot;&quot;&lt;f(@id:v)&quot;4&quot;&gt;&lt;f(@id:t)&quot;198&quot;&gt;&gt;&lt;r(@id:28)&quot;&quot;&lt;f(@id:v)&quot;4&quot;&gt;&lt;f(@id:t)&quot;198&quot;&gt;&gt;&lt;r(@id:19)&quot;&quot;&lt;f(@id:v)&quot;4&quot;&gt;&lt;f(@id:t)&quot;218&quot;&gt;&gt;&lt;r(@id:17)&quot;&quot;&lt;f(@id:v)&quot;4&quot;&gt;&lt;f(@id:t)&quot;218&quot;&gt;&gt;&lt;r(@id:61)&quot;&quot;&lt;f(@id:v)&quot;4&quot;&gt;&lt;f(@id:t)&quot;227&quot;&gt;&gt;&gt;&lt;d(@id:007-002)&quot;&quot;&lt;r(@id:26)&quot;&quot;&lt;f(@id:v)&quot;1&quot;&gt;&lt;f(@id:t)&quot;64&quot;&gt;&gt;&lt;r(@id:1)&quot;&quot;&lt;f(@id:v)&quot;1&quot;&gt;&lt;f(@id:t)&quot;77&quot;&gt;&gt;&lt;r(@id:3)&quot;&quot;&lt;f(@id:v)&quot;1&quot;&gt;&lt;f(@id:t)&quot;82&quot;&gt;&gt;&lt;r(@id:5)&quot;&quot;&lt;f(@id:v)&quot;1&quot;&gt;&lt;f(@id:t)&quot;82&quot;&gt;&gt;&lt;r(@id:58)&quot;&quot;&lt;f(@id:v)&quot;1&quot;&gt;&lt;f(@id:t)&quot;87&quot;&gt;&gt;&lt;r(@id:40)&quot;&quot;&lt;f(@id:v)&quot;1&quot;&gt;&lt;f(@id:t)&quot;102&quot;&gt;&gt;&lt;r(@id:35)&quot;&quot;&lt;f(@id:v)&quot;1&quot;&gt;&lt;f(@id:t)&quot;107&quot;&gt;&gt;&lt;r(@id:59)&quot;&quot;&lt;f(@id:v)&quot;1&quot;&gt;&lt;f(@id:t)&quot;107&quot;&gt;&gt;&lt;r(@id:47)&quot;&quot;&lt;f(@id:v)&quot;1&quot;&gt;&lt;f(@id:t)&quot;107&quot;&gt;&gt;&lt;r(@id:56)&quot;&quot;&lt;f(@id:v)&quot;1&quot;&gt;&lt;f(@id:t)&quot;123&quot;&gt;&gt;&lt;r(@id:20)&quot;&quot;&lt;f(@id:v)&quot;1&quot;&gt;&lt;f(@id:t)&quot;123&quot;&gt;&gt;&lt;r(@id:21)&quot;&quot;&lt;f(@id:v)&quot;1&quot;&gt;&lt;f(@id:t)&quot;123&quot;&gt;&gt;&lt;r(@id:39)&quot;&quot;&lt;f(@id:v)&quot;1&quot;&gt;&lt;f(@id:t)&quot;123&quot;&gt;&gt;&lt;r(@id:27)&quot;&quot;&lt;f(@id:v)&quot;1&quot;&gt;&lt;f(@id:t)&quot;127&quot;&gt;&gt;&lt;r(@id:30)&quot;&quot;&lt;f(@id:v)&quot;1&quot;&gt;&lt;f(@id:t)&quot;132&quot;&gt;&gt;&lt;r(@id:61)&quot;&quot;&lt;f(@id:v)&quot;1&quot;&gt;&lt;f(@id:t)&quot;132&quot;&gt;&gt;&lt;r(@id:12)&quot;&quot;&lt;f(@id:v)&quot;1&quot;&gt;&lt;f(@id:t)&quot;147&quot;&gt;&gt;&lt;r(@id:17)&quot;&quot;&lt;f(@id:v)&quot;1&quot;&gt;&lt;f(@id:t)&quot;147&quot;&gt;&gt;&lt;r(@id:4)&quot;&quot;&lt;f(@id:v)&quot;1&quot;&gt;&lt;f(@id:t)&quot;152&quot;&gt;&gt;&lt;r(@id:14)&quot;&quot;&lt;f(@id:v)&quot;1&quot;&gt;&lt;f(@id:t)&quot;152&quot;&gt;&gt;&lt;r(@id:28)&quot;&quot;&lt;f(@id:v)&quot;1&quot;&gt;&lt;f(@id:t)&quot;173&quot;&gt;&gt;&gt;&lt;d(@id:008-003)&quot;&quot;&lt;r(@id:3)&quot;&quot;&lt;f(@id:v)&quot;1&quot;&gt;&lt;f(@id:t)&quot;65&quot;&gt;&gt;&lt;r(@id:26)&quot;&quot;&lt;f(@id:v)&quot;1&quot;&gt;&lt;f(@id:t)&quot;69&quot;&gt;&gt;&lt;r(@id:20)&quot;&quot;&lt;f(@id:v)&quot;1&quot;&gt;&lt;f(@id:t)&quot;83&quot;&gt;&gt;&lt;r(@id:47)&quot;&quot;&lt;f(@id:v)&quot;1&quot;&gt;&lt;f(@id:t)&quot;88&quot;&gt;&gt;&lt;r(@id:5)&quot;&quot;&lt;f(@id:v)&quot;1&quot;&gt;&lt;f(@id:t)&quot;88&quot;&gt;&gt;&lt;r(@id:58)&quot;&quot;&lt;f(@id:v)&quot;1&quot;&gt;&lt;f(@id:t)&quot;93&quot;&gt;&gt;&lt;r(@id:56)&quot;&quot;&lt;f(@id:v)&quot;1&quot;&gt;&lt;f(@id:t)&quot;107&quot;&gt;&gt;&lt;r(@id:12)&quot;&quot;&lt;f(@id:v)&quot;1&quot;&gt;&lt;f(@id:t)&quot;107&quot;&gt;&gt;&lt;r(@id:4)&quot;&quot;&lt;f(@id:v)&quot;1&quot;&gt;&lt;f(@id:t)&quot;111&quot;&gt;&gt;&lt;r(@id:21)&quot;&quot;&lt;f(@id:v)&quot;1&quot;&gt;&lt;f(@id:t)&quot;128&quot;&gt;&gt;&lt;r(@id:1)&quot;&quot;&lt;f(@id:v)&quot;1&quot;&gt;&lt;f(@id:t)&quot;128&quot;&gt;&gt;&lt;r(@id:27)&quot;&quot;&lt;f(@id:v)&quot;1&quot;&gt;&lt;f(@id:t)&quot;133&quot;&gt;&gt;&lt;r(@id:59)&quot;&quot;&lt;f(@id:v)&quot;1&quot;&gt;&lt;f(@id:t)&quot;133&quot;&gt;&gt;&lt;r(@id:28)&quot;&quot;&lt;f(@id:v)&quot;1&quot;&gt;&lt;f(@id:t)&quot;133&quot;&gt;&gt;&lt;r(@id:30)&quot;&quot;&lt;f(@id:v)&quot;1&quot;&gt;&lt;f(@id:t)&quot;138&quot;&gt;&gt;&lt;r(@id:61)&quot;&quot;&lt;f(@id:v)&quot;1&quot;&gt;&lt;f(@id:t)&quot;138&quot;&gt;&gt;&lt;r(@id:19)&quot;&quot;&lt;f(@id:v)&quot;1&quot;&gt;&lt;f(@id:t)&quot;153&quot;&gt;&gt;&lt;r(@id:39)&quot;&quot;&lt;f(@id:v)&quot;1&quot;&gt;&lt;f(@id:t)&quot;153&quot;&gt;&gt;&lt;r(@id:17)&quot;&quot;&lt;f(@id:v)&quot;1&quot;&gt;&lt;f(@id:t)&quot;153&quot;&gt;&gt;&lt;r(@id:14)&quot;&quot;&lt;f(@id:v)&quot;1&quot;&gt;&lt;f(@id:t)&quot;158&quot;&gt;&gt;&lt;r(@id:40)&quot;&quot;&lt;f(@id:v)&quot;1&quot;&gt;&lt;f(@id:t)&quot;174&quot;&gt;&gt;&gt;&lt;d(@id:009-003)&quot;&quot;&lt;r(@id:5)&quot;&quot;&lt;f(@id:v)&quot;1&quot;&gt;&lt;f(@id:t)&quot;74&quot;&gt;&gt;&lt;r(@id:56)&quot;&quot;&lt;f(@id:v)&quot;1&quot;&gt;&lt;f(@id:t)&quot;93&quot;&gt;&gt;&lt;r(@id:3)&quot;&quot;&lt;f(@id:v)&quot;1&quot;&gt;&lt;f(@id:t)&quot;97&quot;&gt;&gt;&lt;r(@id:26)&quot;&quot;&lt;f(@id:v)&quot;1&quot;&gt;&lt;f(@id:t)&quot;101&quot;&gt;&gt;&lt;r(@id:58)&quot;&quot;&lt;f(@id:v)&quot;1&quot;&gt;&lt;f(@id:t)&quot;101&quot;&gt;&gt;&lt;r(@id:20)&quot;&quot;&lt;f(@id:v)&quot;1&quot;&gt;&lt;f(@id:t)&quot;114&quot;&gt;&gt;&lt;r(@id:35)&quot;&quot;&lt;f(@id:v)&quot;1&quot;&gt;&lt;f(@id:t)&quot;119&quot;&gt;&gt;&lt;r(@id:47)&quot;&quot;&lt;f(@id:v)&quot;1&quot;&gt;&lt;f(@id:t)&quot;119&quot;&gt;&gt;&lt;r(@id:4)&quot;&quot;&lt;f(@id:v)&quot;1&quot;&gt;&lt;f(@id:t)&quot;144&quot;&gt;&gt;&lt;r(@id:14)&quot;&quot;&lt;f(@id:v)&quot;1&quot;&gt;&lt;f(@id:t)&quot;144&quot;&gt;&gt;&lt;r(@id:28)&quot;&quot;&lt;f(@id:v)&quot;1&quot;&gt;&lt;f(@id:t)&quot;144&quot;&gt;&gt;&lt;r(@id:1)&quot;&quot;&lt;f(@id:v)&quot;1&quot;&gt;&lt;f(@id:t)&quot;160&quot;&gt;&gt;&lt;r(@id:59)&quot;&quot;&lt;f(@id:v)&quot;1&quot;&gt;&lt;f(@id:t)&quot;165&quot;&gt;&gt;&lt;r(@id:17)&quot;&quot;&lt;f(@id:v)&quot;1&quot;&gt;&lt;f(@id:t)&quot;185&quot;&gt;&gt;&lt;r(@id:43)&quot;&quot;&lt;f(@id:v)&quot;1&quot;&gt;&lt;f(@id:t)&quot;195&quot;&gt;&gt;&lt;r(@id:30)&quot;&quot;&lt;f(@id:v)&quot;1&quot;&gt;&lt;f(@id:t)&quot;195&quot;&gt;&gt;&gt;&lt;d(@id:010-003)&quot;&quot;&lt;r(@id:5)&quot;&quot;&lt;f(@id:v)&quot;2&quot;&gt;&lt;f(@id:t)&quot;70&quot;&gt;&gt;&lt;r(@id:3)&quot;&quot;&lt;f(@id:v)&quot;2&quot;&gt;&lt;f(@id:t)&quot;50&quot;&gt;&gt;&lt;r(@id:56)&quot;&quot;&lt;f(@id:v)&quot;2&quot;&gt;&lt;f(@id:t)&quot;66&quot;&gt;&gt;&lt;r(@id:39)&quot;&quot;&lt;f(@id:v)&quot;2&quot;&gt;&lt;f(@id:t)&quot;66&quot;&gt;&gt;&lt;r(@id:14)&quot;&quot;&lt;f(@id:v)&quot;2&quot;&gt;&lt;f(@id:t)&quot;70&quot;&gt;&gt;&lt;r(@id:47)&quot;&quot;&lt;f(@id:v)&quot;1&quot;&gt;&lt;f(@id:t)&quot;70&quot;&gt;&gt;&lt;r(@id:58)&quot;&quot;&lt;f(@id:v)&quot;2&quot;&gt;&lt;f(@id:t)&quot;75&quot;&gt;&gt;&lt;r(@id:21)&quot;&quot;&lt;f(@id:v)&quot;2&quot;&gt;&lt;f(@id:t)&quot;90&quot;&gt;&gt;&lt;r(@id:40)&quot;&quot;&lt;f(@id:v)&quot;2&quot;&gt;&lt;f(@id:t)&quot;90&quot;&gt;&gt;&lt;r(@id:35)&quot;&quot;&lt;f(@id:v)&quot;2&quot;&gt;&lt;f(@id:t)&quot;95&quot;&gt;&gt;&lt;r(@id:4)&quot;&quot;&lt;f(@id:v)&quot;2&quot;&gt;&lt;f(@id:t)&quot;95&quot;&gt;&gt;&lt;r(@id:43)&quot;&quot;&lt;f(@id:v)&quot;2&quot;&gt;&lt;f(@id:t)&quot;100&quot;&gt;&gt;&lt;r(@id:26)&quot;&quot;&lt;f(@id:v)&quot;2&quot;&gt;&lt;f(@id:t)&quot;100&quot;&gt;&gt;&lt;r(@id:61)&quot;&quot;&lt;f(@id:v)&quot;2&quot;&gt;&lt;f(@id:t)&quot;100&quot;&gt;&gt;&lt;r(@id:19)&quot;&quot;&lt;f(@id:v)&quot;1&quot;&gt;&lt;f(@id:t)&quot;112&quot;&gt;&gt;&lt;r(@id:12)&quot;&quot;&lt;f(@id:v)&quot;2&quot;&gt;&lt;f(@id:t)&quot;112&quot;&gt;&gt;&lt;r(@id:17)&quot;&quot;&lt;f(@id:v)&quot;2&quot;&gt;&lt;f(@id:t)&quot;112&quot;&gt;&gt;&lt;r(@id:1)&quot;&quot;&lt;f(@id:v)&quot;2&quot;&gt;&lt;f(@id:t)&quot;112&quot;&gt;&gt;&lt;r(@id:27)&quot;&quot;&lt;f(@id:v)&quot;2&quot;&gt;&lt;f(@id:t)&quot;116&quot;&gt;&gt;&lt;r(@id:59)&quot;&quot;&lt;f(@id:v)&quot;2&quot;&gt;&lt;f(@id:t)&quot;116&quot;&gt;&gt;&lt;r(@id:30)&quot;&quot;&lt;f(@id:v)&quot;2&quot;&gt;&lt;f(@id:t)&quot;120&quot;&gt;&gt;&lt;r(@id:20)&quot;&quot;&lt;f(@id:v)&quot;2&quot;&gt;&lt;f(@id:t)&quot;135&quot;&gt;&gt;&lt;r(@id:28)&quot;&quot;&lt;f(@id:v)&quot;2&quot;&gt;&lt;f(@id:t)&quot;140&quot;&gt;&gt;&gt;&lt;d(@id:011-002)&quot;&quot;&lt;r(@id:1)&quot;&quot;&lt;f(@id:v)&quot;1&quot;&gt;&lt;f(@id:t)&quot;109&quot;&gt;&gt;&lt;r(@id:3)&quot;&quot;&lt;f(@id:v)&quot;1&quot;&gt;&lt;f(@id:t)&quot;114&quot;&gt;&gt;&lt;r(@id:58)&quot;&quot;&lt;f(@id:v)&quot;2&quot;&gt;&lt;f(@id:t)&quot;119&quot;&gt;&gt;&lt;r(@id:47)&quot;&quot;&lt;f(@id:v)&quot;1&quot;&gt;&lt;f(@id:t)&quot;136&quot;&gt;&gt;&lt;r(@id:5)&quot;&quot;&lt;f(@id:v)&quot;2&quot;&gt;&lt;f(@id:t)&quot;204&quot;&gt;&gt;&lt;r(@id:56)&quot;&quot;&lt;f(@id:v)&quot;1&quot;&gt;&lt;f(@id:t)&quot;154&quot;&gt;&gt;&lt;r(@id:40)&quot;&quot;&lt;f(@id:v)&quot;2&quot;&gt;&lt;f(@id:t)&quot;154&quot;&gt;&gt;&lt;r(@id:17)&quot;&quot;&lt;f(@id:v)&quot;2&quot;&gt;&lt;f(@id:t)&quot;154&quot;&gt;&gt;&lt;r(@id:43)&quot;&quot;&lt;f(@id:v)&quot;4&quot;&gt;&lt;f(@id:t)&quot;164&quot;&gt;&gt;&lt;r(@id:21)&quot;&quot;&lt;f(@id:v)&quot;2&quot;&gt;&lt;f(@id:t)&quot;178&quot;&gt;&gt;&lt;r(@id:12)&quot;&quot;&lt;f(@id:v)&quot;2&quot;&gt;&lt;f(@id:t)&quot;178&quot;&gt;&gt;&lt;r(@id:4)&quot;&quot;&lt;f(@id:v)&quot;2&quot;&gt;&lt;f(@id:t)&quot;182&quot;&gt;&gt;&lt;r(@id:26)&quot;&quot;&lt;f(@id:v)&quot;1&quot;&gt;&lt;f(@id:t)&quot;186&quot;&gt;&gt;&lt;r(@id:30)&quot;&quot;&lt;f(@id:v)&quot;2&quot;&gt;&lt;f(@id:t)&quot;186&quot;&gt;&gt;&lt;r(@id:27)&quot;&quot;&lt;f(@id:v)&quot;2&quot;&gt;&lt;f(@id:t)&quot;204&quot;&gt;&gt;&lt;r(@id:14)&quot;&quot;&lt;f(@id:v)&quot;1&quot;&gt;&lt;f(@id:t)&quot;204&quot;&gt;&gt;&gt;&lt;d(@id:015-005)&quot;&quot;&lt;r(@id:56)&quot;&quot;&lt;f(@id:v)&quot;4&quot;&gt;&lt;f(@id:t)&quot;97&quot;&gt;&gt;&lt;r(@id:47)&quot;&quot;&lt;f(@id:v)&quot;4&quot;&gt;&lt;f(@id:t)&quot;102&quot;&gt;&gt;&lt;r(@id:19)&quot;&quot;&lt;f(@id:v)&quot;1&quot;&gt;&lt;f(@id:t)&quot;417&quot;&gt;&gt;&lt;r(@id:28)&quot;&quot;&lt;f(@id:v)&quot;3&quot;&gt;&lt;f(@id:t)&quot;172&quot;&gt;&gt;&lt;r(@id:58)&quot;&quot;&lt;f(@id:v)&quot;3&quot;&gt;&lt;f(@id:t)&quot;177&quot;&gt;&gt;&lt;r(@id:26)&quot;&quot;&lt;f(@id:v)&quot;3&quot;&gt;&lt;f(@id:t)&quot;222&quot;&gt;&gt;&lt;r(@id:4)&quot;&quot;&lt;f(@id:v)&quot;3&quot;&gt;&lt;f(@id:t)&quot;285&quot;&gt;&gt;&lt;r(@id:1)&quot;&quot;&lt;f(@id:v)&quot;3&quot;&gt;&lt;f(@id:t)&quot;417&quot;&gt;&gt;&lt;r(@id:61)&quot;&quot;&lt;f(@id:v)&quot;1&quot;&gt;&lt;f(@id:t)&quot;312&quot;&gt;&gt;&lt;r(@id:39)&quot;&quot;&lt;f(@id:v)&quot;3&quot;&gt;&lt;f(@id:t)&quot;347&quot;&gt;&gt;&lt;r(@id:3)&quot;&quot;&lt;f(@id:v)&quot;4&quot;&gt;&lt;f(@id:t)&quot;331&quot;&gt;&gt;&lt;r(@id:43)&quot;&quot;&lt;f(@id:v)&quot;4&quot;&gt;&lt;f(@id:t)&quot;357&quot;&gt;&gt;&lt;r(@id:21)&quot;&quot;&lt;f(@id:v)&quot;3&quot;&gt;&lt;f(@id:t)&quot;372&quot;&gt;&gt;&lt;r(@id:40)&quot;&quot;&lt;f(@id:v)&quot;3&quot;&gt;&lt;f(@id:t)&quot;372&quot;&gt;&gt;&lt;r(@id:27)&quot;&quot;&lt;f(@id:v)&quot;3&quot;&gt;&lt;f(@id:t)&quot;377&quot;&gt;&gt;&lt;r(@id:14)&quot;&quot;&lt;f(@id:v)&quot;3&quot;&gt;&lt;f(@id:t)&quot;377&quot;&gt;&gt;&lt;r(@id:12)&quot;&quot;&lt;f(@id:v)&quot;2&quot;&gt;&lt;f(@id:t)&quot;417&quot;&gt;&gt;&lt;r(@id:30)&quot;&quot;&lt;f(@id:v)&quot;3&quot;&gt;&lt;f(@id:t)&quot;427&quot;&gt;&gt;&gt;&lt;d(@id:013-003)&quot;&quot;&lt;r(@id:56)&quot;&quot;&lt;f(@id:v)&quot;4&quot;&gt;&lt;f(@id:t)&quot;87&quot;&gt;&gt;&lt;r(@id:1)&quot;&quot;&lt;f(@id:v)&quot;4&quot;&gt;&lt;f(@id:t)&quot;87&quot;&gt;&gt;&lt;r(@id:35)&quot;&quot;&lt;f(@id:v)&quot;4&quot;&gt;&lt;f(@id:t)&quot;92&quot;&gt;&gt;&lt;r(@id:3)&quot;&quot;&lt;f(@id:v)&quot;4&quot;&gt;&lt;f(@id:t)&quot;92&quot;&gt;&gt;&lt;r(@id:59)&quot;&quot;&lt;f(@id:v)&quot;4&quot;&gt;&lt;f(@id:t)&quot;92&quot;&gt;&gt;&lt;r(@id:4)&quot;&quot;&lt;f(@id:v)&quot;4&quot;&gt;&lt;f(@id:t)&quot;92&quot;&gt;&gt;&lt;r(@id:14)&quot;&quot;&lt;f(@id:v)&quot;4&quot;&gt;&lt;f(@id:t)&quot;92&quot;&gt;&gt;&lt;r(@id:47)&quot;&quot;&lt;f(@id:v)&quot;4&quot;&gt;&lt;f(@id:t)&quot;92&quot;&gt;&gt;&lt;r(@id:26)&quot;&quot;&lt;f(@id:v)&quot;4&quot;&gt;&lt;f(@id:t)&quot;97&quot;&gt;&gt;&lt;r(@id:30)&quot;&quot;&lt;f(@id:v)&quot;4&quot;&gt;&lt;f(@id:t)&quot;97&quot;&gt;&gt;&lt;r(@id:40)&quot;&quot;&lt;f(@id:v)&quot;4&quot;&gt;&lt;f(@id:t)&quot;109&quot;&gt;&gt;&lt;r(@id:28)&quot;&quot;&lt;f(@id:v)&quot;4&quot;&gt;&lt;f(@id:t)&quot;113&quot;&gt;&gt;&lt;r(@id:5)&quot;&quot;&lt;f(@id:v)&quot;4&quot;&gt;&lt;f(@id:t)&quot;113&quot;&gt;&gt;&lt;r(@id:17)&quot;&quot;&lt;f(@id:v)&quot;4&quot;&gt;&lt;f(@id:t)&quot;156&quot;&gt;&gt;&lt;r(@id:58)&quot;&quot;&lt;f(@id:v)&quot;4&quot;&gt;&lt;f(@id:t)&quot;188&quot;&gt;&gt;&gt;&lt;d(@id:014-002)&quot;&quot;&lt;r(@id:56)&quot;&quot;&lt;f(@id:v)&quot;1&quot;&gt;&lt;f(@id:t)&quot;86&quot;&gt;&gt;&lt;r(@id:47)&quot;&quot;&lt;f(@id:v)&quot;2&quot;&gt;&lt;f(@id:t)&quot;160&quot;&gt;&gt;&lt;r(@id:26)&quot;&quot;&lt;f(@id:v)&quot;1&quot;&gt;&lt;f(@id:t)&quot;96&quot;&gt;&gt;&lt;r(@id:5)&quot;&quot;&lt;f(@id:v)&quot;1&quot;&gt;&lt;f(@id:t)&quot;113&quot;&gt;&gt;&lt;r(@id:43)&quot;&quot;&lt;f(@id:v)&quot;2&quot;&gt;&lt;f(@id:t)&quot;117&quot;&gt;&gt;&lt;r(@id:58)&quot;&quot;&lt;f(@id:v)&quot;1&quot;&gt;&lt;f(@id:t)&quot;117&quot;&gt;&gt;&lt;r(@id:21)&quot;&quot;&lt;f(@id:v)&quot;1&quot;&gt;&lt;f(@id:t)&quot;132&quot;&gt;&gt;&lt;r(@id:39)&quot;&quot;&lt;f(@id:v)&quot;1&quot;&gt;&lt;f(@id:t)&quot;132&quot;&gt;&gt;&lt;r(@id:40)&quot;&quot;&lt;f(@id:v)&quot;1&quot;&gt;&lt;f(@id:t)&quot;132&quot;&gt;&gt;&lt;r(@id:1)&quot;&quot;&lt;f(@id:v)&quot;1&quot;&gt;&lt;f(@id:t)&quot;132&quot;&gt;&gt;&lt;r(@id:3)&quot;&quot;&lt;f(@id:v)&quot;1&quot;&gt;&lt;f(@id:t)&quot;137&quot;&gt;&gt;&lt;r(@id:4)&quot;&quot;&lt;f(@id:v)&quot;1&quot;&gt;&lt;f(@id:t)&quot;137&quot;&gt;&gt;&lt;r(@id:19)&quot;&quot;&lt;f(@id:v)&quot;1&quot;&gt;&lt;f(@id:t)&quot;156&quot;&gt;&gt;&lt;r(@id:20)&quot;&quot;&lt;f(@id:v)&quot;1&quot;&gt;&lt;f(@id:t)&quot;156&quot;&gt;&gt;&lt;r(@id:12)&quot;&quot;&lt;f(@id:v)&quot;1&quot;&gt;&lt;f(@id:t)&quot;156&quot;&gt;&gt;&lt;r(@id:27)&quot;&quot;&lt;f(@id:v)&quot;1&quot;&gt;&lt;f(@id:t)&quot;160&quot;&gt;&gt;&lt;r(@id:35)&quot;&quot;&lt;f(@id:v)&quot;1&quot;&gt;&lt;f(@id:t)&quot;160&quot;&gt;&gt;&lt;r(@id:59)&quot;&quot;&lt;f(@id:v)&quot;1&quot;&gt;&lt;f(@id:t)&quot;160&quot;&gt;&gt;&lt;r(@id:30)&quot;&quot;&lt;f(@id:v)&quot;1&quot;&gt;&lt;f(@id:t)&quot;164&quot;&gt;&gt;&gt;&lt;d(@id:015-006)&quot;&quot;&lt;r(@id:40)&quot;&quot;&lt;f(@id:v)&quot;1&quot;&gt;&lt;f(@id:t)&quot;103&quot;&gt;&gt;&lt;r(@id:3)&quot;&quot;&lt;f(@id:v)&quot;1&quot;&gt;&lt;f(@id:t)&quot;108&quot;&gt;&gt;&lt;r(@id:28)&quot;&quot;&lt;f(@id:v)&quot;1&quot;&gt;&lt;f(@id:t)&quot;108&quot;&gt;&gt;&lt;r(@id:4)&quot;&quot;&lt;f(@id:v)&quot;1&quot;&gt;&lt;f(@id:t)&quot;131&quot;&gt;&gt;&lt;r(@id:14)&quot;&quot;&lt;f(@id:v)&quot;1&quot;&gt;&lt;f(@id:t)&quot;131&quot;&gt;&gt;&lt;r(@id:47)&quot;&quot;&lt;f(@id:v)&quot;1&quot;&gt;&lt;f(@id:t)&quot;131&quot;&gt;&gt;&lt;r(@id:58)&quot;&quot;&lt;f(@id:v)&quot;1&quot;&gt;&lt;f(@id:t)&quot;135&quot;&gt;&gt;&lt;r(@id:56)&quot;&quot;&lt;f(@id:v)&quot;2&quot;&gt;&lt;f(@id:t)&quot;148&quot;&gt;&gt;&lt;r(@id:21)&quot;&quot;&lt;f(@id:v)&quot;1&quot;&gt;&lt;f(@id:t)&quot;148&quot;&gt;&gt;&lt;r(@id:17)&quot;&quot;&lt;f(@id:v)&quot;1&quot;&gt;&lt;f(@id:t)&quot;148&quot;&gt;&gt;&lt;r(@id:59)&quot;&quot;&lt;f(@id:v)&quot;1&quot;&gt;&lt;f(@id:t)&quot;153&quot;&gt;&gt;&lt;r(@id:5)&quot;&quot;&lt;f(@id:v)&quot;2&quot;&gt;&lt;f(@id:t)&quot;153&quot;&gt;&gt;&lt;r(@id:12)&quot;&quot;&lt;f(@id:v)&quot;2&quot;&gt;&lt;f(@id:t)&quot;173&quot;&gt;&gt;&lt;r(@id:43)&quot;&quot;&lt;f(@id:v)&quot;2&quot;&gt;&lt;f(@id:t)&quot;181&quot;&gt;&gt;&lt;r(@id:26)&quot;&quot;&lt;f(@id:v)&quot;1&quot;&gt;&lt;f(@id:t)&quot;181&quot;&gt;&gt;&lt;r(@id:30)&quot;&quot;&lt;f(@id:v)&quot;1&quot;&gt;&lt;f(@id:t)&quot;181&quot;&gt;&gt;&gt;&gt;&lt;transceivers&quot;&quot;&lt;t(@id:1@tt:Reply@n:Transceiver 1)&quot;&quot;&lt;f(@id:p)&quot;[Auto]&quot;&gt;&lt;f(@id:c)&quot;3&quot;&gt;&lt;f(@id:o)&quot;0&quot;&gt;&gt;&gt;&gt;"/>
</p:tagLst>
</file>

<file path=ppt/tags/tag1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quot;&gt;&lt;nocMode&quot;Auto&quot;&gt;&gt;&gt;"/>
  <p:tag name="KPI_HAS_CHART" val="true"/>
</p:tagLst>
</file>

<file path=ppt/tags/tag10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2&quot;&gt;&lt;nocMode&quot;Auto&quot;&gt;&gt;&gt;"/>
  <p:tag name="KPI_HAS_CHART" val="true"/>
</p:tagLst>
</file>

<file path=ppt/tags/tag101.xml><?xml version="1.0" encoding="utf-8"?>
<p:tagLst xmlns:a="http://schemas.openxmlformats.org/drawingml/2006/main" xmlns:r="http://schemas.openxmlformats.org/officeDocument/2006/relationships" xmlns:p="http://schemas.openxmlformats.org/presentationml/2006/main">
  <p:tag name="QUESTION" val="true"/>
</p:tagLst>
</file>

<file path=ppt/tags/tag102.xml><?xml version="1.0" encoding="utf-8"?>
<p:tagLst xmlns:a="http://schemas.openxmlformats.org/drawingml/2006/main" xmlns:r="http://schemas.openxmlformats.org/officeDocument/2006/relationships" xmlns:p="http://schemas.openxmlformats.org/presentationml/2006/main">
  <p:tag name="CHOICE" val="true"/>
</p:tagLst>
</file>

<file path=ppt/tags/tag103.xml><?xml version="1.0" encoding="utf-8"?>
<p:tagLst xmlns:a="http://schemas.openxmlformats.org/drawingml/2006/main" xmlns:r="http://schemas.openxmlformats.org/officeDocument/2006/relationships" xmlns:p="http://schemas.openxmlformats.org/presentationml/2006/main">
  <p:tag name="KPI_HAS_CHART" val="false"/>
</p:tagLst>
</file>

<file path=ppt/tags/tag104.xml><?xml version="1.0" encoding="utf-8"?>
<p:tagLst xmlns:a="http://schemas.openxmlformats.org/drawingml/2006/main" xmlns:r="http://schemas.openxmlformats.org/officeDocument/2006/relationships" xmlns:p="http://schemas.openxmlformats.org/presentationml/2006/main">
  <p:tag name="KPI_HAS_CHART" val="false"/>
</p:tagLst>
</file>

<file path=ppt/tags/tag105.xml><?xml version="1.0" encoding="utf-8"?>
<p:tagLst xmlns:a="http://schemas.openxmlformats.org/drawingml/2006/main" xmlns:r="http://schemas.openxmlformats.org/officeDocument/2006/relationships" xmlns:p="http://schemas.openxmlformats.org/presentationml/2006/main">
  <p:tag name="KPI_HAS_CHART" val="false"/>
</p:tagLst>
</file>

<file path=ppt/tags/tag106.xml><?xml version="1.0" encoding="utf-8"?>
<p:tagLst xmlns:a="http://schemas.openxmlformats.org/drawingml/2006/main" xmlns:r="http://schemas.openxmlformats.org/officeDocument/2006/relationships" xmlns:p="http://schemas.openxmlformats.org/presentationml/2006/main">
  <p:tag name="KPI_HAS_CHART" val="false"/>
</p:tagLst>
</file>

<file path=ppt/tags/tag107.xml><?xml version="1.0" encoding="utf-8"?>
<p:tagLst xmlns:a="http://schemas.openxmlformats.org/drawingml/2006/main" xmlns:r="http://schemas.openxmlformats.org/officeDocument/2006/relationships" xmlns:p="http://schemas.openxmlformats.org/presentationml/2006/main">
  <p:tag name="KPI_HAS_CHART" val="false"/>
</p:tagLst>
</file>

<file path=ppt/tags/tag108.xml><?xml version="1.0" encoding="utf-8"?>
<p:tagLst xmlns:a="http://schemas.openxmlformats.org/drawingml/2006/main" xmlns:r="http://schemas.openxmlformats.org/officeDocument/2006/relationships" xmlns:p="http://schemas.openxmlformats.org/presentationml/2006/main">
  <p:tag name="KPI_HAS_CHART" val="false"/>
</p:tagLst>
</file>

<file path=ppt/tags/tag10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8-002&quot;&gt;&lt;nocMode&quot;Auto&quot;&gt;&gt;&gt;"/>
  <p:tag name="KPI_HAS_CHART" val="true"/>
</p:tagLst>
</file>

<file path=ppt/tags/tag11.xml><?xml version="1.0" encoding="utf-8"?>
<p:tagLst xmlns:a="http://schemas.openxmlformats.org/drawingml/2006/main" xmlns:r="http://schemas.openxmlformats.org/officeDocument/2006/relationships" xmlns:p="http://schemas.openxmlformats.org/presentationml/2006/main">
  <p:tag name="QUESTION" val="true"/>
</p:tagLst>
</file>

<file path=ppt/tags/tag110.xml><?xml version="1.0" encoding="utf-8"?>
<p:tagLst xmlns:a="http://schemas.openxmlformats.org/drawingml/2006/main" xmlns:r="http://schemas.openxmlformats.org/officeDocument/2006/relationships" xmlns:p="http://schemas.openxmlformats.org/presentationml/2006/main">
  <p:tag name="QUESTION" val="true"/>
</p:tagLst>
</file>

<file path=ppt/tags/tag111.xml><?xml version="1.0" encoding="utf-8"?>
<p:tagLst xmlns:a="http://schemas.openxmlformats.org/drawingml/2006/main" xmlns:r="http://schemas.openxmlformats.org/officeDocument/2006/relationships" xmlns:p="http://schemas.openxmlformats.org/presentationml/2006/main">
  <p:tag name="CHOICE" val="true"/>
</p:tagLst>
</file>

<file path=ppt/tags/tag1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1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9-002&quot;&gt;&lt;nocMode&quot;Auto&quot;&gt;&gt;&gt;"/>
  <p:tag name="KPI_HAS_CHART" val="true"/>
</p:tagLst>
</file>

<file path=ppt/tags/tag119.xml><?xml version="1.0" encoding="utf-8"?>
<p:tagLst xmlns:a="http://schemas.openxmlformats.org/drawingml/2006/main" xmlns:r="http://schemas.openxmlformats.org/officeDocument/2006/relationships" xmlns:p="http://schemas.openxmlformats.org/presentationml/2006/main">
  <p:tag name="QUESTION" val="true"/>
</p:tagLst>
</file>

<file path=ppt/tags/tag12.xml><?xml version="1.0" encoding="utf-8"?>
<p:tagLst xmlns:a="http://schemas.openxmlformats.org/drawingml/2006/main" xmlns:r="http://schemas.openxmlformats.org/officeDocument/2006/relationships" xmlns:p="http://schemas.openxmlformats.org/presentationml/2006/main">
  <p:tag name="CHOICE" val="true"/>
</p:tagLst>
</file>

<file path=ppt/tags/tag120.xml><?xml version="1.0" encoding="utf-8"?>
<p:tagLst xmlns:a="http://schemas.openxmlformats.org/drawingml/2006/main" xmlns:r="http://schemas.openxmlformats.org/officeDocument/2006/relationships" xmlns:p="http://schemas.openxmlformats.org/presentationml/2006/main">
  <p:tag name="CHOICE" val="true"/>
</p:tagLst>
</file>

<file path=ppt/tags/tag121.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6-002&quot;&gt;&lt;nocMode&quot;Auto&quot;&gt;&gt;&gt;"/>
  <p:tag name="KPI_HAS_CHART" val="true"/>
</p:tagLst>
</file>

<file path=ppt/tags/tag122.xml><?xml version="1.0" encoding="utf-8"?>
<p:tagLst xmlns:a="http://schemas.openxmlformats.org/drawingml/2006/main" xmlns:r="http://schemas.openxmlformats.org/officeDocument/2006/relationships" xmlns:p="http://schemas.openxmlformats.org/presentationml/2006/main">
  <p:tag name="QUESTION" val="true"/>
</p:tagLst>
</file>

<file path=ppt/tags/tag123.xml><?xml version="1.0" encoding="utf-8"?>
<p:tagLst xmlns:a="http://schemas.openxmlformats.org/drawingml/2006/main" xmlns:r="http://schemas.openxmlformats.org/officeDocument/2006/relationships" xmlns:p="http://schemas.openxmlformats.org/presentationml/2006/main">
  <p:tag name="CHOICE" val="true"/>
</p:tagLst>
</file>

<file path=ppt/tags/tag124.xml><?xml version="1.0" encoding="utf-8"?>
<p:tagLst xmlns:a="http://schemas.openxmlformats.org/drawingml/2006/main" xmlns:r="http://schemas.openxmlformats.org/officeDocument/2006/relationships" xmlns:p="http://schemas.openxmlformats.org/presentationml/2006/main">
  <p:tag name="KPI_HAS_CHART" val="false"/>
</p:tagLst>
</file>

<file path=ppt/tags/tag125.xml><?xml version="1.0" encoding="utf-8"?>
<p:tagLst xmlns:a="http://schemas.openxmlformats.org/drawingml/2006/main" xmlns:r="http://schemas.openxmlformats.org/officeDocument/2006/relationships" xmlns:p="http://schemas.openxmlformats.org/presentationml/2006/main">
  <p:tag name="KPI_HAS_CHART" val="false"/>
</p:tagLst>
</file>

<file path=ppt/tags/tag12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3-002&quot;&gt;&lt;nocMode&quot;Auto&quot;&gt;&gt;&gt;"/>
  <p:tag name="KPI_HAS_CHART" val="true"/>
</p:tagLst>
</file>

<file path=ppt/tags/tag127.xml><?xml version="1.0" encoding="utf-8"?>
<p:tagLst xmlns:a="http://schemas.openxmlformats.org/drawingml/2006/main" xmlns:r="http://schemas.openxmlformats.org/officeDocument/2006/relationships" xmlns:p="http://schemas.openxmlformats.org/presentationml/2006/main">
  <p:tag name="QUESTION" val="true"/>
</p:tagLst>
</file>

<file path=ppt/tags/tag128.xml><?xml version="1.0" encoding="utf-8"?>
<p:tagLst xmlns:a="http://schemas.openxmlformats.org/drawingml/2006/main" xmlns:r="http://schemas.openxmlformats.org/officeDocument/2006/relationships" xmlns:p="http://schemas.openxmlformats.org/presentationml/2006/main">
  <p:tag name="CHOICE" val="true"/>
</p:tagLst>
</file>

<file path=ppt/tags/tag129.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2&quot;&gt;&lt;nocMode&quot;Auto&quot;&gt;&gt;&gt;"/>
  <p:tag name="KPI_HAS_CHART" val="true"/>
</p:tagLst>
</file>

<file path=ppt/tags/tag130.xml><?xml version="1.0" encoding="utf-8"?>
<p:tagLst xmlns:a="http://schemas.openxmlformats.org/drawingml/2006/main" xmlns:r="http://schemas.openxmlformats.org/officeDocument/2006/relationships" xmlns:p="http://schemas.openxmlformats.org/presentationml/2006/main">
  <p:tag name="KPI_HAS_CHART" val="false"/>
</p:tagLst>
</file>

<file path=ppt/tags/tag131.xml><?xml version="1.0" encoding="utf-8"?>
<p:tagLst xmlns:a="http://schemas.openxmlformats.org/drawingml/2006/main" xmlns:r="http://schemas.openxmlformats.org/officeDocument/2006/relationships" xmlns:p="http://schemas.openxmlformats.org/presentationml/2006/main">
  <p:tag name="KPI_HAS_CHART" val="false"/>
</p:tagLst>
</file>

<file path=ppt/tags/tag13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3.xml><?xml version="1.0" encoding="utf-8"?>
<p:tagLst xmlns:a="http://schemas.openxmlformats.org/drawingml/2006/main" xmlns:r="http://schemas.openxmlformats.org/officeDocument/2006/relationships" xmlns:p="http://schemas.openxmlformats.org/presentationml/2006/main">
  <p:tag name="KPI_HAS_CHART" val="false"/>
</p:tagLst>
</file>

<file path=ppt/tags/tag134.xml><?xml version="1.0" encoding="utf-8"?>
<p:tagLst xmlns:a="http://schemas.openxmlformats.org/drawingml/2006/main" xmlns:r="http://schemas.openxmlformats.org/officeDocument/2006/relationships" xmlns:p="http://schemas.openxmlformats.org/presentationml/2006/main">
  <p:tag name="KPI_HAS_CHART" val="false"/>
</p:tagLst>
</file>

<file path=ppt/tags/tag135.xml><?xml version="1.0" encoding="utf-8"?>
<p:tagLst xmlns:a="http://schemas.openxmlformats.org/drawingml/2006/main" xmlns:r="http://schemas.openxmlformats.org/officeDocument/2006/relationships" xmlns:p="http://schemas.openxmlformats.org/presentationml/2006/main">
  <p:tag name="KPI_HAS_CHART" val="false"/>
</p:tagLst>
</file>

<file path=ppt/tags/tag136.xml><?xml version="1.0" encoding="utf-8"?>
<p:tagLst xmlns:a="http://schemas.openxmlformats.org/drawingml/2006/main" xmlns:r="http://schemas.openxmlformats.org/officeDocument/2006/relationships" xmlns:p="http://schemas.openxmlformats.org/presentationml/2006/main">
  <p:tag name="KPI_HAS_CHART" val="false"/>
</p:tagLst>
</file>

<file path=ppt/tags/tag137.xml><?xml version="1.0" encoding="utf-8"?>
<p:tagLst xmlns:a="http://schemas.openxmlformats.org/drawingml/2006/main" xmlns:r="http://schemas.openxmlformats.org/officeDocument/2006/relationships" xmlns:p="http://schemas.openxmlformats.org/presentationml/2006/main">
  <p:tag name="KPI_HAS_CHART" val="false"/>
</p:tagLst>
</file>

<file path=ppt/tags/tag138.xml><?xml version="1.0" encoding="utf-8"?>
<p:tagLst xmlns:a="http://schemas.openxmlformats.org/drawingml/2006/main" xmlns:r="http://schemas.openxmlformats.org/officeDocument/2006/relationships" xmlns:p="http://schemas.openxmlformats.org/presentationml/2006/main">
  <p:tag name="KPI_HAS_CHART" val="false"/>
</p:tagLst>
</file>

<file path=ppt/tags/tag139.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QUESTION" val="true"/>
</p:tagLst>
</file>

<file path=ppt/tags/tag140.xml><?xml version="1.0" encoding="utf-8"?>
<p:tagLst xmlns:a="http://schemas.openxmlformats.org/drawingml/2006/main" xmlns:r="http://schemas.openxmlformats.org/officeDocument/2006/relationships" xmlns:p="http://schemas.openxmlformats.org/presentationml/2006/main">
  <p:tag name="KPI_HAS_CHART" val="false"/>
</p:tagLst>
</file>

<file path=ppt/tags/tag141.xml><?xml version="1.0" encoding="utf-8"?>
<p:tagLst xmlns:a="http://schemas.openxmlformats.org/drawingml/2006/main" xmlns:r="http://schemas.openxmlformats.org/officeDocument/2006/relationships" xmlns:p="http://schemas.openxmlformats.org/presentationml/2006/main">
  <p:tag name="KPI_HAS_CHART" val="false"/>
</p:tagLst>
</file>

<file path=ppt/tags/tag142.xml><?xml version="1.0" encoding="utf-8"?>
<p:tagLst xmlns:a="http://schemas.openxmlformats.org/drawingml/2006/main" xmlns:r="http://schemas.openxmlformats.org/officeDocument/2006/relationships" xmlns:p="http://schemas.openxmlformats.org/presentationml/2006/main">
  <p:tag name="KPI_HAS_CHART" val="false"/>
</p:tagLst>
</file>

<file path=ppt/tags/tag14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4.xml><?xml version="1.0" encoding="utf-8"?>
<p:tagLst xmlns:a="http://schemas.openxmlformats.org/drawingml/2006/main" xmlns:r="http://schemas.openxmlformats.org/officeDocument/2006/relationships" xmlns:p="http://schemas.openxmlformats.org/presentationml/2006/main">
  <p:tag name="KPI_HAS_CHART" val="false"/>
</p:tagLst>
</file>

<file path=ppt/tags/tag145.xml><?xml version="1.0" encoding="utf-8"?>
<p:tagLst xmlns:a="http://schemas.openxmlformats.org/drawingml/2006/main" xmlns:r="http://schemas.openxmlformats.org/officeDocument/2006/relationships" xmlns:p="http://schemas.openxmlformats.org/presentationml/2006/main">
  <p:tag name="KPI_HAS_CHART" val="false"/>
</p:tagLst>
</file>

<file path=ppt/tags/tag146.xml><?xml version="1.0" encoding="utf-8"?>
<p:tagLst xmlns:a="http://schemas.openxmlformats.org/drawingml/2006/main" xmlns:r="http://schemas.openxmlformats.org/officeDocument/2006/relationships" xmlns:p="http://schemas.openxmlformats.org/presentationml/2006/main">
  <p:tag name="KPI_HAS_CHART" val="false"/>
</p:tagLst>
</file>

<file path=ppt/tags/tag147.xml><?xml version="1.0" encoding="utf-8"?>
<p:tagLst xmlns:a="http://schemas.openxmlformats.org/drawingml/2006/main" xmlns:r="http://schemas.openxmlformats.org/officeDocument/2006/relationships" xmlns:p="http://schemas.openxmlformats.org/presentationml/2006/main">
  <p:tag name="KPI_HAS_CHART" val="false"/>
</p:tagLst>
</file>

<file path=ppt/tags/tag148.xml><?xml version="1.0" encoding="utf-8"?>
<p:tagLst xmlns:a="http://schemas.openxmlformats.org/drawingml/2006/main" xmlns:r="http://schemas.openxmlformats.org/officeDocument/2006/relationships" xmlns:p="http://schemas.openxmlformats.org/presentationml/2006/main">
  <p:tag name="KPI_HAS_CHART" val="false"/>
</p:tagLst>
</file>

<file path=ppt/tags/tag149.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CHOICE" val="true"/>
</p:tagLst>
</file>

<file path=ppt/tags/tag15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5-004&quot;&gt;&lt;nocMode&quot;Auto&quot;&gt;&gt;&gt;"/>
  <p:tag name="KPI_HAS_CHART" val="true"/>
</p:tagLst>
</file>

<file path=ppt/tags/tag151.xml><?xml version="1.0" encoding="utf-8"?>
<p:tagLst xmlns:a="http://schemas.openxmlformats.org/drawingml/2006/main" xmlns:r="http://schemas.openxmlformats.org/officeDocument/2006/relationships" xmlns:p="http://schemas.openxmlformats.org/presentationml/2006/main">
  <p:tag name="QUESTION" val="true"/>
</p:tagLst>
</file>

<file path=ppt/tags/tag152.xml><?xml version="1.0" encoding="utf-8"?>
<p:tagLst xmlns:a="http://schemas.openxmlformats.org/drawingml/2006/main" xmlns:r="http://schemas.openxmlformats.org/officeDocument/2006/relationships" xmlns:p="http://schemas.openxmlformats.org/presentationml/2006/main">
  <p:tag name="CHOICE" val="true"/>
</p:tagLst>
</file>

<file path=ppt/tags/tag153.xml><?xml version="1.0" encoding="utf-8"?>
<p:tagLst xmlns:a="http://schemas.openxmlformats.org/drawingml/2006/main" xmlns:r="http://schemas.openxmlformats.org/officeDocument/2006/relationships" xmlns:p="http://schemas.openxmlformats.org/presentationml/2006/main">
  <p:tag name="KPI_HAS_CHART" val="false"/>
</p:tagLst>
</file>

<file path=ppt/tags/tag15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5.xml><?xml version="1.0" encoding="utf-8"?>
<p:tagLst xmlns:a="http://schemas.openxmlformats.org/drawingml/2006/main" xmlns:r="http://schemas.openxmlformats.org/officeDocument/2006/relationships" xmlns:p="http://schemas.openxmlformats.org/presentationml/2006/main">
  <p:tag name="KPI_HAS_CHART" val="false"/>
</p:tagLst>
</file>

<file path=ppt/tags/tag156.xml><?xml version="1.0" encoding="utf-8"?>
<p:tagLst xmlns:a="http://schemas.openxmlformats.org/drawingml/2006/main" xmlns:r="http://schemas.openxmlformats.org/officeDocument/2006/relationships" xmlns:p="http://schemas.openxmlformats.org/presentationml/2006/main">
  <p:tag name="KPI_HAS_CHART" val="false"/>
</p:tagLst>
</file>

<file path=ppt/tags/tag157.xml><?xml version="1.0" encoding="utf-8"?>
<p:tagLst xmlns:a="http://schemas.openxmlformats.org/drawingml/2006/main" xmlns:r="http://schemas.openxmlformats.org/officeDocument/2006/relationships" xmlns:p="http://schemas.openxmlformats.org/presentationml/2006/main">
  <p:tag name="KPI_HAS_CHART" val="false"/>
</p:tagLst>
</file>

<file path=ppt/tags/tag158.xml><?xml version="1.0" encoding="utf-8"?>
<p:tagLst xmlns:a="http://schemas.openxmlformats.org/drawingml/2006/main" xmlns:r="http://schemas.openxmlformats.org/officeDocument/2006/relationships" xmlns:p="http://schemas.openxmlformats.org/presentationml/2006/main">
  <p:tag name="KPI_HAS_CHART" val="false"/>
</p:tagLst>
</file>

<file path=ppt/tags/tag159.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3&quot;&gt;&lt;nocMode&quot;Auto&quot;&gt;&gt;&gt;"/>
  <p:tag name="KPI_HAS_CHART" val="true"/>
</p:tagLst>
</file>

<file path=ppt/tags/tag16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9&quot;&gt;&lt;nocMode&quot;Auto&quot;&gt;&gt;&gt;"/>
  <p:tag name="KPI_HAS_CHART" val="true"/>
</p:tagLst>
</file>

<file path=ppt/tags/tag161.xml><?xml version="1.0" encoding="utf-8"?>
<p:tagLst xmlns:a="http://schemas.openxmlformats.org/drawingml/2006/main" xmlns:r="http://schemas.openxmlformats.org/officeDocument/2006/relationships" xmlns:p="http://schemas.openxmlformats.org/presentationml/2006/main">
  <p:tag name="QUESTION" val="true"/>
</p:tagLst>
</file>

<file path=ppt/tags/tag162.xml><?xml version="1.0" encoding="utf-8"?>
<p:tagLst xmlns:a="http://schemas.openxmlformats.org/drawingml/2006/main" xmlns:r="http://schemas.openxmlformats.org/officeDocument/2006/relationships" xmlns:p="http://schemas.openxmlformats.org/presentationml/2006/main">
  <p:tag name="CHOICE" val="true"/>
</p:tagLst>
</file>

<file path=ppt/tags/tag163.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16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1&quot;&gt;&lt;nocMode&quot;Auto&quot;&gt;&gt;&gt;"/>
  <p:tag name="KPI_HAS_CHART" val="true"/>
</p:tagLst>
</file>

<file path=ppt/tags/tag165.xml><?xml version="1.0" encoding="utf-8"?>
<p:tagLst xmlns:a="http://schemas.openxmlformats.org/drawingml/2006/main" xmlns:r="http://schemas.openxmlformats.org/officeDocument/2006/relationships" xmlns:p="http://schemas.openxmlformats.org/presentationml/2006/main">
  <p:tag name="QUESTION" val="true"/>
</p:tagLst>
</file>

<file path=ppt/tags/tag166.xml><?xml version="1.0" encoding="utf-8"?>
<p:tagLst xmlns:a="http://schemas.openxmlformats.org/drawingml/2006/main" xmlns:r="http://schemas.openxmlformats.org/officeDocument/2006/relationships" xmlns:p="http://schemas.openxmlformats.org/presentationml/2006/main">
  <p:tag name="CHOICE" val="true"/>
</p:tagLst>
</file>

<file path=ppt/tags/tag16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0-002&quot;&gt;&lt;nocMode&quot;Auto&quot;&gt;&gt;&gt;"/>
  <p:tag name="KPI_HAS_CHART" val="true"/>
</p:tagLst>
</file>

<file path=ppt/tags/tag168.xml><?xml version="1.0" encoding="utf-8"?>
<p:tagLst xmlns:a="http://schemas.openxmlformats.org/drawingml/2006/main" xmlns:r="http://schemas.openxmlformats.org/officeDocument/2006/relationships" xmlns:p="http://schemas.openxmlformats.org/presentationml/2006/main">
  <p:tag name="QUESTION" val="true"/>
</p:tagLst>
</file>

<file path=ppt/tags/tag169.xml><?xml version="1.0" encoding="utf-8"?>
<p:tagLst xmlns:a="http://schemas.openxmlformats.org/drawingml/2006/main" xmlns:r="http://schemas.openxmlformats.org/officeDocument/2006/relationships" xmlns:p="http://schemas.openxmlformats.org/presentationml/2006/main">
  <p:tag name="CHOICE" val="true"/>
</p:tagLst>
</file>

<file path=ppt/tags/tag17.xml><?xml version="1.0" encoding="utf-8"?>
<p:tagLst xmlns:a="http://schemas.openxmlformats.org/drawingml/2006/main" xmlns:r="http://schemas.openxmlformats.org/officeDocument/2006/relationships" xmlns:p="http://schemas.openxmlformats.org/presentationml/2006/main">
  <p:tag name="QUESTION" val="true"/>
</p:tagLst>
</file>

<file path=ppt/tags/tag170.xml><?xml version="1.0" encoding="utf-8"?>
<p:tagLst xmlns:a="http://schemas.openxmlformats.org/drawingml/2006/main" xmlns:r="http://schemas.openxmlformats.org/officeDocument/2006/relationships" xmlns:p="http://schemas.openxmlformats.org/presentationml/2006/main">
  <p:tag name="KPI_HAS_CHART" val="false"/>
</p:tagLst>
</file>

<file path=ppt/tags/tag171.xml><?xml version="1.0" encoding="utf-8"?>
<p:tagLst xmlns:a="http://schemas.openxmlformats.org/drawingml/2006/main" xmlns:r="http://schemas.openxmlformats.org/officeDocument/2006/relationships" xmlns:p="http://schemas.openxmlformats.org/presentationml/2006/main">
  <p:tag name="KPI_HAS_CHART" val="false"/>
</p:tagLst>
</file>

<file path=ppt/tags/tag172.xml><?xml version="1.0" encoding="utf-8"?>
<p:tagLst xmlns:a="http://schemas.openxmlformats.org/drawingml/2006/main" xmlns:r="http://schemas.openxmlformats.org/officeDocument/2006/relationships" xmlns:p="http://schemas.openxmlformats.org/presentationml/2006/main">
  <p:tag name="KPI_HAS_CHART" val="false"/>
</p:tagLst>
</file>

<file path=ppt/tags/tag173.xml><?xml version="1.0" encoding="utf-8"?>
<p:tagLst xmlns:a="http://schemas.openxmlformats.org/drawingml/2006/main" xmlns:r="http://schemas.openxmlformats.org/officeDocument/2006/relationships" xmlns:p="http://schemas.openxmlformats.org/presentationml/2006/main">
  <p:tag name="KPI_HAS_CHART" val="false"/>
</p:tagLst>
</file>

<file path=ppt/tags/tag174.xml><?xml version="1.0" encoding="utf-8"?>
<p:tagLst xmlns:a="http://schemas.openxmlformats.org/drawingml/2006/main" xmlns:r="http://schemas.openxmlformats.org/officeDocument/2006/relationships" xmlns:p="http://schemas.openxmlformats.org/presentationml/2006/main">
  <p:tag name="KPI_HAS_CHART" val="false"/>
</p:tagLst>
</file>

<file path=ppt/tags/tag175.xml><?xml version="1.0" encoding="utf-8"?>
<p:tagLst xmlns:a="http://schemas.openxmlformats.org/drawingml/2006/main" xmlns:r="http://schemas.openxmlformats.org/officeDocument/2006/relationships" xmlns:p="http://schemas.openxmlformats.org/presentationml/2006/main">
  <p:tag name="KPI_HAS_CHART" val="false"/>
</p:tagLst>
</file>

<file path=ppt/tags/tag17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7.xml><?xml version="1.0" encoding="utf-8"?>
<p:tagLst xmlns:a="http://schemas.openxmlformats.org/drawingml/2006/main" xmlns:r="http://schemas.openxmlformats.org/officeDocument/2006/relationships" xmlns:p="http://schemas.openxmlformats.org/presentationml/2006/main">
  <p:tag name="KPI_HAS_CHART" val="false"/>
</p:tagLst>
</file>

<file path=ppt/tags/tag178.xml><?xml version="1.0" encoding="utf-8"?>
<p:tagLst xmlns:a="http://schemas.openxmlformats.org/drawingml/2006/main" xmlns:r="http://schemas.openxmlformats.org/officeDocument/2006/relationships" xmlns:p="http://schemas.openxmlformats.org/presentationml/2006/main">
  <p:tag name="KPI_HAS_CHART" val="false"/>
</p:tagLst>
</file>

<file path=ppt/tags/tag179.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CHOICE" val="true"/>
</p:tagLst>
</file>

<file path=ppt/tags/tag180.xml><?xml version="1.0" encoding="utf-8"?>
<p:tagLst xmlns:a="http://schemas.openxmlformats.org/drawingml/2006/main" xmlns:r="http://schemas.openxmlformats.org/officeDocument/2006/relationships" xmlns:p="http://schemas.openxmlformats.org/presentationml/2006/main">
  <p:tag name="KPI_HAS_CHART" val="false"/>
</p:tagLst>
</file>

<file path=ppt/tags/tag181.xml><?xml version="1.0" encoding="utf-8"?>
<p:tagLst xmlns:a="http://schemas.openxmlformats.org/drawingml/2006/main" xmlns:r="http://schemas.openxmlformats.org/officeDocument/2006/relationships" xmlns:p="http://schemas.openxmlformats.org/presentationml/2006/main">
  <p:tag name="KPI_HAS_CHART" val="false"/>
</p:tagLst>
</file>

<file path=ppt/tags/tag182.xml><?xml version="1.0" encoding="utf-8"?>
<p:tagLst xmlns:a="http://schemas.openxmlformats.org/drawingml/2006/main" xmlns:r="http://schemas.openxmlformats.org/officeDocument/2006/relationships" xmlns:p="http://schemas.openxmlformats.org/presentationml/2006/main">
  <p:tag name="KPI_HAS_CHART" val="false"/>
</p:tagLst>
</file>

<file path=ppt/tags/tag18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3&quot;&gt;&lt;nocMode&quot;Auto&quot;&gt;&gt;&gt;"/>
  <p:tag name="KPI_HAS_CHART" val="true"/>
</p:tagLst>
</file>

<file path=ppt/tags/tag184.xml><?xml version="1.0" encoding="utf-8"?>
<p:tagLst xmlns:a="http://schemas.openxmlformats.org/drawingml/2006/main" xmlns:r="http://schemas.openxmlformats.org/officeDocument/2006/relationships" xmlns:p="http://schemas.openxmlformats.org/presentationml/2006/main">
  <p:tag name="QUESTION" val="true"/>
</p:tagLst>
</file>

<file path=ppt/tags/tag185.xml><?xml version="1.0" encoding="utf-8"?>
<p:tagLst xmlns:a="http://schemas.openxmlformats.org/drawingml/2006/main" xmlns:r="http://schemas.openxmlformats.org/officeDocument/2006/relationships" xmlns:p="http://schemas.openxmlformats.org/presentationml/2006/main">
  <p:tag name="CHOICE" val="true"/>
</p:tagLst>
</file>

<file path=ppt/tags/tag186.xml><?xml version="1.0" encoding="utf-8"?>
<p:tagLst xmlns:a="http://schemas.openxmlformats.org/drawingml/2006/main" xmlns:r="http://schemas.openxmlformats.org/officeDocument/2006/relationships" xmlns:p="http://schemas.openxmlformats.org/presentationml/2006/main">
  <p:tag name="KPI_HAS_CHART" val="false"/>
</p:tagLst>
</file>

<file path=ppt/tags/tag18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quot;&gt;&lt;nocMode&quot;Auto&quot;&gt;&gt;&gt;"/>
  <p:tag name="KPI_HAS_CHART" val="true"/>
</p:tagLst>
</file>

<file path=ppt/tags/tag188.xml><?xml version="1.0" encoding="utf-8"?>
<p:tagLst xmlns:a="http://schemas.openxmlformats.org/drawingml/2006/main" xmlns:r="http://schemas.openxmlformats.org/officeDocument/2006/relationships" xmlns:p="http://schemas.openxmlformats.org/presentationml/2006/main">
  <p:tag name="QUESTION" val="true"/>
</p:tagLst>
</file>

<file path=ppt/tags/tag189.xml><?xml version="1.0" encoding="utf-8"?>
<p:tagLst xmlns:a="http://schemas.openxmlformats.org/drawingml/2006/main" xmlns:r="http://schemas.openxmlformats.org/officeDocument/2006/relationships" xmlns:p="http://schemas.openxmlformats.org/presentationml/2006/main">
  <p:tag name="CHOICE" val="true"/>
</p:tagLst>
</file>

<file path=ppt/tags/tag1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4&quot;&gt;&lt;nocMode&quot;Auto&quot;&gt;&gt;&gt;"/>
  <p:tag name="KPI_HAS_CHART" val="true"/>
</p:tagLst>
</file>

<file path=ppt/tags/tag19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2&quot;&gt;&lt;nocMode&quot;Auto&quot;&gt;&gt;&gt;"/>
  <p:tag name="KPI_HAS_CHART" val="true"/>
</p:tagLst>
</file>

<file path=ppt/tags/tag191.xml><?xml version="1.0" encoding="utf-8"?>
<p:tagLst xmlns:a="http://schemas.openxmlformats.org/drawingml/2006/main" xmlns:r="http://schemas.openxmlformats.org/officeDocument/2006/relationships" xmlns:p="http://schemas.openxmlformats.org/presentationml/2006/main">
  <p:tag name="QUESTION" val="true"/>
</p:tagLst>
</file>

<file path=ppt/tags/tag192.xml><?xml version="1.0" encoding="utf-8"?>
<p:tagLst xmlns:a="http://schemas.openxmlformats.org/drawingml/2006/main" xmlns:r="http://schemas.openxmlformats.org/officeDocument/2006/relationships" xmlns:p="http://schemas.openxmlformats.org/presentationml/2006/main">
  <p:tag name="CHOICE" val="true"/>
</p:tagLst>
</file>

<file path=ppt/tags/tag19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3&quot;&gt;&lt;nocMode&quot;Auto&quot;&gt;&gt;&gt;"/>
  <p:tag name="KPI_HAS_CHART" val="true"/>
</p:tagLst>
</file>

<file path=ppt/tags/tag194.xml><?xml version="1.0" encoding="utf-8"?>
<p:tagLst xmlns:a="http://schemas.openxmlformats.org/drawingml/2006/main" xmlns:r="http://schemas.openxmlformats.org/officeDocument/2006/relationships" xmlns:p="http://schemas.openxmlformats.org/presentationml/2006/main">
  <p:tag name="QUESTION" val="true"/>
</p:tagLst>
</file>

<file path=ppt/tags/tag195.xml><?xml version="1.0" encoding="utf-8"?>
<p:tagLst xmlns:a="http://schemas.openxmlformats.org/drawingml/2006/main" xmlns:r="http://schemas.openxmlformats.org/officeDocument/2006/relationships" xmlns:p="http://schemas.openxmlformats.org/presentationml/2006/main">
  <p:tag name="CHOICE" val="true"/>
</p:tagLst>
</file>

<file path=ppt/tags/tag19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4&quot;&gt;&lt;nocMode&quot;Auto&quot;&gt;&gt;&gt;"/>
  <p:tag name="KPI_HAS_CHART" val="true"/>
</p:tagLst>
</file>

<file path=ppt/tags/tag197.xml><?xml version="1.0" encoding="utf-8"?>
<p:tagLst xmlns:a="http://schemas.openxmlformats.org/drawingml/2006/main" xmlns:r="http://schemas.openxmlformats.org/officeDocument/2006/relationships" xmlns:p="http://schemas.openxmlformats.org/presentationml/2006/main">
  <p:tag name="QUESTION" val="true"/>
</p:tagLst>
</file>

<file path=ppt/tags/tag198.xml><?xml version="1.0" encoding="utf-8"?>
<p:tagLst xmlns:a="http://schemas.openxmlformats.org/drawingml/2006/main" xmlns:r="http://schemas.openxmlformats.org/officeDocument/2006/relationships" xmlns:p="http://schemas.openxmlformats.org/presentationml/2006/main">
  <p:tag name="CHOICE" val="true"/>
</p:tagLst>
</file>

<file path=ppt/tags/tag19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5&quot;&gt;&lt;nocMode&quot;Auto&quot;&gt;&gt;&gt;"/>
  <p:tag name="KPI_HAS_CHART" val="tru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QUESTION" val="true"/>
</p:tagLst>
</file>

<file path=ppt/tags/tag200.xml><?xml version="1.0" encoding="utf-8"?>
<p:tagLst xmlns:a="http://schemas.openxmlformats.org/drawingml/2006/main" xmlns:r="http://schemas.openxmlformats.org/officeDocument/2006/relationships" xmlns:p="http://schemas.openxmlformats.org/presentationml/2006/main">
  <p:tag name="QUESTION" val="true"/>
</p:tagLst>
</file>

<file path=ppt/tags/tag201.xml><?xml version="1.0" encoding="utf-8"?>
<p:tagLst xmlns:a="http://schemas.openxmlformats.org/drawingml/2006/main" xmlns:r="http://schemas.openxmlformats.org/officeDocument/2006/relationships" xmlns:p="http://schemas.openxmlformats.org/presentationml/2006/main">
  <p:tag name="CHOICE" val="true"/>
</p:tagLst>
</file>

<file path=ppt/tags/tag20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6&quot;&gt;&lt;nocMode&quot;Auto&quot;&gt;&gt;&gt;"/>
  <p:tag name="KPI_HAS_CHART" val="true"/>
</p:tagLst>
</file>

<file path=ppt/tags/tag203.xml><?xml version="1.0" encoding="utf-8"?>
<p:tagLst xmlns:a="http://schemas.openxmlformats.org/drawingml/2006/main" xmlns:r="http://schemas.openxmlformats.org/officeDocument/2006/relationships" xmlns:p="http://schemas.openxmlformats.org/presentationml/2006/main">
  <p:tag name="QUESTION" val="true"/>
</p:tagLst>
</file>

<file path=ppt/tags/tag204.xml><?xml version="1.0" encoding="utf-8"?>
<p:tagLst xmlns:a="http://schemas.openxmlformats.org/drawingml/2006/main" xmlns:r="http://schemas.openxmlformats.org/officeDocument/2006/relationships" xmlns:p="http://schemas.openxmlformats.org/presentationml/2006/main">
  <p:tag name="CHOICE" val="true"/>
</p:tagLst>
</file>

<file path=ppt/tags/tag20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7&quot;&gt;&lt;nocMode&quot;Auto&quot;&gt;&gt;&gt;"/>
  <p:tag name="KPI_HAS_CHART" val="true"/>
</p:tagLst>
</file>

<file path=ppt/tags/tag206.xml><?xml version="1.0" encoding="utf-8"?>
<p:tagLst xmlns:a="http://schemas.openxmlformats.org/drawingml/2006/main" xmlns:r="http://schemas.openxmlformats.org/officeDocument/2006/relationships" xmlns:p="http://schemas.openxmlformats.org/presentationml/2006/main">
  <p:tag name="QUESTION" val="true"/>
</p:tagLst>
</file>

<file path=ppt/tags/tag207.xml><?xml version="1.0" encoding="utf-8"?>
<p:tagLst xmlns:a="http://schemas.openxmlformats.org/drawingml/2006/main" xmlns:r="http://schemas.openxmlformats.org/officeDocument/2006/relationships" xmlns:p="http://schemas.openxmlformats.org/presentationml/2006/main">
  <p:tag name="CHOICE" val="true"/>
</p:tagLst>
</file>

<file path=ppt/tags/tag20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8&quot;&gt;&lt;nocMode&quot;Auto&quot;&gt;&gt;&gt;"/>
  <p:tag name="KPI_HAS_CHART" val="true"/>
</p:tagLst>
</file>

<file path=ppt/tags/tag209.xml><?xml version="1.0" encoding="utf-8"?>
<p:tagLst xmlns:a="http://schemas.openxmlformats.org/drawingml/2006/main" xmlns:r="http://schemas.openxmlformats.org/officeDocument/2006/relationships" xmlns:p="http://schemas.openxmlformats.org/presentationml/2006/main">
  <p:tag name="QUESTION" val="true"/>
</p:tagLst>
</file>

<file path=ppt/tags/tag21.xml><?xml version="1.0" encoding="utf-8"?>
<p:tagLst xmlns:a="http://schemas.openxmlformats.org/drawingml/2006/main" xmlns:r="http://schemas.openxmlformats.org/officeDocument/2006/relationships" xmlns:p="http://schemas.openxmlformats.org/presentationml/2006/main">
  <p:tag name="CHOICE" val="true"/>
</p:tagLst>
</file>

<file path=ppt/tags/tag210.xml><?xml version="1.0" encoding="utf-8"?>
<p:tagLst xmlns:a="http://schemas.openxmlformats.org/drawingml/2006/main" xmlns:r="http://schemas.openxmlformats.org/officeDocument/2006/relationships" xmlns:p="http://schemas.openxmlformats.org/presentationml/2006/main">
  <p:tag name="CHOICE" val="true"/>
</p:tagLst>
</file>

<file path=ppt/tags/tag211.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9&quot;&gt;&lt;nocMode&quot;Auto&quot;&gt;&gt;&gt;"/>
  <p:tag name="KPI_HAS_CHART" val="true"/>
</p:tagLst>
</file>

<file path=ppt/tags/tag212.xml><?xml version="1.0" encoding="utf-8"?>
<p:tagLst xmlns:a="http://schemas.openxmlformats.org/drawingml/2006/main" xmlns:r="http://schemas.openxmlformats.org/officeDocument/2006/relationships" xmlns:p="http://schemas.openxmlformats.org/presentationml/2006/main">
  <p:tag name="QUESTION" val="true"/>
</p:tagLst>
</file>

<file path=ppt/tags/tag213.xml><?xml version="1.0" encoding="utf-8"?>
<p:tagLst xmlns:a="http://schemas.openxmlformats.org/drawingml/2006/main" xmlns:r="http://schemas.openxmlformats.org/officeDocument/2006/relationships" xmlns:p="http://schemas.openxmlformats.org/presentationml/2006/main">
  <p:tag name="CHOICE" val="true"/>
</p:tagLst>
</file>

<file path=ppt/tags/tag21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0&quot;&gt;&lt;nocMode&quot;Auto&quot;&gt;&gt;&gt;"/>
  <p:tag name="KPI_HAS_CHART" val="true"/>
</p:tagLst>
</file>

<file path=ppt/tags/tag215.xml><?xml version="1.0" encoding="utf-8"?>
<p:tagLst xmlns:a="http://schemas.openxmlformats.org/drawingml/2006/main" xmlns:r="http://schemas.openxmlformats.org/officeDocument/2006/relationships" xmlns:p="http://schemas.openxmlformats.org/presentationml/2006/main">
  <p:tag name="QUESTION" val="true"/>
</p:tagLst>
</file>

<file path=ppt/tags/tag216.xml><?xml version="1.0" encoding="utf-8"?>
<p:tagLst xmlns:a="http://schemas.openxmlformats.org/drawingml/2006/main" xmlns:r="http://schemas.openxmlformats.org/officeDocument/2006/relationships" xmlns:p="http://schemas.openxmlformats.org/presentationml/2006/main">
  <p:tag name="CHOICE" val="true"/>
</p:tagLst>
</file>

<file path=ppt/tags/tag21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1&quot;&gt;&lt;nocMode&quot;Auto&quot;&gt;&gt;&gt;"/>
  <p:tag name="KPI_HAS_CHART" val="true"/>
</p:tagLst>
</file>

<file path=ppt/tags/tag218.xml><?xml version="1.0" encoding="utf-8"?>
<p:tagLst xmlns:a="http://schemas.openxmlformats.org/drawingml/2006/main" xmlns:r="http://schemas.openxmlformats.org/officeDocument/2006/relationships" xmlns:p="http://schemas.openxmlformats.org/presentationml/2006/main">
  <p:tag name="QUESTION" val="true"/>
</p:tagLst>
</file>

<file path=ppt/tags/tag219.xml><?xml version="1.0" encoding="utf-8"?>
<p:tagLst xmlns:a="http://schemas.openxmlformats.org/drawingml/2006/main" xmlns:r="http://schemas.openxmlformats.org/officeDocument/2006/relationships" xmlns:p="http://schemas.openxmlformats.org/presentationml/2006/main">
  <p:tag name="CHOICE" val="true"/>
</p:tagLst>
</file>

<file path=ppt/tags/tag2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5&quot;&gt;&lt;nocMode&quot;Auto&quot;&gt;&gt;&gt;"/>
  <p:tag name="KPI_HAS_CHART" val="true"/>
</p:tagLst>
</file>

<file path=ppt/tags/tag22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5&quot;&gt;&lt;nocMode&quot;Auto&quot;&gt;&gt;&gt;"/>
  <p:tag name="KPI_HAS_CHART" val="true"/>
</p:tagLst>
</file>

<file path=ppt/tags/tag221.xml><?xml version="1.0" encoding="utf-8"?>
<p:tagLst xmlns:a="http://schemas.openxmlformats.org/drawingml/2006/main" xmlns:r="http://schemas.openxmlformats.org/officeDocument/2006/relationships" xmlns:p="http://schemas.openxmlformats.org/presentationml/2006/main">
  <p:tag name="QUESTION" val="true"/>
</p:tagLst>
</file>

<file path=ppt/tags/tag222.xml><?xml version="1.0" encoding="utf-8"?>
<p:tagLst xmlns:a="http://schemas.openxmlformats.org/drawingml/2006/main" xmlns:r="http://schemas.openxmlformats.org/officeDocument/2006/relationships" xmlns:p="http://schemas.openxmlformats.org/presentationml/2006/main">
  <p:tag name="CHOICE" val="true"/>
</p:tagLst>
</file>

<file path=ppt/tags/tag22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3&quot;&gt;&lt;nocMode&quot;Auto&quot;&gt;&gt;&gt;"/>
  <p:tag name="KPI_HAS_CHART" val="true"/>
</p:tagLst>
</file>

<file path=ppt/tags/tag224.xml><?xml version="1.0" encoding="utf-8"?>
<p:tagLst xmlns:a="http://schemas.openxmlformats.org/drawingml/2006/main" xmlns:r="http://schemas.openxmlformats.org/officeDocument/2006/relationships" xmlns:p="http://schemas.openxmlformats.org/presentationml/2006/main">
  <p:tag name="QUESTION" val="true"/>
</p:tagLst>
</file>

<file path=ppt/tags/tag225.xml><?xml version="1.0" encoding="utf-8"?>
<p:tagLst xmlns:a="http://schemas.openxmlformats.org/drawingml/2006/main" xmlns:r="http://schemas.openxmlformats.org/officeDocument/2006/relationships" xmlns:p="http://schemas.openxmlformats.org/presentationml/2006/main">
  <p:tag name="CHOICE" val="true"/>
</p:tagLst>
</file>

<file path=ppt/tags/tag22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4-001&quot;&gt;&lt;nocMode&quot;Auto&quot;&gt;&gt;&gt;"/>
  <p:tag name="KPI_HAS_CHART" val="true"/>
</p:tagLst>
</file>

<file path=ppt/tags/tag227.xml><?xml version="1.0" encoding="utf-8"?>
<p:tagLst xmlns:a="http://schemas.openxmlformats.org/drawingml/2006/main" xmlns:r="http://schemas.openxmlformats.org/officeDocument/2006/relationships" xmlns:p="http://schemas.openxmlformats.org/presentationml/2006/main">
  <p:tag name="QUESTION" val="true"/>
</p:tagLst>
</file>

<file path=ppt/tags/tag228.xml><?xml version="1.0" encoding="utf-8"?>
<p:tagLst xmlns:a="http://schemas.openxmlformats.org/drawingml/2006/main" xmlns:r="http://schemas.openxmlformats.org/officeDocument/2006/relationships" xmlns:p="http://schemas.openxmlformats.org/presentationml/2006/main">
  <p:tag name="CHOICE" val="true"/>
</p:tagLst>
</file>

<file path=ppt/tags/tag22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5-001&quot;&gt;&lt;nocMode&quot;Auto&quot;&gt;&gt;&gt;"/>
  <p:tag name="KPI_HAS_CHART" val="true"/>
</p:tagLst>
</file>

<file path=ppt/tags/tag23.xml><?xml version="1.0" encoding="utf-8"?>
<p:tagLst xmlns:a="http://schemas.openxmlformats.org/drawingml/2006/main" xmlns:r="http://schemas.openxmlformats.org/officeDocument/2006/relationships" xmlns:p="http://schemas.openxmlformats.org/presentationml/2006/main">
  <p:tag name="QUESTION" val="true"/>
</p:tagLst>
</file>

<file path=ppt/tags/tag230.xml><?xml version="1.0" encoding="utf-8"?>
<p:tagLst xmlns:a="http://schemas.openxmlformats.org/drawingml/2006/main" xmlns:r="http://schemas.openxmlformats.org/officeDocument/2006/relationships" xmlns:p="http://schemas.openxmlformats.org/presentationml/2006/main">
  <p:tag name="QUESTION" val="true"/>
</p:tagLst>
</file>

<file path=ppt/tags/tag231.xml><?xml version="1.0" encoding="utf-8"?>
<p:tagLst xmlns:a="http://schemas.openxmlformats.org/drawingml/2006/main" xmlns:r="http://schemas.openxmlformats.org/officeDocument/2006/relationships" xmlns:p="http://schemas.openxmlformats.org/presentationml/2006/main">
  <p:tag name="CHOICE" val="true"/>
</p:tagLst>
</file>

<file path=ppt/tags/tag24.xml><?xml version="1.0" encoding="utf-8"?>
<p:tagLst xmlns:a="http://schemas.openxmlformats.org/drawingml/2006/main" xmlns:r="http://schemas.openxmlformats.org/officeDocument/2006/relationships" xmlns:p="http://schemas.openxmlformats.org/presentationml/2006/main">
  <p:tag name="CHOICE" val="true"/>
</p:tagLst>
</file>

<file path=ppt/tags/tag2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6&quot;&gt;&lt;nocMode&quot;Auto&quot;&gt;&gt;&gt;"/>
  <p:tag name="KPI_HAS_CHART" val="true"/>
</p:tagLst>
</file>

<file path=ppt/tags/tag26.xml><?xml version="1.0" encoding="utf-8"?>
<p:tagLst xmlns:a="http://schemas.openxmlformats.org/drawingml/2006/main" xmlns:r="http://schemas.openxmlformats.org/officeDocument/2006/relationships" xmlns:p="http://schemas.openxmlformats.org/presentationml/2006/main">
  <p:tag name="QUESTION" val="true"/>
</p:tagLst>
</file>

<file path=ppt/tags/tag27.xml><?xml version="1.0" encoding="utf-8"?>
<p:tagLst xmlns:a="http://schemas.openxmlformats.org/drawingml/2006/main" xmlns:r="http://schemas.openxmlformats.org/officeDocument/2006/relationships" xmlns:p="http://schemas.openxmlformats.org/presentationml/2006/main">
  <p:tag name="CHOICE" val="true"/>
</p:tagLst>
</file>

<file path=ppt/tags/tag2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7&quot;&gt;&lt;nocMode&quot;Auto&quot;&gt;&gt;&gt;"/>
  <p:tag name="KPI_HAS_CHART" val="true"/>
</p:tagLst>
</file>

<file path=ppt/tags/tag29.xml><?xml version="1.0" encoding="utf-8"?>
<p:tagLst xmlns:a="http://schemas.openxmlformats.org/drawingml/2006/main" xmlns:r="http://schemas.openxmlformats.org/officeDocument/2006/relationships" xmlns:p="http://schemas.openxmlformats.org/presentationml/2006/main">
  <p:tag name="QUESTION" val="tru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CHOICE" val="true"/>
</p:tagLst>
</file>

<file path=ppt/tags/tag31.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8&quot;&gt;&lt;nocMode&quot;Auto&quot;&gt;&gt;&gt;"/>
  <p:tag name="KPI_HAS_CHART" val="true"/>
</p:tagLst>
</file>

<file path=ppt/tags/tag32.xml><?xml version="1.0" encoding="utf-8"?>
<p:tagLst xmlns:a="http://schemas.openxmlformats.org/drawingml/2006/main" xmlns:r="http://schemas.openxmlformats.org/officeDocument/2006/relationships" xmlns:p="http://schemas.openxmlformats.org/presentationml/2006/main">
  <p:tag name="QUESTION" val="true"/>
</p:tagLst>
</file>

<file path=ppt/tags/tag33.xml><?xml version="1.0" encoding="utf-8"?>
<p:tagLst xmlns:a="http://schemas.openxmlformats.org/drawingml/2006/main" xmlns:r="http://schemas.openxmlformats.org/officeDocument/2006/relationships" xmlns:p="http://schemas.openxmlformats.org/presentationml/2006/main">
  <p:tag name="CHOICE" val="true"/>
</p:tagLst>
</file>

<file path=ppt/tags/tag3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9&quot;&gt;&lt;nocMode&quot;Auto&quot;&gt;&gt;&gt;"/>
  <p:tag name="KPI_HAS_CHART" val="true"/>
</p:tagLst>
</file>

<file path=ppt/tags/tag35.xml><?xml version="1.0" encoding="utf-8"?>
<p:tagLst xmlns:a="http://schemas.openxmlformats.org/drawingml/2006/main" xmlns:r="http://schemas.openxmlformats.org/officeDocument/2006/relationships" xmlns:p="http://schemas.openxmlformats.org/presentationml/2006/main">
  <p:tag name="QUESTION" val="true"/>
</p:tagLst>
</file>

<file path=ppt/tags/tag36.xml><?xml version="1.0" encoding="utf-8"?>
<p:tagLst xmlns:a="http://schemas.openxmlformats.org/drawingml/2006/main" xmlns:r="http://schemas.openxmlformats.org/officeDocument/2006/relationships" xmlns:p="http://schemas.openxmlformats.org/presentationml/2006/main">
  <p:tag name="CHOICE" val="true"/>
</p:tagLst>
</file>

<file path=ppt/tags/tag37.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3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0&quot;&gt;&lt;nocMode&quot;Auto&quot;&gt;&gt;&gt;"/>
  <p:tag name="KPI_HAS_CHART" val="true"/>
</p:tagLst>
</file>

<file path=ppt/tags/tag39.xml><?xml version="1.0" encoding="utf-8"?>
<p:tagLst xmlns:a="http://schemas.openxmlformats.org/drawingml/2006/main" xmlns:r="http://schemas.openxmlformats.org/officeDocument/2006/relationships" xmlns:p="http://schemas.openxmlformats.org/presentationml/2006/main">
  <p:tag name="QUESTION" val="tru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CHOICE" val="true"/>
</p:tagLst>
</file>

<file path=ppt/tags/tag41.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4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1&quot;&gt;&lt;nocMode&quot;Auto&quot;&gt;&gt;&gt;"/>
  <p:tag name="KPI_HAS_CHART" val="true"/>
</p:tagLst>
</file>

<file path=ppt/tags/tag43.xml><?xml version="1.0" encoding="utf-8"?>
<p:tagLst xmlns:a="http://schemas.openxmlformats.org/drawingml/2006/main" xmlns:r="http://schemas.openxmlformats.org/officeDocument/2006/relationships" xmlns:p="http://schemas.openxmlformats.org/presentationml/2006/main">
  <p:tag name="QUESTION" val="true"/>
</p:tagLst>
</file>

<file path=ppt/tags/tag44.xml><?xml version="1.0" encoding="utf-8"?>
<p:tagLst xmlns:a="http://schemas.openxmlformats.org/drawingml/2006/main" xmlns:r="http://schemas.openxmlformats.org/officeDocument/2006/relationships" xmlns:p="http://schemas.openxmlformats.org/presentationml/2006/main">
  <p:tag name="CHOICE" val="true"/>
</p:tagLst>
</file>

<file path=ppt/tags/tag4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5&quot;&gt;&lt;nocMode&quot;Auto&quot;&gt;&gt;&gt;"/>
  <p:tag name="KPI_HAS_CHART" val="true"/>
</p:tagLst>
</file>

<file path=ppt/tags/tag46.xml><?xml version="1.0" encoding="utf-8"?>
<p:tagLst xmlns:a="http://schemas.openxmlformats.org/drawingml/2006/main" xmlns:r="http://schemas.openxmlformats.org/officeDocument/2006/relationships" xmlns:p="http://schemas.openxmlformats.org/presentationml/2006/main">
  <p:tag name="QUESTION" val="true"/>
</p:tagLst>
</file>

<file path=ppt/tags/tag47.xml><?xml version="1.0" encoding="utf-8"?>
<p:tagLst xmlns:a="http://schemas.openxmlformats.org/drawingml/2006/main" xmlns:r="http://schemas.openxmlformats.org/officeDocument/2006/relationships" xmlns:p="http://schemas.openxmlformats.org/presentationml/2006/main">
  <p:tag name="CHOICE" val="true"/>
</p:tagLst>
</file>

<file path=ppt/tags/tag4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3&quot;&gt;&lt;nocMode&quot;Auto&quot;&gt;&gt;&gt;"/>
  <p:tag name="KPI_HAS_CHART" val="true"/>
</p:tagLst>
</file>

<file path=ppt/tags/tag49.xml><?xml version="1.0" encoding="utf-8"?>
<p:tagLst xmlns:a="http://schemas.openxmlformats.org/drawingml/2006/main" xmlns:r="http://schemas.openxmlformats.org/officeDocument/2006/relationships" xmlns:p="http://schemas.openxmlformats.org/presentationml/2006/main">
  <p:tag name="QUESTION" val="tru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CHOICE" val="true"/>
</p:tagLst>
</file>

<file path=ppt/tags/tag51.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4-001&quot;&gt;&lt;nocMode&quot;Auto&quot;&gt;&gt;&gt;"/>
  <p:tag name="KPI_HAS_CHART" val="true"/>
</p:tagLst>
</file>

<file path=ppt/tags/tag52.xml><?xml version="1.0" encoding="utf-8"?>
<p:tagLst xmlns:a="http://schemas.openxmlformats.org/drawingml/2006/main" xmlns:r="http://schemas.openxmlformats.org/officeDocument/2006/relationships" xmlns:p="http://schemas.openxmlformats.org/presentationml/2006/main">
  <p:tag name="QUESTION" val="true"/>
</p:tagLst>
</file>

<file path=ppt/tags/tag53.xml><?xml version="1.0" encoding="utf-8"?>
<p:tagLst xmlns:a="http://schemas.openxmlformats.org/drawingml/2006/main" xmlns:r="http://schemas.openxmlformats.org/officeDocument/2006/relationships" xmlns:p="http://schemas.openxmlformats.org/presentationml/2006/main">
  <p:tag name="CHOICE" val="true"/>
</p:tagLst>
</file>

<file path=ppt/tags/tag5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5-001&quot;&gt;&lt;nocMode&quot;Auto&quot;&gt;&gt;&gt;"/>
  <p:tag name="KPI_HAS_CHART" val="true"/>
</p:tagLst>
</file>

<file path=ppt/tags/tag55.xml><?xml version="1.0" encoding="utf-8"?>
<p:tagLst xmlns:a="http://schemas.openxmlformats.org/drawingml/2006/main" xmlns:r="http://schemas.openxmlformats.org/officeDocument/2006/relationships" xmlns:p="http://schemas.openxmlformats.org/presentationml/2006/main">
  <p:tag name="QUESTION" val="true"/>
</p:tagLst>
</file>

<file path=ppt/tags/tag56.xml><?xml version="1.0" encoding="utf-8"?>
<p:tagLst xmlns:a="http://schemas.openxmlformats.org/drawingml/2006/main" xmlns:r="http://schemas.openxmlformats.org/officeDocument/2006/relationships" xmlns:p="http://schemas.openxmlformats.org/presentationml/2006/main">
  <p:tag name="CHOICE" val="true"/>
</p:tagLst>
</file>

<file path=ppt/tags/tag57.xml><?xml version="1.0" encoding="utf-8"?>
<p:tagLst xmlns:a="http://schemas.openxmlformats.org/drawingml/2006/main" xmlns:r="http://schemas.openxmlformats.org/officeDocument/2006/relationships" xmlns:p="http://schemas.openxmlformats.org/presentationml/2006/main">
  <p:tag name="KPI_HAS_CHART" val="false"/>
</p:tagLst>
</file>

<file path=ppt/tags/tag58.xml><?xml version="1.0" encoding="utf-8"?>
<p:tagLst xmlns:a="http://schemas.openxmlformats.org/drawingml/2006/main" xmlns:r="http://schemas.openxmlformats.org/officeDocument/2006/relationships" xmlns:p="http://schemas.openxmlformats.org/presentationml/2006/main">
  <p:tag name="KPI_HAS_CHART" val="false"/>
</p:tagLst>
</file>

<file path=ppt/tags/tag59.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60.xml><?xml version="1.0" encoding="utf-8"?>
<p:tagLst xmlns:a="http://schemas.openxmlformats.org/drawingml/2006/main" xmlns:r="http://schemas.openxmlformats.org/officeDocument/2006/relationships" xmlns:p="http://schemas.openxmlformats.org/presentationml/2006/main">
  <p:tag name="KPI_HAS_CHART" val="false"/>
</p:tagLst>
</file>

<file path=ppt/tags/tag61.xml><?xml version="1.0" encoding="utf-8"?>
<p:tagLst xmlns:a="http://schemas.openxmlformats.org/drawingml/2006/main" xmlns:r="http://schemas.openxmlformats.org/officeDocument/2006/relationships" xmlns:p="http://schemas.openxmlformats.org/presentationml/2006/main">
  <p:tag name="KPI_HAS_CHART" val="false"/>
</p:tagLst>
</file>

<file path=ppt/tags/tag6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6&quot;&gt;&lt;nocMode&quot;Auto&quot;&gt;&gt;&gt;"/>
  <p:tag name="KPI_HAS_CHART" val="true"/>
</p:tagLst>
</file>

<file path=ppt/tags/tag63.xml><?xml version="1.0" encoding="utf-8"?>
<p:tagLst xmlns:a="http://schemas.openxmlformats.org/drawingml/2006/main" xmlns:r="http://schemas.openxmlformats.org/officeDocument/2006/relationships" xmlns:p="http://schemas.openxmlformats.org/presentationml/2006/main">
  <p:tag name="QUESTION" val="true"/>
</p:tagLst>
</file>

<file path=ppt/tags/tag64.xml><?xml version="1.0" encoding="utf-8"?>
<p:tagLst xmlns:a="http://schemas.openxmlformats.org/drawingml/2006/main" xmlns:r="http://schemas.openxmlformats.org/officeDocument/2006/relationships" xmlns:p="http://schemas.openxmlformats.org/presentationml/2006/main">
  <p:tag name="CHOICE" val="true"/>
</p:tagLst>
</file>

<file path=ppt/tags/tag6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7&quot;&gt;&lt;nocMode&quot;Auto&quot;&gt;&gt;&gt;"/>
  <p:tag name="KPI_HAS_CHART" val="true"/>
</p:tagLst>
</file>

<file path=ppt/tags/tag66.xml><?xml version="1.0" encoding="utf-8"?>
<p:tagLst xmlns:a="http://schemas.openxmlformats.org/drawingml/2006/main" xmlns:r="http://schemas.openxmlformats.org/officeDocument/2006/relationships" xmlns:p="http://schemas.openxmlformats.org/presentationml/2006/main">
  <p:tag name="QUESTION" val="true"/>
</p:tagLst>
</file>

<file path=ppt/tags/tag67.xml><?xml version="1.0" encoding="utf-8"?>
<p:tagLst xmlns:a="http://schemas.openxmlformats.org/drawingml/2006/main" xmlns:r="http://schemas.openxmlformats.org/officeDocument/2006/relationships" xmlns:p="http://schemas.openxmlformats.org/presentationml/2006/main">
  <p:tag name="CHOICE" val="true"/>
</p:tagLst>
</file>

<file path=ppt/tags/tag68.xml><?xml version="1.0" encoding="utf-8"?>
<p:tagLst xmlns:a="http://schemas.openxmlformats.org/drawingml/2006/main" xmlns:r="http://schemas.openxmlformats.org/officeDocument/2006/relationships" xmlns:p="http://schemas.openxmlformats.org/presentationml/2006/main">
  <p:tag name="KPI_HAS_CHART" val="false"/>
</p:tagLst>
</file>

<file path=ppt/tags/tag69.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4&quot;&gt;&lt;nocMode&quot;Auto&quot;&gt;&gt;&gt;"/>
  <p:tag name="KPI_HAS_CHART" val="true"/>
</p:tagLst>
</file>

<file path=ppt/tags/tag70.xml><?xml version="1.0" encoding="utf-8"?>
<p:tagLst xmlns:a="http://schemas.openxmlformats.org/drawingml/2006/main" xmlns:r="http://schemas.openxmlformats.org/officeDocument/2006/relationships" xmlns:p="http://schemas.openxmlformats.org/presentationml/2006/main">
  <p:tag name="KPI_HAS_CHART" val="false"/>
</p:tagLst>
</file>

<file path=ppt/tags/tag71.xml><?xml version="1.0" encoding="utf-8"?>
<p:tagLst xmlns:a="http://schemas.openxmlformats.org/drawingml/2006/main" xmlns:r="http://schemas.openxmlformats.org/officeDocument/2006/relationships" xmlns:p="http://schemas.openxmlformats.org/presentationml/2006/main">
  <p:tag name="KPI_HAS_CHART" val="false"/>
</p:tagLst>
</file>

<file path=ppt/tags/tag72.xml><?xml version="1.0" encoding="utf-8"?>
<p:tagLst xmlns:a="http://schemas.openxmlformats.org/drawingml/2006/main" xmlns:r="http://schemas.openxmlformats.org/officeDocument/2006/relationships" xmlns:p="http://schemas.openxmlformats.org/presentationml/2006/main">
  <p:tag name="KPI_HAS_CHART" val="false"/>
</p:tagLst>
</file>

<file path=ppt/tags/tag73.xml><?xml version="1.0" encoding="utf-8"?>
<p:tagLst xmlns:a="http://schemas.openxmlformats.org/drawingml/2006/main" xmlns:r="http://schemas.openxmlformats.org/officeDocument/2006/relationships" xmlns:p="http://schemas.openxmlformats.org/presentationml/2006/main">
  <p:tag name="KPI_HAS_CHART" val="false"/>
</p:tagLst>
</file>

<file path=ppt/tags/tag7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2&quot;&gt;&lt;nocMode&quot;Auto&quot;&gt;&gt;&gt;"/>
  <p:tag name="KPI_HAS_CHART" val="true"/>
</p:tagLst>
</file>

<file path=ppt/tags/tag75.xml><?xml version="1.0" encoding="utf-8"?>
<p:tagLst xmlns:a="http://schemas.openxmlformats.org/drawingml/2006/main" xmlns:r="http://schemas.openxmlformats.org/officeDocument/2006/relationships" xmlns:p="http://schemas.openxmlformats.org/presentationml/2006/main">
  <p:tag name="QUESTION" val="true"/>
</p:tagLst>
</file>

<file path=ppt/tags/tag76.xml><?xml version="1.0" encoding="utf-8"?>
<p:tagLst xmlns:a="http://schemas.openxmlformats.org/drawingml/2006/main" xmlns:r="http://schemas.openxmlformats.org/officeDocument/2006/relationships" xmlns:p="http://schemas.openxmlformats.org/presentationml/2006/main">
  <p:tag name="CHOICE" val="true"/>
</p:tagLst>
</file>

<file path=ppt/tags/tag7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2-002&quot;&gt;&lt;nocMode&quot;Auto&quot;&gt;&gt;&gt;"/>
  <p:tag name="KPI_HAS_CHART" val="true"/>
</p:tagLst>
</file>

<file path=ppt/tags/tag78.xml><?xml version="1.0" encoding="utf-8"?>
<p:tagLst xmlns:a="http://schemas.openxmlformats.org/drawingml/2006/main" xmlns:r="http://schemas.openxmlformats.org/officeDocument/2006/relationships" xmlns:p="http://schemas.openxmlformats.org/presentationml/2006/main">
  <p:tag name="QUESTION" val="true"/>
</p:tagLst>
</file>

<file path=ppt/tags/tag79.xml><?xml version="1.0" encoding="utf-8"?>
<p:tagLst xmlns:a="http://schemas.openxmlformats.org/drawingml/2006/main" xmlns:r="http://schemas.openxmlformats.org/officeDocument/2006/relationships" xmlns:p="http://schemas.openxmlformats.org/presentationml/2006/main">
  <p:tag name="CHOICE" val="true"/>
</p:tagLst>
</file>

<file path=ppt/tags/tag8.xml><?xml version="1.0" encoding="utf-8"?>
<p:tagLst xmlns:a="http://schemas.openxmlformats.org/drawingml/2006/main" xmlns:r="http://schemas.openxmlformats.org/officeDocument/2006/relationships" xmlns:p="http://schemas.openxmlformats.org/presentationml/2006/main">
  <p:tag name="QUESTION" val="true"/>
</p:tagLst>
</file>

<file path=ppt/tags/tag8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4-002&quot;&gt;&lt;nocMode&quot;Auto&quot;&gt;&gt;&gt;"/>
  <p:tag name="KPI_HAS_CHART" val="true"/>
</p:tagLst>
</file>

<file path=ppt/tags/tag81.xml><?xml version="1.0" encoding="utf-8"?>
<p:tagLst xmlns:a="http://schemas.openxmlformats.org/drawingml/2006/main" xmlns:r="http://schemas.openxmlformats.org/officeDocument/2006/relationships" xmlns:p="http://schemas.openxmlformats.org/presentationml/2006/main">
  <p:tag name="QUESTION" val="true"/>
</p:tagLst>
</file>

<file path=ppt/tags/tag82.xml><?xml version="1.0" encoding="utf-8"?>
<p:tagLst xmlns:a="http://schemas.openxmlformats.org/drawingml/2006/main" xmlns:r="http://schemas.openxmlformats.org/officeDocument/2006/relationships" xmlns:p="http://schemas.openxmlformats.org/presentationml/2006/main">
  <p:tag name="CHOICE" val="true"/>
</p:tagLst>
</file>

<file path=ppt/tags/tag83.xml><?xml version="1.0" encoding="utf-8"?>
<p:tagLst xmlns:a="http://schemas.openxmlformats.org/drawingml/2006/main" xmlns:r="http://schemas.openxmlformats.org/officeDocument/2006/relationships" xmlns:p="http://schemas.openxmlformats.org/presentationml/2006/main">
  <p:tag name="KPI_HAS_CHART" val="false"/>
</p:tagLst>
</file>

<file path=ppt/tags/tag84.xml><?xml version="1.0" encoding="utf-8"?>
<p:tagLst xmlns:a="http://schemas.openxmlformats.org/drawingml/2006/main" xmlns:r="http://schemas.openxmlformats.org/officeDocument/2006/relationships" xmlns:p="http://schemas.openxmlformats.org/presentationml/2006/main">
  <p:tag name="KPI_HAS_CHART" val="false"/>
</p:tagLst>
</file>

<file path=ppt/tags/tag85.xml><?xml version="1.0" encoding="utf-8"?>
<p:tagLst xmlns:a="http://schemas.openxmlformats.org/drawingml/2006/main" xmlns:r="http://schemas.openxmlformats.org/officeDocument/2006/relationships" xmlns:p="http://schemas.openxmlformats.org/presentationml/2006/main">
  <p:tag name="KPI_HAS_CHART" val="false"/>
</p:tagLst>
</file>

<file path=ppt/tags/tag86.xml><?xml version="1.0" encoding="utf-8"?>
<p:tagLst xmlns:a="http://schemas.openxmlformats.org/drawingml/2006/main" xmlns:r="http://schemas.openxmlformats.org/officeDocument/2006/relationships" xmlns:p="http://schemas.openxmlformats.org/presentationml/2006/main">
  <p:tag name="KPI_HAS_CHART" val="false"/>
</p:tagLst>
</file>

<file path=ppt/tags/tag87.xml><?xml version="1.0" encoding="utf-8"?>
<p:tagLst xmlns:a="http://schemas.openxmlformats.org/drawingml/2006/main" xmlns:r="http://schemas.openxmlformats.org/officeDocument/2006/relationships" xmlns:p="http://schemas.openxmlformats.org/presentationml/2006/main">
  <p:tag name="KPI_HAS_CHART" val="false"/>
</p:tagLst>
</file>

<file path=ppt/tags/tag88.xml><?xml version="1.0" encoding="utf-8"?>
<p:tagLst xmlns:a="http://schemas.openxmlformats.org/drawingml/2006/main" xmlns:r="http://schemas.openxmlformats.org/officeDocument/2006/relationships" xmlns:p="http://schemas.openxmlformats.org/presentationml/2006/main">
  <p:tag name="KPI_HAS_CHART" val="false"/>
</p:tagLst>
</file>

<file path=ppt/tags/tag89.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CHOICE" val="true"/>
</p:tagLst>
</file>

<file path=ppt/tags/tag90.xml><?xml version="1.0" encoding="utf-8"?>
<p:tagLst xmlns:a="http://schemas.openxmlformats.org/drawingml/2006/main" xmlns:r="http://schemas.openxmlformats.org/officeDocument/2006/relationships" xmlns:p="http://schemas.openxmlformats.org/presentationml/2006/main">
  <p:tag name="KPI_HAS_CHART" val="false"/>
</p:tagLst>
</file>

<file path=ppt/tags/tag91.xml><?xml version="1.0" encoding="utf-8"?>
<p:tagLst xmlns:a="http://schemas.openxmlformats.org/drawingml/2006/main" xmlns:r="http://schemas.openxmlformats.org/officeDocument/2006/relationships" xmlns:p="http://schemas.openxmlformats.org/presentationml/2006/main">
  <p:tag name="KPI_HAS_CHART" val="false"/>
</p:tagLst>
</file>

<file path=ppt/tags/tag92.xml><?xml version="1.0" encoding="utf-8"?>
<p:tagLst xmlns:a="http://schemas.openxmlformats.org/drawingml/2006/main" xmlns:r="http://schemas.openxmlformats.org/officeDocument/2006/relationships" xmlns:p="http://schemas.openxmlformats.org/presentationml/2006/main">
  <p:tag name="KPI_HAS_CHART" val="false"/>
</p:tagLst>
</file>

<file path=ppt/tags/tag93.xml><?xml version="1.0" encoding="utf-8"?>
<p:tagLst xmlns:a="http://schemas.openxmlformats.org/drawingml/2006/main" xmlns:r="http://schemas.openxmlformats.org/officeDocument/2006/relationships" xmlns:p="http://schemas.openxmlformats.org/presentationml/2006/main">
  <p:tag name="KPI_HAS_CHART" val="false"/>
</p:tagLst>
</file>

<file path=ppt/tags/tag9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3-002&quot;&gt;&lt;nocMode&quot;Auto&quot;&gt;&gt;&gt;"/>
  <p:tag name="KPI_HAS_CHART" val="true"/>
</p:tagLst>
</file>

<file path=ppt/tags/tag95.xml><?xml version="1.0" encoding="utf-8"?>
<p:tagLst xmlns:a="http://schemas.openxmlformats.org/drawingml/2006/main" xmlns:r="http://schemas.openxmlformats.org/officeDocument/2006/relationships" xmlns:p="http://schemas.openxmlformats.org/presentationml/2006/main">
  <p:tag name="QUESTION" val="true"/>
</p:tagLst>
</file>

<file path=ppt/tags/tag96.xml><?xml version="1.0" encoding="utf-8"?>
<p:tagLst xmlns:a="http://schemas.openxmlformats.org/drawingml/2006/main" xmlns:r="http://schemas.openxmlformats.org/officeDocument/2006/relationships" xmlns:p="http://schemas.openxmlformats.org/presentationml/2006/main">
  <p:tag name="CHOICE" val="true"/>
</p:tagLst>
</file>

<file path=ppt/tags/tag9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5-002&quot;&gt;&lt;nocMode&quot;Auto&quot;&gt;&gt;&gt;"/>
  <p:tag name="KPI_HAS_CHART" val="true"/>
</p:tagLst>
</file>

<file path=ppt/tags/tag98.xml><?xml version="1.0" encoding="utf-8"?>
<p:tagLst xmlns:a="http://schemas.openxmlformats.org/drawingml/2006/main" xmlns:r="http://schemas.openxmlformats.org/officeDocument/2006/relationships" xmlns:p="http://schemas.openxmlformats.org/presentationml/2006/main">
  <p:tag name="QUESTION" val="true"/>
</p:tagLst>
</file>

<file path=ppt/tags/tag99.xml><?xml version="1.0" encoding="utf-8"?>
<p:tagLst xmlns:a="http://schemas.openxmlformats.org/drawingml/2006/main" xmlns:r="http://schemas.openxmlformats.org/officeDocument/2006/relationships" xmlns:p="http://schemas.openxmlformats.org/presentationml/2006/main">
  <p:tag name="CHOICE" val="true"/>
</p:tagLst>
</file>

<file path=ppt/theme/theme1.xml><?xml version="1.0" encoding="utf-8"?>
<a:theme xmlns:a="http://schemas.openxmlformats.org/drawingml/2006/main" name="CSUPresentation0507_Abridged">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UPresentation0507_Abridged">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13716</Words>
  <Application>Microsoft Office PowerPoint</Application>
  <PresentationFormat>On-screen Show (4:3)</PresentationFormat>
  <Paragraphs>1191</Paragraphs>
  <Slides>135</Slides>
  <Notes>120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135</vt:i4>
      </vt:variant>
    </vt:vector>
  </HeadingPairs>
  <TitlesOfParts>
    <vt:vector size="143" baseType="lpstr">
      <vt:lpstr>Arial</vt:lpstr>
      <vt:lpstr>Times New Roman</vt:lpstr>
      <vt:lpstr>Tahoma</vt:lpstr>
      <vt:lpstr>Arial Black</vt:lpstr>
      <vt:lpstr>Calibri</vt:lpstr>
      <vt:lpstr>ＭＳ Ｐゴシック</vt:lpstr>
      <vt:lpstr>CSUPresentation0507_Abridged</vt:lpstr>
      <vt:lpstr>CSUPresentation0507_Abridged</vt:lpstr>
      <vt:lpstr>Silica   Why You Want to Keep Silica Dust Out of your Lungs and How to Do It</vt:lpstr>
      <vt:lpstr>Disclaimers</vt:lpstr>
      <vt:lpstr>Why are we here?</vt:lpstr>
      <vt:lpstr>PreTest</vt:lpstr>
      <vt:lpstr>Sample Question</vt:lpstr>
      <vt:lpstr>Pre Test #1</vt:lpstr>
      <vt:lpstr>Pre Test #2</vt:lpstr>
      <vt:lpstr>Pre Test #3</vt:lpstr>
      <vt:lpstr>Pre Test #4</vt:lpstr>
      <vt:lpstr>Pre Test #5</vt:lpstr>
      <vt:lpstr>Pre Test #6</vt:lpstr>
      <vt:lpstr>Pre Test #7</vt:lpstr>
      <vt:lpstr>Pre Test #8</vt:lpstr>
      <vt:lpstr>Pre Test #9</vt:lpstr>
      <vt:lpstr>Pre Test #10</vt:lpstr>
      <vt:lpstr>Pre Test #11</vt:lpstr>
      <vt:lpstr>Pre Test #12</vt:lpstr>
      <vt:lpstr>Pre Test #13</vt:lpstr>
      <vt:lpstr>Pre Test #14</vt:lpstr>
      <vt:lpstr>Pre Test #15</vt:lpstr>
      <vt:lpstr>What is OSHA?</vt:lpstr>
      <vt:lpstr>Does the silica standard apply to you?</vt:lpstr>
      <vt:lpstr>What are employers’ responsibilities under OSHA?</vt:lpstr>
      <vt:lpstr>Workers Have Rights and Responsibilities</vt:lpstr>
      <vt:lpstr>OSHA’s Crystalline Silica Rule For Construction </vt:lpstr>
      <vt:lpstr>Quiz Bowl #1</vt:lpstr>
      <vt:lpstr>Quiz Bowl #2</vt:lpstr>
      <vt:lpstr>Silica is in Rock </vt:lpstr>
      <vt:lpstr>Respirable Crystalline Silica Dust </vt:lpstr>
      <vt:lpstr>Where Do You See Respirable Crystalline Silica Dust? </vt:lpstr>
      <vt:lpstr>High Speed and Power Tools Create Respirable Crystalline Silica Dust </vt:lpstr>
      <vt:lpstr>Silica Exposure from Work Done by Others Around You</vt:lpstr>
      <vt:lpstr>Silica Exposure from Work Done by Others Around You (pt. I)</vt:lpstr>
      <vt:lpstr>Quiz Bowl #3</vt:lpstr>
      <vt:lpstr>Quiz Bowl #4</vt:lpstr>
      <vt:lpstr>Quiz Bowl #5</vt:lpstr>
      <vt:lpstr>Can You Know if there is respirable Crystalline Silica Dust in the air? </vt:lpstr>
      <vt:lpstr>Am I Safe if I Can’t See the Dust? </vt:lpstr>
      <vt:lpstr>How Can You Know If You are Safe When You Can’t See the Dust? </vt:lpstr>
      <vt:lpstr>How To Know You are Safe When You Can’t See Dust? (pt. I)</vt:lpstr>
      <vt:lpstr>Why Should I Care if I am Breathing Respirable Crystalline Silica Dust? </vt:lpstr>
      <vt:lpstr>Health Effects of Silica</vt:lpstr>
      <vt:lpstr>What is Chronic Silicosis?</vt:lpstr>
      <vt:lpstr>Silicosis Lowers Oxygen in the Blood </vt:lpstr>
      <vt:lpstr>Low Oxygen Levels Cause Shortness of Breath with Activity</vt:lpstr>
      <vt:lpstr>Increased Risk of Tuberculosis</vt:lpstr>
      <vt:lpstr>Silica Causes Some of the Same Lung Diseases Caused by Smoking</vt:lpstr>
      <vt:lpstr>Quiz Bowl #6</vt:lpstr>
      <vt:lpstr>Quiz Bowl #7</vt:lpstr>
      <vt:lpstr>Quiz Bowl #8</vt:lpstr>
      <vt:lpstr>How Much Silica is Too Much?</vt:lpstr>
      <vt:lpstr>Silica PEL (50μg/m3) </vt:lpstr>
      <vt:lpstr>Daily Maximum Silica Exposure: Pimples on the Nose on the Dime</vt:lpstr>
      <vt:lpstr>Ways to Keep Silica Dust Out of the Air</vt:lpstr>
      <vt:lpstr>Ways to Keep Silica Dust Out of the Air  #1</vt:lpstr>
      <vt:lpstr>How To Know if a Product Contains Silica</vt:lpstr>
      <vt:lpstr>Safety Data Sheets (SDS):  MSDS with standardized sections</vt:lpstr>
      <vt:lpstr>Product Label Example</vt:lpstr>
      <vt:lpstr>Quiz Bowl #9</vt:lpstr>
      <vt:lpstr>Ways to Keep Silica Dust Out of the Air  #2</vt:lpstr>
      <vt:lpstr>Water = Wet Methods</vt:lpstr>
      <vt:lpstr>Ways to Keep Silica Dust Out of the Air #3</vt:lpstr>
      <vt:lpstr>Ways to Keep Silica Dust Out of the Air  #4</vt:lpstr>
      <vt:lpstr>Ways to Keep Silica Dust out of your Air #1</vt:lpstr>
      <vt:lpstr>Enclosed Cabs or Booths</vt:lpstr>
      <vt:lpstr>Ways to Keep Silica Dust Out of your Air #2</vt:lpstr>
      <vt:lpstr>Quiz Bowl #10</vt:lpstr>
      <vt:lpstr>Quiz Bowl #11</vt:lpstr>
      <vt:lpstr>Drywall Joint Compound Silica Controls</vt:lpstr>
      <vt:lpstr>Silica Dust Can Get into the Air  When You Clean Up </vt:lpstr>
      <vt:lpstr>Quiz Bowl #12</vt:lpstr>
      <vt:lpstr>Don’t Take Silica Home with You</vt:lpstr>
      <vt:lpstr>Does Silica Need to be Measured?</vt:lpstr>
      <vt:lpstr>What is the Equipment in Table 1 (I)? </vt:lpstr>
      <vt:lpstr>Table 1 Equipment Examples (I)</vt:lpstr>
      <vt:lpstr>Table 1 Equipment Examples (II)</vt:lpstr>
      <vt:lpstr>What is the Equipment in Table 1 (II)? </vt:lpstr>
      <vt:lpstr>Table 1 Equipment Examples III</vt:lpstr>
      <vt:lpstr>What is the Equipment in Table 1 (III)? </vt:lpstr>
      <vt:lpstr>Table 1 Equipment Examples (IV)</vt:lpstr>
      <vt:lpstr> What is the Equipment in Table 1 (IV)? </vt:lpstr>
      <vt:lpstr>What is the Equipment in Table 1 (V)? </vt:lpstr>
      <vt:lpstr> What is the Equipment in Table 1 (VI)? </vt:lpstr>
      <vt:lpstr>What is the Equipment in Table 1 (VII)?</vt:lpstr>
      <vt:lpstr>Table 1 Equipment Examples (V)</vt:lpstr>
      <vt:lpstr>What if You are Not Following Table 1?</vt:lpstr>
      <vt:lpstr>Examples of Tasks and Equipment Not in Table 1</vt:lpstr>
      <vt:lpstr>Ways to Keep Silica Dust Out of the Air (pt. II)</vt:lpstr>
      <vt:lpstr>Engineering Controls to Keep Silica Dust Out of the Air</vt:lpstr>
      <vt:lpstr>Engineering Controls</vt:lpstr>
      <vt:lpstr>Engineering Controls (cont.)</vt:lpstr>
      <vt:lpstr>Work Practice Controls to Keep Silica Dust Out of the Air</vt:lpstr>
      <vt:lpstr>Quiz Bowl #13</vt:lpstr>
      <vt:lpstr>Respirators to Keep Silica Dust Out of the Air You Breathe</vt:lpstr>
      <vt:lpstr>Respirators with Assigned Protection Factor of 10</vt:lpstr>
      <vt:lpstr>Respirators: Assigned Protection Factor ≥25</vt:lpstr>
      <vt:lpstr>Will These Provide Protection? </vt:lpstr>
      <vt:lpstr>ACTIVITY: Respirator Demonstration </vt:lpstr>
      <vt:lpstr>Respiratory Protection Requirements</vt:lpstr>
      <vt:lpstr>Respirators are only effective if properly used, stored and maintained</vt:lpstr>
      <vt:lpstr>Tuckpointing</vt:lpstr>
      <vt:lpstr>Quiz Bowl #14</vt:lpstr>
      <vt:lpstr>Quiz Bowl #15</vt:lpstr>
      <vt:lpstr>Quiz Bowl #16</vt:lpstr>
      <vt:lpstr>ACTIVITY: Sampler Demonstration </vt:lpstr>
      <vt:lpstr>Silica levels in air are measured  with a sampler over an 8 hour shift</vt:lpstr>
      <vt:lpstr>What if You are Above the Action Level?</vt:lpstr>
      <vt:lpstr>What if You are Above the PEL?</vt:lpstr>
      <vt:lpstr>ACTIVITY: What would you do if co-workers or subcontractors are not using silica exposure controls? </vt:lpstr>
      <vt:lpstr>Scenario I</vt:lpstr>
      <vt:lpstr>Questions about this Scenario</vt:lpstr>
      <vt:lpstr>ACTIVITY: What would you do if you felt in danger at work? </vt:lpstr>
      <vt:lpstr>Scenario II</vt:lpstr>
      <vt:lpstr>Scenario Question</vt:lpstr>
      <vt:lpstr>OSHA Reporting</vt:lpstr>
      <vt:lpstr>OSHA Reporting II</vt:lpstr>
      <vt:lpstr>OSHA Provides Protection for Reporting</vt:lpstr>
      <vt:lpstr>Quiz Bowl #17</vt:lpstr>
      <vt:lpstr>Post Test</vt:lpstr>
      <vt:lpstr>Post Test #1</vt:lpstr>
      <vt:lpstr>Post Test #2</vt:lpstr>
      <vt:lpstr>Post Test #3</vt:lpstr>
      <vt:lpstr>Post Test #4</vt:lpstr>
      <vt:lpstr>Post Test #5</vt:lpstr>
      <vt:lpstr>Post Test #6</vt:lpstr>
      <vt:lpstr>Post Test #7</vt:lpstr>
      <vt:lpstr>Post Test #8</vt:lpstr>
      <vt:lpstr>Post Test #9</vt:lpstr>
      <vt:lpstr>Post Test #10</vt:lpstr>
      <vt:lpstr>Post Test #11</vt:lpstr>
      <vt:lpstr>Post Test #12</vt:lpstr>
      <vt:lpstr>Post Test #13</vt:lpstr>
      <vt:lpstr>Post Test #14</vt:lpstr>
      <vt:lpstr>Post Test #15</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2020-05-08T17:08:36Z</dcterms:modified>
</cp:coreProperties>
</file>