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29"/>
  </p:notesMasterIdLst>
  <p:handoutMasterIdLst>
    <p:handoutMasterId r:id="rId130"/>
  </p:handoutMasterIdLst>
  <p:sldIdLst>
    <p:sldId id="721" r:id="rId2"/>
    <p:sldId id="734" r:id="rId3"/>
    <p:sldId id="856" r:id="rId4"/>
    <p:sldId id="311" r:id="rId5"/>
    <p:sldId id="258" r:id="rId6"/>
    <p:sldId id="645" r:id="rId7"/>
    <p:sldId id="735" r:id="rId8"/>
    <p:sldId id="639" r:id="rId9"/>
    <p:sldId id="775" r:id="rId10"/>
    <p:sldId id="544" r:id="rId11"/>
    <p:sldId id="259" r:id="rId12"/>
    <p:sldId id="394" r:id="rId13"/>
    <p:sldId id="640" r:id="rId14"/>
    <p:sldId id="797" r:id="rId15"/>
    <p:sldId id="332" r:id="rId16"/>
    <p:sldId id="265" r:id="rId17"/>
    <p:sldId id="545" r:id="rId18"/>
    <p:sldId id="798" r:id="rId19"/>
    <p:sldId id="799" r:id="rId20"/>
    <p:sldId id="550" r:id="rId21"/>
    <p:sldId id="776" r:id="rId22"/>
    <p:sldId id="774" r:id="rId23"/>
    <p:sldId id="613" r:id="rId24"/>
    <p:sldId id="778" r:id="rId25"/>
    <p:sldId id="773" r:id="rId26"/>
    <p:sldId id="633" r:id="rId27"/>
    <p:sldId id="656" r:id="rId28"/>
    <p:sldId id="657" r:id="rId29"/>
    <p:sldId id="658" r:id="rId30"/>
    <p:sldId id="659" r:id="rId31"/>
    <p:sldId id="660" r:id="rId32"/>
    <p:sldId id="794" r:id="rId33"/>
    <p:sldId id="777" r:id="rId34"/>
    <p:sldId id="503" r:id="rId35"/>
    <p:sldId id="504" r:id="rId36"/>
    <p:sldId id="646" r:id="rId37"/>
    <p:sldId id="650" r:id="rId38"/>
    <p:sldId id="803" r:id="rId39"/>
    <p:sldId id="800" r:id="rId40"/>
    <p:sldId id="801" r:id="rId41"/>
    <p:sldId id="647" r:id="rId42"/>
    <p:sldId id="513" r:id="rId43"/>
    <p:sldId id="804" r:id="rId44"/>
    <p:sldId id="648" r:id="rId45"/>
    <p:sldId id="802" r:id="rId46"/>
    <p:sldId id="805" r:id="rId47"/>
    <p:sldId id="806" r:id="rId48"/>
    <p:sldId id="807" r:id="rId49"/>
    <p:sldId id="518" r:id="rId50"/>
    <p:sldId id="808" r:id="rId51"/>
    <p:sldId id="670" r:id="rId52"/>
    <p:sldId id="809" r:id="rId53"/>
    <p:sldId id="810" r:id="rId54"/>
    <p:sldId id="740" r:id="rId55"/>
    <p:sldId id="741" r:id="rId56"/>
    <p:sldId id="742" r:id="rId57"/>
    <p:sldId id="673" r:id="rId58"/>
    <p:sldId id="674" r:id="rId59"/>
    <p:sldId id="675" r:id="rId60"/>
    <p:sldId id="676" r:id="rId61"/>
    <p:sldId id="677" r:id="rId62"/>
    <p:sldId id="678" r:id="rId63"/>
    <p:sldId id="679" r:id="rId64"/>
    <p:sldId id="680" r:id="rId65"/>
    <p:sldId id="681" r:id="rId66"/>
    <p:sldId id="682" r:id="rId67"/>
    <p:sldId id="683" r:id="rId68"/>
    <p:sldId id="684" r:id="rId69"/>
    <p:sldId id="686" r:id="rId70"/>
    <p:sldId id="688" r:id="rId71"/>
    <p:sldId id="689" r:id="rId72"/>
    <p:sldId id="690" r:id="rId73"/>
    <p:sldId id="691" r:id="rId74"/>
    <p:sldId id="692" r:id="rId75"/>
    <p:sldId id="795" r:id="rId76"/>
    <p:sldId id="811" r:id="rId77"/>
    <p:sldId id="788" r:id="rId78"/>
    <p:sldId id="812" r:id="rId79"/>
    <p:sldId id="813" r:id="rId80"/>
    <p:sldId id="815" r:id="rId81"/>
    <p:sldId id="816" r:id="rId82"/>
    <p:sldId id="817" r:id="rId83"/>
    <p:sldId id="695" r:id="rId84"/>
    <p:sldId id="819" r:id="rId85"/>
    <p:sldId id="818" r:id="rId86"/>
    <p:sldId id="820" r:id="rId87"/>
    <p:sldId id="821" r:id="rId88"/>
    <p:sldId id="824" r:id="rId89"/>
    <p:sldId id="823" r:id="rId90"/>
    <p:sldId id="826" r:id="rId91"/>
    <p:sldId id="825" r:id="rId92"/>
    <p:sldId id="760" r:id="rId93"/>
    <p:sldId id="827" r:id="rId94"/>
    <p:sldId id="828" r:id="rId95"/>
    <p:sldId id="829" r:id="rId96"/>
    <p:sldId id="855" r:id="rId97"/>
    <p:sldId id="781" r:id="rId98"/>
    <p:sldId id="785" r:id="rId99"/>
    <p:sldId id="761" r:id="rId100"/>
    <p:sldId id="830" r:id="rId101"/>
    <p:sldId id="831" r:id="rId102"/>
    <p:sldId id="832" r:id="rId103"/>
    <p:sldId id="833" r:id="rId104"/>
    <p:sldId id="834" r:id="rId105"/>
    <p:sldId id="835" r:id="rId106"/>
    <p:sldId id="836" r:id="rId107"/>
    <p:sldId id="837" r:id="rId108"/>
    <p:sldId id="838" r:id="rId109"/>
    <p:sldId id="839" r:id="rId110"/>
    <p:sldId id="840" r:id="rId111"/>
    <p:sldId id="841" r:id="rId112"/>
    <p:sldId id="842" r:id="rId113"/>
    <p:sldId id="843" r:id="rId114"/>
    <p:sldId id="844" r:id="rId115"/>
    <p:sldId id="845" r:id="rId116"/>
    <p:sldId id="846" r:id="rId117"/>
    <p:sldId id="848" r:id="rId118"/>
    <p:sldId id="854" r:id="rId119"/>
    <p:sldId id="748" r:id="rId120"/>
    <p:sldId id="771" r:id="rId121"/>
    <p:sldId id="772" r:id="rId122"/>
    <p:sldId id="849" r:id="rId123"/>
    <p:sldId id="850" r:id="rId124"/>
    <p:sldId id="851" r:id="rId125"/>
    <p:sldId id="852" r:id="rId126"/>
    <p:sldId id="853" r:id="rId127"/>
    <p:sldId id="720" r:id="rId128"/>
  </p:sldIdLst>
  <p:sldSz cx="6858000" cy="9144000" type="letter"/>
  <p:notesSz cx="7086600" cy="86868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736">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0" autoAdjust="0"/>
    <p:restoredTop sz="86355" autoAdjust="0"/>
  </p:normalViewPr>
  <p:slideViewPr>
    <p:cSldViewPr>
      <p:cViewPr varScale="1">
        <p:scale>
          <a:sx n="54" d="100"/>
          <a:sy n="54" d="100"/>
        </p:scale>
        <p:origin x="1013" y="29"/>
      </p:cViewPr>
      <p:guideLst>
        <p:guide orient="horz" pos="2880"/>
        <p:guide pos="2160"/>
      </p:guideLst>
    </p:cSldViewPr>
  </p:slideViewPr>
  <p:outlineViewPr>
    <p:cViewPr>
      <p:scale>
        <a:sx n="33" d="100"/>
        <a:sy n="33" d="100"/>
      </p:scale>
      <p:origin x="0" y="-79956"/>
    </p:cViewPr>
  </p:outlineViewPr>
  <p:notesTextViewPr>
    <p:cViewPr>
      <p:scale>
        <a:sx n="3" d="2"/>
        <a:sy n="3" d="2"/>
      </p:scale>
      <p:origin x="0" y="0"/>
    </p:cViewPr>
  </p:notesTextViewPr>
  <p:sorterViewPr>
    <p:cViewPr varScale="1">
      <p:scale>
        <a:sx n="100" d="100"/>
        <a:sy n="100" d="100"/>
      </p:scale>
      <p:origin x="0" y="-22764"/>
    </p:cViewPr>
  </p:sorterViewPr>
  <p:notesViewPr>
    <p:cSldViewPr>
      <p:cViewPr varScale="1">
        <p:scale>
          <a:sx n="55" d="100"/>
          <a:sy n="55" d="100"/>
        </p:scale>
        <p:origin x="2826" y="90"/>
      </p:cViewPr>
      <p:guideLst>
        <p:guide orient="horz" pos="2736"/>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F70A6-F45C-4417-9A28-D657EAAAEE3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EBC0B27B-E3B3-46EE-8DEF-421F7EECCF3C}">
      <dgm:prSet phldrT="[Text]"/>
      <dgm:spPr/>
      <dgm:t>
        <a:bodyPr/>
        <a:lstStyle/>
        <a:p>
          <a:r>
            <a:rPr lang="en-US" dirty="0" smtClean="0"/>
            <a:t>Before Arriving</a:t>
          </a:r>
          <a:endParaRPr lang="en-US" dirty="0"/>
        </a:p>
      </dgm:t>
    </dgm:pt>
    <dgm:pt modelId="{8887C713-3390-4006-86B4-C7ECC38543F5}" type="parTrans" cxnId="{EACD98B6-3777-457B-8ECF-99642AEFBBBB}">
      <dgm:prSet/>
      <dgm:spPr/>
      <dgm:t>
        <a:bodyPr/>
        <a:lstStyle/>
        <a:p>
          <a:endParaRPr lang="en-US"/>
        </a:p>
      </dgm:t>
    </dgm:pt>
    <dgm:pt modelId="{FFBFDA81-078B-4B22-9958-90C68D2B8B7B}" type="sibTrans" cxnId="{EACD98B6-3777-457B-8ECF-99642AEFBBBB}">
      <dgm:prSet/>
      <dgm:spPr/>
      <dgm:t>
        <a:bodyPr/>
        <a:lstStyle/>
        <a:p>
          <a:endParaRPr lang="en-US"/>
        </a:p>
      </dgm:t>
    </dgm:pt>
    <dgm:pt modelId="{14A7AF9C-7ED6-4406-A686-5E5DB21EF054}">
      <dgm:prSet phldrT="[Text]"/>
      <dgm:spPr/>
      <dgm:t>
        <a:bodyPr/>
        <a:lstStyle/>
        <a:p>
          <a:r>
            <a:rPr lang="en-US" dirty="0" smtClean="0"/>
            <a:t>After Arriving</a:t>
          </a:r>
          <a:endParaRPr lang="en-US" dirty="0"/>
        </a:p>
      </dgm:t>
    </dgm:pt>
    <dgm:pt modelId="{B18872C1-9C9F-4595-9979-C59AEF861D79}" type="parTrans" cxnId="{D70DB814-0D85-43F4-B43F-7068B60EE28A}">
      <dgm:prSet/>
      <dgm:spPr/>
      <dgm:t>
        <a:bodyPr/>
        <a:lstStyle/>
        <a:p>
          <a:endParaRPr lang="en-US"/>
        </a:p>
      </dgm:t>
    </dgm:pt>
    <dgm:pt modelId="{E811559E-BA57-4349-BF52-1BB0AFBD11FD}" type="sibTrans" cxnId="{D70DB814-0D85-43F4-B43F-7068B60EE28A}">
      <dgm:prSet/>
      <dgm:spPr/>
      <dgm:t>
        <a:bodyPr/>
        <a:lstStyle/>
        <a:p>
          <a:endParaRPr lang="en-US"/>
        </a:p>
      </dgm:t>
    </dgm:pt>
    <dgm:pt modelId="{77CDA628-C6C1-4893-B501-85B0143DE89F}" type="pres">
      <dgm:prSet presAssocID="{342F70A6-F45C-4417-9A28-D657EAAAEE34}" presName="compositeShape" presStyleCnt="0">
        <dgm:presLayoutVars>
          <dgm:chMax val="2"/>
          <dgm:dir/>
          <dgm:resizeHandles val="exact"/>
        </dgm:presLayoutVars>
      </dgm:prSet>
      <dgm:spPr/>
      <dgm:t>
        <a:bodyPr/>
        <a:lstStyle/>
        <a:p>
          <a:endParaRPr lang="en-US"/>
        </a:p>
      </dgm:t>
    </dgm:pt>
    <dgm:pt modelId="{6D2CC371-F3BD-46E7-A835-E3E253725433}" type="pres">
      <dgm:prSet presAssocID="{EBC0B27B-E3B3-46EE-8DEF-421F7EECCF3C}" presName="upArrow" presStyleLbl="node1" presStyleIdx="0" presStyleCnt="2"/>
      <dgm:spPr/>
    </dgm:pt>
    <dgm:pt modelId="{402E9D52-B777-4F4C-9BC1-D524FCD226CE}" type="pres">
      <dgm:prSet presAssocID="{EBC0B27B-E3B3-46EE-8DEF-421F7EECCF3C}" presName="upArrowText" presStyleLbl="revTx" presStyleIdx="0" presStyleCnt="2">
        <dgm:presLayoutVars>
          <dgm:chMax val="0"/>
          <dgm:bulletEnabled val="1"/>
        </dgm:presLayoutVars>
      </dgm:prSet>
      <dgm:spPr/>
      <dgm:t>
        <a:bodyPr/>
        <a:lstStyle/>
        <a:p>
          <a:endParaRPr lang="en-US"/>
        </a:p>
      </dgm:t>
    </dgm:pt>
    <dgm:pt modelId="{C3DB3B7D-7E9B-41BC-A99A-688A556237F5}" type="pres">
      <dgm:prSet presAssocID="{14A7AF9C-7ED6-4406-A686-5E5DB21EF054}" presName="downArrow" presStyleLbl="node1" presStyleIdx="1" presStyleCnt="2"/>
      <dgm:spPr/>
    </dgm:pt>
    <dgm:pt modelId="{B5EAF7EC-6216-424F-8353-F000F6ACB946}" type="pres">
      <dgm:prSet presAssocID="{14A7AF9C-7ED6-4406-A686-5E5DB21EF054}" presName="downArrowText" presStyleLbl="revTx" presStyleIdx="1" presStyleCnt="2">
        <dgm:presLayoutVars>
          <dgm:chMax val="0"/>
          <dgm:bulletEnabled val="1"/>
        </dgm:presLayoutVars>
      </dgm:prSet>
      <dgm:spPr/>
      <dgm:t>
        <a:bodyPr/>
        <a:lstStyle/>
        <a:p>
          <a:endParaRPr lang="en-US"/>
        </a:p>
      </dgm:t>
    </dgm:pt>
  </dgm:ptLst>
  <dgm:cxnLst>
    <dgm:cxn modelId="{9744A066-8B83-444F-9BB2-2F3488C364FF}" type="presOf" srcId="{14A7AF9C-7ED6-4406-A686-5E5DB21EF054}" destId="{B5EAF7EC-6216-424F-8353-F000F6ACB946}" srcOrd="0" destOrd="0" presId="urn:microsoft.com/office/officeart/2005/8/layout/arrow4"/>
    <dgm:cxn modelId="{D70DB814-0D85-43F4-B43F-7068B60EE28A}" srcId="{342F70A6-F45C-4417-9A28-D657EAAAEE34}" destId="{14A7AF9C-7ED6-4406-A686-5E5DB21EF054}" srcOrd="1" destOrd="0" parTransId="{B18872C1-9C9F-4595-9979-C59AEF861D79}" sibTransId="{E811559E-BA57-4349-BF52-1BB0AFBD11FD}"/>
    <dgm:cxn modelId="{7022F9EC-9422-46B7-86DB-64A345FAD8BD}" type="presOf" srcId="{342F70A6-F45C-4417-9A28-D657EAAAEE34}" destId="{77CDA628-C6C1-4893-B501-85B0143DE89F}" srcOrd="0" destOrd="0" presId="urn:microsoft.com/office/officeart/2005/8/layout/arrow4"/>
    <dgm:cxn modelId="{EACD98B6-3777-457B-8ECF-99642AEFBBBB}" srcId="{342F70A6-F45C-4417-9A28-D657EAAAEE34}" destId="{EBC0B27B-E3B3-46EE-8DEF-421F7EECCF3C}" srcOrd="0" destOrd="0" parTransId="{8887C713-3390-4006-86B4-C7ECC38543F5}" sibTransId="{FFBFDA81-078B-4B22-9958-90C68D2B8B7B}"/>
    <dgm:cxn modelId="{7D886A82-A8DE-4CD7-BE23-6AD2C48B987B}" type="presOf" srcId="{EBC0B27B-E3B3-46EE-8DEF-421F7EECCF3C}" destId="{402E9D52-B777-4F4C-9BC1-D524FCD226CE}" srcOrd="0" destOrd="0" presId="urn:microsoft.com/office/officeart/2005/8/layout/arrow4"/>
    <dgm:cxn modelId="{A362B6D1-C3EB-43FB-8310-BDCAB6D09B06}" type="presParOf" srcId="{77CDA628-C6C1-4893-B501-85B0143DE89F}" destId="{6D2CC371-F3BD-46E7-A835-E3E253725433}" srcOrd="0" destOrd="0" presId="urn:microsoft.com/office/officeart/2005/8/layout/arrow4"/>
    <dgm:cxn modelId="{D9CAB9BA-E234-4F70-95DB-92CE0E9FFD30}" type="presParOf" srcId="{77CDA628-C6C1-4893-B501-85B0143DE89F}" destId="{402E9D52-B777-4F4C-9BC1-D524FCD226CE}" srcOrd="1" destOrd="0" presId="urn:microsoft.com/office/officeart/2005/8/layout/arrow4"/>
    <dgm:cxn modelId="{C9711E40-2C70-48AD-8F6B-667EC0FC4A01}" type="presParOf" srcId="{77CDA628-C6C1-4893-B501-85B0143DE89F}" destId="{C3DB3B7D-7E9B-41BC-A99A-688A556237F5}" srcOrd="2" destOrd="0" presId="urn:microsoft.com/office/officeart/2005/8/layout/arrow4"/>
    <dgm:cxn modelId="{49722A91-3451-4871-934D-27ECE40F6E00}" type="presParOf" srcId="{77CDA628-C6C1-4893-B501-85B0143DE89F}" destId="{B5EAF7EC-6216-424F-8353-F000F6ACB94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68635-7238-4D69-9B27-C9F174DF17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5C106A1-2244-4927-AF3B-B119F6725E15}">
      <dgm:prSet phldrT="[Text]"/>
      <dgm:spPr>
        <a:solidFill>
          <a:schemeClr val="tx1"/>
        </a:solidFill>
      </dgm:spPr>
      <dgm:t>
        <a:bodyPr/>
        <a:lstStyle/>
        <a:p>
          <a:r>
            <a:rPr lang="en-US" dirty="0" smtClean="0"/>
            <a:t>Physical</a:t>
          </a:r>
          <a:endParaRPr lang="en-US" dirty="0"/>
        </a:p>
      </dgm:t>
    </dgm:pt>
    <dgm:pt modelId="{712F14E8-CD1E-451B-B1C9-B923DB1CB679}" type="parTrans" cxnId="{A33C9CC4-102A-4811-B9DB-046277E82170}">
      <dgm:prSet/>
      <dgm:spPr/>
      <dgm:t>
        <a:bodyPr/>
        <a:lstStyle/>
        <a:p>
          <a:endParaRPr lang="en-US"/>
        </a:p>
      </dgm:t>
    </dgm:pt>
    <dgm:pt modelId="{96EC93BD-8C1F-4810-B846-64E8C6A99B29}" type="sibTrans" cxnId="{A33C9CC4-102A-4811-B9DB-046277E82170}">
      <dgm:prSet/>
      <dgm:spPr/>
      <dgm:t>
        <a:bodyPr/>
        <a:lstStyle/>
        <a:p>
          <a:endParaRPr lang="en-US"/>
        </a:p>
      </dgm:t>
    </dgm:pt>
    <dgm:pt modelId="{8FFB251D-7929-4A34-B0BC-84FA59307133}">
      <dgm:prSet phldrT="[Text]" custT="1"/>
      <dgm:spPr/>
      <dgm:t>
        <a:bodyPr/>
        <a:lstStyle/>
        <a:p>
          <a:r>
            <a:rPr lang="en-US" sz="2900" dirty="0" smtClean="0"/>
            <a:t>Deep breathing</a:t>
          </a:r>
          <a:endParaRPr lang="en-US" sz="2900" dirty="0"/>
        </a:p>
      </dgm:t>
    </dgm:pt>
    <dgm:pt modelId="{31BF7E5F-88E7-4522-93A9-F7C572AE55FC}" type="parTrans" cxnId="{66EE6ABD-C06D-4F3B-BF3B-1C4930C7BAA1}">
      <dgm:prSet/>
      <dgm:spPr/>
      <dgm:t>
        <a:bodyPr/>
        <a:lstStyle/>
        <a:p>
          <a:endParaRPr lang="en-US"/>
        </a:p>
      </dgm:t>
    </dgm:pt>
    <dgm:pt modelId="{EA375488-5F8D-4484-A51F-FD02448D2D60}" type="sibTrans" cxnId="{66EE6ABD-C06D-4F3B-BF3B-1C4930C7BAA1}">
      <dgm:prSet/>
      <dgm:spPr/>
      <dgm:t>
        <a:bodyPr/>
        <a:lstStyle/>
        <a:p>
          <a:endParaRPr lang="en-US"/>
        </a:p>
      </dgm:t>
    </dgm:pt>
    <dgm:pt modelId="{C5952211-F9AA-4ECA-A2A1-84BB1523F91E}">
      <dgm:prSet phldrT="[Text]"/>
      <dgm:spPr>
        <a:solidFill>
          <a:schemeClr val="tx1"/>
        </a:solidFill>
      </dgm:spPr>
      <dgm:t>
        <a:bodyPr/>
        <a:lstStyle/>
        <a:p>
          <a:r>
            <a:rPr lang="en-US" dirty="0" smtClean="0"/>
            <a:t>Psychological</a:t>
          </a:r>
          <a:endParaRPr lang="en-US" dirty="0"/>
        </a:p>
      </dgm:t>
    </dgm:pt>
    <dgm:pt modelId="{5957EB4E-E91B-4AF2-B5D0-8B12A59FCDFC}" type="parTrans" cxnId="{D06E9BB5-617A-43E2-B1DE-0DF04751C90D}">
      <dgm:prSet/>
      <dgm:spPr/>
      <dgm:t>
        <a:bodyPr/>
        <a:lstStyle/>
        <a:p>
          <a:endParaRPr lang="en-US"/>
        </a:p>
      </dgm:t>
    </dgm:pt>
    <dgm:pt modelId="{60029CA9-4391-46F1-94F0-41C4E1767D44}" type="sibTrans" cxnId="{D06E9BB5-617A-43E2-B1DE-0DF04751C90D}">
      <dgm:prSet/>
      <dgm:spPr/>
      <dgm:t>
        <a:bodyPr/>
        <a:lstStyle/>
        <a:p>
          <a:endParaRPr lang="en-US"/>
        </a:p>
      </dgm:t>
    </dgm:pt>
    <dgm:pt modelId="{7AB05FA1-6FF7-44EB-9BC3-741493E0B74B}">
      <dgm:prSet phldrT="[Text]"/>
      <dgm:spPr/>
      <dgm:t>
        <a:bodyPr/>
        <a:lstStyle/>
        <a:p>
          <a:r>
            <a:rPr lang="en-US" altLang="en-US" dirty="0" smtClean="0"/>
            <a:t>Acceptance</a:t>
          </a:r>
          <a:endParaRPr lang="en-US" dirty="0"/>
        </a:p>
      </dgm:t>
    </dgm:pt>
    <dgm:pt modelId="{B839B4FA-F22B-42B9-AC01-77B7CB85C403}" type="parTrans" cxnId="{9A29DD9E-9267-4500-89B2-928053A090CC}">
      <dgm:prSet/>
      <dgm:spPr/>
      <dgm:t>
        <a:bodyPr/>
        <a:lstStyle/>
        <a:p>
          <a:endParaRPr lang="en-US"/>
        </a:p>
      </dgm:t>
    </dgm:pt>
    <dgm:pt modelId="{F1E9AFB3-48AF-4994-BD51-3BE3580AB0A5}" type="sibTrans" cxnId="{9A29DD9E-9267-4500-89B2-928053A090CC}">
      <dgm:prSet/>
      <dgm:spPr/>
      <dgm:t>
        <a:bodyPr/>
        <a:lstStyle/>
        <a:p>
          <a:endParaRPr lang="en-US"/>
        </a:p>
      </dgm:t>
    </dgm:pt>
    <dgm:pt modelId="{6D22F1E0-5A69-450B-A797-2F14FA8B5AC5}">
      <dgm:prSet phldrT="[Text]" custT="1"/>
      <dgm:spPr/>
      <dgm:t>
        <a:bodyPr/>
        <a:lstStyle/>
        <a:p>
          <a:r>
            <a:rPr lang="en-US" sz="2900" dirty="0" smtClean="0"/>
            <a:t>Exercising</a:t>
          </a:r>
          <a:endParaRPr lang="en-US" sz="2900" dirty="0"/>
        </a:p>
      </dgm:t>
    </dgm:pt>
    <dgm:pt modelId="{DFE6936A-0944-4A5F-B319-ECBE436A52B9}" type="parTrans" cxnId="{082EB3A6-CFC1-4FCF-BA80-5476B38C81EB}">
      <dgm:prSet/>
      <dgm:spPr/>
      <dgm:t>
        <a:bodyPr/>
        <a:lstStyle/>
        <a:p>
          <a:endParaRPr lang="en-US"/>
        </a:p>
      </dgm:t>
    </dgm:pt>
    <dgm:pt modelId="{0A509FFF-3D11-4134-AB44-81FB958D259B}" type="sibTrans" cxnId="{082EB3A6-CFC1-4FCF-BA80-5476B38C81EB}">
      <dgm:prSet/>
      <dgm:spPr/>
      <dgm:t>
        <a:bodyPr/>
        <a:lstStyle/>
        <a:p>
          <a:endParaRPr lang="en-US"/>
        </a:p>
      </dgm:t>
    </dgm:pt>
    <dgm:pt modelId="{8C7D1F56-B2B3-4B2F-8C00-6C2A1055C57E}">
      <dgm:prSet phldrT="[Text]" custT="1"/>
      <dgm:spPr/>
      <dgm:t>
        <a:bodyPr/>
        <a:lstStyle/>
        <a:p>
          <a:r>
            <a:rPr lang="en-US" sz="2900" dirty="0" smtClean="0"/>
            <a:t>Eye contact (</a:t>
          </a:r>
          <a:r>
            <a:rPr lang="en-US" sz="2400" dirty="0" smtClean="0"/>
            <a:t>Think “Old School” Dr. Pepper)</a:t>
          </a:r>
          <a:endParaRPr lang="en-US" sz="2400" dirty="0"/>
        </a:p>
      </dgm:t>
    </dgm:pt>
    <dgm:pt modelId="{A8A4FF67-428C-4A91-83A3-8501CA43CDC9}" type="parTrans" cxnId="{0E2335B4-D1F9-42A9-99C8-1D056A1A3CA1}">
      <dgm:prSet/>
      <dgm:spPr/>
      <dgm:t>
        <a:bodyPr/>
        <a:lstStyle/>
        <a:p>
          <a:endParaRPr lang="en-US"/>
        </a:p>
      </dgm:t>
    </dgm:pt>
    <dgm:pt modelId="{3489C809-81C6-4456-92D3-EF1C3386920C}" type="sibTrans" cxnId="{0E2335B4-D1F9-42A9-99C8-1D056A1A3CA1}">
      <dgm:prSet/>
      <dgm:spPr/>
      <dgm:t>
        <a:bodyPr/>
        <a:lstStyle/>
        <a:p>
          <a:endParaRPr lang="en-US"/>
        </a:p>
      </dgm:t>
    </dgm:pt>
    <dgm:pt modelId="{1DEECD47-424F-46CC-9A37-9C90D0D083E2}">
      <dgm:prSet/>
      <dgm:spPr/>
      <dgm:t>
        <a:bodyPr/>
        <a:lstStyle/>
        <a:p>
          <a:r>
            <a:rPr lang="en-US" altLang="en-US" dirty="0" smtClean="0"/>
            <a:t>Positive attitude</a:t>
          </a:r>
        </a:p>
      </dgm:t>
    </dgm:pt>
    <dgm:pt modelId="{0A93FDF3-7A38-4A45-862B-9D3775BA0468}" type="parTrans" cxnId="{8CC73C25-319D-4977-8068-7782D328D8DA}">
      <dgm:prSet/>
      <dgm:spPr/>
      <dgm:t>
        <a:bodyPr/>
        <a:lstStyle/>
        <a:p>
          <a:endParaRPr lang="en-US"/>
        </a:p>
      </dgm:t>
    </dgm:pt>
    <dgm:pt modelId="{9D00C3B2-883D-431C-A4D6-63B43F94DFC3}" type="sibTrans" cxnId="{8CC73C25-319D-4977-8068-7782D328D8DA}">
      <dgm:prSet/>
      <dgm:spPr/>
      <dgm:t>
        <a:bodyPr/>
        <a:lstStyle/>
        <a:p>
          <a:endParaRPr lang="en-US"/>
        </a:p>
      </dgm:t>
    </dgm:pt>
    <dgm:pt modelId="{5D632335-77BA-4B01-9314-ACE5EC4F6A06}">
      <dgm:prSet/>
      <dgm:spPr/>
      <dgm:t>
        <a:bodyPr/>
        <a:lstStyle/>
        <a:p>
          <a:r>
            <a:rPr lang="en-US" altLang="en-US" dirty="0" smtClean="0"/>
            <a:t>Visualization</a:t>
          </a:r>
        </a:p>
      </dgm:t>
    </dgm:pt>
    <dgm:pt modelId="{D54A98AA-AFCC-41D3-B63D-38F10DB7D500}" type="parTrans" cxnId="{1A00F7CE-59CB-4364-9CF6-F168A6225A85}">
      <dgm:prSet/>
      <dgm:spPr/>
      <dgm:t>
        <a:bodyPr/>
        <a:lstStyle/>
        <a:p>
          <a:endParaRPr lang="en-US"/>
        </a:p>
      </dgm:t>
    </dgm:pt>
    <dgm:pt modelId="{59017C75-9E89-4393-B473-6E14922F68BA}" type="sibTrans" cxnId="{1A00F7CE-59CB-4364-9CF6-F168A6225A85}">
      <dgm:prSet/>
      <dgm:spPr/>
      <dgm:t>
        <a:bodyPr/>
        <a:lstStyle/>
        <a:p>
          <a:endParaRPr lang="en-US"/>
        </a:p>
      </dgm:t>
    </dgm:pt>
    <dgm:pt modelId="{1EE37D7D-FC9D-48FE-8779-550BF47E2EE2}">
      <dgm:prSet/>
      <dgm:spPr/>
      <dgm:t>
        <a:bodyPr/>
        <a:lstStyle/>
        <a:p>
          <a:r>
            <a:rPr lang="en-US" altLang="en-US" dirty="0" smtClean="0"/>
            <a:t>Worst/best case</a:t>
          </a:r>
        </a:p>
      </dgm:t>
    </dgm:pt>
    <dgm:pt modelId="{FECD31AB-09E0-4879-838D-52D64B4B96E8}" type="parTrans" cxnId="{2A6B2B8C-9059-4B4C-9275-313382EABD39}">
      <dgm:prSet/>
      <dgm:spPr/>
      <dgm:t>
        <a:bodyPr/>
        <a:lstStyle/>
        <a:p>
          <a:endParaRPr lang="en-US"/>
        </a:p>
      </dgm:t>
    </dgm:pt>
    <dgm:pt modelId="{E4036E4B-6BED-4947-A003-7BC608723CF3}" type="sibTrans" cxnId="{2A6B2B8C-9059-4B4C-9275-313382EABD39}">
      <dgm:prSet/>
      <dgm:spPr/>
      <dgm:t>
        <a:bodyPr/>
        <a:lstStyle/>
        <a:p>
          <a:endParaRPr lang="en-US"/>
        </a:p>
      </dgm:t>
    </dgm:pt>
    <dgm:pt modelId="{76B6B69B-02DC-4AF1-AF3C-7717F129942C}">
      <dgm:prSet phldrT="[Text]" custT="1"/>
      <dgm:spPr/>
      <dgm:t>
        <a:bodyPr/>
        <a:lstStyle/>
        <a:p>
          <a:endParaRPr lang="en-US" sz="2900" dirty="0"/>
        </a:p>
      </dgm:t>
    </dgm:pt>
    <dgm:pt modelId="{E6FD2A86-3914-42A9-A7C8-7EFD7BE6D96C}" type="parTrans" cxnId="{F478F7BC-75DF-4B5D-B893-B1B162172B41}">
      <dgm:prSet/>
      <dgm:spPr/>
      <dgm:t>
        <a:bodyPr/>
        <a:lstStyle/>
        <a:p>
          <a:endParaRPr lang="en-US"/>
        </a:p>
      </dgm:t>
    </dgm:pt>
    <dgm:pt modelId="{4374D536-EF6C-4F64-93E3-52CEED64974B}" type="sibTrans" cxnId="{F478F7BC-75DF-4B5D-B893-B1B162172B41}">
      <dgm:prSet/>
      <dgm:spPr/>
      <dgm:t>
        <a:bodyPr/>
        <a:lstStyle/>
        <a:p>
          <a:endParaRPr lang="en-US"/>
        </a:p>
      </dgm:t>
    </dgm:pt>
    <dgm:pt modelId="{4D58BBE2-F5A8-402D-9068-7030D5A82401}">
      <dgm:prSet phldrT="[Text]" custT="1"/>
      <dgm:spPr/>
      <dgm:t>
        <a:bodyPr/>
        <a:lstStyle/>
        <a:p>
          <a:endParaRPr lang="en-US" sz="2900" dirty="0"/>
        </a:p>
      </dgm:t>
    </dgm:pt>
    <dgm:pt modelId="{311CCDAB-5F7D-475D-B1BF-32A3D4D80D60}" type="parTrans" cxnId="{90D9FF2B-D73C-4258-B2FA-62C9EF4B85B2}">
      <dgm:prSet/>
      <dgm:spPr/>
      <dgm:t>
        <a:bodyPr/>
        <a:lstStyle/>
        <a:p>
          <a:endParaRPr lang="en-US"/>
        </a:p>
      </dgm:t>
    </dgm:pt>
    <dgm:pt modelId="{F7AE81BE-84C8-4272-A2E6-45F22680708A}" type="sibTrans" cxnId="{90D9FF2B-D73C-4258-B2FA-62C9EF4B85B2}">
      <dgm:prSet/>
      <dgm:spPr/>
      <dgm:t>
        <a:bodyPr/>
        <a:lstStyle/>
        <a:p>
          <a:endParaRPr lang="en-US"/>
        </a:p>
      </dgm:t>
    </dgm:pt>
    <dgm:pt modelId="{1471AD7B-CA8C-4E39-B60E-9F362415034A}">
      <dgm:prSet phldrT="[Text]" custT="1"/>
      <dgm:spPr/>
      <dgm:t>
        <a:bodyPr/>
        <a:lstStyle/>
        <a:p>
          <a:r>
            <a:rPr lang="en-US" sz="2800" dirty="0" smtClean="0"/>
            <a:t>Practice</a:t>
          </a:r>
          <a:endParaRPr lang="en-US" sz="2800" dirty="0"/>
        </a:p>
      </dgm:t>
    </dgm:pt>
    <dgm:pt modelId="{20B47617-2C43-42FC-8AAD-58B8C9A427AC}" type="parTrans" cxnId="{2F9A9EBE-542E-4685-85C0-904F3B7C6D2D}">
      <dgm:prSet/>
      <dgm:spPr/>
      <dgm:t>
        <a:bodyPr/>
        <a:lstStyle/>
        <a:p>
          <a:endParaRPr lang="en-US"/>
        </a:p>
      </dgm:t>
    </dgm:pt>
    <dgm:pt modelId="{0870559F-BB05-4B9F-96F2-E26DABDB2052}" type="sibTrans" cxnId="{2F9A9EBE-542E-4685-85C0-904F3B7C6D2D}">
      <dgm:prSet/>
      <dgm:spPr/>
      <dgm:t>
        <a:bodyPr/>
        <a:lstStyle/>
        <a:p>
          <a:endParaRPr lang="en-US"/>
        </a:p>
      </dgm:t>
    </dgm:pt>
    <dgm:pt modelId="{60580AD5-FC8B-4023-AA0C-A29EE1B7D4C3}">
      <dgm:prSet phldrT="[Text]" custT="1"/>
      <dgm:spPr/>
      <dgm:t>
        <a:bodyPr/>
        <a:lstStyle/>
        <a:p>
          <a:endParaRPr lang="en-US" sz="2400" dirty="0"/>
        </a:p>
      </dgm:t>
    </dgm:pt>
    <dgm:pt modelId="{59C763D3-AAB0-47CE-86D0-ED24770417B2}" type="parTrans" cxnId="{B97CB3E8-9DE4-4765-B503-9D2F5E35DC93}">
      <dgm:prSet/>
      <dgm:spPr/>
      <dgm:t>
        <a:bodyPr/>
        <a:lstStyle/>
        <a:p>
          <a:endParaRPr lang="en-US"/>
        </a:p>
      </dgm:t>
    </dgm:pt>
    <dgm:pt modelId="{B8CDF9D1-38CD-4A74-9829-C84F95F07B9F}" type="sibTrans" cxnId="{B97CB3E8-9DE4-4765-B503-9D2F5E35DC93}">
      <dgm:prSet/>
      <dgm:spPr/>
      <dgm:t>
        <a:bodyPr/>
        <a:lstStyle/>
        <a:p>
          <a:endParaRPr lang="en-US"/>
        </a:p>
      </dgm:t>
    </dgm:pt>
    <dgm:pt modelId="{98F8B5E8-2D82-4FCE-B457-2D1B56E8E0E6}">
      <dgm:prSet phldrT="[Text]"/>
      <dgm:spPr/>
      <dgm:t>
        <a:bodyPr/>
        <a:lstStyle/>
        <a:p>
          <a:endParaRPr lang="en-US" dirty="0"/>
        </a:p>
      </dgm:t>
    </dgm:pt>
    <dgm:pt modelId="{1CEBDD81-101B-4BF2-B4B6-8E3345AC5DF1}" type="parTrans" cxnId="{207F12B7-FAD8-42F0-BB84-E21C4D4B6682}">
      <dgm:prSet/>
      <dgm:spPr/>
      <dgm:t>
        <a:bodyPr/>
        <a:lstStyle/>
        <a:p>
          <a:endParaRPr lang="en-US"/>
        </a:p>
      </dgm:t>
    </dgm:pt>
    <dgm:pt modelId="{CBD50D07-1860-491C-8B37-354FC3C16475}" type="sibTrans" cxnId="{207F12B7-FAD8-42F0-BB84-E21C4D4B6682}">
      <dgm:prSet/>
      <dgm:spPr/>
      <dgm:t>
        <a:bodyPr/>
        <a:lstStyle/>
        <a:p>
          <a:endParaRPr lang="en-US"/>
        </a:p>
      </dgm:t>
    </dgm:pt>
    <dgm:pt modelId="{6B36EADD-A28D-4B73-8426-318218ADBBD6}">
      <dgm:prSet/>
      <dgm:spPr/>
      <dgm:t>
        <a:bodyPr/>
        <a:lstStyle/>
        <a:p>
          <a:endParaRPr lang="en-US" altLang="en-US" dirty="0" smtClean="0"/>
        </a:p>
      </dgm:t>
    </dgm:pt>
    <dgm:pt modelId="{F541D402-510E-4292-A42C-FE46142C5B74}" type="parTrans" cxnId="{23DEAA0A-74F9-4139-9B7B-219830602D8D}">
      <dgm:prSet/>
      <dgm:spPr/>
      <dgm:t>
        <a:bodyPr/>
        <a:lstStyle/>
        <a:p>
          <a:endParaRPr lang="en-US"/>
        </a:p>
      </dgm:t>
    </dgm:pt>
    <dgm:pt modelId="{F77D58AD-2500-4587-BC69-286C4026A75F}" type="sibTrans" cxnId="{23DEAA0A-74F9-4139-9B7B-219830602D8D}">
      <dgm:prSet/>
      <dgm:spPr/>
      <dgm:t>
        <a:bodyPr/>
        <a:lstStyle/>
        <a:p>
          <a:endParaRPr lang="en-US"/>
        </a:p>
      </dgm:t>
    </dgm:pt>
    <dgm:pt modelId="{2F2E23F2-E7D5-40D7-BFF6-409E98D4741C}">
      <dgm:prSet/>
      <dgm:spPr/>
      <dgm:t>
        <a:bodyPr/>
        <a:lstStyle/>
        <a:p>
          <a:endParaRPr lang="en-US" altLang="en-US" dirty="0" smtClean="0"/>
        </a:p>
      </dgm:t>
    </dgm:pt>
    <dgm:pt modelId="{004B62CD-8675-4A00-85E7-0FFE47F7B911}" type="parTrans" cxnId="{66E319EE-48AE-4AD7-B476-A213BC46D038}">
      <dgm:prSet/>
      <dgm:spPr/>
      <dgm:t>
        <a:bodyPr/>
        <a:lstStyle/>
        <a:p>
          <a:endParaRPr lang="en-US"/>
        </a:p>
      </dgm:t>
    </dgm:pt>
    <dgm:pt modelId="{59319121-BD55-4847-B4AD-9B717C343707}" type="sibTrans" cxnId="{66E319EE-48AE-4AD7-B476-A213BC46D038}">
      <dgm:prSet/>
      <dgm:spPr/>
      <dgm:t>
        <a:bodyPr/>
        <a:lstStyle/>
        <a:p>
          <a:endParaRPr lang="en-US"/>
        </a:p>
      </dgm:t>
    </dgm:pt>
    <dgm:pt modelId="{7F827E73-7105-4430-A49D-36A693F28C08}">
      <dgm:prSet/>
      <dgm:spPr/>
      <dgm:t>
        <a:bodyPr/>
        <a:lstStyle/>
        <a:p>
          <a:r>
            <a:rPr lang="en-US" altLang="en-US" dirty="0" smtClean="0"/>
            <a:t>Perspective</a:t>
          </a:r>
        </a:p>
      </dgm:t>
    </dgm:pt>
    <dgm:pt modelId="{BC1D11F8-681F-4C82-9D75-0385D297ECA2}" type="parTrans" cxnId="{2C475E55-F0CA-405C-9F04-5F0244E2094A}">
      <dgm:prSet/>
      <dgm:spPr/>
      <dgm:t>
        <a:bodyPr/>
        <a:lstStyle/>
        <a:p>
          <a:endParaRPr lang="en-US"/>
        </a:p>
      </dgm:t>
    </dgm:pt>
    <dgm:pt modelId="{725AB085-445F-4F90-9EC8-EDE9452545E6}" type="sibTrans" cxnId="{2C475E55-F0CA-405C-9F04-5F0244E2094A}">
      <dgm:prSet/>
      <dgm:spPr/>
      <dgm:t>
        <a:bodyPr/>
        <a:lstStyle/>
        <a:p>
          <a:endParaRPr lang="en-US"/>
        </a:p>
      </dgm:t>
    </dgm:pt>
    <dgm:pt modelId="{3F3998B5-EB2E-4ED5-82B8-91631FFB50BF}">
      <dgm:prSet/>
      <dgm:spPr/>
      <dgm:t>
        <a:bodyPr/>
        <a:lstStyle/>
        <a:p>
          <a:endParaRPr lang="en-US" altLang="en-US" dirty="0" smtClean="0"/>
        </a:p>
      </dgm:t>
    </dgm:pt>
    <dgm:pt modelId="{320DC5BB-B506-4866-A5DE-B0698A8A9DD7}" type="parTrans" cxnId="{0BA3D23B-5E25-47F9-AB72-39C39243683B}">
      <dgm:prSet/>
      <dgm:spPr/>
      <dgm:t>
        <a:bodyPr/>
        <a:lstStyle/>
        <a:p>
          <a:endParaRPr lang="en-US"/>
        </a:p>
      </dgm:t>
    </dgm:pt>
    <dgm:pt modelId="{8CF71A3E-E266-43CE-9284-DBAC041FB7E4}" type="sibTrans" cxnId="{0BA3D23B-5E25-47F9-AB72-39C39243683B}">
      <dgm:prSet/>
      <dgm:spPr/>
      <dgm:t>
        <a:bodyPr/>
        <a:lstStyle/>
        <a:p>
          <a:endParaRPr lang="en-US"/>
        </a:p>
      </dgm:t>
    </dgm:pt>
    <dgm:pt modelId="{4BFF98B2-F7F1-4072-B7E8-DD0EB66FADA8}">
      <dgm:prSet phldrT="[Text]" custT="1"/>
      <dgm:spPr/>
      <dgm:t>
        <a:bodyPr/>
        <a:lstStyle/>
        <a:p>
          <a:r>
            <a:rPr lang="en-US" sz="2800" dirty="0" smtClean="0"/>
            <a:t>Caffeine</a:t>
          </a:r>
          <a:endParaRPr lang="en-US" sz="2800" dirty="0"/>
        </a:p>
      </dgm:t>
    </dgm:pt>
    <dgm:pt modelId="{8D75D879-2CD6-4AB3-9A5A-DC97F83D75B6}" type="parTrans" cxnId="{F1D947A0-2BD9-48D3-B35C-05FFF721B8EF}">
      <dgm:prSet/>
      <dgm:spPr/>
      <dgm:t>
        <a:bodyPr/>
        <a:lstStyle/>
        <a:p>
          <a:endParaRPr lang="en-US"/>
        </a:p>
      </dgm:t>
    </dgm:pt>
    <dgm:pt modelId="{4E48C348-099B-46CE-81D0-AB40892E1652}" type="sibTrans" cxnId="{F1D947A0-2BD9-48D3-B35C-05FFF721B8EF}">
      <dgm:prSet/>
      <dgm:spPr/>
      <dgm:t>
        <a:bodyPr/>
        <a:lstStyle/>
        <a:p>
          <a:endParaRPr lang="en-US"/>
        </a:p>
      </dgm:t>
    </dgm:pt>
    <dgm:pt modelId="{7172025F-797E-40E7-B1C3-4041D3BAD620}">
      <dgm:prSet phldrT="[Text]" custT="1"/>
      <dgm:spPr/>
      <dgm:t>
        <a:bodyPr/>
        <a:lstStyle/>
        <a:p>
          <a:endParaRPr lang="en-US" sz="2800" dirty="0"/>
        </a:p>
      </dgm:t>
    </dgm:pt>
    <dgm:pt modelId="{C2847816-E091-4C87-97E1-4A335789A245}" type="parTrans" cxnId="{6BC4F722-7EE3-4A0A-B2CB-C22E581035BD}">
      <dgm:prSet/>
      <dgm:spPr/>
      <dgm:t>
        <a:bodyPr/>
        <a:lstStyle/>
        <a:p>
          <a:endParaRPr lang="en-US"/>
        </a:p>
      </dgm:t>
    </dgm:pt>
    <dgm:pt modelId="{7CDAE037-FFD5-4C96-A8C6-73E60ED190F3}" type="sibTrans" cxnId="{6BC4F722-7EE3-4A0A-B2CB-C22E581035BD}">
      <dgm:prSet/>
      <dgm:spPr/>
      <dgm:t>
        <a:bodyPr/>
        <a:lstStyle/>
        <a:p>
          <a:endParaRPr lang="en-US"/>
        </a:p>
      </dgm:t>
    </dgm:pt>
    <dgm:pt modelId="{A05C6173-E510-46A4-888C-CFC58837ECA1}" type="pres">
      <dgm:prSet presAssocID="{0DC68635-7238-4D69-9B27-C9F174DF17C8}" presName="Name0" presStyleCnt="0">
        <dgm:presLayoutVars>
          <dgm:dir/>
          <dgm:animLvl val="lvl"/>
          <dgm:resizeHandles val="exact"/>
        </dgm:presLayoutVars>
      </dgm:prSet>
      <dgm:spPr/>
      <dgm:t>
        <a:bodyPr/>
        <a:lstStyle/>
        <a:p>
          <a:endParaRPr lang="en-US"/>
        </a:p>
      </dgm:t>
    </dgm:pt>
    <dgm:pt modelId="{8036D307-233E-4FC2-9DC1-DB00A46639F7}" type="pres">
      <dgm:prSet presAssocID="{05C106A1-2244-4927-AF3B-B119F6725E15}" presName="composite" presStyleCnt="0"/>
      <dgm:spPr/>
    </dgm:pt>
    <dgm:pt modelId="{7768F774-CDC6-43EA-B276-E3E17751A02F}" type="pres">
      <dgm:prSet presAssocID="{05C106A1-2244-4927-AF3B-B119F6725E15}" presName="parTx" presStyleLbl="alignNode1" presStyleIdx="0" presStyleCnt="2">
        <dgm:presLayoutVars>
          <dgm:chMax val="0"/>
          <dgm:chPref val="0"/>
          <dgm:bulletEnabled val="1"/>
        </dgm:presLayoutVars>
      </dgm:prSet>
      <dgm:spPr/>
      <dgm:t>
        <a:bodyPr/>
        <a:lstStyle/>
        <a:p>
          <a:endParaRPr lang="en-US"/>
        </a:p>
      </dgm:t>
    </dgm:pt>
    <dgm:pt modelId="{3C744500-AE6F-4A5E-B947-701D517F0397}" type="pres">
      <dgm:prSet presAssocID="{05C106A1-2244-4927-AF3B-B119F6725E15}" presName="desTx" presStyleLbl="alignAccFollowNode1" presStyleIdx="0" presStyleCnt="2">
        <dgm:presLayoutVars>
          <dgm:bulletEnabled val="1"/>
        </dgm:presLayoutVars>
      </dgm:prSet>
      <dgm:spPr/>
      <dgm:t>
        <a:bodyPr/>
        <a:lstStyle/>
        <a:p>
          <a:endParaRPr lang="en-US"/>
        </a:p>
      </dgm:t>
    </dgm:pt>
    <dgm:pt modelId="{9FD78175-770A-4856-95DA-CD95C918A0A6}" type="pres">
      <dgm:prSet presAssocID="{96EC93BD-8C1F-4810-B846-64E8C6A99B29}" presName="space" presStyleCnt="0"/>
      <dgm:spPr/>
    </dgm:pt>
    <dgm:pt modelId="{80137E7B-EF29-4175-B3A1-2F9C8E8AB630}" type="pres">
      <dgm:prSet presAssocID="{C5952211-F9AA-4ECA-A2A1-84BB1523F91E}" presName="composite" presStyleCnt="0"/>
      <dgm:spPr/>
    </dgm:pt>
    <dgm:pt modelId="{98C06786-13FB-4D57-A72D-C060E70DA586}" type="pres">
      <dgm:prSet presAssocID="{C5952211-F9AA-4ECA-A2A1-84BB1523F91E}" presName="parTx" presStyleLbl="alignNode1" presStyleIdx="1" presStyleCnt="2">
        <dgm:presLayoutVars>
          <dgm:chMax val="0"/>
          <dgm:chPref val="0"/>
          <dgm:bulletEnabled val="1"/>
        </dgm:presLayoutVars>
      </dgm:prSet>
      <dgm:spPr/>
      <dgm:t>
        <a:bodyPr/>
        <a:lstStyle/>
        <a:p>
          <a:endParaRPr lang="en-US"/>
        </a:p>
      </dgm:t>
    </dgm:pt>
    <dgm:pt modelId="{8A4F5F01-0BC0-4076-8825-1BDA855EDE92}" type="pres">
      <dgm:prSet presAssocID="{C5952211-F9AA-4ECA-A2A1-84BB1523F91E}" presName="desTx" presStyleLbl="alignAccFollowNode1" presStyleIdx="1" presStyleCnt="2">
        <dgm:presLayoutVars>
          <dgm:bulletEnabled val="1"/>
        </dgm:presLayoutVars>
      </dgm:prSet>
      <dgm:spPr/>
      <dgm:t>
        <a:bodyPr/>
        <a:lstStyle/>
        <a:p>
          <a:endParaRPr lang="en-US"/>
        </a:p>
      </dgm:t>
    </dgm:pt>
  </dgm:ptLst>
  <dgm:cxnLst>
    <dgm:cxn modelId="{EE22D4DF-B370-4B89-AC17-E21A1401EC61}" type="presOf" srcId="{8C7D1F56-B2B3-4B2F-8C00-6C2A1055C57E}" destId="{3C744500-AE6F-4A5E-B947-701D517F0397}" srcOrd="0" destOrd="4" presId="urn:microsoft.com/office/officeart/2005/8/layout/hList1"/>
    <dgm:cxn modelId="{CE26919D-8896-4D0F-8220-964DFAC0E671}" type="presOf" srcId="{8FFB251D-7929-4A34-B0BC-84FA59307133}" destId="{3C744500-AE6F-4A5E-B947-701D517F0397}" srcOrd="0" destOrd="0" presId="urn:microsoft.com/office/officeart/2005/8/layout/hList1"/>
    <dgm:cxn modelId="{F1D947A0-2BD9-48D3-B35C-05FFF721B8EF}" srcId="{05C106A1-2244-4927-AF3B-B119F6725E15}" destId="{4BFF98B2-F7F1-4072-B7E8-DD0EB66FADA8}" srcOrd="8" destOrd="0" parTransId="{8D75D879-2CD6-4AB3-9A5A-DC97F83D75B6}" sibTransId="{4E48C348-099B-46CE-81D0-AB40892E1652}"/>
    <dgm:cxn modelId="{0BA3D23B-5E25-47F9-AB72-39C39243683B}" srcId="{C5952211-F9AA-4ECA-A2A1-84BB1523F91E}" destId="{3F3998B5-EB2E-4ED5-82B8-91631FFB50BF}" srcOrd="7" destOrd="0" parTransId="{320DC5BB-B506-4866-A5DE-B0698A8A9DD7}" sibTransId="{8CF71A3E-E266-43CE-9284-DBAC041FB7E4}"/>
    <dgm:cxn modelId="{9A29DD9E-9267-4500-89B2-928053A090CC}" srcId="{C5952211-F9AA-4ECA-A2A1-84BB1523F91E}" destId="{7AB05FA1-6FF7-44EB-9BC3-741493E0B74B}" srcOrd="0" destOrd="0" parTransId="{B839B4FA-F22B-42B9-AC01-77B7CB85C403}" sibTransId="{F1E9AFB3-48AF-4994-BD51-3BE3580AB0A5}"/>
    <dgm:cxn modelId="{9CE0C0A8-D2A8-4DB1-BD4D-ECFE46981E47}" type="presOf" srcId="{7AB05FA1-6FF7-44EB-9BC3-741493E0B74B}" destId="{8A4F5F01-0BC0-4076-8825-1BDA855EDE92}" srcOrd="0" destOrd="0" presId="urn:microsoft.com/office/officeart/2005/8/layout/hList1"/>
    <dgm:cxn modelId="{66E319EE-48AE-4AD7-B476-A213BC46D038}" srcId="{C5952211-F9AA-4ECA-A2A1-84BB1523F91E}" destId="{2F2E23F2-E7D5-40D7-BFF6-409E98D4741C}" srcOrd="5" destOrd="0" parTransId="{004B62CD-8675-4A00-85E7-0FFE47F7B911}" sibTransId="{59319121-BD55-4847-B4AD-9B717C343707}"/>
    <dgm:cxn modelId="{23DEAA0A-74F9-4139-9B7B-219830602D8D}" srcId="{C5952211-F9AA-4ECA-A2A1-84BB1523F91E}" destId="{6B36EADD-A28D-4B73-8426-318218ADBBD6}" srcOrd="3" destOrd="0" parTransId="{F541D402-510E-4292-A42C-FE46142C5B74}" sibTransId="{F77D58AD-2500-4587-BC69-286C4026A75F}"/>
    <dgm:cxn modelId="{B775B4DA-3645-4774-BDA1-C5A72860DF6D}" type="presOf" srcId="{3F3998B5-EB2E-4ED5-82B8-91631FFB50BF}" destId="{8A4F5F01-0BC0-4076-8825-1BDA855EDE92}" srcOrd="0" destOrd="7" presId="urn:microsoft.com/office/officeart/2005/8/layout/hList1"/>
    <dgm:cxn modelId="{5E83B18A-7BDC-48FA-88FE-B3C196442C9A}" type="presOf" srcId="{6B36EADD-A28D-4B73-8426-318218ADBBD6}" destId="{8A4F5F01-0BC0-4076-8825-1BDA855EDE92}" srcOrd="0" destOrd="3" presId="urn:microsoft.com/office/officeart/2005/8/layout/hList1"/>
    <dgm:cxn modelId="{A33C9CC4-102A-4811-B9DB-046277E82170}" srcId="{0DC68635-7238-4D69-9B27-C9F174DF17C8}" destId="{05C106A1-2244-4927-AF3B-B119F6725E15}" srcOrd="0" destOrd="0" parTransId="{712F14E8-CD1E-451B-B1C9-B923DB1CB679}" sibTransId="{96EC93BD-8C1F-4810-B846-64E8C6A99B29}"/>
    <dgm:cxn modelId="{207F12B7-FAD8-42F0-BB84-E21C4D4B6682}" srcId="{C5952211-F9AA-4ECA-A2A1-84BB1523F91E}" destId="{98F8B5E8-2D82-4FCE-B457-2D1B56E8E0E6}" srcOrd="1" destOrd="0" parTransId="{1CEBDD81-101B-4BF2-B4B6-8E3345AC5DF1}" sibTransId="{CBD50D07-1860-491C-8B37-354FC3C16475}"/>
    <dgm:cxn modelId="{2C475E55-F0CA-405C-9F04-5F0244E2094A}" srcId="{C5952211-F9AA-4ECA-A2A1-84BB1523F91E}" destId="{7F827E73-7105-4430-A49D-36A693F28C08}" srcOrd="8" destOrd="0" parTransId="{BC1D11F8-681F-4C82-9D75-0385D297ECA2}" sibTransId="{725AB085-445F-4F90-9EC8-EDE9452545E6}"/>
    <dgm:cxn modelId="{D611CD16-2D72-449E-9ECB-D6FFB16FA0C8}" type="presOf" srcId="{6D22F1E0-5A69-450B-A797-2F14FA8B5AC5}" destId="{3C744500-AE6F-4A5E-B947-701D517F0397}" srcOrd="0" destOrd="2" presId="urn:microsoft.com/office/officeart/2005/8/layout/hList1"/>
    <dgm:cxn modelId="{D06E9BB5-617A-43E2-B1DE-0DF04751C90D}" srcId="{0DC68635-7238-4D69-9B27-C9F174DF17C8}" destId="{C5952211-F9AA-4ECA-A2A1-84BB1523F91E}" srcOrd="1" destOrd="0" parTransId="{5957EB4E-E91B-4AF2-B5D0-8B12A59FCDFC}" sibTransId="{60029CA9-4391-46F1-94F0-41C4E1767D44}"/>
    <dgm:cxn modelId="{66EE6ABD-C06D-4F3B-BF3B-1C4930C7BAA1}" srcId="{05C106A1-2244-4927-AF3B-B119F6725E15}" destId="{8FFB251D-7929-4A34-B0BC-84FA59307133}" srcOrd="0" destOrd="0" parTransId="{31BF7E5F-88E7-4522-93A9-F7C572AE55FC}" sibTransId="{EA375488-5F8D-4484-A51F-FD02448D2D60}"/>
    <dgm:cxn modelId="{4EC0E8F1-F61E-4CF7-AF29-CAC5659A11CE}" type="presOf" srcId="{5D632335-77BA-4B01-9314-ACE5EC4F6A06}" destId="{8A4F5F01-0BC0-4076-8825-1BDA855EDE92}" srcOrd="0" destOrd="4" presId="urn:microsoft.com/office/officeart/2005/8/layout/hList1"/>
    <dgm:cxn modelId="{1A00F7CE-59CB-4364-9CF6-F168A6225A85}" srcId="{C5952211-F9AA-4ECA-A2A1-84BB1523F91E}" destId="{5D632335-77BA-4B01-9314-ACE5EC4F6A06}" srcOrd="4" destOrd="0" parTransId="{D54A98AA-AFCC-41D3-B63D-38F10DB7D500}" sibTransId="{59017C75-9E89-4393-B473-6E14922F68BA}"/>
    <dgm:cxn modelId="{8CC73C25-319D-4977-8068-7782D328D8DA}" srcId="{C5952211-F9AA-4ECA-A2A1-84BB1523F91E}" destId="{1DEECD47-424F-46CC-9A37-9C90D0D083E2}" srcOrd="2" destOrd="0" parTransId="{0A93FDF3-7A38-4A45-862B-9D3775BA0468}" sibTransId="{9D00C3B2-883D-431C-A4D6-63B43F94DFC3}"/>
    <dgm:cxn modelId="{B76B4AF9-A803-40E7-BD5D-5B5E1FBD02BC}" type="presOf" srcId="{4D58BBE2-F5A8-402D-9068-7030D5A82401}" destId="{3C744500-AE6F-4A5E-B947-701D517F0397}" srcOrd="0" destOrd="3" presId="urn:microsoft.com/office/officeart/2005/8/layout/hList1"/>
    <dgm:cxn modelId="{0E2335B4-D1F9-42A9-99C8-1D056A1A3CA1}" srcId="{05C106A1-2244-4927-AF3B-B119F6725E15}" destId="{8C7D1F56-B2B3-4B2F-8C00-6C2A1055C57E}" srcOrd="4" destOrd="0" parTransId="{A8A4FF67-428C-4A91-83A3-8501CA43CDC9}" sibTransId="{3489C809-81C6-4456-92D3-EF1C3386920C}"/>
    <dgm:cxn modelId="{01D9B128-2D05-4EEF-B113-5A864FF785CC}" type="presOf" srcId="{7F827E73-7105-4430-A49D-36A693F28C08}" destId="{8A4F5F01-0BC0-4076-8825-1BDA855EDE92}" srcOrd="0" destOrd="8" presId="urn:microsoft.com/office/officeart/2005/8/layout/hList1"/>
    <dgm:cxn modelId="{6BC4F722-7EE3-4A0A-B2CB-C22E581035BD}" srcId="{05C106A1-2244-4927-AF3B-B119F6725E15}" destId="{7172025F-797E-40E7-B1C3-4041D3BAD620}" srcOrd="7" destOrd="0" parTransId="{C2847816-E091-4C87-97E1-4A335789A245}" sibTransId="{7CDAE037-FFD5-4C96-A8C6-73E60ED190F3}"/>
    <dgm:cxn modelId="{AA30B3B3-816D-443D-A188-4B46918E68E9}" type="presOf" srcId="{1471AD7B-CA8C-4E39-B60E-9F362415034A}" destId="{3C744500-AE6F-4A5E-B947-701D517F0397}" srcOrd="0" destOrd="6" presId="urn:microsoft.com/office/officeart/2005/8/layout/hList1"/>
    <dgm:cxn modelId="{DB9B20BC-247A-4C13-91F4-7737D3CA7783}" type="presOf" srcId="{76B6B69B-02DC-4AF1-AF3C-7717F129942C}" destId="{3C744500-AE6F-4A5E-B947-701D517F0397}" srcOrd="0" destOrd="1" presId="urn:microsoft.com/office/officeart/2005/8/layout/hList1"/>
    <dgm:cxn modelId="{9D64D473-D14D-4636-98E4-733F3FEF1DAE}" type="presOf" srcId="{2F2E23F2-E7D5-40D7-BFF6-409E98D4741C}" destId="{8A4F5F01-0BC0-4076-8825-1BDA855EDE92}" srcOrd="0" destOrd="5" presId="urn:microsoft.com/office/officeart/2005/8/layout/hList1"/>
    <dgm:cxn modelId="{F24430FE-7EEB-4AF0-8E9A-8CB7FC72CE8C}" type="presOf" srcId="{4BFF98B2-F7F1-4072-B7E8-DD0EB66FADA8}" destId="{3C744500-AE6F-4A5E-B947-701D517F0397}" srcOrd="0" destOrd="8" presId="urn:microsoft.com/office/officeart/2005/8/layout/hList1"/>
    <dgm:cxn modelId="{2A6B2B8C-9059-4B4C-9275-313382EABD39}" srcId="{C5952211-F9AA-4ECA-A2A1-84BB1523F91E}" destId="{1EE37D7D-FC9D-48FE-8779-550BF47E2EE2}" srcOrd="6" destOrd="0" parTransId="{FECD31AB-09E0-4879-838D-52D64B4B96E8}" sibTransId="{E4036E4B-6BED-4947-A003-7BC608723CF3}"/>
    <dgm:cxn modelId="{6256C6BE-E7A4-4B1E-9BAC-3DA071ADB669}" type="presOf" srcId="{1DEECD47-424F-46CC-9A37-9C90D0D083E2}" destId="{8A4F5F01-0BC0-4076-8825-1BDA855EDE92}" srcOrd="0" destOrd="2" presId="urn:microsoft.com/office/officeart/2005/8/layout/hList1"/>
    <dgm:cxn modelId="{9047A3C9-8023-4044-BA89-22887281DB16}" type="presOf" srcId="{60580AD5-FC8B-4023-AA0C-A29EE1B7D4C3}" destId="{3C744500-AE6F-4A5E-B947-701D517F0397}" srcOrd="0" destOrd="5" presId="urn:microsoft.com/office/officeart/2005/8/layout/hList1"/>
    <dgm:cxn modelId="{145C6753-953D-4E7A-9DB2-1CA9262DA34A}" type="presOf" srcId="{7172025F-797E-40E7-B1C3-4041D3BAD620}" destId="{3C744500-AE6F-4A5E-B947-701D517F0397}" srcOrd="0" destOrd="7" presId="urn:microsoft.com/office/officeart/2005/8/layout/hList1"/>
    <dgm:cxn modelId="{EA4651E1-2DE8-4F59-B723-78FBC001E26E}" type="presOf" srcId="{0DC68635-7238-4D69-9B27-C9F174DF17C8}" destId="{A05C6173-E510-46A4-888C-CFC58837ECA1}" srcOrd="0" destOrd="0" presId="urn:microsoft.com/office/officeart/2005/8/layout/hList1"/>
    <dgm:cxn modelId="{90CD0B95-A7D6-4226-A3B6-C0B540C6E199}" type="presOf" srcId="{1EE37D7D-FC9D-48FE-8779-550BF47E2EE2}" destId="{8A4F5F01-0BC0-4076-8825-1BDA855EDE92}" srcOrd="0" destOrd="6" presId="urn:microsoft.com/office/officeart/2005/8/layout/hList1"/>
    <dgm:cxn modelId="{2F9A9EBE-542E-4685-85C0-904F3B7C6D2D}" srcId="{05C106A1-2244-4927-AF3B-B119F6725E15}" destId="{1471AD7B-CA8C-4E39-B60E-9F362415034A}" srcOrd="6" destOrd="0" parTransId="{20B47617-2C43-42FC-8AAD-58B8C9A427AC}" sibTransId="{0870559F-BB05-4B9F-96F2-E26DABDB2052}"/>
    <dgm:cxn modelId="{B97CB3E8-9DE4-4765-B503-9D2F5E35DC93}" srcId="{05C106A1-2244-4927-AF3B-B119F6725E15}" destId="{60580AD5-FC8B-4023-AA0C-A29EE1B7D4C3}" srcOrd="5" destOrd="0" parTransId="{59C763D3-AAB0-47CE-86D0-ED24770417B2}" sibTransId="{B8CDF9D1-38CD-4A74-9829-C84F95F07B9F}"/>
    <dgm:cxn modelId="{FC57F9F1-42D9-4238-9A60-7ECCCE2984F3}" type="presOf" srcId="{C5952211-F9AA-4ECA-A2A1-84BB1523F91E}" destId="{98C06786-13FB-4D57-A72D-C060E70DA586}" srcOrd="0" destOrd="0" presId="urn:microsoft.com/office/officeart/2005/8/layout/hList1"/>
    <dgm:cxn modelId="{45D86C55-5E9A-463D-A1F5-C22D5E41E702}" type="presOf" srcId="{98F8B5E8-2D82-4FCE-B457-2D1B56E8E0E6}" destId="{8A4F5F01-0BC0-4076-8825-1BDA855EDE92}" srcOrd="0" destOrd="1" presId="urn:microsoft.com/office/officeart/2005/8/layout/hList1"/>
    <dgm:cxn modelId="{F478F7BC-75DF-4B5D-B893-B1B162172B41}" srcId="{05C106A1-2244-4927-AF3B-B119F6725E15}" destId="{76B6B69B-02DC-4AF1-AF3C-7717F129942C}" srcOrd="1" destOrd="0" parTransId="{E6FD2A86-3914-42A9-A7C8-7EFD7BE6D96C}" sibTransId="{4374D536-EF6C-4F64-93E3-52CEED64974B}"/>
    <dgm:cxn modelId="{D499FDC5-B761-4C8E-8671-C2904C344AAD}" type="presOf" srcId="{05C106A1-2244-4927-AF3B-B119F6725E15}" destId="{7768F774-CDC6-43EA-B276-E3E17751A02F}" srcOrd="0" destOrd="0" presId="urn:microsoft.com/office/officeart/2005/8/layout/hList1"/>
    <dgm:cxn modelId="{082EB3A6-CFC1-4FCF-BA80-5476B38C81EB}" srcId="{05C106A1-2244-4927-AF3B-B119F6725E15}" destId="{6D22F1E0-5A69-450B-A797-2F14FA8B5AC5}" srcOrd="2" destOrd="0" parTransId="{DFE6936A-0944-4A5F-B319-ECBE436A52B9}" sibTransId="{0A509FFF-3D11-4134-AB44-81FB958D259B}"/>
    <dgm:cxn modelId="{90D9FF2B-D73C-4258-B2FA-62C9EF4B85B2}" srcId="{05C106A1-2244-4927-AF3B-B119F6725E15}" destId="{4D58BBE2-F5A8-402D-9068-7030D5A82401}" srcOrd="3" destOrd="0" parTransId="{311CCDAB-5F7D-475D-B1BF-32A3D4D80D60}" sibTransId="{F7AE81BE-84C8-4272-A2E6-45F22680708A}"/>
    <dgm:cxn modelId="{35F3D449-196C-4CBC-A219-62F48C145B50}" type="presParOf" srcId="{A05C6173-E510-46A4-888C-CFC58837ECA1}" destId="{8036D307-233E-4FC2-9DC1-DB00A46639F7}" srcOrd="0" destOrd="0" presId="urn:microsoft.com/office/officeart/2005/8/layout/hList1"/>
    <dgm:cxn modelId="{F5F101DA-9F3A-474E-90A8-4BFD85C7D2BE}" type="presParOf" srcId="{8036D307-233E-4FC2-9DC1-DB00A46639F7}" destId="{7768F774-CDC6-43EA-B276-E3E17751A02F}" srcOrd="0" destOrd="0" presId="urn:microsoft.com/office/officeart/2005/8/layout/hList1"/>
    <dgm:cxn modelId="{84E9CD7B-CBBE-4187-B265-50F1CEA972BF}" type="presParOf" srcId="{8036D307-233E-4FC2-9DC1-DB00A46639F7}" destId="{3C744500-AE6F-4A5E-B947-701D517F0397}" srcOrd="1" destOrd="0" presId="urn:microsoft.com/office/officeart/2005/8/layout/hList1"/>
    <dgm:cxn modelId="{9C48302E-5BEB-4945-8167-7D3EAB0B1238}" type="presParOf" srcId="{A05C6173-E510-46A4-888C-CFC58837ECA1}" destId="{9FD78175-770A-4856-95DA-CD95C918A0A6}" srcOrd="1" destOrd="0" presId="urn:microsoft.com/office/officeart/2005/8/layout/hList1"/>
    <dgm:cxn modelId="{4D01AB19-1FAA-4CCE-9FF8-3384D7EE1E5C}" type="presParOf" srcId="{A05C6173-E510-46A4-888C-CFC58837ECA1}" destId="{80137E7B-EF29-4175-B3A1-2F9C8E8AB630}" srcOrd="2" destOrd="0" presId="urn:microsoft.com/office/officeart/2005/8/layout/hList1"/>
    <dgm:cxn modelId="{3C058EF8-4777-4C3B-AF71-E74E54E7AAC6}" type="presParOf" srcId="{80137E7B-EF29-4175-B3A1-2F9C8E8AB630}" destId="{98C06786-13FB-4D57-A72D-C060E70DA586}" srcOrd="0" destOrd="0" presId="urn:microsoft.com/office/officeart/2005/8/layout/hList1"/>
    <dgm:cxn modelId="{6408EC2B-A2AB-481A-9B29-52E93155F959}" type="presParOf" srcId="{80137E7B-EF29-4175-B3A1-2F9C8E8AB630}" destId="{8A4F5F01-0BC0-4076-8825-1BDA855EDE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CC371-F3BD-46E7-A835-E3E253725433}">
      <dsp:nvSpPr>
        <dsp:cNvPr id="0" name=""/>
        <dsp:cNvSpPr/>
      </dsp:nvSpPr>
      <dsp:spPr>
        <a:xfrm>
          <a:off x="616671" y="0"/>
          <a:ext cx="585215" cy="43891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E9D52-B777-4F4C-9BC1-D524FCD226CE}">
      <dsp:nvSpPr>
        <dsp:cNvPr id="0" name=""/>
        <dsp:cNvSpPr/>
      </dsp:nvSpPr>
      <dsp:spPr>
        <a:xfrm>
          <a:off x="1219443" y="0"/>
          <a:ext cx="2560320" cy="4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n-US" sz="2100" kern="1200" dirty="0" smtClean="0"/>
            <a:t>Before Arriving</a:t>
          </a:r>
          <a:endParaRPr lang="en-US" sz="2100" kern="1200" dirty="0"/>
        </a:p>
      </dsp:txBody>
      <dsp:txXfrm>
        <a:off x="1219443" y="0"/>
        <a:ext cx="2560320" cy="438912"/>
      </dsp:txXfrm>
    </dsp:sp>
    <dsp:sp modelId="{C3DB3B7D-7E9B-41BC-A99A-688A556237F5}">
      <dsp:nvSpPr>
        <dsp:cNvPr id="0" name=""/>
        <dsp:cNvSpPr/>
      </dsp:nvSpPr>
      <dsp:spPr>
        <a:xfrm>
          <a:off x="792236" y="475488"/>
          <a:ext cx="585215" cy="43891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AF7EC-6216-424F-8353-F000F6ACB946}">
      <dsp:nvSpPr>
        <dsp:cNvPr id="0" name=""/>
        <dsp:cNvSpPr/>
      </dsp:nvSpPr>
      <dsp:spPr>
        <a:xfrm>
          <a:off x="1395008" y="475488"/>
          <a:ext cx="2560320" cy="43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r>
            <a:rPr lang="en-US" sz="2100" kern="1200" dirty="0" smtClean="0"/>
            <a:t>After Arriving</a:t>
          </a:r>
          <a:endParaRPr lang="en-US" sz="2100" kern="1200" dirty="0"/>
        </a:p>
      </dsp:txBody>
      <dsp:txXfrm>
        <a:off x="1395008" y="475488"/>
        <a:ext cx="2560320" cy="438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8F774-CDC6-43EA-B276-E3E17751A02F}">
      <dsp:nvSpPr>
        <dsp:cNvPr id="0" name=""/>
        <dsp:cNvSpPr/>
      </dsp:nvSpPr>
      <dsp:spPr>
        <a:xfrm>
          <a:off x="27" y="144032"/>
          <a:ext cx="2608222" cy="835200"/>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Physical</a:t>
          </a:r>
          <a:endParaRPr lang="en-US" sz="2900" kern="1200" dirty="0"/>
        </a:p>
      </dsp:txBody>
      <dsp:txXfrm>
        <a:off x="27" y="144032"/>
        <a:ext cx="2608222" cy="835200"/>
      </dsp:txXfrm>
    </dsp:sp>
    <dsp:sp modelId="{3C744500-AE6F-4A5E-B947-701D517F0397}">
      <dsp:nvSpPr>
        <dsp:cNvPr id="0" name=""/>
        <dsp:cNvSpPr/>
      </dsp:nvSpPr>
      <dsp:spPr>
        <a:xfrm>
          <a:off x="27" y="979232"/>
          <a:ext cx="2608222" cy="5731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Deep breathing</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t>Exercising</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t>Eye contact (</a:t>
          </a:r>
          <a:r>
            <a:rPr lang="en-US" sz="2400" kern="1200" dirty="0" smtClean="0"/>
            <a:t>Think “Old School” Dr. Pepper)</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85750" lvl="1" indent="-285750" algn="l" defTabSz="1244600">
            <a:lnSpc>
              <a:spcPct val="90000"/>
            </a:lnSpc>
            <a:spcBef>
              <a:spcPct val="0"/>
            </a:spcBef>
            <a:spcAft>
              <a:spcPct val="15000"/>
            </a:spcAft>
            <a:buChar char="••"/>
          </a:pPr>
          <a:r>
            <a:rPr lang="en-US" sz="2800" kern="1200" dirty="0" smtClean="0"/>
            <a:t>Practice</a:t>
          </a:r>
          <a:endParaRPr lang="en-US" sz="2800" kern="1200" dirty="0"/>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smtClean="0"/>
            <a:t>Caffeine</a:t>
          </a:r>
          <a:endParaRPr lang="en-US" sz="2800" kern="1200" dirty="0"/>
        </a:p>
      </dsp:txBody>
      <dsp:txXfrm>
        <a:off x="27" y="979232"/>
        <a:ext cx="2608222" cy="5731560"/>
      </dsp:txXfrm>
    </dsp:sp>
    <dsp:sp modelId="{98C06786-13FB-4D57-A72D-C060E70DA586}">
      <dsp:nvSpPr>
        <dsp:cNvPr id="0" name=""/>
        <dsp:cNvSpPr/>
      </dsp:nvSpPr>
      <dsp:spPr>
        <a:xfrm>
          <a:off x="2973400" y="144032"/>
          <a:ext cx="2608222" cy="835200"/>
        </a:xfrm>
        <a:prstGeom prst="rect">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Psychological</a:t>
          </a:r>
          <a:endParaRPr lang="en-US" sz="2900" kern="1200" dirty="0"/>
        </a:p>
      </dsp:txBody>
      <dsp:txXfrm>
        <a:off x="2973400" y="144032"/>
        <a:ext cx="2608222" cy="835200"/>
      </dsp:txXfrm>
    </dsp:sp>
    <dsp:sp modelId="{8A4F5F01-0BC0-4076-8825-1BDA855EDE92}">
      <dsp:nvSpPr>
        <dsp:cNvPr id="0" name=""/>
        <dsp:cNvSpPr/>
      </dsp:nvSpPr>
      <dsp:spPr>
        <a:xfrm>
          <a:off x="2973400" y="979232"/>
          <a:ext cx="2608222" cy="5731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altLang="en-US" sz="2900" kern="1200" dirty="0" smtClean="0"/>
            <a:t>Acceptance</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altLang="en-US" sz="2900" kern="1200" dirty="0" smtClean="0"/>
            <a:t>Positive attitude</a:t>
          </a:r>
        </a:p>
        <a:p>
          <a:pPr marL="285750" lvl="1" indent="-285750" algn="l" defTabSz="1289050">
            <a:lnSpc>
              <a:spcPct val="90000"/>
            </a:lnSpc>
            <a:spcBef>
              <a:spcPct val="0"/>
            </a:spcBef>
            <a:spcAft>
              <a:spcPct val="15000"/>
            </a:spcAft>
            <a:buChar char="••"/>
          </a:pPr>
          <a:endParaRPr lang="en-US" altLang="en-US" sz="2900" kern="1200" dirty="0" smtClean="0"/>
        </a:p>
        <a:p>
          <a:pPr marL="285750" lvl="1" indent="-285750" algn="l" defTabSz="1289050">
            <a:lnSpc>
              <a:spcPct val="90000"/>
            </a:lnSpc>
            <a:spcBef>
              <a:spcPct val="0"/>
            </a:spcBef>
            <a:spcAft>
              <a:spcPct val="15000"/>
            </a:spcAft>
            <a:buChar char="••"/>
          </a:pPr>
          <a:r>
            <a:rPr lang="en-US" altLang="en-US" sz="2900" kern="1200" dirty="0" smtClean="0"/>
            <a:t>Visualization</a:t>
          </a:r>
        </a:p>
        <a:p>
          <a:pPr marL="285750" lvl="1" indent="-285750" algn="l" defTabSz="1289050">
            <a:lnSpc>
              <a:spcPct val="90000"/>
            </a:lnSpc>
            <a:spcBef>
              <a:spcPct val="0"/>
            </a:spcBef>
            <a:spcAft>
              <a:spcPct val="15000"/>
            </a:spcAft>
            <a:buChar char="••"/>
          </a:pPr>
          <a:endParaRPr lang="en-US" altLang="en-US" sz="2900" kern="1200" dirty="0" smtClean="0"/>
        </a:p>
        <a:p>
          <a:pPr marL="285750" lvl="1" indent="-285750" algn="l" defTabSz="1289050">
            <a:lnSpc>
              <a:spcPct val="90000"/>
            </a:lnSpc>
            <a:spcBef>
              <a:spcPct val="0"/>
            </a:spcBef>
            <a:spcAft>
              <a:spcPct val="15000"/>
            </a:spcAft>
            <a:buChar char="••"/>
          </a:pPr>
          <a:r>
            <a:rPr lang="en-US" altLang="en-US" sz="2900" kern="1200" dirty="0" smtClean="0"/>
            <a:t>Worst/best case</a:t>
          </a:r>
        </a:p>
        <a:p>
          <a:pPr marL="285750" lvl="1" indent="-285750" algn="l" defTabSz="1289050">
            <a:lnSpc>
              <a:spcPct val="90000"/>
            </a:lnSpc>
            <a:spcBef>
              <a:spcPct val="0"/>
            </a:spcBef>
            <a:spcAft>
              <a:spcPct val="15000"/>
            </a:spcAft>
            <a:buChar char="••"/>
          </a:pPr>
          <a:endParaRPr lang="en-US" altLang="en-US" sz="2900" kern="1200" dirty="0" smtClean="0"/>
        </a:p>
        <a:p>
          <a:pPr marL="285750" lvl="1" indent="-285750" algn="l" defTabSz="1289050">
            <a:lnSpc>
              <a:spcPct val="90000"/>
            </a:lnSpc>
            <a:spcBef>
              <a:spcPct val="0"/>
            </a:spcBef>
            <a:spcAft>
              <a:spcPct val="15000"/>
            </a:spcAft>
            <a:buChar char="••"/>
          </a:pPr>
          <a:r>
            <a:rPr lang="en-US" altLang="en-US" sz="2900" kern="1200" dirty="0" smtClean="0"/>
            <a:t>Perspective</a:t>
          </a:r>
        </a:p>
      </dsp:txBody>
      <dsp:txXfrm>
        <a:off x="2973400" y="979232"/>
        <a:ext cx="2608222" cy="5731560"/>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129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hdr" sz="quarter"/>
          </p:nvPr>
        </p:nvSpPr>
        <p:spPr bwMode="auto">
          <a:xfrm>
            <a:off x="0" y="0"/>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1" name="Rectangle 1027"/>
          <p:cNvSpPr>
            <a:spLocks noGrp="1" noChangeArrowheads="1"/>
          </p:cNvSpPr>
          <p:nvPr>
            <p:ph type="dt" idx="1"/>
          </p:nvPr>
        </p:nvSpPr>
        <p:spPr bwMode="auto">
          <a:xfrm>
            <a:off x="4016375" y="0"/>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t" anchorCtr="0" compatLnSpc="1">
            <a:prstTxWarp prst="textNoShape">
              <a:avLst/>
            </a:prstTxWarp>
          </a:bodyPr>
          <a:lstStyle>
            <a:lvl1pPr algn="r" defTabSz="940596" eaLnBrk="0" hangingPunct="0">
              <a:defRPr sz="1000" i="1">
                <a:cs typeface="+mn-cs"/>
              </a:defRPr>
            </a:lvl1pPr>
          </a:lstStyle>
          <a:p>
            <a:pPr>
              <a:defRPr/>
            </a:pPr>
            <a:endParaRPr lang="en-US"/>
          </a:p>
        </p:txBody>
      </p:sp>
      <p:sp>
        <p:nvSpPr>
          <p:cNvPr id="6148" name="Rectangle 1028"/>
          <p:cNvSpPr>
            <a:spLocks noGrp="1" noRot="1" noChangeAspect="1" noChangeArrowheads="1" noTextEdit="1"/>
          </p:cNvSpPr>
          <p:nvPr>
            <p:ph type="sldImg" idx="2"/>
          </p:nvPr>
        </p:nvSpPr>
        <p:spPr bwMode="auto">
          <a:xfrm>
            <a:off x="2325688" y="657225"/>
            <a:ext cx="2435225" cy="3244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1029"/>
          <p:cNvSpPr>
            <a:spLocks noGrp="1" noChangeArrowheads="1"/>
          </p:cNvSpPr>
          <p:nvPr>
            <p:ph type="body" sz="quarter" idx="3"/>
          </p:nvPr>
        </p:nvSpPr>
        <p:spPr bwMode="auto">
          <a:xfrm>
            <a:off x="944563" y="4125913"/>
            <a:ext cx="519747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78" tIns="47389" rIns="94778" bIns="473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054" name="Rectangle 1030"/>
          <p:cNvSpPr>
            <a:spLocks noGrp="1" noChangeArrowheads="1"/>
          </p:cNvSpPr>
          <p:nvPr>
            <p:ph type="ftr" sz="quarter" idx="4"/>
          </p:nvPr>
        </p:nvSpPr>
        <p:spPr bwMode="auto">
          <a:xfrm>
            <a:off x="0" y="8251825"/>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defTabSz="940596" eaLnBrk="0" hangingPunct="0">
              <a:defRPr sz="1000" i="1">
                <a:cs typeface="+mn-cs"/>
              </a:defRPr>
            </a:lvl1pPr>
          </a:lstStyle>
          <a:p>
            <a:pPr>
              <a:defRPr/>
            </a:pPr>
            <a:endParaRPr lang="en-US"/>
          </a:p>
        </p:txBody>
      </p:sp>
      <p:sp>
        <p:nvSpPr>
          <p:cNvPr id="2055" name="Rectangle 1031"/>
          <p:cNvSpPr>
            <a:spLocks noGrp="1" noChangeArrowheads="1"/>
          </p:cNvSpPr>
          <p:nvPr>
            <p:ph type="sldNum" sz="quarter" idx="5"/>
          </p:nvPr>
        </p:nvSpPr>
        <p:spPr bwMode="auto">
          <a:xfrm>
            <a:off x="4016375" y="8251825"/>
            <a:ext cx="30702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609" tIns="0" rIns="19609" bIns="0" numCol="1" anchor="b" anchorCtr="0" compatLnSpc="1">
            <a:prstTxWarp prst="textNoShape">
              <a:avLst/>
            </a:prstTxWarp>
          </a:bodyPr>
          <a:lstStyle>
            <a:lvl1pPr algn="r" defTabSz="939800">
              <a:defRPr sz="1000" i="1"/>
            </a:lvl1pPr>
          </a:lstStyle>
          <a:p>
            <a:pPr>
              <a:defRPr/>
            </a:pPr>
            <a:fld id="{4B2D6653-5A45-4610-9B5C-B09AC9E6E794}" type="slidenum">
              <a:rPr lang="en-US" altLang="en-US"/>
              <a:pPr>
                <a:defRPr/>
              </a:pPr>
              <a:t>‹#›</a:t>
            </a:fld>
            <a:endParaRPr lang="en-US" altLang="en-US"/>
          </a:p>
        </p:txBody>
      </p:sp>
    </p:spTree>
    <p:extLst>
      <p:ext uri="{BB962C8B-B14F-4D97-AF65-F5344CB8AC3E}">
        <p14:creationId xmlns:p14="http://schemas.microsoft.com/office/powerpoint/2010/main" val="3434044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44C25C8-EF27-4FD7-B904-A1584CB667C8}" type="slidenum">
              <a:rPr lang="en-US" altLang="en-US" smtClean="0">
                <a:latin typeface="Arial" panose="020B0604020202020204" pitchFamily="34" charset="0"/>
              </a:rPr>
              <a:pPr eaLnBrk="1" hangingPunct="1">
                <a:spcBef>
                  <a:spcPct val="0"/>
                </a:spcBef>
              </a:pPr>
              <a:t>1</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69248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004153-8226-42B0-8D7A-38F9E3CBD0FF}" type="slidenum">
              <a:rPr lang="en-US" altLang="en-US" sz="1000" smtClean="0"/>
              <a:pPr>
                <a:spcBef>
                  <a:spcPct val="0"/>
                </a:spcBef>
              </a:pPr>
              <a:t>12</a:t>
            </a:fld>
            <a:endParaRPr lang="en-US" altLang="en-US" sz="1000" smtClean="0"/>
          </a:p>
        </p:txBody>
      </p:sp>
    </p:spTree>
    <p:extLst>
      <p:ext uri="{BB962C8B-B14F-4D97-AF65-F5344CB8AC3E}">
        <p14:creationId xmlns:p14="http://schemas.microsoft.com/office/powerpoint/2010/main" val="24786953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p:spPr>
        <p:txBody>
          <a:bodyPr/>
          <a:lstStyle/>
          <a:p>
            <a:endParaRPr lang="en-US" altLang="en-US" smtClean="0"/>
          </a:p>
        </p:txBody>
      </p:sp>
      <p:sp>
        <p:nvSpPr>
          <p:cNvPr id="2314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08E66-D54F-4777-AEA6-40BB09EA40F1}" type="slidenum">
              <a:rPr lang="en-US" altLang="en-US" sz="1000" smtClean="0"/>
              <a:pPr>
                <a:spcBef>
                  <a:spcPct val="0"/>
                </a:spcBef>
              </a:pPr>
              <a:t>121</a:t>
            </a:fld>
            <a:endParaRPr lang="en-US" altLang="en-US" sz="1000" smtClean="0"/>
          </a:p>
        </p:txBody>
      </p:sp>
    </p:spTree>
    <p:extLst>
      <p:ext uri="{BB962C8B-B14F-4D97-AF65-F5344CB8AC3E}">
        <p14:creationId xmlns:p14="http://schemas.microsoft.com/office/powerpoint/2010/main" val="31104637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p:spPr>
        <p:txBody>
          <a:bodyPr/>
          <a:lstStyle/>
          <a:p>
            <a:endParaRPr lang="en-US" altLang="en-US" smtClean="0"/>
          </a:p>
        </p:txBody>
      </p:sp>
      <p:sp>
        <p:nvSpPr>
          <p:cNvPr id="2334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B254C8-2087-4DCB-B9D2-3A3175071AD0}" type="slidenum">
              <a:rPr lang="en-US" altLang="en-US" sz="1000" smtClean="0"/>
              <a:pPr>
                <a:spcBef>
                  <a:spcPct val="0"/>
                </a:spcBef>
              </a:pPr>
              <a:t>122</a:t>
            </a:fld>
            <a:endParaRPr lang="en-US" altLang="en-US" sz="1000" smtClean="0"/>
          </a:p>
        </p:txBody>
      </p:sp>
    </p:spTree>
    <p:extLst>
      <p:ext uri="{BB962C8B-B14F-4D97-AF65-F5344CB8AC3E}">
        <p14:creationId xmlns:p14="http://schemas.microsoft.com/office/powerpoint/2010/main" val="12865241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p:spPr>
        <p:txBody>
          <a:bodyPr/>
          <a:lstStyle/>
          <a:p>
            <a:endParaRPr lang="en-US" altLang="en-US" smtClean="0"/>
          </a:p>
        </p:txBody>
      </p:sp>
      <p:sp>
        <p:nvSpPr>
          <p:cNvPr id="2355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1680B9-AC02-4E43-B376-68B497AAF224}" type="slidenum">
              <a:rPr lang="en-US" altLang="en-US" sz="1000" smtClean="0"/>
              <a:pPr>
                <a:spcBef>
                  <a:spcPct val="0"/>
                </a:spcBef>
              </a:pPr>
              <a:t>123</a:t>
            </a:fld>
            <a:endParaRPr lang="en-US" altLang="en-US" sz="1000" smtClean="0"/>
          </a:p>
        </p:txBody>
      </p:sp>
    </p:spTree>
    <p:extLst>
      <p:ext uri="{BB962C8B-B14F-4D97-AF65-F5344CB8AC3E}">
        <p14:creationId xmlns:p14="http://schemas.microsoft.com/office/powerpoint/2010/main" val="27954634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p:spPr>
        <p:txBody>
          <a:bodyPr/>
          <a:lstStyle/>
          <a:p>
            <a:endParaRPr lang="en-US" altLang="en-US" smtClean="0"/>
          </a:p>
        </p:txBody>
      </p:sp>
      <p:sp>
        <p:nvSpPr>
          <p:cNvPr id="2375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48ACBA-BD21-490E-B10B-D24E86B11340}" type="slidenum">
              <a:rPr lang="en-US" altLang="en-US" sz="1000" smtClean="0"/>
              <a:pPr>
                <a:spcBef>
                  <a:spcPct val="0"/>
                </a:spcBef>
              </a:pPr>
              <a:t>124</a:t>
            </a:fld>
            <a:endParaRPr lang="en-US" altLang="en-US" sz="1000" smtClean="0"/>
          </a:p>
        </p:txBody>
      </p:sp>
    </p:spTree>
    <p:extLst>
      <p:ext uri="{BB962C8B-B14F-4D97-AF65-F5344CB8AC3E}">
        <p14:creationId xmlns:p14="http://schemas.microsoft.com/office/powerpoint/2010/main" val="7479403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63588" indent="-293688" defTabSz="939800">
              <a:spcBef>
                <a:spcPct val="30000"/>
              </a:spcBef>
              <a:defRPr sz="1200">
                <a:solidFill>
                  <a:schemeClr val="tx1"/>
                </a:solidFill>
                <a:latin typeface="Times New Roman" panose="02020603050405020304" pitchFamily="18" charset="0"/>
              </a:defRPr>
            </a:lvl2pPr>
            <a:lvl3pPr marL="1174750" indent="-234950" defTabSz="939800">
              <a:spcBef>
                <a:spcPct val="30000"/>
              </a:spcBef>
              <a:defRPr sz="1200">
                <a:solidFill>
                  <a:schemeClr val="tx1"/>
                </a:solidFill>
                <a:latin typeface="Times New Roman" panose="02020603050405020304" pitchFamily="18" charset="0"/>
              </a:defRPr>
            </a:lvl3pPr>
            <a:lvl4pPr marL="1644650" indent="-234950" defTabSz="939800">
              <a:spcBef>
                <a:spcPct val="30000"/>
              </a:spcBef>
              <a:defRPr sz="1200">
                <a:solidFill>
                  <a:schemeClr val="tx1"/>
                </a:solidFill>
                <a:latin typeface="Times New Roman" panose="02020603050405020304" pitchFamily="18" charset="0"/>
              </a:defRPr>
            </a:lvl4pPr>
            <a:lvl5pPr marL="2114550" indent="-234950" defTabSz="939800">
              <a:spcBef>
                <a:spcPct val="30000"/>
              </a:spcBef>
              <a:defRPr sz="1200">
                <a:solidFill>
                  <a:schemeClr val="tx1"/>
                </a:solidFill>
                <a:latin typeface="Times New Roman" panose="02020603050405020304" pitchFamily="18" charset="0"/>
              </a:defRPr>
            </a:lvl5pPr>
            <a:lvl6pPr marL="2571750" indent="-23495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5474D91-8B6A-43EF-95D9-D01F230CD821}" type="slidenum">
              <a:rPr lang="en-GB" altLang="en-US" sz="1000" smtClean="0">
                <a:latin typeface="Arial" panose="020B0604020202020204" pitchFamily="34" charset="0"/>
              </a:rPr>
              <a:pPr eaLnBrk="1" hangingPunct="1">
                <a:spcBef>
                  <a:spcPct val="0"/>
                </a:spcBef>
              </a:pPr>
              <a:t>127</a:t>
            </a:fld>
            <a:endParaRPr lang="en-GB" altLang="en-US" sz="1000" smtClean="0">
              <a:latin typeface="Arial" panose="020B0604020202020204"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(Tally up the “winners” based on the flipchart scores)</a:t>
            </a:r>
          </a:p>
          <a:p>
            <a:pPr eaLnBrk="1" hangingPunct="1"/>
            <a:r>
              <a:rPr lang="en-GB" altLang="en-US" smtClean="0"/>
              <a:t>Have the participants give the winners a hand.</a:t>
            </a:r>
          </a:p>
          <a:p>
            <a:pPr eaLnBrk="1" hangingPunct="1"/>
            <a:r>
              <a:rPr lang="en-GB" altLang="en-US" smtClean="0"/>
              <a:t>Explain to the winners that they just received their reward! for winning!  </a:t>
            </a:r>
          </a:p>
          <a:p>
            <a:pPr eaLnBrk="1" hangingPunct="1"/>
            <a:r>
              <a:rPr lang="en-GB" altLang="en-US" smtClean="0"/>
              <a:t>Also, give them each a fruit snack.</a:t>
            </a:r>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extLst>
      <p:ext uri="{BB962C8B-B14F-4D97-AF65-F5344CB8AC3E}">
        <p14:creationId xmlns:p14="http://schemas.microsoft.com/office/powerpoint/2010/main" val="34782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8591BA-367A-4F70-86F6-3C437BEB1EC9}" type="slidenum">
              <a:rPr lang="en-US" altLang="en-US" sz="1000" smtClean="0"/>
              <a:pPr>
                <a:spcBef>
                  <a:spcPct val="0"/>
                </a:spcBef>
              </a:pPr>
              <a:t>13</a:t>
            </a:fld>
            <a:endParaRPr lang="en-US" altLang="en-US" sz="10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4015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8C03B8-FEE4-4B37-B592-6309C8A7D311}" type="slidenum">
              <a:rPr lang="en-US" altLang="en-US" sz="1000" smtClean="0"/>
              <a:pPr>
                <a:spcBef>
                  <a:spcPct val="0"/>
                </a:spcBef>
              </a:pPr>
              <a:t>14</a:t>
            </a:fld>
            <a:endParaRPr lang="en-US" altLang="en-US" sz="1000" smtClean="0"/>
          </a:p>
        </p:txBody>
      </p:sp>
    </p:spTree>
    <p:extLst>
      <p:ext uri="{BB962C8B-B14F-4D97-AF65-F5344CB8AC3E}">
        <p14:creationId xmlns:p14="http://schemas.microsoft.com/office/powerpoint/2010/main" val="284002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55CF33-CA96-437B-ABE0-399EDA8D61B6}" type="slidenum">
              <a:rPr lang="en-US" altLang="en-US" sz="1000" smtClean="0"/>
              <a:pPr>
                <a:spcBef>
                  <a:spcPct val="0"/>
                </a:spcBef>
              </a:pPr>
              <a:t>15</a:t>
            </a:fld>
            <a:endParaRPr lang="en-US" altLang="en-US" sz="1000" smtClean="0"/>
          </a:p>
        </p:txBody>
      </p:sp>
    </p:spTree>
    <p:extLst>
      <p:ext uri="{BB962C8B-B14F-4D97-AF65-F5344CB8AC3E}">
        <p14:creationId xmlns:p14="http://schemas.microsoft.com/office/powerpoint/2010/main" val="207106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smtClean="0"/>
          </a:p>
        </p:txBody>
      </p:sp>
      <p:sp>
        <p:nvSpPr>
          <p:cNvPr id="358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23EA6F-4349-4853-A8A6-C5E6AEE24AF3}" type="slidenum">
              <a:rPr lang="en-US" altLang="en-US" sz="1000" smtClean="0"/>
              <a:pPr>
                <a:spcBef>
                  <a:spcPct val="0"/>
                </a:spcBef>
              </a:pPr>
              <a:t>16</a:t>
            </a:fld>
            <a:endParaRPr lang="en-US" altLang="en-US" sz="1000" smtClean="0"/>
          </a:p>
        </p:txBody>
      </p:sp>
    </p:spTree>
    <p:extLst>
      <p:ext uri="{BB962C8B-B14F-4D97-AF65-F5344CB8AC3E}">
        <p14:creationId xmlns:p14="http://schemas.microsoft.com/office/powerpoint/2010/main" val="260747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smtClean="0"/>
          </a:p>
        </p:txBody>
      </p:sp>
      <p:sp>
        <p:nvSpPr>
          <p:cNvPr id="378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54FD0E-E703-487B-AE67-6204052937F8}" type="slidenum">
              <a:rPr lang="en-US" altLang="en-US" sz="1000" smtClean="0"/>
              <a:pPr>
                <a:spcBef>
                  <a:spcPct val="0"/>
                </a:spcBef>
              </a:pPr>
              <a:t>17</a:t>
            </a:fld>
            <a:endParaRPr lang="en-US" altLang="en-US" sz="1000" smtClean="0"/>
          </a:p>
        </p:txBody>
      </p:sp>
    </p:spTree>
    <p:extLst>
      <p:ext uri="{BB962C8B-B14F-4D97-AF65-F5344CB8AC3E}">
        <p14:creationId xmlns:p14="http://schemas.microsoft.com/office/powerpoint/2010/main" val="159022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smtClean="0"/>
          </a:p>
        </p:txBody>
      </p:sp>
      <p:sp>
        <p:nvSpPr>
          <p:cNvPr id="399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2F76DE-19F8-4B6A-A2AE-B8EE57E6DB59}" type="slidenum">
              <a:rPr lang="en-US" altLang="en-US" sz="1000" smtClean="0"/>
              <a:pPr>
                <a:spcBef>
                  <a:spcPct val="0"/>
                </a:spcBef>
              </a:pPr>
              <a:t>18</a:t>
            </a:fld>
            <a:endParaRPr lang="en-US" altLang="en-US" sz="1000" smtClean="0"/>
          </a:p>
        </p:txBody>
      </p:sp>
    </p:spTree>
    <p:extLst>
      <p:ext uri="{BB962C8B-B14F-4D97-AF65-F5344CB8AC3E}">
        <p14:creationId xmlns:p14="http://schemas.microsoft.com/office/powerpoint/2010/main" val="149527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3BFC7A-F55E-43CA-B0AD-3B58829F1A1F}" type="slidenum">
              <a:rPr lang="en-US" altLang="en-US" sz="1000" smtClean="0"/>
              <a:pPr>
                <a:spcBef>
                  <a:spcPct val="0"/>
                </a:spcBef>
              </a:pPr>
              <a:t>19</a:t>
            </a:fld>
            <a:endParaRPr lang="en-US" altLang="en-US" sz="1000" smtClean="0"/>
          </a:p>
        </p:txBody>
      </p:sp>
    </p:spTree>
    <p:extLst>
      <p:ext uri="{BB962C8B-B14F-4D97-AF65-F5344CB8AC3E}">
        <p14:creationId xmlns:p14="http://schemas.microsoft.com/office/powerpoint/2010/main" val="280074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smtClean="0"/>
          </a:p>
        </p:txBody>
      </p:sp>
      <p:sp>
        <p:nvSpPr>
          <p:cNvPr id="440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117753-C286-4962-817A-8779855ECB00}" type="slidenum">
              <a:rPr lang="en-US" altLang="en-US" sz="1000" smtClean="0"/>
              <a:pPr>
                <a:spcBef>
                  <a:spcPct val="0"/>
                </a:spcBef>
              </a:pPr>
              <a:t>20</a:t>
            </a:fld>
            <a:endParaRPr lang="en-US" altLang="en-US" sz="1000" smtClean="0"/>
          </a:p>
        </p:txBody>
      </p:sp>
    </p:spTree>
    <p:extLst>
      <p:ext uri="{BB962C8B-B14F-4D97-AF65-F5344CB8AC3E}">
        <p14:creationId xmlns:p14="http://schemas.microsoft.com/office/powerpoint/2010/main" val="1361055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836C2F-18DB-495A-B64F-C76336443387}" type="slidenum">
              <a:rPr lang="en-US" altLang="en-US" sz="1000" smtClean="0"/>
              <a:pPr>
                <a:spcBef>
                  <a:spcPct val="0"/>
                </a:spcBef>
              </a:pPr>
              <a:t>23</a:t>
            </a:fld>
            <a:endParaRPr lang="en-US" altLang="en-US" sz="1000" smtClean="0"/>
          </a:p>
        </p:txBody>
      </p:sp>
    </p:spTree>
    <p:extLst>
      <p:ext uri="{BB962C8B-B14F-4D97-AF65-F5344CB8AC3E}">
        <p14:creationId xmlns:p14="http://schemas.microsoft.com/office/powerpoint/2010/main" val="68533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p>
        </p:txBody>
      </p:sp>
      <p:sp>
        <p:nvSpPr>
          <p:cNvPr id="102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78FA05-E6D6-4CAC-BF09-9C52AF288B51}" type="slidenum">
              <a:rPr lang="en-US" altLang="en-US" sz="1000" smtClean="0"/>
              <a:pPr>
                <a:spcBef>
                  <a:spcPct val="0"/>
                </a:spcBef>
              </a:pPr>
              <a:t>2</a:t>
            </a:fld>
            <a:endParaRPr lang="en-US" altLang="en-US" sz="1000" smtClean="0"/>
          </a:p>
        </p:txBody>
      </p:sp>
    </p:spTree>
    <p:extLst>
      <p:ext uri="{BB962C8B-B14F-4D97-AF65-F5344CB8AC3E}">
        <p14:creationId xmlns:p14="http://schemas.microsoft.com/office/powerpoint/2010/main" val="99043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during the course of this workshop you will be presenting 4 “Rules of Thumb” which are important points.  This is the first.  Introduce this slide by pointing out that they have probably heard the first three points before during a political speech or debate.  Read each bullet.  The information in parenthesis are some of the methods that were used in your training to achieve each bullet.</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The last bullet in bold is perhaps the most important.</a:t>
            </a:r>
          </a:p>
          <a:p>
            <a:endParaRPr lang="en-US" altLang="en-US" smtClean="0"/>
          </a:p>
        </p:txBody>
      </p:sp>
      <p:sp>
        <p:nvSpPr>
          <p:cNvPr id="501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02A828-49FB-4243-B359-06BC864ECCB9}" type="slidenum">
              <a:rPr lang="en-GB" altLang="en-US" sz="1000" smtClean="0"/>
              <a:pPr>
                <a:spcBef>
                  <a:spcPct val="0"/>
                </a:spcBef>
              </a:pPr>
              <a:t>24</a:t>
            </a:fld>
            <a:endParaRPr lang="en-GB" altLang="en-US" sz="1000" smtClean="0"/>
          </a:p>
        </p:txBody>
      </p:sp>
    </p:spTree>
    <p:extLst>
      <p:ext uri="{BB962C8B-B14F-4D97-AF65-F5344CB8AC3E}">
        <p14:creationId xmlns:p14="http://schemas.microsoft.com/office/powerpoint/2010/main" val="314902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20F16C-089D-4725-8864-B22E7731D7B8}" type="slidenum">
              <a:rPr lang="en-US" altLang="en-US" sz="1000" smtClean="0"/>
              <a:pPr>
                <a:spcBef>
                  <a:spcPct val="0"/>
                </a:spcBef>
              </a:pPr>
              <a:t>26</a:t>
            </a:fld>
            <a:endParaRPr lang="en-US" altLang="en-US" sz="1000" smtClean="0"/>
          </a:p>
        </p:txBody>
      </p:sp>
    </p:spTree>
    <p:extLst>
      <p:ext uri="{BB962C8B-B14F-4D97-AF65-F5344CB8AC3E}">
        <p14:creationId xmlns:p14="http://schemas.microsoft.com/office/powerpoint/2010/main" val="198638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smtClean="0"/>
          </a:p>
        </p:txBody>
      </p:sp>
      <p:sp>
        <p:nvSpPr>
          <p:cNvPr id="553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C0E28D-948E-48BB-810A-B4DA8AB9298B}" type="slidenum">
              <a:rPr lang="en-US" altLang="en-US" sz="1000" smtClean="0"/>
              <a:pPr>
                <a:spcBef>
                  <a:spcPct val="0"/>
                </a:spcBef>
              </a:pPr>
              <a:t>27</a:t>
            </a:fld>
            <a:endParaRPr lang="en-US" altLang="en-US" sz="1000" smtClean="0"/>
          </a:p>
        </p:txBody>
      </p:sp>
    </p:spTree>
    <p:extLst>
      <p:ext uri="{BB962C8B-B14F-4D97-AF65-F5344CB8AC3E}">
        <p14:creationId xmlns:p14="http://schemas.microsoft.com/office/powerpoint/2010/main" val="164586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smtClean="0"/>
          </a:p>
        </p:txBody>
      </p:sp>
      <p:sp>
        <p:nvSpPr>
          <p:cNvPr id="573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39C3DA-4953-47FE-86AF-A7B065E8E3FD}" type="slidenum">
              <a:rPr lang="en-US" altLang="en-US" sz="1000" smtClean="0"/>
              <a:pPr>
                <a:spcBef>
                  <a:spcPct val="0"/>
                </a:spcBef>
              </a:pPr>
              <a:t>28</a:t>
            </a:fld>
            <a:endParaRPr lang="en-US" altLang="en-US" sz="1000" smtClean="0"/>
          </a:p>
        </p:txBody>
      </p:sp>
    </p:spTree>
    <p:extLst>
      <p:ext uri="{BB962C8B-B14F-4D97-AF65-F5344CB8AC3E}">
        <p14:creationId xmlns:p14="http://schemas.microsoft.com/office/powerpoint/2010/main" val="384088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35AB9B-0B05-426B-83CC-001F0382444A}" type="slidenum">
              <a:rPr lang="en-US" altLang="en-US" sz="1000" smtClean="0"/>
              <a:pPr>
                <a:spcBef>
                  <a:spcPct val="0"/>
                </a:spcBef>
              </a:pPr>
              <a:t>29</a:t>
            </a:fld>
            <a:endParaRPr lang="en-US" altLang="en-US" sz="1000" smtClean="0"/>
          </a:p>
        </p:txBody>
      </p:sp>
    </p:spTree>
    <p:extLst>
      <p:ext uri="{BB962C8B-B14F-4D97-AF65-F5344CB8AC3E}">
        <p14:creationId xmlns:p14="http://schemas.microsoft.com/office/powerpoint/2010/main" val="64563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414ECD-8926-428D-8CB7-7ABD43B4189D}" type="slidenum">
              <a:rPr lang="en-US" altLang="en-US" sz="1000" smtClean="0"/>
              <a:pPr>
                <a:spcBef>
                  <a:spcPct val="0"/>
                </a:spcBef>
              </a:pPr>
              <a:t>30</a:t>
            </a:fld>
            <a:endParaRPr lang="en-US" altLang="en-US" sz="1000" smtClean="0"/>
          </a:p>
        </p:txBody>
      </p:sp>
    </p:spTree>
    <p:extLst>
      <p:ext uri="{BB962C8B-B14F-4D97-AF65-F5344CB8AC3E}">
        <p14:creationId xmlns:p14="http://schemas.microsoft.com/office/powerpoint/2010/main" val="2292657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endParaRPr lang="en-US" altLang="en-US" smtClean="0"/>
          </a:p>
        </p:txBody>
      </p:sp>
      <p:sp>
        <p:nvSpPr>
          <p:cNvPr id="634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797E65-9BFE-4745-8047-1171340BDF4D}" type="slidenum">
              <a:rPr lang="en-US" altLang="en-US" sz="1000" smtClean="0"/>
              <a:pPr>
                <a:spcBef>
                  <a:spcPct val="0"/>
                </a:spcBef>
              </a:pPr>
              <a:t>31</a:t>
            </a:fld>
            <a:endParaRPr lang="en-US" altLang="en-US" sz="1000" smtClean="0"/>
          </a:p>
        </p:txBody>
      </p:sp>
    </p:spTree>
    <p:extLst>
      <p:ext uri="{BB962C8B-B14F-4D97-AF65-F5344CB8AC3E}">
        <p14:creationId xmlns:p14="http://schemas.microsoft.com/office/powerpoint/2010/main" val="3755417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7C962C-F051-46D5-948F-BEFDCEF4A6D4}" type="slidenum">
              <a:rPr lang="en-US" altLang="en-US" sz="1000" smtClean="0"/>
              <a:pPr>
                <a:spcBef>
                  <a:spcPct val="0"/>
                </a:spcBef>
              </a:pPr>
              <a:t>32</a:t>
            </a:fld>
            <a:endParaRPr lang="en-US" altLang="en-US" sz="1000" smtClean="0"/>
          </a:p>
        </p:txBody>
      </p:sp>
    </p:spTree>
    <p:extLst>
      <p:ext uri="{BB962C8B-B14F-4D97-AF65-F5344CB8AC3E}">
        <p14:creationId xmlns:p14="http://schemas.microsoft.com/office/powerpoint/2010/main" val="4267652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smtClean="0"/>
          </a:p>
        </p:txBody>
      </p:sp>
      <p:sp>
        <p:nvSpPr>
          <p:cNvPr id="675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5AB275-31C0-4871-9E21-58896163B166}" type="slidenum">
              <a:rPr lang="en-US" altLang="en-US" sz="1000" smtClean="0"/>
              <a:pPr>
                <a:spcBef>
                  <a:spcPct val="0"/>
                </a:spcBef>
              </a:pPr>
              <a:t>33</a:t>
            </a:fld>
            <a:endParaRPr lang="en-US" altLang="en-US" sz="1000" smtClean="0"/>
          </a:p>
        </p:txBody>
      </p:sp>
    </p:spTree>
    <p:extLst>
      <p:ext uri="{BB962C8B-B14F-4D97-AF65-F5344CB8AC3E}">
        <p14:creationId xmlns:p14="http://schemas.microsoft.com/office/powerpoint/2010/main" val="1863065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smtClean="0"/>
          </a:p>
        </p:txBody>
      </p:sp>
      <p:sp>
        <p:nvSpPr>
          <p:cNvPr id="696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FA4517-2239-435C-BBBD-1D04694370F8}" type="slidenum">
              <a:rPr lang="en-US" altLang="en-US" sz="1000" smtClean="0"/>
              <a:pPr>
                <a:spcBef>
                  <a:spcPct val="0"/>
                </a:spcBef>
              </a:pPr>
              <a:t>34</a:t>
            </a:fld>
            <a:endParaRPr lang="en-US" altLang="en-US" sz="1000" smtClean="0"/>
          </a:p>
        </p:txBody>
      </p:sp>
    </p:spTree>
    <p:extLst>
      <p:ext uri="{BB962C8B-B14F-4D97-AF65-F5344CB8AC3E}">
        <p14:creationId xmlns:p14="http://schemas.microsoft.com/office/powerpoint/2010/main" val="35670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p>
        </p:txBody>
      </p:sp>
      <p:sp>
        <p:nvSpPr>
          <p:cNvPr id="122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D9139B-FAA1-438A-9CCE-F9DF7CAAA6C8}" type="slidenum">
              <a:rPr lang="en-US" altLang="en-US" sz="1000" smtClean="0"/>
              <a:pPr>
                <a:spcBef>
                  <a:spcPct val="0"/>
                </a:spcBef>
              </a:pPr>
              <a:t>4</a:t>
            </a:fld>
            <a:endParaRPr lang="en-US" altLang="en-US" sz="1000" smtClean="0"/>
          </a:p>
        </p:txBody>
      </p:sp>
    </p:spTree>
    <p:extLst>
      <p:ext uri="{BB962C8B-B14F-4D97-AF65-F5344CB8AC3E}">
        <p14:creationId xmlns:p14="http://schemas.microsoft.com/office/powerpoint/2010/main" val="2024356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smtClean="0"/>
          </a:p>
        </p:txBody>
      </p:sp>
      <p:sp>
        <p:nvSpPr>
          <p:cNvPr id="716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5D8965-B72B-4188-A343-3DE3BC375C3F}" type="slidenum">
              <a:rPr lang="en-US" altLang="en-US" sz="1000" smtClean="0"/>
              <a:pPr>
                <a:spcBef>
                  <a:spcPct val="0"/>
                </a:spcBef>
              </a:pPr>
              <a:t>35</a:t>
            </a:fld>
            <a:endParaRPr lang="en-US" altLang="en-US" sz="1000" smtClean="0"/>
          </a:p>
        </p:txBody>
      </p:sp>
    </p:spTree>
    <p:extLst>
      <p:ext uri="{BB962C8B-B14F-4D97-AF65-F5344CB8AC3E}">
        <p14:creationId xmlns:p14="http://schemas.microsoft.com/office/powerpoint/2010/main" val="3549262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smtClean="0"/>
          </a:p>
        </p:txBody>
      </p:sp>
      <p:sp>
        <p:nvSpPr>
          <p:cNvPr id="737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B1AD3C-414A-4D25-91CD-B8E11D03F12A}" type="slidenum">
              <a:rPr lang="en-US" altLang="en-US" sz="1000" smtClean="0"/>
              <a:pPr>
                <a:spcBef>
                  <a:spcPct val="0"/>
                </a:spcBef>
              </a:pPr>
              <a:t>36</a:t>
            </a:fld>
            <a:endParaRPr lang="en-US" altLang="en-US" sz="1000" smtClean="0"/>
          </a:p>
        </p:txBody>
      </p:sp>
    </p:spTree>
    <p:extLst>
      <p:ext uri="{BB962C8B-B14F-4D97-AF65-F5344CB8AC3E}">
        <p14:creationId xmlns:p14="http://schemas.microsoft.com/office/powerpoint/2010/main" val="940554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smtClean="0"/>
          </a:p>
        </p:txBody>
      </p:sp>
      <p:sp>
        <p:nvSpPr>
          <p:cNvPr id="757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9E1E5C-BEBD-41FD-8CD9-F2752948318B}" type="slidenum">
              <a:rPr lang="en-US" altLang="en-US" sz="1000" smtClean="0"/>
              <a:pPr>
                <a:spcBef>
                  <a:spcPct val="0"/>
                </a:spcBef>
              </a:pPr>
              <a:t>37</a:t>
            </a:fld>
            <a:endParaRPr lang="en-US" altLang="en-US" sz="1000" smtClean="0"/>
          </a:p>
        </p:txBody>
      </p:sp>
    </p:spTree>
    <p:extLst>
      <p:ext uri="{BB962C8B-B14F-4D97-AF65-F5344CB8AC3E}">
        <p14:creationId xmlns:p14="http://schemas.microsoft.com/office/powerpoint/2010/main" val="3854744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55F8EE-1851-4D1B-8EB6-56F902798DB4}" type="slidenum">
              <a:rPr lang="en-US" altLang="en-US" sz="1000" smtClean="0"/>
              <a:pPr>
                <a:spcBef>
                  <a:spcPct val="0"/>
                </a:spcBef>
              </a:pPr>
              <a:t>38</a:t>
            </a:fld>
            <a:endParaRPr lang="en-US" altLang="en-US" sz="1000" smtClean="0"/>
          </a:p>
        </p:txBody>
      </p:sp>
    </p:spTree>
    <p:extLst>
      <p:ext uri="{BB962C8B-B14F-4D97-AF65-F5344CB8AC3E}">
        <p14:creationId xmlns:p14="http://schemas.microsoft.com/office/powerpoint/2010/main" val="2074032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smtClean="0"/>
          </a:p>
        </p:txBody>
      </p:sp>
      <p:sp>
        <p:nvSpPr>
          <p:cNvPr id="819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C1B59D-032C-48A2-AEBE-7DF46A17A8CA}" type="slidenum">
              <a:rPr lang="en-US" altLang="en-US" sz="1000" smtClean="0"/>
              <a:pPr>
                <a:spcBef>
                  <a:spcPct val="0"/>
                </a:spcBef>
              </a:pPr>
              <a:t>41</a:t>
            </a:fld>
            <a:endParaRPr lang="en-US" altLang="en-US" sz="1000" smtClean="0"/>
          </a:p>
        </p:txBody>
      </p:sp>
    </p:spTree>
    <p:extLst>
      <p:ext uri="{BB962C8B-B14F-4D97-AF65-F5344CB8AC3E}">
        <p14:creationId xmlns:p14="http://schemas.microsoft.com/office/powerpoint/2010/main" val="47805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endParaRPr lang="en-US" altLang="en-US" smtClean="0"/>
          </a:p>
        </p:txBody>
      </p:sp>
      <p:sp>
        <p:nvSpPr>
          <p:cNvPr id="839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B1B835-C39D-4AFC-B27F-D0AD5E3DEB5C}" type="slidenum">
              <a:rPr lang="en-US" altLang="en-US" sz="1000" smtClean="0"/>
              <a:pPr>
                <a:spcBef>
                  <a:spcPct val="0"/>
                </a:spcBef>
              </a:pPr>
              <a:t>42</a:t>
            </a:fld>
            <a:endParaRPr lang="en-US" altLang="en-US" sz="1000" smtClean="0"/>
          </a:p>
        </p:txBody>
      </p:sp>
    </p:spTree>
    <p:extLst>
      <p:ext uri="{BB962C8B-B14F-4D97-AF65-F5344CB8AC3E}">
        <p14:creationId xmlns:p14="http://schemas.microsoft.com/office/powerpoint/2010/main" val="3656830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smtClean="0"/>
          </a:p>
        </p:txBody>
      </p:sp>
      <p:sp>
        <p:nvSpPr>
          <p:cNvPr id="860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7E19F7-E2BB-4D9B-A481-E83ADDD24C6C}" type="slidenum">
              <a:rPr lang="en-US" altLang="en-US" sz="1000" smtClean="0"/>
              <a:pPr>
                <a:spcBef>
                  <a:spcPct val="0"/>
                </a:spcBef>
              </a:pPr>
              <a:t>43</a:t>
            </a:fld>
            <a:endParaRPr lang="en-US" altLang="en-US" sz="1000" smtClean="0"/>
          </a:p>
        </p:txBody>
      </p:sp>
    </p:spTree>
    <p:extLst>
      <p:ext uri="{BB962C8B-B14F-4D97-AF65-F5344CB8AC3E}">
        <p14:creationId xmlns:p14="http://schemas.microsoft.com/office/powerpoint/2010/main" val="1522431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smtClean="0"/>
          </a:p>
        </p:txBody>
      </p:sp>
      <p:sp>
        <p:nvSpPr>
          <p:cNvPr id="880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AAD00D-B77F-4B7D-A5A2-3973EB9BA42E}" type="slidenum">
              <a:rPr lang="en-US" altLang="en-US" sz="1000" smtClean="0"/>
              <a:pPr>
                <a:spcBef>
                  <a:spcPct val="0"/>
                </a:spcBef>
              </a:pPr>
              <a:t>44</a:t>
            </a:fld>
            <a:endParaRPr lang="en-US" altLang="en-US" sz="1000" smtClean="0"/>
          </a:p>
        </p:txBody>
      </p:sp>
    </p:spTree>
    <p:extLst>
      <p:ext uri="{BB962C8B-B14F-4D97-AF65-F5344CB8AC3E}">
        <p14:creationId xmlns:p14="http://schemas.microsoft.com/office/powerpoint/2010/main" val="1140461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84457B3-1534-4EC5-91D0-F86DF8356873}" type="slidenum">
              <a:rPr lang="en-US" altLang="en-US" sz="1000" smtClean="0">
                <a:latin typeface="Arial" panose="020B0604020202020204" pitchFamily="34" charset="0"/>
              </a:rPr>
              <a:pPr eaLnBrk="1" hangingPunct="1">
                <a:spcBef>
                  <a:spcPct val="0"/>
                </a:spcBef>
              </a:pPr>
              <a:t>45</a:t>
            </a:fld>
            <a:endParaRPr lang="en-US" altLang="en-US" sz="1000" smtClean="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xfrm>
            <a:off x="709613" y="4127500"/>
            <a:ext cx="5676900" cy="39322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b="1" dirty="0"/>
              <a:t>State:</a:t>
            </a:r>
          </a:p>
          <a:p>
            <a:pPr eaLnBrk="1" hangingPunct="1">
              <a:defRPr/>
            </a:pPr>
            <a:r>
              <a:rPr lang="en-GB" dirty="0" smtClean="0"/>
              <a:t>This is a 6 minute exercise.  </a:t>
            </a:r>
          </a:p>
          <a:p>
            <a:pPr marL="228600" indent="-228600" eaLnBrk="1" hangingPunct="1">
              <a:buFontTx/>
              <a:buAutoNum type="arabicPeriod"/>
              <a:defRPr/>
            </a:pPr>
            <a:r>
              <a:rPr lang="en-GB" dirty="0" smtClean="0"/>
              <a:t>Watch the video.</a:t>
            </a:r>
          </a:p>
          <a:p>
            <a:pPr marL="228600" indent="-228600" eaLnBrk="1" hangingPunct="1">
              <a:buFontTx/>
              <a:buAutoNum type="arabicPeriod"/>
              <a:defRPr/>
            </a:pPr>
            <a:r>
              <a:rPr lang="en-GB" dirty="0" smtClean="0"/>
              <a:t>Discuss in your teams “What should have been done differently?”</a:t>
            </a:r>
          </a:p>
          <a:p>
            <a:pPr marL="228600" indent="-228600" eaLnBrk="1" hangingPunct="1">
              <a:buFontTx/>
              <a:buAutoNum type="arabicPeriod"/>
              <a:defRPr/>
            </a:pPr>
            <a:r>
              <a:rPr lang="en-GB" dirty="0" smtClean="0"/>
              <a:t>Feedback to the class your findings</a:t>
            </a:r>
          </a:p>
          <a:p>
            <a:pPr eaLnBrk="1" hangingPunct="1">
              <a:defRPr/>
            </a:pPr>
            <a:r>
              <a:rPr lang="en-GB" dirty="0" smtClean="0"/>
              <a:t>Reward what you consider the “best” answer with 10 points.</a:t>
            </a:r>
          </a:p>
          <a:p>
            <a:pPr eaLnBrk="1" hangingPunct="1">
              <a:defRPr/>
            </a:pPr>
            <a:r>
              <a:rPr lang="en-GB" dirty="0" smtClean="0"/>
              <a:t>Reward all responses with a fruit snack. </a:t>
            </a:r>
          </a:p>
          <a:p>
            <a:pPr eaLnBrk="1" hangingPunct="1">
              <a:defRPr/>
            </a:pPr>
            <a:endParaRPr lang="en-GB" sz="800" dirty="0"/>
          </a:p>
          <a:p>
            <a:pPr eaLnBrk="1" hangingPunct="1">
              <a:defRPr/>
            </a:pPr>
            <a:r>
              <a:rPr lang="en-GB" b="1" dirty="0"/>
              <a:t>Ask:</a:t>
            </a:r>
          </a:p>
          <a:p>
            <a:pPr eaLnBrk="1" hangingPunct="1">
              <a:defRPr/>
            </a:pPr>
            <a:r>
              <a:rPr lang="en-GB" dirty="0" smtClean="0"/>
              <a:t>What did you like about this exercise?</a:t>
            </a:r>
          </a:p>
          <a:p>
            <a:pPr eaLnBrk="1" hangingPunct="1">
              <a:defRPr/>
            </a:pPr>
            <a:r>
              <a:rPr lang="en-GB" dirty="0" smtClean="0"/>
              <a:t>What didn’t you like about this exercise?</a:t>
            </a:r>
            <a:endParaRPr lang="en-GB" dirty="0"/>
          </a:p>
          <a:p>
            <a:pPr eaLnBrk="1" hangingPunct="1">
              <a:defRPr/>
            </a:pPr>
            <a:endParaRPr lang="en-GB" sz="800" dirty="0"/>
          </a:p>
          <a:p>
            <a:pPr eaLnBrk="1" hangingPunct="1">
              <a:defRPr/>
            </a:pPr>
            <a:r>
              <a:rPr lang="en-GB" b="1" dirty="0"/>
              <a:t>Target Response/Key Points</a:t>
            </a:r>
          </a:p>
          <a:p>
            <a:pPr eaLnBrk="1" hangingPunct="1">
              <a:defRPr/>
            </a:pPr>
            <a:r>
              <a:rPr lang="en-GB" dirty="0" smtClean="0"/>
              <a:t>Explain that this activity incorporated the following training methods:</a:t>
            </a:r>
          </a:p>
          <a:p>
            <a:pPr marL="228600" indent="-228600" eaLnBrk="1" hangingPunct="1">
              <a:buFontTx/>
              <a:buAutoNum type="arabicPeriod"/>
              <a:defRPr/>
            </a:pPr>
            <a:r>
              <a:rPr lang="en-GB" dirty="0" smtClean="0"/>
              <a:t>Video</a:t>
            </a:r>
          </a:p>
          <a:p>
            <a:pPr marL="228600" indent="-228600" eaLnBrk="1" hangingPunct="1">
              <a:buFontTx/>
              <a:buAutoNum type="arabicPeriod"/>
              <a:defRPr/>
            </a:pPr>
            <a:r>
              <a:rPr lang="en-GB" dirty="0" smtClean="0"/>
              <a:t>Team Competition</a:t>
            </a:r>
          </a:p>
          <a:p>
            <a:pPr marL="228600" indent="-228600" eaLnBrk="1" hangingPunct="1">
              <a:buFontTx/>
              <a:buAutoNum type="arabicPeriod"/>
              <a:defRPr/>
            </a:pPr>
            <a:r>
              <a:rPr lang="en-GB" dirty="0" smtClean="0"/>
              <a:t>Rewards</a:t>
            </a:r>
          </a:p>
          <a:p>
            <a:pPr eaLnBrk="1" hangingPunct="1">
              <a:defRPr/>
            </a:pPr>
            <a:r>
              <a:rPr lang="en-GB" dirty="0" smtClean="0"/>
              <a:t>Let the participants know that these videos are available on OSHA’s website.</a:t>
            </a:r>
            <a:endParaRPr lang="en-GB" dirty="0"/>
          </a:p>
          <a:p>
            <a:pPr>
              <a:lnSpc>
                <a:spcPct val="90000"/>
              </a:lnSpc>
              <a:buFontTx/>
              <a:buChar char="•"/>
              <a:defRPr/>
            </a:pPr>
            <a:endParaRPr lang="en-US" i="1" dirty="0" smtClean="0">
              <a:latin typeface="CommonBullets" pitchFamily="34" charset="2"/>
            </a:endParaRPr>
          </a:p>
          <a:p>
            <a:pPr>
              <a:lnSpc>
                <a:spcPct val="90000"/>
              </a:lnSpc>
              <a:defRPr/>
            </a:pPr>
            <a:endParaRPr lang="en-US" dirty="0" smtClean="0"/>
          </a:p>
          <a:p>
            <a:pPr lvl="1">
              <a:defRPr/>
            </a:pPr>
            <a:endParaRPr lang="en-US" i="1" dirty="0" smtClean="0">
              <a:latin typeface="CommonBullets" pitchFamily="34" charset="2"/>
            </a:endParaRPr>
          </a:p>
          <a:p>
            <a:pPr lvl="1">
              <a:defRPr/>
            </a:pPr>
            <a:endParaRPr lang="en-US" i="1" dirty="0" smtClean="0">
              <a:solidFill>
                <a:srgbClr val="000000"/>
              </a:solidFill>
              <a:latin typeface="CommonBullets" pitchFamily="34" charset="2"/>
            </a:endParaRPr>
          </a:p>
        </p:txBody>
      </p:sp>
    </p:spTree>
    <p:extLst>
      <p:ext uri="{BB962C8B-B14F-4D97-AF65-F5344CB8AC3E}">
        <p14:creationId xmlns:p14="http://schemas.microsoft.com/office/powerpoint/2010/main" val="184446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smtClean="0"/>
          </a:p>
        </p:txBody>
      </p:sp>
      <p:sp>
        <p:nvSpPr>
          <p:cNvPr id="921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12C927-B50F-4A5E-AD19-D224CFA74B97}" type="slidenum">
              <a:rPr lang="en-US" altLang="en-US" sz="1000" smtClean="0"/>
              <a:pPr>
                <a:spcBef>
                  <a:spcPct val="0"/>
                </a:spcBef>
              </a:pPr>
              <a:t>46</a:t>
            </a:fld>
            <a:endParaRPr lang="en-US" altLang="en-US" sz="1000" smtClean="0"/>
          </a:p>
        </p:txBody>
      </p:sp>
    </p:spTree>
    <p:extLst>
      <p:ext uri="{BB962C8B-B14F-4D97-AF65-F5344CB8AC3E}">
        <p14:creationId xmlns:p14="http://schemas.microsoft.com/office/powerpoint/2010/main" val="96731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p>
        </p:txBody>
      </p:sp>
      <p:sp>
        <p:nvSpPr>
          <p:cNvPr id="143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642C53-7356-4DDD-991E-AF75747FB0D5}" type="slidenum">
              <a:rPr lang="en-US" altLang="en-US" sz="1000" smtClean="0"/>
              <a:pPr>
                <a:spcBef>
                  <a:spcPct val="0"/>
                </a:spcBef>
              </a:pPr>
              <a:t>5</a:t>
            </a:fld>
            <a:endParaRPr lang="en-US" altLang="en-US" sz="1000" smtClean="0"/>
          </a:p>
        </p:txBody>
      </p:sp>
    </p:spTree>
    <p:extLst>
      <p:ext uri="{BB962C8B-B14F-4D97-AF65-F5344CB8AC3E}">
        <p14:creationId xmlns:p14="http://schemas.microsoft.com/office/powerpoint/2010/main" val="3390998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smtClean="0"/>
          </a:p>
        </p:txBody>
      </p:sp>
      <p:sp>
        <p:nvSpPr>
          <p:cNvPr id="952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2768BC-6155-44A1-A3EB-72D445DA7242}" type="slidenum">
              <a:rPr lang="en-US" altLang="en-US" sz="1000" smtClean="0"/>
              <a:pPr>
                <a:spcBef>
                  <a:spcPct val="0"/>
                </a:spcBef>
              </a:pPr>
              <a:t>48</a:t>
            </a:fld>
            <a:endParaRPr lang="en-US" altLang="en-US" sz="1000" smtClean="0"/>
          </a:p>
        </p:txBody>
      </p:sp>
    </p:spTree>
    <p:extLst>
      <p:ext uri="{BB962C8B-B14F-4D97-AF65-F5344CB8AC3E}">
        <p14:creationId xmlns:p14="http://schemas.microsoft.com/office/powerpoint/2010/main" val="4060381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smtClean="0"/>
          </a:p>
        </p:txBody>
      </p:sp>
      <p:sp>
        <p:nvSpPr>
          <p:cNvPr id="972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1CA203-88B4-466B-8919-2F91CB0B62E9}" type="slidenum">
              <a:rPr lang="en-US" altLang="en-US" sz="1000" smtClean="0"/>
              <a:pPr>
                <a:spcBef>
                  <a:spcPct val="0"/>
                </a:spcBef>
              </a:pPr>
              <a:t>49</a:t>
            </a:fld>
            <a:endParaRPr lang="en-US" altLang="en-US" sz="1000" smtClean="0"/>
          </a:p>
        </p:txBody>
      </p:sp>
    </p:spTree>
    <p:extLst>
      <p:ext uri="{BB962C8B-B14F-4D97-AF65-F5344CB8AC3E}">
        <p14:creationId xmlns:p14="http://schemas.microsoft.com/office/powerpoint/2010/main" val="2790979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these were some of the methods used to transfer learning.  This list came from going through the classes and identifying each method.  Explain that you will be explaining each method as we move forward.</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We often have more learning methods than we realize.</a:t>
            </a:r>
          </a:p>
          <a:p>
            <a:pPr eaLnBrk="1" hangingPunct="1"/>
            <a:endParaRPr lang="en-GB" altLang="en-US" smtClean="0"/>
          </a:p>
          <a:p>
            <a:pPr eaLnBrk="1" hangingPunct="1"/>
            <a:r>
              <a:rPr lang="en-GB" altLang="en-US" smtClean="0"/>
              <a:t>Reiterate:  Every method should have a learning purpose.  Different methods help keep attention, but each method should support your training objectives.</a:t>
            </a:r>
          </a:p>
          <a:p>
            <a:endParaRPr lang="en-US" altLang="en-US" smtClean="0"/>
          </a:p>
        </p:txBody>
      </p:sp>
      <p:sp>
        <p:nvSpPr>
          <p:cNvPr id="993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F73D4D-F31E-4B65-AAFE-4D5C564F53C2}" type="slidenum">
              <a:rPr lang="en-GB" altLang="en-US" sz="1000" smtClean="0"/>
              <a:pPr>
                <a:spcBef>
                  <a:spcPct val="0"/>
                </a:spcBef>
              </a:pPr>
              <a:t>50</a:t>
            </a:fld>
            <a:endParaRPr lang="en-GB" altLang="en-US" sz="1000" smtClean="0"/>
          </a:p>
        </p:txBody>
      </p:sp>
    </p:spTree>
    <p:extLst>
      <p:ext uri="{BB962C8B-B14F-4D97-AF65-F5344CB8AC3E}">
        <p14:creationId xmlns:p14="http://schemas.microsoft.com/office/powerpoint/2010/main" val="4274592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946150" y="4127500"/>
            <a:ext cx="5203825" cy="3943350"/>
          </a:xfrm>
          <a:noFill/>
        </p:spPr>
        <p:txBody>
          <a:bodyPr/>
          <a:lstStyle/>
          <a:p>
            <a:pPr eaLnBrk="1" hangingPunct="1"/>
            <a:r>
              <a:rPr lang="en-GB" altLang="en-US" b="1" smtClean="0"/>
              <a:t>State:</a:t>
            </a:r>
          </a:p>
          <a:p>
            <a:pPr eaLnBrk="1" hangingPunct="1"/>
            <a:r>
              <a:rPr lang="en-GB" altLang="en-US" smtClean="0"/>
              <a:t>Explain that this is the first “team” activity.  Have each table, or group of 2-4 participants brainstorm this together.  </a:t>
            </a:r>
          </a:p>
          <a:p>
            <a:pPr eaLnBrk="1" hangingPunct="1"/>
            <a:endParaRPr lang="en-GB" altLang="en-US" sz="800" smtClean="0"/>
          </a:p>
          <a:p>
            <a:pPr eaLnBrk="1" hangingPunct="1"/>
            <a:r>
              <a:rPr lang="en-GB" altLang="en-US" smtClean="0"/>
              <a:t>While the teams work on this exercise, set up a flipchart to record team scores (see below).</a:t>
            </a:r>
          </a:p>
          <a:p>
            <a:pPr eaLnBrk="1" hangingPunct="1"/>
            <a:endParaRPr lang="en-GB" altLang="en-US" sz="800" smtClean="0"/>
          </a:p>
          <a:p>
            <a:pPr eaLnBrk="1" hangingPunct="1"/>
            <a:endParaRPr lang="en-GB" altLang="en-US" smtClean="0"/>
          </a:p>
          <a:p>
            <a:pPr eaLnBrk="1" hangingPunct="1"/>
            <a:endParaRPr lang="en-GB" altLang="en-US" b="1" smtClean="0"/>
          </a:p>
          <a:p>
            <a:pPr eaLnBrk="1" hangingPunct="1"/>
            <a:endParaRPr lang="en-GB" altLang="en-US" b="1" smtClean="0"/>
          </a:p>
          <a:p>
            <a:pPr eaLnBrk="1" hangingPunct="1"/>
            <a:r>
              <a:rPr lang="en-GB" altLang="en-US" smtClean="0"/>
              <a:t>Identify who has the most number of responses and ask them to read them.  Give this team 10 points.  Ask if any other teams have anything to add.  Give those that responded a fruit snack.  Explain that you will be using the team competition method for the rest of the workshop.</a:t>
            </a:r>
            <a:endParaRPr lang="en-GB" altLang="en-US" b="1" smtClean="0"/>
          </a:p>
          <a:p>
            <a:pPr eaLnBrk="1" hangingPunct="1"/>
            <a:r>
              <a:rPr lang="en-GB" altLang="en-US" b="1" smtClean="0"/>
              <a:t>Ask:</a:t>
            </a:r>
          </a:p>
          <a:p>
            <a:pPr eaLnBrk="1" hangingPunct="1"/>
            <a:r>
              <a:rPr lang="en-GB" altLang="en-US" smtClean="0"/>
              <a:t>If there are any questions.</a:t>
            </a:r>
          </a:p>
          <a:p>
            <a:pPr eaLnBrk="1" hangingPunct="1"/>
            <a:endParaRPr lang="en-GB" altLang="en-US" sz="800" smtClean="0"/>
          </a:p>
          <a:p>
            <a:pPr eaLnBrk="1" hangingPunct="1"/>
            <a:r>
              <a:rPr lang="en-GB" altLang="en-US" b="1" smtClean="0"/>
              <a:t>Target Response/Key Points</a:t>
            </a:r>
          </a:p>
          <a:p>
            <a:pPr eaLnBrk="1" hangingPunct="1"/>
            <a:r>
              <a:rPr lang="en-GB" altLang="en-US" smtClean="0"/>
              <a:t>Explain that these are two method that are used consistently in the training.  1)  Team competition 2) rewards</a:t>
            </a:r>
          </a:p>
        </p:txBody>
      </p:sp>
      <p:sp>
        <p:nvSpPr>
          <p:cNvPr id="1013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D571FF-FB1B-4A44-8B00-243584A7C817}" type="slidenum">
              <a:rPr lang="en-GB" altLang="en-US" sz="1000" smtClean="0"/>
              <a:pPr>
                <a:spcBef>
                  <a:spcPct val="0"/>
                </a:spcBef>
              </a:pPr>
              <a:t>51</a:t>
            </a:fld>
            <a:endParaRPr lang="en-GB" altLang="en-US" sz="1000" smtClean="0"/>
          </a:p>
        </p:txBody>
      </p:sp>
      <p:pic>
        <p:nvPicPr>
          <p:cNvPr id="1013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5364163"/>
            <a:ext cx="5076825" cy="6937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1382" name="TextBox 6"/>
          <p:cNvSpPr txBox="1">
            <a:spLocks noChangeArrowheads="1"/>
          </p:cNvSpPr>
          <p:nvPr/>
        </p:nvSpPr>
        <p:spPr bwMode="auto">
          <a:xfrm>
            <a:off x="1281113" y="540543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2400">
                <a:solidFill>
                  <a:schemeClr val="bg1"/>
                </a:solidFill>
              </a:rPr>
              <a:t>Team 1</a:t>
            </a:r>
          </a:p>
        </p:txBody>
      </p:sp>
      <p:sp>
        <p:nvSpPr>
          <p:cNvPr id="101383" name="TextBox 8"/>
          <p:cNvSpPr txBox="1">
            <a:spLocks noChangeArrowheads="1"/>
          </p:cNvSpPr>
          <p:nvPr/>
        </p:nvSpPr>
        <p:spPr bwMode="auto">
          <a:xfrm>
            <a:off x="2532063" y="541813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2400">
                <a:solidFill>
                  <a:schemeClr val="bg1"/>
                </a:solidFill>
              </a:rPr>
              <a:t>Team 2</a:t>
            </a:r>
          </a:p>
        </p:txBody>
      </p:sp>
      <p:sp>
        <p:nvSpPr>
          <p:cNvPr id="101384" name="TextBox 9"/>
          <p:cNvSpPr txBox="1">
            <a:spLocks noChangeArrowheads="1"/>
          </p:cNvSpPr>
          <p:nvPr/>
        </p:nvSpPr>
        <p:spPr bwMode="auto">
          <a:xfrm>
            <a:off x="3836988" y="5437188"/>
            <a:ext cx="1093787"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2400">
                <a:solidFill>
                  <a:schemeClr val="bg1"/>
                </a:solidFill>
              </a:rPr>
              <a:t>Team 3</a:t>
            </a:r>
          </a:p>
        </p:txBody>
      </p:sp>
      <p:sp>
        <p:nvSpPr>
          <p:cNvPr id="101385" name="TextBox 10"/>
          <p:cNvSpPr txBox="1">
            <a:spLocks noChangeArrowheads="1"/>
          </p:cNvSpPr>
          <p:nvPr/>
        </p:nvSpPr>
        <p:spPr bwMode="auto">
          <a:xfrm>
            <a:off x="5095875" y="5449888"/>
            <a:ext cx="1093788"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2400">
                <a:solidFill>
                  <a:schemeClr val="bg1"/>
                </a:solidFill>
              </a:rPr>
              <a:t>Team 4</a:t>
            </a:r>
          </a:p>
        </p:txBody>
      </p:sp>
      <p:sp>
        <p:nvSpPr>
          <p:cNvPr id="101386" name="TextBox 11"/>
          <p:cNvSpPr txBox="1">
            <a:spLocks noChangeArrowheads="1"/>
          </p:cNvSpPr>
          <p:nvPr/>
        </p:nvSpPr>
        <p:spPr bwMode="auto">
          <a:xfrm>
            <a:off x="2781300" y="5800725"/>
            <a:ext cx="493713"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2400">
                <a:solidFill>
                  <a:schemeClr val="bg1"/>
                </a:solidFill>
              </a:rPr>
              <a:t>10</a:t>
            </a:r>
          </a:p>
        </p:txBody>
      </p:sp>
    </p:spTree>
    <p:extLst>
      <p:ext uri="{BB962C8B-B14F-4D97-AF65-F5344CB8AC3E}">
        <p14:creationId xmlns:p14="http://schemas.microsoft.com/office/powerpoint/2010/main" val="2081316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slide.  Acknowledge those that are the same as the participant responses and point out any that are different.</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Reiterate that these are the reasons for using a variety of training methods.</a:t>
            </a:r>
          </a:p>
          <a:p>
            <a:endParaRPr lang="en-US" altLang="en-US" smtClean="0"/>
          </a:p>
        </p:txBody>
      </p:sp>
      <p:sp>
        <p:nvSpPr>
          <p:cNvPr id="1034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299A4C-CFBD-48A5-BC8B-D366A7E2BB85}" type="slidenum">
              <a:rPr lang="en-GB" altLang="en-US" sz="1000" smtClean="0"/>
              <a:pPr>
                <a:spcBef>
                  <a:spcPct val="0"/>
                </a:spcBef>
              </a:pPr>
              <a:t>52</a:t>
            </a:fld>
            <a:endParaRPr lang="en-GB" altLang="en-US" sz="1000" smtClean="0"/>
          </a:p>
        </p:txBody>
      </p:sp>
    </p:spTree>
    <p:extLst>
      <p:ext uri="{BB962C8B-B14F-4D97-AF65-F5344CB8AC3E}">
        <p14:creationId xmlns:p14="http://schemas.microsoft.com/office/powerpoint/2010/main" val="1369122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p>
        </p:txBody>
      </p:sp>
      <p:sp>
        <p:nvSpPr>
          <p:cNvPr id="1054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1AFE96-F95F-4848-89EA-B1A6699515EC}" type="slidenum">
              <a:rPr lang="en-US" altLang="en-US" sz="1000" smtClean="0"/>
              <a:pPr>
                <a:spcBef>
                  <a:spcPct val="0"/>
                </a:spcBef>
              </a:pPr>
              <a:t>53</a:t>
            </a:fld>
            <a:endParaRPr lang="en-US" altLang="en-US" sz="1000" smtClean="0"/>
          </a:p>
        </p:txBody>
      </p:sp>
    </p:spTree>
    <p:extLst>
      <p:ext uri="{BB962C8B-B14F-4D97-AF65-F5344CB8AC3E}">
        <p14:creationId xmlns:p14="http://schemas.microsoft.com/office/powerpoint/2010/main" val="1683610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altLang="en-US" smtClean="0"/>
          </a:p>
        </p:txBody>
      </p:sp>
      <p:sp>
        <p:nvSpPr>
          <p:cNvPr id="1075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CA47AE-108B-449F-95E9-0E3E28B9D78E}" type="slidenum">
              <a:rPr lang="en-US" altLang="en-US" sz="1000" smtClean="0"/>
              <a:pPr>
                <a:spcBef>
                  <a:spcPct val="0"/>
                </a:spcBef>
              </a:pPr>
              <a:t>54</a:t>
            </a:fld>
            <a:endParaRPr lang="en-US" altLang="en-US" sz="1000" smtClean="0"/>
          </a:p>
        </p:txBody>
      </p:sp>
    </p:spTree>
    <p:extLst>
      <p:ext uri="{BB962C8B-B14F-4D97-AF65-F5344CB8AC3E}">
        <p14:creationId xmlns:p14="http://schemas.microsoft.com/office/powerpoint/2010/main" val="2717691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smtClean="0"/>
          </a:p>
        </p:txBody>
      </p:sp>
      <p:sp>
        <p:nvSpPr>
          <p:cNvPr id="1095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44F462-2034-42FD-B4F0-1483447CD3BF}" type="slidenum">
              <a:rPr lang="en-US" altLang="en-US" sz="1000" smtClean="0"/>
              <a:pPr>
                <a:spcBef>
                  <a:spcPct val="0"/>
                </a:spcBef>
              </a:pPr>
              <a:t>55</a:t>
            </a:fld>
            <a:endParaRPr lang="en-US" altLang="en-US" sz="1000" smtClean="0"/>
          </a:p>
        </p:txBody>
      </p:sp>
    </p:spTree>
    <p:extLst>
      <p:ext uri="{BB962C8B-B14F-4D97-AF65-F5344CB8AC3E}">
        <p14:creationId xmlns:p14="http://schemas.microsoft.com/office/powerpoint/2010/main" val="2664613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altLang="en-US" smtClean="0"/>
          </a:p>
        </p:txBody>
      </p:sp>
      <p:sp>
        <p:nvSpPr>
          <p:cNvPr id="1116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3DFA69-08B2-467F-B724-A6FF3B5BD0B9}" type="slidenum">
              <a:rPr lang="en-US" altLang="en-US" sz="1000" smtClean="0"/>
              <a:pPr>
                <a:spcBef>
                  <a:spcPct val="0"/>
                </a:spcBef>
              </a:pPr>
              <a:t>56</a:t>
            </a:fld>
            <a:endParaRPr lang="en-US" altLang="en-US" sz="1000" smtClean="0"/>
          </a:p>
        </p:txBody>
      </p:sp>
    </p:spTree>
    <p:extLst>
      <p:ext uri="{BB962C8B-B14F-4D97-AF65-F5344CB8AC3E}">
        <p14:creationId xmlns:p14="http://schemas.microsoft.com/office/powerpoint/2010/main" val="2911655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one example of part of a pre and/or post test.  Explain that a variety of testing methods are used, such as; true/false,  fill-in-the-blank, connect the picture to the description, put-in-order, etc.</a:t>
            </a:r>
          </a:p>
          <a:p>
            <a:pPr eaLnBrk="1" hangingPunct="1"/>
            <a:r>
              <a:rPr lang="en-GB" altLang="en-US" smtClean="0"/>
              <a:t>Ask each team to complete the “quiz” on the slide together.</a:t>
            </a:r>
          </a:p>
          <a:p>
            <a:pPr eaLnBrk="1" hangingPunct="1"/>
            <a:r>
              <a:rPr lang="en-GB" altLang="en-US" smtClean="0"/>
              <a:t>Allow 2 minutes to complete</a:t>
            </a:r>
          </a:p>
          <a:p>
            <a:pPr eaLnBrk="1" hangingPunct="1"/>
            <a:r>
              <a:rPr lang="en-GB" altLang="en-US" b="1" smtClean="0"/>
              <a:t>Ask:</a:t>
            </a:r>
          </a:p>
          <a:p>
            <a:pPr eaLnBrk="1" hangingPunct="1"/>
            <a:r>
              <a:rPr lang="en-GB" altLang="en-US" smtClean="0"/>
              <a:t>Who would like to share your answers.  Pick the first hand that goes up.  If they answer correctly give the team 10 points.  If they answer incorrectly give the team fruit snacks for participating.</a:t>
            </a:r>
          </a:p>
          <a:p>
            <a:pPr eaLnBrk="1" hangingPunct="1"/>
            <a:endParaRPr lang="en-GB" altLang="en-US" smtClean="0"/>
          </a:p>
          <a:p>
            <a:pPr eaLnBrk="1" hangingPunct="1"/>
            <a:r>
              <a:rPr lang="en-GB" altLang="en-US" b="1" smtClean="0"/>
              <a:t>Target Response/Key Points</a:t>
            </a:r>
          </a:p>
          <a:p>
            <a:pPr eaLnBrk="1" hangingPunct="1"/>
            <a:r>
              <a:rPr lang="en-GB" altLang="en-US" smtClean="0"/>
              <a:t>Learning can and should be fun!</a:t>
            </a:r>
          </a:p>
          <a:p>
            <a:endParaRPr lang="en-US" altLang="en-US" smtClean="0"/>
          </a:p>
        </p:txBody>
      </p:sp>
      <p:sp>
        <p:nvSpPr>
          <p:cNvPr id="1136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9620CB-D8CB-4793-B763-06AB4DF4CE5A}" type="slidenum">
              <a:rPr lang="en-GB" altLang="en-US" sz="1000" smtClean="0"/>
              <a:pPr>
                <a:spcBef>
                  <a:spcPct val="0"/>
                </a:spcBef>
              </a:pPr>
              <a:t>57</a:t>
            </a:fld>
            <a:endParaRPr lang="en-GB" altLang="en-US" sz="1000" smtClean="0"/>
          </a:p>
        </p:txBody>
      </p:sp>
    </p:spTree>
    <p:extLst>
      <p:ext uri="{BB962C8B-B14F-4D97-AF65-F5344CB8AC3E}">
        <p14:creationId xmlns:p14="http://schemas.microsoft.com/office/powerpoint/2010/main" val="241301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52E589-3BD4-4021-AE28-F323B1A48B87}" type="slidenum">
              <a:rPr lang="en-US" altLang="en-US" sz="1000" smtClean="0"/>
              <a:pPr>
                <a:spcBef>
                  <a:spcPct val="0"/>
                </a:spcBef>
              </a:pPr>
              <a:t>6</a:t>
            </a:fld>
            <a:endParaRPr lang="en-US" altLang="en-US" sz="1000" smtClean="0"/>
          </a:p>
        </p:txBody>
      </p:sp>
    </p:spTree>
    <p:extLst>
      <p:ext uri="{BB962C8B-B14F-4D97-AF65-F5344CB8AC3E}">
        <p14:creationId xmlns:p14="http://schemas.microsoft.com/office/powerpoint/2010/main" val="3597658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Explain that this slide means that if you are just lecturing for more than 7 or 8 slides (about 10 minutes) you will lose your audience.  If you show more that two videos in succession for over 10 minutes, you will lose your audience.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If your training materials are great and you are a great trainer it will not matter if your audience is not listening.</a:t>
            </a:r>
          </a:p>
          <a:p>
            <a:endParaRPr lang="en-US" altLang="en-US" smtClean="0"/>
          </a:p>
        </p:txBody>
      </p:sp>
      <p:sp>
        <p:nvSpPr>
          <p:cNvPr id="1157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F0A0A9-D709-4F2D-A8D5-D3CF053149D5}" type="slidenum">
              <a:rPr lang="en-GB" altLang="en-US" sz="1000" smtClean="0"/>
              <a:pPr>
                <a:spcBef>
                  <a:spcPct val="0"/>
                </a:spcBef>
              </a:pPr>
              <a:t>58</a:t>
            </a:fld>
            <a:endParaRPr lang="en-GB" altLang="en-US" sz="1000" smtClean="0"/>
          </a:p>
        </p:txBody>
      </p:sp>
    </p:spTree>
    <p:extLst>
      <p:ext uri="{BB962C8B-B14F-4D97-AF65-F5344CB8AC3E}">
        <p14:creationId xmlns:p14="http://schemas.microsoft.com/office/powerpoint/2010/main" val="2666466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11776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anose="02020603050405020304" pitchFamily="18" charset="0"/>
              </a:defRPr>
            </a:lvl1pPr>
            <a:lvl2pPr marL="763588" indent="-293688" defTabSz="939800">
              <a:spcBef>
                <a:spcPct val="30000"/>
              </a:spcBef>
              <a:defRPr sz="1200">
                <a:solidFill>
                  <a:schemeClr val="tx1"/>
                </a:solidFill>
                <a:latin typeface="Times New Roman" panose="02020603050405020304" pitchFamily="18" charset="0"/>
              </a:defRPr>
            </a:lvl2pPr>
            <a:lvl3pPr marL="1174750" indent="-234950" defTabSz="939800">
              <a:spcBef>
                <a:spcPct val="30000"/>
              </a:spcBef>
              <a:defRPr sz="1200">
                <a:solidFill>
                  <a:schemeClr val="tx1"/>
                </a:solidFill>
                <a:latin typeface="Times New Roman" panose="02020603050405020304" pitchFamily="18" charset="0"/>
              </a:defRPr>
            </a:lvl3pPr>
            <a:lvl4pPr marL="1644650" indent="-234950" defTabSz="939800">
              <a:spcBef>
                <a:spcPct val="30000"/>
              </a:spcBef>
              <a:defRPr sz="1200">
                <a:solidFill>
                  <a:schemeClr val="tx1"/>
                </a:solidFill>
                <a:latin typeface="Times New Roman" panose="02020603050405020304" pitchFamily="18" charset="0"/>
              </a:defRPr>
            </a:lvl4pPr>
            <a:lvl5pPr marL="2114550" indent="-234950" defTabSz="939800">
              <a:spcBef>
                <a:spcPct val="30000"/>
              </a:spcBef>
              <a:defRPr sz="1200">
                <a:solidFill>
                  <a:schemeClr val="tx1"/>
                </a:solidFill>
                <a:latin typeface="Times New Roman" panose="02020603050405020304" pitchFamily="18" charset="0"/>
              </a:defRPr>
            </a:lvl5pPr>
            <a:lvl6pPr marL="2571750" indent="-23495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A6A26A3-44EE-43E3-9D50-E638BE1071CB}" type="slidenum">
              <a:rPr lang="en-US" altLang="en-US" sz="1000" smtClean="0">
                <a:latin typeface="Arial" panose="020B0604020202020204" pitchFamily="34" charset="0"/>
              </a:rPr>
              <a:pPr eaLnBrk="1" hangingPunct="1">
                <a:spcBef>
                  <a:spcPct val="0"/>
                </a:spcBef>
              </a:pPr>
              <a:t>59</a:t>
            </a:fld>
            <a:endParaRPr lang="en-US" altLang="en-US" sz="1000" smtClean="0">
              <a:latin typeface="Arial" panose="020B0604020202020204" pitchFamily="34"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Explain that pictures are a powerful learning tool.  A picture does speak a thousand words.  Explain that photos are often used in training sessions to identify what is right and what is not.  It is difficult to take your participants to the work site so this is one way of taking the work site to them.</a:t>
            </a:r>
          </a:p>
          <a:p>
            <a:pPr eaLnBrk="1" hangingPunct="1"/>
            <a:endParaRPr lang="en-GB" altLang="en-US" smtClean="0"/>
          </a:p>
          <a:p>
            <a:pPr eaLnBrk="1" hangingPunct="1"/>
            <a:r>
              <a:rPr lang="en-GB" altLang="en-US" b="1" smtClean="0"/>
              <a:t>Ask:</a:t>
            </a:r>
          </a:p>
          <a:p>
            <a:pPr eaLnBrk="1" hangingPunct="1"/>
            <a:r>
              <a:rPr lang="en-GB" altLang="en-US" smtClean="0"/>
              <a:t>What’s wrong with this picture?</a:t>
            </a:r>
          </a:p>
          <a:p>
            <a:pPr eaLnBrk="1" hangingPunct="1"/>
            <a:endParaRPr lang="en-GB" altLang="en-US" smtClean="0"/>
          </a:p>
          <a:p>
            <a:pPr eaLnBrk="1" hangingPunct="1"/>
            <a:r>
              <a:rPr lang="en-GB" altLang="en-US" b="1" smtClean="0"/>
              <a:t>Target Response/Key Points</a:t>
            </a:r>
          </a:p>
          <a:p>
            <a:pPr eaLnBrk="1" hangingPunct="1"/>
            <a:r>
              <a:rPr lang="en-GB" altLang="en-US" smtClean="0"/>
              <a:t>The leg of the scaffold should be held in the middle of the mud sill by a base plate (see next slide)</a:t>
            </a:r>
          </a:p>
          <a:p>
            <a:pPr eaLnBrk="1" hangingPunct="1"/>
            <a:endParaRPr lang="en-GB" altLang="en-US" smtClean="0"/>
          </a:p>
          <a:p>
            <a:pPr eaLnBrk="1" hangingPunct="1"/>
            <a:r>
              <a:rPr lang="en-GB" altLang="en-US" smtClean="0"/>
              <a:t>“What’s wrong with this picture” is a learning tool that teaches right from wrong but also generates discussion.</a:t>
            </a:r>
          </a:p>
          <a:p>
            <a:pPr eaLnBrk="1" hangingPunct="1"/>
            <a:endParaRPr lang="en-US" altLang="en-US" smtClean="0"/>
          </a:p>
          <a:p>
            <a:endParaRPr lang="en-US" altLang="en-US" smtClean="0"/>
          </a:p>
        </p:txBody>
      </p:sp>
    </p:spTree>
    <p:extLst>
      <p:ext uri="{BB962C8B-B14F-4D97-AF65-F5344CB8AC3E}">
        <p14:creationId xmlns:p14="http://schemas.microsoft.com/office/powerpoint/2010/main" val="2771724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SDSRA-S2P2</a:t>
            </a:r>
          </a:p>
        </p:txBody>
      </p:sp>
      <p:sp>
        <p:nvSpPr>
          <p:cNvPr id="1198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anose="02020603050405020304" pitchFamily="18" charset="0"/>
              </a:defRPr>
            </a:lvl1pPr>
            <a:lvl2pPr marL="763588" indent="-293688" defTabSz="939800">
              <a:spcBef>
                <a:spcPct val="30000"/>
              </a:spcBef>
              <a:defRPr sz="1200">
                <a:solidFill>
                  <a:schemeClr val="tx1"/>
                </a:solidFill>
                <a:latin typeface="Times New Roman" panose="02020603050405020304" pitchFamily="18" charset="0"/>
              </a:defRPr>
            </a:lvl2pPr>
            <a:lvl3pPr marL="1174750" indent="-234950" defTabSz="939800">
              <a:spcBef>
                <a:spcPct val="30000"/>
              </a:spcBef>
              <a:defRPr sz="1200">
                <a:solidFill>
                  <a:schemeClr val="tx1"/>
                </a:solidFill>
                <a:latin typeface="Times New Roman" panose="02020603050405020304" pitchFamily="18" charset="0"/>
              </a:defRPr>
            </a:lvl3pPr>
            <a:lvl4pPr marL="1644650" indent="-234950" defTabSz="939800">
              <a:spcBef>
                <a:spcPct val="30000"/>
              </a:spcBef>
              <a:defRPr sz="1200">
                <a:solidFill>
                  <a:schemeClr val="tx1"/>
                </a:solidFill>
                <a:latin typeface="Times New Roman" panose="02020603050405020304" pitchFamily="18" charset="0"/>
              </a:defRPr>
            </a:lvl4pPr>
            <a:lvl5pPr marL="2114550" indent="-234950" defTabSz="939800">
              <a:spcBef>
                <a:spcPct val="30000"/>
              </a:spcBef>
              <a:defRPr sz="1200">
                <a:solidFill>
                  <a:schemeClr val="tx1"/>
                </a:solidFill>
                <a:latin typeface="Times New Roman" panose="02020603050405020304" pitchFamily="18" charset="0"/>
              </a:defRPr>
            </a:lvl5pPr>
            <a:lvl6pPr marL="2571750" indent="-23495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0A9544F-7CD3-478C-861C-F39F2025364B}" type="slidenum">
              <a:rPr lang="en-US" altLang="en-US" sz="1000" smtClean="0">
                <a:latin typeface="Arial" panose="020B0604020202020204" pitchFamily="34" charset="0"/>
              </a:rPr>
              <a:pPr eaLnBrk="1" hangingPunct="1">
                <a:spcBef>
                  <a:spcPct val="0"/>
                </a:spcBef>
              </a:pPr>
              <a:t>60</a:t>
            </a:fld>
            <a:endParaRPr lang="en-US" altLang="en-US" sz="1000" smtClean="0">
              <a:latin typeface="Arial" panose="020B0604020202020204"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Explain that this is correct.</a:t>
            </a:r>
          </a:p>
          <a:p>
            <a:pPr eaLnBrk="1" hangingPunct="1"/>
            <a:endParaRPr lang="en-GB" altLang="en-US" smtClean="0"/>
          </a:p>
          <a:p>
            <a:pPr eaLnBrk="1" hangingPunct="1"/>
            <a:r>
              <a:rPr lang="en-GB" altLang="en-US" smtClean="0"/>
              <a:t>This leads us to the next slide…</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a:p>
            <a:endParaRPr lang="en-US" altLang="en-US" smtClean="0"/>
          </a:p>
        </p:txBody>
      </p:sp>
    </p:spTree>
    <p:extLst>
      <p:ext uri="{BB962C8B-B14F-4D97-AF65-F5344CB8AC3E}">
        <p14:creationId xmlns:p14="http://schemas.microsoft.com/office/powerpoint/2010/main" val="2994058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If time permits, ask the teams to list on a piece of paper “What’s wrong with this picture.” </a:t>
            </a:r>
          </a:p>
          <a:p>
            <a:pPr eaLnBrk="1" hangingPunct="1"/>
            <a:endParaRPr lang="en-GB" altLang="en-US" smtClean="0"/>
          </a:p>
          <a:p>
            <a:pPr eaLnBrk="1" hangingPunct="1"/>
            <a:r>
              <a:rPr lang="en-GB" altLang="en-US" smtClean="0"/>
              <a:t>Reward the team that has the most comprehensive list with 10 points or fruit snacks! </a:t>
            </a:r>
          </a:p>
          <a:p>
            <a:pPr eaLnBrk="1" hangingPunct="1"/>
            <a:endParaRPr lang="en-GB" altLang="en-US" smtClean="0"/>
          </a:p>
          <a:p>
            <a:pPr eaLnBrk="1" hangingPunct="1"/>
            <a:r>
              <a:rPr lang="en-GB" altLang="en-US" smtClean="0"/>
              <a:t>If time does not permit, just explain that this is an example of using the technique and in this photo there are about 10 things wrong with this picture.</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Reiterate the “Power of the Picture.”</a:t>
            </a:r>
          </a:p>
          <a:p>
            <a:endParaRPr lang="en-US" altLang="en-US" smtClean="0"/>
          </a:p>
        </p:txBody>
      </p:sp>
      <p:sp>
        <p:nvSpPr>
          <p:cNvPr id="12186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EFC52A-3E43-482A-89EC-630BE52A13C9}" type="slidenum">
              <a:rPr lang="en-GB" altLang="en-US" sz="1000" smtClean="0"/>
              <a:pPr>
                <a:spcBef>
                  <a:spcPct val="0"/>
                </a:spcBef>
              </a:pPr>
              <a:t>61</a:t>
            </a:fld>
            <a:endParaRPr lang="en-GB" altLang="en-US" sz="1000" smtClean="0"/>
          </a:p>
        </p:txBody>
      </p:sp>
    </p:spTree>
    <p:extLst>
      <p:ext uri="{BB962C8B-B14F-4D97-AF65-F5344CB8AC3E}">
        <p14:creationId xmlns:p14="http://schemas.microsoft.com/office/powerpoint/2010/main" val="33105571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a:t>
            </a:r>
          </a:p>
          <a:p>
            <a:pPr eaLnBrk="1" hangingPunct="1"/>
            <a:endParaRPr lang="en-GB" altLang="en-US" smtClean="0"/>
          </a:p>
          <a:p>
            <a:pPr eaLnBrk="1" hangingPunct="1"/>
            <a:r>
              <a:rPr lang="en-GB" altLang="en-US" b="1" smtClean="0"/>
              <a:t>Ask:</a:t>
            </a:r>
          </a:p>
          <a:p>
            <a:pPr eaLnBrk="1" hangingPunct="1"/>
            <a:r>
              <a:rPr lang="en-GB" altLang="en-US" smtClean="0"/>
              <a:t>Why is this important?</a:t>
            </a:r>
          </a:p>
          <a:p>
            <a:pPr eaLnBrk="1" hangingPunct="1"/>
            <a:endParaRPr lang="en-GB" altLang="en-US" smtClean="0"/>
          </a:p>
          <a:p>
            <a:pPr eaLnBrk="1" hangingPunct="1"/>
            <a:r>
              <a:rPr lang="en-GB" altLang="en-US" b="1" smtClean="0"/>
              <a:t>Target Response/Key Points</a:t>
            </a:r>
          </a:p>
          <a:p>
            <a:pPr eaLnBrk="1" hangingPunct="1"/>
            <a:r>
              <a:rPr lang="en-GB" altLang="en-US" smtClean="0"/>
              <a:t>What we see is often what we do.  Plus it is difficult sometimes to “see” the opposite of what is being shown.</a:t>
            </a:r>
          </a:p>
          <a:p>
            <a:endParaRPr lang="en-US" altLang="en-US" smtClean="0"/>
          </a:p>
        </p:txBody>
      </p:sp>
      <p:sp>
        <p:nvSpPr>
          <p:cNvPr id="12390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BABEDF-0EFA-4DA9-8D67-7C610B33B972}" type="slidenum">
              <a:rPr lang="en-GB" altLang="en-US" sz="1000" smtClean="0"/>
              <a:pPr>
                <a:spcBef>
                  <a:spcPct val="0"/>
                </a:spcBef>
              </a:pPr>
              <a:t>62</a:t>
            </a:fld>
            <a:endParaRPr lang="en-GB" altLang="en-US" sz="1000" smtClean="0"/>
          </a:p>
        </p:txBody>
      </p:sp>
    </p:spTree>
    <p:extLst>
      <p:ext uri="{BB962C8B-B14F-4D97-AF65-F5344CB8AC3E}">
        <p14:creationId xmlns:p14="http://schemas.microsoft.com/office/powerpoint/2010/main" val="2881116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“What’s right with this picture.”</a:t>
            </a:r>
          </a:p>
          <a:p>
            <a:pPr eaLnBrk="1" hangingPunct="1"/>
            <a:endParaRPr lang="en-GB" altLang="en-US" smtClean="0"/>
          </a:p>
          <a:p>
            <a:pPr eaLnBrk="1" hangingPunct="1"/>
            <a:r>
              <a:rPr lang="en-GB" altLang="en-US" b="1" smtClean="0"/>
              <a:t>Ask:</a:t>
            </a:r>
          </a:p>
          <a:p>
            <a:pPr eaLnBrk="1" hangingPunct="1"/>
            <a:r>
              <a:rPr lang="en-GB" altLang="en-US" smtClean="0"/>
              <a:t>If there are questions.</a:t>
            </a:r>
          </a:p>
          <a:p>
            <a:pPr eaLnBrk="1" hangingPunct="1"/>
            <a:endParaRPr lang="en-GB" altLang="en-US" smtClean="0"/>
          </a:p>
          <a:p>
            <a:pPr eaLnBrk="1" hangingPunct="1"/>
            <a:r>
              <a:rPr lang="en-GB" altLang="en-US" b="1" smtClean="0"/>
              <a:t>Target Response/Key Points</a:t>
            </a:r>
          </a:p>
          <a:p>
            <a:pPr eaLnBrk="1" hangingPunct="1"/>
            <a:r>
              <a:rPr lang="en-GB" altLang="en-US" smtClean="0"/>
              <a:t>Now the participant knows how to correct a hazard the proper way.</a:t>
            </a:r>
          </a:p>
          <a:p>
            <a:endParaRPr lang="en-US" altLang="en-US" smtClean="0"/>
          </a:p>
        </p:txBody>
      </p:sp>
      <p:sp>
        <p:nvSpPr>
          <p:cNvPr id="1259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FE3177-A2FE-4F37-AD7F-0678E04B1F0D}" type="slidenum">
              <a:rPr lang="en-GB" altLang="en-US" sz="1000" smtClean="0"/>
              <a:pPr>
                <a:spcBef>
                  <a:spcPct val="0"/>
                </a:spcBef>
              </a:pPr>
              <a:t>63</a:t>
            </a:fld>
            <a:endParaRPr lang="en-GB" altLang="en-US" sz="1000" smtClean="0"/>
          </a:p>
        </p:txBody>
      </p:sp>
    </p:spTree>
    <p:extLst>
      <p:ext uri="{BB962C8B-B14F-4D97-AF65-F5344CB8AC3E}">
        <p14:creationId xmlns:p14="http://schemas.microsoft.com/office/powerpoint/2010/main" val="839897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Often team exercises are not effective.  If you have participants from different organizations that do different jobs, a team exercise may not be effective, and may in fact be confusing.  This is an example of an individual exercise.</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participants to realize that the materials they frequently use, may in fact be harmful to them.</a:t>
            </a:r>
          </a:p>
          <a:p>
            <a:endParaRPr lang="en-US" altLang="en-US" smtClean="0"/>
          </a:p>
        </p:txBody>
      </p:sp>
      <p:sp>
        <p:nvSpPr>
          <p:cNvPr id="1280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2CF99E-1FD2-494F-916E-E6EA0D42E5F0}" type="slidenum">
              <a:rPr lang="en-GB" altLang="en-US" sz="1000" smtClean="0"/>
              <a:pPr>
                <a:spcBef>
                  <a:spcPct val="0"/>
                </a:spcBef>
              </a:pPr>
              <a:t>64</a:t>
            </a:fld>
            <a:endParaRPr lang="en-GB" altLang="en-US" sz="1000" smtClean="0"/>
          </a:p>
        </p:txBody>
      </p:sp>
    </p:spTree>
    <p:extLst>
      <p:ext uri="{BB962C8B-B14F-4D97-AF65-F5344CB8AC3E}">
        <p14:creationId xmlns:p14="http://schemas.microsoft.com/office/powerpoint/2010/main" val="27120410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So far we have covered pre-post testing, team competition, rewards, and individual exercises.  Please complete this individual exercise.</a:t>
            </a:r>
          </a:p>
          <a:p>
            <a:pPr eaLnBrk="1" hangingPunct="1"/>
            <a:endParaRPr lang="en-GB" altLang="en-US" smtClean="0"/>
          </a:p>
          <a:p>
            <a:pPr eaLnBrk="1" hangingPunct="1"/>
            <a:r>
              <a:rPr lang="en-GB" altLang="en-US" smtClean="0"/>
              <a:t>Provide about 3 minutes to complete.  </a:t>
            </a:r>
          </a:p>
          <a:p>
            <a:pPr eaLnBrk="1" hangingPunct="1"/>
            <a:endParaRPr lang="en-GB" altLang="en-US" smtClean="0"/>
          </a:p>
          <a:p>
            <a:pPr eaLnBrk="1" hangingPunct="1"/>
            <a:r>
              <a:rPr lang="en-GB" altLang="en-US" b="1" smtClean="0"/>
              <a:t>Ask:</a:t>
            </a:r>
          </a:p>
          <a:p>
            <a:pPr eaLnBrk="1" hangingPunct="1"/>
            <a:r>
              <a:rPr lang="en-GB" altLang="en-US" smtClean="0"/>
              <a:t>If anyone would like to share their information.</a:t>
            </a:r>
          </a:p>
          <a:p>
            <a:pPr eaLnBrk="1" hangingPunct="1"/>
            <a:endParaRPr lang="en-GB" altLang="en-US" smtClean="0"/>
          </a:p>
          <a:p>
            <a:pPr eaLnBrk="1" hangingPunct="1"/>
            <a:r>
              <a:rPr lang="en-GB" altLang="en-US" smtClean="0"/>
              <a:t>“What was the objective for this individual exercise.”</a:t>
            </a:r>
          </a:p>
          <a:p>
            <a:pPr eaLnBrk="1" hangingPunct="1"/>
            <a:endParaRPr lang="en-GB" altLang="en-US" smtClean="0"/>
          </a:p>
          <a:p>
            <a:pPr eaLnBrk="1" hangingPunct="1"/>
            <a:r>
              <a:rPr lang="en-GB" altLang="en-US" b="1" smtClean="0"/>
              <a:t>Target Response/Key Points</a:t>
            </a:r>
          </a:p>
          <a:p>
            <a:pPr eaLnBrk="1" hangingPunct="1"/>
            <a:r>
              <a:rPr lang="en-GB" altLang="en-US" smtClean="0"/>
              <a:t>To encourage the participants to integrate additional training methods into their presentations.</a:t>
            </a:r>
          </a:p>
          <a:p>
            <a:endParaRPr lang="en-US" altLang="en-US" smtClean="0"/>
          </a:p>
        </p:txBody>
      </p:sp>
      <p:sp>
        <p:nvSpPr>
          <p:cNvPr id="1300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4324E4-0528-4BD5-86D2-813FE0F8F956}" type="slidenum">
              <a:rPr lang="en-GB" altLang="en-US" sz="1000" smtClean="0"/>
              <a:pPr>
                <a:spcBef>
                  <a:spcPct val="0"/>
                </a:spcBef>
              </a:pPr>
              <a:t>65</a:t>
            </a:fld>
            <a:endParaRPr lang="en-GB" altLang="en-US" sz="1000" smtClean="0"/>
          </a:p>
        </p:txBody>
      </p:sp>
    </p:spTree>
    <p:extLst>
      <p:ext uri="{BB962C8B-B14F-4D97-AF65-F5344CB8AC3E}">
        <p14:creationId xmlns:p14="http://schemas.microsoft.com/office/powerpoint/2010/main" val="3621807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2389188" y="587375"/>
            <a:ext cx="2444750" cy="3259138"/>
          </a:xfrm>
          <a:ln/>
        </p:spPr>
      </p:sp>
      <p:sp>
        <p:nvSpPr>
          <p:cNvPr id="132099"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Many people learn by “doing.”  When possible I, or one of the participants, will demonstrate a skill.  This can be incorporated into the team competition.  </a:t>
            </a:r>
          </a:p>
          <a:p>
            <a:pPr eaLnBrk="1" hangingPunct="1"/>
            <a:endParaRPr lang="en-GB" altLang="en-US" smtClean="0"/>
          </a:p>
          <a:p>
            <a:pPr eaLnBrk="1" hangingPunct="1"/>
            <a:r>
              <a:rPr lang="en-GB" altLang="en-US" b="1" smtClean="0"/>
              <a:t>Ask:</a:t>
            </a:r>
          </a:p>
          <a:p>
            <a:pPr eaLnBrk="1" hangingPunct="1"/>
            <a:r>
              <a:rPr lang="en-GB" altLang="en-US" smtClean="0"/>
              <a:t>Who would like to demonstrate putting in earplugs?</a:t>
            </a:r>
          </a:p>
          <a:p>
            <a:pPr eaLnBrk="1" hangingPunct="1"/>
            <a:r>
              <a:rPr lang="en-GB" altLang="en-US" smtClean="0"/>
              <a:t>Ask the participants for feedback regarding their demonstration. </a:t>
            </a:r>
          </a:p>
          <a:p>
            <a:pPr eaLnBrk="1" hangingPunct="1"/>
            <a:r>
              <a:rPr lang="en-GB" altLang="en-US" smtClean="0"/>
              <a:t>(Reward the volunteer with a fruit snack!)</a:t>
            </a:r>
          </a:p>
          <a:p>
            <a:pPr eaLnBrk="1" hangingPunct="1"/>
            <a:endParaRPr lang="en-GB" altLang="en-US" smtClean="0"/>
          </a:p>
          <a:p>
            <a:pPr eaLnBrk="1" hangingPunct="1"/>
            <a:r>
              <a:rPr lang="en-GB" altLang="en-US" b="1" smtClean="0"/>
              <a:t>Target Response/Key Points</a:t>
            </a:r>
          </a:p>
          <a:p>
            <a:pPr eaLnBrk="1" hangingPunct="1"/>
            <a:r>
              <a:rPr lang="en-GB" altLang="en-US" smtClean="0"/>
              <a:t>Demonstrating a skill helps learning stick!</a:t>
            </a:r>
          </a:p>
          <a:p>
            <a:endParaRPr lang="en-US" altLang="en-US" smtClean="0"/>
          </a:p>
        </p:txBody>
      </p:sp>
      <p:sp>
        <p:nvSpPr>
          <p:cNvPr id="1321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2F4B0-5776-4349-BCAE-A3B6EC792220}" type="slidenum">
              <a:rPr lang="en-GB" altLang="en-US" sz="1000" smtClean="0"/>
              <a:pPr>
                <a:spcBef>
                  <a:spcPct val="0"/>
                </a:spcBef>
              </a:pPr>
              <a:t>66</a:t>
            </a:fld>
            <a:endParaRPr lang="en-GB" altLang="en-US" sz="1000" smtClean="0"/>
          </a:p>
        </p:txBody>
      </p:sp>
    </p:spTree>
    <p:extLst>
      <p:ext uri="{BB962C8B-B14F-4D97-AF65-F5344CB8AC3E}">
        <p14:creationId xmlns:p14="http://schemas.microsoft.com/office/powerpoint/2010/main" val="1151512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If the ear plugs were not put in correctly, demonstrate the correct way.  If so, move on.</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endParaRPr lang="en-US" altLang="en-US" smtClean="0"/>
          </a:p>
        </p:txBody>
      </p:sp>
      <p:sp>
        <p:nvSpPr>
          <p:cNvPr id="1341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66E257-D546-455F-B2ED-D2752DA36631}" type="slidenum">
              <a:rPr lang="en-GB" altLang="en-US" sz="1000" smtClean="0"/>
              <a:pPr>
                <a:spcBef>
                  <a:spcPct val="0"/>
                </a:spcBef>
              </a:pPr>
              <a:t>67</a:t>
            </a:fld>
            <a:endParaRPr lang="en-GB" altLang="en-US" sz="1000" smtClean="0"/>
          </a:p>
        </p:txBody>
      </p:sp>
    </p:spTree>
    <p:extLst>
      <p:ext uri="{BB962C8B-B14F-4D97-AF65-F5344CB8AC3E}">
        <p14:creationId xmlns:p14="http://schemas.microsoft.com/office/powerpoint/2010/main" val="310014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F14207-D129-46BA-A17A-CD427FB2E677}" type="slidenum">
              <a:rPr lang="en-US" altLang="en-US" sz="1000" smtClean="0"/>
              <a:pPr>
                <a:spcBef>
                  <a:spcPct val="0"/>
                </a:spcBef>
              </a:pPr>
              <a:t>7</a:t>
            </a:fld>
            <a:endParaRPr lang="en-US" altLang="en-US" sz="1000" smtClean="0"/>
          </a:p>
        </p:txBody>
      </p:sp>
    </p:spTree>
    <p:extLst>
      <p:ext uri="{BB962C8B-B14F-4D97-AF65-F5344CB8AC3E}">
        <p14:creationId xmlns:p14="http://schemas.microsoft.com/office/powerpoint/2010/main" val="1436808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At the end of key training sections, in this case the training module was addressing eye protection, we will often do a review of the training.  In this method, using pictures, we are asking the participant to draw a line from the type of eye protection to the best description.  Explain that often these summaries help make up the pre-post tests.</a:t>
            </a:r>
          </a:p>
          <a:p>
            <a:pPr eaLnBrk="1" hangingPunct="1"/>
            <a:endParaRPr lang="en-GB" altLang="en-US" smtClean="0"/>
          </a:p>
          <a:p>
            <a:pPr eaLnBrk="1" hangingPunct="1"/>
            <a:r>
              <a:rPr lang="en-GB" altLang="en-US" smtClean="0"/>
              <a:t>If time permits, allow participants to complete this exercise in teams.  If not, move on.</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learn some different types of eye protection and to differentiate the purpose of each.</a:t>
            </a:r>
          </a:p>
          <a:p>
            <a:endParaRPr lang="en-US" altLang="en-US" smtClean="0"/>
          </a:p>
        </p:txBody>
      </p:sp>
      <p:sp>
        <p:nvSpPr>
          <p:cNvPr id="1361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0558A8-A075-4EFF-937A-7E374066F2A9}" type="slidenum">
              <a:rPr lang="en-GB" altLang="en-US" sz="1000" smtClean="0"/>
              <a:pPr>
                <a:spcBef>
                  <a:spcPct val="0"/>
                </a:spcBef>
              </a:pPr>
              <a:t>68</a:t>
            </a:fld>
            <a:endParaRPr lang="en-GB" altLang="en-US" sz="1000" smtClean="0"/>
          </a:p>
        </p:txBody>
      </p:sp>
    </p:spTree>
    <p:extLst>
      <p:ext uri="{BB962C8B-B14F-4D97-AF65-F5344CB8AC3E}">
        <p14:creationId xmlns:p14="http://schemas.microsoft.com/office/powerpoint/2010/main" val="23397622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89A017-F066-456A-AAF5-488E2CA79470}" type="slidenum">
              <a:rPr lang="en-US" altLang="en-US" sz="1000" smtClean="0">
                <a:latin typeface="Arial" panose="020B0604020202020204" pitchFamily="34" charset="0"/>
              </a:rPr>
              <a:pPr eaLnBrk="1" hangingPunct="1">
                <a:spcBef>
                  <a:spcPct val="0"/>
                </a:spcBef>
              </a:pPr>
              <a:t>69</a:t>
            </a:fld>
            <a:endParaRPr lang="en-US" altLang="en-US" sz="1000" smtClean="0">
              <a:latin typeface="Arial" panose="020B0604020202020204" pitchFamily="34" charset="0"/>
            </a:endParaRPr>
          </a:p>
        </p:txBody>
      </p:sp>
      <p:sp>
        <p:nvSpPr>
          <p:cNvPr id="1382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xfrm>
            <a:off x="709613" y="4127500"/>
            <a:ext cx="5676900" cy="39322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b="1" dirty="0"/>
              <a:t>State:</a:t>
            </a:r>
          </a:p>
          <a:p>
            <a:pPr eaLnBrk="1" hangingPunct="1">
              <a:defRPr/>
            </a:pPr>
            <a:r>
              <a:rPr lang="en-GB" dirty="0" smtClean="0"/>
              <a:t>This is a 6 minute exercise.  </a:t>
            </a:r>
          </a:p>
          <a:p>
            <a:pPr marL="228600" indent="-228600" eaLnBrk="1" hangingPunct="1">
              <a:buFontTx/>
              <a:buAutoNum type="arabicPeriod"/>
              <a:defRPr/>
            </a:pPr>
            <a:r>
              <a:rPr lang="en-GB" dirty="0" smtClean="0"/>
              <a:t>Watch the video.</a:t>
            </a:r>
          </a:p>
          <a:p>
            <a:pPr marL="228600" indent="-228600" eaLnBrk="1" hangingPunct="1">
              <a:buFontTx/>
              <a:buAutoNum type="arabicPeriod"/>
              <a:defRPr/>
            </a:pPr>
            <a:r>
              <a:rPr lang="en-GB" dirty="0" smtClean="0"/>
              <a:t>Discuss in your teams “What should have been done differently?”</a:t>
            </a:r>
          </a:p>
          <a:p>
            <a:pPr marL="228600" indent="-228600" eaLnBrk="1" hangingPunct="1">
              <a:buFontTx/>
              <a:buAutoNum type="arabicPeriod"/>
              <a:defRPr/>
            </a:pPr>
            <a:r>
              <a:rPr lang="en-GB" dirty="0" smtClean="0"/>
              <a:t>Feedback to the class your findings</a:t>
            </a:r>
          </a:p>
          <a:p>
            <a:pPr eaLnBrk="1" hangingPunct="1">
              <a:defRPr/>
            </a:pPr>
            <a:r>
              <a:rPr lang="en-GB" dirty="0" smtClean="0"/>
              <a:t>Reward what you consider the “best” answer with 10 points.</a:t>
            </a:r>
          </a:p>
          <a:p>
            <a:pPr eaLnBrk="1" hangingPunct="1">
              <a:defRPr/>
            </a:pPr>
            <a:r>
              <a:rPr lang="en-GB" dirty="0" smtClean="0"/>
              <a:t>Reward all responses with a fruit snack. </a:t>
            </a:r>
          </a:p>
          <a:p>
            <a:pPr eaLnBrk="1" hangingPunct="1">
              <a:defRPr/>
            </a:pPr>
            <a:endParaRPr lang="en-GB" sz="800" dirty="0"/>
          </a:p>
          <a:p>
            <a:pPr eaLnBrk="1" hangingPunct="1">
              <a:defRPr/>
            </a:pPr>
            <a:r>
              <a:rPr lang="en-GB" b="1" dirty="0"/>
              <a:t>Ask:</a:t>
            </a:r>
          </a:p>
          <a:p>
            <a:pPr eaLnBrk="1" hangingPunct="1">
              <a:defRPr/>
            </a:pPr>
            <a:r>
              <a:rPr lang="en-GB" dirty="0" smtClean="0"/>
              <a:t>What did you like about this exercise?</a:t>
            </a:r>
          </a:p>
          <a:p>
            <a:pPr eaLnBrk="1" hangingPunct="1">
              <a:defRPr/>
            </a:pPr>
            <a:r>
              <a:rPr lang="en-GB" dirty="0" smtClean="0"/>
              <a:t>What didn’t you like about this exercise?</a:t>
            </a:r>
            <a:endParaRPr lang="en-GB" dirty="0"/>
          </a:p>
          <a:p>
            <a:pPr eaLnBrk="1" hangingPunct="1">
              <a:defRPr/>
            </a:pPr>
            <a:endParaRPr lang="en-GB" sz="800" dirty="0"/>
          </a:p>
          <a:p>
            <a:pPr eaLnBrk="1" hangingPunct="1">
              <a:defRPr/>
            </a:pPr>
            <a:r>
              <a:rPr lang="en-GB" b="1" dirty="0"/>
              <a:t>Target Response/Key Points</a:t>
            </a:r>
          </a:p>
          <a:p>
            <a:pPr eaLnBrk="1" hangingPunct="1">
              <a:defRPr/>
            </a:pPr>
            <a:r>
              <a:rPr lang="en-GB" dirty="0" smtClean="0"/>
              <a:t>Explain that this activity incorporated the following training methods:</a:t>
            </a:r>
          </a:p>
          <a:p>
            <a:pPr marL="228600" indent="-228600" eaLnBrk="1" hangingPunct="1">
              <a:buFontTx/>
              <a:buAutoNum type="arabicPeriod"/>
              <a:defRPr/>
            </a:pPr>
            <a:r>
              <a:rPr lang="en-GB" dirty="0" smtClean="0"/>
              <a:t>Video</a:t>
            </a:r>
          </a:p>
          <a:p>
            <a:pPr marL="228600" indent="-228600" eaLnBrk="1" hangingPunct="1">
              <a:buFontTx/>
              <a:buAutoNum type="arabicPeriod"/>
              <a:defRPr/>
            </a:pPr>
            <a:r>
              <a:rPr lang="en-GB" dirty="0" smtClean="0"/>
              <a:t>Team Competition</a:t>
            </a:r>
          </a:p>
          <a:p>
            <a:pPr marL="228600" indent="-228600" eaLnBrk="1" hangingPunct="1">
              <a:buFontTx/>
              <a:buAutoNum type="arabicPeriod"/>
              <a:defRPr/>
            </a:pPr>
            <a:r>
              <a:rPr lang="en-GB" dirty="0" smtClean="0"/>
              <a:t>Rewards</a:t>
            </a:r>
          </a:p>
          <a:p>
            <a:pPr eaLnBrk="1" hangingPunct="1">
              <a:defRPr/>
            </a:pPr>
            <a:r>
              <a:rPr lang="en-GB" dirty="0" smtClean="0"/>
              <a:t>Let the participants know that these videos are available on OSHA’s website.</a:t>
            </a:r>
            <a:endParaRPr lang="en-GB" dirty="0"/>
          </a:p>
          <a:p>
            <a:pPr>
              <a:lnSpc>
                <a:spcPct val="90000"/>
              </a:lnSpc>
              <a:buFontTx/>
              <a:buChar char="•"/>
              <a:defRPr/>
            </a:pPr>
            <a:endParaRPr lang="en-US" i="1" dirty="0" smtClean="0">
              <a:latin typeface="CommonBullets" pitchFamily="34" charset="2"/>
            </a:endParaRPr>
          </a:p>
          <a:p>
            <a:pPr>
              <a:lnSpc>
                <a:spcPct val="90000"/>
              </a:lnSpc>
              <a:defRPr/>
            </a:pPr>
            <a:endParaRPr lang="en-US" dirty="0" smtClean="0"/>
          </a:p>
          <a:p>
            <a:pPr lvl="1">
              <a:defRPr/>
            </a:pPr>
            <a:endParaRPr lang="en-US" i="1" dirty="0" smtClean="0">
              <a:latin typeface="CommonBullets" pitchFamily="34" charset="2"/>
            </a:endParaRPr>
          </a:p>
          <a:p>
            <a:pPr lvl="1">
              <a:defRPr/>
            </a:pPr>
            <a:endParaRPr lang="en-US" i="1" dirty="0" smtClean="0">
              <a:solidFill>
                <a:srgbClr val="000000"/>
              </a:solidFill>
              <a:latin typeface="CommonBullets" pitchFamily="34" charset="2"/>
            </a:endParaRPr>
          </a:p>
        </p:txBody>
      </p:sp>
    </p:spTree>
    <p:extLst>
      <p:ext uri="{BB962C8B-B14F-4D97-AF65-F5344CB8AC3E}">
        <p14:creationId xmlns:p14="http://schemas.microsoft.com/office/powerpoint/2010/main" val="639171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It is very important to structure activities in detail.  Activities take time and if they are structured incorrectly will cause confusion.</a:t>
            </a:r>
          </a:p>
          <a:p>
            <a:pPr eaLnBrk="1" hangingPunct="1"/>
            <a:endParaRPr lang="en-GB" altLang="en-US" smtClean="0"/>
          </a:p>
          <a:p>
            <a:pPr eaLnBrk="1" hangingPunct="1"/>
            <a:r>
              <a:rPr lang="en-GB" altLang="en-US" b="1" smtClean="0"/>
              <a:t>Ask:</a:t>
            </a:r>
          </a:p>
          <a:p>
            <a:pPr eaLnBrk="1" hangingPunct="1"/>
            <a:r>
              <a:rPr lang="en-GB" altLang="en-US" smtClean="0"/>
              <a:t>If time permits, ask participants to share what they have learned in the past regarding structuring activities.</a:t>
            </a:r>
          </a:p>
          <a:p>
            <a:pPr eaLnBrk="1" hangingPunct="1"/>
            <a:endParaRPr lang="en-GB" altLang="en-US" smtClean="0"/>
          </a:p>
          <a:p>
            <a:pPr eaLnBrk="1" hangingPunct="1"/>
            <a:r>
              <a:rPr lang="en-GB" altLang="en-US" b="1" smtClean="0"/>
              <a:t>Target Response/Key Points</a:t>
            </a:r>
          </a:p>
          <a:p>
            <a:pPr eaLnBrk="1" hangingPunct="1"/>
            <a:r>
              <a:rPr lang="en-GB" altLang="en-US" smtClean="0"/>
              <a:t>Do not rush introducing an activity.  Go into detail each step that is expected.</a:t>
            </a:r>
          </a:p>
          <a:p>
            <a:endParaRPr lang="en-US" altLang="en-US" smtClean="0"/>
          </a:p>
        </p:txBody>
      </p:sp>
      <p:sp>
        <p:nvSpPr>
          <p:cNvPr id="1402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D51A0E-AAC6-4A93-A44E-2C4D544BB26A}" type="slidenum">
              <a:rPr lang="en-GB" altLang="en-US" sz="1000" smtClean="0"/>
              <a:pPr>
                <a:spcBef>
                  <a:spcPct val="0"/>
                </a:spcBef>
              </a:pPr>
              <a:t>70</a:t>
            </a:fld>
            <a:endParaRPr lang="en-GB" altLang="en-US" sz="1000" smtClean="0"/>
          </a:p>
        </p:txBody>
      </p:sp>
    </p:spTree>
    <p:extLst>
      <p:ext uri="{BB962C8B-B14F-4D97-AF65-F5344CB8AC3E}">
        <p14:creationId xmlns:p14="http://schemas.microsoft.com/office/powerpoint/2010/main" val="4279318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63588" indent="-293688" defTabSz="939800">
              <a:spcBef>
                <a:spcPct val="30000"/>
              </a:spcBef>
              <a:defRPr sz="1200">
                <a:solidFill>
                  <a:schemeClr val="tx1"/>
                </a:solidFill>
                <a:latin typeface="Times New Roman" panose="02020603050405020304" pitchFamily="18" charset="0"/>
              </a:defRPr>
            </a:lvl2pPr>
            <a:lvl3pPr marL="1174750" indent="-234950" defTabSz="939800">
              <a:spcBef>
                <a:spcPct val="30000"/>
              </a:spcBef>
              <a:defRPr sz="1200">
                <a:solidFill>
                  <a:schemeClr val="tx1"/>
                </a:solidFill>
                <a:latin typeface="Times New Roman" panose="02020603050405020304" pitchFamily="18" charset="0"/>
              </a:defRPr>
            </a:lvl3pPr>
            <a:lvl4pPr marL="1644650" indent="-234950" defTabSz="939800">
              <a:spcBef>
                <a:spcPct val="30000"/>
              </a:spcBef>
              <a:defRPr sz="1200">
                <a:solidFill>
                  <a:schemeClr val="tx1"/>
                </a:solidFill>
                <a:latin typeface="Times New Roman" panose="02020603050405020304" pitchFamily="18" charset="0"/>
              </a:defRPr>
            </a:lvl4pPr>
            <a:lvl5pPr marL="2114550" indent="-234950" defTabSz="939800">
              <a:spcBef>
                <a:spcPct val="30000"/>
              </a:spcBef>
              <a:defRPr sz="1200">
                <a:solidFill>
                  <a:schemeClr val="tx1"/>
                </a:solidFill>
                <a:latin typeface="Times New Roman" panose="02020603050405020304" pitchFamily="18" charset="0"/>
              </a:defRPr>
            </a:lvl5pPr>
            <a:lvl6pPr marL="2571750" indent="-23495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3028950" indent="-23495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86150" indent="-23495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43350" indent="-23495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ABAD83-F6A6-4F17-ADCF-A89448EF3031}" type="slidenum">
              <a:rPr lang="en-GB" altLang="en-US" sz="1000" smtClean="0">
                <a:latin typeface="Arial" panose="020B0604020202020204" pitchFamily="34" charset="0"/>
              </a:rPr>
              <a:pPr eaLnBrk="1" hangingPunct="1">
                <a:spcBef>
                  <a:spcPct val="0"/>
                </a:spcBef>
              </a:pPr>
              <a:t>71</a:t>
            </a:fld>
            <a:endParaRPr lang="en-GB" altLang="en-US" sz="1000" smtClean="0">
              <a:latin typeface="Arial" panose="020B0604020202020204"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GB" altLang="en-US" b="1" smtClean="0"/>
              <a:t>State:</a:t>
            </a:r>
          </a:p>
          <a:p>
            <a:pPr eaLnBrk="1" hangingPunct="1"/>
            <a:r>
              <a:rPr lang="en-GB" altLang="en-US" smtClean="0"/>
              <a:t>These are some of the learning games we commonly use in training.</a:t>
            </a:r>
          </a:p>
          <a:p>
            <a:pPr eaLnBrk="1" hangingPunct="1"/>
            <a:r>
              <a:rPr lang="en-GB" altLang="en-US" smtClean="0"/>
              <a:t>Read the list.</a:t>
            </a:r>
          </a:p>
          <a:p>
            <a:pPr eaLnBrk="1" hangingPunct="1"/>
            <a:r>
              <a:rPr lang="en-GB" altLang="en-US" smtClean="0"/>
              <a:t>Explain that you will be discussing each of these, except for jeopardy, which we have been “playing” during our workshop.</a:t>
            </a:r>
          </a:p>
          <a:p>
            <a:pPr eaLnBrk="1" hangingPunct="1"/>
            <a:endParaRPr lang="en-GB" altLang="en-US" smtClean="0"/>
          </a:p>
          <a:p>
            <a:pPr eaLnBrk="1" hangingPunct="1"/>
            <a:r>
              <a:rPr lang="en-GB" altLang="en-US" b="1" smtClean="0"/>
              <a:t>Ask:</a:t>
            </a:r>
          </a:p>
          <a:p>
            <a:pPr eaLnBrk="1" hangingPunct="1"/>
            <a:r>
              <a:rPr lang="en-GB" altLang="en-US" smtClean="0"/>
              <a:t>No Questions</a:t>
            </a:r>
          </a:p>
          <a:p>
            <a:pPr eaLnBrk="1" hangingPunct="1"/>
            <a:endParaRPr lang="en-GB" altLang="en-US" smtClean="0"/>
          </a:p>
          <a:p>
            <a:pPr eaLnBrk="1" hangingPunct="1"/>
            <a:r>
              <a:rPr lang="en-GB" altLang="en-US" b="1" smtClean="0"/>
              <a:t>Target Response/Key Points</a:t>
            </a:r>
          </a:p>
          <a:p>
            <a:pPr eaLnBrk="1" hangingPunct="1"/>
            <a:r>
              <a:rPr lang="en-GB" altLang="en-US" smtClean="0"/>
              <a:t>None</a:t>
            </a:r>
          </a:p>
          <a:p>
            <a:pPr eaLnBrk="1" hangingPunct="1"/>
            <a:endParaRPr lang="en-US" altLang="en-US" smtClean="0"/>
          </a:p>
        </p:txBody>
      </p:sp>
    </p:spTree>
    <p:extLst>
      <p:ext uri="{BB962C8B-B14F-4D97-AF65-F5344CB8AC3E}">
        <p14:creationId xmlns:p14="http://schemas.microsoft.com/office/powerpoint/2010/main" val="2638816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Read the slide and ask each team to write two “reasonable” questions from the material discussed so far.  </a:t>
            </a:r>
          </a:p>
          <a:p>
            <a:pPr eaLnBrk="1" hangingPunct="1"/>
            <a:r>
              <a:rPr lang="en-GB" altLang="en-US" smtClean="0"/>
              <a:t>This may be shortened by asking them to write one question.</a:t>
            </a:r>
          </a:p>
          <a:p>
            <a:pPr eaLnBrk="1" hangingPunct="1"/>
            <a:r>
              <a:rPr lang="en-GB" altLang="en-US" smtClean="0"/>
              <a:t>Let them know that if they “Stump The Class” their team will be given 10 points.</a:t>
            </a:r>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Serves as a fun way to review material.</a:t>
            </a:r>
          </a:p>
          <a:p>
            <a:pPr eaLnBrk="1" hangingPunct="1"/>
            <a:r>
              <a:rPr lang="en-GB" altLang="en-US" smtClean="0"/>
              <a:t>Encourages discussion between team mates.</a:t>
            </a:r>
          </a:p>
          <a:p>
            <a:endParaRPr lang="en-US" altLang="en-US" smtClean="0"/>
          </a:p>
        </p:txBody>
      </p:sp>
      <p:sp>
        <p:nvSpPr>
          <p:cNvPr id="1443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435FFE-FD93-4B09-B180-8AC0B75BFADF}" type="slidenum">
              <a:rPr lang="en-GB" altLang="en-US" sz="1000" smtClean="0"/>
              <a:pPr>
                <a:spcBef>
                  <a:spcPct val="0"/>
                </a:spcBef>
              </a:pPr>
              <a:t>72</a:t>
            </a:fld>
            <a:endParaRPr lang="en-GB" altLang="en-US" sz="1000" smtClean="0"/>
          </a:p>
        </p:txBody>
      </p:sp>
    </p:spTree>
    <p:extLst>
      <p:ext uri="{BB962C8B-B14F-4D97-AF65-F5344CB8AC3E}">
        <p14:creationId xmlns:p14="http://schemas.microsoft.com/office/powerpoint/2010/main" val="40246449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1"/>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4198" indent="-293922" eaLnBrk="0" hangingPunct="0">
              <a:defRPr>
                <a:solidFill>
                  <a:schemeClr val="tx1"/>
                </a:solidFill>
                <a:latin typeface="Arial" charset="0"/>
              </a:defRPr>
            </a:lvl2pPr>
            <a:lvl3pPr marL="1175690" indent="-235138" eaLnBrk="0" hangingPunct="0">
              <a:defRPr>
                <a:solidFill>
                  <a:schemeClr val="tx1"/>
                </a:solidFill>
                <a:latin typeface="Arial" charset="0"/>
              </a:defRPr>
            </a:lvl3pPr>
            <a:lvl4pPr marL="1645966" indent="-235138" eaLnBrk="0" hangingPunct="0">
              <a:defRPr>
                <a:solidFill>
                  <a:schemeClr val="tx1"/>
                </a:solidFill>
                <a:latin typeface="Arial" charset="0"/>
              </a:defRPr>
            </a:lvl4pPr>
            <a:lvl5pPr marL="2116242" indent="-235138" eaLnBrk="0" hangingPunct="0">
              <a:defRPr>
                <a:solidFill>
                  <a:schemeClr val="tx1"/>
                </a:solidFill>
                <a:latin typeface="Arial" charset="0"/>
              </a:defRPr>
            </a:lvl5pPr>
            <a:lvl6pPr marL="2586518" indent="-235138" eaLnBrk="0" fontAlgn="base" hangingPunct="0">
              <a:spcBef>
                <a:spcPct val="0"/>
              </a:spcBef>
              <a:spcAft>
                <a:spcPct val="0"/>
              </a:spcAft>
              <a:defRPr>
                <a:solidFill>
                  <a:schemeClr val="tx1"/>
                </a:solidFill>
                <a:latin typeface="Arial" charset="0"/>
              </a:defRPr>
            </a:lvl6pPr>
            <a:lvl7pPr marL="3056793" indent="-235138" eaLnBrk="0" fontAlgn="base" hangingPunct="0">
              <a:spcBef>
                <a:spcPct val="0"/>
              </a:spcBef>
              <a:spcAft>
                <a:spcPct val="0"/>
              </a:spcAft>
              <a:defRPr>
                <a:solidFill>
                  <a:schemeClr val="tx1"/>
                </a:solidFill>
                <a:latin typeface="Arial" charset="0"/>
              </a:defRPr>
            </a:lvl7pPr>
            <a:lvl8pPr marL="3527069" indent="-235138" eaLnBrk="0" fontAlgn="base" hangingPunct="0">
              <a:spcBef>
                <a:spcPct val="0"/>
              </a:spcBef>
              <a:spcAft>
                <a:spcPct val="0"/>
              </a:spcAft>
              <a:defRPr>
                <a:solidFill>
                  <a:schemeClr val="tx1"/>
                </a:solidFill>
                <a:latin typeface="Arial" charset="0"/>
              </a:defRPr>
            </a:lvl8pPr>
            <a:lvl9pPr marL="3997345" indent="-235138" eaLnBrk="0" fontAlgn="base" hangingPunct="0">
              <a:spcBef>
                <a:spcPct val="0"/>
              </a:spcBef>
              <a:spcAft>
                <a:spcPct val="0"/>
              </a:spcAft>
              <a:defRPr>
                <a:solidFill>
                  <a:schemeClr val="tx1"/>
                </a:solidFill>
                <a:latin typeface="Arial" charset="0"/>
              </a:defRPr>
            </a:lvl9pPr>
          </a:lstStyle>
          <a:p>
            <a:pPr eaLnBrk="1" hangingPunct="1">
              <a:defRPr/>
            </a:pPr>
            <a:fld id="{FCF7D239-D1DA-4873-9B8B-89BE300F3A36}" type="datetime1">
              <a:rPr lang="en-US" altLang="en-US" smtClean="0">
                <a:latin typeface="Times New Roman" pitchFamily="18" charset="0"/>
              </a:rPr>
              <a:pPr eaLnBrk="1" hangingPunct="1">
                <a:defRPr/>
              </a:pPr>
              <a:t>5/4/2020</a:t>
            </a:fld>
            <a:endParaRPr lang="en-US" altLang="en-US" dirty="0" smtClean="0">
              <a:latin typeface="Times New Roman" pitchFamily="18" charset="0"/>
            </a:endParaRPr>
          </a:p>
        </p:txBody>
      </p:sp>
      <p:sp>
        <p:nvSpPr>
          <p:cNvPr id="146435" name="Rectangle 1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Times New Roman" panose="02020603050405020304" pitchFamily="18" charset="0"/>
              </a:defRPr>
            </a:lvl1pPr>
            <a:lvl2pPr marL="763588" indent="-293688" defTabSz="939800">
              <a:spcBef>
                <a:spcPct val="30000"/>
              </a:spcBef>
              <a:defRPr sz="1200">
                <a:solidFill>
                  <a:schemeClr val="tx1"/>
                </a:solidFill>
                <a:latin typeface="Times New Roman" panose="02020603050405020304" pitchFamily="18" charset="0"/>
              </a:defRPr>
            </a:lvl2pPr>
            <a:lvl3pPr marL="1174750" indent="-234950" defTabSz="939800">
              <a:spcBef>
                <a:spcPct val="30000"/>
              </a:spcBef>
              <a:defRPr sz="1200">
                <a:solidFill>
                  <a:schemeClr val="tx1"/>
                </a:solidFill>
                <a:latin typeface="Times New Roman" panose="02020603050405020304" pitchFamily="18" charset="0"/>
              </a:defRPr>
            </a:lvl3pPr>
            <a:lvl4pPr marL="1644650" indent="-234950" defTabSz="939800">
              <a:spcBef>
                <a:spcPct val="30000"/>
              </a:spcBef>
              <a:defRPr sz="1200">
                <a:solidFill>
                  <a:schemeClr val="tx1"/>
                </a:solidFill>
                <a:latin typeface="Times New Roman" panose="02020603050405020304" pitchFamily="18" charset="0"/>
              </a:defRPr>
            </a:lvl4pPr>
            <a:lvl5pPr marL="2116138" indent="-234950" defTabSz="939800">
              <a:spcBef>
                <a:spcPct val="30000"/>
              </a:spcBef>
              <a:defRPr sz="1200">
                <a:solidFill>
                  <a:schemeClr val="tx1"/>
                </a:solidFill>
                <a:latin typeface="Times New Roman" panose="02020603050405020304" pitchFamily="18" charset="0"/>
              </a:defRPr>
            </a:lvl5pPr>
            <a:lvl6pPr marL="2573338" indent="-23495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3030538" indent="-23495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87738" indent="-23495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944938" indent="-23495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C98ADD3-A610-4A78-9632-2C9FA3511AA3}" type="slidenum">
              <a:rPr lang="en-US" altLang="en-US" sz="1000" smtClean="0"/>
              <a:pPr eaLnBrk="1" hangingPunct="1">
                <a:spcBef>
                  <a:spcPct val="0"/>
                </a:spcBef>
              </a:pPr>
              <a:t>73</a:t>
            </a:fld>
            <a:endParaRPr lang="en-US" altLang="en-US" sz="1000" smtClean="0"/>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t>State:</a:t>
            </a:r>
          </a:p>
          <a:p>
            <a:pPr eaLnBrk="1" hangingPunct="1"/>
            <a:r>
              <a:rPr lang="en-GB" altLang="en-US" smtClean="0"/>
              <a:t>Hangman is a fun way to reinforce key points.  You will need a flipchart and pad.</a:t>
            </a:r>
          </a:p>
          <a:p>
            <a:pPr eaLnBrk="1" hangingPunct="1"/>
            <a:r>
              <a:rPr lang="en-GB" altLang="en-US" smtClean="0"/>
              <a:t>Explain that the team that solves the “puzzle” must also be able to explain three elements of the “puzzle”.</a:t>
            </a:r>
          </a:p>
          <a:p>
            <a:pPr eaLnBrk="1" hangingPunct="1"/>
            <a:r>
              <a:rPr lang="en-GB" altLang="en-US" smtClean="0"/>
              <a:t>Explain that the words are a slide header that you recently discussed.</a:t>
            </a:r>
          </a:p>
          <a:p>
            <a:pPr eaLnBrk="1" hangingPunct="1"/>
            <a:r>
              <a:rPr lang="en-GB" altLang="en-US" smtClean="0"/>
              <a:t>Go around the room and have each team give you a letter.  When they give you a letter that fits the words on the slide fill them in.  At any time a team can solve the puzzle instead of giving you a letter.</a:t>
            </a:r>
          </a:p>
          <a:p>
            <a:pPr eaLnBrk="1" hangingPunct="1"/>
            <a:r>
              <a:rPr lang="en-GB" altLang="en-US" smtClean="0"/>
              <a:t>The team that solves the puzzle receives 10 points.</a:t>
            </a:r>
          </a:p>
          <a:p>
            <a:pPr eaLnBrk="1" hangingPunct="1"/>
            <a:r>
              <a:rPr lang="en-GB" altLang="en-US" smtClean="0"/>
              <a:t>If they are incorrect or cannot provide you with 3 of the elements they will lose 10 points.</a:t>
            </a:r>
          </a:p>
          <a:p>
            <a:pPr eaLnBrk="1" hangingPunct="1"/>
            <a:r>
              <a:rPr lang="en-GB" altLang="en-US" smtClean="0"/>
              <a:t>The words are Video Benefits.</a:t>
            </a:r>
          </a:p>
          <a:p>
            <a:pPr eaLnBrk="1" hangingPunct="1"/>
            <a:r>
              <a:rPr lang="en-GB" altLang="en-US" b="1" smtClean="0"/>
              <a:t>Ask:</a:t>
            </a:r>
          </a:p>
          <a:p>
            <a:pPr eaLnBrk="1" hangingPunct="1"/>
            <a:r>
              <a:rPr lang="en-GB" altLang="en-US" smtClean="0"/>
              <a:t>What was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A fun way to review key points of a learning objective.</a:t>
            </a:r>
          </a:p>
        </p:txBody>
      </p:sp>
    </p:spTree>
    <p:extLst>
      <p:ext uri="{BB962C8B-B14F-4D97-AF65-F5344CB8AC3E}">
        <p14:creationId xmlns:p14="http://schemas.microsoft.com/office/powerpoint/2010/main" val="3637127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This is an example of an exercise used in your Lock Out – Tag Out class.  Explain that this is not an exercise that the participants will be completing.</a:t>
            </a:r>
          </a:p>
          <a:p>
            <a:pPr eaLnBrk="1" hangingPunct="1"/>
            <a:r>
              <a:rPr lang="en-GB" altLang="en-US" smtClean="0"/>
              <a:t>Read the slide instructions and give the participants one minute or so to review.</a:t>
            </a:r>
          </a:p>
          <a:p>
            <a:pPr eaLnBrk="1" hangingPunct="1"/>
            <a:endParaRPr lang="en-GB" altLang="en-US" smtClean="0"/>
          </a:p>
          <a:p>
            <a:pPr eaLnBrk="1" hangingPunct="1"/>
            <a:r>
              <a:rPr lang="en-GB" altLang="en-US" b="1" smtClean="0"/>
              <a:t>Ask:</a:t>
            </a:r>
          </a:p>
          <a:p>
            <a:pPr eaLnBrk="1" hangingPunct="1"/>
            <a:r>
              <a:rPr lang="en-GB" altLang="en-US" smtClean="0"/>
              <a:t>What are the benefits of this activity?</a:t>
            </a:r>
          </a:p>
          <a:p>
            <a:pPr eaLnBrk="1" hangingPunct="1"/>
            <a:endParaRPr lang="en-GB" altLang="en-US" smtClean="0"/>
          </a:p>
          <a:p>
            <a:pPr eaLnBrk="1" hangingPunct="1"/>
            <a:r>
              <a:rPr lang="en-GB" altLang="en-US" b="1" smtClean="0"/>
              <a:t>Target Response/Key Points</a:t>
            </a:r>
          </a:p>
          <a:p>
            <a:pPr eaLnBrk="1" hangingPunct="1"/>
            <a:r>
              <a:rPr lang="en-GB" altLang="en-US" smtClean="0"/>
              <a:t>To learn the proper procedure of Tag Out on a Navy Vessel.  It is much more likely to “stick” than simply reading the process because of the involvement and sharing required to complete.</a:t>
            </a:r>
          </a:p>
          <a:p>
            <a:endParaRPr lang="en-US" altLang="en-US" smtClean="0"/>
          </a:p>
        </p:txBody>
      </p:sp>
      <p:sp>
        <p:nvSpPr>
          <p:cNvPr id="1484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A09ECD-2ED4-4E77-8C29-72840578B84D}" type="slidenum">
              <a:rPr lang="en-GB" altLang="en-US" sz="1000" smtClean="0"/>
              <a:pPr>
                <a:spcBef>
                  <a:spcPct val="0"/>
                </a:spcBef>
              </a:pPr>
              <a:t>74</a:t>
            </a:fld>
            <a:endParaRPr lang="en-GB" altLang="en-US" sz="1000" smtClean="0"/>
          </a:p>
        </p:txBody>
      </p:sp>
    </p:spTree>
    <p:extLst>
      <p:ext uri="{BB962C8B-B14F-4D97-AF65-F5344CB8AC3E}">
        <p14:creationId xmlns:p14="http://schemas.microsoft.com/office/powerpoint/2010/main" val="37896394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endParaRPr lang="en-US" altLang="en-US" smtClean="0"/>
          </a:p>
        </p:txBody>
      </p:sp>
      <p:sp>
        <p:nvSpPr>
          <p:cNvPr id="1505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466F96-4842-4FAD-82C4-277F2DEF16FC}" type="slidenum">
              <a:rPr lang="en-US" altLang="en-US" sz="1000" smtClean="0"/>
              <a:pPr>
                <a:spcBef>
                  <a:spcPct val="0"/>
                </a:spcBef>
              </a:pPr>
              <a:t>75</a:t>
            </a:fld>
            <a:endParaRPr lang="en-US" altLang="en-US" sz="1000" smtClean="0"/>
          </a:p>
        </p:txBody>
      </p:sp>
    </p:spTree>
    <p:extLst>
      <p:ext uri="{BB962C8B-B14F-4D97-AF65-F5344CB8AC3E}">
        <p14:creationId xmlns:p14="http://schemas.microsoft.com/office/powerpoint/2010/main" val="1079061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endParaRPr lang="en-US" altLang="en-US" smtClean="0"/>
          </a:p>
        </p:txBody>
      </p:sp>
      <p:sp>
        <p:nvSpPr>
          <p:cNvPr id="1525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C59413-6F4A-4DBE-8960-F49B512D9090}" type="slidenum">
              <a:rPr lang="en-US" altLang="en-US" sz="1000" smtClean="0"/>
              <a:pPr>
                <a:spcBef>
                  <a:spcPct val="0"/>
                </a:spcBef>
              </a:pPr>
              <a:t>76</a:t>
            </a:fld>
            <a:endParaRPr lang="en-US" altLang="en-US" sz="1000" smtClean="0"/>
          </a:p>
        </p:txBody>
      </p:sp>
    </p:spTree>
    <p:extLst>
      <p:ext uri="{BB962C8B-B14F-4D97-AF65-F5344CB8AC3E}">
        <p14:creationId xmlns:p14="http://schemas.microsoft.com/office/powerpoint/2010/main" val="19818443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endParaRPr lang="en-US" altLang="en-US" smtClean="0"/>
          </a:p>
        </p:txBody>
      </p:sp>
      <p:sp>
        <p:nvSpPr>
          <p:cNvPr id="15462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C5F49B-6389-435F-BE95-8E9FE069C6A4}" type="slidenum">
              <a:rPr lang="en-US" altLang="en-US" sz="1000" smtClean="0"/>
              <a:pPr>
                <a:spcBef>
                  <a:spcPct val="0"/>
                </a:spcBef>
              </a:pPr>
              <a:t>77</a:t>
            </a:fld>
            <a:endParaRPr lang="en-US" altLang="en-US" sz="1000" smtClean="0"/>
          </a:p>
        </p:txBody>
      </p:sp>
    </p:spTree>
    <p:extLst>
      <p:ext uri="{BB962C8B-B14F-4D97-AF65-F5344CB8AC3E}">
        <p14:creationId xmlns:p14="http://schemas.microsoft.com/office/powerpoint/2010/main" val="260378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41CCF6-1A62-416D-AAD0-5830D9727BEE}" type="slidenum">
              <a:rPr lang="en-US" altLang="en-US" sz="1000" smtClean="0"/>
              <a:pPr>
                <a:spcBef>
                  <a:spcPct val="0"/>
                </a:spcBef>
              </a:pPr>
              <a:t>8</a:t>
            </a:fld>
            <a:endParaRPr lang="en-US" altLang="en-US" sz="10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104858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endParaRPr lang="en-US" altLang="en-US" smtClean="0"/>
          </a:p>
        </p:txBody>
      </p:sp>
      <p:sp>
        <p:nvSpPr>
          <p:cNvPr id="15667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BCC575-177E-4894-BFD9-00E41317C38A}" type="slidenum">
              <a:rPr lang="en-US" altLang="en-US" sz="1000" smtClean="0"/>
              <a:pPr>
                <a:spcBef>
                  <a:spcPct val="0"/>
                </a:spcBef>
              </a:pPr>
              <a:t>78</a:t>
            </a:fld>
            <a:endParaRPr lang="en-US" altLang="en-US" sz="1000" smtClean="0"/>
          </a:p>
        </p:txBody>
      </p:sp>
    </p:spTree>
    <p:extLst>
      <p:ext uri="{BB962C8B-B14F-4D97-AF65-F5344CB8AC3E}">
        <p14:creationId xmlns:p14="http://schemas.microsoft.com/office/powerpoint/2010/main" val="10679118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endParaRPr lang="en-US" altLang="en-US" smtClean="0"/>
          </a:p>
        </p:txBody>
      </p:sp>
      <p:sp>
        <p:nvSpPr>
          <p:cNvPr id="15872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0A75CD-EA40-46F9-AFA2-270C6F47E5B2}" type="slidenum">
              <a:rPr lang="en-US" altLang="en-US" sz="1000" smtClean="0"/>
              <a:pPr>
                <a:spcBef>
                  <a:spcPct val="0"/>
                </a:spcBef>
              </a:pPr>
              <a:t>79</a:t>
            </a:fld>
            <a:endParaRPr lang="en-US" altLang="en-US" sz="1000" smtClean="0"/>
          </a:p>
        </p:txBody>
      </p:sp>
    </p:spTree>
    <p:extLst>
      <p:ext uri="{BB962C8B-B14F-4D97-AF65-F5344CB8AC3E}">
        <p14:creationId xmlns:p14="http://schemas.microsoft.com/office/powerpoint/2010/main" val="40223549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endParaRPr lang="en-US" altLang="en-US" smtClean="0"/>
          </a:p>
        </p:txBody>
      </p:sp>
      <p:sp>
        <p:nvSpPr>
          <p:cNvPr id="1607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572B2C-B1C9-43D7-BEEC-50ABAADD68C2}" type="slidenum">
              <a:rPr lang="en-US" altLang="en-US" sz="1000" smtClean="0"/>
              <a:pPr>
                <a:spcBef>
                  <a:spcPct val="0"/>
                </a:spcBef>
              </a:pPr>
              <a:t>80</a:t>
            </a:fld>
            <a:endParaRPr lang="en-US" altLang="en-US" sz="1000" smtClean="0"/>
          </a:p>
        </p:txBody>
      </p:sp>
    </p:spTree>
    <p:extLst>
      <p:ext uri="{BB962C8B-B14F-4D97-AF65-F5344CB8AC3E}">
        <p14:creationId xmlns:p14="http://schemas.microsoft.com/office/powerpoint/2010/main" val="1280825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endParaRPr lang="en-US" altLang="en-US" smtClean="0"/>
          </a:p>
        </p:txBody>
      </p:sp>
      <p:sp>
        <p:nvSpPr>
          <p:cNvPr id="1628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95CFCF-1F10-4944-AD69-6BF8A6C290EE}" type="slidenum">
              <a:rPr lang="en-US" altLang="en-US" sz="1000" smtClean="0"/>
              <a:pPr>
                <a:spcBef>
                  <a:spcPct val="0"/>
                </a:spcBef>
              </a:pPr>
              <a:t>81</a:t>
            </a:fld>
            <a:endParaRPr lang="en-US" altLang="en-US" sz="1000" smtClean="0"/>
          </a:p>
        </p:txBody>
      </p:sp>
    </p:spTree>
    <p:extLst>
      <p:ext uri="{BB962C8B-B14F-4D97-AF65-F5344CB8AC3E}">
        <p14:creationId xmlns:p14="http://schemas.microsoft.com/office/powerpoint/2010/main" val="3328042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Speaking of questions….</a:t>
            </a:r>
          </a:p>
          <a:p>
            <a:pPr eaLnBrk="1" hangingPunct="1"/>
            <a:endParaRPr lang="en-GB" altLang="en-US" smtClean="0"/>
          </a:p>
          <a:p>
            <a:pPr eaLnBrk="1" hangingPunct="1"/>
            <a:r>
              <a:rPr lang="en-GB" altLang="en-US" b="1" smtClean="0"/>
              <a:t>Ask:</a:t>
            </a:r>
          </a:p>
          <a:p>
            <a:pPr eaLnBrk="1" hangingPunct="1"/>
            <a:r>
              <a:rPr lang="en-GB" altLang="en-US" smtClean="0"/>
              <a:t>Who can give me one rule of thumb?  </a:t>
            </a:r>
          </a:p>
          <a:p>
            <a:pPr eaLnBrk="1" hangingPunct="1"/>
            <a:r>
              <a:rPr lang="en-GB" altLang="en-US" smtClean="0"/>
              <a:t>Two?</a:t>
            </a:r>
          </a:p>
          <a:p>
            <a:pPr eaLnBrk="1" hangingPunct="1"/>
            <a:r>
              <a:rPr lang="en-GB" altLang="en-US" smtClean="0"/>
              <a:t>Three?</a:t>
            </a:r>
          </a:p>
          <a:p>
            <a:pPr eaLnBrk="1" hangingPunct="1"/>
            <a:r>
              <a:rPr lang="en-GB" altLang="en-US" smtClean="0"/>
              <a:t>Four?</a:t>
            </a:r>
          </a:p>
          <a:p>
            <a:pPr eaLnBrk="1" hangingPunct="1"/>
            <a:endParaRPr lang="en-GB" altLang="en-US" smtClean="0"/>
          </a:p>
          <a:p>
            <a:pPr eaLnBrk="1" hangingPunct="1"/>
            <a:r>
              <a:rPr lang="en-GB" altLang="en-US" b="1" smtClean="0"/>
              <a:t>Target Response/Key Points</a:t>
            </a:r>
          </a:p>
          <a:p>
            <a:pPr eaLnBrk="1" hangingPunct="1"/>
            <a:r>
              <a:rPr lang="en-GB" altLang="en-US" smtClean="0"/>
              <a:t>Give the team that can give you the most “rules of thumb” 10 points!</a:t>
            </a:r>
          </a:p>
          <a:p>
            <a:endParaRPr lang="en-US" altLang="en-US" smtClean="0"/>
          </a:p>
        </p:txBody>
      </p:sp>
      <p:sp>
        <p:nvSpPr>
          <p:cNvPr id="1658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1E528A-A636-4863-B956-7885B4C96FB5}" type="slidenum">
              <a:rPr lang="en-GB" altLang="en-US" sz="1000" smtClean="0"/>
              <a:pPr>
                <a:spcBef>
                  <a:spcPct val="0"/>
                </a:spcBef>
              </a:pPr>
              <a:t>83</a:t>
            </a:fld>
            <a:endParaRPr lang="en-GB" altLang="en-US" sz="1000" smtClean="0"/>
          </a:p>
        </p:txBody>
      </p:sp>
    </p:spTree>
    <p:extLst>
      <p:ext uri="{BB962C8B-B14F-4D97-AF65-F5344CB8AC3E}">
        <p14:creationId xmlns:p14="http://schemas.microsoft.com/office/powerpoint/2010/main" val="21442936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endParaRPr lang="en-US" altLang="en-US" smtClean="0"/>
          </a:p>
        </p:txBody>
      </p:sp>
      <p:sp>
        <p:nvSpPr>
          <p:cNvPr id="1679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1E05B9-8B81-4878-AE9D-5F00E83220B3}" type="slidenum">
              <a:rPr lang="en-US" altLang="en-US" sz="1000" smtClean="0"/>
              <a:pPr>
                <a:spcBef>
                  <a:spcPct val="0"/>
                </a:spcBef>
              </a:pPr>
              <a:t>84</a:t>
            </a:fld>
            <a:endParaRPr lang="en-US" altLang="en-US" sz="1000" smtClean="0"/>
          </a:p>
        </p:txBody>
      </p:sp>
    </p:spTree>
    <p:extLst>
      <p:ext uri="{BB962C8B-B14F-4D97-AF65-F5344CB8AC3E}">
        <p14:creationId xmlns:p14="http://schemas.microsoft.com/office/powerpoint/2010/main" val="30044021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endParaRPr lang="en-US" altLang="en-US" smtClean="0"/>
          </a:p>
        </p:txBody>
      </p:sp>
      <p:sp>
        <p:nvSpPr>
          <p:cNvPr id="1699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E6A2D5-03CE-4057-B724-39AD653DA9E2}" type="slidenum">
              <a:rPr lang="en-US" altLang="en-US" sz="1000" smtClean="0"/>
              <a:pPr>
                <a:spcBef>
                  <a:spcPct val="0"/>
                </a:spcBef>
              </a:pPr>
              <a:t>85</a:t>
            </a:fld>
            <a:endParaRPr lang="en-US" altLang="en-US" sz="1000" smtClean="0"/>
          </a:p>
        </p:txBody>
      </p:sp>
    </p:spTree>
    <p:extLst>
      <p:ext uri="{BB962C8B-B14F-4D97-AF65-F5344CB8AC3E}">
        <p14:creationId xmlns:p14="http://schemas.microsoft.com/office/powerpoint/2010/main" val="19753834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endParaRPr lang="en-US" altLang="en-US" smtClean="0"/>
          </a:p>
        </p:txBody>
      </p:sp>
      <p:sp>
        <p:nvSpPr>
          <p:cNvPr id="1720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BE1F3B-B964-4692-937D-54A50D9673B9}" type="slidenum">
              <a:rPr lang="en-US" altLang="en-US" sz="1000" smtClean="0"/>
              <a:pPr>
                <a:spcBef>
                  <a:spcPct val="0"/>
                </a:spcBef>
              </a:pPr>
              <a:t>86</a:t>
            </a:fld>
            <a:endParaRPr lang="en-US" altLang="en-US" sz="1000" smtClean="0"/>
          </a:p>
        </p:txBody>
      </p:sp>
    </p:spTree>
    <p:extLst>
      <p:ext uri="{BB962C8B-B14F-4D97-AF65-F5344CB8AC3E}">
        <p14:creationId xmlns:p14="http://schemas.microsoft.com/office/powerpoint/2010/main" val="1693143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endParaRPr lang="en-US" altLang="en-US" smtClean="0"/>
          </a:p>
        </p:txBody>
      </p:sp>
      <p:sp>
        <p:nvSpPr>
          <p:cNvPr id="1740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796959-D9EB-4359-8FA7-92B5E02B53C7}" type="slidenum">
              <a:rPr lang="en-US" altLang="en-US" sz="1000" smtClean="0"/>
              <a:pPr>
                <a:spcBef>
                  <a:spcPct val="0"/>
                </a:spcBef>
              </a:pPr>
              <a:t>87</a:t>
            </a:fld>
            <a:endParaRPr lang="en-US" altLang="en-US" sz="1000" smtClean="0"/>
          </a:p>
        </p:txBody>
      </p:sp>
    </p:spTree>
    <p:extLst>
      <p:ext uri="{BB962C8B-B14F-4D97-AF65-F5344CB8AC3E}">
        <p14:creationId xmlns:p14="http://schemas.microsoft.com/office/powerpoint/2010/main" val="31173859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US" altLang="en-US" smtClean="0"/>
          </a:p>
        </p:txBody>
      </p:sp>
      <p:sp>
        <p:nvSpPr>
          <p:cNvPr id="1761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6CFEEB-641D-495C-BC8E-57E0C54D65A7}" type="slidenum">
              <a:rPr lang="en-US" altLang="en-US" sz="1000" smtClean="0"/>
              <a:pPr>
                <a:spcBef>
                  <a:spcPct val="0"/>
                </a:spcBef>
              </a:pPr>
              <a:t>88</a:t>
            </a:fld>
            <a:endParaRPr lang="en-US" altLang="en-US" sz="1000" smtClean="0"/>
          </a:p>
        </p:txBody>
      </p:sp>
    </p:spTree>
    <p:extLst>
      <p:ext uri="{BB962C8B-B14F-4D97-AF65-F5344CB8AC3E}">
        <p14:creationId xmlns:p14="http://schemas.microsoft.com/office/powerpoint/2010/main" val="409295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360872-52B6-4ED1-AB25-B07B9BFF19AD}" type="slidenum">
              <a:rPr lang="en-US" altLang="en-US" sz="1000" smtClean="0"/>
              <a:pPr>
                <a:spcBef>
                  <a:spcPct val="0"/>
                </a:spcBef>
              </a:pPr>
              <a:t>10</a:t>
            </a:fld>
            <a:endParaRPr lang="en-US" altLang="en-US" sz="1000" smtClean="0"/>
          </a:p>
        </p:txBody>
      </p:sp>
    </p:spTree>
    <p:extLst>
      <p:ext uri="{BB962C8B-B14F-4D97-AF65-F5344CB8AC3E}">
        <p14:creationId xmlns:p14="http://schemas.microsoft.com/office/powerpoint/2010/main" val="17062427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endParaRPr lang="en-US" altLang="en-US" smtClean="0"/>
          </a:p>
        </p:txBody>
      </p:sp>
      <p:sp>
        <p:nvSpPr>
          <p:cNvPr id="1781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EA4C15-D608-4B44-860C-4A6B80726BE0}" type="slidenum">
              <a:rPr lang="en-US" altLang="en-US" sz="1000" smtClean="0"/>
              <a:pPr>
                <a:spcBef>
                  <a:spcPct val="0"/>
                </a:spcBef>
              </a:pPr>
              <a:t>89</a:t>
            </a:fld>
            <a:endParaRPr lang="en-US" altLang="en-US" sz="1000" smtClean="0"/>
          </a:p>
        </p:txBody>
      </p:sp>
    </p:spTree>
    <p:extLst>
      <p:ext uri="{BB962C8B-B14F-4D97-AF65-F5344CB8AC3E}">
        <p14:creationId xmlns:p14="http://schemas.microsoft.com/office/powerpoint/2010/main" val="29929999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pPr eaLnBrk="1" hangingPunct="1"/>
            <a:r>
              <a:rPr lang="en-GB" altLang="en-US" b="1" smtClean="0"/>
              <a:t>State:</a:t>
            </a:r>
          </a:p>
          <a:p>
            <a:pPr eaLnBrk="1" hangingPunct="1"/>
            <a:r>
              <a:rPr lang="en-GB" altLang="en-US" smtClean="0"/>
              <a:t>At the end of key training sections, in this case the training module was addressing eye protection, we will often do a review of the training.  In this method, using pictures, we are asking the participant to draw a line from the type of eye protection to the best description.  Explain that often these summaries help make up the pre-post tests.</a:t>
            </a:r>
          </a:p>
          <a:p>
            <a:pPr eaLnBrk="1" hangingPunct="1"/>
            <a:endParaRPr lang="en-GB" altLang="en-US" smtClean="0"/>
          </a:p>
          <a:p>
            <a:pPr eaLnBrk="1" hangingPunct="1"/>
            <a:r>
              <a:rPr lang="en-GB" altLang="en-US" smtClean="0"/>
              <a:t>If time permits, allow participants to complete this exercise in teams.  If not, move on.</a:t>
            </a:r>
          </a:p>
          <a:p>
            <a:pPr eaLnBrk="1" hangingPunct="1"/>
            <a:endParaRPr lang="en-GB" altLang="en-US" smtClean="0"/>
          </a:p>
          <a:p>
            <a:pPr eaLnBrk="1" hangingPunct="1"/>
            <a:r>
              <a:rPr lang="en-GB" altLang="en-US" b="1" smtClean="0"/>
              <a:t>Ask:</a:t>
            </a:r>
          </a:p>
          <a:p>
            <a:pPr eaLnBrk="1" hangingPunct="1"/>
            <a:r>
              <a:rPr lang="en-GB" altLang="en-US" smtClean="0"/>
              <a:t>What is the purpose of this exercise?</a:t>
            </a:r>
          </a:p>
          <a:p>
            <a:pPr eaLnBrk="1" hangingPunct="1"/>
            <a:endParaRPr lang="en-GB" altLang="en-US" smtClean="0"/>
          </a:p>
          <a:p>
            <a:pPr eaLnBrk="1" hangingPunct="1"/>
            <a:r>
              <a:rPr lang="en-GB" altLang="en-US" b="1" smtClean="0"/>
              <a:t>Target Response/Key Points</a:t>
            </a:r>
          </a:p>
          <a:p>
            <a:pPr eaLnBrk="1" hangingPunct="1"/>
            <a:r>
              <a:rPr lang="en-GB" altLang="en-US" smtClean="0"/>
              <a:t>To learn some different types of eye protection and to differentiate the purpose of each.</a:t>
            </a:r>
          </a:p>
          <a:p>
            <a:endParaRPr lang="en-US" altLang="en-US" smtClean="0"/>
          </a:p>
        </p:txBody>
      </p:sp>
      <p:sp>
        <p:nvSpPr>
          <p:cNvPr id="18125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357CFA-E657-4AEC-9880-691F7D038046}" type="slidenum">
              <a:rPr lang="en-GB" altLang="en-US" sz="1000" smtClean="0"/>
              <a:pPr>
                <a:spcBef>
                  <a:spcPct val="0"/>
                </a:spcBef>
              </a:pPr>
              <a:t>91</a:t>
            </a:fld>
            <a:endParaRPr lang="en-GB" altLang="en-US" sz="1000" smtClean="0"/>
          </a:p>
        </p:txBody>
      </p:sp>
    </p:spTree>
    <p:extLst>
      <p:ext uri="{BB962C8B-B14F-4D97-AF65-F5344CB8AC3E}">
        <p14:creationId xmlns:p14="http://schemas.microsoft.com/office/powerpoint/2010/main" val="29302504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endParaRPr lang="en-US" altLang="en-US" smtClean="0"/>
          </a:p>
        </p:txBody>
      </p:sp>
      <p:sp>
        <p:nvSpPr>
          <p:cNvPr id="1833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CA221C-7F65-4F54-AF93-7DC78385E042}" type="slidenum">
              <a:rPr lang="en-US" altLang="en-US" sz="1000" smtClean="0"/>
              <a:pPr>
                <a:spcBef>
                  <a:spcPct val="0"/>
                </a:spcBef>
              </a:pPr>
              <a:t>92</a:t>
            </a:fld>
            <a:endParaRPr lang="en-US" altLang="en-US" sz="1000" smtClean="0"/>
          </a:p>
        </p:txBody>
      </p:sp>
    </p:spTree>
    <p:extLst>
      <p:ext uri="{BB962C8B-B14F-4D97-AF65-F5344CB8AC3E}">
        <p14:creationId xmlns:p14="http://schemas.microsoft.com/office/powerpoint/2010/main" val="1512550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endParaRPr lang="en-US" altLang="en-US" smtClean="0"/>
          </a:p>
        </p:txBody>
      </p:sp>
      <p:sp>
        <p:nvSpPr>
          <p:cNvPr id="18637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224564-2C3F-4417-8B56-75CA7DCD39F5}" type="slidenum">
              <a:rPr lang="en-US" altLang="en-US" sz="1000" smtClean="0"/>
              <a:pPr>
                <a:spcBef>
                  <a:spcPct val="0"/>
                </a:spcBef>
              </a:pPr>
              <a:t>93</a:t>
            </a:fld>
            <a:endParaRPr lang="en-US" altLang="en-US" sz="1000" smtClean="0"/>
          </a:p>
        </p:txBody>
      </p:sp>
    </p:spTree>
    <p:extLst>
      <p:ext uri="{BB962C8B-B14F-4D97-AF65-F5344CB8AC3E}">
        <p14:creationId xmlns:p14="http://schemas.microsoft.com/office/powerpoint/2010/main" val="33220745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altLang="en-US" smtClean="0"/>
          </a:p>
        </p:txBody>
      </p:sp>
      <p:sp>
        <p:nvSpPr>
          <p:cNvPr id="18842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6A70B2-EDD1-4349-86EF-C8E4ED4967B7}" type="slidenum">
              <a:rPr lang="en-US" altLang="en-US" sz="1000" smtClean="0"/>
              <a:pPr>
                <a:spcBef>
                  <a:spcPct val="0"/>
                </a:spcBef>
              </a:pPr>
              <a:t>94</a:t>
            </a:fld>
            <a:endParaRPr lang="en-US" altLang="en-US" sz="1000" smtClean="0"/>
          </a:p>
        </p:txBody>
      </p:sp>
    </p:spTree>
    <p:extLst>
      <p:ext uri="{BB962C8B-B14F-4D97-AF65-F5344CB8AC3E}">
        <p14:creationId xmlns:p14="http://schemas.microsoft.com/office/powerpoint/2010/main" val="8397108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endParaRPr lang="en-US" altLang="en-US" smtClean="0"/>
          </a:p>
        </p:txBody>
      </p:sp>
      <p:sp>
        <p:nvSpPr>
          <p:cNvPr id="19046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0C2D72-D630-435F-8F65-402CC19DEB64}" type="slidenum">
              <a:rPr lang="en-US" altLang="en-US" sz="1000" smtClean="0"/>
              <a:pPr>
                <a:spcBef>
                  <a:spcPct val="0"/>
                </a:spcBef>
              </a:pPr>
              <a:t>95</a:t>
            </a:fld>
            <a:endParaRPr lang="en-US" altLang="en-US" sz="1000" smtClean="0"/>
          </a:p>
        </p:txBody>
      </p:sp>
    </p:spTree>
    <p:extLst>
      <p:ext uri="{BB962C8B-B14F-4D97-AF65-F5344CB8AC3E}">
        <p14:creationId xmlns:p14="http://schemas.microsoft.com/office/powerpoint/2010/main" val="3375225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p:spPr>
        <p:txBody>
          <a:bodyPr/>
          <a:lstStyle/>
          <a:p>
            <a:endParaRPr lang="en-US" altLang="en-US" smtClean="0"/>
          </a:p>
        </p:txBody>
      </p:sp>
      <p:sp>
        <p:nvSpPr>
          <p:cNvPr id="19251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629D99-7DA7-4057-8966-4F467A416F23}" type="slidenum">
              <a:rPr lang="en-US" altLang="en-US" sz="1000" smtClean="0"/>
              <a:pPr>
                <a:spcBef>
                  <a:spcPct val="0"/>
                </a:spcBef>
              </a:pPr>
              <a:t>97</a:t>
            </a:fld>
            <a:endParaRPr lang="en-US" altLang="en-US" sz="1000" smtClean="0"/>
          </a:p>
        </p:txBody>
      </p:sp>
    </p:spTree>
    <p:extLst>
      <p:ext uri="{BB962C8B-B14F-4D97-AF65-F5344CB8AC3E}">
        <p14:creationId xmlns:p14="http://schemas.microsoft.com/office/powerpoint/2010/main" val="41046280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endParaRPr lang="en-US" altLang="en-US" smtClean="0"/>
          </a:p>
        </p:txBody>
      </p:sp>
      <p:sp>
        <p:nvSpPr>
          <p:cNvPr id="19456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831060-5BAE-49B4-B344-3582074D0EEC}" type="slidenum">
              <a:rPr lang="en-US" altLang="en-US" sz="1000" smtClean="0"/>
              <a:pPr>
                <a:spcBef>
                  <a:spcPct val="0"/>
                </a:spcBef>
              </a:pPr>
              <a:t>98</a:t>
            </a:fld>
            <a:endParaRPr lang="en-US" altLang="en-US" sz="1000" smtClean="0"/>
          </a:p>
        </p:txBody>
      </p:sp>
    </p:spTree>
    <p:extLst>
      <p:ext uri="{BB962C8B-B14F-4D97-AF65-F5344CB8AC3E}">
        <p14:creationId xmlns:p14="http://schemas.microsoft.com/office/powerpoint/2010/main" val="16442117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altLang="en-US" smtClean="0"/>
          </a:p>
        </p:txBody>
      </p:sp>
      <p:sp>
        <p:nvSpPr>
          <p:cNvPr id="19661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33B962-8BED-46F7-82C6-D333A8386A44}" type="slidenum">
              <a:rPr lang="en-US" altLang="en-US" sz="1000" smtClean="0"/>
              <a:pPr>
                <a:spcBef>
                  <a:spcPct val="0"/>
                </a:spcBef>
              </a:pPr>
              <a:t>99</a:t>
            </a:fld>
            <a:endParaRPr lang="en-US" altLang="en-US" sz="1000" smtClean="0"/>
          </a:p>
        </p:txBody>
      </p:sp>
    </p:spTree>
    <p:extLst>
      <p:ext uri="{BB962C8B-B14F-4D97-AF65-F5344CB8AC3E}">
        <p14:creationId xmlns:p14="http://schemas.microsoft.com/office/powerpoint/2010/main" val="32074183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endParaRPr lang="en-US" altLang="en-US" smtClean="0"/>
          </a:p>
        </p:txBody>
      </p:sp>
      <p:sp>
        <p:nvSpPr>
          <p:cNvPr id="20890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4BEFFA-F853-4255-945E-1116C02EC268}" type="slidenum">
              <a:rPr lang="en-US" altLang="en-US" sz="1000" smtClean="0"/>
              <a:pPr>
                <a:spcBef>
                  <a:spcPct val="0"/>
                </a:spcBef>
              </a:pPr>
              <a:t>110</a:t>
            </a:fld>
            <a:endParaRPr lang="en-US" altLang="en-US" sz="1000" smtClean="0"/>
          </a:p>
        </p:txBody>
      </p:sp>
    </p:spTree>
    <p:extLst>
      <p:ext uri="{BB962C8B-B14F-4D97-AF65-F5344CB8AC3E}">
        <p14:creationId xmlns:p14="http://schemas.microsoft.com/office/powerpoint/2010/main" val="360700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D2DBDC-9D67-4099-8B42-1A9FADD01D33}" type="slidenum">
              <a:rPr lang="en-US" altLang="en-US" sz="1000" smtClean="0"/>
              <a:pPr>
                <a:spcBef>
                  <a:spcPct val="0"/>
                </a:spcBef>
              </a:pPr>
              <a:t>11</a:t>
            </a:fld>
            <a:endParaRPr lang="en-US" altLang="en-US" sz="1000" smtClean="0"/>
          </a:p>
        </p:txBody>
      </p:sp>
    </p:spTree>
    <p:extLst>
      <p:ext uri="{BB962C8B-B14F-4D97-AF65-F5344CB8AC3E}">
        <p14:creationId xmlns:p14="http://schemas.microsoft.com/office/powerpoint/2010/main" val="8030554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smtClean="0"/>
          </a:p>
        </p:txBody>
      </p:sp>
      <p:sp>
        <p:nvSpPr>
          <p:cNvPr id="21094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FEB720-DC37-4399-9046-EA0032C4412E}" type="slidenum">
              <a:rPr lang="en-US" altLang="en-US" sz="1000" smtClean="0"/>
              <a:pPr>
                <a:spcBef>
                  <a:spcPct val="0"/>
                </a:spcBef>
              </a:pPr>
              <a:t>111</a:t>
            </a:fld>
            <a:endParaRPr lang="en-US" altLang="en-US" sz="1000" smtClean="0"/>
          </a:p>
        </p:txBody>
      </p:sp>
    </p:spTree>
    <p:extLst>
      <p:ext uri="{BB962C8B-B14F-4D97-AF65-F5344CB8AC3E}">
        <p14:creationId xmlns:p14="http://schemas.microsoft.com/office/powerpoint/2010/main" val="17451573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p:spPr>
        <p:txBody>
          <a:bodyPr/>
          <a:lstStyle/>
          <a:p>
            <a:endParaRPr lang="en-US" altLang="en-US" smtClean="0"/>
          </a:p>
        </p:txBody>
      </p:sp>
      <p:sp>
        <p:nvSpPr>
          <p:cNvPr id="21299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5C9845-6C28-4BB9-AF36-F569AC5FCBCA}" type="slidenum">
              <a:rPr lang="en-US" altLang="en-US" sz="1000" smtClean="0"/>
              <a:pPr>
                <a:spcBef>
                  <a:spcPct val="0"/>
                </a:spcBef>
              </a:pPr>
              <a:t>112</a:t>
            </a:fld>
            <a:endParaRPr lang="en-US" altLang="en-US" sz="1000" smtClean="0"/>
          </a:p>
        </p:txBody>
      </p:sp>
    </p:spTree>
    <p:extLst>
      <p:ext uri="{BB962C8B-B14F-4D97-AF65-F5344CB8AC3E}">
        <p14:creationId xmlns:p14="http://schemas.microsoft.com/office/powerpoint/2010/main" val="17268789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p:spPr>
        <p:txBody>
          <a:bodyPr/>
          <a:lstStyle/>
          <a:p>
            <a:endParaRPr lang="en-US" altLang="en-US" smtClean="0"/>
          </a:p>
        </p:txBody>
      </p:sp>
      <p:sp>
        <p:nvSpPr>
          <p:cNvPr id="21504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0DC3BB-964E-456F-8A9D-3614B36F7AB9}" type="slidenum">
              <a:rPr lang="en-US" altLang="en-US" sz="1000" smtClean="0"/>
              <a:pPr>
                <a:spcBef>
                  <a:spcPct val="0"/>
                </a:spcBef>
              </a:pPr>
              <a:t>113</a:t>
            </a:fld>
            <a:endParaRPr lang="en-US" altLang="en-US" sz="1000" smtClean="0"/>
          </a:p>
        </p:txBody>
      </p:sp>
    </p:spTree>
    <p:extLst>
      <p:ext uri="{BB962C8B-B14F-4D97-AF65-F5344CB8AC3E}">
        <p14:creationId xmlns:p14="http://schemas.microsoft.com/office/powerpoint/2010/main" val="27703057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p:spPr>
        <p:txBody>
          <a:bodyPr/>
          <a:lstStyle/>
          <a:p>
            <a:endParaRPr lang="en-US" altLang="en-US" smtClean="0"/>
          </a:p>
        </p:txBody>
      </p:sp>
      <p:sp>
        <p:nvSpPr>
          <p:cNvPr id="21709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AF369F-3E35-4FE2-8143-8A90318E1C78}" type="slidenum">
              <a:rPr lang="en-US" altLang="en-US" sz="1000" smtClean="0"/>
              <a:pPr>
                <a:spcBef>
                  <a:spcPct val="0"/>
                </a:spcBef>
              </a:pPr>
              <a:t>114</a:t>
            </a:fld>
            <a:endParaRPr lang="en-US" altLang="en-US" sz="1000" smtClean="0"/>
          </a:p>
        </p:txBody>
      </p:sp>
    </p:spTree>
    <p:extLst>
      <p:ext uri="{BB962C8B-B14F-4D97-AF65-F5344CB8AC3E}">
        <p14:creationId xmlns:p14="http://schemas.microsoft.com/office/powerpoint/2010/main" val="42271246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p:spPr>
        <p:txBody>
          <a:bodyPr/>
          <a:lstStyle/>
          <a:p>
            <a:endParaRPr lang="en-US" altLang="en-US" smtClean="0"/>
          </a:p>
        </p:txBody>
      </p:sp>
      <p:sp>
        <p:nvSpPr>
          <p:cNvPr id="21914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C5F212-CC0C-4B7F-93F1-845C911DF9E3}" type="slidenum">
              <a:rPr lang="en-US" altLang="en-US" sz="1000" smtClean="0"/>
              <a:pPr>
                <a:spcBef>
                  <a:spcPct val="0"/>
                </a:spcBef>
              </a:pPr>
              <a:t>115</a:t>
            </a:fld>
            <a:endParaRPr lang="en-US" altLang="en-US" sz="1000" smtClean="0"/>
          </a:p>
        </p:txBody>
      </p:sp>
    </p:spTree>
    <p:extLst>
      <p:ext uri="{BB962C8B-B14F-4D97-AF65-F5344CB8AC3E}">
        <p14:creationId xmlns:p14="http://schemas.microsoft.com/office/powerpoint/2010/main" val="20053792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p:spPr>
        <p:txBody>
          <a:bodyPr/>
          <a:lstStyle/>
          <a:p>
            <a:endParaRPr lang="en-US" altLang="en-US" smtClean="0"/>
          </a:p>
        </p:txBody>
      </p:sp>
      <p:sp>
        <p:nvSpPr>
          <p:cNvPr id="221188"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0627ED-FF8D-4C19-82DF-269A5C2BA171}" type="slidenum">
              <a:rPr lang="en-US" altLang="en-US" sz="1000" smtClean="0"/>
              <a:pPr>
                <a:spcBef>
                  <a:spcPct val="0"/>
                </a:spcBef>
              </a:pPr>
              <a:t>116</a:t>
            </a:fld>
            <a:endParaRPr lang="en-US" altLang="en-US" sz="1000" smtClean="0"/>
          </a:p>
        </p:txBody>
      </p:sp>
    </p:spTree>
    <p:extLst>
      <p:ext uri="{BB962C8B-B14F-4D97-AF65-F5344CB8AC3E}">
        <p14:creationId xmlns:p14="http://schemas.microsoft.com/office/powerpoint/2010/main" val="8993172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endParaRPr lang="en-US" altLang="en-US" smtClean="0"/>
          </a:p>
        </p:txBody>
      </p:sp>
      <p:sp>
        <p:nvSpPr>
          <p:cNvPr id="223236"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39775" indent="-284163" defTabSz="939800">
              <a:spcBef>
                <a:spcPct val="30000"/>
              </a:spcBef>
              <a:defRPr sz="1200">
                <a:solidFill>
                  <a:schemeClr val="tx1"/>
                </a:solidFill>
                <a:latin typeface="Times New Roman" panose="02020603050405020304" pitchFamily="18" charset="0"/>
              </a:defRPr>
            </a:lvl2pPr>
            <a:lvl3pPr marL="1136650" indent="-227013" defTabSz="939800">
              <a:spcBef>
                <a:spcPct val="30000"/>
              </a:spcBef>
              <a:defRPr sz="1200">
                <a:solidFill>
                  <a:schemeClr val="tx1"/>
                </a:solidFill>
                <a:latin typeface="Times New Roman" panose="02020603050405020304" pitchFamily="18" charset="0"/>
              </a:defRPr>
            </a:lvl3pPr>
            <a:lvl4pPr marL="1592263" indent="-227013" defTabSz="939800">
              <a:spcBef>
                <a:spcPct val="30000"/>
              </a:spcBef>
              <a:defRPr sz="1200">
                <a:solidFill>
                  <a:schemeClr val="tx1"/>
                </a:solidFill>
                <a:latin typeface="Times New Roman" panose="02020603050405020304" pitchFamily="18" charset="0"/>
              </a:defRPr>
            </a:lvl4pPr>
            <a:lvl5pPr marL="2047875" indent="-227013" defTabSz="939800">
              <a:spcBef>
                <a:spcPct val="30000"/>
              </a:spcBef>
              <a:defRPr sz="1200">
                <a:solidFill>
                  <a:schemeClr val="tx1"/>
                </a:solidFill>
                <a:latin typeface="Times New Roman" panose="02020603050405020304" pitchFamily="18" charset="0"/>
              </a:defRPr>
            </a:lvl5pPr>
            <a:lvl6pPr marL="2505075" indent="-227013"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62275" indent="-227013"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19475" indent="-227013"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76675" indent="-227013"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68DED2-153E-4A38-A27A-E2003B2C86C3}" type="slidenum">
              <a:rPr lang="en-US" altLang="en-US" sz="1000" smtClean="0"/>
              <a:pPr>
                <a:spcBef>
                  <a:spcPct val="0"/>
                </a:spcBef>
              </a:pPr>
              <a:t>117</a:t>
            </a:fld>
            <a:endParaRPr lang="en-US" altLang="en-US" sz="1000" smtClean="0"/>
          </a:p>
        </p:txBody>
      </p:sp>
    </p:spTree>
    <p:extLst>
      <p:ext uri="{BB962C8B-B14F-4D97-AF65-F5344CB8AC3E}">
        <p14:creationId xmlns:p14="http://schemas.microsoft.com/office/powerpoint/2010/main" val="39217096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p:spPr>
        <p:txBody>
          <a:bodyPr/>
          <a:lstStyle/>
          <a:p>
            <a:endParaRPr lang="en-US" altLang="en-US" smtClean="0"/>
          </a:p>
        </p:txBody>
      </p:sp>
      <p:sp>
        <p:nvSpPr>
          <p:cNvPr id="225284"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97115C-B6AB-4F99-927A-BAC17AD8155A}" type="slidenum">
              <a:rPr lang="en-US" altLang="en-US" sz="1000" smtClean="0"/>
              <a:pPr>
                <a:spcBef>
                  <a:spcPct val="0"/>
                </a:spcBef>
              </a:pPr>
              <a:t>118</a:t>
            </a:fld>
            <a:endParaRPr lang="en-US" altLang="en-US" sz="1000" smtClean="0"/>
          </a:p>
        </p:txBody>
      </p:sp>
    </p:spTree>
    <p:extLst>
      <p:ext uri="{BB962C8B-B14F-4D97-AF65-F5344CB8AC3E}">
        <p14:creationId xmlns:p14="http://schemas.microsoft.com/office/powerpoint/2010/main" val="29991890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endParaRPr lang="en-US" altLang="en-US" smtClean="0"/>
          </a:p>
        </p:txBody>
      </p:sp>
      <p:sp>
        <p:nvSpPr>
          <p:cNvPr id="227332"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975678-F897-452A-B55F-ED797DB32FA3}" type="slidenum">
              <a:rPr lang="en-US" altLang="en-US" sz="1000" smtClean="0"/>
              <a:pPr>
                <a:spcBef>
                  <a:spcPct val="0"/>
                </a:spcBef>
              </a:pPr>
              <a:t>119</a:t>
            </a:fld>
            <a:endParaRPr lang="en-US" altLang="en-US" sz="1000" smtClean="0"/>
          </a:p>
        </p:txBody>
      </p:sp>
    </p:spTree>
    <p:extLst>
      <p:ext uri="{BB962C8B-B14F-4D97-AF65-F5344CB8AC3E}">
        <p14:creationId xmlns:p14="http://schemas.microsoft.com/office/powerpoint/2010/main" val="34973301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p:spPr>
        <p:txBody>
          <a:bodyPr/>
          <a:lstStyle/>
          <a:p>
            <a:endParaRPr lang="en-US" altLang="en-US" smtClean="0"/>
          </a:p>
        </p:txBody>
      </p:sp>
      <p:sp>
        <p:nvSpPr>
          <p:cNvPr id="229380" name="Slide Number Placeholder 3"/>
          <p:cNvSpPr>
            <a:spLocks noGrp="1"/>
          </p:cNvSpPr>
          <p:nvPr>
            <p:ph type="sldNum" sz="quarter" idx="5"/>
          </p:nvPr>
        </p:nvSpPr>
        <p:spPr>
          <a:noFill/>
        </p:spPr>
        <p:txBody>
          <a:bodyPr/>
          <a:lstStyle>
            <a:lvl1pPr defTabSz="939800">
              <a:spcBef>
                <a:spcPct val="30000"/>
              </a:spcBef>
              <a:defRPr sz="1200">
                <a:solidFill>
                  <a:schemeClr val="tx1"/>
                </a:solidFill>
                <a:latin typeface="Times New Roman" panose="02020603050405020304" pitchFamily="18" charset="0"/>
              </a:defRPr>
            </a:lvl1pPr>
            <a:lvl2pPr marL="742950" indent="-285750" defTabSz="939800">
              <a:spcBef>
                <a:spcPct val="30000"/>
              </a:spcBef>
              <a:defRPr sz="1200">
                <a:solidFill>
                  <a:schemeClr val="tx1"/>
                </a:solidFill>
                <a:latin typeface="Times New Roman" panose="02020603050405020304" pitchFamily="18" charset="0"/>
              </a:defRPr>
            </a:lvl2pPr>
            <a:lvl3pPr marL="1143000" indent="-228600" defTabSz="939800">
              <a:spcBef>
                <a:spcPct val="30000"/>
              </a:spcBef>
              <a:defRPr sz="1200">
                <a:solidFill>
                  <a:schemeClr val="tx1"/>
                </a:solidFill>
                <a:latin typeface="Times New Roman" panose="02020603050405020304" pitchFamily="18" charset="0"/>
              </a:defRPr>
            </a:lvl3pPr>
            <a:lvl4pPr marL="1600200" indent="-228600" defTabSz="939800">
              <a:spcBef>
                <a:spcPct val="30000"/>
              </a:spcBef>
              <a:defRPr sz="1200">
                <a:solidFill>
                  <a:schemeClr val="tx1"/>
                </a:solidFill>
                <a:latin typeface="Times New Roman" panose="02020603050405020304" pitchFamily="18" charset="0"/>
              </a:defRPr>
            </a:lvl4pPr>
            <a:lvl5pPr marL="2057400" indent="-228600" defTabSz="939800">
              <a:spcBef>
                <a:spcPct val="30000"/>
              </a:spcBef>
              <a:defRPr sz="1200">
                <a:solidFill>
                  <a:schemeClr val="tx1"/>
                </a:solidFill>
                <a:latin typeface="Times New Roman" panose="02020603050405020304" pitchFamily="18" charset="0"/>
              </a:defRPr>
            </a:lvl5pPr>
            <a:lvl6pPr marL="2514600" indent="-228600" defTabSz="9398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98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98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98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31E604-F10C-4584-A700-C1DF4687F089}" type="slidenum">
              <a:rPr lang="en-US" altLang="en-US" sz="1000" smtClean="0"/>
              <a:pPr>
                <a:spcBef>
                  <a:spcPct val="0"/>
                </a:spcBef>
              </a:pPr>
              <a:t>120</a:t>
            </a:fld>
            <a:endParaRPr lang="en-US" altLang="en-US" sz="1000" smtClean="0"/>
          </a:p>
        </p:txBody>
      </p:sp>
    </p:spTree>
    <p:extLst>
      <p:ext uri="{BB962C8B-B14F-4D97-AF65-F5344CB8AC3E}">
        <p14:creationId xmlns:p14="http://schemas.microsoft.com/office/powerpoint/2010/main" val="54374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094A6-AE43-4804-9D92-7BD9EE6B98F4}" type="slidenum">
              <a:rPr lang="en-US" altLang="en-US"/>
              <a:pPr>
                <a:defRPr/>
              </a:pPr>
              <a:t>‹#›</a:t>
            </a:fld>
            <a:endParaRPr lang="en-US" altLang="en-US"/>
          </a:p>
        </p:txBody>
      </p:sp>
    </p:spTree>
    <p:extLst>
      <p:ext uri="{BB962C8B-B14F-4D97-AF65-F5344CB8AC3E}">
        <p14:creationId xmlns:p14="http://schemas.microsoft.com/office/powerpoint/2010/main" val="328512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3B9502-9C65-4FA9-B017-118486010640}" type="slidenum">
              <a:rPr lang="en-US" altLang="en-US"/>
              <a:pPr>
                <a:defRPr/>
              </a:pPr>
              <a:t>‹#›</a:t>
            </a:fld>
            <a:endParaRPr lang="en-US" altLang="en-US"/>
          </a:p>
        </p:txBody>
      </p:sp>
    </p:spTree>
    <p:extLst>
      <p:ext uri="{BB962C8B-B14F-4D97-AF65-F5344CB8AC3E}">
        <p14:creationId xmlns:p14="http://schemas.microsoft.com/office/powerpoint/2010/main" val="322872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0613" y="838200"/>
            <a:ext cx="1462087" cy="754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38200"/>
            <a:ext cx="4233863" cy="754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01AAB-6EA5-46FA-BD6F-9C926DC05DFD}" type="slidenum">
              <a:rPr lang="en-US" altLang="en-US"/>
              <a:pPr>
                <a:defRPr/>
              </a:pPr>
              <a:t>‹#›</a:t>
            </a:fld>
            <a:endParaRPr lang="en-US" altLang="en-US"/>
          </a:p>
        </p:txBody>
      </p:sp>
    </p:spTree>
    <p:extLst>
      <p:ext uri="{BB962C8B-B14F-4D97-AF65-F5344CB8AC3E}">
        <p14:creationId xmlns:p14="http://schemas.microsoft.com/office/powerpoint/2010/main" val="345600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505200" y="2438400"/>
            <a:ext cx="2838450" cy="59436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r>
              <a:rPr lang="en-US"/>
              <a:t>  6/01</a:t>
            </a:r>
          </a:p>
        </p:txBody>
      </p:sp>
      <p:sp>
        <p:nvSpPr>
          <p:cNvPr id="6" name="Rectangle 5"/>
          <p:cNvSpPr>
            <a:spLocks noGrp="1" noChangeArrowheads="1"/>
          </p:cNvSpPr>
          <p:nvPr>
            <p:ph type="sldNum" sz="quarter" idx="11"/>
          </p:nvPr>
        </p:nvSpPr>
        <p:spPr/>
        <p:txBody>
          <a:bodyPr/>
          <a:lstStyle>
            <a:lvl1pPr>
              <a:defRPr/>
            </a:lvl1pPr>
          </a:lstStyle>
          <a:p>
            <a:pPr>
              <a:defRPr/>
            </a:pPr>
            <a:fld id="{56A0245D-D42E-4666-952D-CAC031D8BC01}" type="slidenum">
              <a:rPr lang="en-US" altLang="en-US"/>
              <a:pPr>
                <a:defRPr/>
              </a:pPr>
              <a:t>‹#›</a:t>
            </a:fld>
            <a:endParaRPr lang="en-US" altLang="en-US"/>
          </a:p>
        </p:txBody>
      </p:sp>
    </p:spTree>
    <p:extLst>
      <p:ext uri="{BB962C8B-B14F-4D97-AF65-F5344CB8AC3E}">
        <p14:creationId xmlns:p14="http://schemas.microsoft.com/office/powerpoint/2010/main" val="397679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5829300" cy="939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438400"/>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505200" y="2438400"/>
            <a:ext cx="283845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505200" y="5486400"/>
            <a:ext cx="2838450" cy="2895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lvl1pPr>
          </a:lstStyle>
          <a:p>
            <a:pPr>
              <a:defRPr/>
            </a:pPr>
            <a:r>
              <a:rPr lang="en-US"/>
              <a:t>  6/01</a:t>
            </a:r>
          </a:p>
        </p:txBody>
      </p:sp>
      <p:sp>
        <p:nvSpPr>
          <p:cNvPr id="7" name="Rectangle 6"/>
          <p:cNvSpPr>
            <a:spLocks noGrp="1" noChangeArrowheads="1"/>
          </p:cNvSpPr>
          <p:nvPr>
            <p:ph type="sldNum" sz="quarter" idx="11"/>
          </p:nvPr>
        </p:nvSpPr>
        <p:spPr/>
        <p:txBody>
          <a:bodyPr/>
          <a:lstStyle>
            <a:lvl1pPr>
              <a:defRPr/>
            </a:lvl1pPr>
          </a:lstStyle>
          <a:p>
            <a:pPr>
              <a:defRPr/>
            </a:pPr>
            <a:fld id="{596E1B5B-4C84-405A-B992-89324D755784}" type="slidenum">
              <a:rPr lang="en-US" altLang="en-US"/>
              <a:pPr>
                <a:defRPr/>
              </a:pPr>
              <a:t>‹#›</a:t>
            </a:fld>
            <a:endParaRPr lang="en-US" altLang="en-US"/>
          </a:p>
        </p:txBody>
      </p:sp>
    </p:spTree>
    <p:extLst>
      <p:ext uri="{BB962C8B-B14F-4D97-AF65-F5344CB8AC3E}">
        <p14:creationId xmlns:p14="http://schemas.microsoft.com/office/powerpoint/2010/main" val="36402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6"/>
          <p:cNvSpPr>
            <a:spLocks noGrp="1" noChangeArrowheads="1"/>
          </p:cNvSpPr>
          <p:nvPr>
            <p:ph type="sldNum" sz="quarter" idx="11"/>
          </p:nvPr>
        </p:nvSpPr>
        <p:spPr/>
        <p:txBody>
          <a:bodyPr/>
          <a:lstStyle>
            <a:lvl1pPr>
              <a:defRPr/>
            </a:lvl1pPr>
          </a:lstStyle>
          <a:p>
            <a:pPr>
              <a:defRPr/>
            </a:pPr>
            <a:fld id="{A809DB39-0D89-489B-BF1D-3B805FE2D2C9}" type="slidenum">
              <a:rPr lang="en-US" altLang="en-US"/>
              <a:pPr>
                <a:defRPr/>
              </a:pPr>
              <a:t>‹#›</a:t>
            </a:fld>
            <a:endParaRPr lang="en-US" altLang="en-US"/>
          </a:p>
        </p:txBody>
      </p:sp>
    </p:spTree>
    <p:extLst>
      <p:ext uri="{BB962C8B-B14F-4D97-AF65-F5344CB8AC3E}">
        <p14:creationId xmlns:p14="http://schemas.microsoft.com/office/powerpoint/2010/main" val="67011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a:t>  6/01</a:t>
            </a:r>
          </a:p>
        </p:txBody>
      </p:sp>
      <p:sp>
        <p:nvSpPr>
          <p:cNvPr id="5" name="Rectangle 5"/>
          <p:cNvSpPr>
            <a:spLocks noGrp="1" noChangeArrowheads="1"/>
          </p:cNvSpPr>
          <p:nvPr>
            <p:ph type="ftr" sz="quarter" idx="11"/>
          </p:nvPr>
        </p:nvSpPr>
        <p:spPr>
          <a:xfrm>
            <a:off x="2362200" y="8509000"/>
            <a:ext cx="2171700" cy="609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5BC710B-372E-4D15-9C67-5C47D7347989}" type="slidenum">
              <a:rPr lang="en-US" altLang="en-US"/>
              <a:pPr>
                <a:defRPr/>
              </a:pPr>
              <a:t>‹#›</a:t>
            </a:fld>
            <a:endParaRPr lang="en-US" altLang="en-US"/>
          </a:p>
        </p:txBody>
      </p:sp>
    </p:spTree>
    <p:extLst>
      <p:ext uri="{BB962C8B-B14F-4D97-AF65-F5344CB8AC3E}">
        <p14:creationId xmlns:p14="http://schemas.microsoft.com/office/powerpoint/2010/main" val="30896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438400"/>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2D6777-8D6B-4EF9-8DA2-1C6D2BDBF4C2}" type="slidenum">
              <a:rPr lang="en-US" altLang="en-US"/>
              <a:pPr>
                <a:defRPr/>
              </a:pPr>
              <a:t>‹#›</a:t>
            </a:fld>
            <a:endParaRPr lang="en-US" altLang="en-US"/>
          </a:p>
        </p:txBody>
      </p:sp>
    </p:spTree>
    <p:extLst>
      <p:ext uri="{BB962C8B-B14F-4D97-AF65-F5344CB8AC3E}">
        <p14:creationId xmlns:p14="http://schemas.microsoft.com/office/powerpoint/2010/main" val="411809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6/01</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4E4B75-81DD-4A78-B2CB-EA9795E00D31}" type="slidenum">
              <a:rPr lang="en-US" altLang="en-US"/>
              <a:pPr>
                <a:defRPr/>
              </a:pPr>
              <a:t>‹#›</a:t>
            </a:fld>
            <a:endParaRPr lang="en-US" altLang="en-US"/>
          </a:p>
        </p:txBody>
      </p:sp>
    </p:spTree>
    <p:extLst>
      <p:ext uri="{BB962C8B-B14F-4D97-AF65-F5344CB8AC3E}">
        <p14:creationId xmlns:p14="http://schemas.microsoft.com/office/powerpoint/2010/main" val="278222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6/01</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B381BA-F7B7-4F0E-A091-D9CBD8F3A422}" type="slidenum">
              <a:rPr lang="en-US" altLang="en-US"/>
              <a:pPr>
                <a:defRPr/>
              </a:pPr>
              <a:t>‹#›</a:t>
            </a:fld>
            <a:endParaRPr lang="en-US" altLang="en-US"/>
          </a:p>
        </p:txBody>
      </p:sp>
    </p:spTree>
    <p:extLst>
      <p:ext uri="{BB962C8B-B14F-4D97-AF65-F5344CB8AC3E}">
        <p14:creationId xmlns:p14="http://schemas.microsoft.com/office/powerpoint/2010/main" val="324256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6/01</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9B2D9D-4BCC-4831-931B-7A21076497B2}" type="slidenum">
              <a:rPr lang="en-US" altLang="en-US"/>
              <a:pPr>
                <a:defRPr/>
              </a:pPr>
              <a:t>‹#›</a:t>
            </a:fld>
            <a:endParaRPr lang="en-US" altLang="en-US"/>
          </a:p>
        </p:txBody>
      </p:sp>
    </p:spTree>
    <p:extLst>
      <p:ext uri="{BB962C8B-B14F-4D97-AF65-F5344CB8AC3E}">
        <p14:creationId xmlns:p14="http://schemas.microsoft.com/office/powerpoint/2010/main" val="392442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6E4F-7AF9-4775-94DA-80421143B7AA}" type="slidenum">
              <a:rPr lang="en-US" altLang="en-US"/>
              <a:pPr>
                <a:defRPr/>
              </a:pPr>
              <a:t>‹#›</a:t>
            </a:fld>
            <a:endParaRPr lang="en-US" altLang="en-US"/>
          </a:p>
        </p:txBody>
      </p:sp>
    </p:spTree>
    <p:extLst>
      <p:ext uri="{BB962C8B-B14F-4D97-AF65-F5344CB8AC3E}">
        <p14:creationId xmlns:p14="http://schemas.microsoft.com/office/powerpoint/2010/main" val="407316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6/01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E74F81-BDAC-49A3-80E5-42A5CAEAFBF4}" type="slidenum">
              <a:rPr lang="en-US" altLang="en-US"/>
              <a:pPr>
                <a:defRPr/>
              </a:pPr>
              <a:t>‹#›</a:t>
            </a:fld>
            <a:endParaRPr lang="en-US" altLang="en-US"/>
          </a:p>
        </p:txBody>
      </p:sp>
    </p:spTree>
    <p:extLst>
      <p:ext uri="{BB962C8B-B14F-4D97-AF65-F5344CB8AC3E}">
        <p14:creationId xmlns:p14="http://schemas.microsoft.com/office/powerpoint/2010/main" val="3281439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8382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2438400"/>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8305800"/>
            <a:ext cx="1428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r>
              <a:rPr lang="en-US"/>
              <a:t>  6/01</a:t>
            </a:r>
          </a:p>
        </p:txBody>
      </p:sp>
      <p:sp>
        <p:nvSpPr>
          <p:cNvPr id="112645" name="Rectangle 5"/>
          <p:cNvSpPr>
            <a:spLocks noGrp="1" noChangeArrowheads="1"/>
          </p:cNvSpPr>
          <p:nvPr>
            <p:ph type="ftr" sz="quarter" idx="3"/>
          </p:nvPr>
        </p:nvSpPr>
        <p:spPr bwMode="auto">
          <a:xfrm>
            <a:off x="2343150" y="8331200"/>
            <a:ext cx="2171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i="0">
                <a:cs typeface="+mn-cs"/>
              </a:defRPr>
            </a:lvl1pPr>
          </a:lstStyle>
          <a:p>
            <a:pPr>
              <a:defRPr/>
            </a:pPr>
            <a:endParaRPr lang="en-US"/>
          </a:p>
        </p:txBody>
      </p:sp>
      <p:sp>
        <p:nvSpPr>
          <p:cNvPr id="112646" name="Rectangle 6"/>
          <p:cNvSpPr>
            <a:spLocks noGrp="1" noChangeArrowheads="1"/>
          </p:cNvSpPr>
          <p:nvPr>
            <p:ph type="sldNum" sz="quarter" idx="4"/>
          </p:nvPr>
        </p:nvSpPr>
        <p:spPr bwMode="auto">
          <a:xfrm>
            <a:off x="4914900" y="8686800"/>
            <a:ext cx="14287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99907D3-4157-427D-B587-2DAEED22ECE8}" type="slidenum">
              <a:rPr lang="en-US" altLang="en-US"/>
              <a:pPr>
                <a:defRPr/>
              </a:pPr>
              <a:t>‹#›</a:t>
            </a:fld>
            <a:endParaRPr lang="en-US" altLang="en-US"/>
          </a:p>
        </p:txBody>
      </p:sp>
      <p:sp>
        <p:nvSpPr>
          <p:cNvPr id="1031" name="Line 7"/>
          <p:cNvSpPr>
            <a:spLocks noChangeShapeType="1"/>
          </p:cNvSpPr>
          <p:nvPr/>
        </p:nvSpPr>
        <p:spPr bwMode="auto">
          <a:xfrm>
            <a:off x="533400" y="609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Text Box 8"/>
          <p:cNvSpPr txBox="1">
            <a:spLocks noChangeArrowheads="1"/>
          </p:cNvSpPr>
          <p:nvPr/>
        </p:nvSpPr>
        <p:spPr bwMode="auto">
          <a:xfrm>
            <a:off x="4572000" y="304800"/>
            <a:ext cx="173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600" b="1" i="1" dirty="0" smtClean="0">
                <a:cs typeface="+mn-cs"/>
              </a:rPr>
              <a:t>T</a:t>
            </a:r>
            <a:r>
              <a:rPr lang="en-US" sz="1200" b="1" i="1" dirty="0" smtClean="0">
                <a:cs typeface="+mn-cs"/>
              </a:rPr>
              <a:t>RAIN THE TRAINER</a:t>
            </a:r>
          </a:p>
        </p:txBody>
      </p:sp>
      <p:sp>
        <p:nvSpPr>
          <p:cNvPr id="1033" name="Line 10"/>
          <p:cNvSpPr>
            <a:spLocks noChangeShapeType="1"/>
          </p:cNvSpPr>
          <p:nvPr/>
        </p:nvSpPr>
        <p:spPr bwMode="auto">
          <a:xfrm>
            <a:off x="533400" y="8610600"/>
            <a:ext cx="586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323" r:id="rId1"/>
    <p:sldLayoutId id="2147484332" r:id="rId2"/>
    <p:sldLayoutId id="214748433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4" r:id="rId12"/>
    <p:sldLayoutId id="214748433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1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104.png"/></Relationships>
</file>

<file path=ppt/slides/_rels/slide12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4.xml"/><Relationship Id="rId4" Type="http://schemas.openxmlformats.org/officeDocument/2006/relationships/image" Target="../media/image106.png"/></Relationships>
</file>

<file path=ppt/slides/_rels/slide1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1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4.xml"/><Relationship Id="rId5" Type="http://schemas.openxmlformats.org/officeDocument/2006/relationships/image" Target="../media/image112.png"/><Relationship Id="rId4" Type="http://schemas.openxmlformats.org/officeDocument/2006/relationships/image" Target="../media/image111.png"/></Relationships>
</file>

<file path=ppt/slides/_rels/slide1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4.xml"/><Relationship Id="rId4" Type="http://schemas.openxmlformats.org/officeDocument/2006/relationships/image" Target="../media/image115.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hyperlink" Target="My_last_day_at_Home_Depot.wmv"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9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0"/>
            <a:ext cx="857250" cy="9144000"/>
          </a:xfrm>
          <a:solidFill>
            <a:srgbClr val="000066"/>
          </a:solidFill>
        </p:spPr>
        <p:txBody>
          <a:bodyPr/>
          <a:lstStyle/>
          <a:p>
            <a:pPr eaLnBrk="1" hangingPunct="1"/>
            <a:r>
              <a:rPr lang="en-US" altLang="en-US" sz="3200" b="1" smtClean="0">
                <a:solidFill>
                  <a:schemeClr val="bg1"/>
                </a:solidFill>
              </a:rPr>
              <a:t>T</a:t>
            </a:r>
            <a:br>
              <a:rPr lang="en-US" altLang="en-US" sz="3200" b="1" smtClean="0">
                <a:solidFill>
                  <a:schemeClr val="bg1"/>
                </a:solidFill>
              </a:rPr>
            </a:br>
            <a:r>
              <a:rPr lang="en-US" altLang="en-US" sz="3200" b="1" smtClean="0">
                <a:solidFill>
                  <a:schemeClr val="bg1"/>
                </a:solidFill>
              </a:rPr>
              <a:t>3</a:t>
            </a:r>
            <a:br>
              <a:rPr lang="en-US" altLang="en-US" sz="3200" b="1" smtClean="0">
                <a:solidFill>
                  <a:schemeClr val="bg1"/>
                </a:solidFill>
              </a:rPr>
            </a:br>
            <a:r>
              <a:rPr lang="en-US" altLang="en-US" sz="3200" b="1" smtClean="0">
                <a:solidFill>
                  <a:schemeClr val="bg1"/>
                </a:solidFill>
              </a:rPr>
              <a:t/>
            </a:r>
            <a:br>
              <a:rPr lang="en-US" altLang="en-US" sz="3200" b="1" smtClean="0">
                <a:solidFill>
                  <a:schemeClr val="bg1"/>
                </a:solidFill>
              </a:rPr>
            </a:br>
            <a:endParaRPr lang="en-US" altLang="en-US" sz="3200" b="1" smtClean="0">
              <a:solidFill>
                <a:schemeClr val="bg1"/>
              </a:solidFill>
            </a:endParaRPr>
          </a:p>
        </p:txBody>
      </p:sp>
      <p:sp>
        <p:nvSpPr>
          <p:cNvPr id="7171" name="Text Box 28"/>
          <p:cNvSpPr txBox="1">
            <a:spLocks noChangeArrowheads="1"/>
          </p:cNvSpPr>
          <p:nvPr/>
        </p:nvSpPr>
        <p:spPr bwMode="auto">
          <a:xfrm>
            <a:off x="838200" y="1219200"/>
            <a:ext cx="5745163"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i="1" dirty="0">
                <a:solidFill>
                  <a:schemeClr val="accent2"/>
                </a:solidFill>
                <a:latin typeface="Arial Black" panose="020B0A04020102020204" pitchFamily="34" charset="0"/>
              </a:rPr>
              <a:t>Train</a:t>
            </a:r>
          </a:p>
          <a:p>
            <a:pPr algn="ctr" eaLnBrk="1" hangingPunct="1">
              <a:spcBef>
                <a:spcPct val="0"/>
              </a:spcBef>
              <a:buFontTx/>
              <a:buNone/>
            </a:pPr>
            <a:r>
              <a:rPr lang="en-US" altLang="en-US" sz="3600" b="1" i="1" dirty="0">
                <a:solidFill>
                  <a:schemeClr val="accent2"/>
                </a:solidFill>
                <a:latin typeface="Arial Black" panose="020B0A04020102020204" pitchFamily="34" charset="0"/>
              </a:rPr>
              <a:t>The</a:t>
            </a:r>
          </a:p>
          <a:p>
            <a:pPr algn="ctr" eaLnBrk="1" hangingPunct="1">
              <a:spcBef>
                <a:spcPct val="0"/>
              </a:spcBef>
              <a:buFontTx/>
              <a:buNone/>
            </a:pPr>
            <a:r>
              <a:rPr lang="en-US" altLang="en-US" sz="3600" b="1" i="1" dirty="0">
                <a:solidFill>
                  <a:schemeClr val="accent2"/>
                </a:solidFill>
                <a:latin typeface="Arial Black" panose="020B0A04020102020204" pitchFamily="34" charset="0"/>
              </a:rPr>
              <a:t>Trainer</a:t>
            </a:r>
          </a:p>
          <a:p>
            <a:pPr algn="ctr" eaLnBrk="1" hangingPunct="1">
              <a:spcBef>
                <a:spcPct val="0"/>
              </a:spcBef>
              <a:buFontTx/>
              <a:buNone/>
            </a:pPr>
            <a:endParaRPr lang="en-US" altLang="en-US" sz="1400" b="1" i="1" dirty="0">
              <a:solidFill>
                <a:schemeClr val="accent2"/>
              </a:solidFill>
              <a:latin typeface="Arial Black" panose="020B0A04020102020204" pitchFamily="34" charset="0"/>
            </a:endParaRPr>
          </a:p>
          <a:p>
            <a:pPr algn="ctr" eaLnBrk="1" hangingPunct="1">
              <a:spcBef>
                <a:spcPct val="0"/>
              </a:spcBef>
              <a:buFontTx/>
              <a:buNone/>
            </a:pPr>
            <a:r>
              <a:rPr lang="en-US" altLang="en-US" sz="1800" b="1" i="1" dirty="0">
                <a:solidFill>
                  <a:schemeClr val="accent2"/>
                </a:solidFill>
                <a:latin typeface="Arial Black" panose="020B0A04020102020204" pitchFamily="34" charset="0"/>
              </a:rPr>
              <a:t>“Transferring </a:t>
            </a:r>
            <a:r>
              <a:rPr lang="en-US" altLang="en-US" sz="1800" b="1" i="1" dirty="0" smtClean="0">
                <a:solidFill>
                  <a:schemeClr val="accent2"/>
                </a:solidFill>
                <a:latin typeface="Arial Black" panose="020B0A04020102020204" pitchFamily="34" charset="0"/>
              </a:rPr>
              <a:t>Skills </a:t>
            </a:r>
            <a:r>
              <a:rPr lang="en-US" altLang="en-US" sz="1800" b="1" i="1" dirty="0">
                <a:solidFill>
                  <a:schemeClr val="accent2"/>
                </a:solidFill>
                <a:latin typeface="Arial Black" panose="020B0A04020102020204" pitchFamily="34" charset="0"/>
              </a:rPr>
              <a:t>and </a:t>
            </a:r>
            <a:r>
              <a:rPr lang="en-US" altLang="en-US" sz="1800" b="1" i="1" dirty="0" smtClean="0">
                <a:solidFill>
                  <a:schemeClr val="accent2"/>
                </a:solidFill>
                <a:latin typeface="Arial Black" panose="020B0A04020102020204" pitchFamily="34" charset="0"/>
              </a:rPr>
              <a:t>Knowledge</a:t>
            </a:r>
            <a:r>
              <a:rPr lang="en-US" altLang="en-US" sz="1800" b="1" i="1" dirty="0">
                <a:solidFill>
                  <a:schemeClr val="accent2"/>
                </a:solidFill>
                <a:latin typeface="Arial Black" panose="020B0A04020102020204" pitchFamily="34" charset="0"/>
              </a:rPr>
              <a:t>”</a:t>
            </a:r>
          </a:p>
        </p:txBody>
      </p:sp>
      <p:sp>
        <p:nvSpPr>
          <p:cNvPr id="7172" name="Text Box 29" title="Decorative element"/>
          <p:cNvSpPr txBox="1">
            <a:spLocks noChangeArrowheads="1"/>
          </p:cNvSpPr>
          <p:nvPr/>
        </p:nvSpPr>
        <p:spPr bwMode="auto">
          <a:xfrm>
            <a:off x="838200" y="7924800"/>
            <a:ext cx="6019800" cy="58102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b="1">
              <a:solidFill>
                <a:schemeClr val="bg1"/>
              </a:solidFill>
              <a:latin typeface="Arial" panose="020B0604020202020204" pitchFamily="34" charset="0"/>
            </a:endParaRPr>
          </a:p>
          <a:p>
            <a:pPr algn="ctr" eaLnBrk="1" hangingPunct="1">
              <a:spcBef>
                <a:spcPct val="0"/>
              </a:spcBef>
              <a:buFontTx/>
              <a:buNone/>
            </a:pPr>
            <a:endParaRPr lang="en-US" altLang="en-US" sz="1600" b="1">
              <a:solidFill>
                <a:schemeClr val="bg1"/>
              </a:solidFill>
              <a:latin typeface="Arial" panose="020B0604020202020204" pitchFamily="34" charset="0"/>
            </a:endParaRPr>
          </a:p>
        </p:txBody>
      </p:sp>
      <p:sp>
        <p:nvSpPr>
          <p:cNvPr id="7173" name="Text Box 34"/>
          <p:cNvSpPr txBox="1">
            <a:spLocks noChangeArrowheads="1"/>
          </p:cNvSpPr>
          <p:nvPr/>
        </p:nvSpPr>
        <p:spPr bwMode="auto">
          <a:xfrm>
            <a:off x="866775" y="4046538"/>
            <a:ext cx="6019800"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b="1" dirty="0">
              <a:latin typeface="Arial" panose="020B0604020202020204" pitchFamily="34" charset="0"/>
            </a:endParaRPr>
          </a:p>
          <a:p>
            <a:pPr algn="ctr" eaLnBrk="1" hangingPunct="1">
              <a:spcBef>
                <a:spcPct val="0"/>
              </a:spcBef>
              <a:buFontTx/>
              <a:buNone/>
            </a:pPr>
            <a:r>
              <a:rPr lang="en-US" altLang="en-US" sz="1600" b="1" dirty="0" smtClean="0">
                <a:latin typeface="Arial" panose="020B0604020202020204" pitchFamily="34" charset="0"/>
              </a:rPr>
              <a:t>A Course </a:t>
            </a:r>
            <a:r>
              <a:rPr lang="en-US" altLang="en-US" sz="1600" b="1" dirty="0">
                <a:latin typeface="Arial" panose="020B0604020202020204" pitchFamily="34" charset="0"/>
              </a:rPr>
              <a:t>for Shipyard Workers</a:t>
            </a:r>
          </a:p>
        </p:txBody>
      </p:sp>
      <p:sp>
        <p:nvSpPr>
          <p:cNvPr id="7175" name="Text Box 40"/>
          <p:cNvSpPr txBox="1">
            <a:spLocks noChangeArrowheads="1"/>
          </p:cNvSpPr>
          <p:nvPr/>
        </p:nvSpPr>
        <p:spPr bwMode="auto">
          <a:xfrm>
            <a:off x="914400" y="8442325"/>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ja-JP" sz="800">
              <a:latin typeface="Arial" panose="020B0604020202020204" pitchFamily="34" charset="0"/>
              <a:ea typeface="MS PGothic" panose="020B0600070205080204" pitchFamily="34" charset="-128"/>
            </a:endParaRPr>
          </a:p>
          <a:p>
            <a:pPr eaLnBrk="1" hangingPunct="1">
              <a:spcBef>
                <a:spcPct val="0"/>
              </a:spcBef>
              <a:buFontTx/>
              <a:buNone/>
            </a:pPr>
            <a:r>
              <a:rPr lang="en-US" altLang="ja-JP" sz="800">
                <a:latin typeface="Arial" panose="020B0604020202020204" pitchFamily="34" charset="0"/>
                <a:ea typeface="MS PGothic" panose="020B0600070205080204" pitchFamily="34" charset="-128"/>
              </a:rPr>
              <a:t>This material was produced under grant </a:t>
            </a:r>
            <a:r>
              <a:rPr lang="en-US" altLang="en-US" sz="800">
                <a:latin typeface="Arial" panose="020B0604020202020204" pitchFamily="34" charset="0"/>
                <a:ea typeface="MS PGothic" panose="020B0600070205080204" pitchFamily="34" charset="-128"/>
              </a:rPr>
              <a:t>SH-31243-SH7 </a:t>
            </a:r>
            <a:r>
              <a:rPr lang="en-US" altLang="ja-JP" sz="800">
                <a:latin typeface="Arial" panose="020B0604020202020204" pitchFamily="34" charset="0"/>
                <a:ea typeface="MS PGothic" panose="020B0600070205080204" pitchFamily="34" charset="-128"/>
              </a:rPr>
              <a:t> from the Occupational Safety and </a:t>
            </a:r>
          </a:p>
          <a:p>
            <a:pPr eaLnBrk="1" hangingPunct="1">
              <a:spcBef>
                <a:spcPct val="0"/>
              </a:spcBef>
              <a:buFontTx/>
              <a:buNone/>
            </a:pPr>
            <a:r>
              <a:rPr lang="en-US" altLang="ja-JP" sz="800">
                <a:latin typeface="Arial" panose="020B0604020202020204" pitchFamily="34" charset="0"/>
                <a:ea typeface="MS PGothic" panose="020B0600070205080204" pitchFamily="34" charset="-128"/>
              </a:rPr>
              <a:t>Health Administration, U.S. Department of Labor.  It does not necessarily reflect the views or policies </a:t>
            </a:r>
          </a:p>
          <a:p>
            <a:pPr eaLnBrk="1" hangingPunct="1">
              <a:spcBef>
                <a:spcPct val="0"/>
              </a:spcBef>
              <a:buFontTx/>
              <a:buNone/>
            </a:pPr>
            <a:r>
              <a:rPr lang="en-US" altLang="ja-JP" sz="800">
                <a:latin typeface="Arial" panose="020B0604020202020204" pitchFamily="34" charset="0"/>
                <a:ea typeface="MS PGothic" panose="020B0600070205080204" pitchFamily="34" charset="-128"/>
              </a:rPr>
              <a:t>of the U.S. Department of Labor, nor does mention of trade names, commercial products or </a:t>
            </a:r>
          </a:p>
          <a:p>
            <a:pPr eaLnBrk="1" hangingPunct="1">
              <a:spcBef>
                <a:spcPct val="0"/>
              </a:spcBef>
              <a:buFontTx/>
              <a:buNone/>
            </a:pPr>
            <a:r>
              <a:rPr lang="en-US" altLang="ja-JP" sz="800">
                <a:latin typeface="Arial" panose="020B0604020202020204" pitchFamily="34" charset="0"/>
                <a:ea typeface="MS PGothic" panose="020B0600070205080204" pitchFamily="34" charset="-128"/>
              </a:rPr>
              <a:t>organizations imply endorsement by the U.S. Government.</a:t>
            </a:r>
            <a:endParaRPr lang="en-US" altLang="en-US" sz="80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005348-B139-4573-A7FE-95476E4072F9}" type="slidenum">
              <a:rPr lang="en-US" altLang="en-US" sz="1400" smtClean="0"/>
              <a:pPr>
                <a:spcBef>
                  <a:spcPct val="0"/>
                </a:spcBef>
                <a:buFontTx/>
                <a:buNone/>
              </a:pPr>
              <a:t>10</a:t>
            </a:fld>
            <a:endParaRPr lang="en-US" altLang="en-US" sz="1400" smtClean="0"/>
          </a:p>
        </p:txBody>
      </p:sp>
      <p:sp>
        <p:nvSpPr>
          <p:cNvPr id="22531" name="Rectangle 2"/>
          <p:cNvSpPr>
            <a:spLocks noGrp="1" noChangeArrowheads="1"/>
          </p:cNvSpPr>
          <p:nvPr>
            <p:ph type="title"/>
          </p:nvPr>
        </p:nvSpPr>
        <p:spPr>
          <a:xfrm>
            <a:off x="609600" y="838200"/>
            <a:ext cx="5829300" cy="939800"/>
          </a:xfrm>
        </p:spPr>
        <p:txBody>
          <a:bodyPr/>
          <a:lstStyle/>
          <a:p>
            <a:r>
              <a:rPr lang="en-US" altLang="en-US" sz="3600" b="1" smtClean="0"/>
              <a:t>THE QUALITIES OF A GOOD TRAINER</a:t>
            </a:r>
          </a:p>
        </p:txBody>
      </p:sp>
      <p:sp>
        <p:nvSpPr>
          <p:cNvPr id="22532" name="Rectangle 3"/>
          <p:cNvSpPr>
            <a:spLocks noGrp="1" noChangeArrowheads="1"/>
          </p:cNvSpPr>
          <p:nvPr>
            <p:ph type="body" idx="1"/>
          </p:nvPr>
        </p:nvSpPr>
        <p:spPr>
          <a:xfrm>
            <a:off x="514350" y="2057400"/>
            <a:ext cx="5829300" cy="6324600"/>
          </a:xfrm>
        </p:spPr>
        <p:txBody>
          <a:bodyPr/>
          <a:lstStyle/>
          <a:p>
            <a:pPr>
              <a:buFontTx/>
              <a:buNone/>
            </a:pPr>
            <a:r>
              <a:rPr lang="en-US" altLang="en-US" dirty="0" smtClean="0"/>
              <a:t>	</a:t>
            </a:r>
            <a:r>
              <a:rPr lang="en-US" altLang="en-US" sz="2800" dirty="0" smtClean="0"/>
              <a:t>“The mediocre teacher </a:t>
            </a:r>
            <a:r>
              <a:rPr lang="en-US" altLang="en-US" sz="2800" b="1" dirty="0" smtClean="0"/>
              <a:t>tells</a:t>
            </a:r>
            <a:r>
              <a:rPr lang="en-US" altLang="en-US" sz="2800" dirty="0" smtClean="0"/>
              <a:t>.  The good teacher </a:t>
            </a:r>
            <a:r>
              <a:rPr lang="en-US" altLang="en-US" sz="2800" b="1" dirty="0" smtClean="0"/>
              <a:t>explains</a:t>
            </a:r>
            <a:r>
              <a:rPr lang="en-US" altLang="en-US" sz="2800" dirty="0" smtClean="0"/>
              <a:t>.  The superior teacher </a:t>
            </a:r>
            <a:r>
              <a:rPr lang="en-US" altLang="en-US" sz="2800" b="1" dirty="0" smtClean="0"/>
              <a:t>demonstrates</a:t>
            </a:r>
            <a:r>
              <a:rPr lang="en-US" altLang="en-US" sz="2800" dirty="0" smtClean="0"/>
              <a:t>.  The great teacher </a:t>
            </a:r>
            <a:r>
              <a:rPr lang="en-US" altLang="en-US" sz="2800" b="1" dirty="0" smtClean="0"/>
              <a:t>inspires</a:t>
            </a:r>
            <a:r>
              <a:rPr lang="en-US" altLang="en-US" sz="2800" dirty="0" smtClean="0"/>
              <a:t>.” </a:t>
            </a:r>
          </a:p>
          <a:p>
            <a:pPr>
              <a:buFontTx/>
              <a:buNone/>
            </a:pPr>
            <a:r>
              <a:rPr lang="en-US" altLang="en-US" sz="2000" i="1" dirty="0" smtClean="0"/>
              <a:t>				        - William Arthur Ward</a:t>
            </a:r>
            <a:r>
              <a:rPr lang="en-US" altLang="en-US" dirty="0" smtClean="0"/>
              <a:t/>
            </a:r>
            <a:br>
              <a:rPr lang="en-US" altLang="en-US" dirty="0" smtClean="0"/>
            </a:br>
            <a:endParaRPr lang="en-US" altLang="en-US" dirty="0" smtClean="0"/>
          </a:p>
        </p:txBody>
      </p:sp>
      <p:pic>
        <p:nvPicPr>
          <p:cNvPr id="22534" name="Picture 8" descr="C:\Users\Tom\Desktop\My PIctures\Webite\Training II.jpg" title="photo -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 y="4419600"/>
            <a:ext cx="4978400"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r>
              <a:rPr lang="en-US" altLang="en-US" sz="3600" b="1" smtClean="0"/>
              <a:t>SPECIFIC EXPRESSIONS</a:t>
            </a:r>
          </a:p>
        </p:txBody>
      </p:sp>
      <p:sp>
        <p:nvSpPr>
          <p:cNvPr id="197635" name="Content Placeholder 2"/>
          <p:cNvSpPr>
            <a:spLocks noGrp="1"/>
          </p:cNvSpPr>
          <p:nvPr>
            <p:ph idx="1"/>
          </p:nvPr>
        </p:nvSpPr>
        <p:spPr>
          <a:xfrm>
            <a:off x="1003300" y="1981200"/>
            <a:ext cx="5829300" cy="5943600"/>
          </a:xfrm>
        </p:spPr>
        <p:txBody>
          <a:bodyPr/>
          <a:lstStyle/>
          <a:p>
            <a:r>
              <a:rPr lang="en-US" altLang="en-US" smtClean="0"/>
              <a:t>Introduction</a:t>
            </a:r>
          </a:p>
          <a:p>
            <a:r>
              <a:rPr lang="en-US" altLang="en-US" smtClean="0"/>
              <a:t>Connection</a:t>
            </a:r>
          </a:p>
          <a:p>
            <a:r>
              <a:rPr lang="en-US" altLang="en-US" smtClean="0"/>
              <a:t>Purpose/Main Points</a:t>
            </a:r>
          </a:p>
          <a:p>
            <a:r>
              <a:rPr lang="en-US" altLang="en-US" smtClean="0"/>
              <a:t>Objectives or Main Topics</a:t>
            </a:r>
          </a:p>
          <a:p>
            <a:r>
              <a:rPr lang="en-US" altLang="en-US" smtClean="0"/>
              <a:t>How You Will Answer Questions</a:t>
            </a:r>
          </a:p>
          <a:p>
            <a:r>
              <a:rPr lang="en-US" altLang="en-US" smtClean="0"/>
              <a:t>Responding to Questions</a:t>
            </a:r>
          </a:p>
          <a:p>
            <a:r>
              <a:rPr lang="en-US" altLang="en-US" smtClean="0"/>
              <a:t>Responding to Tough Questions</a:t>
            </a:r>
          </a:p>
          <a:p>
            <a:r>
              <a:rPr lang="en-US" altLang="en-US" smtClean="0"/>
              <a:t>Transitions</a:t>
            </a:r>
          </a:p>
          <a:p>
            <a:r>
              <a:rPr lang="en-US" altLang="en-US" smtClean="0"/>
              <a:t>Ending</a:t>
            </a:r>
          </a:p>
          <a:p>
            <a:endParaRPr lang="en-US" altLang="en-US" smtClean="0"/>
          </a:p>
          <a:p>
            <a:endParaRPr lang="en-US" altLang="en-US" smtClean="0"/>
          </a:p>
          <a:p>
            <a:endParaRPr lang="en-US" altLang="en-US" smtClean="0"/>
          </a:p>
        </p:txBody>
      </p:sp>
      <p:sp>
        <p:nvSpPr>
          <p:cNvPr id="19763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AB5422-2BCC-4230-84FB-C3B2F6AD1AAA}" type="slidenum">
              <a:rPr lang="en-US" altLang="en-US" sz="1400" smtClean="0"/>
              <a:pPr>
                <a:spcBef>
                  <a:spcPct val="0"/>
                </a:spcBef>
                <a:buFontTx/>
                <a:buNone/>
              </a:pPr>
              <a:t>100</a:t>
            </a:fld>
            <a:endParaRPr lang="en-US" altLang="en-US" sz="14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altLang="en-US" sz="3600" b="1" smtClean="0"/>
              <a:t>INTRODUCTION</a:t>
            </a:r>
          </a:p>
        </p:txBody>
      </p:sp>
      <p:sp>
        <p:nvSpPr>
          <p:cNvPr id="1986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A23566-35CD-495B-A864-5860349C9AA4}" type="slidenum">
              <a:rPr lang="en-US" altLang="en-US" sz="1400" smtClean="0"/>
              <a:pPr>
                <a:spcBef>
                  <a:spcPct val="0"/>
                </a:spcBef>
                <a:buFontTx/>
                <a:buNone/>
              </a:pPr>
              <a:t>101</a:t>
            </a:fld>
            <a:endParaRPr lang="en-US" altLang="en-US" sz="1400" smtClean="0"/>
          </a:p>
        </p:txBody>
      </p:sp>
      <p:pic>
        <p:nvPicPr>
          <p:cNvPr id="198660" name="Picture 2" title="introduction tex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424113"/>
            <a:ext cx="5810250"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altLang="en-US" sz="3600" b="1" smtClean="0"/>
              <a:t>CONNECTING</a:t>
            </a:r>
            <a:endParaRPr lang="en-US" altLang="en-US" sz="3600" smtClean="0"/>
          </a:p>
        </p:txBody>
      </p:sp>
      <p:sp>
        <p:nvSpPr>
          <p:cNvPr id="19968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33C853-8EAD-44CF-A0E7-5581F9AA2C68}" type="slidenum">
              <a:rPr lang="en-US" altLang="en-US" sz="1400" smtClean="0"/>
              <a:pPr>
                <a:spcBef>
                  <a:spcPct val="0"/>
                </a:spcBef>
                <a:buFontTx/>
                <a:buNone/>
              </a:pPr>
              <a:t>102</a:t>
            </a:fld>
            <a:endParaRPr lang="en-US" altLang="en-US" sz="1400" smtClean="0"/>
          </a:p>
        </p:txBody>
      </p:sp>
      <p:pic>
        <p:nvPicPr>
          <p:cNvPr id="199684" name="Picture 5" title="Connecting with your audience tex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667000"/>
            <a:ext cx="58293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tLang="en-US" sz="3600" b="1" smtClean="0"/>
              <a:t>PURPOSE</a:t>
            </a:r>
            <a:endParaRPr lang="en-US" altLang="en-US" sz="3600" smtClean="0"/>
          </a:p>
        </p:txBody>
      </p:sp>
      <p:pic>
        <p:nvPicPr>
          <p:cNvPr id="200707" name="Content Placeholder 3" title="telling your adience what your presentation's topic is text"/>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9750" y="2743200"/>
            <a:ext cx="5829300" cy="4371975"/>
          </a:xfrm>
        </p:spPr>
      </p:pic>
      <p:sp>
        <p:nvSpPr>
          <p:cNvPr id="20070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11DF26-2044-480C-9C10-A1A701558DA5}" type="slidenum">
              <a:rPr lang="en-US" altLang="en-US" sz="1400" smtClean="0"/>
              <a:pPr>
                <a:spcBef>
                  <a:spcPct val="0"/>
                </a:spcBef>
                <a:buFontTx/>
                <a:buNone/>
              </a:pPr>
              <a:t>103</a:t>
            </a:fld>
            <a:endParaRPr lang="en-US" altLang="en-US" sz="140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altLang="en-US" sz="3600" b="1" smtClean="0"/>
              <a:t>OBJECTIVES</a:t>
            </a:r>
            <a:endParaRPr lang="en-US" altLang="en-US" sz="3600" smtClean="0"/>
          </a:p>
        </p:txBody>
      </p:sp>
      <p:pic>
        <p:nvPicPr>
          <p:cNvPr id="201731" name="Content Placeholder 3" title="introducing your presentation's main points text"/>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14350" y="2819400"/>
            <a:ext cx="5829300" cy="4371975"/>
          </a:xfrm>
        </p:spPr>
      </p:pic>
      <p:sp>
        <p:nvSpPr>
          <p:cNvPr id="20173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3B19020-2C35-41E3-A745-F06D85B42951}" type="slidenum">
              <a:rPr lang="en-US" altLang="en-US" sz="1400" smtClean="0"/>
              <a:pPr>
                <a:spcBef>
                  <a:spcPct val="0"/>
                </a:spcBef>
                <a:buFontTx/>
                <a:buNone/>
              </a:pPr>
              <a:t>104</a:t>
            </a:fld>
            <a:endParaRPr lang="en-US" altLang="en-US" sz="140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tLang="en-US" sz="3600" b="1" smtClean="0"/>
              <a:t>QUESTIONS</a:t>
            </a:r>
            <a:endParaRPr lang="en-US" altLang="en-US" sz="3600" smtClean="0"/>
          </a:p>
        </p:txBody>
      </p:sp>
      <p:pic>
        <p:nvPicPr>
          <p:cNvPr id="202755" name="Content Placeholder 3" title="Telling your audience how you'll deal with questions text"/>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3400" y="2743200"/>
            <a:ext cx="5829300" cy="4371975"/>
          </a:xfrm>
        </p:spPr>
      </p:pic>
      <p:sp>
        <p:nvSpPr>
          <p:cNvPr id="20275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77E626B-7269-4568-AD26-CEDAA34D1C53}" type="slidenum">
              <a:rPr lang="en-US" altLang="en-US" sz="1400" smtClean="0"/>
              <a:pPr>
                <a:spcBef>
                  <a:spcPct val="0"/>
                </a:spcBef>
                <a:buFontTx/>
                <a:buNone/>
              </a:pPr>
              <a:t>105</a:t>
            </a:fld>
            <a:endParaRPr lang="en-US" altLang="en-US" sz="14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tLang="en-US" sz="3600" b="1" smtClean="0"/>
              <a:t>RESPONDING</a:t>
            </a:r>
            <a:endParaRPr lang="en-US" altLang="en-US" sz="3600" smtClean="0"/>
          </a:p>
        </p:txBody>
      </p:sp>
      <p:sp>
        <p:nvSpPr>
          <p:cNvPr id="20377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7BC4EC5-BB39-4D0D-90E7-46A9A97D256D}" type="slidenum">
              <a:rPr lang="en-US" altLang="en-US" sz="1400" smtClean="0"/>
              <a:pPr>
                <a:spcBef>
                  <a:spcPct val="0"/>
                </a:spcBef>
                <a:buFontTx/>
                <a:buNone/>
              </a:pPr>
              <a:t>106</a:t>
            </a:fld>
            <a:endParaRPr lang="en-US" altLang="en-US" sz="1400" smtClean="0"/>
          </a:p>
        </p:txBody>
      </p:sp>
      <p:pic>
        <p:nvPicPr>
          <p:cNvPr id="203780" name="Picture 2" title="When someone asks a question during your presentation's q&amp;a tex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895600"/>
            <a:ext cx="585946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US" altLang="en-US" sz="3600" b="1" smtClean="0"/>
              <a:t>TOUGH QUESTIONS</a:t>
            </a:r>
            <a:endParaRPr lang="en-US" altLang="en-US" sz="3600" smtClean="0"/>
          </a:p>
        </p:txBody>
      </p:sp>
      <p:sp>
        <p:nvSpPr>
          <p:cNvPr id="204803"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6B63B68-D5F6-4026-84C8-686A7AD18335}" type="slidenum">
              <a:rPr lang="en-US" altLang="en-US" sz="1400" smtClean="0"/>
              <a:pPr>
                <a:spcBef>
                  <a:spcPct val="0"/>
                </a:spcBef>
                <a:buFontTx/>
                <a:buNone/>
              </a:pPr>
              <a:t>107</a:t>
            </a:fld>
            <a:endParaRPr lang="en-US" altLang="en-US" sz="1400" smtClean="0"/>
          </a:p>
        </p:txBody>
      </p:sp>
      <p:pic>
        <p:nvPicPr>
          <p:cNvPr id="204804" name="Picture 2" title="How to answer a question when you don't know the answe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514600"/>
            <a:ext cx="58102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sz="3600" b="1" smtClean="0"/>
              <a:t>TRANSITIONS</a:t>
            </a:r>
            <a:endParaRPr lang="en-US" altLang="en-US" sz="3600" smtClean="0"/>
          </a:p>
        </p:txBody>
      </p:sp>
      <p:pic>
        <p:nvPicPr>
          <p:cNvPr id="205827" name="Content Placeholder 3" title="Starting, ending &amp; Transitioning the points in your presentation text"/>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3400" y="2819400"/>
            <a:ext cx="5829300" cy="4371975"/>
          </a:xfrm>
        </p:spPr>
      </p:pic>
      <p:sp>
        <p:nvSpPr>
          <p:cNvPr id="20582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002EB3C-0EC2-4A02-9713-7B2BFE84964C}" type="slidenum">
              <a:rPr lang="en-US" altLang="en-US" sz="1400" smtClean="0"/>
              <a:pPr>
                <a:spcBef>
                  <a:spcPct val="0"/>
                </a:spcBef>
                <a:buFontTx/>
                <a:buNone/>
              </a:pPr>
              <a:t>108</a:t>
            </a:fld>
            <a:endParaRPr lang="en-US" altLang="en-US" sz="14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altLang="en-US" sz="3600" b="1" smtClean="0"/>
              <a:t>ENDING</a:t>
            </a:r>
            <a:endParaRPr lang="en-US" altLang="en-US" sz="3600" smtClean="0"/>
          </a:p>
        </p:txBody>
      </p:sp>
      <p:sp>
        <p:nvSpPr>
          <p:cNvPr id="20685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89C8B6-A513-4CD1-BAAF-6C5D99A89C24}" type="slidenum">
              <a:rPr lang="en-US" altLang="en-US" sz="1400" smtClean="0"/>
              <a:pPr>
                <a:spcBef>
                  <a:spcPct val="0"/>
                </a:spcBef>
                <a:buFontTx/>
                <a:buNone/>
              </a:pPr>
              <a:t>109</a:t>
            </a:fld>
            <a:endParaRPr lang="en-US" altLang="en-US" sz="1400" smtClean="0"/>
          </a:p>
        </p:txBody>
      </p:sp>
      <p:pic>
        <p:nvPicPr>
          <p:cNvPr id="206852" name="Picture 3" title="To end your presentation two important words text"/>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338" y="2819400"/>
            <a:ext cx="582136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79F19A5-101A-438E-8C8B-1ACA5E2F841B}" type="slidenum">
              <a:rPr lang="en-US" altLang="en-US" sz="1400" smtClean="0"/>
              <a:pPr>
                <a:spcBef>
                  <a:spcPct val="0"/>
                </a:spcBef>
                <a:buFontTx/>
                <a:buNone/>
              </a:pPr>
              <a:t>11</a:t>
            </a:fld>
            <a:endParaRPr lang="en-US" altLang="en-US" sz="1400" smtClean="0"/>
          </a:p>
        </p:txBody>
      </p:sp>
      <p:sp>
        <p:nvSpPr>
          <p:cNvPr id="24579" name="Rectangle 2"/>
          <p:cNvSpPr>
            <a:spLocks noGrp="1" noChangeArrowheads="1"/>
          </p:cNvSpPr>
          <p:nvPr>
            <p:ph type="title"/>
          </p:nvPr>
        </p:nvSpPr>
        <p:spPr>
          <a:xfrm>
            <a:off x="381000" y="533400"/>
            <a:ext cx="5829300" cy="1371600"/>
          </a:xfrm>
        </p:spPr>
        <p:txBody>
          <a:bodyPr lIns="92075" tIns="46038" rIns="92075" bIns="46038"/>
          <a:lstStyle/>
          <a:p>
            <a:r>
              <a:rPr lang="en-US" altLang="en-US" b="1" smtClean="0">
                <a:solidFill>
                  <a:schemeClr val="accent2"/>
                </a:solidFill>
              </a:rPr>
              <a:t>     </a:t>
            </a:r>
            <a:r>
              <a:rPr lang="en-US" altLang="en-US" sz="3600" b="1" smtClean="0">
                <a:solidFill>
                  <a:schemeClr val="accent2"/>
                </a:solidFill>
              </a:rPr>
              <a:t>NUMBERS!</a:t>
            </a:r>
            <a:endParaRPr lang="en-US" altLang="en-US" b="1" smtClean="0">
              <a:solidFill>
                <a:schemeClr val="accent2"/>
              </a:solidFill>
            </a:endParaRPr>
          </a:p>
        </p:txBody>
      </p:sp>
      <p:sp>
        <p:nvSpPr>
          <p:cNvPr id="24580" name="Rectangle 3"/>
          <p:cNvSpPr>
            <a:spLocks noGrp="1" noChangeArrowheads="1"/>
          </p:cNvSpPr>
          <p:nvPr>
            <p:ph type="body" idx="1"/>
          </p:nvPr>
        </p:nvSpPr>
        <p:spPr>
          <a:xfrm rot="19560000">
            <a:off x="711200" y="2466975"/>
            <a:ext cx="488950" cy="457200"/>
          </a:xfrm>
        </p:spPr>
        <p:txBody>
          <a:bodyPr wrap="none" lIns="92075" tIns="46038" rIns="92075" bIns="46038">
            <a:spAutoFit/>
          </a:bodyPr>
          <a:lstStyle/>
          <a:p>
            <a:pPr marL="0" indent="0">
              <a:spcBef>
                <a:spcPct val="0"/>
              </a:spcBef>
              <a:buFontTx/>
              <a:buNone/>
            </a:pPr>
            <a:r>
              <a:rPr lang="en-US" altLang="en-US" sz="2400" b="1" smtClean="0">
                <a:solidFill>
                  <a:schemeClr val="accent2"/>
                </a:solidFill>
              </a:rPr>
              <a:t>25</a:t>
            </a:r>
          </a:p>
        </p:txBody>
      </p:sp>
      <p:sp>
        <p:nvSpPr>
          <p:cNvPr id="24581" name="Rectangle 6"/>
          <p:cNvSpPr>
            <a:spLocks noChangeArrowheads="1"/>
          </p:cNvSpPr>
          <p:nvPr/>
        </p:nvSpPr>
        <p:spPr bwMode="auto">
          <a:xfrm>
            <a:off x="2590800" y="2422525"/>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a:t>
            </a:r>
          </a:p>
        </p:txBody>
      </p:sp>
      <p:sp>
        <p:nvSpPr>
          <p:cNvPr id="24582" name="Rectangle 7"/>
          <p:cNvSpPr>
            <a:spLocks noChangeArrowheads="1"/>
          </p:cNvSpPr>
          <p:nvPr/>
        </p:nvSpPr>
        <p:spPr bwMode="auto">
          <a:xfrm>
            <a:off x="4098925" y="28797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a:t>
            </a:r>
          </a:p>
        </p:txBody>
      </p:sp>
      <p:sp>
        <p:nvSpPr>
          <p:cNvPr id="24583" name="Rectangle 8"/>
          <p:cNvSpPr>
            <a:spLocks noChangeArrowheads="1"/>
          </p:cNvSpPr>
          <p:nvPr/>
        </p:nvSpPr>
        <p:spPr bwMode="auto">
          <a:xfrm>
            <a:off x="746125" y="3565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3</a:t>
            </a:r>
          </a:p>
        </p:txBody>
      </p:sp>
      <p:sp>
        <p:nvSpPr>
          <p:cNvPr id="24584" name="Rectangle 9"/>
          <p:cNvSpPr>
            <a:spLocks noChangeArrowheads="1"/>
          </p:cNvSpPr>
          <p:nvPr/>
        </p:nvSpPr>
        <p:spPr bwMode="auto">
          <a:xfrm>
            <a:off x="4556125" y="37941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a:t>
            </a:r>
          </a:p>
        </p:txBody>
      </p:sp>
      <p:sp>
        <p:nvSpPr>
          <p:cNvPr id="24585" name="Rectangle 10"/>
          <p:cNvSpPr>
            <a:spLocks noChangeArrowheads="1"/>
          </p:cNvSpPr>
          <p:nvPr/>
        </p:nvSpPr>
        <p:spPr bwMode="auto">
          <a:xfrm>
            <a:off x="1889125" y="44799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5</a:t>
            </a:r>
          </a:p>
        </p:txBody>
      </p:sp>
      <p:sp>
        <p:nvSpPr>
          <p:cNvPr id="24586" name="Rectangle 11"/>
          <p:cNvSpPr>
            <a:spLocks noChangeArrowheads="1"/>
          </p:cNvSpPr>
          <p:nvPr/>
        </p:nvSpPr>
        <p:spPr bwMode="auto">
          <a:xfrm>
            <a:off x="5318125" y="2422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6</a:t>
            </a:r>
          </a:p>
        </p:txBody>
      </p:sp>
      <p:sp>
        <p:nvSpPr>
          <p:cNvPr id="24587" name="Rectangle 12"/>
          <p:cNvSpPr>
            <a:spLocks noChangeArrowheads="1"/>
          </p:cNvSpPr>
          <p:nvPr/>
        </p:nvSpPr>
        <p:spPr bwMode="auto">
          <a:xfrm>
            <a:off x="7461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7</a:t>
            </a:r>
          </a:p>
        </p:txBody>
      </p:sp>
      <p:sp>
        <p:nvSpPr>
          <p:cNvPr id="24588" name="Rectangle 13"/>
          <p:cNvSpPr>
            <a:spLocks noChangeArrowheads="1"/>
          </p:cNvSpPr>
          <p:nvPr/>
        </p:nvSpPr>
        <p:spPr bwMode="auto">
          <a:xfrm rot="5220000">
            <a:off x="4251325" y="76803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8</a:t>
            </a:r>
          </a:p>
        </p:txBody>
      </p:sp>
      <p:sp>
        <p:nvSpPr>
          <p:cNvPr id="24589" name="Rectangle 14"/>
          <p:cNvSpPr>
            <a:spLocks noChangeArrowheads="1"/>
          </p:cNvSpPr>
          <p:nvPr/>
        </p:nvSpPr>
        <p:spPr bwMode="auto">
          <a:xfrm rot="3060000">
            <a:off x="1965325" y="547052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9</a:t>
            </a:r>
          </a:p>
        </p:txBody>
      </p:sp>
      <p:sp>
        <p:nvSpPr>
          <p:cNvPr id="24590" name="Rectangle 15"/>
          <p:cNvSpPr>
            <a:spLocks noChangeArrowheads="1"/>
          </p:cNvSpPr>
          <p:nvPr/>
        </p:nvSpPr>
        <p:spPr bwMode="auto">
          <a:xfrm>
            <a:off x="4632325" y="684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10</a:t>
            </a:r>
          </a:p>
        </p:txBody>
      </p:sp>
      <p:sp>
        <p:nvSpPr>
          <p:cNvPr id="24591" name="Rectangle 16"/>
          <p:cNvSpPr>
            <a:spLocks noChangeArrowheads="1"/>
          </p:cNvSpPr>
          <p:nvPr/>
        </p:nvSpPr>
        <p:spPr bwMode="auto">
          <a:xfrm>
            <a:off x="2498725" y="676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11</a:t>
            </a:r>
          </a:p>
        </p:txBody>
      </p:sp>
      <p:sp>
        <p:nvSpPr>
          <p:cNvPr id="24592" name="Rectangle 17"/>
          <p:cNvSpPr>
            <a:spLocks noChangeArrowheads="1"/>
          </p:cNvSpPr>
          <p:nvPr/>
        </p:nvSpPr>
        <p:spPr bwMode="auto">
          <a:xfrm>
            <a:off x="4022725" y="707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12</a:t>
            </a:r>
          </a:p>
        </p:txBody>
      </p:sp>
      <p:sp>
        <p:nvSpPr>
          <p:cNvPr id="24593" name="Rectangle 18"/>
          <p:cNvSpPr>
            <a:spLocks noChangeArrowheads="1"/>
          </p:cNvSpPr>
          <p:nvPr/>
        </p:nvSpPr>
        <p:spPr bwMode="auto">
          <a:xfrm rot="10680000">
            <a:off x="1279525" y="341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13</a:t>
            </a:r>
          </a:p>
        </p:txBody>
      </p:sp>
      <p:sp>
        <p:nvSpPr>
          <p:cNvPr id="24594" name="Rectangle 19"/>
          <p:cNvSpPr>
            <a:spLocks noChangeArrowheads="1"/>
          </p:cNvSpPr>
          <p:nvPr/>
        </p:nvSpPr>
        <p:spPr bwMode="auto">
          <a:xfrm>
            <a:off x="3565525" y="3260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14</a:t>
            </a:r>
          </a:p>
        </p:txBody>
      </p:sp>
      <p:sp>
        <p:nvSpPr>
          <p:cNvPr id="24595" name="Rectangle 20"/>
          <p:cNvSpPr>
            <a:spLocks noChangeArrowheads="1"/>
          </p:cNvSpPr>
          <p:nvPr/>
        </p:nvSpPr>
        <p:spPr bwMode="auto">
          <a:xfrm>
            <a:off x="1431925" y="4022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15</a:t>
            </a:r>
          </a:p>
        </p:txBody>
      </p:sp>
      <p:sp>
        <p:nvSpPr>
          <p:cNvPr id="24596" name="Rectangle 21"/>
          <p:cNvSpPr>
            <a:spLocks noChangeArrowheads="1"/>
          </p:cNvSpPr>
          <p:nvPr/>
        </p:nvSpPr>
        <p:spPr bwMode="auto">
          <a:xfrm rot="6900000">
            <a:off x="37941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16</a:t>
            </a:r>
          </a:p>
        </p:txBody>
      </p:sp>
      <p:sp>
        <p:nvSpPr>
          <p:cNvPr id="24597" name="Rectangle 22"/>
          <p:cNvSpPr>
            <a:spLocks noChangeArrowheads="1"/>
          </p:cNvSpPr>
          <p:nvPr/>
        </p:nvSpPr>
        <p:spPr bwMode="auto">
          <a:xfrm>
            <a:off x="8985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17</a:t>
            </a:r>
          </a:p>
        </p:txBody>
      </p:sp>
      <p:sp>
        <p:nvSpPr>
          <p:cNvPr id="24598" name="Rectangle 23"/>
          <p:cNvSpPr>
            <a:spLocks noChangeArrowheads="1"/>
          </p:cNvSpPr>
          <p:nvPr/>
        </p:nvSpPr>
        <p:spPr bwMode="auto">
          <a:xfrm>
            <a:off x="5165725" y="3565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18</a:t>
            </a:r>
          </a:p>
        </p:txBody>
      </p:sp>
      <p:sp>
        <p:nvSpPr>
          <p:cNvPr id="24599" name="Rectangle 24"/>
          <p:cNvSpPr>
            <a:spLocks noChangeArrowheads="1"/>
          </p:cNvSpPr>
          <p:nvPr/>
        </p:nvSpPr>
        <p:spPr bwMode="auto">
          <a:xfrm rot="-10620000">
            <a:off x="10509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19</a:t>
            </a:r>
          </a:p>
        </p:txBody>
      </p:sp>
      <p:sp>
        <p:nvSpPr>
          <p:cNvPr id="24600" name="Rectangle 25"/>
          <p:cNvSpPr>
            <a:spLocks noChangeArrowheads="1"/>
          </p:cNvSpPr>
          <p:nvPr/>
        </p:nvSpPr>
        <p:spPr bwMode="auto">
          <a:xfrm>
            <a:off x="3794125" y="5622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20</a:t>
            </a:r>
          </a:p>
        </p:txBody>
      </p:sp>
      <p:sp>
        <p:nvSpPr>
          <p:cNvPr id="24601" name="Rectangle 26"/>
          <p:cNvSpPr>
            <a:spLocks noChangeArrowheads="1"/>
          </p:cNvSpPr>
          <p:nvPr/>
        </p:nvSpPr>
        <p:spPr bwMode="auto">
          <a:xfrm>
            <a:off x="2346325" y="5927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21</a:t>
            </a:r>
          </a:p>
        </p:txBody>
      </p:sp>
      <p:sp>
        <p:nvSpPr>
          <p:cNvPr id="24602" name="Rectangle 27"/>
          <p:cNvSpPr>
            <a:spLocks noChangeArrowheads="1"/>
          </p:cNvSpPr>
          <p:nvPr/>
        </p:nvSpPr>
        <p:spPr bwMode="auto">
          <a:xfrm>
            <a:off x="3717925" y="6461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22</a:t>
            </a:r>
          </a:p>
        </p:txBody>
      </p:sp>
      <p:sp>
        <p:nvSpPr>
          <p:cNvPr id="24603" name="Rectangle 28"/>
          <p:cNvSpPr>
            <a:spLocks noChangeArrowheads="1"/>
          </p:cNvSpPr>
          <p:nvPr/>
        </p:nvSpPr>
        <p:spPr bwMode="auto">
          <a:xfrm>
            <a:off x="12033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23</a:t>
            </a:r>
          </a:p>
        </p:txBody>
      </p:sp>
      <p:sp>
        <p:nvSpPr>
          <p:cNvPr id="24604" name="Rectangle 29"/>
          <p:cNvSpPr>
            <a:spLocks noChangeArrowheads="1"/>
          </p:cNvSpPr>
          <p:nvPr/>
        </p:nvSpPr>
        <p:spPr bwMode="auto">
          <a:xfrm rot="2760000">
            <a:off x="4327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24</a:t>
            </a:r>
          </a:p>
        </p:txBody>
      </p:sp>
      <p:sp>
        <p:nvSpPr>
          <p:cNvPr id="24605" name="Rectangle 30"/>
          <p:cNvSpPr>
            <a:spLocks noChangeArrowheads="1"/>
          </p:cNvSpPr>
          <p:nvPr/>
        </p:nvSpPr>
        <p:spPr bwMode="auto">
          <a:xfrm>
            <a:off x="3794125" y="2346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26</a:t>
            </a:r>
          </a:p>
        </p:txBody>
      </p:sp>
      <p:sp>
        <p:nvSpPr>
          <p:cNvPr id="24606" name="Rectangle 31"/>
          <p:cNvSpPr>
            <a:spLocks noChangeArrowheads="1"/>
          </p:cNvSpPr>
          <p:nvPr/>
        </p:nvSpPr>
        <p:spPr bwMode="auto">
          <a:xfrm>
            <a:off x="1889125" y="3641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27</a:t>
            </a:r>
          </a:p>
        </p:txBody>
      </p:sp>
      <p:sp>
        <p:nvSpPr>
          <p:cNvPr id="24607" name="Rectangle 32"/>
          <p:cNvSpPr>
            <a:spLocks noChangeArrowheads="1"/>
          </p:cNvSpPr>
          <p:nvPr/>
        </p:nvSpPr>
        <p:spPr bwMode="auto">
          <a:xfrm>
            <a:off x="41751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28</a:t>
            </a:r>
          </a:p>
        </p:txBody>
      </p:sp>
      <p:sp>
        <p:nvSpPr>
          <p:cNvPr id="24608" name="Rectangle 33"/>
          <p:cNvSpPr>
            <a:spLocks noChangeArrowheads="1"/>
          </p:cNvSpPr>
          <p:nvPr/>
        </p:nvSpPr>
        <p:spPr bwMode="auto">
          <a:xfrm>
            <a:off x="1736725" y="2879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29</a:t>
            </a:r>
          </a:p>
        </p:txBody>
      </p:sp>
      <p:sp>
        <p:nvSpPr>
          <p:cNvPr id="24609" name="Rectangle 34"/>
          <p:cNvSpPr>
            <a:spLocks noChangeArrowheads="1"/>
          </p:cNvSpPr>
          <p:nvPr/>
        </p:nvSpPr>
        <p:spPr bwMode="auto">
          <a:xfrm>
            <a:off x="4632325" y="2955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30</a:t>
            </a:r>
          </a:p>
        </p:txBody>
      </p:sp>
      <p:sp>
        <p:nvSpPr>
          <p:cNvPr id="24610" name="Rectangle 35"/>
          <p:cNvSpPr>
            <a:spLocks noChangeArrowheads="1"/>
          </p:cNvSpPr>
          <p:nvPr/>
        </p:nvSpPr>
        <p:spPr bwMode="auto">
          <a:xfrm>
            <a:off x="1279525" y="5165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31</a:t>
            </a:r>
          </a:p>
        </p:txBody>
      </p:sp>
      <p:sp>
        <p:nvSpPr>
          <p:cNvPr id="24611" name="Rectangle 36"/>
          <p:cNvSpPr>
            <a:spLocks noChangeArrowheads="1"/>
          </p:cNvSpPr>
          <p:nvPr/>
        </p:nvSpPr>
        <p:spPr bwMode="auto">
          <a:xfrm>
            <a:off x="45561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32</a:t>
            </a:r>
          </a:p>
        </p:txBody>
      </p:sp>
      <p:sp>
        <p:nvSpPr>
          <p:cNvPr id="24612" name="Rectangle 37"/>
          <p:cNvSpPr>
            <a:spLocks noChangeArrowheads="1"/>
          </p:cNvSpPr>
          <p:nvPr/>
        </p:nvSpPr>
        <p:spPr bwMode="auto">
          <a:xfrm>
            <a:off x="1965325" y="6537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33</a:t>
            </a:r>
          </a:p>
        </p:txBody>
      </p:sp>
      <p:sp>
        <p:nvSpPr>
          <p:cNvPr id="24613" name="Rectangle 38"/>
          <p:cNvSpPr>
            <a:spLocks noChangeArrowheads="1"/>
          </p:cNvSpPr>
          <p:nvPr/>
        </p:nvSpPr>
        <p:spPr bwMode="auto">
          <a:xfrm>
            <a:off x="4937125" y="5851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34</a:t>
            </a:r>
          </a:p>
        </p:txBody>
      </p:sp>
      <p:sp>
        <p:nvSpPr>
          <p:cNvPr id="24614" name="Rectangle 39"/>
          <p:cNvSpPr>
            <a:spLocks noChangeArrowheads="1"/>
          </p:cNvSpPr>
          <p:nvPr/>
        </p:nvSpPr>
        <p:spPr bwMode="auto">
          <a:xfrm>
            <a:off x="5851525" y="6080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36</a:t>
            </a:r>
          </a:p>
        </p:txBody>
      </p:sp>
      <p:sp>
        <p:nvSpPr>
          <p:cNvPr id="24615" name="Rectangle 40"/>
          <p:cNvSpPr>
            <a:spLocks noChangeArrowheads="1"/>
          </p:cNvSpPr>
          <p:nvPr/>
        </p:nvSpPr>
        <p:spPr bwMode="auto">
          <a:xfrm rot="-7260000">
            <a:off x="2574925" y="3870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37</a:t>
            </a:r>
          </a:p>
        </p:txBody>
      </p:sp>
      <p:sp>
        <p:nvSpPr>
          <p:cNvPr id="24616" name="Rectangle 41"/>
          <p:cNvSpPr>
            <a:spLocks noChangeArrowheads="1"/>
          </p:cNvSpPr>
          <p:nvPr/>
        </p:nvSpPr>
        <p:spPr bwMode="auto">
          <a:xfrm rot="-4260000">
            <a:off x="5775325" y="3032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38</a:t>
            </a:r>
          </a:p>
        </p:txBody>
      </p:sp>
      <p:sp>
        <p:nvSpPr>
          <p:cNvPr id="24617" name="Rectangle 42"/>
          <p:cNvSpPr>
            <a:spLocks noChangeArrowheads="1"/>
          </p:cNvSpPr>
          <p:nvPr/>
        </p:nvSpPr>
        <p:spPr bwMode="auto">
          <a:xfrm>
            <a:off x="2498725" y="44037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i="1">
                <a:solidFill>
                  <a:schemeClr val="accent2"/>
                </a:solidFill>
              </a:rPr>
              <a:t>39</a:t>
            </a:r>
          </a:p>
        </p:txBody>
      </p:sp>
      <p:sp>
        <p:nvSpPr>
          <p:cNvPr id="24618" name="Rectangle 43"/>
          <p:cNvSpPr>
            <a:spLocks noChangeArrowheads="1"/>
          </p:cNvSpPr>
          <p:nvPr/>
        </p:nvSpPr>
        <p:spPr bwMode="auto">
          <a:xfrm>
            <a:off x="50133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40</a:t>
            </a:r>
          </a:p>
        </p:txBody>
      </p:sp>
      <p:sp>
        <p:nvSpPr>
          <p:cNvPr id="24619" name="Rectangle 44"/>
          <p:cNvSpPr>
            <a:spLocks noChangeArrowheads="1"/>
          </p:cNvSpPr>
          <p:nvPr/>
        </p:nvSpPr>
        <p:spPr bwMode="auto">
          <a:xfrm>
            <a:off x="2651125" y="3108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41</a:t>
            </a:r>
          </a:p>
        </p:txBody>
      </p:sp>
      <p:sp>
        <p:nvSpPr>
          <p:cNvPr id="24620" name="Rectangle 45"/>
          <p:cNvSpPr>
            <a:spLocks noChangeArrowheads="1"/>
          </p:cNvSpPr>
          <p:nvPr/>
        </p:nvSpPr>
        <p:spPr bwMode="auto">
          <a:xfrm rot="10800000">
            <a:off x="5851525" y="4479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42</a:t>
            </a:r>
          </a:p>
        </p:txBody>
      </p:sp>
      <p:sp>
        <p:nvSpPr>
          <p:cNvPr id="24621" name="Rectangle 46"/>
          <p:cNvSpPr>
            <a:spLocks noChangeArrowheads="1"/>
          </p:cNvSpPr>
          <p:nvPr/>
        </p:nvSpPr>
        <p:spPr bwMode="auto">
          <a:xfrm>
            <a:off x="2498725" y="5241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43</a:t>
            </a:r>
          </a:p>
        </p:txBody>
      </p:sp>
      <p:sp>
        <p:nvSpPr>
          <p:cNvPr id="24622" name="Rectangle 47"/>
          <p:cNvSpPr>
            <a:spLocks noChangeArrowheads="1"/>
          </p:cNvSpPr>
          <p:nvPr/>
        </p:nvSpPr>
        <p:spPr bwMode="auto">
          <a:xfrm>
            <a:off x="5699125" y="5394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44</a:t>
            </a:r>
          </a:p>
        </p:txBody>
      </p:sp>
      <p:sp>
        <p:nvSpPr>
          <p:cNvPr id="24623" name="Rectangle 48"/>
          <p:cNvSpPr>
            <a:spLocks noChangeArrowheads="1"/>
          </p:cNvSpPr>
          <p:nvPr/>
        </p:nvSpPr>
        <p:spPr bwMode="auto">
          <a:xfrm rot="3180000">
            <a:off x="2574925" y="75279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45</a:t>
            </a:r>
          </a:p>
        </p:txBody>
      </p:sp>
      <p:sp>
        <p:nvSpPr>
          <p:cNvPr id="24624" name="Rectangle 49"/>
          <p:cNvSpPr>
            <a:spLocks noChangeArrowheads="1"/>
          </p:cNvSpPr>
          <p:nvPr/>
        </p:nvSpPr>
        <p:spPr bwMode="auto">
          <a:xfrm rot="10800000">
            <a:off x="5470525" y="66135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46</a:t>
            </a:r>
          </a:p>
        </p:txBody>
      </p:sp>
      <p:sp>
        <p:nvSpPr>
          <p:cNvPr id="24625" name="Rectangle 50"/>
          <p:cNvSpPr>
            <a:spLocks noChangeArrowheads="1"/>
          </p:cNvSpPr>
          <p:nvPr/>
        </p:nvSpPr>
        <p:spPr bwMode="auto">
          <a:xfrm>
            <a:off x="1050925" y="7604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47</a:t>
            </a:r>
          </a:p>
        </p:txBody>
      </p:sp>
      <p:sp>
        <p:nvSpPr>
          <p:cNvPr id="24626" name="Rectangle 51"/>
          <p:cNvSpPr>
            <a:spLocks noChangeArrowheads="1"/>
          </p:cNvSpPr>
          <p:nvPr/>
        </p:nvSpPr>
        <p:spPr bwMode="auto">
          <a:xfrm>
            <a:off x="5622925" y="72993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48</a:t>
            </a:r>
          </a:p>
        </p:txBody>
      </p:sp>
      <p:sp>
        <p:nvSpPr>
          <p:cNvPr id="24627" name="Rectangle 52"/>
          <p:cNvSpPr>
            <a:spLocks noChangeArrowheads="1"/>
          </p:cNvSpPr>
          <p:nvPr/>
        </p:nvSpPr>
        <p:spPr bwMode="auto">
          <a:xfrm>
            <a:off x="1736725" y="722312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accent2"/>
                </a:solidFill>
              </a:rPr>
              <a:t>35</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A9855B-0A6C-47A8-A6F9-E5DCD2EBCF78}" type="slidenum">
              <a:rPr lang="en-US" altLang="en-US" sz="1400" smtClean="0"/>
              <a:pPr>
                <a:spcBef>
                  <a:spcPct val="0"/>
                </a:spcBef>
                <a:buFontTx/>
                <a:buNone/>
              </a:pPr>
              <a:t>110</a:t>
            </a:fld>
            <a:endParaRPr lang="en-US" altLang="en-US" sz="1400" smtClean="0"/>
          </a:p>
        </p:txBody>
      </p:sp>
      <p:sp>
        <p:nvSpPr>
          <p:cNvPr id="207875" name="Rectangle 2"/>
          <p:cNvSpPr>
            <a:spLocks noGrp="1" noChangeArrowheads="1"/>
          </p:cNvSpPr>
          <p:nvPr>
            <p:ph type="title"/>
          </p:nvPr>
        </p:nvSpPr>
        <p:spPr>
          <a:xfrm>
            <a:off x="533400" y="762000"/>
            <a:ext cx="5829300" cy="787400"/>
          </a:xfrm>
        </p:spPr>
        <p:txBody>
          <a:bodyPr/>
          <a:lstStyle/>
          <a:p>
            <a:r>
              <a:rPr lang="en-US" altLang="en-US" sz="3600" b="1" i="1" u="sng" smtClean="0"/>
              <a:t>YOUR</a:t>
            </a:r>
            <a:r>
              <a:rPr lang="en-US" altLang="en-US" sz="3600" b="1" smtClean="0"/>
              <a:t>  EXPRESSIONS</a:t>
            </a:r>
            <a:endParaRPr lang="en-US" altLang="en-US" smtClean="0"/>
          </a:p>
        </p:txBody>
      </p:sp>
      <p:sp>
        <p:nvSpPr>
          <p:cNvPr id="207876" name="Rectangle 3"/>
          <p:cNvSpPr>
            <a:spLocks noGrp="1" noChangeArrowheads="1"/>
          </p:cNvSpPr>
          <p:nvPr>
            <p:ph type="body" idx="1"/>
          </p:nvPr>
        </p:nvSpPr>
        <p:spPr>
          <a:xfrm>
            <a:off x="533400" y="1549400"/>
            <a:ext cx="5829300" cy="6832600"/>
          </a:xfrm>
        </p:spPr>
        <p:txBody>
          <a:bodyPr/>
          <a:lstStyle/>
          <a:p>
            <a:pPr marL="400050" lvl="1" indent="0" algn="ctr">
              <a:buFontTx/>
              <a:buNone/>
            </a:pPr>
            <a:r>
              <a:rPr lang="en-US" altLang="en-US" sz="1800" dirty="0" smtClean="0"/>
              <a:t>You will soon be asked to pick a topic that you will present to the class.  In the space below, select the topic and write out each expression you may use when delivering your presentation.</a:t>
            </a:r>
          </a:p>
          <a:p>
            <a:pPr marL="400050" lvl="1" indent="0">
              <a:buFontTx/>
              <a:buNone/>
            </a:pPr>
            <a:r>
              <a:rPr lang="en-US" altLang="en-US" sz="1800" dirty="0" smtClean="0"/>
              <a:t>Topic _______________________________________</a:t>
            </a:r>
          </a:p>
        </p:txBody>
      </p:sp>
      <p:graphicFrame>
        <p:nvGraphicFramePr>
          <p:cNvPr id="2" name="Table 1" title="Table - training section / your expressions"/>
          <p:cNvGraphicFramePr>
            <a:graphicFrameLocks noGrp="1"/>
          </p:cNvGraphicFramePr>
          <p:nvPr>
            <p:extLst>
              <p:ext uri="{D42A27DB-BD31-4B8C-83A1-F6EECF244321}">
                <p14:modId xmlns:p14="http://schemas.microsoft.com/office/powerpoint/2010/main" val="2800406407"/>
              </p:ext>
            </p:extLst>
          </p:nvPr>
        </p:nvGraphicFramePr>
        <p:xfrm>
          <a:off x="533400" y="3124200"/>
          <a:ext cx="5810250" cy="4776791"/>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0000"/>
                    </a:ext>
                  </a:extLst>
                </a:gridCol>
                <a:gridCol w="3752849">
                  <a:extLst>
                    <a:ext uri="{9D8B030D-6E8A-4147-A177-3AD203B41FA5}">
                      <a16:colId xmlns:a16="http://schemas.microsoft.com/office/drawing/2014/main" val="20001"/>
                    </a:ext>
                  </a:extLst>
                </a:gridCol>
              </a:tblGrid>
              <a:tr h="565003">
                <a:tc>
                  <a:txBody>
                    <a:bodyPr/>
                    <a:lstStyle/>
                    <a:p>
                      <a:pPr algn="ctr"/>
                      <a:r>
                        <a:rPr lang="en-US" sz="1800" dirty="0" smtClean="0">
                          <a:solidFill>
                            <a:schemeClr val="tx1"/>
                          </a:solidFill>
                        </a:rPr>
                        <a:t>Training Section</a:t>
                      </a:r>
                      <a:endParaRPr lang="en-US" sz="1800" dirty="0">
                        <a:solidFill>
                          <a:schemeClr val="tx1"/>
                        </a:solidFill>
                      </a:endParaRPr>
                    </a:p>
                  </a:txBody>
                  <a:tcPr marT="45723" marB="45723"/>
                </a:tc>
                <a:tc>
                  <a:txBody>
                    <a:bodyPr/>
                    <a:lstStyle/>
                    <a:p>
                      <a:pPr algn="ctr"/>
                      <a:r>
                        <a:rPr lang="en-US" sz="1800" dirty="0" smtClean="0">
                          <a:solidFill>
                            <a:schemeClr val="tx1"/>
                          </a:solidFill>
                        </a:rPr>
                        <a:t>Your Expressions</a:t>
                      </a:r>
                      <a:endParaRPr lang="en-US" sz="1800" dirty="0">
                        <a:solidFill>
                          <a:schemeClr val="tx1"/>
                        </a:solidFill>
                      </a:endParaRPr>
                    </a:p>
                  </a:txBody>
                  <a:tcPr marT="45723" marB="45723"/>
                </a:tc>
                <a:extLst>
                  <a:ext uri="{0D108BD9-81ED-4DB2-BD59-A6C34878D82A}">
                    <a16:rowId xmlns:a16="http://schemas.microsoft.com/office/drawing/2014/main" val="10000"/>
                  </a:ext>
                </a:extLst>
              </a:tr>
              <a:tr h="640128">
                <a:tc>
                  <a:txBody>
                    <a:bodyPr/>
                    <a:lstStyle/>
                    <a:p>
                      <a:r>
                        <a:rPr lang="en-US" sz="1800" dirty="0" smtClean="0"/>
                        <a:t>Introduction</a:t>
                      </a:r>
                      <a:endParaRPr lang="en-US" sz="1800" dirty="0"/>
                    </a:p>
                  </a:txBody>
                  <a:tcPr marT="45723" marB="45723"/>
                </a:tc>
                <a:tc>
                  <a:txBody>
                    <a:bodyPr/>
                    <a:lstStyle/>
                    <a:p>
                      <a:endParaRPr lang="en-US" sz="1800" dirty="0" smtClean="0"/>
                    </a:p>
                    <a:p>
                      <a:endParaRPr lang="en-US" sz="1800" dirty="0"/>
                    </a:p>
                  </a:txBody>
                  <a:tcPr marT="45723" marB="45723"/>
                </a:tc>
                <a:extLst>
                  <a:ext uri="{0D108BD9-81ED-4DB2-BD59-A6C34878D82A}">
                    <a16:rowId xmlns:a16="http://schemas.microsoft.com/office/drawing/2014/main" val="10001"/>
                  </a:ext>
                </a:extLst>
              </a:tr>
              <a:tr h="572851">
                <a:tc>
                  <a:txBody>
                    <a:bodyPr/>
                    <a:lstStyle/>
                    <a:p>
                      <a:r>
                        <a:rPr lang="en-US" sz="1800" dirty="0" smtClean="0"/>
                        <a:t>Connection</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2"/>
                  </a:ext>
                </a:extLst>
              </a:tr>
              <a:tr h="572851">
                <a:tc>
                  <a:txBody>
                    <a:bodyPr/>
                    <a:lstStyle/>
                    <a:p>
                      <a:r>
                        <a:rPr lang="en-US" sz="1800" dirty="0" smtClean="0"/>
                        <a:t>Purpose</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3"/>
                  </a:ext>
                </a:extLst>
              </a:tr>
              <a:tr h="572851">
                <a:tc>
                  <a:txBody>
                    <a:bodyPr/>
                    <a:lstStyle/>
                    <a:p>
                      <a:r>
                        <a:rPr lang="en-US" sz="1800" dirty="0" smtClean="0"/>
                        <a:t>Objectives</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4"/>
                  </a:ext>
                </a:extLst>
              </a:tr>
              <a:tr h="640128">
                <a:tc>
                  <a:txBody>
                    <a:bodyPr/>
                    <a:lstStyle/>
                    <a:p>
                      <a:r>
                        <a:rPr lang="en-US" sz="1800" dirty="0" smtClean="0"/>
                        <a:t>How You Will</a:t>
                      </a:r>
                      <a:r>
                        <a:rPr lang="en-US" sz="1800" baseline="0" dirty="0" smtClean="0"/>
                        <a:t> Answer Questions</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5"/>
                  </a:ext>
                </a:extLst>
              </a:tr>
              <a:tr h="640128">
                <a:tc>
                  <a:txBody>
                    <a:bodyPr/>
                    <a:lstStyle/>
                    <a:p>
                      <a:r>
                        <a:rPr lang="en-US" sz="1800" dirty="0" smtClean="0"/>
                        <a:t>Transition (One</a:t>
                      </a:r>
                      <a:r>
                        <a:rPr lang="en-US" sz="1800" baseline="0" dirty="0" smtClean="0"/>
                        <a:t> Example)</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6"/>
                  </a:ext>
                </a:extLst>
              </a:tr>
              <a:tr h="572851">
                <a:tc>
                  <a:txBody>
                    <a:bodyPr/>
                    <a:lstStyle/>
                    <a:p>
                      <a:r>
                        <a:rPr lang="en-US" sz="1800" dirty="0" smtClean="0"/>
                        <a:t>Ending</a:t>
                      </a:r>
                      <a:endParaRPr lang="en-US" sz="1800" dirty="0"/>
                    </a:p>
                  </a:txBody>
                  <a:tcPr marT="45723" marB="45723"/>
                </a:tc>
                <a:tc>
                  <a:txBody>
                    <a:bodyPr/>
                    <a:lstStyle/>
                    <a:p>
                      <a:endParaRPr lang="en-US" sz="1800" dirty="0"/>
                    </a:p>
                  </a:txBody>
                  <a:tcPr marT="45723" marB="45723"/>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r>
              <a:rPr lang="en-US" altLang="en-US" sz="3600" b="1" smtClean="0">
                <a:solidFill>
                  <a:schemeClr val="tx1"/>
                </a:solidFill>
              </a:rPr>
              <a:t>VISUAL</a:t>
            </a:r>
          </a:p>
        </p:txBody>
      </p:sp>
      <p:sp>
        <p:nvSpPr>
          <p:cNvPr id="209923"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ECD0E6-A543-42F7-BF08-3FCA57A274D8}" type="slidenum">
              <a:rPr lang="en-US" altLang="en-US" sz="1400" smtClean="0"/>
              <a:pPr>
                <a:spcBef>
                  <a:spcPct val="0"/>
                </a:spcBef>
                <a:buFontTx/>
                <a:buNone/>
              </a:pPr>
              <a:t>111</a:t>
            </a:fld>
            <a:endParaRPr lang="en-US" altLang="en-US" sz="1400" smtClean="0"/>
          </a:p>
        </p:txBody>
      </p:sp>
      <p:pic>
        <p:nvPicPr>
          <p:cNvPr id="2" name="Picture 1" descr="m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 y="2286000"/>
            <a:ext cx="5848350" cy="5457825"/>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C441EF6-E153-4C39-A90A-CAFA6FBA88F4}" type="slidenum">
              <a:rPr lang="en-US" altLang="en-US" sz="1400" smtClean="0"/>
              <a:pPr>
                <a:spcBef>
                  <a:spcPct val="0"/>
                </a:spcBef>
                <a:buFontTx/>
                <a:buNone/>
              </a:pPr>
              <a:t>112</a:t>
            </a:fld>
            <a:endParaRPr lang="en-US" altLang="en-US" sz="1400" smtClean="0"/>
          </a:p>
        </p:txBody>
      </p:sp>
      <p:sp>
        <p:nvSpPr>
          <p:cNvPr id="211971" name="Rectangle 2"/>
          <p:cNvSpPr>
            <a:spLocks noGrp="1" noChangeArrowheads="1"/>
          </p:cNvSpPr>
          <p:nvPr>
            <p:ph type="title"/>
          </p:nvPr>
        </p:nvSpPr>
        <p:spPr>
          <a:xfrm>
            <a:off x="533400" y="609600"/>
            <a:ext cx="5829300" cy="1219200"/>
          </a:xfrm>
        </p:spPr>
        <p:txBody>
          <a:bodyPr/>
          <a:lstStyle/>
          <a:p>
            <a:r>
              <a:rPr lang="en-US" altLang="en-US" sz="3600" b="1" smtClean="0"/>
              <a:t>YOUR VISUAL IMAGE</a:t>
            </a:r>
            <a:endParaRPr lang="en-US" altLang="en-US" smtClean="0"/>
          </a:p>
        </p:txBody>
      </p:sp>
      <p:sp>
        <p:nvSpPr>
          <p:cNvPr id="211972" name="Text Box 4"/>
          <p:cNvSpPr txBox="1">
            <a:spLocks noChangeArrowheads="1"/>
          </p:cNvSpPr>
          <p:nvPr/>
        </p:nvSpPr>
        <p:spPr bwMode="auto">
          <a:xfrm>
            <a:off x="533400" y="1905000"/>
            <a:ext cx="57912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t>Your voice never conveys your whole message.  Nor does your choice of words.  A critical part of your presentation success is your personal appearance;  your posture, eye contact, facial expressions, head movements, gestures and dress.</a:t>
            </a:r>
          </a:p>
          <a:p>
            <a:pPr>
              <a:spcBef>
                <a:spcPct val="0"/>
              </a:spcBef>
              <a:buFontTx/>
              <a:buNone/>
            </a:pPr>
            <a:endParaRPr lang="en-US" altLang="en-US" sz="1400" dirty="0"/>
          </a:p>
        </p:txBody>
      </p:sp>
      <p:sp>
        <p:nvSpPr>
          <p:cNvPr id="211974" name="Rectangle 10"/>
          <p:cNvSpPr>
            <a:spLocks noGrp="1" noChangeArrowheads="1"/>
          </p:cNvSpPr>
          <p:nvPr>
            <p:ph type="body" sz="half" idx="2"/>
          </p:nvPr>
        </p:nvSpPr>
        <p:spPr>
          <a:xfrm>
            <a:off x="533400" y="3409950"/>
            <a:ext cx="5791200" cy="4705350"/>
          </a:xfrm>
        </p:spPr>
        <p:txBody>
          <a:bodyPr/>
          <a:lstStyle/>
          <a:p>
            <a:pPr marL="0" indent="0">
              <a:buFontTx/>
              <a:buNone/>
            </a:pPr>
            <a:r>
              <a:rPr lang="en-US" altLang="en-US" sz="2000" b="1" dirty="0" smtClean="0"/>
              <a:t>Avoid Distractions</a:t>
            </a:r>
          </a:p>
          <a:p>
            <a:pPr lvl="1">
              <a:lnSpc>
                <a:spcPct val="180000"/>
              </a:lnSpc>
              <a:buFont typeface="Arial" panose="020B0604020202020204" pitchFamily="34" charset="0"/>
              <a:buChar char="•"/>
            </a:pPr>
            <a:r>
              <a:rPr lang="en-US" altLang="en-US" dirty="0" smtClean="0"/>
              <a:t>Swaying or rocking</a:t>
            </a:r>
          </a:p>
          <a:p>
            <a:pPr lvl="1">
              <a:lnSpc>
                <a:spcPct val="180000"/>
              </a:lnSpc>
              <a:buFont typeface="Arial" panose="020B0604020202020204" pitchFamily="34" charset="0"/>
              <a:buChar char="•"/>
            </a:pPr>
            <a:r>
              <a:rPr lang="en-US" altLang="en-US" dirty="0" smtClean="0"/>
              <a:t>Pacing too much</a:t>
            </a:r>
          </a:p>
          <a:p>
            <a:pPr lvl="1">
              <a:lnSpc>
                <a:spcPct val="180000"/>
              </a:lnSpc>
              <a:buFont typeface="Arial" panose="020B0604020202020204" pitchFamily="34" charset="0"/>
              <a:buChar char="•"/>
            </a:pPr>
            <a:r>
              <a:rPr lang="en-US" altLang="en-US" dirty="0" smtClean="0"/>
              <a:t>Thumping or tapping</a:t>
            </a:r>
          </a:p>
          <a:p>
            <a:pPr lvl="1">
              <a:lnSpc>
                <a:spcPct val="180000"/>
              </a:lnSpc>
              <a:buFont typeface="Arial" panose="020B0604020202020204" pitchFamily="34" charset="0"/>
              <a:buChar char="•"/>
            </a:pPr>
            <a:r>
              <a:rPr lang="en-US" altLang="en-US" b="1" i="1" dirty="0" smtClean="0"/>
              <a:t>Staring at notes</a:t>
            </a:r>
          </a:p>
          <a:p>
            <a:pPr lvl="1">
              <a:lnSpc>
                <a:spcPct val="180000"/>
              </a:lnSpc>
              <a:buFont typeface="Arial" panose="020B0604020202020204" pitchFamily="34" charset="0"/>
              <a:buChar char="•"/>
            </a:pPr>
            <a:r>
              <a:rPr lang="en-US" altLang="en-US" dirty="0" smtClean="0"/>
              <a:t>Jingling keys or coins</a:t>
            </a:r>
          </a:p>
          <a:p>
            <a:pPr lvl="1">
              <a:lnSpc>
                <a:spcPct val="10000"/>
              </a:lnSpc>
              <a:buFont typeface="Arial" panose="020B0604020202020204" pitchFamily="34" charset="0"/>
              <a:buChar char="•"/>
            </a:pPr>
            <a:endParaRPr lang="en-US" altLang="en-US" dirty="0" smtClean="0"/>
          </a:p>
          <a:p>
            <a:pPr lvl="1">
              <a:lnSpc>
                <a:spcPct val="110000"/>
              </a:lnSpc>
              <a:buFont typeface="Arial" panose="020B0604020202020204" pitchFamily="34" charset="0"/>
              <a:buChar char="•"/>
            </a:pPr>
            <a:r>
              <a:rPr lang="en-US" altLang="en-US" dirty="0" smtClean="0"/>
              <a:t>Slouching or slumped shoulders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p:txBody>
      </p:sp>
      <p:sp>
        <p:nvSpPr>
          <p:cNvPr id="21401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BE53D07-2D3E-4000-ADB0-CBD9C5164E29}" type="slidenum">
              <a:rPr lang="en-US" altLang="en-US" sz="1400" smtClean="0"/>
              <a:pPr>
                <a:spcBef>
                  <a:spcPct val="0"/>
                </a:spcBef>
                <a:buFontTx/>
                <a:buNone/>
              </a:pPr>
              <a:t>113</a:t>
            </a:fld>
            <a:endParaRPr lang="en-US" altLang="en-US" sz="1400" smtClean="0"/>
          </a:p>
        </p:txBody>
      </p:sp>
      <p:sp>
        <p:nvSpPr>
          <p:cNvPr id="214020" name="Rectangle 2"/>
          <p:cNvSpPr>
            <a:spLocks noGrp="1" noChangeArrowheads="1"/>
          </p:cNvSpPr>
          <p:nvPr>
            <p:ph type="title"/>
          </p:nvPr>
        </p:nvSpPr>
        <p:spPr>
          <a:xfrm>
            <a:off x="533400" y="1143000"/>
            <a:ext cx="5829300" cy="485775"/>
          </a:xfrm>
        </p:spPr>
        <p:txBody>
          <a:bodyPr/>
          <a:lstStyle/>
          <a:p>
            <a:r>
              <a:rPr lang="en-US" altLang="en-US" sz="3600" b="1" smtClean="0"/>
              <a:t>NON-VERBAL DOS</a:t>
            </a:r>
            <a:endParaRPr lang="en-US" altLang="en-US" smtClean="0"/>
          </a:p>
        </p:txBody>
      </p:sp>
      <p:sp>
        <p:nvSpPr>
          <p:cNvPr id="100357" name="Rectangle 3"/>
          <p:cNvSpPr>
            <a:spLocks noGrp="1" noChangeArrowheads="1"/>
          </p:cNvSpPr>
          <p:nvPr>
            <p:ph type="body" idx="1"/>
          </p:nvPr>
        </p:nvSpPr>
        <p:spPr>
          <a:xfrm>
            <a:off x="495300" y="3059113"/>
            <a:ext cx="5829300" cy="5029200"/>
          </a:xfrm>
        </p:spPr>
        <p:txBody>
          <a:bodyPr/>
          <a:lstStyle/>
          <a:p>
            <a:pPr>
              <a:lnSpc>
                <a:spcPct val="0"/>
              </a:lnSpc>
              <a:defRPr/>
            </a:pPr>
            <a:endParaRPr lang="en-US" altLang="en-US" sz="2000" dirty="0" smtClean="0"/>
          </a:p>
          <a:p>
            <a:pPr lvl="1">
              <a:lnSpc>
                <a:spcPct val="0"/>
              </a:lnSpc>
              <a:defRPr/>
            </a:pPr>
            <a:endParaRPr lang="en-US" altLang="en-US" sz="1800" dirty="0" smtClean="0"/>
          </a:p>
          <a:p>
            <a:pPr marL="0" indent="0">
              <a:buFontTx/>
              <a:buNone/>
              <a:defRPr/>
            </a:pPr>
            <a:r>
              <a:rPr lang="en-US" altLang="en-US" sz="2400" b="1" dirty="0" smtClean="0"/>
              <a:t>Eye Contact</a:t>
            </a:r>
            <a:endParaRPr lang="en-US" altLang="en-US" sz="2400" dirty="0" smtClean="0"/>
          </a:p>
          <a:p>
            <a:pPr lvl="1">
              <a:buFont typeface="Arial" panose="020B0604020202020204" pitchFamily="34" charset="0"/>
              <a:buChar char="•"/>
              <a:defRPr/>
            </a:pPr>
            <a:r>
              <a:rPr lang="en-US" altLang="en-US" sz="2000" dirty="0" smtClean="0"/>
              <a:t>With small group, focus on each person</a:t>
            </a:r>
          </a:p>
          <a:p>
            <a:pPr lvl="1">
              <a:buFont typeface="Arial" panose="020B0604020202020204" pitchFamily="34" charset="0"/>
              <a:buChar char="•"/>
              <a:defRPr/>
            </a:pPr>
            <a:r>
              <a:rPr lang="en-US" altLang="en-US" sz="2000" dirty="0" smtClean="0"/>
              <a:t>With a large group use the 10 AM, 12 PM,         2 PM and 4 PM approach, or pick out several friendly faces, address each person and move on</a:t>
            </a:r>
          </a:p>
          <a:p>
            <a:pPr lvl="1">
              <a:lnSpc>
                <a:spcPct val="40000"/>
              </a:lnSpc>
              <a:defRPr/>
            </a:pPr>
            <a:endParaRPr lang="en-US" altLang="en-US" sz="2400" dirty="0" smtClean="0"/>
          </a:p>
          <a:p>
            <a:pPr>
              <a:lnSpc>
                <a:spcPct val="0"/>
              </a:lnSpc>
              <a:defRPr/>
            </a:pPr>
            <a:endParaRPr lang="en-US" altLang="en-US" sz="2400" dirty="0" smtClean="0"/>
          </a:p>
          <a:p>
            <a:pPr>
              <a:lnSpc>
                <a:spcPct val="0"/>
              </a:lnSpc>
              <a:defRPr/>
            </a:pPr>
            <a:endParaRPr lang="en-US" altLang="en-US" sz="2400" dirty="0" smtClean="0"/>
          </a:p>
          <a:p>
            <a:pPr marL="0" indent="0">
              <a:lnSpc>
                <a:spcPct val="80000"/>
              </a:lnSpc>
              <a:buFontTx/>
              <a:buNone/>
              <a:defRPr/>
            </a:pPr>
            <a:r>
              <a:rPr lang="en-US" altLang="en-US" sz="2400" b="1" dirty="0" smtClean="0"/>
              <a:t>Head movements convey information</a:t>
            </a:r>
            <a:endParaRPr lang="en-US" altLang="en-US" sz="2400" dirty="0" smtClean="0"/>
          </a:p>
          <a:p>
            <a:pPr lvl="1">
              <a:buFont typeface="Arial" panose="020B0604020202020204" pitchFamily="34" charset="0"/>
              <a:buChar char="•"/>
              <a:defRPr/>
            </a:pPr>
            <a:r>
              <a:rPr lang="en-US" altLang="en-US" sz="2000" dirty="0" smtClean="0"/>
              <a:t>Nodding = affirmation</a:t>
            </a:r>
          </a:p>
          <a:p>
            <a:pPr lvl="1">
              <a:buFont typeface="Arial" panose="020B0604020202020204" pitchFamily="34" charset="0"/>
              <a:buChar char="•"/>
              <a:defRPr/>
            </a:pPr>
            <a:r>
              <a:rPr lang="en-US" altLang="en-US" sz="2000" dirty="0" smtClean="0"/>
              <a:t>Shaking = denial or disagree</a:t>
            </a:r>
          </a:p>
          <a:p>
            <a:pPr lvl="1">
              <a:buFont typeface="Arial" panose="020B0604020202020204" pitchFamily="34" charset="0"/>
              <a:buChar char="•"/>
              <a:defRPr/>
            </a:pPr>
            <a:r>
              <a:rPr lang="en-US" altLang="en-US" sz="2000" dirty="0" smtClean="0"/>
              <a:t>Tilting = curiosity or uncertainty</a:t>
            </a:r>
          </a:p>
          <a:p>
            <a:pPr lvl="1">
              <a:buFont typeface="Arial" panose="020B0604020202020204" pitchFamily="34" charset="0"/>
              <a:buChar char="•"/>
              <a:defRPr/>
            </a:pPr>
            <a:r>
              <a:rPr lang="en-US" altLang="en-US" sz="2000" b="1" dirty="0" smtClean="0"/>
              <a:t>Holding head high = confidence</a:t>
            </a:r>
          </a:p>
          <a:p>
            <a:pPr lvl="1">
              <a:lnSpc>
                <a:spcPct val="60000"/>
              </a:lnSpc>
              <a:defRPr/>
            </a:pPr>
            <a:endParaRPr lang="en-US" altLang="en-US" sz="1400" b="1" dirty="0" smtClean="0"/>
          </a:p>
          <a:p>
            <a:pPr lvl="1">
              <a:defRPr/>
            </a:pPr>
            <a:endParaRPr lang="en-US" altLang="en-US" sz="1400" b="1" dirty="0" smtClean="0"/>
          </a:p>
          <a:p>
            <a:pPr lvl="1">
              <a:defRPr/>
            </a:pPr>
            <a:endParaRPr lang="en-US" altLang="en-US" sz="1400" b="1" dirty="0" smtClean="0"/>
          </a:p>
          <a:p>
            <a:pPr lvl="1">
              <a:lnSpc>
                <a:spcPct val="10000"/>
              </a:lnSpc>
              <a:defRPr/>
            </a:pPr>
            <a:endParaRPr lang="en-US" altLang="en-US" sz="1400" b="1" dirty="0" smtClean="0"/>
          </a:p>
          <a:p>
            <a:pPr lvl="1">
              <a:defRPr/>
            </a:pPr>
            <a:endParaRPr lang="en-US" altLang="en-US" sz="1400" dirty="0" smtClean="0"/>
          </a:p>
          <a:p>
            <a:pPr>
              <a:lnSpc>
                <a:spcPct val="0"/>
              </a:lnSpc>
              <a:defRPr/>
            </a:pPr>
            <a:endParaRPr lang="en-US" altLang="en-US" sz="1400" dirty="0" smtClean="0"/>
          </a:p>
        </p:txBody>
      </p:sp>
      <p:sp>
        <p:nvSpPr>
          <p:cNvPr id="214022" name="Text Box 4"/>
          <p:cNvSpPr txBox="1">
            <a:spLocks noChangeArrowheads="1"/>
          </p:cNvSpPr>
          <p:nvPr/>
        </p:nvSpPr>
        <p:spPr bwMode="auto">
          <a:xfrm>
            <a:off x="533400" y="1828800"/>
            <a:ext cx="57912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t>You will connect with your listeners when you look at them.  You will feel more relaxed, less isolated and your audience will have more confidence in you.</a:t>
            </a:r>
          </a:p>
          <a:p>
            <a:pPr>
              <a:spcBef>
                <a:spcPct val="0"/>
              </a:spcBef>
              <a:buFontTx/>
              <a:buNone/>
            </a:pPr>
            <a:endParaRPr lang="en-US" altLang="en-US" sz="1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lgn="r">
              <a:spcBef>
                <a:spcPct val="0"/>
              </a:spcBef>
              <a:buFontTx/>
              <a:buNone/>
            </a:pPr>
            <a:r>
              <a:rPr lang="en-US" altLang="en-US" sz="1400" smtClean="0">
                <a:cs typeface="Arial" panose="020B0604020202020204" pitchFamily="34" charset="0"/>
              </a:rPr>
              <a:t> </a:t>
            </a:r>
          </a:p>
        </p:txBody>
      </p:sp>
      <p:sp>
        <p:nvSpPr>
          <p:cNvPr id="216067"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013AEB-B50A-49FB-BDDD-7AB901238E3E}" type="slidenum">
              <a:rPr lang="en-US" altLang="en-US" sz="1400" smtClean="0"/>
              <a:pPr>
                <a:spcBef>
                  <a:spcPct val="0"/>
                </a:spcBef>
                <a:buFontTx/>
                <a:buNone/>
              </a:pPr>
              <a:t>114</a:t>
            </a:fld>
            <a:endParaRPr lang="en-US" altLang="en-US" sz="1400" smtClean="0"/>
          </a:p>
        </p:txBody>
      </p:sp>
      <p:sp>
        <p:nvSpPr>
          <p:cNvPr id="216068" name="Rectangle 2"/>
          <p:cNvSpPr>
            <a:spLocks noGrp="1" noChangeArrowheads="1"/>
          </p:cNvSpPr>
          <p:nvPr>
            <p:ph type="title"/>
          </p:nvPr>
        </p:nvSpPr>
        <p:spPr>
          <a:xfrm>
            <a:off x="533400" y="1143000"/>
            <a:ext cx="5829300" cy="485775"/>
          </a:xfrm>
        </p:spPr>
        <p:txBody>
          <a:bodyPr/>
          <a:lstStyle/>
          <a:p>
            <a:r>
              <a:rPr lang="en-US" altLang="en-US" sz="3600" b="1" smtClean="0"/>
              <a:t>NON-VERBAL DON’TS</a:t>
            </a:r>
            <a:endParaRPr lang="en-US" altLang="en-US" smtClean="0"/>
          </a:p>
        </p:txBody>
      </p:sp>
      <p:sp>
        <p:nvSpPr>
          <p:cNvPr id="100357" name="Rectangle 3"/>
          <p:cNvSpPr>
            <a:spLocks noGrp="1" noChangeArrowheads="1"/>
          </p:cNvSpPr>
          <p:nvPr>
            <p:ph type="body" idx="1"/>
          </p:nvPr>
        </p:nvSpPr>
        <p:spPr>
          <a:xfrm>
            <a:off x="914400" y="2286000"/>
            <a:ext cx="5334000" cy="4865688"/>
          </a:xfrm>
        </p:spPr>
        <p:txBody>
          <a:bodyPr/>
          <a:lstStyle/>
          <a:p>
            <a:pPr>
              <a:lnSpc>
                <a:spcPct val="0"/>
              </a:lnSpc>
              <a:defRPr/>
            </a:pPr>
            <a:endParaRPr lang="en-US" altLang="en-US" sz="2000" dirty="0" smtClean="0"/>
          </a:p>
          <a:p>
            <a:pPr lvl="1">
              <a:lnSpc>
                <a:spcPct val="0"/>
              </a:lnSpc>
              <a:defRPr/>
            </a:pPr>
            <a:endParaRPr lang="en-US" altLang="en-US" sz="1800" dirty="0" smtClean="0"/>
          </a:p>
          <a:p>
            <a:pPr lvl="1">
              <a:lnSpc>
                <a:spcPct val="40000"/>
              </a:lnSpc>
              <a:defRPr/>
            </a:pPr>
            <a:endParaRPr lang="en-US" altLang="en-US" sz="1400" dirty="0" smtClean="0"/>
          </a:p>
          <a:p>
            <a:pPr>
              <a:lnSpc>
                <a:spcPct val="0"/>
              </a:lnSpc>
              <a:defRPr/>
            </a:pPr>
            <a:endParaRPr lang="en-US" altLang="en-US" sz="2000" dirty="0" smtClean="0"/>
          </a:p>
          <a:p>
            <a:pPr marL="0" indent="0">
              <a:lnSpc>
                <a:spcPct val="80000"/>
              </a:lnSpc>
              <a:buFontTx/>
              <a:buNone/>
              <a:defRPr/>
            </a:pPr>
            <a:r>
              <a:rPr lang="en-US" altLang="en-US" sz="2400" b="1" dirty="0" smtClean="0"/>
              <a:t>Facial Expression</a:t>
            </a:r>
            <a:endParaRPr lang="en-US" altLang="en-US" sz="2400" dirty="0" smtClean="0"/>
          </a:p>
          <a:p>
            <a:pPr lvl="1">
              <a:buFont typeface="Arial" panose="020B0604020202020204" pitchFamily="34" charset="0"/>
              <a:buChar char="•"/>
              <a:defRPr/>
            </a:pPr>
            <a:r>
              <a:rPr lang="en-US" altLang="en-US" sz="2000" dirty="0" smtClean="0"/>
              <a:t>Do not tense facial muscles</a:t>
            </a:r>
          </a:p>
          <a:p>
            <a:pPr lvl="1">
              <a:buFont typeface="Arial" panose="020B0604020202020204" pitchFamily="34" charset="0"/>
              <a:buChar char="•"/>
              <a:defRPr/>
            </a:pPr>
            <a:r>
              <a:rPr lang="en-US" altLang="en-US" sz="2000" dirty="0" smtClean="0"/>
              <a:t>Do not smile constantly</a:t>
            </a:r>
          </a:p>
          <a:p>
            <a:pPr lvl="1">
              <a:buFont typeface="Arial" panose="020B0604020202020204" pitchFamily="34" charset="0"/>
              <a:buChar char="•"/>
              <a:defRPr/>
            </a:pPr>
            <a:r>
              <a:rPr lang="en-US" altLang="en-US" sz="2000" dirty="0" smtClean="0"/>
              <a:t>Do not over use poker face</a:t>
            </a:r>
          </a:p>
          <a:p>
            <a:pPr lvl="1">
              <a:buFont typeface="Arial" panose="020B0604020202020204" pitchFamily="34" charset="0"/>
              <a:buChar char="•"/>
              <a:defRPr/>
            </a:pPr>
            <a:endParaRPr lang="en-US" altLang="en-US" sz="2000" dirty="0" smtClean="0"/>
          </a:p>
          <a:p>
            <a:pPr lvl="1">
              <a:lnSpc>
                <a:spcPct val="30000"/>
              </a:lnSpc>
              <a:defRPr/>
            </a:pPr>
            <a:endParaRPr lang="en-US" altLang="en-US" sz="1600" u="sng" dirty="0" smtClean="0"/>
          </a:p>
          <a:p>
            <a:pPr>
              <a:lnSpc>
                <a:spcPct val="0"/>
              </a:lnSpc>
              <a:defRPr/>
            </a:pPr>
            <a:endParaRPr lang="en-US" altLang="en-US" sz="2000" dirty="0" smtClean="0"/>
          </a:p>
          <a:p>
            <a:pPr lvl="1">
              <a:lnSpc>
                <a:spcPct val="60000"/>
              </a:lnSpc>
              <a:defRPr/>
            </a:pPr>
            <a:endParaRPr lang="en-US" altLang="en-US" sz="1400" b="1" dirty="0" smtClean="0"/>
          </a:p>
          <a:p>
            <a:pPr marL="0" indent="0">
              <a:lnSpc>
                <a:spcPct val="80000"/>
              </a:lnSpc>
              <a:buFontTx/>
              <a:buNone/>
              <a:defRPr/>
            </a:pPr>
            <a:r>
              <a:rPr lang="en-US" altLang="en-US" sz="2400" b="1" dirty="0" smtClean="0"/>
              <a:t>Posture</a:t>
            </a:r>
            <a:endParaRPr lang="en-US" altLang="en-US" sz="2400" dirty="0" smtClean="0"/>
          </a:p>
          <a:p>
            <a:pPr lvl="1">
              <a:buFont typeface="Arial" panose="020B0604020202020204" pitchFamily="34" charset="0"/>
              <a:buChar char="•"/>
              <a:defRPr/>
            </a:pPr>
            <a:r>
              <a:rPr lang="en-US" altLang="en-US" sz="2000" dirty="0" smtClean="0"/>
              <a:t>Stand straight… but not stiff!</a:t>
            </a:r>
          </a:p>
          <a:p>
            <a:pPr lvl="1">
              <a:buFont typeface="Arial" panose="020B0604020202020204" pitchFamily="34" charset="0"/>
              <a:buChar char="•"/>
              <a:defRPr/>
            </a:pPr>
            <a:r>
              <a:rPr lang="en-US" altLang="en-US" sz="2000" dirty="0" smtClean="0"/>
              <a:t>Point feet at audience with weight evenly distributed</a:t>
            </a:r>
          </a:p>
          <a:p>
            <a:pPr lvl="1">
              <a:buFont typeface="Arial" panose="020B0604020202020204" pitchFamily="34" charset="0"/>
              <a:buChar char="•"/>
              <a:defRPr/>
            </a:pPr>
            <a:r>
              <a:rPr lang="en-US" altLang="en-US" sz="2000" dirty="0" smtClean="0"/>
              <a:t>DO NOT put hands in pockets</a:t>
            </a:r>
          </a:p>
          <a:p>
            <a:pPr lvl="3">
              <a:buFont typeface="Arial" panose="020B0604020202020204" pitchFamily="34" charset="0"/>
              <a:buChar char="•"/>
              <a:defRPr/>
            </a:pPr>
            <a:r>
              <a:rPr lang="en-US" altLang="en-US" dirty="0" smtClean="0"/>
              <a:t>Cross arms</a:t>
            </a:r>
          </a:p>
          <a:p>
            <a:pPr lvl="3">
              <a:buFont typeface="Arial" panose="020B0604020202020204" pitchFamily="34" charset="0"/>
              <a:buChar char="•"/>
              <a:defRPr/>
            </a:pPr>
            <a:r>
              <a:rPr lang="en-US" altLang="en-US" dirty="0" smtClean="0"/>
              <a:t>Wring hands</a:t>
            </a:r>
          </a:p>
          <a:p>
            <a:pPr lvl="3">
              <a:buFont typeface="Arial" panose="020B0604020202020204" pitchFamily="34" charset="0"/>
              <a:buChar char="•"/>
              <a:defRPr/>
            </a:pPr>
            <a:r>
              <a:rPr lang="en-US" altLang="en-US" dirty="0" smtClean="0"/>
              <a:t>Cling for life!</a:t>
            </a:r>
            <a:endParaRPr lang="en-US" altLang="en-US" b="1" dirty="0" smtClean="0"/>
          </a:p>
          <a:p>
            <a:pPr lvl="1">
              <a:defRPr/>
            </a:pPr>
            <a:endParaRPr lang="en-US" altLang="en-US" sz="1400" b="1" dirty="0" smtClean="0"/>
          </a:p>
          <a:p>
            <a:pPr lvl="1">
              <a:defRPr/>
            </a:pPr>
            <a:endParaRPr lang="en-US" altLang="en-US" sz="1400" b="1" dirty="0" smtClean="0"/>
          </a:p>
          <a:p>
            <a:pPr lvl="1">
              <a:lnSpc>
                <a:spcPct val="10000"/>
              </a:lnSpc>
              <a:defRPr/>
            </a:pPr>
            <a:endParaRPr lang="en-US" altLang="en-US" sz="1400" b="1" dirty="0" smtClean="0"/>
          </a:p>
          <a:p>
            <a:pPr lvl="1">
              <a:defRPr/>
            </a:pPr>
            <a:endParaRPr lang="en-US" altLang="en-US" sz="1400" dirty="0" smtClean="0"/>
          </a:p>
          <a:p>
            <a:pPr>
              <a:lnSpc>
                <a:spcPct val="0"/>
              </a:lnSpc>
              <a:defRPr/>
            </a:pPr>
            <a:endParaRPr lang="en-US" altLang="en-US" sz="1400"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lgn="r">
              <a:spcBef>
                <a:spcPct val="0"/>
              </a:spcBef>
              <a:buFontTx/>
              <a:buNone/>
            </a:pPr>
            <a:r>
              <a:rPr lang="en-US" altLang="en-US" sz="1000" smtClean="0">
                <a:cs typeface="Arial" panose="020B0604020202020204" pitchFamily="34" charset="0"/>
              </a:rPr>
              <a:t>                    </a:t>
            </a:r>
            <a:endParaRPr lang="en-US" altLang="en-US" sz="1400" smtClean="0">
              <a:cs typeface="Arial" panose="020B0604020202020204" pitchFamily="34" charset="0"/>
            </a:endParaRPr>
          </a:p>
        </p:txBody>
      </p:sp>
      <p:sp>
        <p:nvSpPr>
          <p:cNvPr id="21811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DD1C931-7384-431E-A815-8A78F11493D8}" type="slidenum">
              <a:rPr lang="en-US" altLang="en-US" sz="1400" smtClean="0"/>
              <a:pPr>
                <a:spcBef>
                  <a:spcPct val="0"/>
                </a:spcBef>
                <a:buFontTx/>
                <a:buNone/>
              </a:pPr>
              <a:t>115</a:t>
            </a:fld>
            <a:endParaRPr lang="en-US" altLang="en-US" sz="1400" smtClean="0"/>
          </a:p>
        </p:txBody>
      </p:sp>
      <p:sp>
        <p:nvSpPr>
          <p:cNvPr id="218116" name="Rectangle 2"/>
          <p:cNvSpPr>
            <a:spLocks noGrp="1" noChangeArrowheads="1"/>
          </p:cNvSpPr>
          <p:nvPr>
            <p:ph type="title"/>
          </p:nvPr>
        </p:nvSpPr>
        <p:spPr>
          <a:xfrm>
            <a:off x="533400" y="893763"/>
            <a:ext cx="5829300" cy="485775"/>
          </a:xfrm>
        </p:spPr>
        <p:txBody>
          <a:bodyPr/>
          <a:lstStyle/>
          <a:p>
            <a:r>
              <a:rPr lang="en-US" altLang="en-US" sz="3600" b="1" smtClean="0"/>
              <a:t>DRESS</a:t>
            </a:r>
            <a:endParaRPr lang="en-US" altLang="en-US" smtClean="0"/>
          </a:p>
        </p:txBody>
      </p:sp>
      <p:sp>
        <p:nvSpPr>
          <p:cNvPr id="101381" name="Rectangle 3"/>
          <p:cNvSpPr>
            <a:spLocks noGrp="1" noChangeArrowheads="1"/>
          </p:cNvSpPr>
          <p:nvPr>
            <p:ph type="body" idx="1"/>
          </p:nvPr>
        </p:nvSpPr>
        <p:spPr>
          <a:xfrm>
            <a:off x="152400" y="1684338"/>
            <a:ext cx="5829300" cy="5486400"/>
          </a:xfrm>
        </p:spPr>
        <p:txBody>
          <a:bodyPr/>
          <a:lstStyle/>
          <a:p>
            <a:pPr>
              <a:lnSpc>
                <a:spcPct val="0"/>
              </a:lnSpc>
              <a:defRPr/>
            </a:pPr>
            <a:endParaRPr lang="en-US" altLang="en-US" sz="2000" dirty="0" smtClean="0"/>
          </a:p>
          <a:p>
            <a:pPr lvl="1">
              <a:lnSpc>
                <a:spcPct val="0"/>
              </a:lnSpc>
              <a:defRPr/>
            </a:pPr>
            <a:endParaRPr lang="en-US" altLang="en-US" sz="1400" b="1" dirty="0" smtClean="0"/>
          </a:p>
          <a:p>
            <a:pPr lvl="1">
              <a:defRPr/>
            </a:pPr>
            <a:endParaRPr lang="en-US" altLang="en-US" sz="1400" dirty="0" smtClean="0"/>
          </a:p>
          <a:p>
            <a:pPr lvl="1">
              <a:buFont typeface="Arial" panose="020B0604020202020204" pitchFamily="34" charset="0"/>
              <a:buChar char="•"/>
              <a:defRPr/>
            </a:pPr>
            <a:r>
              <a:rPr lang="en-US" altLang="en-US" sz="2400" dirty="0" smtClean="0"/>
              <a:t>Dress for your audience (audience “level” plus one)</a:t>
            </a:r>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r>
              <a:rPr lang="en-US" altLang="en-US" sz="2400" dirty="0" smtClean="0"/>
              <a:t>Be conservative</a:t>
            </a:r>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endParaRPr lang="en-US" altLang="en-US" sz="2400" dirty="0" smtClean="0"/>
          </a:p>
          <a:p>
            <a:pPr lvl="1">
              <a:buFont typeface="Arial" panose="020B0604020202020204" pitchFamily="34" charset="0"/>
              <a:buChar char="•"/>
              <a:defRPr/>
            </a:pPr>
            <a:r>
              <a:rPr lang="en-US" altLang="en-US" sz="2400" dirty="0" smtClean="0"/>
              <a:t>Aim for neat</a:t>
            </a:r>
          </a:p>
          <a:p>
            <a:pPr lvl="1">
              <a:buFont typeface="Arial" panose="020B0604020202020204" pitchFamily="34" charset="0"/>
              <a:buChar char="•"/>
              <a:defRPr/>
            </a:pPr>
            <a:endParaRPr lang="en-US" altLang="en-US" sz="2400" dirty="0"/>
          </a:p>
          <a:p>
            <a:pPr lvl="1">
              <a:buFont typeface="Arial" panose="020B0604020202020204" pitchFamily="34" charset="0"/>
              <a:buChar char="•"/>
              <a:defRPr/>
            </a:pPr>
            <a:endParaRPr lang="en-US" altLang="en-US" sz="2400" dirty="0" smtClean="0"/>
          </a:p>
          <a:p>
            <a:pPr marL="457200" lvl="1" indent="0">
              <a:buFontTx/>
              <a:buNone/>
              <a:defRPr/>
            </a:pPr>
            <a:endParaRPr lang="en-US" altLang="en-US" sz="1400" dirty="0" smtClean="0"/>
          </a:p>
        </p:txBody>
      </p:sp>
      <p:pic>
        <p:nvPicPr>
          <p:cNvPr id="218118" name="Picture 1" title="photo - clown in front of the ki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9788" y="3255963"/>
            <a:ext cx="2935287" cy="391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7A9009-7DA8-46C2-83F7-E3924CC6E706}" type="slidenum">
              <a:rPr lang="en-US" altLang="en-US" sz="1400" smtClean="0"/>
              <a:pPr>
                <a:spcBef>
                  <a:spcPct val="0"/>
                </a:spcBef>
                <a:buFontTx/>
                <a:buNone/>
              </a:pPr>
              <a:t>116</a:t>
            </a:fld>
            <a:endParaRPr lang="en-US" altLang="en-US" sz="1400" smtClean="0"/>
          </a:p>
        </p:txBody>
      </p:sp>
      <p:sp>
        <p:nvSpPr>
          <p:cNvPr id="220163" name="Rectangle 2"/>
          <p:cNvSpPr>
            <a:spLocks noGrp="1" noChangeArrowheads="1"/>
          </p:cNvSpPr>
          <p:nvPr>
            <p:ph type="title"/>
          </p:nvPr>
        </p:nvSpPr>
        <p:spPr>
          <a:xfrm>
            <a:off x="533400" y="609600"/>
            <a:ext cx="5829300" cy="838200"/>
          </a:xfrm>
        </p:spPr>
        <p:txBody>
          <a:bodyPr/>
          <a:lstStyle/>
          <a:p>
            <a:r>
              <a:rPr lang="en-US" altLang="en-US" sz="3600" b="1" smtClean="0"/>
              <a:t>STRESS REDUCERS</a:t>
            </a:r>
            <a:endParaRPr lang="en-US" altLang="en-US" smtClean="0"/>
          </a:p>
        </p:txBody>
      </p:sp>
      <p:sp>
        <p:nvSpPr>
          <p:cNvPr id="220164" name="Text Box 4"/>
          <p:cNvSpPr txBox="1">
            <a:spLocks noChangeArrowheads="1"/>
          </p:cNvSpPr>
          <p:nvPr/>
        </p:nvSpPr>
        <p:spPr bwMode="auto">
          <a:xfrm>
            <a:off x="533400" y="1447800"/>
            <a:ext cx="5791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Fear</a:t>
            </a:r>
            <a:r>
              <a:rPr lang="en-US" altLang="en-US" sz="2000"/>
              <a:t>:  A distressing emotion aroused by an impending pain, danger or evil; </a:t>
            </a:r>
            <a:r>
              <a:rPr lang="en-US" altLang="en-US" sz="2000" b="1" i="1"/>
              <a:t>or by the illusion of such</a:t>
            </a:r>
            <a:r>
              <a:rPr lang="en-US" altLang="en-US" sz="2000"/>
              <a:t>.  According to some surveys, presenting before a group</a:t>
            </a:r>
          </a:p>
          <a:p>
            <a:pPr algn="ctr">
              <a:spcBef>
                <a:spcPct val="0"/>
              </a:spcBef>
              <a:buFontTx/>
              <a:buNone/>
            </a:pPr>
            <a:r>
              <a:rPr lang="en-US" altLang="en-US" sz="2000"/>
              <a:t>is a leading “fear creator”.  No matter what nervous symptoms you experience before your audience, the secret is to </a:t>
            </a:r>
            <a:r>
              <a:rPr lang="en-US" altLang="en-US" sz="2000" b="1" i="1"/>
              <a:t>control</a:t>
            </a:r>
            <a:r>
              <a:rPr lang="en-US" altLang="en-US" sz="2000"/>
              <a:t> nervousness - not eliminate it.</a:t>
            </a:r>
          </a:p>
          <a:p>
            <a:pPr>
              <a:spcBef>
                <a:spcPct val="0"/>
              </a:spcBef>
              <a:buFontTx/>
              <a:buNone/>
            </a:pPr>
            <a:endParaRPr lang="en-US" altLang="en-US" sz="2000"/>
          </a:p>
        </p:txBody>
      </p:sp>
      <p:pic>
        <p:nvPicPr>
          <p:cNvPr id="2" name="Picture 1" descr="fe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533" y="3694257"/>
            <a:ext cx="5825067" cy="45720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ChangeArrowheads="1"/>
          </p:cNvSpPr>
          <p:nvPr>
            <p:ph type="title"/>
          </p:nvPr>
        </p:nvSpPr>
        <p:spPr>
          <a:xfrm>
            <a:off x="533400" y="557213"/>
            <a:ext cx="5829300" cy="939800"/>
          </a:xfrm>
        </p:spPr>
        <p:txBody>
          <a:bodyPr/>
          <a:lstStyle/>
          <a:p>
            <a:r>
              <a:rPr lang="en-US" altLang="en-US" sz="3600" b="1" dirty="0" smtClean="0"/>
              <a:t>STRESS REDUCERS </a:t>
            </a:r>
            <a:endParaRPr lang="en-US" altLang="en-US" dirty="0" smtClean="0"/>
          </a:p>
        </p:txBody>
      </p:sp>
      <p:sp>
        <p:nvSpPr>
          <p:cNvPr id="22221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4448DB4-2E00-46E7-9D3B-14A9E25ED8C3}" type="slidenum">
              <a:rPr lang="en-US" altLang="en-US" sz="1400" smtClean="0"/>
              <a:pPr>
                <a:spcBef>
                  <a:spcPct val="0"/>
                </a:spcBef>
                <a:buFontTx/>
                <a:buNone/>
              </a:pPr>
              <a:t>117</a:t>
            </a:fld>
            <a:endParaRPr lang="en-US" altLang="en-US" sz="1400" smtClean="0"/>
          </a:p>
        </p:txBody>
      </p:sp>
      <p:graphicFrame>
        <p:nvGraphicFramePr>
          <p:cNvPr id="3" name="Diagram 2" title="table - physical / psychological"/>
          <p:cNvGraphicFramePr/>
          <p:nvPr>
            <p:extLst>
              <p:ext uri="{D42A27DB-BD31-4B8C-83A1-F6EECF244321}">
                <p14:modId xmlns:p14="http://schemas.microsoft.com/office/powerpoint/2010/main" val="3759737175"/>
              </p:ext>
            </p:extLst>
          </p:nvPr>
        </p:nvGraphicFramePr>
        <p:xfrm>
          <a:off x="762000" y="1295400"/>
          <a:ext cx="5581650" cy="685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US" altLang="en-US" sz="3600" b="1" dirty="0" smtClean="0">
                <a:solidFill>
                  <a:schemeClr val="tx1"/>
                </a:solidFill>
              </a:rPr>
              <a:t>POP QUIZ!  </a:t>
            </a:r>
          </a:p>
        </p:txBody>
      </p:sp>
      <p:sp>
        <p:nvSpPr>
          <p:cNvPr id="224259" name="Content Placeholder 2"/>
          <p:cNvSpPr>
            <a:spLocks noGrp="1"/>
          </p:cNvSpPr>
          <p:nvPr>
            <p:ph idx="1"/>
          </p:nvPr>
        </p:nvSpPr>
        <p:spPr>
          <a:xfrm>
            <a:off x="514350" y="1981200"/>
            <a:ext cx="6038850" cy="6400800"/>
          </a:xfrm>
        </p:spPr>
        <p:txBody>
          <a:bodyPr/>
          <a:lstStyle/>
          <a:p>
            <a:pPr marL="0" indent="0">
              <a:buFontTx/>
              <a:buNone/>
            </a:pPr>
            <a:r>
              <a:rPr lang="en-US" altLang="en-US" sz="1600" b="1" dirty="0" smtClean="0"/>
              <a:t>True or False</a:t>
            </a:r>
          </a:p>
          <a:p>
            <a:pPr marL="0" indent="0">
              <a:buFontTx/>
              <a:buNone/>
            </a:pPr>
            <a:endParaRPr lang="en-US" altLang="en-US" sz="1600" b="1" dirty="0" smtClean="0"/>
          </a:p>
          <a:p>
            <a:pPr marL="0" indent="0">
              <a:buFontTx/>
              <a:buNone/>
            </a:pPr>
            <a:r>
              <a:rPr lang="en-US" altLang="en-US" sz="1600" dirty="0" smtClean="0"/>
              <a:t>T or F	1. V3 has to do with the three most important elements of 	writing training objectives.</a:t>
            </a:r>
          </a:p>
          <a:p>
            <a:pPr marL="0" indent="0">
              <a:buFontTx/>
              <a:buNone/>
            </a:pPr>
            <a:r>
              <a:rPr lang="en-US" altLang="en-US" sz="1600" dirty="0" smtClean="0"/>
              <a:t>	</a:t>
            </a:r>
          </a:p>
          <a:p>
            <a:pPr marL="0" indent="0">
              <a:buFontTx/>
              <a:buNone/>
            </a:pPr>
            <a:endParaRPr lang="en-US" altLang="en-US" sz="1600" dirty="0" smtClean="0"/>
          </a:p>
          <a:p>
            <a:pPr marL="0" indent="0">
              <a:buFontTx/>
              <a:buNone/>
            </a:pPr>
            <a:r>
              <a:rPr lang="en-US" altLang="en-US" sz="1600" dirty="0" smtClean="0"/>
              <a:t>T or F	2. A transition can be used in place of an adjective.</a:t>
            </a:r>
          </a:p>
          <a:p>
            <a:pPr marL="0" indent="0">
              <a:buFontTx/>
              <a:buNone/>
            </a:pPr>
            <a:endParaRPr lang="en-US" altLang="en-US" sz="1600" dirty="0" smtClean="0"/>
          </a:p>
          <a:p>
            <a:pPr marL="0" indent="0">
              <a:buFontTx/>
              <a:buNone/>
            </a:pPr>
            <a:endParaRPr lang="en-US" altLang="en-US" sz="1600" dirty="0" smtClean="0"/>
          </a:p>
          <a:p>
            <a:pPr marL="0" indent="0">
              <a:buFontTx/>
              <a:buNone/>
            </a:pPr>
            <a:r>
              <a:rPr lang="en-US" altLang="en-US" sz="1600" dirty="0" smtClean="0"/>
              <a:t>T or F	3. When speaking to your training audience you should use 	a filler word when you lose your train of thought.</a:t>
            </a:r>
          </a:p>
          <a:p>
            <a:pPr marL="0" indent="0">
              <a:buFontTx/>
              <a:buNone/>
            </a:pPr>
            <a:endParaRPr lang="en-US" altLang="en-US" sz="1600" dirty="0" smtClean="0"/>
          </a:p>
          <a:p>
            <a:pPr marL="0" indent="0">
              <a:buFontTx/>
              <a:buNone/>
            </a:pPr>
            <a:endParaRPr lang="en-US" altLang="en-US" sz="1600" dirty="0" smtClean="0"/>
          </a:p>
          <a:p>
            <a:pPr marL="0" indent="0">
              <a:buFontTx/>
              <a:buNone/>
            </a:pPr>
            <a:r>
              <a:rPr lang="en-US" altLang="en-US" sz="1600" dirty="0" smtClean="0"/>
              <a:t>T or F	4. Vocal has to do with the expressions we use.</a:t>
            </a:r>
          </a:p>
          <a:p>
            <a:pPr marL="0" indent="0">
              <a:buFontTx/>
              <a:buNone/>
            </a:pPr>
            <a:endParaRPr lang="en-US" altLang="en-US" sz="1600" dirty="0" smtClean="0"/>
          </a:p>
          <a:p>
            <a:pPr marL="0" indent="0">
              <a:buFontTx/>
              <a:buNone/>
            </a:pPr>
            <a:endParaRPr lang="en-US" altLang="en-US" sz="1600" dirty="0" smtClean="0"/>
          </a:p>
          <a:p>
            <a:pPr marL="0" indent="0">
              <a:buFontTx/>
              <a:buNone/>
            </a:pPr>
            <a:r>
              <a:rPr lang="en-US" altLang="en-US" sz="1600" dirty="0" smtClean="0"/>
              <a:t>T or F	5. The faster you speak, the more energy you generate with 	your audience.</a:t>
            </a:r>
          </a:p>
          <a:p>
            <a:pPr marL="0" indent="0">
              <a:buFontTx/>
              <a:buNone/>
            </a:pPr>
            <a:endParaRPr lang="en-US" altLang="en-US" sz="1600" dirty="0" smtClean="0"/>
          </a:p>
          <a:p>
            <a:pPr marL="0" indent="0">
              <a:buFontTx/>
              <a:buNone/>
            </a:pPr>
            <a:endParaRPr lang="en-US" altLang="en-US" sz="1600" dirty="0" smtClean="0"/>
          </a:p>
        </p:txBody>
      </p:sp>
      <p:sp>
        <p:nvSpPr>
          <p:cNvPr id="224260"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B779AA-4C7D-4E4D-9A56-936D34505054}" type="slidenum">
              <a:rPr lang="en-US" altLang="en-US" sz="1400" smtClean="0"/>
              <a:pPr>
                <a:spcBef>
                  <a:spcPct val="0"/>
                </a:spcBef>
                <a:buFontTx/>
                <a:buNone/>
              </a:pPr>
              <a:t>118</a:t>
            </a:fld>
            <a:endParaRPr lang="en-US" altLang="en-US" sz="14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a:xfrm>
            <a:off x="523875" y="685800"/>
            <a:ext cx="5829300" cy="939800"/>
          </a:xfrm>
        </p:spPr>
        <p:txBody>
          <a:bodyPr/>
          <a:lstStyle/>
          <a:p>
            <a:r>
              <a:rPr lang="en-US" altLang="en-US" sz="3600" b="1" smtClean="0"/>
              <a:t>YOUR TURN!</a:t>
            </a:r>
          </a:p>
        </p:txBody>
      </p:sp>
      <p:sp>
        <p:nvSpPr>
          <p:cNvPr id="192515" name="Content Placeholder 2"/>
          <p:cNvSpPr>
            <a:spLocks noGrp="1"/>
          </p:cNvSpPr>
          <p:nvPr>
            <p:ph idx="1"/>
          </p:nvPr>
        </p:nvSpPr>
        <p:spPr>
          <a:xfrm>
            <a:off x="514350" y="1778000"/>
            <a:ext cx="5829300" cy="6604000"/>
          </a:xfrm>
        </p:spPr>
        <p:txBody>
          <a:bodyPr/>
          <a:lstStyle/>
          <a:p>
            <a:pPr>
              <a:defRPr/>
            </a:pPr>
            <a:r>
              <a:rPr lang="en-US" altLang="en-US" sz="2400" dirty="0" smtClean="0"/>
              <a:t>You will be making a 5-10 minute training presentation on any topic that you like.</a:t>
            </a:r>
          </a:p>
          <a:p>
            <a:pPr>
              <a:defRPr/>
            </a:pPr>
            <a:endParaRPr lang="en-US" altLang="en-US" sz="2400" dirty="0" smtClean="0"/>
          </a:p>
          <a:p>
            <a:pPr>
              <a:defRPr/>
            </a:pPr>
            <a:r>
              <a:rPr lang="en-US" altLang="en-US" sz="2400" dirty="0" smtClean="0"/>
              <a:t>You may use any media or props you like.  If they are not available in the current training room, you may provide them yourself.</a:t>
            </a:r>
          </a:p>
          <a:p>
            <a:pPr>
              <a:defRPr/>
            </a:pPr>
            <a:endParaRPr lang="en-US" altLang="en-US" sz="2400" dirty="0" smtClean="0"/>
          </a:p>
          <a:p>
            <a:pPr>
              <a:defRPr/>
            </a:pPr>
            <a:r>
              <a:rPr lang="en-US" altLang="en-US" sz="2400" dirty="0" smtClean="0"/>
              <a:t>You must use at least two types of the following media:  </a:t>
            </a:r>
          </a:p>
          <a:p>
            <a:pPr marL="0" indent="0">
              <a:buNone/>
              <a:defRPr/>
            </a:pPr>
            <a:r>
              <a:rPr lang="en-US" altLang="en-US" sz="2400" dirty="0" smtClean="0"/>
              <a:t>            PowerPoint, Video, 	Flipchart/Whiteboard and/or Handouts 	(See Page 36)</a:t>
            </a:r>
          </a:p>
          <a:p>
            <a:pPr marL="0" indent="0">
              <a:buNone/>
              <a:defRPr/>
            </a:pPr>
            <a:r>
              <a:rPr lang="en-US" altLang="en-US" sz="2400" dirty="0"/>
              <a:t>	</a:t>
            </a:r>
            <a:endParaRPr lang="en-US" altLang="en-US" sz="2400" dirty="0" smtClean="0"/>
          </a:p>
          <a:p>
            <a:pPr>
              <a:defRPr/>
            </a:pPr>
            <a:r>
              <a:rPr lang="en-US" altLang="en-US" sz="2400" dirty="0" smtClean="0"/>
              <a:t>You must use at least 3 Participative Training Methods (See page 49).</a:t>
            </a:r>
          </a:p>
          <a:p>
            <a:pPr marL="0" indent="0">
              <a:buFontTx/>
              <a:buNone/>
              <a:defRPr/>
            </a:pPr>
            <a:endParaRPr lang="en-US" altLang="en-US" sz="2400" dirty="0" smtClean="0"/>
          </a:p>
          <a:p>
            <a:pPr>
              <a:defRPr/>
            </a:pPr>
            <a:endParaRPr lang="en-US" altLang="en-US" sz="2400" dirty="0" smtClean="0"/>
          </a:p>
          <a:p>
            <a:pPr>
              <a:defRPr/>
            </a:pPr>
            <a:endParaRPr lang="en-US" altLang="en-US" sz="2800" dirty="0" smtClean="0"/>
          </a:p>
        </p:txBody>
      </p:sp>
      <p:sp>
        <p:nvSpPr>
          <p:cNvPr id="2263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338B9DD-0B88-4219-82E6-9533131FF963}" type="slidenum">
              <a:rPr lang="en-US" altLang="en-US" sz="1400" smtClean="0"/>
              <a:pPr>
                <a:spcBef>
                  <a:spcPct val="0"/>
                </a:spcBef>
                <a:buFontTx/>
                <a:buNone/>
              </a:pPr>
              <a:t>119</a:t>
            </a:fld>
            <a:endParaRPr lang="en-US" alt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3A0D8E-6909-4413-8D10-7B96641C2418}" type="slidenum">
              <a:rPr lang="en-US" altLang="en-US" sz="1400" smtClean="0"/>
              <a:pPr>
                <a:spcBef>
                  <a:spcPct val="0"/>
                </a:spcBef>
                <a:buFontTx/>
                <a:buNone/>
              </a:pPr>
              <a:t>12</a:t>
            </a:fld>
            <a:endParaRPr lang="en-US" altLang="en-US" sz="1400" smtClean="0"/>
          </a:p>
        </p:txBody>
      </p:sp>
      <p:sp>
        <p:nvSpPr>
          <p:cNvPr id="26627" name="Rectangle 2"/>
          <p:cNvSpPr>
            <a:spLocks noGrp="1" noChangeArrowheads="1"/>
          </p:cNvSpPr>
          <p:nvPr>
            <p:ph type="title"/>
          </p:nvPr>
        </p:nvSpPr>
        <p:spPr>
          <a:xfrm>
            <a:off x="533400" y="762000"/>
            <a:ext cx="5829300" cy="914400"/>
          </a:xfrm>
        </p:spPr>
        <p:txBody>
          <a:bodyPr/>
          <a:lstStyle/>
          <a:p>
            <a:r>
              <a:rPr lang="en-US" altLang="en-US" sz="3600" b="1" smtClean="0"/>
              <a:t>A GOOD TRAINER</a:t>
            </a:r>
            <a:endParaRPr lang="en-US" altLang="en-US" smtClean="0"/>
          </a:p>
        </p:txBody>
      </p:sp>
      <p:pic>
        <p:nvPicPr>
          <p:cNvPr id="2" name="Picture 1" title="table - what I did / what is the opposit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1905000"/>
            <a:ext cx="5181600" cy="6729984"/>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22835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C6132FC-774F-4ECD-99F2-7E1C173E76FA}" type="slidenum">
              <a:rPr lang="en-US" altLang="en-US" sz="1400" smtClean="0"/>
              <a:pPr>
                <a:spcBef>
                  <a:spcPct val="0"/>
                </a:spcBef>
                <a:buFontTx/>
                <a:buNone/>
              </a:pPr>
              <a:t>120</a:t>
            </a:fld>
            <a:endParaRPr lang="en-US" altLang="en-US" sz="1400" smtClean="0"/>
          </a:p>
        </p:txBody>
      </p:sp>
      <p:sp>
        <p:nvSpPr>
          <p:cNvPr id="228356" name="Rectangle 2"/>
          <p:cNvSpPr>
            <a:spLocks noGrp="1" noChangeArrowheads="1"/>
          </p:cNvSpPr>
          <p:nvPr>
            <p:ph type="title"/>
          </p:nvPr>
        </p:nvSpPr>
        <p:spPr>
          <a:xfrm>
            <a:off x="533400" y="533400"/>
            <a:ext cx="5829300" cy="1295400"/>
          </a:xfrm>
        </p:spPr>
        <p:txBody>
          <a:bodyPr/>
          <a:lstStyle/>
          <a:p>
            <a:r>
              <a:rPr lang="en-US" altLang="en-US" sz="3600" b="1" smtClean="0"/>
              <a:t>YOUR PRESENTATION</a:t>
            </a:r>
            <a:endParaRPr lang="en-US" altLang="en-US" smtClean="0"/>
          </a:p>
        </p:txBody>
      </p:sp>
      <p:sp>
        <p:nvSpPr>
          <p:cNvPr id="182277" name="Rectangle 3"/>
          <p:cNvSpPr>
            <a:spLocks noGrp="1" noChangeArrowheads="1"/>
          </p:cNvSpPr>
          <p:nvPr>
            <p:ph type="body" idx="1"/>
          </p:nvPr>
        </p:nvSpPr>
        <p:spPr>
          <a:xfrm>
            <a:off x="514350" y="1600200"/>
            <a:ext cx="5829300" cy="5486400"/>
          </a:xfrm>
        </p:spPr>
        <p:txBody>
          <a:bodyPr/>
          <a:lstStyle/>
          <a:p>
            <a:pPr marL="0" indent="0">
              <a:buFontTx/>
              <a:buNone/>
              <a:defRPr/>
            </a:pPr>
            <a:endParaRPr lang="en-US" altLang="en-US" sz="2800" dirty="0" smtClean="0"/>
          </a:p>
          <a:p>
            <a:pPr>
              <a:defRPr/>
            </a:pPr>
            <a:r>
              <a:rPr lang="en-US" altLang="en-US" sz="2400" dirty="0" smtClean="0"/>
              <a:t>Your presentation will be observed by your class mates (see following pages). </a:t>
            </a:r>
          </a:p>
          <a:p>
            <a:pPr>
              <a:lnSpc>
                <a:spcPct val="50000"/>
              </a:lnSpc>
              <a:defRPr/>
            </a:pPr>
            <a:endParaRPr lang="en-US" altLang="en-US" sz="2400" dirty="0" smtClean="0"/>
          </a:p>
          <a:p>
            <a:pPr>
              <a:lnSpc>
                <a:spcPct val="50000"/>
              </a:lnSpc>
              <a:defRPr/>
            </a:pPr>
            <a:endParaRPr lang="en-US" altLang="en-US" sz="2400" dirty="0" smtClean="0"/>
          </a:p>
          <a:p>
            <a:pPr>
              <a:defRPr/>
            </a:pPr>
            <a:r>
              <a:rPr lang="en-US" altLang="en-US" sz="2400" dirty="0" smtClean="0"/>
              <a:t>You will also observe others (see following pages)!</a:t>
            </a:r>
          </a:p>
          <a:p>
            <a:pPr>
              <a:defRPr/>
            </a:pPr>
            <a:endParaRPr lang="en-US" altLang="en-US" sz="2400" dirty="0"/>
          </a:p>
          <a:p>
            <a:pPr>
              <a:defRPr/>
            </a:pPr>
            <a:r>
              <a:rPr lang="en-US" altLang="en-US" sz="2400" dirty="0" smtClean="0"/>
              <a:t>Observation feedback should be candid and respectful.  We are all here to learn together.</a:t>
            </a:r>
          </a:p>
          <a:p>
            <a:pPr>
              <a:defRPr/>
            </a:pPr>
            <a:endParaRPr lang="en-US" altLang="en-US" sz="2400" dirty="0"/>
          </a:p>
          <a:p>
            <a:pPr>
              <a:defRPr/>
            </a:pPr>
            <a:r>
              <a:rPr lang="en-US" altLang="en-US" sz="2400" dirty="0" smtClean="0"/>
              <a:t>You will have 30 minutes to prepare at the beginning of the next session, but you may also prepare between classes.</a:t>
            </a:r>
          </a:p>
          <a:p>
            <a:pPr>
              <a:defRPr/>
            </a:pPr>
            <a:endParaRPr lang="en-US" altLang="en-US" sz="2800" dirty="0" smtClean="0"/>
          </a:p>
          <a:p>
            <a:pPr>
              <a:defRPr/>
            </a:pPr>
            <a:endParaRPr lang="en-US" altLang="en-US"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39FAEC-B878-4406-B7F6-E7CB83CA8F33}" type="slidenum">
              <a:rPr lang="en-US" altLang="en-US" sz="1400" smtClean="0"/>
              <a:pPr>
                <a:spcBef>
                  <a:spcPct val="0"/>
                </a:spcBef>
                <a:buFontTx/>
                <a:buNone/>
              </a:pPr>
              <a:t>121</a:t>
            </a:fld>
            <a:endParaRPr lang="en-US" altLang="en-US" sz="1400" smtClean="0"/>
          </a:p>
        </p:txBody>
      </p:sp>
      <p:sp>
        <p:nvSpPr>
          <p:cNvPr id="230403" name="Rectangle 2"/>
          <p:cNvSpPr>
            <a:spLocks noGrp="1" noChangeArrowheads="1"/>
          </p:cNvSpPr>
          <p:nvPr>
            <p:ph type="title"/>
          </p:nvPr>
        </p:nvSpPr>
        <p:spPr>
          <a:xfrm>
            <a:off x="533400" y="533400"/>
            <a:ext cx="5829300" cy="1295400"/>
          </a:xfrm>
        </p:spPr>
        <p:txBody>
          <a:bodyPr/>
          <a:lstStyle/>
          <a:p>
            <a:r>
              <a:rPr lang="en-US" altLang="en-US" sz="3600" b="1" smtClean="0"/>
              <a:t>OBSERVATION SHEET 1</a:t>
            </a:r>
            <a:endParaRPr lang="en-US" altLang="en-US"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algn="ctr" eaLnBrk="1" fontAlgn="t" hangingPunct="1">
              <a:spcBef>
                <a:spcPts val="0"/>
              </a:spcBef>
              <a:spcAft>
                <a:spcPts val="0"/>
              </a:spcAft>
              <a:defRPr/>
            </a:pPr>
            <a:r>
              <a:rPr lang="en-US" sz="1600" b="1" kern="1200" dirty="0">
                <a:solidFill>
                  <a:srgbClr val="FFFFFF"/>
                </a:solidFill>
              </a:rPr>
              <a:t>Good Trainer Characteristics (Page 15)</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3" name="Picture 2" title="table - presenter used the following media / observ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988" y="1710247"/>
            <a:ext cx="5371042" cy="2914141"/>
          </a:xfrm>
          <a:prstGeom prst="rect">
            <a:avLst/>
          </a:prstGeom>
        </p:spPr>
      </p:pic>
      <p:pic>
        <p:nvPicPr>
          <p:cNvPr id="4" name="Picture 3" title="table - participative training method / observ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988" y="4739766"/>
            <a:ext cx="5371042" cy="3731075"/>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49DDCB-7250-4A34-A718-3A641304C564}" type="slidenum">
              <a:rPr lang="en-US" altLang="en-US" sz="1400" smtClean="0"/>
              <a:pPr>
                <a:spcBef>
                  <a:spcPct val="0"/>
                </a:spcBef>
                <a:buFontTx/>
                <a:buNone/>
              </a:pPr>
              <a:t>122</a:t>
            </a:fld>
            <a:endParaRPr lang="en-US" altLang="en-US" sz="1400" smtClean="0"/>
          </a:p>
        </p:txBody>
      </p:sp>
      <p:sp>
        <p:nvSpPr>
          <p:cNvPr id="232451" name="Rectangle 2"/>
          <p:cNvSpPr>
            <a:spLocks noGrp="1" noChangeArrowheads="1"/>
          </p:cNvSpPr>
          <p:nvPr>
            <p:ph type="title"/>
          </p:nvPr>
        </p:nvSpPr>
        <p:spPr>
          <a:xfrm>
            <a:off x="533400" y="533400"/>
            <a:ext cx="5829300" cy="1295400"/>
          </a:xfrm>
        </p:spPr>
        <p:txBody>
          <a:bodyPr/>
          <a:lstStyle/>
          <a:p>
            <a:r>
              <a:rPr lang="en-US" altLang="en-US" sz="3600" b="1" smtClean="0"/>
              <a:t>OBSERVATION SHEET 2</a:t>
            </a:r>
            <a:endParaRPr lang="en-US" altLang="en-US" smtClean="0"/>
          </a:p>
        </p:txBody>
      </p:sp>
      <p:pic>
        <p:nvPicPr>
          <p:cNvPr id="4" name="Picture 3" title="table - pitch / streng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262" y="1877453"/>
            <a:ext cx="5377138" cy="2645893"/>
          </a:xfrm>
          <a:prstGeom prst="rect">
            <a:avLst/>
          </a:prstGeom>
        </p:spPr>
      </p:pic>
      <p:pic>
        <p:nvPicPr>
          <p:cNvPr id="5" name="Picture 4" title="table - pace / strengths / improvem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262" y="4964504"/>
            <a:ext cx="5377138" cy="2645893"/>
          </a:xfrm>
          <a:prstGeom prst="rect">
            <a:avLst/>
          </a:prstGeo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586B6AB-555A-4915-8A07-2CF938336272}" type="slidenum">
              <a:rPr lang="en-US" altLang="en-US" sz="1400" smtClean="0"/>
              <a:pPr>
                <a:spcBef>
                  <a:spcPct val="0"/>
                </a:spcBef>
                <a:buFontTx/>
                <a:buNone/>
              </a:pPr>
              <a:t>123</a:t>
            </a:fld>
            <a:endParaRPr lang="en-US" altLang="en-US" sz="1400" smtClean="0"/>
          </a:p>
        </p:txBody>
      </p:sp>
      <p:sp>
        <p:nvSpPr>
          <p:cNvPr id="234499" name="Rectangle 2"/>
          <p:cNvSpPr>
            <a:spLocks noGrp="1" noChangeArrowheads="1"/>
          </p:cNvSpPr>
          <p:nvPr>
            <p:ph type="title"/>
          </p:nvPr>
        </p:nvSpPr>
        <p:spPr>
          <a:xfrm>
            <a:off x="533400" y="533400"/>
            <a:ext cx="5829300" cy="1295400"/>
          </a:xfrm>
        </p:spPr>
        <p:txBody>
          <a:bodyPr/>
          <a:lstStyle/>
          <a:p>
            <a:r>
              <a:rPr lang="en-US" altLang="en-US" sz="3600" b="1" smtClean="0"/>
              <a:t>OBSERVATION SHEET 3</a:t>
            </a:r>
            <a:endParaRPr lang="en-US" altLang="en-US" smtClean="0"/>
          </a:p>
        </p:txBody>
      </p:sp>
      <p:pic>
        <p:nvPicPr>
          <p:cNvPr id="3" name="Picture 2" title="table - volume / stren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798078"/>
            <a:ext cx="5371042" cy="2645893"/>
          </a:xfrm>
          <a:prstGeom prst="rect">
            <a:avLst/>
          </a:prstGeom>
        </p:spPr>
      </p:pic>
      <p:pic>
        <p:nvPicPr>
          <p:cNvPr id="4" name="Picture 3" title="table - resonance / strengths / improvem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0798" y="4995528"/>
            <a:ext cx="5371042" cy="2914141"/>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8EA71D1-4436-4335-9E5A-2E8CAE654AEA}" type="slidenum">
              <a:rPr lang="en-US" altLang="en-US" sz="1400" smtClean="0"/>
              <a:pPr>
                <a:spcBef>
                  <a:spcPct val="0"/>
                </a:spcBef>
                <a:buFontTx/>
                <a:buNone/>
              </a:pPr>
              <a:t>124</a:t>
            </a:fld>
            <a:endParaRPr lang="en-US" altLang="en-US" sz="1400" smtClean="0"/>
          </a:p>
        </p:txBody>
      </p:sp>
      <p:sp>
        <p:nvSpPr>
          <p:cNvPr id="236547" name="Rectangle 2"/>
          <p:cNvSpPr>
            <a:spLocks noGrp="1" noChangeArrowheads="1"/>
          </p:cNvSpPr>
          <p:nvPr>
            <p:ph type="title"/>
          </p:nvPr>
        </p:nvSpPr>
        <p:spPr>
          <a:xfrm>
            <a:off x="533400" y="533400"/>
            <a:ext cx="5829300" cy="1295400"/>
          </a:xfrm>
        </p:spPr>
        <p:txBody>
          <a:bodyPr/>
          <a:lstStyle/>
          <a:p>
            <a:r>
              <a:rPr lang="en-US" altLang="en-US" sz="3600" b="1" smtClean="0"/>
              <a:t>OBSERVATION SHEET 4</a:t>
            </a:r>
            <a:endParaRPr lang="en-US" altLang="en-US" smtClean="0"/>
          </a:p>
        </p:txBody>
      </p:sp>
      <p:pic>
        <p:nvPicPr>
          <p:cNvPr id="3" name="Picture 2" title="table - pausing / streng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537" y="1821614"/>
            <a:ext cx="5371042" cy="2810500"/>
          </a:xfrm>
          <a:prstGeom prst="rect">
            <a:avLst/>
          </a:prstGeom>
        </p:spPr>
      </p:pic>
      <p:pic>
        <p:nvPicPr>
          <p:cNvPr id="5" name="Picture 4" title="table - vocal don'ts / check # of tim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512" y="5120103"/>
            <a:ext cx="5377138" cy="2621507"/>
          </a:xfrm>
          <a:prstGeom prst="rect">
            <a:avLst/>
          </a:prstGeo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r>
              <a:rPr lang="en-US" altLang="en-US" sz="3600" b="1" smtClean="0"/>
              <a:t>IMPROVEMENT NOTES</a:t>
            </a:r>
          </a:p>
        </p:txBody>
      </p:sp>
      <p:sp>
        <p:nvSpPr>
          <p:cNvPr id="23861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3358B2F-B490-4E3E-B3F7-C3D2C1238054}" type="slidenum">
              <a:rPr lang="en-US" altLang="en-US" sz="1400" smtClean="0"/>
              <a:pPr>
                <a:spcBef>
                  <a:spcPct val="0"/>
                </a:spcBef>
                <a:buFontTx/>
                <a:buNone/>
              </a:pPr>
              <a:t>125</a:t>
            </a:fld>
            <a:endParaRPr lang="en-US" altLang="en-US" sz="1400" smtClean="0"/>
          </a:p>
        </p:txBody>
      </p:sp>
      <p:pic>
        <p:nvPicPr>
          <p:cNvPr id="3" name="Content Placeholder 2" title="table - pitch"/>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09600" y="2428878"/>
            <a:ext cx="2838450" cy="2970751"/>
          </a:xfrm>
          <a:prstGeom prst="rect">
            <a:avLst/>
          </a:prstGeom>
        </p:spPr>
      </p:pic>
      <p:pic>
        <p:nvPicPr>
          <p:cNvPr id="5" name="Picture 4" title="table - volum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494" y="2438400"/>
            <a:ext cx="2877561" cy="3017782"/>
          </a:xfrm>
          <a:prstGeom prst="rect">
            <a:avLst/>
          </a:prstGeom>
        </p:spPr>
      </p:pic>
      <p:pic>
        <p:nvPicPr>
          <p:cNvPr id="11" name="Picture 10" title="table - resona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994" y="5392740"/>
            <a:ext cx="2877561" cy="3017782"/>
          </a:xfrm>
          <a:prstGeom prst="rect">
            <a:avLst/>
          </a:prstGeom>
        </p:spPr>
      </p:pic>
      <p:pic>
        <p:nvPicPr>
          <p:cNvPr id="12" name="Picture 11" title="table - pitch"/>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468" y="5392740"/>
            <a:ext cx="2877561" cy="3017782"/>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r>
              <a:rPr lang="en-US" altLang="en-US" sz="3600" b="1" dirty="0" smtClean="0"/>
              <a:t>IMPROVEMENT NOTES </a:t>
            </a:r>
          </a:p>
        </p:txBody>
      </p:sp>
      <p:sp>
        <p:nvSpPr>
          <p:cNvPr id="23963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87D786-DC11-4AE5-AE13-EB2BBA86E524}" type="slidenum">
              <a:rPr lang="en-US" altLang="en-US" sz="1400" smtClean="0"/>
              <a:pPr>
                <a:spcBef>
                  <a:spcPct val="0"/>
                </a:spcBef>
                <a:buFontTx/>
                <a:buNone/>
              </a:pPr>
              <a:t>126</a:t>
            </a:fld>
            <a:endParaRPr lang="en-US" altLang="en-US" sz="1400" smtClean="0"/>
          </a:p>
        </p:txBody>
      </p:sp>
      <p:pic>
        <p:nvPicPr>
          <p:cNvPr id="3" name="Picture 2" title="table - paus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489" y="2401693"/>
            <a:ext cx="2877561" cy="3011685"/>
          </a:xfrm>
          <a:prstGeom prst="rect">
            <a:avLst/>
          </a:prstGeom>
        </p:spPr>
      </p:pic>
      <p:pic>
        <p:nvPicPr>
          <p:cNvPr id="4" name="Picture 3" title="table - vocal do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881" y="5416081"/>
            <a:ext cx="2877561" cy="3017782"/>
          </a:xfrm>
          <a:prstGeom prst="rect">
            <a:avLst/>
          </a:prstGeom>
        </p:spPr>
      </p:pic>
      <p:pic>
        <p:nvPicPr>
          <p:cNvPr id="9" name="Picture 8" title="table - oth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1015" y="2419853"/>
            <a:ext cx="2877561" cy="5980694"/>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Number Placeholder 3"/>
          <p:cNvSpPr>
            <a:spLocks noGrp="1"/>
          </p:cNvSpPr>
          <p:nvPr>
            <p:ph type="sldNum" sz="quarter" idx="11"/>
          </p:nvPr>
        </p:nvSpPr>
        <p:spPr>
          <a:xfrm>
            <a:off x="5857875"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eaLnBrk="1" hangingPunct="1">
              <a:spcBef>
                <a:spcPct val="0"/>
              </a:spcBef>
              <a:buFontTx/>
              <a:buNone/>
            </a:pPr>
            <a:fld id="{50388892-1C00-4D1C-8F60-39BF9B0D8917}" type="slidenum">
              <a:rPr lang="en-GB" altLang="en-US" sz="1400" smtClean="0"/>
              <a:pPr algn="l" eaLnBrk="1" hangingPunct="1">
                <a:spcBef>
                  <a:spcPct val="0"/>
                </a:spcBef>
                <a:buFontTx/>
                <a:buNone/>
              </a:pPr>
              <a:t>127</a:t>
            </a:fld>
            <a:endParaRPr lang="en-GB" altLang="en-US" sz="1400" smtClean="0"/>
          </a:p>
        </p:txBody>
      </p:sp>
      <p:sp>
        <p:nvSpPr>
          <p:cNvPr id="240643" name="Rectangle 2"/>
          <p:cNvSpPr>
            <a:spLocks noGrp="1" noChangeArrowheads="1"/>
          </p:cNvSpPr>
          <p:nvPr>
            <p:ph type="title"/>
          </p:nvPr>
        </p:nvSpPr>
        <p:spPr/>
        <p:txBody>
          <a:bodyPr/>
          <a:lstStyle/>
          <a:p>
            <a:pPr eaLnBrk="1" hangingPunct="1"/>
            <a:r>
              <a:rPr lang="en-US" altLang="en-US" sz="3600" b="1" dirty="0" smtClean="0"/>
              <a:t>QUESTIONS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5829300" cy="1524000"/>
          </a:xfrm>
        </p:spPr>
        <p:txBody>
          <a:bodyPr lIns="92075" tIns="46038" rIns="92075" bIns="46038"/>
          <a:lstStyle/>
          <a:p>
            <a:r>
              <a:rPr lang="en-US" altLang="en-US" sz="3600" b="1" dirty="0" smtClean="0"/>
              <a:t>THE TRAINER </a:t>
            </a:r>
          </a:p>
        </p:txBody>
      </p:sp>
      <p:sp>
        <p:nvSpPr>
          <p:cNvPr id="28675" name="Rectangle 3"/>
          <p:cNvSpPr>
            <a:spLocks noGrp="1" noChangeArrowheads="1"/>
          </p:cNvSpPr>
          <p:nvPr>
            <p:ph type="body" idx="1"/>
          </p:nvPr>
        </p:nvSpPr>
        <p:spPr>
          <a:xfrm>
            <a:off x="533400" y="1981200"/>
            <a:ext cx="5829300" cy="5715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b="1" smtClean="0"/>
              <a:t>Don’t…</a:t>
            </a:r>
          </a:p>
          <a:p>
            <a:pPr algn="ctr">
              <a:buFontTx/>
              <a:buNone/>
            </a:pPr>
            <a:endParaRPr lang="en-US" altLang="en-US" smtClean="0"/>
          </a:p>
          <a:p>
            <a:pPr algn="ctr">
              <a:buFontTx/>
              <a:buNone/>
            </a:pPr>
            <a:r>
              <a:rPr lang="en-US" altLang="en-US" smtClean="0"/>
              <a:t>	</a:t>
            </a:r>
          </a:p>
        </p:txBody>
      </p:sp>
      <p:sp>
        <p:nvSpPr>
          <p:cNvPr id="28677" name="Rectangle 6"/>
          <p:cNvSpPr>
            <a:spLocks noChangeArrowheads="1"/>
          </p:cNvSpPr>
          <p:nvPr/>
        </p:nvSpPr>
        <p:spPr bwMode="auto">
          <a:xfrm>
            <a:off x="1720850" y="2641600"/>
            <a:ext cx="3416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t>Rush</a:t>
            </a:r>
          </a:p>
          <a:p>
            <a:pPr algn="ctr">
              <a:spcBef>
                <a:spcPct val="0"/>
              </a:spcBef>
              <a:buFontTx/>
              <a:buNone/>
            </a:pPr>
            <a:r>
              <a:rPr lang="en-US" altLang="en-US" sz="2800"/>
              <a:t>Overwhelm</a:t>
            </a:r>
          </a:p>
          <a:p>
            <a:pPr algn="ctr">
              <a:spcBef>
                <a:spcPct val="0"/>
              </a:spcBef>
              <a:buFontTx/>
              <a:buNone/>
            </a:pPr>
            <a:r>
              <a:rPr lang="en-US" altLang="en-US" sz="2800"/>
              <a:t>Doubt </a:t>
            </a:r>
          </a:p>
          <a:p>
            <a:pPr algn="ctr">
              <a:spcBef>
                <a:spcPct val="0"/>
              </a:spcBef>
              <a:buFontTx/>
              <a:buNone/>
            </a:pPr>
            <a:r>
              <a:rPr lang="en-US" altLang="en-US" sz="2800"/>
              <a:t>Compare</a:t>
            </a:r>
          </a:p>
        </p:txBody>
      </p:sp>
      <p:pic>
        <p:nvPicPr>
          <p:cNvPr id="28679" name="Picture 2" descr="http://www.finearttips.com/wp-content/uploads/2009/03/overwhelmed.jpg" title="photo - an overlhelmed pers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927600"/>
            <a:ext cx="44577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80"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E9D5B0-0B7E-45BB-9F83-36216D5C4553}" type="slidenum">
              <a:rPr lang="en-US" altLang="en-US" sz="1400" smtClean="0"/>
              <a:pPr>
                <a:spcBef>
                  <a:spcPct val="0"/>
                </a:spcBef>
                <a:buFontTx/>
                <a:buNone/>
              </a:pPr>
              <a:t>13</a:t>
            </a:fld>
            <a:endParaRPr lang="en-US" alt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2B13627-4D4C-44C1-89B7-DB19E7705446}" type="slidenum">
              <a:rPr lang="en-US" altLang="en-US" sz="1400" smtClean="0"/>
              <a:pPr>
                <a:spcBef>
                  <a:spcPct val="0"/>
                </a:spcBef>
                <a:buFontTx/>
                <a:buNone/>
              </a:pPr>
              <a:t>14</a:t>
            </a:fld>
            <a:endParaRPr lang="en-US" altLang="en-US" sz="1400" smtClean="0"/>
          </a:p>
        </p:txBody>
      </p:sp>
      <p:sp>
        <p:nvSpPr>
          <p:cNvPr id="30723" name="Rectangle 2"/>
          <p:cNvSpPr>
            <a:spLocks noGrp="1" noChangeArrowheads="1"/>
          </p:cNvSpPr>
          <p:nvPr>
            <p:ph type="title"/>
          </p:nvPr>
        </p:nvSpPr>
        <p:spPr>
          <a:xfrm>
            <a:off x="514350" y="433388"/>
            <a:ext cx="5829300" cy="939800"/>
          </a:xfrm>
        </p:spPr>
        <p:txBody>
          <a:bodyPr/>
          <a:lstStyle/>
          <a:p>
            <a:r>
              <a:rPr lang="en-US" altLang="en-US" sz="3600" b="1" smtClean="0"/>
              <a:t>SELF ASSESSMENT</a:t>
            </a:r>
          </a:p>
        </p:txBody>
      </p:sp>
      <p:sp>
        <p:nvSpPr>
          <p:cNvPr id="34820" name="Rectangle 3"/>
          <p:cNvSpPr>
            <a:spLocks noGrp="1" noChangeArrowheads="1"/>
          </p:cNvSpPr>
          <p:nvPr>
            <p:ph type="body" idx="1"/>
          </p:nvPr>
        </p:nvSpPr>
        <p:spPr>
          <a:xfrm>
            <a:off x="533400" y="1219200"/>
            <a:ext cx="5810250" cy="7315200"/>
          </a:xfrm>
        </p:spPr>
        <p:txBody>
          <a:bodyPr/>
          <a:lstStyle/>
          <a:p>
            <a:pPr marL="0" indent="0">
              <a:lnSpc>
                <a:spcPct val="80000"/>
              </a:lnSpc>
              <a:buFontTx/>
              <a:buNone/>
              <a:defRPr/>
            </a:pPr>
            <a:r>
              <a:rPr lang="en-US" altLang="en-US" sz="2400" dirty="0" smtClean="0"/>
              <a:t>Rate yourself 1 (low) to 5 (highest) on each of the trainer skills below.</a:t>
            </a:r>
          </a:p>
          <a:p>
            <a:pPr marL="0" indent="0">
              <a:lnSpc>
                <a:spcPct val="80000"/>
              </a:lnSpc>
              <a:buFontTx/>
              <a:buNone/>
              <a:defRPr/>
            </a:pPr>
            <a:endParaRPr lang="en-US" altLang="en-US" sz="800" dirty="0" smtClean="0"/>
          </a:p>
          <a:p>
            <a:pPr>
              <a:lnSpc>
                <a:spcPct val="80000"/>
              </a:lnSpc>
              <a:buFont typeface="Wingdings" panose="05000000000000000000" pitchFamily="2" charset="2"/>
              <a:buChar char="q"/>
              <a:defRPr/>
            </a:pPr>
            <a:r>
              <a:rPr lang="en-US" altLang="en-US" sz="2800" dirty="0" smtClean="0"/>
              <a:t>Speaks clearly	</a:t>
            </a:r>
          </a:p>
          <a:p>
            <a:pPr>
              <a:lnSpc>
                <a:spcPct val="80000"/>
              </a:lnSpc>
              <a:buFont typeface="Wingdings" panose="05000000000000000000" pitchFamily="2" charset="2"/>
              <a:buChar char="q"/>
              <a:defRPr/>
            </a:pPr>
            <a:r>
              <a:rPr lang="en-US" altLang="en-US" sz="2800" dirty="0" smtClean="0"/>
              <a:t>Organized</a:t>
            </a:r>
          </a:p>
          <a:p>
            <a:pPr>
              <a:lnSpc>
                <a:spcPct val="80000"/>
              </a:lnSpc>
              <a:buFont typeface="Wingdings" panose="05000000000000000000" pitchFamily="2" charset="2"/>
              <a:buChar char="q"/>
              <a:defRPr/>
            </a:pPr>
            <a:r>
              <a:rPr lang="en-US" altLang="en-US" sz="2800" dirty="0" smtClean="0"/>
              <a:t>Approachable </a:t>
            </a:r>
          </a:p>
          <a:p>
            <a:pPr>
              <a:lnSpc>
                <a:spcPct val="80000"/>
              </a:lnSpc>
              <a:buFont typeface="Wingdings" panose="05000000000000000000" pitchFamily="2" charset="2"/>
              <a:buChar char="q"/>
              <a:defRPr/>
            </a:pPr>
            <a:r>
              <a:rPr lang="en-US" altLang="en-US" sz="2800" dirty="0" smtClean="0"/>
              <a:t>Patient</a:t>
            </a:r>
          </a:p>
          <a:p>
            <a:pPr>
              <a:lnSpc>
                <a:spcPct val="80000"/>
              </a:lnSpc>
              <a:buFont typeface="Wingdings" panose="05000000000000000000" pitchFamily="2" charset="2"/>
              <a:buChar char="q"/>
              <a:defRPr/>
            </a:pPr>
            <a:r>
              <a:rPr lang="en-US" altLang="en-US" sz="2800" dirty="0" smtClean="0"/>
              <a:t>Uses a consistent approach</a:t>
            </a:r>
          </a:p>
          <a:p>
            <a:pPr>
              <a:lnSpc>
                <a:spcPct val="80000"/>
              </a:lnSpc>
              <a:buFont typeface="Wingdings" panose="05000000000000000000" pitchFamily="2" charset="2"/>
              <a:buChar char="q"/>
              <a:defRPr/>
            </a:pPr>
            <a:r>
              <a:rPr lang="en-US" altLang="en-US" sz="2800" dirty="0" smtClean="0"/>
              <a:t>Reads their participant(s)</a:t>
            </a:r>
          </a:p>
          <a:p>
            <a:pPr>
              <a:lnSpc>
                <a:spcPct val="80000"/>
              </a:lnSpc>
              <a:buFont typeface="Wingdings" panose="05000000000000000000" pitchFamily="2" charset="2"/>
              <a:buChar char="q"/>
              <a:defRPr/>
            </a:pPr>
            <a:r>
              <a:rPr lang="en-US" altLang="en-US" sz="2800" dirty="0" smtClean="0"/>
              <a:t>Knowledgeable</a:t>
            </a:r>
          </a:p>
          <a:p>
            <a:pPr>
              <a:lnSpc>
                <a:spcPct val="80000"/>
              </a:lnSpc>
              <a:buFont typeface="Wingdings" panose="05000000000000000000" pitchFamily="2" charset="2"/>
              <a:buChar char="q"/>
              <a:defRPr/>
            </a:pPr>
            <a:r>
              <a:rPr lang="en-US" altLang="en-US" sz="2800" dirty="0" smtClean="0"/>
              <a:t>Confident</a:t>
            </a:r>
          </a:p>
          <a:p>
            <a:pPr>
              <a:lnSpc>
                <a:spcPct val="80000"/>
              </a:lnSpc>
              <a:buFont typeface="Wingdings" panose="05000000000000000000" pitchFamily="2" charset="2"/>
              <a:buChar char="q"/>
              <a:defRPr/>
            </a:pPr>
            <a:r>
              <a:rPr lang="en-US" altLang="en-US" sz="2800" dirty="0" smtClean="0"/>
              <a:t>Prepared</a:t>
            </a:r>
          </a:p>
          <a:p>
            <a:pPr>
              <a:lnSpc>
                <a:spcPct val="80000"/>
              </a:lnSpc>
              <a:buFont typeface="Wingdings" panose="05000000000000000000" pitchFamily="2" charset="2"/>
              <a:buChar char="q"/>
              <a:defRPr/>
            </a:pPr>
            <a:r>
              <a:rPr lang="en-US" altLang="en-US" sz="2800" dirty="0" smtClean="0"/>
              <a:t>Flexible</a:t>
            </a:r>
          </a:p>
          <a:p>
            <a:pPr>
              <a:lnSpc>
                <a:spcPct val="80000"/>
              </a:lnSpc>
              <a:buFont typeface="Wingdings" panose="05000000000000000000" pitchFamily="2" charset="2"/>
              <a:buChar char="q"/>
              <a:defRPr/>
            </a:pPr>
            <a:r>
              <a:rPr lang="en-US" altLang="en-US" sz="2800" dirty="0" smtClean="0"/>
              <a:t>Good Listener</a:t>
            </a:r>
          </a:p>
          <a:p>
            <a:pPr>
              <a:lnSpc>
                <a:spcPct val="80000"/>
              </a:lnSpc>
              <a:buFont typeface="Wingdings" panose="05000000000000000000" pitchFamily="2" charset="2"/>
              <a:buChar char="q"/>
              <a:defRPr/>
            </a:pPr>
            <a:r>
              <a:rPr lang="en-US" altLang="en-US" sz="2800" dirty="0" smtClean="0"/>
              <a:t>Doesn’t downplay task </a:t>
            </a:r>
          </a:p>
          <a:p>
            <a:pPr>
              <a:lnSpc>
                <a:spcPct val="80000"/>
              </a:lnSpc>
              <a:buFont typeface="Wingdings" panose="05000000000000000000" pitchFamily="2" charset="2"/>
              <a:buChar char="q"/>
              <a:defRPr/>
            </a:pPr>
            <a:r>
              <a:rPr lang="en-US" altLang="en-US" sz="2800" dirty="0" smtClean="0"/>
              <a:t>Has a positive attitude</a:t>
            </a:r>
          </a:p>
          <a:p>
            <a:pPr>
              <a:lnSpc>
                <a:spcPct val="80000"/>
              </a:lnSpc>
              <a:buFont typeface="Wingdings" panose="05000000000000000000" pitchFamily="2" charset="2"/>
              <a:buChar char="q"/>
              <a:defRPr/>
            </a:pPr>
            <a:r>
              <a:rPr lang="en-US" altLang="en-US" sz="2800" dirty="0" smtClean="0"/>
              <a:t>Makes others feel comfortable</a:t>
            </a:r>
          </a:p>
          <a:p>
            <a:pPr>
              <a:lnSpc>
                <a:spcPct val="80000"/>
              </a:lnSpc>
              <a:buFont typeface="Wingdings" panose="05000000000000000000" pitchFamily="2" charset="2"/>
              <a:buChar char="q"/>
              <a:defRPr/>
            </a:pPr>
            <a:r>
              <a:rPr lang="en-US" altLang="en-US" sz="2800" dirty="0" smtClean="0"/>
              <a:t>Gives positive feedback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C0C58A-43A3-4625-A3A0-FA1E43D979D3}" type="slidenum">
              <a:rPr lang="en-US" altLang="en-US" sz="1400" smtClean="0"/>
              <a:pPr>
                <a:spcBef>
                  <a:spcPct val="0"/>
                </a:spcBef>
                <a:buFontTx/>
                <a:buNone/>
              </a:pPr>
              <a:t>15</a:t>
            </a:fld>
            <a:endParaRPr lang="en-US" altLang="en-US" sz="1400" smtClean="0"/>
          </a:p>
        </p:txBody>
      </p:sp>
      <p:sp>
        <p:nvSpPr>
          <p:cNvPr id="32771" name="Rectangle 1026"/>
          <p:cNvSpPr>
            <a:spLocks noGrp="1" noChangeArrowheads="1"/>
          </p:cNvSpPr>
          <p:nvPr>
            <p:ph type="title"/>
          </p:nvPr>
        </p:nvSpPr>
        <p:spPr>
          <a:xfrm>
            <a:off x="533400" y="762000"/>
            <a:ext cx="5829300" cy="914400"/>
          </a:xfrm>
        </p:spPr>
        <p:txBody>
          <a:bodyPr/>
          <a:lstStyle/>
          <a:p>
            <a:r>
              <a:rPr lang="en-US" altLang="en-US" sz="3600" b="1" i="1" u="sng" smtClean="0"/>
              <a:t>YOUR</a:t>
            </a:r>
            <a:r>
              <a:rPr lang="en-US" altLang="en-US" sz="3600" b="1" smtClean="0"/>
              <a:t> “TRAINER” RESPONSIBILITIES</a:t>
            </a:r>
            <a:endParaRPr lang="en-US" altLang="en-US" smtClean="0"/>
          </a:p>
        </p:txBody>
      </p:sp>
      <p:sp>
        <p:nvSpPr>
          <p:cNvPr id="32772" name="Rectangle 1027"/>
          <p:cNvSpPr>
            <a:spLocks noGrp="1" noChangeArrowheads="1"/>
          </p:cNvSpPr>
          <p:nvPr>
            <p:ph type="body" idx="1"/>
          </p:nvPr>
        </p:nvSpPr>
        <p:spPr>
          <a:xfrm>
            <a:off x="533400" y="2209800"/>
            <a:ext cx="5829300" cy="6172200"/>
          </a:xfrm>
        </p:spPr>
        <p:txBody>
          <a:bodyPr/>
          <a:lstStyle/>
          <a:p>
            <a:pPr marL="230188" indent="0">
              <a:buFontTx/>
              <a:buNone/>
            </a:pPr>
            <a:r>
              <a:rPr lang="en-US" altLang="en-US" sz="2000" dirty="0" smtClean="0"/>
              <a:t>As a trainer, please list below what you believe your responsibilities to be:</a:t>
            </a:r>
          </a:p>
          <a:p>
            <a:pPr marL="230188" indent="0">
              <a:buFontTx/>
              <a:buNone/>
            </a:pPr>
            <a:r>
              <a:rPr lang="en-US" altLang="en-US" sz="20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30188" indent="0">
              <a:buFontTx/>
              <a:buNone/>
            </a:pPr>
            <a:r>
              <a:rPr lang="en-US" altLang="en-US" sz="2000" dirty="0" smtClean="0"/>
              <a:t>____________________________________________________________________________________</a:t>
            </a:r>
          </a:p>
          <a:p>
            <a:pPr marL="230188" indent="0">
              <a:buFontTx/>
              <a:buNone/>
            </a:pPr>
            <a:r>
              <a:rPr lang="en-US" altLang="en-US" sz="2000" dirty="0" smtClean="0"/>
              <a:t>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854A1D7-D325-429A-8C73-B44F26927C9F}" type="slidenum">
              <a:rPr lang="en-US" altLang="en-US" sz="1400" smtClean="0"/>
              <a:pPr>
                <a:spcBef>
                  <a:spcPct val="0"/>
                </a:spcBef>
                <a:buFontTx/>
                <a:buNone/>
              </a:pPr>
              <a:t>16</a:t>
            </a:fld>
            <a:endParaRPr lang="en-US" altLang="en-US" sz="1400" smtClean="0"/>
          </a:p>
        </p:txBody>
      </p:sp>
      <p:sp>
        <p:nvSpPr>
          <p:cNvPr id="34819" name="Rectangle 2"/>
          <p:cNvSpPr>
            <a:spLocks noGrp="1" noChangeArrowheads="1"/>
          </p:cNvSpPr>
          <p:nvPr>
            <p:ph type="title"/>
          </p:nvPr>
        </p:nvSpPr>
        <p:spPr>
          <a:xfrm>
            <a:off x="381000" y="762000"/>
            <a:ext cx="5962650" cy="1371600"/>
          </a:xfrm>
        </p:spPr>
        <p:txBody>
          <a:bodyPr lIns="92075" tIns="46038" rIns="92075" bIns="46038"/>
          <a:lstStyle/>
          <a:p>
            <a:r>
              <a:rPr lang="en-US" altLang="en-US" sz="3600" b="1" smtClean="0"/>
              <a:t>A KEY TRAINER                  RESPONSIBILITY</a:t>
            </a:r>
            <a:endParaRPr lang="en-US" altLang="en-US" sz="3200" smtClean="0"/>
          </a:p>
        </p:txBody>
      </p:sp>
      <p:sp>
        <p:nvSpPr>
          <p:cNvPr id="34820" name="Rectangle 3" title="photo - training "/>
          <p:cNvSpPr>
            <a:spLocks noGrp="1" noChangeArrowheads="1"/>
          </p:cNvSpPr>
          <p:nvPr>
            <p:ph type="body" idx="1"/>
          </p:nvPr>
        </p:nvSpPr>
        <p:spPr>
          <a:xfrm>
            <a:off x="514350" y="2946400"/>
            <a:ext cx="5829300" cy="5486400"/>
          </a:xfrm>
        </p:spPr>
        <p:txBody>
          <a:bodyPr lIns="92075" tIns="46038" rIns="92075" bIns="46038"/>
          <a:lstStyle/>
          <a:p>
            <a:pPr>
              <a:buFontTx/>
              <a:buNone/>
            </a:pPr>
            <a:endParaRPr lang="en-US" altLang="en-US" sz="2400" smtClean="0"/>
          </a:p>
          <a:p>
            <a:pPr>
              <a:buFontTx/>
              <a:buNone/>
            </a:pPr>
            <a:endParaRPr lang="en-US" altLang="en-US" sz="2400" smtClean="0"/>
          </a:p>
          <a:p>
            <a:pPr>
              <a:buFont typeface="Monotype Sorts"/>
              <a:buChar char=" "/>
            </a:pPr>
            <a:endParaRPr lang="en-US" altLang="en-US" sz="2400" smtClean="0"/>
          </a:p>
          <a:p>
            <a:pPr>
              <a:buFont typeface="Monotype Sorts"/>
              <a:buChar char=" "/>
            </a:pPr>
            <a:endParaRPr lang="en-US" altLang="en-US" sz="2400" smtClean="0"/>
          </a:p>
        </p:txBody>
      </p:sp>
      <p:sp>
        <p:nvSpPr>
          <p:cNvPr id="34821" name="Rectangle 6"/>
          <p:cNvSpPr>
            <a:spLocks noChangeArrowheads="1"/>
          </p:cNvSpPr>
          <p:nvPr/>
        </p:nvSpPr>
        <p:spPr bwMode="auto">
          <a:xfrm>
            <a:off x="533400" y="67818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latin typeface="Script MT Bold" pitchFamily="66" charset="0"/>
              </a:rPr>
              <a:t>Creating a Learning Environment!</a:t>
            </a:r>
          </a:p>
        </p:txBody>
      </p:sp>
      <p:pic>
        <p:nvPicPr>
          <p:cNvPr id="34822" name="Picture 7" descr="C:\Users\Tom\Desktop\My PIctures\Webite\Workship Bright Training Solutions.jpg" title="photo - train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3073400"/>
            <a:ext cx="5003800"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55E615-4D99-4E4C-BBC6-47C14938EC9A}" type="slidenum">
              <a:rPr lang="en-US" altLang="en-US" sz="1400" smtClean="0"/>
              <a:pPr>
                <a:spcBef>
                  <a:spcPct val="0"/>
                </a:spcBef>
                <a:buFontTx/>
                <a:buNone/>
              </a:pPr>
              <a:t>17</a:t>
            </a:fld>
            <a:endParaRPr lang="en-US" altLang="en-US" sz="1400" smtClean="0"/>
          </a:p>
        </p:txBody>
      </p:sp>
      <p:sp>
        <p:nvSpPr>
          <p:cNvPr id="36867" name="Rectangle 2"/>
          <p:cNvSpPr>
            <a:spLocks noGrp="1" noChangeArrowheads="1"/>
          </p:cNvSpPr>
          <p:nvPr>
            <p:ph type="title"/>
          </p:nvPr>
        </p:nvSpPr>
        <p:spPr>
          <a:xfrm>
            <a:off x="609600" y="381000"/>
            <a:ext cx="5829300" cy="1524000"/>
          </a:xfrm>
        </p:spPr>
        <p:txBody>
          <a:bodyPr/>
          <a:lstStyle/>
          <a:p>
            <a:r>
              <a:rPr lang="en-US" altLang="en-US" sz="3600" b="1" smtClean="0"/>
              <a:t>PREPARING FOR TRAINING</a:t>
            </a:r>
            <a:endParaRPr lang="en-US" altLang="en-US" smtClean="0"/>
          </a:p>
        </p:txBody>
      </p:sp>
      <p:sp>
        <p:nvSpPr>
          <p:cNvPr id="36868" name="Rectangle 3"/>
          <p:cNvSpPr>
            <a:spLocks noGrp="1" noChangeArrowheads="1"/>
          </p:cNvSpPr>
          <p:nvPr>
            <p:ph type="body" idx="1"/>
          </p:nvPr>
        </p:nvSpPr>
        <p:spPr>
          <a:xfrm>
            <a:off x="514350" y="2133600"/>
            <a:ext cx="5829300" cy="5994400"/>
          </a:xfrm>
        </p:spPr>
        <p:txBody>
          <a:bodyPr/>
          <a:lstStyle/>
          <a:p>
            <a:pPr algn="just">
              <a:buFont typeface="Monotype Sorts"/>
              <a:buChar char=" "/>
            </a:pPr>
            <a:r>
              <a:rPr lang="en-US" altLang="en-US" sz="3000" smtClean="0"/>
              <a:t>“You can’t drive a car by looking in the rear view mirror.”</a:t>
            </a:r>
          </a:p>
          <a:p>
            <a:pPr>
              <a:buFontTx/>
              <a:buNone/>
            </a:pPr>
            <a:r>
              <a:rPr lang="en-US" altLang="en-US" sz="1800" smtClean="0"/>
              <a:t>	                                                                        </a:t>
            </a:r>
            <a:r>
              <a:rPr lang="en-US" altLang="en-US" sz="1800" i="1" smtClean="0"/>
              <a:t>- Deming</a:t>
            </a:r>
            <a:endParaRPr lang="en-US" altLang="en-US" i="1" smtClean="0"/>
          </a:p>
          <a:p>
            <a:pPr>
              <a:buFont typeface="Monotype Sorts"/>
              <a:buChar char="ä"/>
            </a:pPr>
            <a:endParaRPr lang="en-US" altLang="en-US" i="1" smtClean="0"/>
          </a:p>
        </p:txBody>
      </p:sp>
      <p:pic>
        <p:nvPicPr>
          <p:cNvPr id="36869" name="Picture 7" descr="http://www.drivinginstructortrainingu.com/wp-content/uploads/2011/10/Car-Driving-Mirror.jpg" title="photo - side rear view mirr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013200"/>
            <a:ext cx="573405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22D37-9E8C-492E-BC2A-CDC74862E9C0}" type="slidenum">
              <a:rPr lang="en-US" altLang="en-US" sz="1400" smtClean="0"/>
              <a:pPr>
                <a:spcBef>
                  <a:spcPct val="0"/>
                </a:spcBef>
                <a:buFontTx/>
                <a:buNone/>
              </a:pPr>
              <a:t>18</a:t>
            </a:fld>
            <a:endParaRPr lang="en-US" altLang="en-US" sz="1400" smtClean="0"/>
          </a:p>
        </p:txBody>
      </p:sp>
      <p:sp>
        <p:nvSpPr>
          <p:cNvPr id="38915" name="Rectangle 2"/>
          <p:cNvSpPr>
            <a:spLocks noGrp="1" noChangeArrowheads="1"/>
          </p:cNvSpPr>
          <p:nvPr>
            <p:ph type="title"/>
          </p:nvPr>
        </p:nvSpPr>
        <p:spPr>
          <a:xfrm>
            <a:off x="609600" y="457200"/>
            <a:ext cx="5829300" cy="1143000"/>
          </a:xfrm>
        </p:spPr>
        <p:txBody>
          <a:bodyPr/>
          <a:lstStyle/>
          <a:p>
            <a:r>
              <a:rPr lang="en-US" altLang="en-US" sz="3600" b="1" smtClean="0"/>
              <a:t>PREPARING TO TRAIN</a:t>
            </a:r>
            <a:endParaRPr lang="en-US" altLang="en-US" smtClean="0"/>
          </a:p>
        </p:txBody>
      </p:sp>
      <p:sp>
        <p:nvSpPr>
          <p:cNvPr id="44036" name="Rectangle 3"/>
          <p:cNvSpPr>
            <a:spLocks noGrp="1" noChangeArrowheads="1"/>
          </p:cNvSpPr>
          <p:nvPr>
            <p:ph type="body" idx="1"/>
          </p:nvPr>
        </p:nvSpPr>
        <p:spPr>
          <a:xfrm>
            <a:off x="609600" y="1447800"/>
            <a:ext cx="5734050" cy="6934200"/>
          </a:xfrm>
        </p:spPr>
        <p:txBody>
          <a:bodyPr/>
          <a:lstStyle/>
          <a:p>
            <a:pPr>
              <a:lnSpc>
                <a:spcPct val="90000"/>
              </a:lnSpc>
              <a:defRPr/>
            </a:pPr>
            <a:r>
              <a:rPr lang="en-US" altLang="en-US" sz="2400" dirty="0"/>
              <a:t>Design and </a:t>
            </a:r>
            <a:r>
              <a:rPr lang="en-US" altLang="en-US" sz="2400" dirty="0" smtClean="0"/>
              <a:t>use </a:t>
            </a:r>
            <a:r>
              <a:rPr lang="en-US" altLang="en-US" sz="2400" dirty="0"/>
              <a:t>a </a:t>
            </a:r>
            <a:r>
              <a:rPr lang="en-US" altLang="en-US" sz="2400" dirty="0" smtClean="0"/>
              <a:t>checklist</a:t>
            </a:r>
            <a:endParaRPr lang="en-US" altLang="en-US" sz="2400" dirty="0"/>
          </a:p>
          <a:p>
            <a:pPr>
              <a:lnSpc>
                <a:spcPct val="90000"/>
              </a:lnSpc>
              <a:defRPr/>
            </a:pPr>
            <a:endParaRPr lang="en-US" altLang="en-US" sz="800" dirty="0" smtClean="0"/>
          </a:p>
          <a:p>
            <a:pPr>
              <a:lnSpc>
                <a:spcPct val="90000"/>
              </a:lnSpc>
              <a:defRPr/>
            </a:pPr>
            <a:r>
              <a:rPr lang="en-US" altLang="en-US" sz="2400" dirty="0" smtClean="0"/>
              <a:t>Know </a:t>
            </a:r>
            <a:r>
              <a:rPr lang="en-US" altLang="en-US" sz="2400" dirty="0"/>
              <a:t>the m</a:t>
            </a:r>
            <a:r>
              <a:rPr lang="en-US" altLang="en-US" sz="2400" dirty="0" smtClean="0"/>
              <a:t>aterial</a:t>
            </a:r>
            <a:endParaRPr lang="en-US" altLang="en-US" sz="2400" dirty="0"/>
          </a:p>
          <a:p>
            <a:pPr>
              <a:lnSpc>
                <a:spcPct val="90000"/>
              </a:lnSpc>
              <a:defRPr/>
            </a:pPr>
            <a:endParaRPr lang="en-US" altLang="en-US" sz="800" dirty="0"/>
          </a:p>
          <a:p>
            <a:pPr>
              <a:lnSpc>
                <a:spcPct val="90000"/>
              </a:lnSpc>
              <a:defRPr/>
            </a:pPr>
            <a:r>
              <a:rPr lang="en-US" altLang="en-US" sz="2400" dirty="0"/>
              <a:t>Know skill/knowledge level of trainees</a:t>
            </a:r>
          </a:p>
          <a:p>
            <a:pPr>
              <a:lnSpc>
                <a:spcPct val="90000"/>
              </a:lnSpc>
              <a:defRPr/>
            </a:pPr>
            <a:endParaRPr lang="en-US" altLang="en-US" sz="800" dirty="0"/>
          </a:p>
          <a:p>
            <a:pPr>
              <a:lnSpc>
                <a:spcPct val="90000"/>
              </a:lnSpc>
              <a:defRPr/>
            </a:pPr>
            <a:r>
              <a:rPr lang="en-US" altLang="en-US" sz="2400" dirty="0"/>
              <a:t>Know </a:t>
            </a:r>
            <a:r>
              <a:rPr lang="en-US" altLang="en-US" sz="2400" dirty="0" smtClean="0"/>
              <a:t>your contact’s contact information</a:t>
            </a:r>
          </a:p>
          <a:p>
            <a:pPr marL="0" indent="0">
              <a:lnSpc>
                <a:spcPct val="90000"/>
              </a:lnSpc>
              <a:buFontTx/>
              <a:buNone/>
              <a:defRPr/>
            </a:pPr>
            <a:endParaRPr lang="en-US" altLang="en-US" sz="800" dirty="0"/>
          </a:p>
          <a:p>
            <a:pPr>
              <a:lnSpc>
                <a:spcPct val="90000"/>
              </a:lnSpc>
              <a:defRPr/>
            </a:pPr>
            <a:r>
              <a:rPr lang="en-US" altLang="en-US" sz="2400" dirty="0"/>
              <a:t>Anticipate q</a:t>
            </a:r>
            <a:r>
              <a:rPr lang="en-US" altLang="en-US" sz="2400" dirty="0" smtClean="0"/>
              <a:t>uestions</a:t>
            </a:r>
          </a:p>
          <a:p>
            <a:pPr marL="0" indent="0">
              <a:lnSpc>
                <a:spcPct val="90000"/>
              </a:lnSpc>
              <a:buFontTx/>
              <a:buNone/>
              <a:defRPr/>
            </a:pPr>
            <a:endParaRPr lang="en-US" altLang="en-US" sz="800" dirty="0"/>
          </a:p>
          <a:p>
            <a:pPr>
              <a:lnSpc>
                <a:spcPct val="90000"/>
              </a:lnSpc>
              <a:defRPr/>
            </a:pPr>
            <a:r>
              <a:rPr lang="en-US" altLang="en-US" sz="2400" dirty="0" smtClean="0"/>
              <a:t>Arrive to training location early</a:t>
            </a:r>
          </a:p>
          <a:p>
            <a:pPr>
              <a:lnSpc>
                <a:spcPct val="90000"/>
              </a:lnSpc>
              <a:defRPr/>
            </a:pPr>
            <a:endParaRPr lang="en-US" altLang="en-US" sz="800" dirty="0" smtClean="0"/>
          </a:p>
          <a:p>
            <a:pPr>
              <a:lnSpc>
                <a:spcPct val="90000"/>
              </a:lnSpc>
              <a:defRPr/>
            </a:pPr>
            <a:r>
              <a:rPr lang="en-US" altLang="en-US" sz="2400" dirty="0" smtClean="0"/>
              <a:t>Set up and test technology</a:t>
            </a:r>
          </a:p>
          <a:p>
            <a:pPr marL="0" indent="0">
              <a:lnSpc>
                <a:spcPct val="90000"/>
              </a:lnSpc>
              <a:buFontTx/>
              <a:buNone/>
              <a:defRPr/>
            </a:pPr>
            <a:endParaRPr lang="en-US" altLang="en-US" sz="2400" dirty="0" smtClean="0"/>
          </a:p>
          <a:p>
            <a:pPr>
              <a:lnSpc>
                <a:spcPct val="90000"/>
              </a:lnSpc>
              <a:defRPr/>
            </a:pPr>
            <a:endParaRPr lang="en-US" altLang="en-US" sz="800" dirty="0"/>
          </a:p>
          <a:p>
            <a:pPr>
              <a:lnSpc>
                <a:spcPct val="90000"/>
              </a:lnSpc>
              <a:defRPr/>
            </a:pPr>
            <a:endParaRPr lang="en-US" altLang="en-US" sz="2400" dirty="0" smtClean="0"/>
          </a:p>
          <a:p>
            <a:pPr>
              <a:lnSpc>
                <a:spcPct val="90000"/>
              </a:lnSpc>
              <a:defRPr/>
            </a:pPr>
            <a:r>
              <a:rPr lang="en-US" altLang="en-US" sz="2400" dirty="0" smtClean="0"/>
              <a:t>Know where the lights are and how they function</a:t>
            </a:r>
          </a:p>
          <a:p>
            <a:pPr>
              <a:lnSpc>
                <a:spcPct val="90000"/>
              </a:lnSpc>
              <a:defRPr/>
            </a:pPr>
            <a:endParaRPr lang="en-US" altLang="en-US" sz="800" dirty="0" smtClean="0"/>
          </a:p>
          <a:p>
            <a:pPr>
              <a:lnSpc>
                <a:spcPct val="90000"/>
              </a:lnSpc>
              <a:defRPr/>
            </a:pPr>
            <a:r>
              <a:rPr lang="en-US" altLang="en-US" sz="2400" dirty="0"/>
              <a:t>Establish the </a:t>
            </a:r>
            <a:r>
              <a:rPr lang="en-US" altLang="en-US" sz="2400" dirty="0" smtClean="0"/>
              <a:t>physical </a:t>
            </a:r>
            <a:r>
              <a:rPr lang="en-US" altLang="en-US" sz="2400" dirty="0"/>
              <a:t>e</a:t>
            </a:r>
            <a:r>
              <a:rPr lang="en-US" altLang="en-US" sz="2400" dirty="0" smtClean="0"/>
              <a:t>nvironment</a:t>
            </a:r>
            <a:endParaRPr lang="en-US" altLang="en-US" sz="2400" dirty="0"/>
          </a:p>
          <a:p>
            <a:pPr>
              <a:lnSpc>
                <a:spcPct val="90000"/>
              </a:lnSpc>
              <a:defRPr/>
            </a:pPr>
            <a:endParaRPr lang="en-US" altLang="en-US" sz="800" dirty="0" smtClean="0"/>
          </a:p>
          <a:p>
            <a:pPr>
              <a:lnSpc>
                <a:spcPct val="90000"/>
              </a:lnSpc>
              <a:defRPr/>
            </a:pPr>
            <a:endParaRPr lang="en-US" altLang="en-US" sz="800" dirty="0"/>
          </a:p>
          <a:p>
            <a:pPr>
              <a:lnSpc>
                <a:spcPct val="90000"/>
              </a:lnSpc>
              <a:defRPr/>
            </a:pPr>
            <a:r>
              <a:rPr lang="en-US" altLang="en-US" sz="2400" dirty="0" smtClean="0"/>
              <a:t>Know the location of restrooms, lunch areas, etc.</a:t>
            </a:r>
          </a:p>
          <a:p>
            <a:pPr>
              <a:lnSpc>
                <a:spcPct val="90000"/>
              </a:lnSpc>
              <a:defRPr/>
            </a:pPr>
            <a:endParaRPr lang="en-US" altLang="en-US" sz="800" dirty="0"/>
          </a:p>
          <a:p>
            <a:pPr>
              <a:lnSpc>
                <a:spcPct val="90000"/>
              </a:lnSpc>
              <a:defRPr/>
            </a:pPr>
            <a:endParaRPr lang="en-US" altLang="en-US" dirty="0" smtClean="0"/>
          </a:p>
          <a:p>
            <a:pPr>
              <a:lnSpc>
                <a:spcPct val="90000"/>
              </a:lnSpc>
              <a:defRPr/>
            </a:pPr>
            <a:endParaRPr lang="en-US" altLang="en-US" dirty="0" smtClean="0"/>
          </a:p>
        </p:txBody>
      </p:sp>
      <p:graphicFrame>
        <p:nvGraphicFramePr>
          <p:cNvPr id="2" name="Diagram 1" title="before arriving / after arriving"/>
          <p:cNvGraphicFramePr/>
          <p:nvPr>
            <p:extLst>
              <p:ext uri="{D42A27DB-BD31-4B8C-83A1-F6EECF244321}">
                <p14:modId xmlns:p14="http://schemas.microsoft.com/office/powerpoint/2010/main" val="3998023894"/>
              </p:ext>
            </p:extLst>
          </p:nvPr>
        </p:nvGraphicFramePr>
        <p:xfrm>
          <a:off x="1371600" y="5105400"/>
          <a:ext cx="4572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A87AB13-F3C2-4D58-B593-C8FF68C2074A}" type="slidenum">
              <a:rPr lang="en-US" altLang="en-US" sz="1400" smtClean="0"/>
              <a:pPr>
                <a:spcBef>
                  <a:spcPct val="0"/>
                </a:spcBef>
                <a:buFontTx/>
                <a:buNone/>
              </a:pPr>
              <a:t>19</a:t>
            </a:fld>
            <a:endParaRPr lang="en-US" altLang="en-US" sz="1400" smtClean="0"/>
          </a:p>
        </p:txBody>
      </p:sp>
      <p:sp>
        <p:nvSpPr>
          <p:cNvPr id="40963" name="Rectangle 2"/>
          <p:cNvSpPr>
            <a:spLocks noGrp="1" noChangeArrowheads="1"/>
          </p:cNvSpPr>
          <p:nvPr>
            <p:ph type="title"/>
          </p:nvPr>
        </p:nvSpPr>
        <p:spPr>
          <a:xfrm>
            <a:off x="609600" y="457200"/>
            <a:ext cx="5829300" cy="1447800"/>
          </a:xfrm>
        </p:spPr>
        <p:txBody>
          <a:bodyPr/>
          <a:lstStyle/>
          <a:p>
            <a:r>
              <a:rPr lang="en-US" altLang="en-US" sz="3600" b="1" smtClean="0"/>
              <a:t>SAMPLE CHECKLIST</a:t>
            </a:r>
            <a:endParaRPr lang="en-US" altLang="en-US" smtClean="0"/>
          </a:p>
        </p:txBody>
      </p:sp>
      <p:sp>
        <p:nvSpPr>
          <p:cNvPr id="40964" name="Rectangle 3"/>
          <p:cNvSpPr>
            <a:spLocks noGrp="1" noChangeArrowheads="1"/>
          </p:cNvSpPr>
          <p:nvPr>
            <p:ph type="body" idx="1"/>
          </p:nvPr>
        </p:nvSpPr>
        <p:spPr>
          <a:xfrm>
            <a:off x="609600" y="1905000"/>
            <a:ext cx="5734050" cy="6324600"/>
          </a:xfrm>
        </p:spPr>
        <p:txBody>
          <a:bodyPr/>
          <a:lstStyle/>
          <a:p>
            <a:pPr>
              <a:lnSpc>
                <a:spcPct val="125000"/>
              </a:lnSpc>
              <a:buFont typeface="Wingdings" panose="05000000000000000000" pitchFamily="2" charset="2"/>
              <a:buChar char="q"/>
            </a:pPr>
            <a:r>
              <a:rPr lang="en-US" altLang="en-US" sz="2000" dirty="0" smtClean="0"/>
              <a:t>Trainer’s Guide (Notes) </a:t>
            </a:r>
          </a:p>
          <a:p>
            <a:pPr>
              <a:lnSpc>
                <a:spcPct val="125000"/>
              </a:lnSpc>
              <a:buFont typeface="Wingdings" panose="05000000000000000000" pitchFamily="2" charset="2"/>
              <a:buChar char="q"/>
            </a:pPr>
            <a:r>
              <a:rPr lang="en-US" altLang="en-US" sz="2000" dirty="0" smtClean="0"/>
              <a:t>Trainee Books</a:t>
            </a:r>
          </a:p>
          <a:p>
            <a:pPr>
              <a:lnSpc>
                <a:spcPct val="125000"/>
              </a:lnSpc>
              <a:buFont typeface="Wingdings" panose="05000000000000000000" pitchFamily="2" charset="2"/>
              <a:buChar char="q"/>
            </a:pPr>
            <a:r>
              <a:rPr lang="en-US" altLang="en-US" sz="2000" dirty="0" smtClean="0"/>
              <a:t>Handout </a:t>
            </a:r>
          </a:p>
          <a:p>
            <a:pPr>
              <a:lnSpc>
                <a:spcPct val="125000"/>
              </a:lnSpc>
              <a:buFont typeface="Wingdings" panose="05000000000000000000" pitchFamily="2" charset="2"/>
              <a:buChar char="q"/>
            </a:pPr>
            <a:r>
              <a:rPr lang="en-US" altLang="en-US" sz="2000" dirty="0" smtClean="0"/>
              <a:t>Notepaper </a:t>
            </a:r>
          </a:p>
          <a:p>
            <a:pPr>
              <a:lnSpc>
                <a:spcPct val="125000"/>
              </a:lnSpc>
              <a:buFont typeface="Wingdings" panose="05000000000000000000" pitchFamily="2" charset="2"/>
              <a:buChar char="q"/>
            </a:pPr>
            <a:r>
              <a:rPr lang="en-US" altLang="en-US" sz="2000" dirty="0" smtClean="0"/>
              <a:t>Pens </a:t>
            </a:r>
          </a:p>
          <a:p>
            <a:pPr>
              <a:lnSpc>
                <a:spcPct val="125000"/>
              </a:lnSpc>
              <a:buFont typeface="Wingdings" panose="05000000000000000000" pitchFamily="2" charset="2"/>
              <a:buChar char="q"/>
            </a:pPr>
            <a:r>
              <a:rPr lang="en-US" altLang="en-US" sz="2000" dirty="0" smtClean="0"/>
              <a:t>LCD Projector </a:t>
            </a:r>
          </a:p>
          <a:p>
            <a:pPr>
              <a:lnSpc>
                <a:spcPct val="125000"/>
              </a:lnSpc>
              <a:buFont typeface="Wingdings" panose="05000000000000000000" pitchFamily="2" charset="2"/>
              <a:buChar char="q"/>
            </a:pPr>
            <a:r>
              <a:rPr lang="en-US" altLang="en-US" sz="2000" dirty="0" smtClean="0"/>
              <a:t>LCD Screen</a:t>
            </a:r>
          </a:p>
          <a:p>
            <a:pPr>
              <a:lnSpc>
                <a:spcPct val="125000"/>
              </a:lnSpc>
              <a:buFont typeface="Wingdings" panose="05000000000000000000" pitchFamily="2" charset="2"/>
              <a:buChar char="q"/>
            </a:pPr>
            <a:r>
              <a:rPr lang="en-US" altLang="en-US" sz="2000" dirty="0" smtClean="0"/>
              <a:t>Lap Top Computer with course and videos  </a:t>
            </a:r>
          </a:p>
          <a:p>
            <a:pPr>
              <a:lnSpc>
                <a:spcPct val="125000"/>
              </a:lnSpc>
              <a:buFont typeface="Wingdings" panose="05000000000000000000" pitchFamily="2" charset="2"/>
              <a:buChar char="q"/>
            </a:pPr>
            <a:r>
              <a:rPr lang="en-US" altLang="en-US" sz="2000" dirty="0" smtClean="0"/>
              <a:t>All Cord(s) </a:t>
            </a:r>
          </a:p>
          <a:p>
            <a:pPr>
              <a:lnSpc>
                <a:spcPct val="125000"/>
              </a:lnSpc>
              <a:buFont typeface="Wingdings" panose="05000000000000000000" pitchFamily="2" charset="2"/>
              <a:buChar char="q"/>
            </a:pPr>
            <a:r>
              <a:rPr lang="en-US" altLang="en-US" sz="2000" dirty="0" smtClean="0"/>
              <a:t>Two Flipchart Stands </a:t>
            </a:r>
          </a:p>
          <a:p>
            <a:pPr>
              <a:lnSpc>
                <a:spcPct val="125000"/>
              </a:lnSpc>
              <a:buFont typeface="Wingdings" panose="05000000000000000000" pitchFamily="2" charset="2"/>
              <a:buChar char="q"/>
            </a:pPr>
            <a:r>
              <a:rPr lang="en-US" altLang="en-US" sz="2000" dirty="0" smtClean="0"/>
              <a:t>Two Flipchart Pads </a:t>
            </a:r>
          </a:p>
          <a:p>
            <a:pPr>
              <a:lnSpc>
                <a:spcPct val="125000"/>
              </a:lnSpc>
              <a:buFont typeface="Wingdings" panose="05000000000000000000" pitchFamily="2" charset="2"/>
              <a:buChar char="q"/>
            </a:pPr>
            <a:r>
              <a:rPr lang="en-US" altLang="en-US" sz="2000" dirty="0" smtClean="0"/>
              <a:t>Set of Flipchart Markers </a:t>
            </a:r>
          </a:p>
          <a:p>
            <a:pPr>
              <a:lnSpc>
                <a:spcPct val="125000"/>
              </a:lnSpc>
              <a:buFont typeface="Wingdings" panose="05000000000000000000" pitchFamily="2" charset="2"/>
              <a:buChar char="q"/>
            </a:pPr>
            <a:r>
              <a:rPr lang="en-US" altLang="en-US" sz="2000" dirty="0" smtClean="0"/>
              <a:t>Masking Tape </a:t>
            </a:r>
          </a:p>
          <a:p>
            <a:pPr>
              <a:lnSpc>
                <a:spcPct val="125000"/>
              </a:lnSpc>
              <a:buFont typeface="Wingdings" panose="05000000000000000000" pitchFamily="2" charset="2"/>
              <a:buChar char="q"/>
            </a:pPr>
            <a:r>
              <a:rPr lang="en-US" altLang="en-US" sz="2000" dirty="0" smtClean="0"/>
              <a:t>Feedback Handout </a:t>
            </a:r>
          </a:p>
          <a:p>
            <a:endParaRPr lang="en-US" altLang="en-US" sz="1800" dirty="0" smtClean="0"/>
          </a:p>
          <a:p>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0FA737-53D4-450C-AA32-D9242B7EE84D}" type="slidenum">
              <a:rPr lang="en-US" altLang="en-US" sz="1400" smtClean="0"/>
              <a:pPr>
                <a:spcBef>
                  <a:spcPct val="0"/>
                </a:spcBef>
                <a:buFontTx/>
                <a:buNone/>
              </a:pPr>
              <a:t>2</a:t>
            </a:fld>
            <a:endParaRPr lang="en-US" altLang="en-US" sz="1400" smtClean="0"/>
          </a:p>
        </p:txBody>
      </p:sp>
      <p:sp>
        <p:nvSpPr>
          <p:cNvPr id="9219" name="Rectangle 2"/>
          <p:cNvSpPr>
            <a:spLocks noGrp="1" noChangeArrowheads="1"/>
          </p:cNvSpPr>
          <p:nvPr>
            <p:ph type="title"/>
          </p:nvPr>
        </p:nvSpPr>
        <p:spPr>
          <a:xfrm>
            <a:off x="457200" y="609600"/>
            <a:ext cx="6038850" cy="1066800"/>
          </a:xfrm>
        </p:spPr>
        <p:txBody>
          <a:bodyPr lIns="92075" tIns="46038" rIns="92075" bIns="46038"/>
          <a:lstStyle/>
          <a:p>
            <a:r>
              <a:rPr lang="en-US" altLang="en-US" sz="3200" dirty="0" smtClean="0"/>
              <a:t>         </a:t>
            </a:r>
            <a:br>
              <a:rPr lang="en-US" altLang="en-US" sz="3200" dirty="0" smtClean="0"/>
            </a:br>
            <a:r>
              <a:rPr lang="en-US" altLang="en-US" sz="3600" b="1" dirty="0" smtClean="0"/>
              <a:t>TRAIN THE TRAINER</a:t>
            </a:r>
            <a:endParaRPr lang="en-US" altLang="en-US" sz="2800" b="1" dirty="0" smtClean="0"/>
          </a:p>
        </p:txBody>
      </p:sp>
      <p:pic>
        <p:nvPicPr>
          <p:cNvPr id="3" name="Picture 2" title="Photo of a fisherman and a qu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F774935-9E01-421F-B0E9-8B3BAA378624}" type="slidenum">
              <a:rPr lang="en-US" altLang="en-US" sz="1400" smtClean="0"/>
              <a:pPr>
                <a:spcBef>
                  <a:spcPct val="0"/>
                </a:spcBef>
                <a:buFontTx/>
                <a:buNone/>
              </a:pPr>
              <a:t>20</a:t>
            </a:fld>
            <a:endParaRPr lang="en-US" altLang="en-US" sz="1400" smtClean="0"/>
          </a:p>
        </p:txBody>
      </p:sp>
      <p:sp>
        <p:nvSpPr>
          <p:cNvPr id="43011" name="Rectangle 2"/>
          <p:cNvSpPr>
            <a:spLocks noGrp="1" noChangeArrowheads="1"/>
          </p:cNvSpPr>
          <p:nvPr>
            <p:ph type="title"/>
          </p:nvPr>
        </p:nvSpPr>
        <p:spPr>
          <a:xfrm>
            <a:off x="609600" y="457200"/>
            <a:ext cx="5829300" cy="1447800"/>
          </a:xfrm>
        </p:spPr>
        <p:txBody>
          <a:bodyPr/>
          <a:lstStyle/>
          <a:p>
            <a:r>
              <a:rPr lang="en-US" altLang="en-US" sz="3600" b="1" smtClean="0"/>
              <a:t>YOUR CHECKLIST</a:t>
            </a:r>
            <a:endParaRPr lang="en-US" altLang="en-US" smtClean="0"/>
          </a:p>
        </p:txBody>
      </p:sp>
      <p:sp>
        <p:nvSpPr>
          <p:cNvPr id="44036" name="Rectangle 3"/>
          <p:cNvSpPr>
            <a:spLocks noGrp="1" noChangeArrowheads="1"/>
          </p:cNvSpPr>
          <p:nvPr>
            <p:ph type="body" idx="1"/>
          </p:nvPr>
        </p:nvSpPr>
        <p:spPr>
          <a:xfrm>
            <a:off x="533400" y="1752600"/>
            <a:ext cx="5867400" cy="6629400"/>
          </a:xfrm>
        </p:spPr>
        <p:txBody>
          <a:bodyPr/>
          <a:lstStyle/>
          <a:p>
            <a:pPr marL="0" indent="0">
              <a:lnSpc>
                <a:spcPct val="125000"/>
              </a:lnSpc>
              <a:buFontTx/>
              <a:buNone/>
              <a:defRPr/>
            </a:pPr>
            <a:r>
              <a:rPr lang="en-US" altLang="en-US" sz="1800" dirty="0" smtClean="0"/>
              <a:t>COURSE TITLE:  _________________________</a:t>
            </a:r>
          </a:p>
          <a:p>
            <a:pPr marL="0" indent="0">
              <a:lnSpc>
                <a:spcPct val="125000"/>
              </a:lnSpc>
              <a:buFontTx/>
              <a:buNone/>
              <a:defRPr/>
            </a:pPr>
            <a:endParaRPr lang="en-US" altLang="en-US" sz="1800" dirty="0" smtClean="0"/>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r>
              <a:rPr lang="en-US" altLang="en-US" sz="1800" dirty="0" smtClean="0"/>
              <a:t>___________________________________________</a:t>
            </a:r>
          </a:p>
          <a:p>
            <a:pPr>
              <a:lnSpc>
                <a:spcPct val="125000"/>
              </a:lnSpc>
              <a:defRPr/>
            </a:pPr>
            <a:endParaRPr lang="en-US" altLang="en-US" sz="1800" dirty="0" smtClean="0"/>
          </a:p>
          <a:p>
            <a:pPr>
              <a:lnSpc>
                <a:spcPct val="80000"/>
              </a:lnSpc>
              <a:defRPr/>
            </a:pPr>
            <a:endParaRPr lang="en-US" altLang="en-US" sz="1800" dirty="0" smtClean="0"/>
          </a:p>
          <a:p>
            <a:pPr>
              <a:lnSpc>
                <a:spcPct val="80000"/>
              </a:lnSpc>
              <a:defRPr/>
            </a:pPr>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600" b="1" smtClean="0">
                <a:solidFill>
                  <a:schemeClr val="tx1"/>
                </a:solidFill>
              </a:rPr>
              <a:t>THE MATERIAL</a:t>
            </a:r>
          </a:p>
        </p:txBody>
      </p:sp>
      <p:sp>
        <p:nvSpPr>
          <p:cNvPr id="45059"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6E6F4E-4396-4C61-8DE4-EB0D23820C5A}" type="slidenum">
              <a:rPr lang="en-US" altLang="en-US" sz="1400" smtClean="0"/>
              <a:pPr>
                <a:spcBef>
                  <a:spcPct val="0"/>
                </a:spcBef>
                <a:buFontTx/>
                <a:buNone/>
              </a:pPr>
              <a:t>21</a:t>
            </a:fld>
            <a:endParaRPr lang="en-US" altLang="en-US" sz="1400" smtClean="0"/>
          </a:p>
        </p:txBody>
      </p:sp>
      <p:pic>
        <p:nvPicPr>
          <p:cNvPr id="3" name="Content Placeholder 2" title="picture of a woman yawnin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635" y="2438400"/>
            <a:ext cx="3968729" cy="59436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b="1" dirty="0" smtClean="0"/>
              <a:t>THE MATERIAL </a:t>
            </a:r>
          </a:p>
        </p:txBody>
      </p:sp>
      <p:sp>
        <p:nvSpPr>
          <p:cNvPr id="46083" name="Content Placeholder 2"/>
          <p:cNvSpPr>
            <a:spLocks noGrp="1"/>
          </p:cNvSpPr>
          <p:nvPr>
            <p:ph idx="1"/>
          </p:nvPr>
        </p:nvSpPr>
        <p:spPr>
          <a:xfrm>
            <a:off x="514350" y="1905000"/>
            <a:ext cx="5829300" cy="6477000"/>
          </a:xfrm>
        </p:spPr>
        <p:txBody>
          <a:bodyPr/>
          <a:lstStyle/>
          <a:p>
            <a:pPr>
              <a:lnSpc>
                <a:spcPct val="200000"/>
              </a:lnSpc>
            </a:pPr>
            <a:r>
              <a:rPr lang="en-US" altLang="en-US" sz="2800" smtClean="0"/>
              <a:t>There is a need</a:t>
            </a:r>
          </a:p>
          <a:p>
            <a:pPr>
              <a:lnSpc>
                <a:spcPct val="200000"/>
              </a:lnSpc>
            </a:pPr>
            <a:r>
              <a:rPr lang="en-US" altLang="en-US" sz="2800" smtClean="0"/>
              <a:t>Right level</a:t>
            </a:r>
          </a:p>
          <a:p>
            <a:pPr>
              <a:lnSpc>
                <a:spcPct val="200000"/>
              </a:lnSpc>
            </a:pPr>
            <a:r>
              <a:rPr lang="en-US" altLang="en-US" sz="2800" smtClean="0"/>
              <a:t>Maintains interest</a:t>
            </a:r>
          </a:p>
          <a:p>
            <a:pPr>
              <a:lnSpc>
                <a:spcPct val="200000"/>
              </a:lnSpc>
            </a:pPr>
            <a:r>
              <a:rPr lang="en-US" altLang="en-US" sz="2800" smtClean="0"/>
              <a:t>Purpose and objectives</a:t>
            </a:r>
          </a:p>
          <a:p>
            <a:pPr>
              <a:lnSpc>
                <a:spcPct val="200000"/>
              </a:lnSpc>
            </a:pPr>
            <a:r>
              <a:rPr lang="en-US" altLang="en-US" sz="2800" smtClean="0"/>
              <a:t>Digestible chunks</a:t>
            </a:r>
          </a:p>
        </p:txBody>
      </p:sp>
      <p:sp>
        <p:nvSpPr>
          <p:cNvPr id="4608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3ADE1D9-72D0-4A93-ADB8-40A40D0A05EC}" type="slidenum">
              <a:rPr lang="en-US" altLang="en-US" sz="1400" smtClean="0"/>
              <a:pPr>
                <a:spcBef>
                  <a:spcPct val="0"/>
                </a:spcBef>
                <a:buFontTx/>
                <a:buNone/>
              </a:pPr>
              <a:t>22</a:t>
            </a:fld>
            <a:endParaRPr lang="en-US" altLang="en-US" sz="1400" smtClean="0"/>
          </a:p>
        </p:txBody>
      </p:sp>
      <p:pic>
        <p:nvPicPr>
          <p:cNvPr id="46085" name="Picture 1" title="picture -reading material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2667000"/>
            <a:ext cx="1746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3600" b="1" smtClean="0"/>
              <a:t>WHAT PEOPLE REMEMBER!</a:t>
            </a:r>
          </a:p>
        </p:txBody>
      </p:sp>
      <p:sp>
        <p:nvSpPr>
          <p:cNvPr id="47108"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8ED661-8CDB-4286-8CD9-365CB3AE1883}" type="slidenum">
              <a:rPr lang="en-US" altLang="en-US" sz="1400" smtClean="0"/>
              <a:pPr>
                <a:spcBef>
                  <a:spcPct val="0"/>
                </a:spcBef>
                <a:buFontTx/>
                <a:buNone/>
              </a:pPr>
              <a:t>23</a:t>
            </a:fld>
            <a:endParaRPr lang="en-US" altLang="en-US" sz="1400" smtClean="0"/>
          </a:p>
        </p:txBody>
      </p:sp>
      <p:pic>
        <p:nvPicPr>
          <p:cNvPr id="3" name="Content Placeholder 2" title="an illustration of what people remember -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875" y="2438400"/>
            <a:ext cx="5810250" cy="5943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30225"/>
            <a:ext cx="5829300" cy="939800"/>
          </a:xfrm>
        </p:spPr>
        <p:txBody>
          <a:bodyPr/>
          <a:lstStyle/>
          <a:p>
            <a:r>
              <a:rPr lang="en-US" altLang="en-US" sz="3600" b="1" dirty="0" smtClean="0"/>
              <a:t>RULE OF THUMB ONE</a:t>
            </a:r>
          </a:p>
        </p:txBody>
      </p:sp>
      <p:sp>
        <p:nvSpPr>
          <p:cNvPr id="49155" name="Content Placeholder 2"/>
          <p:cNvSpPr>
            <a:spLocks noGrp="1"/>
          </p:cNvSpPr>
          <p:nvPr>
            <p:ph idx="1"/>
          </p:nvPr>
        </p:nvSpPr>
        <p:spPr>
          <a:xfrm>
            <a:off x="520700" y="1754188"/>
            <a:ext cx="3238500" cy="3460750"/>
          </a:xfrm>
        </p:spPr>
        <p:txBody>
          <a:bodyPr/>
          <a:lstStyle/>
          <a:p>
            <a:r>
              <a:rPr lang="en-US" altLang="en-US" sz="2400" i="1" smtClean="0"/>
              <a:t>Tell your audience what you're going to tell them. (Pre-Test)</a:t>
            </a:r>
          </a:p>
          <a:p>
            <a:endParaRPr lang="en-US" altLang="en-US" sz="2400" i="1" smtClean="0"/>
          </a:p>
          <a:p>
            <a:r>
              <a:rPr lang="en-US" altLang="en-US" sz="2400" i="1" smtClean="0"/>
              <a:t>Tell them. (A variety of training methods)</a:t>
            </a:r>
          </a:p>
          <a:p>
            <a:endParaRPr lang="en-US" altLang="en-US" sz="2400" i="1" smtClean="0"/>
          </a:p>
          <a:p>
            <a:r>
              <a:rPr lang="en-US" altLang="en-US" sz="2400" i="1" smtClean="0"/>
              <a:t>Then tell them what you told them. (Section  Summaries)</a:t>
            </a:r>
          </a:p>
          <a:p>
            <a:endParaRPr lang="en-US" altLang="en-US" sz="2400" i="1" smtClean="0"/>
          </a:p>
          <a:p>
            <a:r>
              <a:rPr lang="en-US" altLang="en-US" sz="2400" b="1" i="1" smtClean="0"/>
              <a:t>Let them tell you! (Questioning, Post-Test)</a:t>
            </a:r>
          </a:p>
        </p:txBody>
      </p:sp>
      <p:sp>
        <p:nvSpPr>
          <p:cNvPr id="49156" name="Slide Number Placeholder 3"/>
          <p:cNvSpPr>
            <a:spLocks noGrp="1"/>
          </p:cNvSpPr>
          <p:nvPr>
            <p:ph type="sldNum" sz="quarter" idx="11"/>
          </p:nvPr>
        </p:nvSpPr>
        <p:spPr>
          <a:xfrm>
            <a:off x="60198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BC350522-35E1-4D37-AB35-433664DBDC9C}" type="slidenum">
              <a:rPr lang="en-GB" altLang="en-US" sz="1400" smtClean="0"/>
              <a:pPr algn="l">
                <a:spcBef>
                  <a:spcPct val="0"/>
                </a:spcBef>
                <a:buFontTx/>
                <a:buNone/>
              </a:pPr>
              <a:t>24</a:t>
            </a:fld>
            <a:endParaRPr lang="en-GB" altLang="en-US" sz="1400" smtClean="0"/>
          </a:p>
        </p:txBody>
      </p:sp>
      <p:pic>
        <p:nvPicPr>
          <p:cNvPr id="49157"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6525" y="2667000"/>
            <a:ext cx="2320925" cy="308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3600" b="1" smtClean="0">
                <a:solidFill>
                  <a:schemeClr val="tx1"/>
                </a:solidFill>
              </a:rPr>
              <a:t>THE PHYSICAL SPACE</a:t>
            </a:r>
          </a:p>
        </p:txBody>
      </p:sp>
      <p:sp>
        <p:nvSpPr>
          <p:cNvPr id="512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03CDB24-8D12-49DF-9839-6082C05F7521}" type="slidenum">
              <a:rPr lang="en-US" altLang="en-US" sz="1400" smtClean="0"/>
              <a:pPr>
                <a:spcBef>
                  <a:spcPct val="0"/>
                </a:spcBef>
                <a:buFontTx/>
                <a:buNone/>
              </a:pPr>
              <a:t>25</a:t>
            </a:fld>
            <a:endParaRPr lang="en-US" altLang="en-US" sz="1400" smtClean="0"/>
          </a:p>
        </p:txBody>
      </p:sp>
      <p:sp>
        <p:nvSpPr>
          <p:cNvPr id="51205" name="TextBox 2"/>
          <p:cNvSpPr txBox="1">
            <a:spLocks noChangeArrowheads="1"/>
          </p:cNvSpPr>
          <p:nvPr/>
        </p:nvSpPr>
        <p:spPr bwMode="auto">
          <a:xfrm>
            <a:off x="1382713" y="6881813"/>
            <a:ext cx="413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What’s wrong with this picture?</a:t>
            </a:r>
          </a:p>
        </p:txBody>
      </p:sp>
      <p:pic>
        <p:nvPicPr>
          <p:cNvPr id="3" name="Content Placeholder 2" descr="people at a table turning their bodies in order to see a trainer behind th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362200"/>
            <a:ext cx="5734050" cy="43053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3600" b="1" smtClean="0">
                <a:solidFill>
                  <a:schemeClr val="tx1"/>
                </a:solidFill>
              </a:rPr>
              <a:t>TRAINING IN A CLASSROOM</a:t>
            </a:r>
          </a:p>
        </p:txBody>
      </p:sp>
      <p:sp>
        <p:nvSpPr>
          <p:cNvPr id="64515" name="Content Placeholder 2"/>
          <p:cNvSpPr>
            <a:spLocks noGrp="1"/>
          </p:cNvSpPr>
          <p:nvPr>
            <p:ph idx="1"/>
          </p:nvPr>
        </p:nvSpPr>
        <p:spPr>
          <a:xfrm>
            <a:off x="514350" y="2133600"/>
            <a:ext cx="5829300" cy="6248400"/>
          </a:xfrm>
        </p:spPr>
        <p:txBody>
          <a:bodyPr/>
          <a:lstStyle/>
          <a:p>
            <a:pPr>
              <a:lnSpc>
                <a:spcPct val="150000"/>
              </a:lnSpc>
              <a:defRPr/>
            </a:pPr>
            <a:r>
              <a:rPr lang="en-US" altLang="en-US" sz="2800" dirty="0" smtClean="0">
                <a:solidFill>
                  <a:srgbClr val="000000"/>
                </a:solidFill>
              </a:rPr>
              <a:t>The power of questions</a:t>
            </a:r>
          </a:p>
          <a:p>
            <a:pPr>
              <a:lnSpc>
                <a:spcPct val="150000"/>
              </a:lnSpc>
              <a:defRPr/>
            </a:pPr>
            <a:r>
              <a:rPr lang="en-US" altLang="en-US" sz="2800" dirty="0" smtClean="0">
                <a:solidFill>
                  <a:srgbClr val="000000"/>
                </a:solidFill>
              </a:rPr>
              <a:t>Use training media effectively</a:t>
            </a:r>
          </a:p>
          <a:p>
            <a:pPr>
              <a:lnSpc>
                <a:spcPct val="150000"/>
              </a:lnSpc>
              <a:defRPr/>
            </a:pPr>
            <a:r>
              <a:rPr lang="en-US" altLang="en-US" sz="2800" dirty="0" smtClean="0">
                <a:solidFill>
                  <a:srgbClr val="000000"/>
                </a:solidFill>
              </a:rPr>
              <a:t>Participative training methods</a:t>
            </a:r>
          </a:p>
          <a:p>
            <a:pPr marL="0" indent="0" algn="ctr">
              <a:buFontTx/>
              <a:buNone/>
              <a:defRPr/>
            </a:pPr>
            <a:r>
              <a:rPr lang="en-US" altLang="en-US" sz="2400" b="1" i="1" dirty="0" smtClean="0"/>
              <a:t>Learning is purely a voluntary activity!</a:t>
            </a:r>
          </a:p>
          <a:p>
            <a:pPr>
              <a:defRPr/>
            </a:pPr>
            <a:endParaRPr lang="en-US" altLang="en-US" dirty="0" smtClean="0"/>
          </a:p>
        </p:txBody>
      </p:sp>
      <p:sp>
        <p:nvSpPr>
          <p:cNvPr id="5222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52C711E-4F5A-4CE1-839E-2BD76A93FA48}" type="slidenum">
              <a:rPr lang="en-US" altLang="en-US" sz="1400" smtClean="0"/>
              <a:pPr>
                <a:spcBef>
                  <a:spcPct val="0"/>
                </a:spcBef>
                <a:buFontTx/>
                <a:buNone/>
              </a:pPr>
              <a:t>26</a:t>
            </a:fld>
            <a:endParaRPr lang="en-US" altLang="en-US" sz="1400" smtClean="0"/>
          </a:p>
        </p:txBody>
      </p:sp>
      <p:pic>
        <p:nvPicPr>
          <p:cNvPr id="2" name="Picture 1" title="seating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029200"/>
            <a:ext cx="2971800" cy="2971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CC08EB-0B78-4CEE-B912-1488B48E5560}" type="slidenum">
              <a:rPr lang="en-US" altLang="en-US" sz="1400" smtClean="0"/>
              <a:pPr>
                <a:spcBef>
                  <a:spcPct val="0"/>
                </a:spcBef>
                <a:buFontTx/>
                <a:buNone/>
              </a:pPr>
              <a:t>27</a:t>
            </a:fld>
            <a:endParaRPr lang="en-US" altLang="en-US" sz="1400" smtClean="0"/>
          </a:p>
        </p:txBody>
      </p:sp>
      <p:sp>
        <p:nvSpPr>
          <p:cNvPr id="54275" name="Rectangle 1026"/>
          <p:cNvSpPr>
            <a:spLocks noGrp="1" noChangeArrowheads="1"/>
          </p:cNvSpPr>
          <p:nvPr>
            <p:ph type="title"/>
          </p:nvPr>
        </p:nvSpPr>
        <p:spPr>
          <a:xfrm>
            <a:off x="533400" y="685800"/>
            <a:ext cx="5829300" cy="990600"/>
          </a:xfrm>
        </p:spPr>
        <p:txBody>
          <a:bodyPr/>
          <a:lstStyle/>
          <a:p>
            <a:r>
              <a:rPr lang="en-US" altLang="en-US" sz="3600" b="1" smtClean="0"/>
              <a:t>THE PHYSICAL ENVIRONMENT</a:t>
            </a:r>
            <a:endParaRPr lang="en-US" altLang="en-US" smtClean="0"/>
          </a:p>
        </p:txBody>
      </p:sp>
      <p:sp>
        <p:nvSpPr>
          <p:cNvPr id="54276" name="Rectangle 1027"/>
          <p:cNvSpPr>
            <a:spLocks noGrp="1" noChangeArrowheads="1"/>
          </p:cNvSpPr>
          <p:nvPr>
            <p:ph type="body" idx="1"/>
          </p:nvPr>
        </p:nvSpPr>
        <p:spPr>
          <a:xfrm>
            <a:off x="533400" y="2133600"/>
            <a:ext cx="5829300" cy="5486400"/>
          </a:xfrm>
        </p:spPr>
        <p:txBody>
          <a:bodyPr/>
          <a:lstStyle/>
          <a:p>
            <a:pPr marL="173038" indent="0">
              <a:buFont typeface="Monotype Sorts"/>
              <a:buNone/>
            </a:pPr>
            <a:r>
              <a:rPr lang="en-US" altLang="en-US" sz="2400" smtClean="0"/>
              <a:t>List below what you believe to be the optimum </a:t>
            </a:r>
            <a:r>
              <a:rPr lang="en-US" altLang="en-US" sz="2400" u="sng" smtClean="0"/>
              <a:t>physical</a:t>
            </a:r>
            <a:r>
              <a:rPr lang="en-US" altLang="en-US" sz="2400" smtClean="0"/>
              <a:t> environment for training.</a:t>
            </a:r>
          </a:p>
          <a:p>
            <a:pPr marL="173038" indent="0">
              <a:buFont typeface="Monotype Sorts"/>
              <a:buNone/>
            </a:pPr>
            <a:endParaRPr lang="en-US" altLang="en-US" sz="2000" smtClean="0"/>
          </a:p>
          <a:p>
            <a:pPr marL="173038" indent="0">
              <a:buFont typeface="Monotype Sorts"/>
              <a:buNone/>
            </a:pPr>
            <a:r>
              <a:rPr lang="en-US" altLang="en-US" sz="1600" smtClean="0"/>
              <a:t>1.____________________________________________________2.____________________________________________________</a:t>
            </a:r>
          </a:p>
          <a:p>
            <a:pPr marL="173038" indent="0">
              <a:buFont typeface="Monotype Sorts"/>
              <a:buNone/>
            </a:pPr>
            <a:r>
              <a:rPr lang="en-US" altLang="en-US" sz="1600" smtClean="0"/>
              <a:t>3.____________________________________________________</a:t>
            </a:r>
          </a:p>
          <a:p>
            <a:pPr marL="173038" indent="0">
              <a:buFont typeface="Monotype Sorts"/>
              <a:buNone/>
            </a:pPr>
            <a:r>
              <a:rPr lang="en-US" altLang="en-US" sz="1600" smtClean="0"/>
              <a:t>4.____________________________________________________</a:t>
            </a:r>
          </a:p>
          <a:p>
            <a:pPr marL="173038" indent="0">
              <a:buFont typeface="Monotype Sorts"/>
              <a:buNone/>
            </a:pPr>
            <a:r>
              <a:rPr lang="en-US" altLang="en-US" sz="1600" smtClean="0"/>
              <a:t>5.____________________________________________________</a:t>
            </a:r>
          </a:p>
          <a:p>
            <a:pPr marL="173038" indent="0">
              <a:buFont typeface="Monotype Sorts"/>
              <a:buNone/>
            </a:pPr>
            <a:r>
              <a:rPr lang="en-US" altLang="en-US" sz="1600" smtClean="0"/>
              <a:t>6.____________________________________________________</a:t>
            </a:r>
          </a:p>
          <a:p>
            <a:pPr marL="173038" indent="0">
              <a:buFont typeface="Monotype Sorts"/>
              <a:buNone/>
            </a:pPr>
            <a:r>
              <a:rPr lang="en-US" altLang="en-US" sz="1600" smtClean="0"/>
              <a:t>7.____________________________________________________</a:t>
            </a:r>
          </a:p>
          <a:p>
            <a:pPr marL="173038" indent="0">
              <a:buFont typeface="Monotype Sorts"/>
              <a:buNone/>
            </a:pPr>
            <a:r>
              <a:rPr lang="en-US" altLang="en-US" sz="1600" smtClean="0"/>
              <a:t>8.____________________________________________________</a:t>
            </a:r>
          </a:p>
          <a:p>
            <a:pPr marL="173038" indent="0">
              <a:buFont typeface="Monotype Sorts"/>
              <a:buNone/>
            </a:pPr>
            <a:r>
              <a:rPr lang="en-US" altLang="en-US" sz="1600" smtClean="0"/>
              <a:t>9.____________________________________________________</a:t>
            </a:r>
          </a:p>
          <a:p>
            <a:pPr marL="173038" indent="0">
              <a:buFont typeface="Monotype Sorts"/>
              <a:buNone/>
            </a:pPr>
            <a:r>
              <a:rPr lang="en-US" altLang="en-US" sz="1600" smtClean="0"/>
              <a:t>10.___________________________________________________</a:t>
            </a:r>
          </a:p>
          <a:p>
            <a:pPr marL="173038" indent="0">
              <a:buFont typeface="Monotype Sorts"/>
              <a:buNone/>
            </a:pPr>
            <a:r>
              <a:rPr lang="en-US" altLang="en-US" sz="1600" smtClean="0"/>
              <a:t>11.___________________________________________________</a:t>
            </a:r>
          </a:p>
          <a:p>
            <a:pPr marL="173038" indent="0">
              <a:buFont typeface="Monotype Sorts"/>
              <a:buNone/>
            </a:pPr>
            <a:r>
              <a:rPr lang="en-US" altLang="en-US" sz="1600" smtClean="0"/>
              <a:t>12.___________________________________________________</a:t>
            </a:r>
          </a:p>
          <a:p>
            <a:pPr marL="173038" indent="0">
              <a:buFont typeface="Monotype Sorts"/>
              <a:buNone/>
            </a:pPr>
            <a:r>
              <a:rPr lang="en-US" altLang="en-US" sz="1600" smtClean="0"/>
              <a:t>13.___________________________________________________</a:t>
            </a:r>
          </a:p>
          <a:p>
            <a:pPr marL="173038" indent="0">
              <a:buFont typeface="Monotype Sorts"/>
              <a:buNone/>
            </a:pPr>
            <a:r>
              <a:rPr lang="en-US" altLang="en-US" sz="1600" smtClean="0"/>
              <a:t>14.___________________________________________________</a:t>
            </a:r>
          </a:p>
          <a:p>
            <a:pPr marL="173038" indent="0">
              <a:buFont typeface="Monotype Sorts"/>
              <a:buNone/>
            </a:pPr>
            <a:r>
              <a:rPr lang="en-US" altLang="en-US" sz="1600" smtClean="0"/>
              <a:t>15.___________________________________________________</a:t>
            </a:r>
          </a:p>
          <a:p>
            <a:pPr marL="173038" indent="0">
              <a:buFont typeface="Monotype Sorts"/>
              <a:buNone/>
            </a:pPr>
            <a:r>
              <a:rPr lang="en-US" altLang="en-US" sz="1600" smtClean="0"/>
              <a:t>16.___________________________________________________</a:t>
            </a:r>
          </a:p>
          <a:p>
            <a:pPr marL="173038" indent="0">
              <a:buFontTx/>
              <a:buNone/>
            </a:pPr>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C4A6612-FDFC-4254-B137-41154BCD6B56}" type="slidenum">
              <a:rPr lang="en-US" altLang="en-US" sz="1400" smtClean="0"/>
              <a:pPr>
                <a:spcBef>
                  <a:spcPct val="0"/>
                </a:spcBef>
                <a:buFontTx/>
                <a:buNone/>
              </a:pPr>
              <a:t>28</a:t>
            </a:fld>
            <a:endParaRPr lang="en-US" altLang="en-US" sz="1400" smtClean="0"/>
          </a:p>
        </p:txBody>
      </p:sp>
      <p:sp>
        <p:nvSpPr>
          <p:cNvPr id="56323" name="Rectangle 1026"/>
          <p:cNvSpPr>
            <a:spLocks noGrp="1" noChangeArrowheads="1"/>
          </p:cNvSpPr>
          <p:nvPr>
            <p:ph type="title"/>
          </p:nvPr>
        </p:nvSpPr>
        <p:spPr>
          <a:xfrm>
            <a:off x="0" y="762000"/>
            <a:ext cx="6858000" cy="1295400"/>
          </a:xfrm>
        </p:spPr>
        <p:txBody>
          <a:bodyPr/>
          <a:lstStyle/>
          <a:p>
            <a:r>
              <a:rPr lang="en-US" altLang="en-US" sz="3600" b="1" smtClean="0"/>
              <a:t>PHYSICAL ENVIRONMENT ELEMENTS</a:t>
            </a:r>
            <a:endParaRPr lang="en-US" altLang="en-US" smtClean="0"/>
          </a:p>
        </p:txBody>
      </p:sp>
      <p:sp>
        <p:nvSpPr>
          <p:cNvPr id="56324" name="Rectangle 1027"/>
          <p:cNvSpPr>
            <a:spLocks noGrp="1" noChangeArrowheads="1"/>
          </p:cNvSpPr>
          <p:nvPr>
            <p:ph type="body" idx="1"/>
          </p:nvPr>
        </p:nvSpPr>
        <p:spPr>
          <a:xfrm>
            <a:off x="838200" y="2362200"/>
            <a:ext cx="5524500" cy="5486400"/>
          </a:xfrm>
        </p:spPr>
        <p:txBody>
          <a:bodyPr/>
          <a:lstStyle/>
          <a:p>
            <a:pPr>
              <a:lnSpc>
                <a:spcPct val="150000"/>
              </a:lnSpc>
            </a:pPr>
            <a:r>
              <a:rPr lang="en-US" altLang="en-US" sz="2800" dirty="0" smtClean="0"/>
              <a:t>Temperature</a:t>
            </a:r>
          </a:p>
          <a:p>
            <a:pPr>
              <a:lnSpc>
                <a:spcPct val="150000"/>
              </a:lnSpc>
            </a:pPr>
            <a:r>
              <a:rPr lang="en-US" altLang="en-US" sz="2800" dirty="0" smtClean="0"/>
              <a:t>Comfort of chairs</a:t>
            </a:r>
          </a:p>
          <a:p>
            <a:pPr>
              <a:lnSpc>
                <a:spcPct val="150000"/>
              </a:lnSpc>
            </a:pPr>
            <a:r>
              <a:rPr lang="en-US" altLang="en-US" sz="2800" dirty="0" smtClean="0"/>
              <a:t>Space</a:t>
            </a:r>
          </a:p>
          <a:p>
            <a:pPr>
              <a:lnSpc>
                <a:spcPct val="150000"/>
              </a:lnSpc>
            </a:pPr>
            <a:r>
              <a:rPr lang="en-US" altLang="en-US" sz="2800" dirty="0" smtClean="0"/>
              <a:t>Distractions</a:t>
            </a:r>
          </a:p>
          <a:p>
            <a:pPr>
              <a:lnSpc>
                <a:spcPct val="150000"/>
              </a:lnSpc>
            </a:pPr>
            <a:r>
              <a:rPr lang="en-US" altLang="en-US" sz="2800" dirty="0" smtClean="0"/>
              <a:t>Furniture arrangement</a:t>
            </a:r>
          </a:p>
          <a:p>
            <a:pPr>
              <a:lnSpc>
                <a:spcPct val="150000"/>
              </a:lnSpc>
            </a:pPr>
            <a:r>
              <a:rPr lang="en-US" altLang="en-US" sz="2800" dirty="0" smtClean="0"/>
              <a:t>Lighting</a:t>
            </a:r>
          </a:p>
          <a:p>
            <a:pPr>
              <a:lnSpc>
                <a:spcPct val="150000"/>
              </a:lnSpc>
            </a:pPr>
            <a:r>
              <a:rPr lang="en-US" altLang="en-US" sz="2800" dirty="0" smtClean="0"/>
              <a:t>Restrooms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D1246CC-EF9C-434E-B45F-DD84BA6D3812}" type="slidenum">
              <a:rPr lang="en-US" altLang="en-US" sz="1400" smtClean="0"/>
              <a:pPr>
                <a:spcBef>
                  <a:spcPct val="0"/>
                </a:spcBef>
                <a:buFontTx/>
                <a:buNone/>
              </a:pPr>
              <a:t>29</a:t>
            </a:fld>
            <a:endParaRPr lang="en-US" altLang="en-US" sz="1400" smtClean="0"/>
          </a:p>
        </p:txBody>
      </p:sp>
      <p:sp>
        <p:nvSpPr>
          <p:cNvPr id="58371" name="Rectangle 2"/>
          <p:cNvSpPr>
            <a:spLocks noGrp="1" noChangeArrowheads="1"/>
          </p:cNvSpPr>
          <p:nvPr>
            <p:ph type="title"/>
          </p:nvPr>
        </p:nvSpPr>
        <p:spPr>
          <a:xfrm>
            <a:off x="533400" y="609600"/>
            <a:ext cx="5981700" cy="1295400"/>
          </a:xfrm>
        </p:spPr>
        <p:txBody>
          <a:bodyPr/>
          <a:lstStyle/>
          <a:p>
            <a:r>
              <a:rPr lang="en-US" altLang="en-US" sz="3600" b="1" smtClean="0"/>
              <a:t>RATING THIS ENVIRONMENT</a:t>
            </a:r>
            <a:endParaRPr lang="en-US" altLang="en-US" smtClean="0"/>
          </a:p>
        </p:txBody>
      </p:sp>
      <p:sp>
        <p:nvSpPr>
          <p:cNvPr id="58372" name="Rectangle 3"/>
          <p:cNvSpPr>
            <a:spLocks noGrp="1" noChangeArrowheads="1"/>
          </p:cNvSpPr>
          <p:nvPr>
            <p:ph type="body" idx="1"/>
          </p:nvPr>
        </p:nvSpPr>
        <p:spPr>
          <a:xfrm>
            <a:off x="990600" y="2590800"/>
            <a:ext cx="5372100" cy="5486400"/>
          </a:xfrm>
        </p:spPr>
        <p:txBody>
          <a:bodyPr/>
          <a:lstStyle/>
          <a:p>
            <a:pPr marL="0" indent="0">
              <a:lnSpc>
                <a:spcPct val="130000"/>
              </a:lnSpc>
              <a:buFontTx/>
              <a:buNone/>
            </a:pPr>
            <a:r>
              <a:rPr lang="en-US" altLang="en-US" sz="2800" smtClean="0"/>
              <a:t>___  Temperature  </a:t>
            </a:r>
          </a:p>
          <a:p>
            <a:pPr marL="0" indent="0">
              <a:lnSpc>
                <a:spcPct val="130000"/>
              </a:lnSpc>
              <a:buFontTx/>
              <a:buNone/>
            </a:pPr>
            <a:r>
              <a:rPr lang="en-US" altLang="en-US" sz="2800" smtClean="0"/>
              <a:t>___  Comfort of Chairs </a:t>
            </a:r>
          </a:p>
          <a:p>
            <a:pPr marL="0" indent="0">
              <a:lnSpc>
                <a:spcPct val="130000"/>
              </a:lnSpc>
              <a:buFontTx/>
              <a:buNone/>
            </a:pPr>
            <a:r>
              <a:rPr lang="en-US" altLang="en-US" sz="2800" smtClean="0"/>
              <a:t>___  Room Size &amp; Dimensions </a:t>
            </a:r>
          </a:p>
          <a:p>
            <a:pPr marL="0" indent="0">
              <a:lnSpc>
                <a:spcPct val="130000"/>
              </a:lnSpc>
              <a:buFontTx/>
              <a:buNone/>
            </a:pPr>
            <a:r>
              <a:rPr lang="en-US" altLang="en-US" sz="2800" smtClean="0"/>
              <a:t>___  Screen or Chart Locations  </a:t>
            </a:r>
          </a:p>
          <a:p>
            <a:pPr marL="0" indent="0">
              <a:lnSpc>
                <a:spcPct val="130000"/>
              </a:lnSpc>
              <a:buFontTx/>
              <a:buNone/>
            </a:pPr>
            <a:r>
              <a:rPr lang="en-US" altLang="en-US" sz="2800" smtClean="0"/>
              <a:t>___  Distractions  </a:t>
            </a:r>
          </a:p>
          <a:p>
            <a:pPr marL="0" indent="0">
              <a:lnSpc>
                <a:spcPct val="130000"/>
              </a:lnSpc>
              <a:buFontTx/>
              <a:buNone/>
            </a:pPr>
            <a:r>
              <a:rPr lang="en-US" altLang="en-US" sz="2800" smtClean="0"/>
              <a:t>___  Furniture Layout  </a:t>
            </a:r>
          </a:p>
          <a:p>
            <a:pPr marL="0" indent="0">
              <a:lnSpc>
                <a:spcPct val="130000"/>
              </a:lnSpc>
              <a:buFontTx/>
              <a:buNone/>
            </a:pPr>
            <a:r>
              <a:rPr lang="en-US" altLang="en-US" sz="2800" smtClean="0"/>
              <a:t>___  Lighting  </a:t>
            </a:r>
          </a:p>
          <a:p>
            <a:pPr marL="0" indent="0">
              <a:lnSpc>
                <a:spcPct val="130000"/>
              </a:lnSpc>
              <a:buFontTx/>
              <a:buNone/>
            </a:pPr>
            <a:r>
              <a:rPr lang="en-US" altLang="en-US" sz="2800" smtClean="0"/>
              <a:t>___  Restrooms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TRAIN THE TRAINER</a:t>
            </a:r>
            <a:endParaRPr lang="en-US" sz="3600" b="1" dirty="0"/>
          </a:p>
        </p:txBody>
      </p:sp>
      <p:sp>
        <p:nvSpPr>
          <p:cNvPr id="5" name="Slide Number Placeholder 4"/>
          <p:cNvSpPr>
            <a:spLocks noGrp="1"/>
          </p:cNvSpPr>
          <p:nvPr>
            <p:ph type="sldNum" sz="quarter" idx="11"/>
          </p:nvPr>
        </p:nvSpPr>
        <p:spPr/>
        <p:txBody>
          <a:bodyPr/>
          <a:lstStyle/>
          <a:p>
            <a:pPr>
              <a:defRPr/>
            </a:pPr>
            <a:fld id="{56A0245D-D42E-4666-952D-CAC031D8BC01}" type="slidenum">
              <a:rPr lang="en-US" altLang="en-US" smtClean="0"/>
              <a:pPr>
                <a:defRPr/>
              </a:pPr>
              <a:t>3</a:t>
            </a:fld>
            <a:endParaRPr lang="en-US" altLang="en-US"/>
          </a:p>
        </p:txBody>
      </p:sp>
      <p:pic>
        <p:nvPicPr>
          <p:cNvPr id="3" name="Picture 2" title="Inspirational Qu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678484"/>
            <a:ext cx="2667000" cy="4412879"/>
          </a:xfrm>
          <a:prstGeom prst="rect">
            <a:avLst/>
          </a:prstGeom>
        </p:spPr>
      </p:pic>
      <p:pic>
        <p:nvPicPr>
          <p:cNvPr id="8" name="Online Image Placeholder 7" title="photo of a man fishing"/>
          <p:cNvPicPr>
            <a:picLocks noGrp="1" noChangeAspect="1"/>
          </p:cNvPicPr>
          <p:nvPr>
            <p:ph type="clipArt" sz="half" idx="2"/>
          </p:nvPr>
        </p:nvPicPr>
        <p:blipFill>
          <a:blip r:embed="rId3" cstate="email">
            <a:extLst>
              <a:ext uri="{28A0092B-C50C-407E-A947-70E740481C1C}">
                <a14:useLocalDpi xmlns:a14="http://schemas.microsoft.com/office/drawing/2010/main" val="0"/>
              </a:ext>
            </a:extLst>
          </a:blip>
          <a:stretch>
            <a:fillRect/>
          </a:stretch>
        </p:blipFill>
        <p:spPr>
          <a:xfrm>
            <a:off x="3505200" y="2636044"/>
            <a:ext cx="2909888" cy="4364832"/>
          </a:xfrm>
        </p:spPr>
      </p:pic>
    </p:spTree>
    <p:extLst>
      <p:ext uri="{BB962C8B-B14F-4D97-AF65-F5344CB8AC3E}">
        <p14:creationId xmlns:p14="http://schemas.microsoft.com/office/powerpoint/2010/main" val="1433236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BCA7754-CCD5-4FE8-BD1B-2FF7D0191C75}" type="slidenum">
              <a:rPr lang="en-US" altLang="en-US" sz="1400" smtClean="0"/>
              <a:pPr>
                <a:spcBef>
                  <a:spcPct val="0"/>
                </a:spcBef>
                <a:buFontTx/>
                <a:buNone/>
              </a:pPr>
              <a:t>30</a:t>
            </a:fld>
            <a:endParaRPr lang="en-US" altLang="en-US" sz="1400" smtClean="0"/>
          </a:p>
        </p:txBody>
      </p:sp>
      <p:sp>
        <p:nvSpPr>
          <p:cNvPr id="60419" name="Rectangle 2"/>
          <p:cNvSpPr>
            <a:spLocks noGrp="1" noChangeArrowheads="1"/>
          </p:cNvSpPr>
          <p:nvPr>
            <p:ph type="title"/>
          </p:nvPr>
        </p:nvSpPr>
        <p:spPr>
          <a:xfrm>
            <a:off x="533400" y="990600"/>
            <a:ext cx="5829300" cy="531813"/>
          </a:xfrm>
        </p:spPr>
        <p:txBody>
          <a:bodyPr/>
          <a:lstStyle/>
          <a:p>
            <a:r>
              <a:rPr lang="en-US" altLang="en-US" sz="3600" b="1" smtClean="0"/>
              <a:t>ROOM CHECKLIST</a:t>
            </a:r>
            <a:endParaRPr lang="en-US" altLang="en-US" smtClean="0"/>
          </a:p>
        </p:txBody>
      </p:sp>
      <p:sp>
        <p:nvSpPr>
          <p:cNvPr id="64516" name="Rectangle 3"/>
          <p:cNvSpPr>
            <a:spLocks noGrp="1" noChangeArrowheads="1"/>
          </p:cNvSpPr>
          <p:nvPr>
            <p:ph type="body" sz="half" idx="1"/>
          </p:nvPr>
        </p:nvSpPr>
        <p:spPr>
          <a:xfrm>
            <a:off x="533400" y="1981200"/>
            <a:ext cx="3200400" cy="5486400"/>
          </a:xfrm>
        </p:spPr>
        <p:txBody>
          <a:bodyPr/>
          <a:lstStyle/>
          <a:p>
            <a:pPr>
              <a:buFontTx/>
              <a:buChar char=" "/>
              <a:defRPr/>
            </a:pPr>
            <a:r>
              <a:rPr lang="en-US" altLang="en-US" sz="1800" b="1" dirty="0" smtClean="0"/>
              <a:t>Lighting</a:t>
            </a:r>
            <a:endParaRPr lang="en-US" altLang="en-US" sz="1600" dirty="0" smtClean="0"/>
          </a:p>
          <a:p>
            <a:pPr>
              <a:buFont typeface="Wingdings" panose="05000000000000000000" pitchFamily="2" charset="2"/>
              <a:buChar char="q"/>
              <a:defRPr/>
            </a:pPr>
            <a:r>
              <a:rPr lang="en-US" altLang="en-US" sz="1600" dirty="0" smtClean="0"/>
              <a:t>How is it controlled?</a:t>
            </a:r>
          </a:p>
          <a:p>
            <a:pPr>
              <a:buFont typeface="Wingdings" panose="05000000000000000000" pitchFamily="2" charset="2"/>
              <a:buChar char="q"/>
              <a:defRPr/>
            </a:pPr>
            <a:r>
              <a:rPr lang="en-US" altLang="en-US" sz="1600" dirty="0" smtClean="0"/>
              <a:t>Is dimmer switch available?</a:t>
            </a:r>
          </a:p>
          <a:p>
            <a:pPr>
              <a:buFont typeface="Wingdings" panose="05000000000000000000" pitchFamily="2" charset="2"/>
              <a:buChar char="q"/>
              <a:defRPr/>
            </a:pPr>
            <a:r>
              <a:rPr lang="en-US" altLang="en-US" sz="1600" dirty="0" smtClean="0"/>
              <a:t>All bulbs/fixtures working?</a:t>
            </a:r>
          </a:p>
          <a:p>
            <a:pPr>
              <a:buFont typeface="Wingdings" panose="05000000000000000000" pitchFamily="2" charset="2"/>
              <a:buChar char="q"/>
              <a:defRPr/>
            </a:pPr>
            <a:r>
              <a:rPr lang="en-US" altLang="en-US" sz="1600" dirty="0" smtClean="0"/>
              <a:t>Windows have shades/blinds?</a:t>
            </a:r>
          </a:p>
          <a:p>
            <a:pPr>
              <a:buFont typeface="Wingdings" panose="05000000000000000000" pitchFamily="2" charset="2"/>
              <a:buChar char="q"/>
              <a:defRPr/>
            </a:pPr>
            <a:r>
              <a:rPr lang="en-US" altLang="en-US" sz="1600" dirty="0" smtClean="0"/>
              <a:t>Do you know how to operate?</a:t>
            </a:r>
          </a:p>
          <a:p>
            <a:pPr>
              <a:buFontTx/>
              <a:buChar char="—"/>
              <a:defRPr/>
            </a:pPr>
            <a:endParaRPr lang="en-US" altLang="en-US" sz="1600" dirty="0" smtClean="0"/>
          </a:p>
          <a:p>
            <a:pPr>
              <a:buFontTx/>
              <a:buChar char="—"/>
              <a:defRPr/>
            </a:pPr>
            <a:endParaRPr lang="en-US" altLang="en-US" sz="1600" dirty="0" smtClean="0"/>
          </a:p>
          <a:p>
            <a:pPr>
              <a:buFontTx/>
              <a:buChar char=" "/>
              <a:defRPr/>
            </a:pPr>
            <a:r>
              <a:rPr lang="en-US" altLang="en-US" sz="1800" b="1" dirty="0" smtClean="0"/>
              <a:t>Electrical Outlets</a:t>
            </a:r>
            <a:endParaRPr lang="en-US" altLang="en-US" sz="1600" dirty="0" smtClean="0"/>
          </a:p>
          <a:p>
            <a:pPr>
              <a:buFont typeface="Wingdings" panose="05000000000000000000" pitchFamily="2" charset="2"/>
              <a:buChar char="q"/>
              <a:defRPr/>
            </a:pPr>
            <a:r>
              <a:rPr lang="en-US" altLang="en-US" sz="1600" dirty="0" smtClean="0"/>
              <a:t>Where are they?</a:t>
            </a:r>
          </a:p>
          <a:p>
            <a:pPr>
              <a:buFont typeface="Wingdings" panose="05000000000000000000" pitchFamily="2" charset="2"/>
              <a:buChar char="q"/>
              <a:defRPr/>
            </a:pPr>
            <a:r>
              <a:rPr lang="en-US" altLang="en-US" sz="1600" dirty="0" smtClean="0"/>
              <a:t>Is an extension cord needed?</a:t>
            </a:r>
          </a:p>
          <a:p>
            <a:pPr>
              <a:buFont typeface="Wingdings" panose="05000000000000000000" pitchFamily="2" charset="2"/>
              <a:buChar char="q"/>
              <a:defRPr/>
            </a:pPr>
            <a:r>
              <a:rPr lang="en-US" altLang="en-US" sz="1600" dirty="0" smtClean="0"/>
              <a:t>Do you need an adapter?</a:t>
            </a:r>
          </a:p>
          <a:p>
            <a:pPr>
              <a:lnSpc>
                <a:spcPct val="130000"/>
              </a:lnSpc>
              <a:buFont typeface="Wingdings" panose="05000000000000000000" pitchFamily="2" charset="2"/>
              <a:buChar char="q"/>
              <a:defRPr/>
            </a:pPr>
            <a:endParaRPr lang="en-US" altLang="en-US" sz="1600" dirty="0" smtClean="0"/>
          </a:p>
          <a:p>
            <a:pPr>
              <a:lnSpc>
                <a:spcPct val="130000"/>
              </a:lnSpc>
              <a:buFontTx/>
              <a:buChar char="—"/>
              <a:defRPr/>
            </a:pPr>
            <a:endParaRPr lang="en-US" altLang="en-US" sz="1600" dirty="0"/>
          </a:p>
          <a:p>
            <a:pPr>
              <a:lnSpc>
                <a:spcPct val="130000"/>
              </a:lnSpc>
              <a:buFontTx/>
              <a:buChar char="—"/>
              <a:defRPr/>
            </a:pPr>
            <a:endParaRPr lang="en-US" altLang="en-US" sz="1600" dirty="0" smtClean="0"/>
          </a:p>
          <a:p>
            <a:pPr marL="0" indent="0">
              <a:buFontTx/>
              <a:buNone/>
              <a:defRPr/>
            </a:pPr>
            <a:r>
              <a:rPr lang="en-US" altLang="en-US" sz="1800" b="1" dirty="0" smtClean="0"/>
              <a:t>Microphone</a:t>
            </a:r>
            <a:endParaRPr lang="en-US" altLang="en-US" sz="1600" dirty="0" smtClean="0"/>
          </a:p>
          <a:p>
            <a:pPr>
              <a:buFont typeface="Wingdings" panose="05000000000000000000" pitchFamily="2" charset="2"/>
              <a:buChar char="q"/>
              <a:defRPr/>
            </a:pPr>
            <a:r>
              <a:rPr lang="en-US" altLang="en-US" sz="1600" dirty="0" smtClean="0"/>
              <a:t>Are there more than 40 people?</a:t>
            </a:r>
          </a:p>
          <a:p>
            <a:pPr>
              <a:buFont typeface="Wingdings" panose="05000000000000000000" pitchFamily="2" charset="2"/>
              <a:buChar char="q"/>
              <a:defRPr/>
            </a:pPr>
            <a:r>
              <a:rPr lang="en-US" altLang="en-US" sz="1600" dirty="0" smtClean="0"/>
              <a:t>What type of microphone?</a:t>
            </a:r>
          </a:p>
          <a:p>
            <a:pPr>
              <a:buFont typeface="Wingdings" panose="05000000000000000000" pitchFamily="2" charset="2"/>
              <a:buChar char="q"/>
              <a:defRPr/>
            </a:pPr>
            <a:r>
              <a:rPr lang="en-US" altLang="en-US" sz="1600" dirty="0" smtClean="0"/>
              <a:t>Did I practice using it?</a:t>
            </a:r>
          </a:p>
          <a:p>
            <a:pPr>
              <a:buFontTx/>
              <a:buChar char="—"/>
              <a:defRPr/>
            </a:pPr>
            <a:endParaRPr lang="en-US" altLang="en-US" dirty="0" smtClean="0"/>
          </a:p>
          <a:p>
            <a:pPr lvl="1">
              <a:defRPr/>
            </a:pPr>
            <a:endParaRPr lang="en-US" altLang="en-US" dirty="0" smtClean="0"/>
          </a:p>
        </p:txBody>
      </p:sp>
      <p:sp>
        <p:nvSpPr>
          <p:cNvPr id="60421" name="Rectangle 4"/>
          <p:cNvSpPr>
            <a:spLocks noGrp="1" noChangeArrowheads="1"/>
          </p:cNvSpPr>
          <p:nvPr>
            <p:ph type="body" sz="half" idx="2"/>
          </p:nvPr>
        </p:nvSpPr>
        <p:spPr>
          <a:xfrm>
            <a:off x="3657600" y="1905000"/>
            <a:ext cx="2838450" cy="5486400"/>
          </a:xfrm>
        </p:spPr>
        <p:txBody>
          <a:bodyPr/>
          <a:lstStyle/>
          <a:p>
            <a:pPr>
              <a:buFontTx/>
              <a:buChar char=" "/>
            </a:pPr>
            <a:r>
              <a:rPr lang="en-US" altLang="en-US" sz="1800" b="1" dirty="0" smtClean="0"/>
              <a:t>Audience Comfort</a:t>
            </a:r>
            <a:endParaRPr lang="en-US" altLang="en-US" sz="1600" dirty="0" smtClean="0"/>
          </a:p>
          <a:p>
            <a:pPr>
              <a:buFont typeface="Wingdings" panose="05000000000000000000" pitchFamily="2" charset="2"/>
              <a:buChar char="q"/>
            </a:pPr>
            <a:r>
              <a:rPr lang="en-US" altLang="en-US" sz="1600" dirty="0" smtClean="0"/>
              <a:t>Temperature Control?</a:t>
            </a:r>
          </a:p>
          <a:p>
            <a:pPr>
              <a:buFont typeface="Wingdings" panose="05000000000000000000" pitchFamily="2" charset="2"/>
              <a:buChar char="q"/>
            </a:pPr>
            <a:r>
              <a:rPr lang="en-US" altLang="en-US" sz="1600" dirty="0" smtClean="0"/>
              <a:t>Room dimensions?</a:t>
            </a:r>
          </a:p>
          <a:p>
            <a:pPr>
              <a:buFont typeface="Wingdings" panose="05000000000000000000" pitchFamily="2" charset="2"/>
              <a:buChar char="q"/>
            </a:pPr>
            <a:r>
              <a:rPr lang="en-US" altLang="en-US" sz="1600" dirty="0" smtClean="0"/>
              <a:t>Screen location?</a:t>
            </a:r>
          </a:p>
          <a:p>
            <a:pPr>
              <a:buFont typeface="Wingdings" panose="05000000000000000000" pitchFamily="2" charset="2"/>
              <a:buChar char="q"/>
            </a:pPr>
            <a:r>
              <a:rPr lang="en-US" altLang="en-US" sz="1600" dirty="0" smtClean="0"/>
              <a:t>Comfort of chairs?</a:t>
            </a:r>
          </a:p>
          <a:p>
            <a:pPr>
              <a:buFont typeface="Wingdings" panose="05000000000000000000" pitchFamily="2" charset="2"/>
              <a:buChar char="q"/>
            </a:pPr>
            <a:r>
              <a:rPr lang="en-US" altLang="en-US" sz="1600" dirty="0" smtClean="0"/>
              <a:t>Noise/distractions?</a:t>
            </a:r>
          </a:p>
          <a:p>
            <a:pPr>
              <a:buFont typeface="Wingdings" panose="05000000000000000000" pitchFamily="2" charset="2"/>
              <a:buChar char="q"/>
            </a:pPr>
            <a:r>
              <a:rPr lang="en-US" altLang="en-US" sz="1600" dirty="0" smtClean="0"/>
              <a:t>Restroom locations? </a:t>
            </a:r>
          </a:p>
          <a:p>
            <a:pPr>
              <a:buFontTx/>
              <a:buChar char="—"/>
            </a:pPr>
            <a:endParaRPr lang="en-US" altLang="en-US" sz="1600" dirty="0" smtClean="0"/>
          </a:p>
          <a:p>
            <a:pPr>
              <a:buFontTx/>
              <a:buChar char=" "/>
            </a:pPr>
            <a:r>
              <a:rPr lang="en-US" altLang="en-US" sz="1800" b="1" dirty="0" smtClean="0"/>
              <a:t>Room Set-up</a:t>
            </a:r>
            <a:endParaRPr lang="en-US" altLang="en-US" sz="1600" dirty="0" smtClean="0"/>
          </a:p>
          <a:p>
            <a:pPr>
              <a:buFont typeface="Wingdings" panose="05000000000000000000" pitchFamily="2" charset="2"/>
              <a:buChar char="q"/>
            </a:pPr>
            <a:r>
              <a:rPr lang="en-US" altLang="en-US" sz="1600" dirty="0" smtClean="0"/>
              <a:t>Theater style?</a:t>
            </a:r>
          </a:p>
          <a:p>
            <a:pPr>
              <a:buFont typeface="Wingdings" panose="05000000000000000000" pitchFamily="2" charset="2"/>
              <a:buChar char="q"/>
            </a:pPr>
            <a:r>
              <a:rPr lang="en-US" altLang="en-US" sz="1600" dirty="0" smtClean="0"/>
              <a:t>U-shape style?</a:t>
            </a:r>
          </a:p>
          <a:p>
            <a:pPr>
              <a:buFont typeface="Wingdings" panose="05000000000000000000" pitchFamily="2" charset="2"/>
              <a:buChar char="q"/>
            </a:pPr>
            <a:r>
              <a:rPr lang="en-US" altLang="en-US" sz="1600" dirty="0" smtClean="0"/>
              <a:t>Herringbone style?</a:t>
            </a:r>
          </a:p>
          <a:p>
            <a:pPr>
              <a:buFont typeface="Wingdings" panose="05000000000000000000" pitchFamily="2" charset="2"/>
              <a:buChar char="q"/>
            </a:pPr>
            <a:r>
              <a:rPr lang="en-US" altLang="en-US" sz="1600" dirty="0" smtClean="0"/>
              <a:t>Classroom style?</a:t>
            </a:r>
          </a:p>
          <a:p>
            <a:pPr>
              <a:buFont typeface="Wingdings" panose="05000000000000000000" pitchFamily="2" charset="2"/>
              <a:buChar char="q"/>
            </a:pPr>
            <a:r>
              <a:rPr lang="en-US" altLang="en-US" sz="1600" dirty="0" smtClean="0"/>
              <a:t>Conference style?</a:t>
            </a:r>
          </a:p>
          <a:p>
            <a:pPr>
              <a:buFont typeface="Wingdings" panose="05000000000000000000" pitchFamily="2" charset="2"/>
              <a:buChar char="q"/>
            </a:pPr>
            <a:r>
              <a:rPr lang="en-US" altLang="en-US" sz="1600" dirty="0" smtClean="0"/>
              <a:t>Buzz style?</a:t>
            </a:r>
          </a:p>
          <a:p>
            <a:pPr>
              <a:lnSpc>
                <a:spcPct val="70000"/>
              </a:lnSpc>
              <a:buFontTx/>
              <a:buChar char="—"/>
            </a:pPr>
            <a:endParaRPr lang="en-US" altLang="en-US" sz="1600" dirty="0" smtClean="0"/>
          </a:p>
          <a:p>
            <a:pPr>
              <a:buFontTx/>
              <a:buChar char=" "/>
            </a:pPr>
            <a:r>
              <a:rPr lang="en-US" altLang="en-US" sz="1800" b="1" dirty="0" smtClean="0"/>
              <a:t>Stage</a:t>
            </a:r>
            <a:endParaRPr lang="en-US" altLang="en-US" sz="1600" dirty="0" smtClean="0"/>
          </a:p>
          <a:p>
            <a:pPr>
              <a:buFont typeface="Wingdings" panose="05000000000000000000" pitchFamily="2" charset="2"/>
              <a:buChar char="q"/>
            </a:pPr>
            <a:r>
              <a:rPr lang="en-US" altLang="en-US" sz="1600" dirty="0" smtClean="0"/>
              <a:t>Practice walking/climbing?</a:t>
            </a:r>
          </a:p>
          <a:p>
            <a:pPr>
              <a:buFont typeface="Wingdings" panose="05000000000000000000" pitchFamily="2" charset="2"/>
              <a:buChar char="q"/>
            </a:pPr>
            <a:r>
              <a:rPr lang="en-US" altLang="en-US" sz="1600" dirty="0" smtClean="0"/>
              <a:t>Is there a podium?</a:t>
            </a:r>
          </a:p>
          <a:p>
            <a:pPr>
              <a:buFont typeface="Wingdings" panose="05000000000000000000" pitchFamily="2" charset="2"/>
              <a:buChar char="q"/>
            </a:pPr>
            <a:r>
              <a:rPr lang="en-US" altLang="en-US" sz="1600" dirty="0" smtClean="0"/>
              <a:t>Are there lights?</a:t>
            </a:r>
          </a:p>
          <a:p>
            <a:pPr>
              <a:buFont typeface="Wingdings" panose="05000000000000000000" pitchFamily="2" charset="2"/>
              <a:buChar char="q"/>
            </a:pPr>
            <a:r>
              <a:rPr lang="en-US" altLang="en-US" sz="1600" dirty="0" smtClean="0"/>
              <a:t>Is it adjustable?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4F701AE-3E25-4448-B763-DEA45346FFA9}" type="slidenum">
              <a:rPr lang="en-US" altLang="en-US" sz="1400" smtClean="0"/>
              <a:pPr>
                <a:spcBef>
                  <a:spcPct val="0"/>
                </a:spcBef>
                <a:buFontTx/>
                <a:buNone/>
              </a:pPr>
              <a:t>31</a:t>
            </a:fld>
            <a:endParaRPr lang="en-US" altLang="en-US" sz="1400" smtClean="0"/>
          </a:p>
        </p:txBody>
      </p:sp>
      <p:sp>
        <p:nvSpPr>
          <p:cNvPr id="62467" name="Rectangle 2"/>
          <p:cNvSpPr>
            <a:spLocks noGrp="1" noChangeArrowheads="1"/>
          </p:cNvSpPr>
          <p:nvPr>
            <p:ph type="title"/>
          </p:nvPr>
        </p:nvSpPr>
        <p:spPr>
          <a:xfrm>
            <a:off x="609600" y="457200"/>
            <a:ext cx="5829300" cy="1447800"/>
          </a:xfrm>
        </p:spPr>
        <p:txBody>
          <a:bodyPr/>
          <a:lstStyle/>
          <a:p>
            <a:r>
              <a:rPr lang="en-US" altLang="en-US" sz="3600" b="1" smtClean="0"/>
              <a:t>YOUR ENVIRONMENT</a:t>
            </a:r>
            <a:endParaRPr lang="en-US" altLang="en-US" smtClean="0"/>
          </a:p>
        </p:txBody>
      </p:sp>
      <p:sp>
        <p:nvSpPr>
          <p:cNvPr id="20484" name="Rectangle 3"/>
          <p:cNvSpPr>
            <a:spLocks noGrp="1" noChangeArrowheads="1"/>
          </p:cNvSpPr>
          <p:nvPr>
            <p:ph type="body" idx="1"/>
          </p:nvPr>
        </p:nvSpPr>
        <p:spPr>
          <a:xfrm>
            <a:off x="609600" y="1752600"/>
            <a:ext cx="5867400" cy="6629400"/>
          </a:xfrm>
        </p:spPr>
        <p:txBody>
          <a:bodyPr/>
          <a:lstStyle/>
          <a:p>
            <a:pPr marL="0" indent="0">
              <a:lnSpc>
                <a:spcPct val="125000"/>
              </a:lnSpc>
              <a:buFontTx/>
              <a:buNone/>
              <a:defRPr/>
            </a:pPr>
            <a:r>
              <a:rPr lang="en-US" sz="2000" dirty="0" smtClean="0"/>
              <a:t>WHERE YOU WILL BE TRAINING?  </a:t>
            </a:r>
          </a:p>
          <a:p>
            <a:pPr marL="0" indent="0">
              <a:lnSpc>
                <a:spcPct val="125000"/>
              </a:lnSpc>
              <a:buFontTx/>
              <a:buNone/>
              <a:defRPr/>
            </a:pPr>
            <a:r>
              <a:rPr lang="en-US" sz="2000" dirty="0" smtClean="0"/>
              <a:t>___________________________________________</a:t>
            </a:r>
          </a:p>
          <a:p>
            <a:pPr marL="0" indent="0">
              <a:lnSpc>
                <a:spcPct val="125000"/>
              </a:lnSpc>
              <a:buFontTx/>
              <a:buNone/>
              <a:defRPr/>
            </a:pPr>
            <a:endParaRPr lang="en-US" sz="2000" dirty="0" smtClean="0"/>
          </a:p>
          <a:p>
            <a:pPr marL="0" indent="0">
              <a:lnSpc>
                <a:spcPct val="125000"/>
              </a:lnSpc>
              <a:buFontTx/>
              <a:buNone/>
              <a:defRPr/>
            </a:pPr>
            <a:r>
              <a:rPr lang="en-US" sz="2000" dirty="0" smtClean="0"/>
              <a:t>How can the environment be improved?</a:t>
            </a:r>
          </a:p>
          <a:p>
            <a:pPr marL="0" indent="0">
              <a:lnSpc>
                <a:spcPct val="125000"/>
              </a:lnSpc>
              <a:buFontTx/>
              <a:buNone/>
              <a:defRPr/>
            </a:pPr>
            <a:endParaRPr lang="en-US" sz="2000" dirty="0" smtClean="0"/>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125000"/>
              </a:lnSpc>
              <a:defRPr/>
            </a:pPr>
            <a:r>
              <a:rPr lang="en-US" sz="1800" dirty="0" smtClean="0"/>
              <a:t>___________________________________________</a:t>
            </a:r>
          </a:p>
          <a:p>
            <a:pPr>
              <a:lnSpc>
                <a:spcPct val="80000"/>
              </a:lnSpc>
              <a:defRPr/>
            </a:pPr>
            <a:endParaRPr lang="en-US" sz="1800" dirty="0" smtClean="0"/>
          </a:p>
          <a:p>
            <a:pPr>
              <a:lnSpc>
                <a:spcPct val="80000"/>
              </a:lnSpc>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3600" b="1" smtClean="0">
                <a:solidFill>
                  <a:schemeClr val="tx1"/>
                </a:solidFill>
              </a:rPr>
              <a:t>POP QUIZ!</a:t>
            </a:r>
          </a:p>
        </p:txBody>
      </p:sp>
      <p:sp>
        <p:nvSpPr>
          <p:cNvPr id="173059" name="Content Placeholder 2"/>
          <p:cNvSpPr>
            <a:spLocks noGrp="1"/>
          </p:cNvSpPr>
          <p:nvPr>
            <p:ph idx="1"/>
          </p:nvPr>
        </p:nvSpPr>
        <p:spPr>
          <a:xfrm>
            <a:off x="514350" y="1981200"/>
            <a:ext cx="6038850" cy="6400800"/>
          </a:xfrm>
        </p:spPr>
        <p:txBody>
          <a:bodyPr/>
          <a:lstStyle/>
          <a:p>
            <a:pPr marL="0" indent="0">
              <a:buFontTx/>
              <a:buNone/>
              <a:defRPr/>
            </a:pPr>
            <a:r>
              <a:rPr lang="en-US" altLang="en-US" sz="2400" b="1" dirty="0" smtClean="0"/>
              <a:t>Please fill in the blanks</a:t>
            </a:r>
          </a:p>
          <a:p>
            <a:pPr marL="0" indent="0">
              <a:buFontTx/>
              <a:buNone/>
              <a:defRPr/>
            </a:pPr>
            <a:endParaRPr lang="en-US" altLang="en-US" sz="2400" dirty="0" smtClean="0"/>
          </a:p>
          <a:p>
            <a:pPr>
              <a:defRPr/>
            </a:pPr>
            <a:r>
              <a:rPr lang="en-US" altLang="en-US" sz="2400" dirty="0" smtClean="0"/>
              <a:t>What do the trainer, the materials and the physical space create? Fill in the blanks.</a:t>
            </a:r>
          </a:p>
          <a:p>
            <a:pPr marL="0" indent="0">
              <a:buFontTx/>
              <a:buNone/>
              <a:defRPr/>
            </a:pPr>
            <a:r>
              <a:rPr lang="en-US" altLang="en-US" sz="2400" dirty="0" smtClean="0"/>
              <a:t>     A  _ _ a _ _ _ _ g  E _ _ _ r _ _ _ _ n _</a:t>
            </a:r>
          </a:p>
          <a:p>
            <a:pPr marL="0" indent="0">
              <a:buFontTx/>
              <a:buNone/>
              <a:defRPr/>
            </a:pPr>
            <a:endParaRPr lang="en-US" altLang="en-US" sz="2400" dirty="0" smtClean="0"/>
          </a:p>
          <a:p>
            <a:pPr>
              <a:defRPr/>
            </a:pPr>
            <a:r>
              <a:rPr lang="en-US" altLang="en-US" sz="2400" dirty="0" smtClean="0"/>
              <a:t>One characteristic of a good trainer is being C _ _ _ _ _ _ _ t  .</a:t>
            </a:r>
          </a:p>
          <a:p>
            <a:pPr>
              <a:defRPr/>
            </a:pPr>
            <a:endParaRPr lang="en-US" altLang="en-US" sz="2400" dirty="0" smtClean="0"/>
          </a:p>
          <a:p>
            <a:pPr>
              <a:defRPr/>
            </a:pPr>
            <a:r>
              <a:rPr lang="en-US" altLang="en-US" sz="2400" dirty="0" smtClean="0"/>
              <a:t>Designing and using a checklist is a key element in P_ _ _ _ _ _ _ _ for training.</a:t>
            </a:r>
          </a:p>
          <a:p>
            <a:pPr>
              <a:defRPr/>
            </a:pPr>
            <a:endParaRPr lang="en-US" altLang="en-US" sz="2400" dirty="0" smtClean="0"/>
          </a:p>
          <a:p>
            <a:pPr>
              <a:defRPr/>
            </a:pPr>
            <a:r>
              <a:rPr lang="en-US" altLang="en-US" sz="2400" dirty="0" smtClean="0"/>
              <a:t>In creating an effective physical space it is important to consider d _ _ _ _ _ c _ _ _ _  _.</a:t>
            </a:r>
          </a:p>
          <a:p>
            <a:pPr>
              <a:defRPr/>
            </a:pPr>
            <a:endParaRPr lang="en-US" altLang="en-US" sz="1600" dirty="0" smtClean="0"/>
          </a:p>
          <a:p>
            <a:pPr>
              <a:defRPr/>
            </a:pPr>
            <a:endParaRPr lang="en-US" altLang="en-US" sz="1600" dirty="0" smtClean="0"/>
          </a:p>
        </p:txBody>
      </p:sp>
      <p:sp>
        <p:nvSpPr>
          <p:cNvPr id="6451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1E65CA6-4929-433C-B3F3-BE59766F2725}" type="slidenum">
              <a:rPr lang="en-US" altLang="en-US" sz="1400" smtClean="0"/>
              <a:pPr>
                <a:spcBef>
                  <a:spcPct val="0"/>
                </a:spcBef>
                <a:buFontTx/>
                <a:buNone/>
              </a:pPr>
              <a:t>32</a:t>
            </a:fld>
            <a:endParaRPr lang="en-US" alt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3600" b="1" dirty="0" smtClean="0">
                <a:solidFill>
                  <a:schemeClr val="tx1"/>
                </a:solidFill>
              </a:rPr>
              <a:t>TRAINING IN A CLASSROOM </a:t>
            </a:r>
          </a:p>
        </p:txBody>
      </p:sp>
      <p:sp>
        <p:nvSpPr>
          <p:cNvPr id="66563" name="Content Placeholder 2"/>
          <p:cNvSpPr>
            <a:spLocks noGrp="1"/>
          </p:cNvSpPr>
          <p:nvPr>
            <p:ph idx="1"/>
          </p:nvPr>
        </p:nvSpPr>
        <p:spPr>
          <a:xfrm>
            <a:off x="514350" y="2133600"/>
            <a:ext cx="5829300" cy="6248400"/>
          </a:xfrm>
        </p:spPr>
        <p:txBody>
          <a:bodyPr/>
          <a:lstStyle/>
          <a:p>
            <a:pPr>
              <a:lnSpc>
                <a:spcPct val="150000"/>
              </a:lnSpc>
            </a:pPr>
            <a:r>
              <a:rPr lang="en-US" altLang="en-US" sz="2800" smtClean="0">
                <a:solidFill>
                  <a:srgbClr val="000000"/>
                </a:solidFill>
              </a:rPr>
              <a:t>Use training media effectively</a:t>
            </a:r>
          </a:p>
          <a:p>
            <a:pPr>
              <a:lnSpc>
                <a:spcPct val="150000"/>
              </a:lnSpc>
            </a:pPr>
            <a:r>
              <a:rPr lang="en-US" altLang="en-US" sz="2800" smtClean="0">
                <a:solidFill>
                  <a:srgbClr val="000000"/>
                </a:solidFill>
              </a:rPr>
              <a:t>Participative training methods</a:t>
            </a:r>
          </a:p>
          <a:p>
            <a:pPr>
              <a:lnSpc>
                <a:spcPct val="150000"/>
              </a:lnSpc>
            </a:pPr>
            <a:r>
              <a:rPr lang="en-US" altLang="en-US" sz="2800" smtClean="0">
                <a:solidFill>
                  <a:srgbClr val="000000"/>
                </a:solidFill>
              </a:rPr>
              <a:t>V3 (Vocal, Verbal and Visual)</a:t>
            </a:r>
          </a:p>
          <a:p>
            <a:endParaRPr lang="en-US" altLang="en-US" smtClean="0"/>
          </a:p>
        </p:txBody>
      </p:sp>
      <p:sp>
        <p:nvSpPr>
          <p:cNvPr id="6656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CA9EF71-48DF-479A-AC65-7F9F5D045C98}" type="slidenum">
              <a:rPr lang="en-US" altLang="en-US" sz="1400" smtClean="0"/>
              <a:pPr>
                <a:spcBef>
                  <a:spcPct val="0"/>
                </a:spcBef>
                <a:buFontTx/>
                <a:buNone/>
              </a:pPr>
              <a:t>33</a:t>
            </a:fld>
            <a:endParaRPr lang="en-US" altLang="en-US" sz="1400" smtClean="0"/>
          </a:p>
        </p:txBody>
      </p:sp>
      <p:pic>
        <p:nvPicPr>
          <p:cNvPr id="2" name="Picture 1" title="photo - hand up in a trai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181600"/>
            <a:ext cx="3352800" cy="23812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8080A9-7504-4F3D-82DE-5FC0BFE8163C}" type="slidenum">
              <a:rPr lang="en-US" altLang="en-US" sz="1400" smtClean="0"/>
              <a:pPr>
                <a:spcBef>
                  <a:spcPct val="0"/>
                </a:spcBef>
                <a:buFontTx/>
                <a:buNone/>
              </a:pPr>
              <a:t>34</a:t>
            </a:fld>
            <a:endParaRPr lang="en-US" altLang="en-US" sz="1400" smtClean="0"/>
          </a:p>
        </p:txBody>
      </p:sp>
      <p:sp>
        <p:nvSpPr>
          <p:cNvPr id="68611" name="Rectangle 2"/>
          <p:cNvSpPr>
            <a:spLocks noGrp="1" noChangeArrowheads="1"/>
          </p:cNvSpPr>
          <p:nvPr>
            <p:ph type="ctrTitle"/>
          </p:nvPr>
        </p:nvSpPr>
        <p:spPr>
          <a:xfrm>
            <a:off x="0" y="990600"/>
            <a:ext cx="6400800" cy="1066800"/>
          </a:xfrm>
        </p:spPr>
        <p:txBody>
          <a:bodyPr/>
          <a:lstStyle/>
          <a:p>
            <a:pPr defTabSz="406400"/>
            <a:r>
              <a:rPr lang="en-US" altLang="en-US" sz="3600" b="1" smtClean="0"/>
              <a:t>   USING THE RIGHT MEDIA …RIGHT!</a:t>
            </a:r>
            <a:endParaRPr lang="en-US" altLang="en-US" i="1" smtClean="0">
              <a:latin typeface="Arial" panose="020B0604020202020204" pitchFamily="34" charset="0"/>
            </a:endParaRPr>
          </a:p>
        </p:txBody>
      </p:sp>
      <p:pic>
        <p:nvPicPr>
          <p:cNvPr id="68612" name="Picture 13" descr="http://femineering.files.wordpress.com/2011/04/bad-presentation1.jpg" title="photo - people sleeping during a bad presen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590800"/>
            <a:ext cx="5724525"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3" name="TextBox 5"/>
          <p:cNvSpPr txBox="1">
            <a:spLocks noChangeArrowheads="1"/>
          </p:cNvSpPr>
          <p:nvPr/>
        </p:nvSpPr>
        <p:spPr bwMode="auto">
          <a:xfrm>
            <a:off x="2466975" y="6931025"/>
            <a:ext cx="216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Not the goal!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64047C3-9F31-49B0-98A0-54C39A42B2D6}" type="slidenum">
              <a:rPr lang="en-US" altLang="en-US" sz="1400" smtClean="0"/>
              <a:pPr>
                <a:spcBef>
                  <a:spcPct val="0"/>
                </a:spcBef>
                <a:buFontTx/>
                <a:buNone/>
              </a:pPr>
              <a:t>35</a:t>
            </a:fld>
            <a:endParaRPr lang="en-US" altLang="en-US" sz="1400" smtClean="0"/>
          </a:p>
        </p:txBody>
      </p:sp>
      <p:sp>
        <p:nvSpPr>
          <p:cNvPr id="70659" name="Rectangle 2"/>
          <p:cNvSpPr>
            <a:spLocks noGrp="1" noChangeArrowheads="1"/>
          </p:cNvSpPr>
          <p:nvPr>
            <p:ph type="title"/>
          </p:nvPr>
        </p:nvSpPr>
        <p:spPr>
          <a:xfrm>
            <a:off x="533400" y="1066800"/>
            <a:ext cx="5829300" cy="531813"/>
          </a:xfrm>
        </p:spPr>
        <p:txBody>
          <a:bodyPr/>
          <a:lstStyle/>
          <a:p>
            <a:r>
              <a:rPr lang="en-US" altLang="en-US" sz="3600" b="1" smtClean="0"/>
              <a:t>DEVELOPING AND USING MEDIA</a:t>
            </a:r>
            <a:endParaRPr lang="en-US" altLang="en-US" smtClean="0"/>
          </a:p>
        </p:txBody>
      </p:sp>
      <p:sp>
        <p:nvSpPr>
          <p:cNvPr id="87044" name="Rectangle 3"/>
          <p:cNvSpPr>
            <a:spLocks noGrp="1" noChangeArrowheads="1"/>
          </p:cNvSpPr>
          <p:nvPr>
            <p:ph type="body" idx="1"/>
          </p:nvPr>
        </p:nvSpPr>
        <p:spPr>
          <a:xfrm>
            <a:off x="533400" y="2362200"/>
            <a:ext cx="6019800" cy="5486400"/>
          </a:xfrm>
        </p:spPr>
        <p:txBody>
          <a:bodyPr/>
          <a:lstStyle/>
          <a:p>
            <a:pPr marL="0" indent="0">
              <a:lnSpc>
                <a:spcPct val="90000"/>
              </a:lnSpc>
              <a:buFontTx/>
              <a:buNone/>
              <a:defRPr/>
            </a:pPr>
            <a:r>
              <a:rPr lang="en-US" altLang="en-US" sz="2000" dirty="0" smtClean="0"/>
              <a:t>Presenters use media to both </a:t>
            </a:r>
            <a:r>
              <a:rPr lang="en-US" altLang="en-US" sz="2000" b="1" i="1" dirty="0" smtClean="0"/>
              <a:t>increase</a:t>
            </a:r>
            <a:r>
              <a:rPr lang="en-US" altLang="en-US" sz="2000" dirty="0" smtClean="0"/>
              <a:t> their </a:t>
            </a:r>
            <a:r>
              <a:rPr lang="en-US" altLang="en-US" sz="2000" b="1" i="1" dirty="0" smtClean="0"/>
              <a:t>persuasiveness</a:t>
            </a:r>
            <a:r>
              <a:rPr lang="en-US" altLang="en-US" sz="2000" dirty="0" smtClean="0"/>
              <a:t> and </a:t>
            </a:r>
            <a:r>
              <a:rPr lang="en-US" altLang="en-US" sz="2000" b="1" i="1" dirty="0" smtClean="0"/>
              <a:t>heighten</a:t>
            </a:r>
            <a:r>
              <a:rPr lang="en-US" altLang="en-US" sz="2000" dirty="0" smtClean="0"/>
              <a:t> audience </a:t>
            </a:r>
            <a:r>
              <a:rPr lang="en-US" altLang="en-US" sz="2000" b="1" i="1" dirty="0" smtClean="0"/>
              <a:t>retention</a:t>
            </a:r>
            <a:r>
              <a:rPr lang="en-US" altLang="en-US" sz="2000" dirty="0" smtClean="0"/>
              <a:t>.  </a:t>
            </a:r>
          </a:p>
          <a:p>
            <a:pPr>
              <a:lnSpc>
                <a:spcPct val="70000"/>
              </a:lnSpc>
              <a:defRPr/>
            </a:pPr>
            <a:endParaRPr lang="en-US" altLang="en-US" sz="2000" dirty="0" smtClean="0"/>
          </a:p>
          <a:p>
            <a:pPr>
              <a:lnSpc>
                <a:spcPct val="90000"/>
              </a:lnSpc>
              <a:defRPr/>
            </a:pPr>
            <a:r>
              <a:rPr lang="en-US" altLang="en-US" sz="2000" dirty="0" smtClean="0"/>
              <a:t>Increase Persuasiveness</a:t>
            </a:r>
          </a:p>
          <a:p>
            <a:pPr lvl="1">
              <a:lnSpc>
                <a:spcPct val="90000"/>
              </a:lnSpc>
              <a:defRPr/>
            </a:pPr>
            <a:r>
              <a:rPr lang="en-US" altLang="en-US" sz="2000" dirty="0" smtClean="0"/>
              <a:t>Presenters using visual aids conduct meetings in 28% less time</a:t>
            </a:r>
          </a:p>
          <a:p>
            <a:pPr lvl="1">
              <a:lnSpc>
                <a:spcPct val="130000"/>
              </a:lnSpc>
              <a:defRPr/>
            </a:pPr>
            <a:r>
              <a:rPr lang="en-US" altLang="en-US" sz="2000" dirty="0" smtClean="0"/>
              <a:t>Proposals are approved twice as often</a:t>
            </a:r>
          </a:p>
          <a:p>
            <a:pPr>
              <a:lnSpc>
                <a:spcPct val="30000"/>
              </a:lnSpc>
              <a:defRPr/>
            </a:pPr>
            <a:endParaRPr lang="en-US" altLang="en-US" sz="2000" dirty="0" smtClean="0"/>
          </a:p>
          <a:p>
            <a:pPr>
              <a:lnSpc>
                <a:spcPct val="170000"/>
              </a:lnSpc>
              <a:defRPr/>
            </a:pPr>
            <a:r>
              <a:rPr lang="en-US" altLang="en-US" sz="2000" dirty="0" smtClean="0"/>
              <a:t>Heighten Retention</a:t>
            </a:r>
          </a:p>
          <a:p>
            <a:pPr lvl="1">
              <a:lnSpc>
                <a:spcPct val="140000"/>
              </a:lnSpc>
              <a:defRPr/>
            </a:pPr>
            <a:r>
              <a:rPr lang="en-US" altLang="en-US" sz="2000" dirty="0" smtClean="0"/>
              <a:t>Participants learn vocabulary twice as well</a:t>
            </a:r>
          </a:p>
          <a:p>
            <a:pPr lvl="1">
              <a:lnSpc>
                <a:spcPct val="110000"/>
              </a:lnSpc>
              <a:defRPr/>
            </a:pPr>
            <a:r>
              <a:rPr lang="en-US" altLang="en-US" sz="2000" dirty="0" smtClean="0"/>
              <a:t>People comprehend about 7% of information delivered verbally.  They comprehend 87% when the information is delivered both verbally and visually</a:t>
            </a:r>
          </a:p>
          <a:p>
            <a:pPr>
              <a:lnSpc>
                <a:spcPct val="160000"/>
              </a:lnSpc>
              <a:defRPr/>
            </a:pPr>
            <a:endParaRPr lang="en-US" altLang="en-U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z="3600" b="1" dirty="0" smtClean="0"/>
              <a:t>WHAT PEOPLE REMEMBER! </a:t>
            </a:r>
          </a:p>
        </p:txBody>
      </p:sp>
      <p:sp>
        <p:nvSpPr>
          <p:cNvPr id="72708"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60C18D-39EE-42CC-BD20-3CE3434BCE93}" type="slidenum">
              <a:rPr lang="en-US" altLang="en-US" sz="1400" smtClean="0"/>
              <a:pPr>
                <a:spcBef>
                  <a:spcPct val="0"/>
                </a:spcBef>
                <a:buFontTx/>
                <a:buNone/>
              </a:pPr>
              <a:t>36</a:t>
            </a:fld>
            <a:endParaRPr lang="en-US" altLang="en-US" sz="1400" smtClean="0"/>
          </a:p>
        </p:txBody>
      </p:sp>
      <p:pic>
        <p:nvPicPr>
          <p:cNvPr id="3" name="Content Placeholder 2" title="an illustration of what people remembe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875" y="2438400"/>
            <a:ext cx="5810250" cy="59436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884CEEB-7A00-4D81-8B81-9C7D5540C913}" type="slidenum">
              <a:rPr lang="en-US" altLang="en-US" sz="1400" smtClean="0"/>
              <a:pPr>
                <a:spcBef>
                  <a:spcPct val="0"/>
                </a:spcBef>
                <a:buFontTx/>
                <a:buNone/>
              </a:pPr>
              <a:t>37</a:t>
            </a:fld>
            <a:endParaRPr lang="en-US" altLang="en-US" sz="1400" smtClean="0"/>
          </a:p>
        </p:txBody>
      </p:sp>
      <p:sp>
        <p:nvSpPr>
          <p:cNvPr id="74755" name="Rectangle 2"/>
          <p:cNvSpPr>
            <a:spLocks noGrp="1" noChangeArrowheads="1"/>
          </p:cNvSpPr>
          <p:nvPr>
            <p:ph type="ctrTitle"/>
          </p:nvPr>
        </p:nvSpPr>
        <p:spPr>
          <a:xfrm>
            <a:off x="-490538" y="995363"/>
            <a:ext cx="6553201" cy="304800"/>
          </a:xfrm>
        </p:spPr>
        <p:txBody>
          <a:bodyPr/>
          <a:lstStyle/>
          <a:p>
            <a:pPr algn="l"/>
            <a:r>
              <a:rPr lang="en-US" altLang="en-US" sz="4000" smtClean="0"/>
              <a:t>             </a:t>
            </a:r>
            <a:r>
              <a:rPr lang="en-US" altLang="en-US" sz="3600" b="1" smtClean="0"/>
              <a:t>TYPES OF MEDIA</a:t>
            </a:r>
            <a:endParaRPr lang="en-US" altLang="en-US" sz="3600" b="1" smtClean="0">
              <a:latin typeface="Arial" panose="020B0604020202020204" pitchFamily="34" charset="0"/>
            </a:endParaRPr>
          </a:p>
        </p:txBody>
      </p:sp>
      <p:sp>
        <p:nvSpPr>
          <p:cNvPr id="74756" name="Rectangle 3"/>
          <p:cNvSpPr>
            <a:spLocks noGrp="1" noChangeArrowheads="1"/>
          </p:cNvSpPr>
          <p:nvPr>
            <p:ph type="subTitle" idx="1"/>
          </p:nvPr>
        </p:nvSpPr>
        <p:spPr>
          <a:xfrm>
            <a:off x="533400" y="1828800"/>
            <a:ext cx="5410200" cy="7162800"/>
          </a:xfrm>
        </p:spPr>
        <p:txBody>
          <a:bodyPr/>
          <a:lstStyle/>
          <a:p>
            <a:pPr>
              <a:lnSpc>
                <a:spcPct val="0"/>
              </a:lnSpc>
            </a:pPr>
            <a:endParaRPr lang="en-US" altLang="en-US" sz="4000" smtClean="0">
              <a:latin typeface="Arial" panose="020B0604020202020204" pitchFamily="34" charset="0"/>
            </a:endParaRPr>
          </a:p>
          <a:p>
            <a:pPr algn="l">
              <a:lnSpc>
                <a:spcPct val="160000"/>
              </a:lnSpc>
              <a:buFontTx/>
              <a:buChar char="•"/>
            </a:pPr>
            <a:r>
              <a:rPr lang="en-US" altLang="en-US" smtClean="0"/>
              <a:t>PowerPoint</a:t>
            </a:r>
          </a:p>
          <a:p>
            <a:pPr algn="l">
              <a:lnSpc>
                <a:spcPct val="160000"/>
              </a:lnSpc>
              <a:buFontTx/>
              <a:buChar char="•"/>
            </a:pPr>
            <a:endParaRPr lang="en-US" altLang="en-US" smtClean="0"/>
          </a:p>
          <a:p>
            <a:pPr algn="l">
              <a:lnSpc>
                <a:spcPct val="160000"/>
              </a:lnSpc>
              <a:buFontTx/>
              <a:buChar char="•"/>
            </a:pPr>
            <a:r>
              <a:rPr lang="en-US" altLang="en-US" smtClean="0"/>
              <a:t>Video</a:t>
            </a:r>
          </a:p>
          <a:p>
            <a:pPr algn="l">
              <a:lnSpc>
                <a:spcPct val="390000"/>
              </a:lnSpc>
              <a:buFontTx/>
              <a:buChar char="•"/>
            </a:pPr>
            <a:r>
              <a:rPr lang="en-US" altLang="en-US" smtClean="0"/>
              <a:t>Flipcharts /</a:t>
            </a:r>
          </a:p>
          <a:p>
            <a:pPr algn="l">
              <a:lnSpc>
                <a:spcPct val="390000"/>
              </a:lnSpc>
              <a:buFontTx/>
              <a:buChar char="•"/>
            </a:pPr>
            <a:r>
              <a:rPr lang="en-US" altLang="en-US" smtClean="0"/>
              <a:t>Handouts</a:t>
            </a:r>
          </a:p>
          <a:p>
            <a:pPr algn="l">
              <a:buFontTx/>
              <a:buChar char="•"/>
            </a:pPr>
            <a:endParaRPr lang="en-US" altLang="en-US" sz="4000" smtClean="0"/>
          </a:p>
          <a:p>
            <a:pPr algn="l">
              <a:buFontTx/>
              <a:buChar char="•"/>
            </a:pPr>
            <a:endParaRPr lang="en-US" altLang="en-US" sz="2400" smtClean="0"/>
          </a:p>
          <a:p>
            <a:endParaRPr lang="en-US" altLang="en-US" sz="2000" smtClean="0"/>
          </a:p>
          <a:p>
            <a:endParaRPr lang="en-US" altLang="en-US" sz="2000" smtClean="0"/>
          </a:p>
          <a:p>
            <a:endParaRPr lang="en-US" altLang="en-US" sz="2000" smtClean="0">
              <a:latin typeface="Arial" panose="020B0604020202020204" pitchFamily="34" charset="0"/>
            </a:endParaRPr>
          </a:p>
          <a:p>
            <a:pPr algn="l"/>
            <a:endParaRPr lang="en-US" altLang="en-US" sz="1600" b="1" smtClean="0">
              <a:latin typeface="Arial" panose="020B0604020202020204" pitchFamily="34" charset="0"/>
            </a:endParaRPr>
          </a:p>
          <a:p>
            <a:pPr algn="l"/>
            <a:endParaRPr lang="en-US" altLang="en-US" sz="1600" smtClean="0">
              <a:latin typeface="Arial" panose="020B0604020202020204" pitchFamily="34" charset="0"/>
            </a:endParaRPr>
          </a:p>
          <a:p>
            <a:pPr algn="l"/>
            <a:endParaRPr lang="en-US" altLang="en-US" sz="1400" b="1" smtClean="0">
              <a:latin typeface="Arial" panose="020B0604020202020204" pitchFamily="34" charset="0"/>
            </a:endParaRPr>
          </a:p>
        </p:txBody>
      </p:sp>
      <p:pic>
        <p:nvPicPr>
          <p:cNvPr id="74758" name="Picture 12" descr="http://upload.wikimedia.org/wikipedia/commons/thumb/0/03/Flipchart1-Asio.JPG/220px-Flipchart1-Asio.JPG" title="photo - flip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7038" y="5367338"/>
            <a:ext cx="1284287" cy="1833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763" name="TextBox 7"/>
          <p:cNvSpPr txBox="1">
            <a:spLocks noChangeArrowheads="1"/>
          </p:cNvSpPr>
          <p:nvPr/>
        </p:nvSpPr>
        <p:spPr bwMode="auto">
          <a:xfrm>
            <a:off x="673100" y="6053138"/>
            <a:ext cx="229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t>White Board</a:t>
            </a:r>
          </a:p>
        </p:txBody>
      </p:sp>
      <p:pic>
        <p:nvPicPr>
          <p:cNvPr id="2" name="Picture 1" title="photo - a projec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752600"/>
            <a:ext cx="2400300" cy="1600200"/>
          </a:xfrm>
          <a:prstGeom prst="rect">
            <a:avLst/>
          </a:prstGeom>
        </p:spPr>
      </p:pic>
      <p:pic>
        <p:nvPicPr>
          <p:cNvPr id="3" name="Picture 2" title="Video Ic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3581400"/>
            <a:ext cx="1666568" cy="1402915"/>
          </a:xfrm>
          <a:prstGeom prst="rect">
            <a:avLst/>
          </a:prstGeom>
        </p:spPr>
      </p:pic>
      <p:pic>
        <p:nvPicPr>
          <p:cNvPr id="4" name="Picture 3" title="photo - white board"/>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419600" y="5334000"/>
            <a:ext cx="1905000" cy="1611984"/>
          </a:xfrm>
          <a:prstGeom prst="rect">
            <a:avLst/>
          </a:prstGeom>
        </p:spPr>
      </p:pic>
      <p:pic>
        <p:nvPicPr>
          <p:cNvPr id="5" name="Picture 4" title="photo - stack of pape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7543800"/>
            <a:ext cx="2228850" cy="990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522288" y="736600"/>
            <a:ext cx="5829300" cy="939800"/>
          </a:xfrm>
        </p:spPr>
        <p:txBody>
          <a:bodyPr/>
          <a:lstStyle/>
          <a:p>
            <a:r>
              <a:rPr lang="en-US" altLang="en-US" b="1" dirty="0"/>
              <a:t>THE PROS AND CONS OF POWERPOINT</a:t>
            </a:r>
            <a:br>
              <a:rPr lang="en-US" altLang="en-US" b="1" dirty="0"/>
            </a:br>
            <a:endParaRPr lang="en-US" dirty="0"/>
          </a:p>
        </p:txBody>
      </p:sp>
      <p:sp>
        <p:nvSpPr>
          <p:cNvPr id="7680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55A6215-05F2-47EA-81F8-328564094248}" type="slidenum">
              <a:rPr lang="en-US" altLang="en-US" sz="1400" smtClean="0"/>
              <a:pPr>
                <a:spcBef>
                  <a:spcPct val="0"/>
                </a:spcBef>
                <a:buFontTx/>
                <a:buNone/>
              </a:pPr>
              <a:t>38</a:t>
            </a:fld>
            <a:endParaRPr lang="en-US" altLang="en-US" sz="1400" smtClean="0"/>
          </a:p>
        </p:txBody>
      </p:sp>
      <p:sp>
        <p:nvSpPr>
          <p:cNvPr id="76803" name="Text Box 2"/>
          <p:cNvSpPr txBox="1">
            <a:spLocks noChangeArrowheads="1"/>
          </p:cNvSpPr>
          <p:nvPr/>
        </p:nvSpPr>
        <p:spPr bwMode="auto">
          <a:xfrm>
            <a:off x="706438" y="2133600"/>
            <a:ext cx="5710237"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defTabSz="457200">
              <a:spcBef>
                <a:spcPct val="20000"/>
              </a:spcBef>
              <a:buChar char="•"/>
              <a:defRPr sz="2400">
                <a:solidFill>
                  <a:schemeClr val="tx1"/>
                </a:solidFill>
                <a:latin typeface="Times New Roman" panose="02020603050405020304" pitchFamily="18" charset="0"/>
              </a:defRPr>
            </a:lvl3pPr>
            <a:lvl4pPr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eaLnBrk="1" hangingPunct="1">
              <a:buFontTx/>
              <a:buNone/>
            </a:pPr>
            <a:endParaRPr lang="en-US" altLang="en-US" sz="16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FontTx/>
              <a:buNone/>
            </a:pPr>
            <a:r>
              <a:rPr lang="en-US" altLang="en-US" sz="10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4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The Pros			   The Cons</a:t>
            </a:r>
            <a:endPar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150000"/>
              </a:lnSpc>
              <a:buFontTx/>
              <a:buNone/>
            </a:pPr>
            <a:r>
              <a:rPr lang="en-US" altLang="en-US" sz="1200" b="1" dirty="0" smtClean="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200" dirty="0" smtClean="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__________________________   </a:t>
            </a: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___________________________	</a:t>
            </a:r>
            <a:r>
              <a:rPr lang="en-US" altLang="en-US" sz="1200" dirty="0">
                <a:latin typeface="Arial" panose="020B0604020202020204" pitchFamily="34" charset="0"/>
              </a:rPr>
              <a:t>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a:t>
            </a:r>
          </a:p>
          <a:p>
            <a:pPr lvl="3" eaLnBrk="1" hangingPunct="1">
              <a:lnSpc>
                <a:spcPct val="95000"/>
              </a:lnSpc>
              <a:buFontTx/>
              <a:buNone/>
            </a:pPr>
            <a:endParaRPr lang="en-US" altLang="en-US" sz="1200" dirty="0">
              <a:latin typeface="Arial" panose="020B0604020202020204" pitchFamily="34" charset="0"/>
            </a:endParaRPr>
          </a:p>
          <a:p>
            <a:pPr>
              <a:lnSpc>
                <a:spcPct val="95000"/>
              </a:lnSpc>
              <a:spcBef>
                <a:spcPct val="50000"/>
              </a:spcBef>
              <a:buFontTx/>
              <a:buNone/>
            </a:pPr>
            <a:r>
              <a:rPr lang="en-US" altLang="en-US" sz="1200" dirty="0">
                <a:latin typeface="Arial" panose="020B0604020202020204" pitchFamily="34" charset="0"/>
              </a:rPr>
              <a:t> </a:t>
            </a:r>
            <a:endPar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76804" name="Text Box 7"/>
          <p:cNvSpPr txBox="1">
            <a:spLocks noChangeArrowheads="1"/>
          </p:cNvSpPr>
          <p:nvPr/>
        </p:nvSpPr>
        <p:spPr bwMode="auto">
          <a:xfrm>
            <a:off x="581818" y="922922"/>
            <a:ext cx="5959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smtClean="0"/>
              <a:t>THE PROS AND CONS OF POWERPOINT</a:t>
            </a:r>
            <a:endParaRPr lang="en-US" altLang="en-US" sz="3600" b="1" dirty="0"/>
          </a:p>
        </p:txBody>
      </p:sp>
      <p:pic>
        <p:nvPicPr>
          <p:cNvPr id="2" name="Picture 1" title="Photo - Overhead Projector"/>
          <p:cNvPicPr>
            <a:picLocks noChangeAspect="1"/>
          </p:cNvPicPr>
          <p:nvPr/>
        </p:nvPicPr>
        <p:blipFill>
          <a:blip r:embed="rId3"/>
          <a:stretch>
            <a:fillRect/>
          </a:stretch>
        </p:blipFill>
        <p:spPr>
          <a:xfrm>
            <a:off x="1524000" y="5892800"/>
            <a:ext cx="3500836" cy="233389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600" b="1" smtClean="0"/>
              <a:t>POWERPOINTING TO DEATH!</a:t>
            </a:r>
          </a:p>
        </p:txBody>
      </p:sp>
      <p:sp>
        <p:nvSpPr>
          <p:cNvPr id="78852"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F53FD94-BE9F-430F-BF3A-623721042FC1}" type="slidenum">
              <a:rPr lang="en-US" altLang="en-US" sz="1400" smtClean="0"/>
              <a:pPr>
                <a:spcBef>
                  <a:spcPct val="0"/>
                </a:spcBef>
                <a:buFontTx/>
                <a:buNone/>
              </a:pPr>
              <a:t>39</a:t>
            </a:fld>
            <a:endParaRPr lang="en-US" altLang="en-US" sz="1400" smtClean="0"/>
          </a:p>
        </p:txBody>
      </p:sp>
      <p:pic>
        <p:nvPicPr>
          <p:cNvPr id="3" name="Content Placeholder 2" title="photo - feet of a dead person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14350" y="3766155"/>
            <a:ext cx="5829300" cy="328808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329D29-C92B-434C-9493-8F19B5606626}" type="slidenum">
              <a:rPr lang="en-US" altLang="en-US" sz="1400" smtClean="0"/>
              <a:pPr>
                <a:spcBef>
                  <a:spcPct val="0"/>
                </a:spcBef>
                <a:buFontTx/>
                <a:buNone/>
              </a:pPr>
              <a:t>4</a:t>
            </a:fld>
            <a:endParaRPr lang="en-US" altLang="en-US" sz="1400" smtClean="0"/>
          </a:p>
        </p:txBody>
      </p:sp>
      <p:sp>
        <p:nvSpPr>
          <p:cNvPr id="11267" name="Rectangle 1026"/>
          <p:cNvSpPr>
            <a:spLocks noGrp="1" noChangeArrowheads="1"/>
          </p:cNvSpPr>
          <p:nvPr>
            <p:ph type="title"/>
          </p:nvPr>
        </p:nvSpPr>
        <p:spPr>
          <a:xfrm>
            <a:off x="457200" y="762000"/>
            <a:ext cx="5829300" cy="1143000"/>
          </a:xfrm>
        </p:spPr>
        <p:txBody>
          <a:bodyPr/>
          <a:lstStyle/>
          <a:p>
            <a:r>
              <a:rPr lang="en-US" altLang="en-US" sz="3600" b="1" smtClean="0"/>
              <a:t>EMPLOYEE</a:t>
            </a:r>
            <a:r>
              <a:rPr lang="en-US" altLang="en-US" b="1" smtClean="0"/>
              <a:t> </a:t>
            </a:r>
            <a:r>
              <a:rPr lang="en-US" altLang="en-US" sz="3600" b="1" smtClean="0"/>
              <a:t>DEVELOPMENT</a:t>
            </a:r>
            <a:endParaRPr lang="en-US" altLang="en-US" smtClean="0"/>
          </a:p>
        </p:txBody>
      </p:sp>
      <p:sp>
        <p:nvSpPr>
          <p:cNvPr id="11268" name="Rectangle 1027"/>
          <p:cNvSpPr>
            <a:spLocks noGrp="1" noChangeArrowheads="1"/>
          </p:cNvSpPr>
          <p:nvPr>
            <p:ph type="body" idx="1"/>
          </p:nvPr>
        </p:nvSpPr>
        <p:spPr>
          <a:xfrm>
            <a:off x="533400" y="2514600"/>
            <a:ext cx="5829300" cy="5486400"/>
          </a:xfrm>
        </p:spPr>
        <p:txBody>
          <a:bodyPr/>
          <a:lstStyle/>
          <a:p>
            <a:pPr marL="0" indent="0" algn="just">
              <a:lnSpc>
                <a:spcPct val="90000"/>
              </a:lnSpc>
              <a:buFont typeface="Monotype Sorts"/>
              <a:buNone/>
            </a:pPr>
            <a:r>
              <a:rPr lang="en-US" altLang="en-US" sz="2000" dirty="0" smtClean="0"/>
              <a:t>“I believe the desire and ability of an organization to continuously learn from any source, anywhere, and rapidly convert this learning into action is its ultimate competitive advantage.”… Jack Welch, Former-CEO General Electric Company.</a:t>
            </a:r>
          </a:p>
          <a:p>
            <a:pPr marL="0" indent="0" algn="just">
              <a:lnSpc>
                <a:spcPct val="110000"/>
              </a:lnSpc>
              <a:buFont typeface="Monotype Sorts"/>
              <a:buChar char="ä"/>
            </a:pPr>
            <a:endParaRPr lang="en-US" altLang="en-US" sz="2000" dirty="0" smtClean="0"/>
          </a:p>
          <a:p>
            <a:pPr marL="0" indent="0" algn="just">
              <a:lnSpc>
                <a:spcPct val="90000"/>
              </a:lnSpc>
              <a:buFont typeface="Monotype Sorts"/>
              <a:buNone/>
            </a:pPr>
            <a:r>
              <a:rPr lang="en-US" altLang="en-US" sz="2000" dirty="0" smtClean="0"/>
              <a:t>The skills and knowledge an organization possesses is fast becoming recognized as its most important asset. A key element of organizational excellence is the skills and knowledge its employees possess.  To fully empower an individual, that individual must have the ability to be empowered.  To hold employees accountable, they must be capable of performing the activity or the job.</a:t>
            </a:r>
          </a:p>
          <a:p>
            <a:pPr marL="0" indent="0" algn="just">
              <a:lnSpc>
                <a:spcPct val="110000"/>
              </a:lnSpc>
              <a:buFont typeface="Monotype Sorts"/>
              <a:buChar char="ä"/>
            </a:pPr>
            <a:endParaRPr lang="en-US" altLang="en-US" sz="2000" dirty="0" smtClean="0"/>
          </a:p>
          <a:p>
            <a:pPr marL="0" indent="0" algn="just">
              <a:lnSpc>
                <a:spcPct val="90000"/>
              </a:lnSpc>
              <a:buFont typeface="Monotype Sorts"/>
              <a:buNone/>
            </a:pPr>
            <a:r>
              <a:rPr lang="en-US" altLang="en-US" sz="2000" b="1" i="1" dirty="0" smtClean="0"/>
              <a:t>The purpose of this course is to build upon your ability to train others.</a:t>
            </a:r>
            <a:endParaRPr lang="en-US" altLang="en-US" sz="2000" dirty="0" smtClean="0"/>
          </a:p>
          <a:p>
            <a:pPr marL="0" indent="0" algn="just">
              <a:lnSpc>
                <a:spcPct val="90000"/>
              </a:lnSpc>
              <a:buFontTx/>
              <a:buNone/>
            </a:pPr>
            <a:endParaRPr lang="en-US" alt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600" b="1" smtClean="0"/>
              <a:t>THE POWER OF POWERPOINT</a:t>
            </a:r>
          </a:p>
        </p:txBody>
      </p:sp>
      <p:sp>
        <p:nvSpPr>
          <p:cNvPr id="79875" name="Content Placeholder 2"/>
          <p:cNvSpPr>
            <a:spLocks noGrp="1"/>
          </p:cNvSpPr>
          <p:nvPr>
            <p:ph idx="1"/>
          </p:nvPr>
        </p:nvSpPr>
        <p:spPr/>
        <p:txBody>
          <a:bodyPr/>
          <a:lstStyle/>
          <a:p>
            <a:pPr marL="0" indent="0" algn="ctr">
              <a:buFontTx/>
              <a:buNone/>
            </a:pPr>
            <a:r>
              <a:rPr lang="en-US" altLang="en-US" dirty="0" smtClean="0"/>
              <a:t>How do we avoid “death by PowerPoint?”</a:t>
            </a:r>
          </a:p>
          <a:p>
            <a:pPr marL="0" indent="0">
              <a:buFontTx/>
              <a:buNone/>
            </a:pPr>
            <a:r>
              <a:rPr lang="en-US" altLang="en-US" dirty="0" smtClean="0"/>
              <a:t>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9876"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33FEF9-A7F6-4267-8F56-70904A09C392}" type="slidenum">
              <a:rPr lang="en-US" altLang="en-US" sz="1400" smtClean="0"/>
              <a:pPr>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7D90CBD-2B15-4F50-A4AB-8FF66838246B}" type="slidenum">
              <a:rPr lang="en-US" altLang="en-US" sz="1400" smtClean="0"/>
              <a:pPr>
                <a:spcBef>
                  <a:spcPct val="0"/>
                </a:spcBef>
                <a:buFontTx/>
                <a:buNone/>
              </a:pPr>
              <a:t>41</a:t>
            </a:fld>
            <a:endParaRPr lang="en-US" altLang="en-US" sz="1400" smtClean="0"/>
          </a:p>
        </p:txBody>
      </p:sp>
      <p:sp>
        <p:nvSpPr>
          <p:cNvPr id="80899" name="Rectangle 2"/>
          <p:cNvSpPr>
            <a:spLocks noGrp="1" noChangeArrowheads="1"/>
          </p:cNvSpPr>
          <p:nvPr>
            <p:ph type="ctrTitle"/>
          </p:nvPr>
        </p:nvSpPr>
        <p:spPr>
          <a:xfrm>
            <a:off x="719138" y="990600"/>
            <a:ext cx="5649912" cy="1066800"/>
          </a:xfrm>
        </p:spPr>
        <p:txBody>
          <a:bodyPr/>
          <a:lstStyle/>
          <a:p>
            <a:pPr defTabSz="406400"/>
            <a:r>
              <a:rPr lang="en-US" altLang="en-US" sz="3600" b="1" smtClean="0"/>
              <a:t> POWERPOINT WITH                                                      DISCUSSION</a:t>
            </a:r>
            <a:endParaRPr lang="en-US" altLang="en-US" i="1" smtClean="0">
              <a:latin typeface="Arial" panose="020B0604020202020204" pitchFamily="34" charset="0"/>
            </a:endParaRPr>
          </a:p>
        </p:txBody>
      </p:sp>
      <p:pic>
        <p:nvPicPr>
          <p:cNvPr id="80900" name="Picture 9" descr="C:\Users\Tom\Desktop\My PIctures\Webite\training[1] (2).jpg" title="photo - a projec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9138" y="2743200"/>
            <a:ext cx="5419725"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80901" name="Group 10" title="50% - See and hear - watch and listen to a demonstration / watch a video"/>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sp>
        <p:nvSpPr>
          <p:cNvPr id="14" name="Rounded Rectangle 13" title="50%"/>
          <p:cNvSpPr/>
          <p:nvPr/>
        </p:nvSpPr>
        <p:spPr>
          <a:xfrm>
            <a:off x="666750" y="7043738"/>
            <a:ext cx="1166813"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5BF9A2-66FC-47DB-BBEE-4801D73BFD6A}" type="slidenum">
              <a:rPr lang="en-US" altLang="en-US" sz="1400" smtClean="0"/>
              <a:pPr>
                <a:spcBef>
                  <a:spcPct val="0"/>
                </a:spcBef>
                <a:buFontTx/>
                <a:buNone/>
              </a:pPr>
              <a:t>42</a:t>
            </a:fld>
            <a:endParaRPr lang="en-US" altLang="en-US" sz="1400" smtClean="0"/>
          </a:p>
        </p:txBody>
      </p:sp>
      <p:sp>
        <p:nvSpPr>
          <p:cNvPr id="82947" name="Rectangle 2"/>
          <p:cNvSpPr>
            <a:spLocks noGrp="1" noChangeArrowheads="1"/>
          </p:cNvSpPr>
          <p:nvPr>
            <p:ph type="title"/>
          </p:nvPr>
        </p:nvSpPr>
        <p:spPr>
          <a:xfrm>
            <a:off x="533400" y="914400"/>
            <a:ext cx="5829300" cy="485775"/>
          </a:xfrm>
        </p:spPr>
        <p:txBody>
          <a:bodyPr/>
          <a:lstStyle/>
          <a:p>
            <a:r>
              <a:rPr lang="en-US" altLang="en-US" sz="3600" b="1" smtClean="0"/>
              <a:t>REMEMBER!</a:t>
            </a:r>
            <a:endParaRPr lang="en-US" altLang="en-US" smtClean="0"/>
          </a:p>
        </p:txBody>
      </p:sp>
      <p:sp>
        <p:nvSpPr>
          <p:cNvPr id="82948" name="Rectangle 3"/>
          <p:cNvSpPr>
            <a:spLocks noGrp="1" noChangeArrowheads="1"/>
          </p:cNvSpPr>
          <p:nvPr>
            <p:ph type="body" idx="1"/>
          </p:nvPr>
        </p:nvSpPr>
        <p:spPr>
          <a:xfrm>
            <a:off x="533400" y="1676400"/>
            <a:ext cx="5829300" cy="4876800"/>
          </a:xfrm>
        </p:spPr>
        <p:txBody>
          <a:bodyPr/>
          <a:lstStyle/>
          <a:p>
            <a:r>
              <a:rPr lang="en-US" altLang="en-US" sz="2400" smtClean="0"/>
              <a:t>With any type of projection device, the darker the room the clearer the picture.</a:t>
            </a:r>
          </a:p>
          <a:p>
            <a:endParaRPr lang="en-US" altLang="en-US" sz="1400" smtClean="0"/>
          </a:p>
          <a:p>
            <a:pPr algn="ctr">
              <a:buFontTx/>
              <a:buNone/>
            </a:pPr>
            <a:r>
              <a:rPr lang="en-US" altLang="en-US" sz="2400" b="1" i="1" smtClean="0"/>
              <a:t>However……</a:t>
            </a:r>
          </a:p>
          <a:p>
            <a:pPr algn="ctr">
              <a:buFontTx/>
              <a:buNone/>
            </a:pPr>
            <a:endParaRPr lang="en-US" altLang="en-US" sz="1400" smtClean="0"/>
          </a:p>
          <a:p>
            <a:r>
              <a:rPr lang="en-US" altLang="en-US" sz="2400" smtClean="0"/>
              <a:t>The darker the room the more difficult it is to see and </a:t>
            </a:r>
            <a:r>
              <a:rPr lang="en-US" altLang="en-US" sz="2400" u="sng" smtClean="0"/>
              <a:t>hear</a:t>
            </a:r>
            <a:r>
              <a:rPr lang="en-US" altLang="en-US" sz="2400" smtClean="0"/>
              <a:t> you. </a:t>
            </a:r>
          </a:p>
          <a:p>
            <a:r>
              <a:rPr lang="en-US" altLang="en-US" sz="2400" smtClean="0"/>
              <a:t>The darker the room the more difficult it is to take notes.  </a:t>
            </a:r>
          </a:p>
          <a:p>
            <a:r>
              <a:rPr lang="en-US" altLang="en-US" sz="2400" smtClean="0"/>
              <a:t>The darker the room the less audience participation you will receive.</a:t>
            </a:r>
            <a:endParaRPr lang="en-US" altLang="en-US" smtClean="0"/>
          </a:p>
        </p:txBody>
      </p:sp>
      <p:pic>
        <p:nvPicPr>
          <p:cNvPr id="82949" name="Picture 6" descr="C:\Users\Tom\Desktop\My PIctures\Webite\training-banner[1].jpg" title="photo - people taking not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6248400"/>
            <a:ext cx="3679825"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b="1" dirty="0"/>
              <a:t>THE PROS AND CONS OF VIDEO</a:t>
            </a:r>
            <a:br>
              <a:rPr lang="en-US" altLang="en-US" b="1" dirty="0"/>
            </a:br>
            <a:endParaRPr lang="en-US" dirty="0"/>
          </a:p>
        </p:txBody>
      </p:sp>
      <p:sp>
        <p:nvSpPr>
          <p:cNvPr id="8499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1B555F-6119-4295-8DB5-F6AC1B5BAB22}" type="slidenum">
              <a:rPr lang="en-US" altLang="en-US" sz="1400" smtClean="0"/>
              <a:pPr>
                <a:spcBef>
                  <a:spcPct val="0"/>
                </a:spcBef>
                <a:buFontTx/>
                <a:buNone/>
              </a:pPr>
              <a:t>43</a:t>
            </a:fld>
            <a:endParaRPr lang="en-US" altLang="en-US" sz="1400" smtClean="0"/>
          </a:p>
        </p:txBody>
      </p:sp>
      <p:sp>
        <p:nvSpPr>
          <p:cNvPr id="84995" name="Text Box 2"/>
          <p:cNvSpPr txBox="1">
            <a:spLocks noChangeArrowheads="1"/>
          </p:cNvSpPr>
          <p:nvPr/>
        </p:nvSpPr>
        <p:spPr bwMode="auto">
          <a:xfrm>
            <a:off x="706438" y="2133600"/>
            <a:ext cx="5710237"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defTabSz="457200">
              <a:spcBef>
                <a:spcPct val="20000"/>
              </a:spcBef>
              <a:buChar char="•"/>
              <a:defRPr sz="2400">
                <a:solidFill>
                  <a:schemeClr val="tx1"/>
                </a:solidFill>
                <a:latin typeface="Times New Roman" panose="02020603050405020304" pitchFamily="18" charset="0"/>
              </a:defRPr>
            </a:lvl3pPr>
            <a:lvl4pPr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eaLnBrk="1" hangingPunct="1">
              <a:buFontTx/>
              <a:buNone/>
            </a:pPr>
            <a:endParaRPr lang="en-US" altLang="en-US" sz="16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FontTx/>
              <a:buNone/>
            </a:pPr>
            <a:r>
              <a:rPr lang="en-US" altLang="en-US" sz="10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4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The Pros			   The Cons</a:t>
            </a:r>
            <a:endPar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150000"/>
              </a:lnSpc>
              <a:buFontTx/>
              <a:buNone/>
            </a:pPr>
            <a:r>
              <a:rPr lang="en-US" altLang="en-US" sz="12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__________________________   ___________________________	</a:t>
            </a:r>
            <a:r>
              <a:rPr lang="en-US" altLang="en-US" sz="1200">
                <a:latin typeface="Arial" panose="020B0604020202020204" pitchFamily="34" charset="0"/>
              </a:rPr>
              <a:t>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a:t>
            </a:r>
          </a:p>
          <a:p>
            <a:pPr lvl="3" eaLnBrk="1" hangingPunct="1">
              <a:lnSpc>
                <a:spcPct val="95000"/>
              </a:lnSpc>
              <a:buFontTx/>
              <a:buNone/>
            </a:pPr>
            <a:endParaRPr lang="en-US" altLang="en-US" sz="1200">
              <a:latin typeface="Arial" panose="020B0604020202020204" pitchFamily="34" charset="0"/>
            </a:endParaRPr>
          </a:p>
          <a:p>
            <a:pPr>
              <a:lnSpc>
                <a:spcPct val="95000"/>
              </a:lnSpc>
              <a:spcBef>
                <a:spcPct val="50000"/>
              </a:spcBef>
              <a:buFontTx/>
              <a:buNone/>
            </a:pPr>
            <a:r>
              <a:rPr lang="en-US" altLang="en-US" sz="1200">
                <a:latin typeface="Arial" panose="020B0604020202020204" pitchFamily="34" charset="0"/>
              </a:rPr>
              <a:t> </a:t>
            </a:r>
            <a:endPar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4996" name="Text Box 7"/>
          <p:cNvSpPr txBox="1">
            <a:spLocks noChangeArrowheads="1"/>
          </p:cNvSpPr>
          <p:nvPr/>
        </p:nvSpPr>
        <p:spPr bwMode="auto">
          <a:xfrm>
            <a:off x="471738" y="838200"/>
            <a:ext cx="5959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a:t>THE PROS AND CONS OF VIDEO</a:t>
            </a:r>
          </a:p>
        </p:txBody>
      </p:sp>
      <p:pic>
        <p:nvPicPr>
          <p:cNvPr id="3" name="Picture 2" title="video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5739018"/>
            <a:ext cx="2362200" cy="198849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4FCA7FE-2374-447F-9757-E2CFB6EE3E17}" type="slidenum">
              <a:rPr lang="en-US" altLang="en-US" sz="1400" smtClean="0"/>
              <a:pPr>
                <a:spcBef>
                  <a:spcPct val="0"/>
                </a:spcBef>
                <a:buFontTx/>
                <a:buNone/>
              </a:pPr>
              <a:t>44</a:t>
            </a:fld>
            <a:endParaRPr lang="en-US" altLang="en-US" sz="1400" smtClean="0"/>
          </a:p>
        </p:txBody>
      </p:sp>
      <p:sp>
        <p:nvSpPr>
          <p:cNvPr id="87043" name="Rectangle 2"/>
          <p:cNvSpPr>
            <a:spLocks noGrp="1" noChangeArrowheads="1"/>
          </p:cNvSpPr>
          <p:nvPr>
            <p:ph type="ctrTitle"/>
          </p:nvPr>
        </p:nvSpPr>
        <p:spPr>
          <a:xfrm>
            <a:off x="0" y="990600"/>
            <a:ext cx="6400800" cy="1066800"/>
          </a:xfrm>
        </p:spPr>
        <p:txBody>
          <a:bodyPr/>
          <a:lstStyle/>
          <a:p>
            <a:pPr defTabSz="406400"/>
            <a:r>
              <a:rPr lang="en-US" altLang="en-US" sz="3600" b="1" smtClean="0"/>
              <a:t>   TAKING NOTES WHILE WATCHING A VIDEO</a:t>
            </a:r>
            <a:endParaRPr lang="en-US" altLang="en-US" i="1" smtClean="0">
              <a:latin typeface="Arial" panose="020B0604020202020204" pitchFamily="34" charset="0"/>
            </a:endParaRPr>
          </a:p>
        </p:txBody>
      </p:sp>
      <p:grpSp>
        <p:nvGrpSpPr>
          <p:cNvPr id="87044" name="Group 10" title="70% - see and hear - watch and listen to a demonstration / watch a video"/>
          <p:cNvGrpSpPr>
            <a:grpSpLocks/>
          </p:cNvGrpSpPr>
          <p:nvPr/>
        </p:nvGrpSpPr>
        <p:grpSpPr bwMode="auto">
          <a:xfrm>
            <a:off x="539750" y="6934200"/>
            <a:ext cx="5829300" cy="1100138"/>
            <a:chOff x="0" y="2419811"/>
            <a:chExt cx="5829300" cy="1099914"/>
          </a:xfrm>
        </p:grpSpPr>
        <p:sp>
          <p:nvSpPr>
            <p:cNvPr id="12" name="Rounded Rectangle 11"/>
            <p:cNvSpPr/>
            <p:nvPr/>
          </p:nvSpPr>
          <p:spPr>
            <a:xfrm>
              <a:off x="0" y="2419811"/>
              <a:ext cx="5829300" cy="1099914"/>
            </a:xfrm>
            <a:prstGeom prst="roundRect">
              <a:avLst>
                <a:gd name="adj" fmla="val 10000"/>
              </a:avLst>
            </a:pr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1276350" y="2419811"/>
              <a:ext cx="4552950" cy="1099914"/>
            </a:xfrm>
            <a:prstGeom prst="rect">
              <a:avLst/>
            </a:prstGeom>
          </p:spPr>
          <p:style>
            <a:lnRef idx="0">
              <a:scrgbClr r="0" g="0" b="0"/>
            </a:lnRef>
            <a:fillRef idx="0">
              <a:scrgbClr r="0" g="0" b="0"/>
            </a:fillRef>
            <a:effectRef idx="0">
              <a:scrgbClr r="0" g="0" b="0"/>
            </a:effectRef>
            <a:fontRef idx="minor">
              <a:schemeClr val="lt1"/>
            </a:fontRef>
          </p:style>
          <p:txBody>
            <a:bodyPr lIns="83820" tIns="83820" rIns="83820" bIns="83820"/>
            <a:lstStyle/>
            <a:p>
              <a:pPr defTabSz="977900">
                <a:lnSpc>
                  <a:spcPct val="90000"/>
                </a:lnSpc>
                <a:spcAft>
                  <a:spcPct val="35000"/>
                </a:spcAft>
                <a:defRPr/>
              </a:pPr>
              <a:r>
                <a:rPr lang="en-US" sz="2200" dirty="0">
                  <a:solidFill>
                    <a:srgbClr val="FFFFFF"/>
                  </a:solidFill>
                </a:rPr>
                <a:t>See and Hear</a:t>
              </a:r>
            </a:p>
            <a:p>
              <a:pPr marL="171450" lvl="1" indent="-171450" defTabSz="977900">
                <a:lnSpc>
                  <a:spcPct val="90000"/>
                </a:lnSpc>
                <a:spcAft>
                  <a:spcPct val="15000"/>
                </a:spcAft>
                <a:buFontTx/>
                <a:buChar char="•"/>
                <a:defRPr/>
              </a:pPr>
              <a:r>
                <a:rPr lang="en-US" sz="1700" dirty="0">
                  <a:solidFill>
                    <a:srgbClr val="FFFFFF"/>
                  </a:solidFill>
                </a:rPr>
                <a:t>Watch and listen to a demonstration</a:t>
              </a:r>
            </a:p>
            <a:p>
              <a:pPr marL="171450" lvl="1" indent="-171450" defTabSz="977900">
                <a:lnSpc>
                  <a:spcPct val="90000"/>
                </a:lnSpc>
                <a:spcAft>
                  <a:spcPct val="15000"/>
                </a:spcAft>
                <a:buFontTx/>
                <a:buChar char="•"/>
                <a:defRPr/>
              </a:pPr>
              <a:r>
                <a:rPr lang="en-US" sz="1700" dirty="0">
                  <a:solidFill>
                    <a:srgbClr val="FFFFFF"/>
                  </a:solidFill>
                </a:rPr>
                <a:t>Watch a video </a:t>
              </a:r>
            </a:p>
          </p:txBody>
        </p:sp>
      </p:grpSp>
      <p:pic>
        <p:nvPicPr>
          <p:cNvPr id="87045" name="Picture 2" descr="http://www.zeemedical.com/mm5/graphics/00000001/videod.jpg" title="photo - present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2375" y="2362200"/>
            <a:ext cx="4464050" cy="4464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title="70%"/>
          <p:cNvSpPr/>
          <p:nvPr/>
        </p:nvSpPr>
        <p:spPr>
          <a:xfrm>
            <a:off x="663575" y="7043738"/>
            <a:ext cx="1165225" cy="881062"/>
          </a:xfrm>
          <a:prstGeom prst="roundRect">
            <a:avLst>
              <a:gd name="adj" fmla="val 10000"/>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sldNum" sz="quarter" idx="12"/>
          </p:nvPr>
        </p:nvSpPr>
        <p:spPr>
          <a:xfrm>
            <a:off x="4573588" y="8610600"/>
            <a:ext cx="17780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ABF9DD5-5EE4-437D-8A35-0355AB3C41AB}" type="slidenum">
              <a:rPr lang="en-US" altLang="en-US" sz="1400" smtClean="0"/>
              <a:pPr eaLnBrk="1" hangingPunct="1">
                <a:spcBef>
                  <a:spcPct val="0"/>
                </a:spcBef>
                <a:buFontTx/>
                <a:buNone/>
              </a:pPr>
              <a:t>45</a:t>
            </a:fld>
            <a:endParaRPr lang="en-US" altLang="en-US" sz="1400" smtClean="0"/>
          </a:p>
        </p:txBody>
      </p:sp>
      <p:sp>
        <p:nvSpPr>
          <p:cNvPr id="89091" name="Rectangle 2"/>
          <p:cNvSpPr>
            <a:spLocks noGrp="1" noChangeArrowheads="1"/>
          </p:cNvSpPr>
          <p:nvPr>
            <p:ph type="title" idx="4294967295"/>
          </p:nvPr>
        </p:nvSpPr>
        <p:spPr>
          <a:xfrm>
            <a:off x="528638" y="641350"/>
            <a:ext cx="5829300" cy="939800"/>
          </a:xfrm>
        </p:spPr>
        <p:txBody>
          <a:bodyPr anchor="b"/>
          <a:lstStyle/>
          <a:p>
            <a:pPr algn="l"/>
            <a:r>
              <a:rPr lang="en-US" altLang="en-US" sz="3600" b="1" smtClean="0"/>
              <a:t>      VIDEO EXERCISE</a:t>
            </a:r>
          </a:p>
        </p:txBody>
      </p:sp>
      <p:sp>
        <p:nvSpPr>
          <p:cNvPr id="89092" name="Rectangle 6"/>
          <p:cNvSpPr>
            <a:spLocks noChangeArrowheads="1"/>
          </p:cNvSpPr>
          <p:nvPr/>
        </p:nvSpPr>
        <p:spPr bwMode="auto">
          <a:xfrm>
            <a:off x="528638" y="2030413"/>
            <a:ext cx="582295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Step 1</a:t>
            </a:r>
            <a:r>
              <a:rPr lang="en-US" altLang="en-US" sz="1800" dirty="0" smtClean="0"/>
              <a:t>:	Watch </a:t>
            </a:r>
            <a:r>
              <a:rPr lang="en-US" altLang="en-US" sz="1800" dirty="0"/>
              <a:t>the video</a:t>
            </a:r>
          </a:p>
          <a:p>
            <a:pPr>
              <a:spcBef>
                <a:spcPct val="0"/>
              </a:spcBef>
              <a:buFontTx/>
              <a:buNone/>
            </a:pPr>
            <a:endParaRPr lang="en-US" altLang="en-US" sz="1800" dirty="0"/>
          </a:p>
          <a:p>
            <a:pPr>
              <a:spcBef>
                <a:spcPct val="0"/>
              </a:spcBef>
              <a:buFontTx/>
              <a:buNone/>
            </a:pPr>
            <a:r>
              <a:rPr lang="en-US" altLang="en-US" sz="1800" dirty="0"/>
              <a:t>Step 2</a:t>
            </a:r>
            <a:r>
              <a:rPr lang="en-US" altLang="en-US" sz="1800" dirty="0" smtClean="0"/>
              <a:t>:	Discuss </a:t>
            </a:r>
            <a:r>
              <a:rPr lang="en-US" altLang="en-US" sz="1800" dirty="0"/>
              <a:t>with your team “What should have been </a:t>
            </a:r>
            <a:r>
              <a:rPr lang="en-US" altLang="en-US" sz="1800" dirty="0" smtClean="0"/>
              <a:t>          	done </a:t>
            </a:r>
            <a:r>
              <a:rPr lang="en-US" altLang="en-US" sz="1800" dirty="0"/>
              <a:t>differently?” and list below</a:t>
            </a:r>
          </a:p>
          <a:p>
            <a:pPr>
              <a:spcBef>
                <a:spcPct val="0"/>
              </a:spcBef>
              <a:buFontTx/>
              <a:buNone/>
            </a:pPr>
            <a:endParaRPr lang="en-US" altLang="en-US" sz="1800" dirty="0"/>
          </a:p>
          <a:p>
            <a:pPr>
              <a:spcBef>
                <a:spcPct val="0"/>
              </a:spcBef>
              <a:buFontTx/>
              <a:buNone/>
            </a:pPr>
            <a:r>
              <a:rPr lang="en-US" altLang="en-US" sz="1800" dirty="0"/>
              <a:t>Step 3:  </a:t>
            </a:r>
            <a:r>
              <a:rPr lang="en-US" altLang="en-US" sz="1800" dirty="0" smtClean="0"/>
              <a:t>	Be </a:t>
            </a:r>
            <a:r>
              <a:rPr lang="en-US" altLang="en-US" sz="1800" dirty="0"/>
              <a:t>prepared to share your list with the class</a:t>
            </a:r>
          </a:p>
          <a:p>
            <a:pPr>
              <a:spcBef>
                <a:spcPct val="0"/>
              </a:spcBef>
              <a:buFontTx/>
              <a:buNone/>
            </a:pPr>
            <a:endParaRPr lang="en-US" altLang="en-US" sz="1500" dirty="0"/>
          </a:p>
          <a:p>
            <a:pPr>
              <a:lnSpc>
                <a:spcPct val="150000"/>
              </a:lnSpc>
              <a:spcBef>
                <a:spcPct val="0"/>
              </a:spcBef>
              <a:buFontTx/>
              <a:buNone/>
            </a:pPr>
            <a:r>
              <a:rPr lang="en-US" altLang="en-US" sz="18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 name="Picture 1" title="video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914401"/>
            <a:ext cx="1143000" cy="962176"/>
          </a:xfrm>
          <a:prstGeom prst="rect">
            <a:avLst/>
          </a:prstGeom>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b="1" dirty="0"/>
              <a:t>THE PROS AND CONS OF FLIPCHARTS/WHITE BOARDS</a:t>
            </a:r>
            <a:br>
              <a:rPr lang="en-US" altLang="en-US" b="1" dirty="0"/>
            </a:br>
            <a:endParaRPr lang="en-US" dirty="0"/>
          </a:p>
        </p:txBody>
      </p:sp>
      <p:sp>
        <p:nvSpPr>
          <p:cNvPr id="9113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4B6F13-1523-4DF7-B331-0C917D7820F2}" type="slidenum">
              <a:rPr lang="en-US" altLang="en-US" sz="1400" smtClean="0"/>
              <a:pPr>
                <a:spcBef>
                  <a:spcPct val="0"/>
                </a:spcBef>
                <a:buFontTx/>
                <a:buNone/>
              </a:pPr>
              <a:t>46</a:t>
            </a:fld>
            <a:endParaRPr lang="en-US" altLang="en-US" sz="1400" smtClean="0"/>
          </a:p>
        </p:txBody>
      </p:sp>
      <p:sp>
        <p:nvSpPr>
          <p:cNvPr id="91139" name="Text Box 2"/>
          <p:cNvSpPr txBox="1">
            <a:spLocks noChangeArrowheads="1"/>
          </p:cNvSpPr>
          <p:nvPr/>
        </p:nvSpPr>
        <p:spPr bwMode="auto">
          <a:xfrm>
            <a:off x="685800" y="2505075"/>
            <a:ext cx="5710238"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defTabSz="457200">
              <a:spcBef>
                <a:spcPct val="20000"/>
              </a:spcBef>
              <a:buChar char="•"/>
              <a:defRPr sz="2400">
                <a:solidFill>
                  <a:schemeClr val="tx1"/>
                </a:solidFill>
                <a:latin typeface="Times New Roman" panose="02020603050405020304" pitchFamily="18" charset="0"/>
              </a:defRPr>
            </a:lvl3pPr>
            <a:lvl4pPr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eaLnBrk="1" hangingPunct="1">
              <a:buFontTx/>
              <a:buNone/>
            </a:pPr>
            <a:endParaRPr lang="en-US" altLang="en-US" sz="16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FontTx/>
              <a:buNone/>
            </a:pPr>
            <a:r>
              <a:rPr lang="en-US" altLang="en-US" sz="10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4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The Pros			   The Cons</a:t>
            </a:r>
            <a:endPar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150000"/>
              </a:lnSpc>
              <a:buFontTx/>
              <a:buNone/>
            </a:pPr>
            <a:r>
              <a:rPr lang="en-US" altLang="en-US" sz="1200" b="1"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__________________________   ___________________________	</a:t>
            </a:r>
            <a:r>
              <a:rPr lang="en-US" altLang="en-US" sz="1200" dirty="0">
                <a:latin typeface="Arial" panose="020B0604020202020204" pitchFamily="34" charset="0"/>
              </a:rPr>
              <a:t>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dirty="0">
                <a:latin typeface="Arial" panose="020B0604020202020204" pitchFamily="34" charset="0"/>
              </a:rPr>
              <a:t>__________________________   ___________________________</a:t>
            </a:r>
          </a:p>
          <a:p>
            <a:pPr lvl="3" eaLnBrk="1" hangingPunct="1">
              <a:lnSpc>
                <a:spcPct val="95000"/>
              </a:lnSpc>
              <a:buFontTx/>
              <a:buNone/>
            </a:pPr>
            <a:endParaRPr lang="en-US" altLang="en-US" sz="1200" dirty="0">
              <a:latin typeface="Arial" panose="020B0604020202020204" pitchFamily="34" charset="0"/>
            </a:endParaRPr>
          </a:p>
          <a:p>
            <a:pPr>
              <a:lnSpc>
                <a:spcPct val="95000"/>
              </a:lnSpc>
              <a:spcBef>
                <a:spcPct val="50000"/>
              </a:spcBef>
              <a:buFontTx/>
              <a:buNone/>
            </a:pPr>
            <a:r>
              <a:rPr lang="en-US" altLang="en-US" sz="1200" dirty="0">
                <a:latin typeface="Arial" panose="020B0604020202020204" pitchFamily="34" charset="0"/>
              </a:rPr>
              <a:t> </a:t>
            </a:r>
            <a:endParaRPr lang="en-US" altLang="en-US" sz="1200" dirty="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1140" name="Text Box 7"/>
          <p:cNvSpPr txBox="1">
            <a:spLocks noChangeArrowheads="1"/>
          </p:cNvSpPr>
          <p:nvPr/>
        </p:nvSpPr>
        <p:spPr bwMode="auto">
          <a:xfrm>
            <a:off x="561181" y="799223"/>
            <a:ext cx="59594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a:t>THE PROS AND CONS OF FLIPCHARTS/WHITE BOARDS</a:t>
            </a:r>
          </a:p>
        </p:txBody>
      </p:sp>
      <p:pic>
        <p:nvPicPr>
          <p:cNvPr id="3" name="Picture 2" title="Flip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6172200"/>
            <a:ext cx="1457325" cy="2066925"/>
          </a:xfrm>
          <a:prstGeom prst="rect">
            <a:avLst/>
          </a:prstGeom>
        </p:spPr>
      </p:pic>
      <p:pic>
        <p:nvPicPr>
          <p:cNvPr id="4" name="Picture 3" title="Photo - White Boa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6172200"/>
            <a:ext cx="2286000" cy="193438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685800" y="114300"/>
            <a:ext cx="5829300" cy="939800"/>
          </a:xfrm>
        </p:spPr>
        <p:txBody>
          <a:bodyPr/>
          <a:lstStyle/>
          <a:p>
            <a:r>
              <a:rPr lang="en-US" dirty="0" smtClean="0"/>
              <a:t>White board</a:t>
            </a:r>
            <a:endParaRPr lang="en-US" dirty="0"/>
          </a:p>
        </p:txBody>
      </p:sp>
      <p:sp>
        <p:nvSpPr>
          <p:cNvPr id="9318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2D54A0-E3F3-41F4-BF98-17D62078753F}" type="slidenum">
              <a:rPr lang="en-US" altLang="en-US" sz="1400" smtClean="0"/>
              <a:pPr>
                <a:spcBef>
                  <a:spcPct val="0"/>
                </a:spcBef>
                <a:buFontTx/>
                <a:buNone/>
              </a:pPr>
              <a:t>47</a:t>
            </a:fld>
            <a:endParaRPr lang="en-US" altLang="en-US" sz="1400" smtClean="0"/>
          </a:p>
        </p:txBody>
      </p:sp>
      <p:pic>
        <p:nvPicPr>
          <p:cNvPr id="93187" name="Picture 2" descr="Image result for flipch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762000"/>
            <a:ext cx="54864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66875" y="2286000"/>
            <a:ext cx="3962400" cy="3416300"/>
          </a:xfrm>
          <a:prstGeom prst="rect">
            <a:avLst/>
          </a:prstGeom>
          <a:noFill/>
        </p:spPr>
        <p:txBody>
          <a:bodyPr wrap="none">
            <a:spAutoFit/>
          </a:bodyPr>
          <a:lstStyle/>
          <a:p>
            <a:pPr marL="342900" indent="-342900">
              <a:buFont typeface="Arial" panose="020B0604020202020204" pitchFamily="34" charset="0"/>
              <a:buChar char="•"/>
              <a:defRPr/>
            </a:pPr>
            <a:r>
              <a:rPr lang="en-US" dirty="0">
                <a:solidFill>
                  <a:srgbClr val="0000FF"/>
                </a:solidFill>
              </a:rPr>
              <a:t>Don’t talk to me</a:t>
            </a:r>
          </a:p>
          <a:p>
            <a:pPr marL="342900" indent="-342900">
              <a:buFont typeface="Arial" panose="020B0604020202020204" pitchFamily="34" charset="0"/>
              <a:buChar char="•"/>
              <a:defRPr/>
            </a:pPr>
            <a:r>
              <a:rPr lang="en-US" dirty="0">
                <a:solidFill>
                  <a:srgbClr val="00B050"/>
                </a:solidFill>
              </a:rPr>
              <a:t>Don’t stand in front of me</a:t>
            </a:r>
          </a:p>
          <a:p>
            <a:pPr marL="342900" indent="-342900">
              <a:buFont typeface="Arial" panose="020B0604020202020204" pitchFamily="34" charset="0"/>
              <a:buChar char="•"/>
              <a:defRPr/>
            </a:pPr>
            <a:r>
              <a:rPr lang="en-US" dirty="0">
                <a:solidFill>
                  <a:schemeClr val="accent2"/>
                </a:solidFill>
              </a:rPr>
              <a:t>Write legibly</a:t>
            </a:r>
          </a:p>
          <a:p>
            <a:pPr marL="342900" indent="-342900">
              <a:buFont typeface="Arial" panose="020B0604020202020204" pitchFamily="34" charset="0"/>
              <a:buChar char="•"/>
              <a:defRPr/>
            </a:pPr>
            <a:r>
              <a:rPr lang="en-US" dirty="0">
                <a:solidFill>
                  <a:srgbClr val="00B050"/>
                </a:solidFill>
              </a:rPr>
              <a:t>Use bullets to separate lines</a:t>
            </a:r>
          </a:p>
          <a:p>
            <a:pPr marL="342900" indent="-342900">
              <a:buFont typeface="Arial" panose="020B0604020202020204" pitchFamily="34" charset="0"/>
              <a:buChar char="•"/>
              <a:defRPr/>
            </a:pPr>
            <a:r>
              <a:rPr lang="en-US" dirty="0">
                <a:solidFill>
                  <a:srgbClr val="0000FF"/>
                </a:solidFill>
              </a:rPr>
              <a:t>Use different colors</a:t>
            </a:r>
          </a:p>
          <a:p>
            <a:pPr marL="342900" indent="-342900">
              <a:buFont typeface="Arial" panose="020B0604020202020204" pitchFamily="34" charset="0"/>
              <a:buChar char="•"/>
              <a:defRPr/>
            </a:pPr>
            <a:r>
              <a:rPr lang="en-US" dirty="0">
                <a:solidFill>
                  <a:srgbClr val="00B050"/>
                </a:solidFill>
              </a:rPr>
              <a:t>Be sure all can see</a:t>
            </a:r>
          </a:p>
          <a:p>
            <a:pPr marL="342900" indent="-342900">
              <a:buFont typeface="Arial" panose="020B0604020202020204" pitchFamily="34" charset="0"/>
              <a:buChar char="•"/>
              <a:defRPr/>
            </a:pPr>
            <a:r>
              <a:rPr lang="en-US" dirty="0">
                <a:solidFill>
                  <a:srgbClr val="0000FF"/>
                </a:solidFill>
              </a:rPr>
              <a:t>Write large </a:t>
            </a:r>
          </a:p>
          <a:p>
            <a:pPr marL="342900" indent="-342900">
              <a:buFont typeface="Arial" panose="020B0604020202020204" pitchFamily="34" charset="0"/>
              <a:buChar char="•"/>
              <a:defRPr/>
            </a:pPr>
            <a:r>
              <a:rPr lang="en-US" dirty="0">
                <a:solidFill>
                  <a:srgbClr val="00B050"/>
                </a:solidFill>
              </a:rPr>
              <a:t>Write fast / Be concise</a:t>
            </a:r>
          </a:p>
          <a:p>
            <a:pP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b="1" dirty="0"/>
              <a:t>THE PROS AND CONS OF HANDOUTS</a:t>
            </a:r>
            <a:br>
              <a:rPr lang="en-US" altLang="en-US" b="1" dirty="0"/>
            </a:br>
            <a:endParaRPr lang="en-US" dirty="0"/>
          </a:p>
        </p:txBody>
      </p:sp>
      <p:sp>
        <p:nvSpPr>
          <p:cNvPr id="9421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AB3B99-02B3-4B64-B31D-277ABF6282B9}" type="slidenum">
              <a:rPr lang="en-US" altLang="en-US" sz="1400" smtClean="0"/>
              <a:pPr>
                <a:spcBef>
                  <a:spcPct val="0"/>
                </a:spcBef>
                <a:buFontTx/>
                <a:buNone/>
              </a:pPr>
              <a:t>48</a:t>
            </a:fld>
            <a:endParaRPr lang="en-US" altLang="en-US" sz="1400" smtClean="0"/>
          </a:p>
        </p:txBody>
      </p:sp>
      <p:sp>
        <p:nvSpPr>
          <p:cNvPr id="94211" name="Text Box 2"/>
          <p:cNvSpPr txBox="1">
            <a:spLocks noChangeArrowheads="1"/>
          </p:cNvSpPr>
          <p:nvPr/>
        </p:nvSpPr>
        <p:spPr bwMode="auto">
          <a:xfrm>
            <a:off x="685800" y="2505075"/>
            <a:ext cx="5710238"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defTabSz="457200">
              <a:spcBef>
                <a:spcPct val="20000"/>
              </a:spcBef>
              <a:buChar char="•"/>
              <a:defRPr sz="2400">
                <a:solidFill>
                  <a:schemeClr val="tx1"/>
                </a:solidFill>
                <a:latin typeface="Times New Roman" panose="02020603050405020304" pitchFamily="18" charset="0"/>
              </a:defRPr>
            </a:lvl3pPr>
            <a:lvl4pPr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eaLnBrk="1" hangingPunct="1">
              <a:buFontTx/>
              <a:buNone/>
            </a:pPr>
            <a:endParaRPr lang="en-US" altLang="en-US" sz="16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buFontTx/>
              <a:buNone/>
            </a:pPr>
            <a:r>
              <a:rPr lang="en-US" altLang="en-US" sz="10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4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The Pros			   The Cons</a:t>
            </a:r>
            <a:endPar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a:p>
            <a:pPr eaLnBrk="1" hangingPunct="1">
              <a:lnSpc>
                <a:spcPct val="150000"/>
              </a:lnSpc>
              <a:buFontTx/>
              <a:buNone/>
            </a:pPr>
            <a:r>
              <a:rPr lang="en-US" altLang="en-US" sz="1200" b="1">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a:t>
            </a: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__________________________   ___________________________	</a:t>
            </a:r>
            <a:r>
              <a:rPr lang="en-US" altLang="en-US" sz="1200">
                <a:latin typeface="Arial" panose="020B0604020202020204" pitchFamily="34" charset="0"/>
              </a:rPr>
              <a:t>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	__________________________   ___________________________</a:t>
            </a:r>
          </a:p>
          <a:p>
            <a:pPr eaLnBrk="1" hangingPunct="1">
              <a:lnSpc>
                <a:spcPct val="150000"/>
              </a:lnSpc>
              <a:buFontTx/>
              <a:buNone/>
            </a:pPr>
            <a:r>
              <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rPr>
              <a:t>	__________________________   ___________________________	</a:t>
            </a:r>
            <a:r>
              <a:rPr lang="en-US" altLang="en-US" sz="1200">
                <a:latin typeface="Arial" panose="020B0604020202020204" pitchFamily="34" charset="0"/>
              </a:rPr>
              <a:t>__________________________   ___________________________</a:t>
            </a:r>
          </a:p>
          <a:p>
            <a:pPr lvl="3" eaLnBrk="1" hangingPunct="1">
              <a:lnSpc>
                <a:spcPct val="95000"/>
              </a:lnSpc>
              <a:buFontTx/>
              <a:buNone/>
            </a:pPr>
            <a:endParaRPr lang="en-US" altLang="en-US" sz="1200">
              <a:latin typeface="Arial" panose="020B0604020202020204" pitchFamily="34" charset="0"/>
            </a:endParaRPr>
          </a:p>
          <a:p>
            <a:pPr>
              <a:lnSpc>
                <a:spcPct val="95000"/>
              </a:lnSpc>
              <a:spcBef>
                <a:spcPct val="50000"/>
              </a:spcBef>
              <a:buFontTx/>
              <a:buNone/>
            </a:pPr>
            <a:r>
              <a:rPr lang="en-US" altLang="en-US" sz="1200">
                <a:latin typeface="Arial" panose="020B0604020202020204" pitchFamily="34" charset="0"/>
              </a:rPr>
              <a:t> </a:t>
            </a:r>
            <a:endParaRPr lang="en-US" altLang="en-US" sz="1200">
              <a:solidFill>
                <a:schemeClr val="tx2"/>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4212" name="Text Box 7"/>
          <p:cNvSpPr txBox="1">
            <a:spLocks noChangeArrowheads="1"/>
          </p:cNvSpPr>
          <p:nvPr/>
        </p:nvSpPr>
        <p:spPr bwMode="auto">
          <a:xfrm>
            <a:off x="436563" y="1046163"/>
            <a:ext cx="59594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dirty="0"/>
              <a:t>THE PROS AND CONS OF HANDOUTS</a:t>
            </a:r>
          </a:p>
        </p:txBody>
      </p:sp>
      <p:pic>
        <p:nvPicPr>
          <p:cNvPr id="3" name="Picture 2" title="Photo of a stack of pap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6400800"/>
            <a:ext cx="4114800" cy="18288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8D71D2-B4B5-4EB7-8EA9-4E687971F89B}" type="slidenum">
              <a:rPr lang="en-US" altLang="en-US" sz="1400" smtClean="0"/>
              <a:pPr>
                <a:spcBef>
                  <a:spcPct val="0"/>
                </a:spcBef>
                <a:buFontTx/>
                <a:buNone/>
              </a:pPr>
              <a:t>49</a:t>
            </a:fld>
            <a:endParaRPr lang="en-US" altLang="en-US" sz="1400" smtClean="0"/>
          </a:p>
        </p:txBody>
      </p:sp>
      <p:sp>
        <p:nvSpPr>
          <p:cNvPr id="96259" name="Rectangle 2"/>
          <p:cNvSpPr>
            <a:spLocks noGrp="1" noChangeArrowheads="1"/>
          </p:cNvSpPr>
          <p:nvPr>
            <p:ph type="title"/>
          </p:nvPr>
        </p:nvSpPr>
        <p:spPr>
          <a:xfrm>
            <a:off x="533400" y="762000"/>
            <a:ext cx="5829300" cy="787400"/>
          </a:xfrm>
        </p:spPr>
        <p:txBody>
          <a:bodyPr/>
          <a:lstStyle/>
          <a:p>
            <a:r>
              <a:rPr lang="en-US" altLang="en-US" sz="3600" b="1" i="1" u="sng" smtClean="0"/>
              <a:t>YOUR</a:t>
            </a:r>
            <a:r>
              <a:rPr lang="en-US" altLang="en-US" sz="3600" b="1" smtClean="0"/>
              <a:t> MEDIA</a:t>
            </a:r>
            <a:endParaRPr lang="en-US" altLang="en-US" smtClean="0"/>
          </a:p>
        </p:txBody>
      </p:sp>
      <p:sp>
        <p:nvSpPr>
          <p:cNvPr id="96260" name="Rectangle 3"/>
          <p:cNvSpPr>
            <a:spLocks noGrp="1" noChangeArrowheads="1"/>
          </p:cNvSpPr>
          <p:nvPr>
            <p:ph type="body" idx="1"/>
          </p:nvPr>
        </p:nvSpPr>
        <p:spPr>
          <a:xfrm>
            <a:off x="533400" y="1676400"/>
            <a:ext cx="5829300" cy="5486400"/>
          </a:xfrm>
        </p:spPr>
        <p:txBody>
          <a:bodyPr/>
          <a:lstStyle/>
          <a:p>
            <a:pPr marL="400050" lvl="1" indent="0" algn="ctr">
              <a:buFontTx/>
              <a:buNone/>
            </a:pPr>
            <a:r>
              <a:rPr lang="en-US" altLang="en-US" sz="2400" dirty="0" smtClean="0"/>
              <a:t>Write below the media you are planning   to use  for your presentation and why you have selected that media.</a:t>
            </a:r>
          </a:p>
          <a:p>
            <a:pPr marL="400050" lvl="1" indent="0" algn="ctr">
              <a:buFontTx/>
              <a:buNone/>
            </a:pPr>
            <a:endParaRPr lang="en-US" altLang="en-US" sz="2400" dirty="0" smtClean="0"/>
          </a:p>
        </p:txBody>
      </p:sp>
      <p:pic>
        <p:nvPicPr>
          <p:cNvPr id="2" name="Picture 1" title="table - media / wh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3276600"/>
            <a:ext cx="5181600" cy="50718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25A20FF-8100-4064-8BC9-406C119D46AF}" type="slidenum">
              <a:rPr lang="en-US" altLang="en-US" sz="1400" smtClean="0"/>
              <a:pPr>
                <a:spcBef>
                  <a:spcPct val="0"/>
                </a:spcBef>
                <a:buFontTx/>
                <a:buNone/>
              </a:pPr>
              <a:t>5</a:t>
            </a:fld>
            <a:endParaRPr lang="en-US" altLang="en-US" sz="1400" smtClean="0"/>
          </a:p>
        </p:txBody>
      </p:sp>
      <p:sp>
        <p:nvSpPr>
          <p:cNvPr id="13315" name="Rectangle 2"/>
          <p:cNvSpPr>
            <a:spLocks noGrp="1" noChangeArrowheads="1"/>
          </p:cNvSpPr>
          <p:nvPr>
            <p:ph type="title"/>
          </p:nvPr>
        </p:nvSpPr>
        <p:spPr>
          <a:xfrm>
            <a:off x="457200" y="685800"/>
            <a:ext cx="5829300" cy="787400"/>
          </a:xfrm>
        </p:spPr>
        <p:txBody>
          <a:bodyPr lIns="92075" tIns="46038" rIns="92075" bIns="46038"/>
          <a:lstStyle/>
          <a:p>
            <a:r>
              <a:rPr lang="en-US" altLang="en-US" sz="3600" b="1" smtClean="0">
                <a:solidFill>
                  <a:schemeClr val="tx1"/>
                </a:solidFill>
              </a:rPr>
              <a:t>COURSE OBJECTIVES</a:t>
            </a:r>
            <a:endParaRPr lang="en-US" altLang="en-US" smtClean="0">
              <a:solidFill>
                <a:schemeClr val="tx1"/>
              </a:solidFill>
            </a:endParaRPr>
          </a:p>
        </p:txBody>
      </p:sp>
      <p:sp>
        <p:nvSpPr>
          <p:cNvPr id="13316" name="Rectangle 3"/>
          <p:cNvSpPr>
            <a:spLocks noGrp="1" noChangeArrowheads="1"/>
          </p:cNvSpPr>
          <p:nvPr>
            <p:ph type="body" idx="1"/>
          </p:nvPr>
        </p:nvSpPr>
        <p:spPr>
          <a:xfrm>
            <a:off x="685800" y="2514600"/>
            <a:ext cx="5829300" cy="5867400"/>
          </a:xfrm>
        </p:spPr>
        <p:txBody>
          <a:bodyPr lIns="92075" tIns="46038" rIns="92075" bIns="46038"/>
          <a:lstStyle/>
          <a:p>
            <a:r>
              <a:rPr lang="en-US" altLang="en-US" sz="2400" smtClean="0">
                <a:solidFill>
                  <a:srgbClr val="000000"/>
                </a:solidFill>
              </a:rPr>
              <a:t>Demonstrate four qualities of a good trainer</a:t>
            </a:r>
          </a:p>
          <a:p>
            <a:pPr>
              <a:lnSpc>
                <a:spcPct val="150000"/>
              </a:lnSpc>
            </a:pPr>
            <a:r>
              <a:rPr lang="en-US" altLang="en-US" sz="2400" smtClean="0">
                <a:solidFill>
                  <a:srgbClr val="000000"/>
                </a:solidFill>
              </a:rPr>
              <a:t>List four things to prepare for training</a:t>
            </a:r>
          </a:p>
          <a:p>
            <a:pPr>
              <a:lnSpc>
                <a:spcPct val="150000"/>
              </a:lnSpc>
            </a:pPr>
            <a:r>
              <a:rPr lang="en-US" altLang="en-US" sz="2400" smtClean="0">
                <a:solidFill>
                  <a:srgbClr val="000000"/>
                </a:solidFill>
              </a:rPr>
              <a:t>Create an effective learning environment</a:t>
            </a:r>
          </a:p>
          <a:p>
            <a:pPr>
              <a:lnSpc>
                <a:spcPct val="150000"/>
              </a:lnSpc>
            </a:pPr>
            <a:endParaRPr lang="en-US" altLang="en-US" sz="800" smtClean="0">
              <a:solidFill>
                <a:srgbClr val="000000"/>
              </a:solidFill>
            </a:endParaRPr>
          </a:p>
          <a:p>
            <a:r>
              <a:rPr lang="en-US" altLang="en-US" sz="2400" smtClean="0">
                <a:solidFill>
                  <a:srgbClr val="000000"/>
                </a:solidFill>
              </a:rPr>
              <a:t>Use at least two types of classroom training media effectively</a:t>
            </a:r>
          </a:p>
          <a:p>
            <a:endParaRPr lang="en-US" altLang="en-US" sz="800" smtClean="0">
              <a:solidFill>
                <a:srgbClr val="000000"/>
              </a:solidFill>
            </a:endParaRPr>
          </a:p>
          <a:p>
            <a:pPr>
              <a:lnSpc>
                <a:spcPct val="150000"/>
              </a:lnSpc>
            </a:pPr>
            <a:r>
              <a:rPr lang="en-US" altLang="en-US" sz="2400" smtClean="0">
                <a:solidFill>
                  <a:srgbClr val="000000"/>
                </a:solidFill>
              </a:rPr>
              <a:t>Use three participative training methods</a:t>
            </a:r>
          </a:p>
          <a:p>
            <a:pPr>
              <a:lnSpc>
                <a:spcPct val="150000"/>
              </a:lnSpc>
            </a:pPr>
            <a:endParaRPr lang="en-US" altLang="en-US" sz="800" smtClean="0">
              <a:solidFill>
                <a:srgbClr val="000000"/>
              </a:solidFill>
            </a:endParaRPr>
          </a:p>
          <a:p>
            <a:r>
              <a:rPr lang="en-US" altLang="en-US" sz="2400" smtClean="0">
                <a:solidFill>
                  <a:srgbClr val="000000"/>
                </a:solidFill>
              </a:rPr>
              <a:t>Use vocal, verbal and visual skills to conduct an effective training class</a:t>
            </a:r>
          </a:p>
          <a:p>
            <a:pPr>
              <a:lnSpc>
                <a:spcPct val="80000"/>
              </a:lnSpc>
            </a:pPr>
            <a:endParaRPr lang="en-US" altLang="en-US" sz="2400" smtClean="0">
              <a:solidFill>
                <a:srgbClr val="000000"/>
              </a:solidFill>
            </a:endParaRPr>
          </a:p>
          <a:p>
            <a:pPr>
              <a:lnSpc>
                <a:spcPct val="80000"/>
              </a:lnSpc>
            </a:pPr>
            <a:endParaRPr lang="en-US" altLang="en-US" sz="2400" smtClean="0">
              <a:solidFill>
                <a:srgbClr val="000000"/>
              </a:solidFill>
            </a:endParaRPr>
          </a:p>
          <a:p>
            <a:pPr>
              <a:lnSpc>
                <a:spcPct val="80000"/>
              </a:lnSpc>
              <a:buFontTx/>
              <a:buNone/>
            </a:pPr>
            <a:endParaRPr lang="en-US" altLang="en-US" sz="2400" smtClean="0">
              <a:solidFill>
                <a:srgbClr val="000000"/>
              </a:solidFill>
            </a:endParaRPr>
          </a:p>
        </p:txBody>
      </p:sp>
      <p:sp>
        <p:nvSpPr>
          <p:cNvPr id="13317" name="Text Box 0"/>
          <p:cNvSpPr txBox="1">
            <a:spLocks noChangeArrowheads="1"/>
          </p:cNvSpPr>
          <p:nvPr/>
        </p:nvSpPr>
        <p:spPr bwMode="auto">
          <a:xfrm>
            <a:off x="804863" y="1676400"/>
            <a:ext cx="55721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Upon completion of this training course, the</a:t>
            </a:r>
          </a:p>
          <a:p>
            <a:pPr>
              <a:spcBef>
                <a:spcPct val="0"/>
              </a:spcBef>
              <a:buFontTx/>
              <a:buNone/>
            </a:pPr>
            <a:r>
              <a:rPr lang="en-US" altLang="en-US" sz="2400"/>
              <a:t>learners will have the ability to: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en-US" sz="3600" b="1" smtClean="0"/>
              <a:t>PARTICIPATIVE</a:t>
            </a:r>
            <a:br>
              <a:rPr lang="en-US" altLang="en-US" sz="3600" b="1" smtClean="0"/>
            </a:br>
            <a:r>
              <a:rPr lang="en-US" altLang="en-US" sz="3600" b="1" smtClean="0"/>
              <a:t>   TRAINNG METHODS</a:t>
            </a:r>
            <a:r>
              <a:rPr lang="en-US" altLang="en-US" smtClean="0"/>
              <a:t>	</a:t>
            </a:r>
          </a:p>
        </p:txBody>
      </p:sp>
      <p:sp>
        <p:nvSpPr>
          <p:cNvPr id="94211" name="Content Placeholder 2"/>
          <p:cNvSpPr>
            <a:spLocks noGrp="1"/>
          </p:cNvSpPr>
          <p:nvPr>
            <p:ph sz="half" idx="1"/>
          </p:nvPr>
        </p:nvSpPr>
        <p:spPr>
          <a:xfrm>
            <a:off x="533400" y="2670175"/>
            <a:ext cx="2838450" cy="5943600"/>
          </a:xfrm>
        </p:spPr>
        <p:txBody>
          <a:bodyPr/>
          <a:lstStyle/>
          <a:p>
            <a:pPr>
              <a:defRPr/>
            </a:pPr>
            <a:r>
              <a:rPr lang="en-US" altLang="en-US" sz="2400" dirty="0"/>
              <a:t>Questions</a:t>
            </a:r>
          </a:p>
          <a:p>
            <a:pPr marL="0" indent="0">
              <a:lnSpc>
                <a:spcPct val="150000"/>
              </a:lnSpc>
              <a:buFontTx/>
              <a:buNone/>
              <a:defRPr/>
            </a:pPr>
            <a:endParaRPr lang="en-US" altLang="en-US" sz="1000" dirty="0" smtClean="0"/>
          </a:p>
          <a:p>
            <a:pPr>
              <a:lnSpc>
                <a:spcPct val="150000"/>
              </a:lnSpc>
              <a:defRPr/>
            </a:pPr>
            <a:r>
              <a:rPr lang="en-US" altLang="en-US" sz="2400" dirty="0" smtClean="0"/>
              <a:t>Tests/Quizzes</a:t>
            </a:r>
          </a:p>
          <a:p>
            <a:pPr>
              <a:lnSpc>
                <a:spcPct val="150000"/>
              </a:lnSpc>
              <a:defRPr/>
            </a:pPr>
            <a:endParaRPr lang="en-US" altLang="en-US" sz="1000" dirty="0" smtClean="0"/>
          </a:p>
          <a:p>
            <a:pPr>
              <a:lnSpc>
                <a:spcPct val="150000"/>
              </a:lnSpc>
              <a:defRPr/>
            </a:pPr>
            <a:r>
              <a:rPr lang="en-US" altLang="en-US" sz="2400" dirty="0" smtClean="0"/>
              <a:t>Graphics/Pictures</a:t>
            </a:r>
          </a:p>
          <a:p>
            <a:pPr>
              <a:lnSpc>
                <a:spcPct val="150000"/>
              </a:lnSpc>
              <a:defRPr/>
            </a:pPr>
            <a:endParaRPr lang="en-US" altLang="en-US" sz="1000" dirty="0" smtClean="0"/>
          </a:p>
          <a:p>
            <a:pPr>
              <a:defRPr/>
            </a:pPr>
            <a:r>
              <a:rPr lang="en-US" altLang="en-US" sz="2400" dirty="0" smtClean="0"/>
              <a:t>Individual Exercises</a:t>
            </a:r>
          </a:p>
          <a:p>
            <a:pPr>
              <a:defRPr/>
            </a:pPr>
            <a:endParaRPr lang="en-US" altLang="en-US" sz="600" dirty="0" smtClean="0"/>
          </a:p>
          <a:p>
            <a:pPr>
              <a:lnSpc>
                <a:spcPct val="150000"/>
              </a:lnSpc>
              <a:defRPr/>
            </a:pPr>
            <a:endParaRPr lang="en-US" altLang="en-US" sz="1800" dirty="0" smtClean="0"/>
          </a:p>
        </p:txBody>
      </p:sp>
      <p:sp>
        <p:nvSpPr>
          <p:cNvPr id="98308" name="Slide Number Placeholder 3"/>
          <p:cNvSpPr>
            <a:spLocks noGrp="1"/>
          </p:cNvSpPr>
          <p:nvPr>
            <p:ph type="sldNum" sz="quarter" idx="12"/>
          </p:nvPr>
        </p:nvSpPr>
        <p:spPr>
          <a:xfrm>
            <a:off x="6143625" y="8613775"/>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922E8B1F-DB93-41D0-9224-4DD58D34DBE9}" type="slidenum">
              <a:rPr lang="en-GB" altLang="en-US" sz="1400" smtClean="0"/>
              <a:pPr algn="l">
                <a:spcBef>
                  <a:spcPct val="0"/>
                </a:spcBef>
                <a:buFontTx/>
                <a:buNone/>
              </a:pPr>
              <a:t>50</a:t>
            </a:fld>
            <a:endParaRPr lang="en-GB" altLang="en-US" sz="1400" smtClean="0"/>
          </a:p>
        </p:txBody>
      </p:sp>
      <p:sp>
        <p:nvSpPr>
          <p:cNvPr id="98309" name="TextBox 4"/>
          <p:cNvSpPr txBox="1">
            <a:spLocks noChangeArrowheads="1"/>
          </p:cNvSpPr>
          <p:nvPr/>
        </p:nvSpPr>
        <p:spPr bwMode="auto">
          <a:xfrm>
            <a:off x="761999" y="6395545"/>
            <a:ext cx="538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i="1" dirty="0"/>
              <a:t>Every training method should </a:t>
            </a:r>
          </a:p>
          <a:p>
            <a:pPr algn="ctr">
              <a:spcBef>
                <a:spcPct val="0"/>
              </a:spcBef>
              <a:buFontTx/>
              <a:buNone/>
            </a:pPr>
            <a:r>
              <a:rPr lang="en-US" altLang="en-US" sz="2400" b="1" i="1" dirty="0"/>
              <a:t>have a learning objective!</a:t>
            </a:r>
            <a:endParaRPr lang="en-US" altLang="en-US" sz="2400" i="1" dirty="0"/>
          </a:p>
        </p:txBody>
      </p:sp>
      <p:sp>
        <p:nvSpPr>
          <p:cNvPr id="98310" name="Content Placeholder 2"/>
          <p:cNvSpPr>
            <a:spLocks noGrp="1"/>
          </p:cNvSpPr>
          <p:nvPr>
            <p:ph sz="half" idx="1"/>
          </p:nvPr>
        </p:nvSpPr>
        <p:spPr>
          <a:xfrm>
            <a:off x="3524250" y="2514600"/>
            <a:ext cx="2838450" cy="5943600"/>
          </a:xfrm>
        </p:spPr>
        <p:txBody>
          <a:bodyPr/>
          <a:lstStyle/>
          <a:p>
            <a:pPr>
              <a:lnSpc>
                <a:spcPct val="150000"/>
              </a:lnSpc>
            </a:pPr>
            <a:r>
              <a:rPr lang="en-US" altLang="en-US" sz="2400" smtClean="0"/>
              <a:t>Demonstration</a:t>
            </a:r>
          </a:p>
          <a:p>
            <a:pPr>
              <a:lnSpc>
                <a:spcPct val="150000"/>
              </a:lnSpc>
            </a:pPr>
            <a:endParaRPr lang="en-US" altLang="en-US" sz="1000" smtClean="0"/>
          </a:p>
          <a:p>
            <a:pPr>
              <a:lnSpc>
                <a:spcPct val="150000"/>
              </a:lnSpc>
            </a:pPr>
            <a:r>
              <a:rPr lang="en-US" altLang="en-US" sz="2400" smtClean="0"/>
              <a:t>Summaries</a:t>
            </a:r>
          </a:p>
          <a:p>
            <a:pPr>
              <a:lnSpc>
                <a:spcPct val="150000"/>
              </a:lnSpc>
            </a:pPr>
            <a:endParaRPr lang="en-US" altLang="en-US" sz="1000" smtClean="0"/>
          </a:p>
          <a:p>
            <a:pPr>
              <a:lnSpc>
                <a:spcPct val="150000"/>
              </a:lnSpc>
            </a:pPr>
            <a:r>
              <a:rPr lang="en-US" altLang="en-US" sz="2400" smtClean="0"/>
              <a:t>Videos</a:t>
            </a:r>
          </a:p>
          <a:p>
            <a:pPr>
              <a:lnSpc>
                <a:spcPct val="150000"/>
              </a:lnSpc>
            </a:pPr>
            <a:endParaRPr lang="en-US" altLang="en-US" sz="1000" smtClean="0"/>
          </a:p>
          <a:p>
            <a:pPr>
              <a:lnSpc>
                <a:spcPct val="150000"/>
              </a:lnSpc>
            </a:pPr>
            <a:r>
              <a:rPr lang="en-US" altLang="en-US" sz="2400" smtClean="0"/>
              <a:t>Games</a:t>
            </a:r>
          </a:p>
          <a:p>
            <a:pPr>
              <a:lnSpc>
                <a:spcPct val="150000"/>
              </a:lnSpc>
            </a:pPr>
            <a:endParaRPr lang="en-US" altLang="en-US" sz="1000" smtClean="0"/>
          </a:p>
          <a:p>
            <a:endParaRPr lang="en-US" altLang="en-US" sz="600" smtClean="0"/>
          </a:p>
          <a:p>
            <a:pPr>
              <a:lnSpc>
                <a:spcPct val="150000"/>
              </a:lnSpc>
            </a:pPr>
            <a:endParaRPr lang="en-US" altLang="en-US" sz="1800" smtClean="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14350" y="685800"/>
            <a:ext cx="5829300" cy="939800"/>
          </a:xfrm>
        </p:spPr>
        <p:txBody>
          <a:bodyPr/>
          <a:lstStyle/>
          <a:p>
            <a:r>
              <a:rPr lang="en-US" altLang="en-US" sz="3600" b="1" smtClean="0"/>
              <a:t>    TRAINING METHODS</a:t>
            </a:r>
            <a:r>
              <a:rPr lang="en-US" altLang="en-US" smtClean="0"/>
              <a:t>	</a:t>
            </a:r>
          </a:p>
        </p:txBody>
      </p:sp>
      <p:sp>
        <p:nvSpPr>
          <p:cNvPr id="100355" name="Slide Number Placeholder 3"/>
          <p:cNvSpPr>
            <a:spLocks noGrp="1"/>
          </p:cNvSpPr>
          <p:nvPr>
            <p:ph type="sldNum" sz="quarter" idx="12"/>
          </p:nvPr>
        </p:nvSpPr>
        <p:spPr>
          <a:xfrm>
            <a:off x="60198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5148463D-8C96-4541-B650-F47C65AFE126}" type="slidenum">
              <a:rPr lang="en-GB" altLang="en-US" sz="1400" smtClean="0"/>
              <a:pPr algn="l">
                <a:spcBef>
                  <a:spcPct val="0"/>
                </a:spcBef>
                <a:buFontTx/>
                <a:buNone/>
              </a:pPr>
              <a:t>51</a:t>
            </a:fld>
            <a:endParaRPr lang="en-GB" altLang="en-US" sz="1400" smtClean="0"/>
          </a:p>
        </p:txBody>
      </p:sp>
      <p:sp>
        <p:nvSpPr>
          <p:cNvPr id="100356" name="Content Placeholder 6"/>
          <p:cNvSpPr>
            <a:spLocks noGrp="1"/>
          </p:cNvSpPr>
          <p:nvPr>
            <p:ph sz="half" idx="4294967295"/>
          </p:nvPr>
        </p:nvSpPr>
        <p:spPr>
          <a:xfrm>
            <a:off x="533400" y="2057400"/>
            <a:ext cx="5829300" cy="3459163"/>
          </a:xfrm>
        </p:spPr>
        <p:txBody>
          <a:bodyPr/>
          <a:lstStyle/>
          <a:p>
            <a:pPr marL="0" indent="0">
              <a:buFontTx/>
              <a:buNone/>
            </a:pPr>
            <a:r>
              <a:rPr lang="en-US" altLang="en-US" sz="2400" smtClean="0"/>
              <a:t>Why use a variety of  learning methods?</a:t>
            </a:r>
          </a:p>
          <a:p>
            <a:pPr marL="0" indent="0">
              <a:buFontTx/>
              <a:buNone/>
            </a:pPr>
            <a:r>
              <a:rPr lang="en-US" alt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z="3600" b="1" smtClean="0"/>
              <a:t>USING DIFFERENT METHODS</a:t>
            </a:r>
          </a:p>
        </p:txBody>
      </p:sp>
      <p:sp>
        <p:nvSpPr>
          <p:cNvPr id="102403" name="Content Placeholder 2"/>
          <p:cNvSpPr>
            <a:spLocks noGrp="1"/>
          </p:cNvSpPr>
          <p:nvPr>
            <p:ph sz="half" idx="1"/>
          </p:nvPr>
        </p:nvSpPr>
        <p:spPr>
          <a:xfrm>
            <a:off x="533400" y="1981200"/>
            <a:ext cx="5829300" cy="3570288"/>
          </a:xfrm>
        </p:spPr>
        <p:txBody>
          <a:bodyPr/>
          <a:lstStyle/>
          <a:p>
            <a:pPr>
              <a:lnSpc>
                <a:spcPct val="200000"/>
              </a:lnSpc>
              <a:buFont typeface="Times New Roman" panose="02020603050405020304" pitchFamily="18" charset="0"/>
              <a:buAutoNum type="arabicPeriod"/>
            </a:pPr>
            <a:r>
              <a:rPr lang="en-US" altLang="en-US" sz="2400" dirty="0" smtClean="0"/>
              <a:t>Generates interest</a:t>
            </a:r>
          </a:p>
          <a:p>
            <a:pPr>
              <a:lnSpc>
                <a:spcPct val="200000"/>
              </a:lnSpc>
              <a:buFont typeface="Times New Roman" panose="02020603050405020304" pitchFamily="18" charset="0"/>
              <a:buAutoNum type="arabicPeriod"/>
            </a:pPr>
            <a:r>
              <a:rPr lang="en-US" altLang="en-US" sz="2400" dirty="0" smtClean="0"/>
              <a:t>People learn in different ways</a:t>
            </a:r>
          </a:p>
          <a:p>
            <a:pPr>
              <a:lnSpc>
                <a:spcPct val="200000"/>
              </a:lnSpc>
              <a:buFont typeface="Times New Roman" panose="02020603050405020304" pitchFamily="18" charset="0"/>
              <a:buAutoNum type="arabicPeriod"/>
            </a:pPr>
            <a:r>
              <a:rPr lang="en-US" altLang="en-US" sz="2400" dirty="0" smtClean="0"/>
              <a:t>People learn at different rates</a:t>
            </a:r>
          </a:p>
          <a:p>
            <a:pPr>
              <a:lnSpc>
                <a:spcPct val="200000"/>
              </a:lnSpc>
              <a:buFont typeface="Times New Roman" panose="02020603050405020304" pitchFamily="18" charset="0"/>
              <a:buAutoNum type="arabicPeriod"/>
            </a:pPr>
            <a:r>
              <a:rPr lang="en-US" altLang="en-US" sz="2400" dirty="0" smtClean="0"/>
              <a:t>People learn from different experiences</a:t>
            </a:r>
          </a:p>
          <a:p>
            <a:pPr>
              <a:lnSpc>
                <a:spcPct val="200000"/>
              </a:lnSpc>
              <a:buFont typeface="Times New Roman" panose="02020603050405020304" pitchFamily="18" charset="0"/>
              <a:buAutoNum type="arabicPeriod"/>
            </a:pPr>
            <a:r>
              <a:rPr lang="en-US" altLang="en-US" sz="2400" dirty="0" smtClean="0"/>
              <a:t>People learn from fun experiences</a:t>
            </a:r>
          </a:p>
          <a:p>
            <a:pPr>
              <a:buFont typeface="Times New Roman" panose="02020603050405020304" pitchFamily="18" charset="0"/>
              <a:buAutoNum type="arabicPeriod"/>
            </a:pPr>
            <a:endParaRPr lang="en-US" altLang="en-US" sz="2400" dirty="0" smtClean="0"/>
          </a:p>
        </p:txBody>
      </p:sp>
      <p:sp>
        <p:nvSpPr>
          <p:cNvPr id="102404" name="Slide Number Placeholder 3"/>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0B6568C3-8BB6-4356-AC68-56803893A82F}" type="slidenum">
              <a:rPr lang="en-GB" altLang="en-US" sz="1400" smtClean="0"/>
              <a:pPr algn="l">
                <a:spcBef>
                  <a:spcPct val="0"/>
                </a:spcBef>
                <a:buFontTx/>
                <a:buNone/>
              </a:pPr>
              <a:t>52</a:t>
            </a:fld>
            <a:endParaRPr lang="en-GB" altLang="en-US" sz="1400" smtClean="0"/>
          </a:p>
        </p:txBody>
      </p:sp>
      <p:pic>
        <p:nvPicPr>
          <p:cNvPr id="102405" name="Picture 4" descr="http://www.cmft.nhs.uk/published/UserUpload/image/education/NewLogoRGB.jpg" title="picture of logo 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6389688"/>
            <a:ext cx="1746250" cy="184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55A1BD-679D-4FC3-9084-056C89EAF702}" type="slidenum">
              <a:rPr lang="en-US" altLang="en-US" sz="1400" smtClean="0"/>
              <a:pPr>
                <a:spcBef>
                  <a:spcPct val="0"/>
                </a:spcBef>
                <a:buFontTx/>
                <a:buNone/>
              </a:pPr>
              <a:t>53</a:t>
            </a:fld>
            <a:endParaRPr lang="en-US" altLang="en-US" sz="1400" smtClean="0"/>
          </a:p>
        </p:txBody>
      </p:sp>
      <p:sp>
        <p:nvSpPr>
          <p:cNvPr id="104451" name="Rectangle 2"/>
          <p:cNvSpPr>
            <a:spLocks noGrp="1" noChangeArrowheads="1"/>
          </p:cNvSpPr>
          <p:nvPr>
            <p:ph type="title"/>
          </p:nvPr>
        </p:nvSpPr>
        <p:spPr>
          <a:xfrm>
            <a:off x="457200" y="762000"/>
            <a:ext cx="5829300" cy="152400"/>
          </a:xfrm>
        </p:spPr>
        <p:txBody>
          <a:bodyPr/>
          <a:lstStyle/>
          <a:p>
            <a:r>
              <a:rPr lang="en-US" altLang="en-US" smtClean="0"/>
              <a:t/>
            </a:r>
            <a:br>
              <a:rPr lang="en-US" altLang="en-US" smtClean="0"/>
            </a:br>
            <a:r>
              <a:rPr lang="en-US" altLang="en-US" sz="3600" b="1" smtClean="0"/>
              <a:t>THE POWER OF QUESTIONS</a:t>
            </a:r>
          </a:p>
        </p:txBody>
      </p:sp>
      <p:pic>
        <p:nvPicPr>
          <p:cNvPr id="2" name="Picture 1" title="photo of a train track in the woods with a qu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 y="2726055"/>
            <a:ext cx="5680710" cy="369189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CB7D2-B41D-482F-A971-588CC6880B22}" type="slidenum">
              <a:rPr lang="en-US" altLang="en-US" sz="1400" smtClean="0"/>
              <a:pPr>
                <a:spcBef>
                  <a:spcPct val="0"/>
                </a:spcBef>
                <a:buFontTx/>
                <a:buNone/>
              </a:pPr>
              <a:t>54</a:t>
            </a:fld>
            <a:endParaRPr lang="en-US" altLang="en-US" sz="1400" smtClean="0"/>
          </a:p>
        </p:txBody>
      </p:sp>
      <p:sp>
        <p:nvSpPr>
          <p:cNvPr id="106499" name="Rectangle 2"/>
          <p:cNvSpPr>
            <a:spLocks noGrp="1" noChangeArrowheads="1"/>
          </p:cNvSpPr>
          <p:nvPr>
            <p:ph type="title"/>
          </p:nvPr>
        </p:nvSpPr>
        <p:spPr>
          <a:xfrm>
            <a:off x="609600" y="762000"/>
            <a:ext cx="5829300" cy="939800"/>
          </a:xfrm>
        </p:spPr>
        <p:txBody>
          <a:bodyPr/>
          <a:lstStyle/>
          <a:p>
            <a:r>
              <a:rPr lang="en-US" altLang="en-US" sz="3600" b="1" smtClean="0"/>
              <a:t>THE DIFFERENCE</a:t>
            </a:r>
          </a:p>
        </p:txBody>
      </p:sp>
      <p:sp>
        <p:nvSpPr>
          <p:cNvPr id="106500" name="Rectangle 4"/>
          <p:cNvSpPr>
            <a:spLocks noGrp="1" noChangeArrowheads="1"/>
          </p:cNvSpPr>
          <p:nvPr>
            <p:ph type="body" sz="half" idx="1"/>
          </p:nvPr>
        </p:nvSpPr>
        <p:spPr>
          <a:xfrm>
            <a:off x="533400" y="2209800"/>
            <a:ext cx="2838450" cy="5943600"/>
          </a:xfrm>
        </p:spPr>
        <p:txBody>
          <a:bodyPr/>
          <a:lstStyle/>
          <a:p>
            <a:pPr>
              <a:buFontTx/>
              <a:buNone/>
            </a:pPr>
            <a:r>
              <a:rPr lang="en-US" altLang="en-US" sz="2000" smtClean="0"/>
              <a:t>Let me tell you why you need to …</a:t>
            </a:r>
          </a:p>
          <a:p>
            <a:pPr>
              <a:buFontTx/>
              <a:buNone/>
            </a:pPr>
            <a:endParaRPr lang="en-US" altLang="en-US" sz="2000" smtClean="0"/>
          </a:p>
          <a:p>
            <a:pPr>
              <a:buFontTx/>
              <a:buNone/>
            </a:pPr>
            <a:r>
              <a:rPr lang="en-US" altLang="en-US" sz="2000" smtClean="0"/>
              <a:t>You shouldn’t do this because…</a:t>
            </a:r>
          </a:p>
          <a:p>
            <a:pPr>
              <a:buFontTx/>
              <a:buNone/>
            </a:pPr>
            <a:endParaRPr lang="en-US" altLang="en-US" sz="2000" smtClean="0"/>
          </a:p>
          <a:p>
            <a:pPr>
              <a:buFontTx/>
              <a:buNone/>
            </a:pPr>
            <a:r>
              <a:rPr lang="en-US" altLang="en-US" sz="2000" smtClean="0"/>
              <a:t>The best way to do this is…</a:t>
            </a:r>
          </a:p>
          <a:p>
            <a:pPr>
              <a:buFontTx/>
              <a:buNone/>
            </a:pPr>
            <a:endParaRPr lang="en-US" altLang="en-US" sz="2000" smtClean="0"/>
          </a:p>
          <a:p>
            <a:pPr>
              <a:buFontTx/>
              <a:buNone/>
            </a:pPr>
            <a:r>
              <a:rPr lang="en-US" altLang="en-US" sz="2000" smtClean="0"/>
              <a:t>My experience in this is…</a:t>
            </a:r>
          </a:p>
          <a:p>
            <a:pPr>
              <a:buFontTx/>
              <a:buNone/>
            </a:pPr>
            <a:endParaRPr lang="en-US" altLang="en-US" sz="2000" smtClean="0"/>
          </a:p>
          <a:p>
            <a:pPr>
              <a:buFontTx/>
              <a:buNone/>
            </a:pPr>
            <a:r>
              <a:rPr lang="en-US" altLang="en-US" sz="2000" smtClean="0"/>
              <a:t>If you use this tool, be sure to…</a:t>
            </a:r>
          </a:p>
          <a:p>
            <a:pPr>
              <a:buFontTx/>
              <a:buNone/>
            </a:pPr>
            <a:endParaRPr lang="en-US" altLang="en-US" sz="2000" smtClean="0"/>
          </a:p>
          <a:p>
            <a:pPr>
              <a:buFontTx/>
              <a:buNone/>
            </a:pPr>
            <a:r>
              <a:rPr lang="en-US" altLang="en-US" sz="2000" smtClean="0"/>
              <a:t>I am going to do this because…</a:t>
            </a:r>
          </a:p>
          <a:p>
            <a:pPr>
              <a:buFontTx/>
              <a:buNone/>
            </a:pPr>
            <a:endParaRPr lang="en-US" altLang="en-US" sz="2000" smtClean="0"/>
          </a:p>
          <a:p>
            <a:pPr>
              <a:buFontTx/>
              <a:buNone/>
            </a:pPr>
            <a:endParaRPr lang="en-US" altLang="en-US" sz="2000" smtClean="0"/>
          </a:p>
        </p:txBody>
      </p:sp>
      <p:sp>
        <p:nvSpPr>
          <p:cNvPr id="106501" name="Rectangle 6"/>
          <p:cNvSpPr>
            <a:spLocks noChangeArrowheads="1"/>
          </p:cNvSpPr>
          <p:nvPr/>
        </p:nvSpPr>
        <p:spPr bwMode="auto">
          <a:xfrm>
            <a:off x="3429000" y="2209800"/>
            <a:ext cx="283845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2000" dirty="0"/>
              <a:t>Who can tell me why you need to …?</a:t>
            </a:r>
          </a:p>
          <a:p>
            <a:pPr>
              <a:buFontTx/>
              <a:buNone/>
            </a:pPr>
            <a:endParaRPr lang="en-US" altLang="en-US" sz="2000" dirty="0"/>
          </a:p>
          <a:p>
            <a:pPr>
              <a:buFontTx/>
              <a:buNone/>
            </a:pPr>
            <a:r>
              <a:rPr lang="en-US" altLang="en-US" sz="2000" dirty="0"/>
              <a:t>If I were to do this, what would happen?</a:t>
            </a:r>
          </a:p>
          <a:p>
            <a:pPr>
              <a:buFontTx/>
              <a:buNone/>
            </a:pPr>
            <a:endParaRPr lang="en-US" altLang="en-US" sz="2000" dirty="0"/>
          </a:p>
          <a:p>
            <a:pPr>
              <a:buFontTx/>
              <a:buNone/>
            </a:pPr>
            <a:r>
              <a:rPr lang="en-US" altLang="en-US" sz="2000" dirty="0"/>
              <a:t>What do you think is the best way to do this?</a:t>
            </a:r>
          </a:p>
          <a:p>
            <a:pPr>
              <a:buFontTx/>
              <a:buNone/>
            </a:pPr>
            <a:endParaRPr lang="en-US" altLang="en-US" sz="2000" dirty="0"/>
          </a:p>
          <a:p>
            <a:pPr>
              <a:buFontTx/>
              <a:buNone/>
            </a:pPr>
            <a:r>
              <a:rPr lang="en-US" altLang="en-US" sz="2000" dirty="0"/>
              <a:t>What is your experience in this?</a:t>
            </a:r>
          </a:p>
          <a:p>
            <a:pPr>
              <a:buFontTx/>
              <a:buNone/>
            </a:pPr>
            <a:endParaRPr lang="en-US" altLang="en-US" sz="2000" dirty="0"/>
          </a:p>
          <a:p>
            <a:pPr>
              <a:buFontTx/>
              <a:buNone/>
            </a:pPr>
            <a:r>
              <a:rPr lang="en-US" altLang="en-US" sz="2000" dirty="0"/>
              <a:t>How should you use this tool?</a:t>
            </a:r>
          </a:p>
          <a:p>
            <a:pPr>
              <a:buFontTx/>
              <a:buNone/>
            </a:pPr>
            <a:endParaRPr lang="en-US" altLang="en-US" sz="2000" dirty="0"/>
          </a:p>
          <a:p>
            <a:pPr>
              <a:buFontTx/>
              <a:buNone/>
            </a:pPr>
            <a:r>
              <a:rPr lang="en-US" altLang="en-US" sz="2000" dirty="0"/>
              <a:t>Why would I do this?</a:t>
            </a:r>
          </a:p>
          <a:p>
            <a:pPr>
              <a:buFontTx/>
              <a:buNone/>
            </a:pPr>
            <a:endParaRPr lang="en-US" altLang="en-US" sz="2000" dirty="0"/>
          </a:p>
          <a:p>
            <a:pPr>
              <a:buFontTx/>
              <a:buNone/>
            </a:pPr>
            <a:endParaRPr lang="en-US" alt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A80E63E-82C2-4E3F-A32D-D6C6143D863A}" type="slidenum">
              <a:rPr lang="en-US" altLang="en-US" sz="1400" smtClean="0"/>
              <a:pPr>
                <a:spcBef>
                  <a:spcPct val="0"/>
                </a:spcBef>
                <a:buFontTx/>
                <a:buNone/>
              </a:pPr>
              <a:t>55</a:t>
            </a:fld>
            <a:endParaRPr lang="en-US" altLang="en-US" sz="1400" smtClean="0"/>
          </a:p>
        </p:txBody>
      </p:sp>
      <p:sp>
        <p:nvSpPr>
          <p:cNvPr id="108547" name="Rectangle 2"/>
          <p:cNvSpPr>
            <a:spLocks noGrp="1" noChangeArrowheads="1"/>
          </p:cNvSpPr>
          <p:nvPr>
            <p:ph type="title"/>
          </p:nvPr>
        </p:nvSpPr>
        <p:spPr>
          <a:xfrm>
            <a:off x="533400" y="762000"/>
            <a:ext cx="5829300" cy="939800"/>
          </a:xfrm>
        </p:spPr>
        <p:txBody>
          <a:bodyPr/>
          <a:lstStyle/>
          <a:p>
            <a:r>
              <a:rPr lang="en-US" altLang="en-US" sz="3600" b="1" smtClean="0"/>
              <a:t>ANOTHER GOOD REASON TO QUESTION</a:t>
            </a:r>
          </a:p>
        </p:txBody>
      </p:sp>
      <p:sp>
        <p:nvSpPr>
          <p:cNvPr id="108548" name="Rectangle 3"/>
          <p:cNvSpPr>
            <a:spLocks noGrp="1" noChangeArrowheads="1"/>
          </p:cNvSpPr>
          <p:nvPr>
            <p:ph type="body" idx="1"/>
          </p:nvPr>
        </p:nvSpPr>
        <p:spPr/>
        <p:txBody>
          <a:bodyPr/>
          <a:lstStyle/>
          <a:p>
            <a:pPr marL="0" indent="0" algn="ctr">
              <a:buFontTx/>
              <a:buNone/>
            </a:pPr>
            <a:r>
              <a:rPr lang="en-US" altLang="en-US" smtClean="0"/>
              <a:t>It makes the trainer’s life a lot easier!</a:t>
            </a:r>
          </a:p>
        </p:txBody>
      </p:sp>
      <p:pic>
        <p:nvPicPr>
          <p:cNvPr id="2" name="Picture 1" title="Photo - a group of people sitting in a cir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4191000"/>
            <a:ext cx="4781550" cy="359092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0005DC5-7582-4BA3-B75D-385ED18D4983}" type="slidenum">
              <a:rPr lang="en-US" altLang="en-US" sz="1400" smtClean="0"/>
              <a:pPr>
                <a:spcBef>
                  <a:spcPct val="0"/>
                </a:spcBef>
                <a:buFontTx/>
                <a:buNone/>
              </a:pPr>
              <a:t>56</a:t>
            </a:fld>
            <a:endParaRPr lang="en-US" altLang="en-US" sz="1400" smtClean="0"/>
          </a:p>
        </p:txBody>
      </p:sp>
      <p:sp>
        <p:nvSpPr>
          <p:cNvPr id="110595" name="Rectangle 2"/>
          <p:cNvSpPr>
            <a:spLocks noGrp="1" noChangeArrowheads="1"/>
          </p:cNvSpPr>
          <p:nvPr>
            <p:ph type="title"/>
          </p:nvPr>
        </p:nvSpPr>
        <p:spPr>
          <a:xfrm>
            <a:off x="533400" y="685800"/>
            <a:ext cx="5829300" cy="939800"/>
          </a:xfrm>
        </p:spPr>
        <p:txBody>
          <a:bodyPr/>
          <a:lstStyle/>
          <a:p>
            <a:r>
              <a:rPr lang="en-US" altLang="en-US" sz="3600" b="1" smtClean="0"/>
              <a:t>QUESTIONING</a:t>
            </a:r>
          </a:p>
        </p:txBody>
      </p:sp>
      <p:sp>
        <p:nvSpPr>
          <p:cNvPr id="110596" name="Rectangle 3"/>
          <p:cNvSpPr>
            <a:spLocks noGrp="1" noChangeArrowheads="1"/>
          </p:cNvSpPr>
          <p:nvPr>
            <p:ph type="body" sz="half" idx="1"/>
          </p:nvPr>
        </p:nvSpPr>
        <p:spPr>
          <a:xfrm>
            <a:off x="533400" y="3962400"/>
            <a:ext cx="2838450" cy="4953000"/>
          </a:xfrm>
        </p:spPr>
        <p:txBody>
          <a:bodyPr/>
          <a:lstStyle/>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a:p>
            <a:pPr marL="533400" indent="-533400">
              <a:buFontTx/>
              <a:buAutoNum type="arabicPeriod"/>
            </a:pPr>
            <a:endParaRPr lang="en-US" altLang="en-US" sz="1800" b="1" smtClean="0"/>
          </a:p>
          <a:p>
            <a:pPr marL="533400" indent="-533400">
              <a:buFontTx/>
              <a:buAutoNum type="arabicPeriod"/>
            </a:pPr>
            <a:r>
              <a:rPr lang="en-US" altLang="en-US" sz="1800" b="1" smtClean="0"/>
              <a:t>____________________________________</a:t>
            </a:r>
          </a:p>
        </p:txBody>
      </p:sp>
      <p:sp>
        <p:nvSpPr>
          <p:cNvPr id="110597" name="Text Box 5"/>
          <p:cNvSpPr txBox="1">
            <a:spLocks noChangeArrowheads="1"/>
          </p:cNvSpPr>
          <p:nvPr/>
        </p:nvSpPr>
        <p:spPr bwMode="auto">
          <a:xfrm>
            <a:off x="609491" y="1600200"/>
            <a:ext cx="586740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US" altLang="en-US" sz="1800" dirty="0"/>
              <a:t>In the space provided below, write 5 statements regarding the </a:t>
            </a:r>
          </a:p>
          <a:p>
            <a:pPr>
              <a:buFontTx/>
              <a:buNone/>
            </a:pPr>
            <a:r>
              <a:rPr lang="en-US" altLang="en-US" sz="1800" dirty="0"/>
              <a:t>training you </a:t>
            </a:r>
            <a:r>
              <a:rPr lang="en-US" altLang="en-US" sz="1800" dirty="0" smtClean="0"/>
              <a:t>will be </a:t>
            </a:r>
            <a:r>
              <a:rPr lang="en-US" altLang="en-US" sz="1800" dirty="0"/>
              <a:t>conducting.  After finishing those 5 </a:t>
            </a:r>
          </a:p>
          <a:p>
            <a:pPr>
              <a:buFontTx/>
              <a:buNone/>
            </a:pPr>
            <a:r>
              <a:rPr lang="en-US" altLang="en-US" sz="1800" dirty="0"/>
              <a:t>statements, turn them into open ended questions.</a:t>
            </a:r>
          </a:p>
          <a:p>
            <a:pPr>
              <a:buFontTx/>
              <a:buNone/>
            </a:pPr>
            <a:endParaRPr lang="en-US" altLang="en-US" sz="1800" dirty="0"/>
          </a:p>
          <a:p>
            <a:pPr>
              <a:buFontTx/>
              <a:buNone/>
            </a:pPr>
            <a:r>
              <a:rPr lang="en-US" altLang="en-US" sz="1800" dirty="0"/>
              <a:t>           </a:t>
            </a:r>
            <a:r>
              <a:rPr lang="en-US" altLang="en-US" sz="1800" u="sng" dirty="0"/>
              <a:t>STATEMENTS</a:t>
            </a:r>
            <a:r>
              <a:rPr lang="en-US" altLang="en-US" sz="1800" dirty="0"/>
              <a:t>		  </a:t>
            </a:r>
            <a:r>
              <a:rPr lang="en-US" altLang="en-US" sz="1800" u="sng" dirty="0"/>
              <a:t>QUESTIONS</a:t>
            </a:r>
          </a:p>
          <a:p>
            <a:pPr>
              <a:spcBef>
                <a:spcPct val="0"/>
              </a:spcBef>
              <a:buFontTx/>
              <a:buNone/>
            </a:pPr>
            <a:endParaRPr lang="en-US" altLang="en-US" sz="1800" u="sng" dirty="0"/>
          </a:p>
        </p:txBody>
      </p:sp>
      <p:sp>
        <p:nvSpPr>
          <p:cNvPr id="110598" name="Rectangle 6"/>
          <p:cNvSpPr>
            <a:spLocks noChangeArrowheads="1"/>
          </p:cNvSpPr>
          <p:nvPr/>
        </p:nvSpPr>
        <p:spPr bwMode="auto">
          <a:xfrm>
            <a:off x="3581400" y="3962400"/>
            <a:ext cx="28384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a:p>
            <a:pPr>
              <a:buFontTx/>
              <a:buAutoNum type="arabicPeriod"/>
            </a:pPr>
            <a:endParaRPr lang="en-US" altLang="en-US" sz="1800" b="1"/>
          </a:p>
          <a:p>
            <a:pPr>
              <a:buFontTx/>
              <a:buAutoNum type="arabicPeriod"/>
            </a:pPr>
            <a:r>
              <a:rPr lang="en-US" altLang="en-US" sz="1800" b="1"/>
              <a:t>____________________________________</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sz="3600" b="1" smtClean="0"/>
              <a:t>PRE-POST TEST</a:t>
            </a:r>
          </a:p>
        </p:txBody>
      </p:sp>
      <p:sp>
        <p:nvSpPr>
          <p:cNvPr id="4" name="Content Placeholder 3"/>
          <p:cNvSpPr>
            <a:spLocks noGrp="1"/>
          </p:cNvSpPr>
          <p:nvPr>
            <p:ph sz="half" idx="2"/>
          </p:nvPr>
        </p:nvSpPr>
        <p:spPr>
          <a:xfrm>
            <a:off x="457200" y="1612900"/>
            <a:ext cx="5905500" cy="4748213"/>
          </a:xfrm>
        </p:spPr>
        <p:txBody>
          <a:bodyPr/>
          <a:lstStyle/>
          <a:p>
            <a:pPr>
              <a:defRPr/>
            </a:pPr>
            <a:endParaRPr lang="en-US" sz="900" dirty="0"/>
          </a:p>
          <a:p>
            <a:pPr marL="0" indent="0">
              <a:buFontTx/>
              <a:buNone/>
              <a:defRPr/>
            </a:pPr>
            <a:r>
              <a:rPr lang="en-US" sz="1800" dirty="0"/>
              <a:t>Circle the letter of </a:t>
            </a:r>
            <a:r>
              <a:rPr lang="en-US" sz="1800" dirty="0" smtClean="0"/>
              <a:t>that </a:t>
            </a:r>
            <a:r>
              <a:rPr lang="en-US" sz="1800" dirty="0"/>
              <a:t>matches </a:t>
            </a:r>
            <a:r>
              <a:rPr lang="en-US" sz="1800" dirty="0" smtClean="0"/>
              <a:t>the pliers:</a:t>
            </a:r>
            <a:endParaRPr lang="en-US" sz="1800" dirty="0"/>
          </a:p>
          <a:p>
            <a:pPr>
              <a:defRPr/>
            </a:pPr>
            <a:endParaRPr lang="en-US" sz="1800" dirty="0"/>
          </a:p>
          <a:p>
            <a:pPr marL="171450" indent="-171450">
              <a:buFontTx/>
              <a:buAutoNum type="arabicPeriod" startAt="14"/>
              <a:defRPr/>
            </a:pPr>
            <a:r>
              <a:rPr lang="en-US" sz="1800" dirty="0" smtClean="0"/>
              <a:t>   A  B  C  D  E        Slipjoint</a:t>
            </a:r>
            <a:r>
              <a:rPr lang="en-US" sz="1800" dirty="0"/>
              <a:t>	                  </a:t>
            </a:r>
          </a:p>
          <a:p>
            <a:pPr marL="0" indent="0">
              <a:buFontTx/>
              <a:buNone/>
              <a:defRPr/>
            </a:pPr>
            <a:r>
              <a:rPr lang="en-US" sz="1800" dirty="0"/>
              <a:t>15.  </a:t>
            </a:r>
            <a:r>
              <a:rPr lang="en-US" sz="1800" dirty="0" smtClean="0"/>
              <a:t> A  B  C  </a:t>
            </a:r>
            <a:r>
              <a:rPr lang="en-US" sz="1800" dirty="0"/>
              <a:t>D </a:t>
            </a:r>
            <a:r>
              <a:rPr lang="en-US" sz="1800" dirty="0" smtClean="0"/>
              <a:t> E        Needle </a:t>
            </a:r>
            <a:r>
              <a:rPr lang="en-US" sz="1800" dirty="0"/>
              <a:t>nose</a:t>
            </a:r>
            <a:r>
              <a:rPr lang="en-US" sz="1800" u="sng" dirty="0"/>
              <a:t>    </a:t>
            </a:r>
            <a:r>
              <a:rPr lang="en-US" sz="1800" dirty="0"/>
              <a:t> </a:t>
            </a:r>
            <a:r>
              <a:rPr lang="en-US" sz="1800" u="sng" dirty="0"/>
              <a:t>     </a:t>
            </a:r>
            <a:endParaRPr lang="en-US" sz="1800" dirty="0"/>
          </a:p>
          <a:p>
            <a:pPr marL="171450" indent="-171450">
              <a:buFontTx/>
              <a:buAutoNum type="arabicPeriod" startAt="16"/>
              <a:defRPr/>
            </a:pPr>
            <a:r>
              <a:rPr lang="en-US" sz="1800" dirty="0" smtClean="0"/>
              <a:t>   A  B  C  D  E        Multi-groove / Channel Lock</a:t>
            </a:r>
            <a:endParaRPr lang="en-US" sz="1800" dirty="0"/>
          </a:p>
          <a:p>
            <a:pPr marL="171450" indent="-171450">
              <a:buFontTx/>
              <a:buAutoNum type="arabicPeriod" startAt="17"/>
              <a:defRPr/>
            </a:pPr>
            <a:r>
              <a:rPr lang="en-US" sz="1800" dirty="0" smtClean="0"/>
              <a:t>   A  B  C  D  E        Diagonal</a:t>
            </a:r>
            <a:endParaRPr lang="en-US" sz="1800" dirty="0"/>
          </a:p>
          <a:p>
            <a:pPr marL="0" indent="0">
              <a:buFontTx/>
              <a:buNone/>
              <a:defRPr/>
            </a:pPr>
            <a:r>
              <a:rPr lang="en-US" sz="1800" dirty="0"/>
              <a:t>18.  </a:t>
            </a:r>
            <a:r>
              <a:rPr lang="en-US" sz="1800" dirty="0" smtClean="0"/>
              <a:t> A  B  C  D  E        Vise Grip / Locking</a:t>
            </a:r>
            <a:endParaRPr lang="en-US" sz="1800" dirty="0"/>
          </a:p>
        </p:txBody>
      </p:sp>
      <p:sp>
        <p:nvSpPr>
          <p:cNvPr id="112644" name="Slide Number Placeholder 4"/>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668653C8-D0D4-4BE9-A033-942A20CCA770}" type="slidenum">
              <a:rPr lang="en-GB" altLang="en-US" sz="1400" smtClean="0"/>
              <a:pPr algn="l">
                <a:spcBef>
                  <a:spcPct val="0"/>
                </a:spcBef>
                <a:buFontTx/>
                <a:buNone/>
              </a:pPr>
              <a:t>57</a:t>
            </a:fld>
            <a:endParaRPr lang="en-GB" altLang="en-US" sz="1400" smtClean="0"/>
          </a:p>
        </p:txBody>
      </p:sp>
      <p:pic>
        <p:nvPicPr>
          <p:cNvPr id="112645" name="Content Placeholder 6" title="photo of different pliers"/>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1600200" y="4419600"/>
            <a:ext cx="3028950" cy="3133725"/>
          </a:xfrm>
          <a:ln>
            <a:solidFill>
              <a:schemeClr val="tx1"/>
            </a:solidFill>
            <a:miter lim="800000"/>
            <a:headEnd/>
            <a:tailEnd/>
          </a:ln>
        </p:spPr>
      </p:pic>
      <p:sp>
        <p:nvSpPr>
          <p:cNvPr id="112646" name="Text Box 2"/>
          <p:cNvSpPr txBox="1">
            <a:spLocks noChangeArrowheads="1"/>
          </p:cNvSpPr>
          <p:nvPr/>
        </p:nvSpPr>
        <p:spPr bwMode="auto">
          <a:xfrm>
            <a:off x="2890838" y="4687888"/>
            <a:ext cx="341312" cy="37465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750"/>
              </a:spcAft>
              <a:buFontTx/>
              <a:buNone/>
            </a:pPr>
            <a:r>
              <a:rPr lang="en-US" altLang="en-US" sz="1800">
                <a:latin typeface="Calibri" panose="020F0502020204030204" pitchFamily="34" charset="0"/>
                <a:ea typeface="Calibri" panose="020F0502020204030204" pitchFamily="34" charset="0"/>
                <a:cs typeface="Times New Roman" panose="02020603050405020304" pitchFamily="18" charset="0"/>
              </a:rPr>
              <a:t>A</a:t>
            </a:r>
          </a:p>
        </p:txBody>
      </p:sp>
      <p:sp>
        <p:nvSpPr>
          <p:cNvPr id="112647" name="Text Box 2"/>
          <p:cNvSpPr txBox="1">
            <a:spLocks noChangeArrowheads="1"/>
          </p:cNvSpPr>
          <p:nvPr/>
        </p:nvSpPr>
        <p:spPr bwMode="auto">
          <a:xfrm>
            <a:off x="3062288" y="5449888"/>
            <a:ext cx="322262" cy="417512"/>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750"/>
              </a:spcAft>
              <a:buFontTx/>
              <a:buNone/>
            </a:pPr>
            <a:r>
              <a:rPr lang="en-US" altLang="en-US" sz="1800">
                <a:latin typeface="Calibri" panose="020F0502020204030204" pitchFamily="34" charset="0"/>
                <a:ea typeface="Calibri" panose="020F0502020204030204" pitchFamily="34" charset="0"/>
                <a:cs typeface="Times New Roman" panose="02020603050405020304" pitchFamily="18" charset="0"/>
              </a:rPr>
              <a:t>B</a:t>
            </a:r>
          </a:p>
        </p:txBody>
      </p:sp>
      <p:sp>
        <p:nvSpPr>
          <p:cNvPr id="112648" name="Text Box 2"/>
          <p:cNvSpPr txBox="1">
            <a:spLocks noChangeArrowheads="1"/>
          </p:cNvSpPr>
          <p:nvPr/>
        </p:nvSpPr>
        <p:spPr bwMode="auto">
          <a:xfrm>
            <a:off x="3062288" y="6138863"/>
            <a:ext cx="322262" cy="4064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750"/>
              </a:spcAft>
              <a:buFontTx/>
              <a:buNone/>
            </a:pPr>
            <a:r>
              <a:rPr lang="en-US" altLang="en-US" sz="1800">
                <a:latin typeface="Calibri" panose="020F0502020204030204" pitchFamily="34" charset="0"/>
                <a:ea typeface="Calibri" panose="020F0502020204030204" pitchFamily="34" charset="0"/>
                <a:cs typeface="Times New Roman" panose="02020603050405020304" pitchFamily="18" charset="0"/>
              </a:rPr>
              <a:t>C</a:t>
            </a:r>
          </a:p>
        </p:txBody>
      </p:sp>
      <p:sp>
        <p:nvSpPr>
          <p:cNvPr id="112649" name="Text Box 2"/>
          <p:cNvSpPr txBox="1">
            <a:spLocks noChangeArrowheads="1"/>
          </p:cNvSpPr>
          <p:nvPr/>
        </p:nvSpPr>
        <p:spPr bwMode="auto">
          <a:xfrm>
            <a:off x="3079750" y="6975475"/>
            <a:ext cx="304800" cy="357188"/>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750"/>
              </a:spcAft>
              <a:buFontTx/>
              <a:buNone/>
            </a:pPr>
            <a:r>
              <a:rPr lang="en-US" altLang="en-US" sz="1800">
                <a:latin typeface="Calibri" panose="020F0502020204030204" pitchFamily="34" charset="0"/>
                <a:ea typeface="Calibri" panose="020F0502020204030204" pitchFamily="34" charset="0"/>
                <a:cs typeface="Times New Roman" panose="02020603050405020304" pitchFamily="18" charset="0"/>
              </a:rPr>
              <a:t>D</a:t>
            </a:r>
          </a:p>
        </p:txBody>
      </p:sp>
      <p:sp>
        <p:nvSpPr>
          <p:cNvPr id="112650" name="Text Box 2"/>
          <p:cNvSpPr txBox="1">
            <a:spLocks noChangeArrowheads="1"/>
          </p:cNvSpPr>
          <p:nvPr/>
        </p:nvSpPr>
        <p:spPr bwMode="auto">
          <a:xfrm>
            <a:off x="4060825" y="6115050"/>
            <a:ext cx="274638" cy="304800"/>
          </a:xfrm>
          <a:prstGeom prst="rect">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ts val="750"/>
              </a:spcAft>
              <a:buFontTx/>
              <a:buNone/>
            </a:pPr>
            <a:r>
              <a:rPr lang="en-US" altLang="en-US" sz="1800">
                <a:latin typeface="Calibri" panose="020F0502020204030204" pitchFamily="34" charset="0"/>
                <a:ea typeface="Calibri" panose="020F0502020204030204" pitchFamily="34" charset="0"/>
                <a:cs typeface="Times New Roman" panose="02020603050405020304" pitchFamily="18" charset="0"/>
              </a:rPr>
              <a:t>E</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idx="1"/>
          </p:nvPr>
        </p:nvSpPr>
        <p:spPr>
          <a:xfrm>
            <a:off x="479425" y="1905000"/>
            <a:ext cx="5829300" cy="6705600"/>
          </a:xfrm>
        </p:spPr>
        <p:txBody>
          <a:bodyPr/>
          <a:lstStyle/>
          <a:p>
            <a:pPr marL="0" indent="0">
              <a:buFontTx/>
              <a:buNone/>
            </a:pPr>
            <a:r>
              <a:rPr lang="en-US" altLang="en-US" b="1" i="1" smtClean="0"/>
              <a:t>Seven Slide Rule:</a:t>
            </a:r>
          </a:p>
          <a:p>
            <a:pPr marL="0" indent="0">
              <a:buFontTx/>
              <a:buNone/>
            </a:pPr>
            <a:endParaRPr lang="en-US" altLang="en-US" smtClean="0"/>
          </a:p>
          <a:p>
            <a:pPr marL="0" indent="0">
              <a:buFontTx/>
              <a:buNone/>
            </a:pPr>
            <a:r>
              <a:rPr lang="en-US" altLang="en-US" i="1" smtClean="0"/>
              <a:t>No more than seven slides/pages without a change in media.</a:t>
            </a:r>
          </a:p>
          <a:p>
            <a:pPr marL="0" indent="0">
              <a:buFontTx/>
              <a:buNone/>
            </a:pPr>
            <a:endParaRPr lang="en-US" altLang="en-US" smtClean="0"/>
          </a:p>
          <a:p>
            <a:pPr marL="0" indent="0">
              <a:buFontTx/>
              <a:buNone/>
            </a:pPr>
            <a:endParaRPr lang="en-US" altLang="en-US" smtClean="0"/>
          </a:p>
        </p:txBody>
      </p:sp>
      <p:sp>
        <p:nvSpPr>
          <p:cNvPr id="114691" name="Slide Number Placeholder 3"/>
          <p:cNvSpPr>
            <a:spLocks noGrp="1"/>
          </p:cNvSpPr>
          <p:nvPr>
            <p:ph type="sldNum" sz="quarter" idx="11"/>
          </p:nvPr>
        </p:nvSpPr>
        <p:spPr>
          <a:xfrm>
            <a:off x="6143625" y="8588375"/>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64A3B3E2-B3FD-4E05-BB99-012911B13BDA}" type="slidenum">
              <a:rPr lang="en-GB" altLang="en-US" sz="1400" smtClean="0"/>
              <a:pPr algn="l">
                <a:spcBef>
                  <a:spcPct val="0"/>
                </a:spcBef>
                <a:buFontTx/>
                <a:buNone/>
              </a:pPr>
              <a:t>58</a:t>
            </a:fld>
            <a:endParaRPr lang="en-GB" altLang="en-US" sz="1400" smtClean="0"/>
          </a:p>
        </p:txBody>
      </p:sp>
      <p:pic>
        <p:nvPicPr>
          <p:cNvPr id="114692"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3150" y="4800600"/>
            <a:ext cx="23209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4075" y="4800600"/>
            <a:ext cx="23225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itle 1"/>
          <p:cNvSpPr>
            <a:spLocks noGrp="1"/>
          </p:cNvSpPr>
          <p:nvPr>
            <p:ph type="title"/>
          </p:nvPr>
        </p:nvSpPr>
        <p:spPr>
          <a:xfrm>
            <a:off x="457200" y="609600"/>
            <a:ext cx="5829300" cy="939800"/>
          </a:xfrm>
        </p:spPr>
        <p:txBody>
          <a:bodyPr/>
          <a:lstStyle/>
          <a:p>
            <a:r>
              <a:rPr lang="en-US" altLang="en-US" sz="3600" b="1" dirty="0" smtClean="0"/>
              <a:t>RULE OF THUMB TWO</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b="1" dirty="0"/>
              <a:t>GRAPHICS/PICTURES</a:t>
            </a:r>
            <a:br>
              <a:rPr lang="en-US" b="1" dirty="0"/>
            </a:br>
            <a:endParaRPr lang="en-US" dirty="0"/>
          </a:p>
        </p:txBody>
      </p:sp>
      <p:sp>
        <p:nvSpPr>
          <p:cNvPr id="1167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DA329EF4-D815-4515-927D-B8EB674AB38E}" type="slidenum">
              <a:rPr lang="en-US" altLang="en-US" sz="1400" smtClean="0"/>
              <a:pPr eaLnBrk="1" hangingPunct="1">
                <a:spcBef>
                  <a:spcPct val="0"/>
                </a:spcBef>
                <a:buFontTx/>
                <a:buNone/>
              </a:pPr>
              <a:t>59</a:t>
            </a:fld>
            <a:endParaRPr lang="en-US" altLang="en-US" sz="1400" smtClean="0"/>
          </a:p>
        </p:txBody>
      </p:sp>
      <p:pic>
        <p:nvPicPr>
          <p:cNvPr id="116740" name="Picture 3" title="photo - a pole being supported by a piece of someth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950" y="2292350"/>
            <a:ext cx="5143500" cy="4900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6" descr="http://rurelevant.com/wp-content/uploads/2010/02/no-sign.png" title="NO 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5163" y="2292350"/>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00050" y="1051469"/>
            <a:ext cx="5829300" cy="939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3600" b="1" kern="0" dirty="0" smtClean="0"/>
              <a:t>GRAPHICS/PICTURES</a:t>
            </a:r>
            <a:endParaRPr lang="en-US" sz="3600" b="1" kern="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C7A0E1F-A679-44CC-8C56-BD4EEDEDDA64}" type="slidenum">
              <a:rPr lang="en-US" altLang="en-US" sz="1400" smtClean="0"/>
              <a:pPr>
                <a:spcBef>
                  <a:spcPct val="0"/>
                </a:spcBef>
                <a:buFontTx/>
                <a:buNone/>
              </a:pPr>
              <a:t>6</a:t>
            </a:fld>
            <a:endParaRPr lang="en-US" altLang="en-US" sz="1400" smtClean="0"/>
          </a:p>
        </p:txBody>
      </p:sp>
      <p:sp>
        <p:nvSpPr>
          <p:cNvPr id="15363" name="Rectangle 2"/>
          <p:cNvSpPr>
            <a:spLocks noGrp="1" noChangeArrowheads="1"/>
          </p:cNvSpPr>
          <p:nvPr>
            <p:ph type="title"/>
          </p:nvPr>
        </p:nvSpPr>
        <p:spPr>
          <a:xfrm>
            <a:off x="609600" y="381000"/>
            <a:ext cx="5829300" cy="1524000"/>
          </a:xfrm>
        </p:spPr>
        <p:txBody>
          <a:bodyPr/>
          <a:lstStyle/>
          <a:p>
            <a:r>
              <a:rPr lang="en-US" altLang="en-US" sz="3600" b="1" smtClean="0"/>
              <a:t>DEFINING TRAINING</a:t>
            </a:r>
            <a:endParaRPr lang="en-US" altLang="en-US" smtClean="0"/>
          </a:p>
        </p:txBody>
      </p:sp>
      <p:sp>
        <p:nvSpPr>
          <p:cNvPr id="15364" name="Rectangle 3"/>
          <p:cNvSpPr>
            <a:spLocks noGrp="1" noChangeArrowheads="1"/>
          </p:cNvSpPr>
          <p:nvPr>
            <p:ph type="body" idx="1"/>
          </p:nvPr>
        </p:nvSpPr>
        <p:spPr>
          <a:xfrm>
            <a:off x="533400" y="1981200"/>
            <a:ext cx="5829300" cy="5943600"/>
          </a:xfrm>
        </p:spPr>
        <p:txBody>
          <a:bodyPr/>
          <a:lstStyle/>
          <a:p>
            <a:pPr>
              <a:buFontTx/>
              <a:buChar char=" "/>
            </a:pPr>
            <a:r>
              <a:rPr lang="en-US" altLang="en-US" smtClean="0"/>
              <a:t>“An </a:t>
            </a:r>
            <a:r>
              <a:rPr lang="en-US" altLang="en-US" i="1" smtClean="0"/>
              <a:t>organized</a:t>
            </a:r>
            <a:r>
              <a:rPr lang="en-US" altLang="en-US" smtClean="0"/>
              <a:t> activity </a:t>
            </a:r>
            <a:r>
              <a:rPr lang="en-US" altLang="en-US" i="1" smtClean="0"/>
              <a:t>designed</a:t>
            </a:r>
            <a:r>
              <a:rPr lang="en-US" altLang="en-US" smtClean="0"/>
              <a:t> to bring about change.”</a:t>
            </a:r>
          </a:p>
        </p:txBody>
      </p:sp>
      <p:sp>
        <p:nvSpPr>
          <p:cNvPr id="15365" name="Text Box 4"/>
          <p:cNvSpPr txBox="1">
            <a:spLocks noChangeArrowheads="1"/>
          </p:cNvSpPr>
          <p:nvPr/>
        </p:nvSpPr>
        <p:spPr bwMode="auto">
          <a:xfrm>
            <a:off x="4114800" y="44196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CLASSROOM</a:t>
            </a:r>
          </a:p>
        </p:txBody>
      </p:sp>
      <p:sp>
        <p:nvSpPr>
          <p:cNvPr id="15366" name="Text Box 5"/>
          <p:cNvSpPr txBox="1">
            <a:spLocks noChangeArrowheads="1"/>
          </p:cNvSpPr>
          <p:nvPr/>
        </p:nvSpPr>
        <p:spPr bwMode="auto">
          <a:xfrm>
            <a:off x="974725" y="720407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ON-THE-JOB</a:t>
            </a:r>
          </a:p>
        </p:txBody>
      </p:sp>
      <p:pic>
        <p:nvPicPr>
          <p:cNvPr id="2" name="Picture 1" title="photo - a classroo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51014"/>
            <a:ext cx="3048000" cy="1687736"/>
          </a:xfrm>
          <a:prstGeom prst="rect">
            <a:avLst/>
          </a:prstGeom>
        </p:spPr>
      </p:pic>
      <p:pic>
        <p:nvPicPr>
          <p:cNvPr id="3" name="Picture 2" title="photo - two men working on electric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867400"/>
            <a:ext cx="2857500" cy="20859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06" y="1144588"/>
            <a:ext cx="6130925" cy="939800"/>
          </a:xfrm>
        </p:spPr>
        <p:txBody>
          <a:bodyPr/>
          <a:lstStyle/>
          <a:p>
            <a:r>
              <a:rPr lang="en-US" sz="4200" b="1" dirty="0" smtClean="0"/>
              <a:t>GRAPHICS/PICTURES</a:t>
            </a:r>
            <a:endParaRPr lang="en-US" sz="4200" b="1" dirty="0"/>
          </a:p>
        </p:txBody>
      </p:sp>
      <p:sp>
        <p:nvSpPr>
          <p:cNvPr id="1187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4BB526D-E155-4A39-BEB9-B68E61B3EAAD}" type="slidenum">
              <a:rPr lang="en-US" altLang="en-US" sz="1400" smtClean="0"/>
              <a:pPr eaLnBrk="1" hangingPunct="1">
                <a:spcBef>
                  <a:spcPct val="0"/>
                </a:spcBef>
                <a:buFontTx/>
                <a:buNone/>
              </a:pPr>
              <a:t>60</a:t>
            </a:fld>
            <a:endParaRPr lang="en-US" altLang="en-US" sz="1400" smtClean="0"/>
          </a:p>
        </p:txBody>
      </p:sp>
      <p:pic>
        <p:nvPicPr>
          <p:cNvPr id="118788" name="Picture 3" descr="New-scaf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4675" y="2643188"/>
            <a:ext cx="5614988" cy="4926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8789" name="Rectangle 4"/>
          <p:cNvSpPr>
            <a:spLocks noChangeArrowheads="1"/>
          </p:cNvSpPr>
          <p:nvPr/>
        </p:nvSpPr>
        <p:spPr bwMode="auto">
          <a:xfrm>
            <a:off x="1143000" y="5265738"/>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chemeClr val="bg1"/>
                </a:solidFill>
              </a:rPr>
              <a:t> </a:t>
            </a:r>
            <a:r>
              <a:rPr lang="en-US" altLang="en-US" sz="2000" b="1"/>
              <a:t>Base plate</a:t>
            </a:r>
          </a:p>
        </p:txBody>
      </p:sp>
      <p:sp>
        <p:nvSpPr>
          <p:cNvPr id="118790" name="Line 5" title="horizontal line to a base plate"/>
          <p:cNvSpPr>
            <a:spLocks noChangeShapeType="1"/>
          </p:cNvSpPr>
          <p:nvPr/>
        </p:nvSpPr>
        <p:spPr bwMode="auto">
          <a:xfrm>
            <a:off x="1371600" y="5668963"/>
            <a:ext cx="1428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791" name="Rectangle 6"/>
          <p:cNvSpPr>
            <a:spLocks noChangeArrowheads="1"/>
          </p:cNvSpPr>
          <p:nvPr/>
        </p:nvSpPr>
        <p:spPr bwMode="auto">
          <a:xfrm>
            <a:off x="4411663" y="4822825"/>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t>Mudsill</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z="3600" b="1" smtClean="0">
                <a:solidFill>
                  <a:schemeClr val="tx1"/>
                </a:solidFill>
              </a:rPr>
              <a:t>WHAT’S WRONG WITH THIS PICTURE?</a:t>
            </a:r>
          </a:p>
        </p:txBody>
      </p:sp>
      <p:sp>
        <p:nvSpPr>
          <p:cNvPr id="120835" name="Slide Number Placeholder 2"/>
          <p:cNvSpPr>
            <a:spLocks noGrp="1"/>
          </p:cNvSpPr>
          <p:nvPr>
            <p:ph type="sldNum" sz="quarter" idx="12"/>
          </p:nvPr>
        </p:nvSpPr>
        <p:spPr>
          <a:xfrm>
            <a:off x="6143625"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0E68A003-5854-4669-A105-D7616057E6D5}" type="slidenum">
              <a:rPr lang="en-GB" altLang="en-US" sz="1400" smtClean="0"/>
              <a:pPr algn="l">
                <a:spcBef>
                  <a:spcPct val="0"/>
                </a:spcBef>
                <a:buFontTx/>
                <a:buNone/>
              </a:pPr>
              <a:t>61</a:t>
            </a:fld>
            <a:endParaRPr lang="en-GB" altLang="en-US" sz="1400" smtClean="0"/>
          </a:p>
        </p:txBody>
      </p:sp>
      <p:pic>
        <p:nvPicPr>
          <p:cNvPr id="120836" name="Picture 2" descr="C:\Documents and Settings\mark.j.stewart\Desktop\OSHA 10-30 PICS\IMG_0115.JPG" title="Photo - clut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6275" y="2819400"/>
            <a:ext cx="5543550" cy="482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6324600"/>
            <a:ext cx="1563688" cy="369888"/>
          </a:xfrm>
          <a:prstGeom prst="rect">
            <a:avLst/>
          </a:prstGeom>
          <a:solidFill>
            <a:schemeClr val="tx1">
              <a:lumMod val="95000"/>
              <a:lumOff val="5000"/>
            </a:schemeClr>
          </a:solidFill>
        </p:spPr>
        <p:txBody>
          <a:bodyPr>
            <a:spAutoFit/>
          </a:bodyPr>
          <a:lstStyle/>
          <a:p>
            <a:pPr>
              <a:defRPr/>
            </a:pPr>
            <a:r>
              <a:rPr lang="en-US" sz="1800" dirty="0"/>
              <a:t>   dd</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xfrm>
            <a:off x="184150" y="1676400"/>
            <a:ext cx="6475413" cy="5059363"/>
          </a:xfrm>
        </p:spPr>
        <p:txBody>
          <a:bodyPr/>
          <a:lstStyle/>
          <a:p>
            <a:pPr marL="0" indent="0">
              <a:buFontTx/>
              <a:buNone/>
            </a:pPr>
            <a:r>
              <a:rPr lang="en-US" altLang="en-US" i="1" smtClean="0"/>
              <a:t>If you show a negative picture, graphic or example, always show the positive.</a:t>
            </a:r>
          </a:p>
        </p:txBody>
      </p:sp>
      <p:sp>
        <p:nvSpPr>
          <p:cNvPr id="122883" name="Slide Number Placeholder 3"/>
          <p:cNvSpPr>
            <a:spLocks noGrp="1"/>
          </p:cNvSpPr>
          <p:nvPr>
            <p:ph type="sldNum" sz="quarter" idx="11"/>
          </p:nvPr>
        </p:nvSpPr>
        <p:spPr>
          <a:xfrm>
            <a:off x="5945188" y="8653463"/>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F0B20443-D2A3-4F23-B9B8-E7707B7ADA7B}" type="slidenum">
              <a:rPr lang="en-GB" altLang="en-US" sz="1400" smtClean="0"/>
              <a:pPr algn="l">
                <a:spcBef>
                  <a:spcPct val="0"/>
                </a:spcBef>
                <a:buFontTx/>
                <a:buNone/>
              </a:pPr>
              <a:t>62</a:t>
            </a:fld>
            <a:endParaRPr lang="en-GB" altLang="en-US" sz="1400" smtClean="0"/>
          </a:p>
        </p:txBody>
      </p:sp>
      <p:pic>
        <p:nvPicPr>
          <p:cNvPr id="122884"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78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0625"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5488" y="3898900"/>
            <a:ext cx="19462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itle 1"/>
          <p:cNvSpPr>
            <a:spLocks noGrp="1"/>
          </p:cNvSpPr>
          <p:nvPr>
            <p:ph type="title"/>
          </p:nvPr>
        </p:nvSpPr>
        <p:spPr>
          <a:xfrm>
            <a:off x="457200" y="530225"/>
            <a:ext cx="5829300" cy="939800"/>
          </a:xfrm>
        </p:spPr>
        <p:txBody>
          <a:bodyPr/>
          <a:lstStyle/>
          <a:p>
            <a:r>
              <a:rPr lang="en-US" altLang="en-US" sz="3600" b="1" smtClean="0"/>
              <a:t>RULE OF THUMB THREE</a:t>
            </a: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490538"/>
            <a:ext cx="5829300" cy="939800"/>
          </a:xfrm>
        </p:spPr>
        <p:txBody>
          <a:bodyPr/>
          <a:lstStyle/>
          <a:p>
            <a:r>
              <a:rPr lang="en-US" altLang="en-US" smtClean="0"/>
              <a:t/>
            </a:r>
            <a:br>
              <a:rPr lang="en-US" altLang="en-US" smtClean="0"/>
            </a:br>
            <a:r>
              <a:rPr lang="en-US" altLang="en-US" sz="3600" b="1" smtClean="0"/>
              <a:t>GOOD EXAMPLE!</a:t>
            </a:r>
          </a:p>
        </p:txBody>
      </p:sp>
      <p:sp>
        <p:nvSpPr>
          <p:cNvPr id="124931" name="Slide Number Placeholder 2"/>
          <p:cNvSpPr>
            <a:spLocks noGrp="1"/>
          </p:cNvSpPr>
          <p:nvPr>
            <p:ph type="sldNum" sz="quarter" idx="12"/>
          </p:nvPr>
        </p:nvSpPr>
        <p:spPr>
          <a:xfrm>
            <a:off x="59436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714E9FF7-2BB1-461E-B9F9-E38DA35BF33D}" type="slidenum">
              <a:rPr lang="en-GB" altLang="en-US" sz="1400" smtClean="0"/>
              <a:pPr algn="l">
                <a:spcBef>
                  <a:spcPct val="0"/>
                </a:spcBef>
                <a:buFontTx/>
                <a:buNone/>
              </a:pPr>
              <a:t>63</a:t>
            </a:fld>
            <a:endParaRPr lang="en-GB" altLang="en-US" sz="1400" smtClean="0"/>
          </a:p>
        </p:txBody>
      </p:sp>
      <p:pic>
        <p:nvPicPr>
          <p:cNvPr id="124932" name="Picture 4" title="photo - tie leads up off the de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514600"/>
            <a:ext cx="534035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33400" y="688975"/>
            <a:ext cx="5829300" cy="939800"/>
          </a:xfrm>
        </p:spPr>
        <p:txBody>
          <a:bodyPr/>
          <a:lstStyle/>
          <a:p>
            <a:r>
              <a:rPr lang="en-US" altLang="en-US" sz="3600" b="1" smtClean="0"/>
              <a:t>INDIVIDUAL EXERCISE</a:t>
            </a:r>
          </a:p>
        </p:txBody>
      </p:sp>
      <p:sp>
        <p:nvSpPr>
          <p:cNvPr id="126979"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CFC42312-9EAE-412A-83B0-D82A669EDCD2}" type="slidenum">
              <a:rPr lang="en-GB" altLang="en-US" sz="1400" smtClean="0"/>
              <a:pPr algn="l">
                <a:spcBef>
                  <a:spcPct val="0"/>
                </a:spcBef>
                <a:buFontTx/>
                <a:buNone/>
              </a:pPr>
              <a:t>64</a:t>
            </a:fld>
            <a:endParaRPr lang="en-GB" altLang="en-US" sz="1400" smtClean="0"/>
          </a:p>
        </p:txBody>
      </p:sp>
      <p:sp>
        <p:nvSpPr>
          <p:cNvPr id="127014" name="TextBox 4"/>
          <p:cNvSpPr txBox="1">
            <a:spLocks noChangeArrowheads="1"/>
          </p:cNvSpPr>
          <p:nvPr/>
        </p:nvSpPr>
        <p:spPr bwMode="auto">
          <a:xfrm>
            <a:off x="306388" y="1778000"/>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0000"/>
                </a:solidFill>
              </a:rPr>
              <a:t>Using the table below, list the work you perform in the left column, </a:t>
            </a:r>
          </a:p>
          <a:p>
            <a:pPr>
              <a:spcBef>
                <a:spcPct val="0"/>
              </a:spcBef>
              <a:buFontTx/>
              <a:buNone/>
            </a:pPr>
            <a:r>
              <a:rPr lang="en-US" altLang="en-US" sz="1800">
                <a:solidFill>
                  <a:srgbClr val="000000"/>
                </a:solidFill>
              </a:rPr>
              <a:t>the hazardous materials and/or chemicals you use to perform that </a:t>
            </a:r>
          </a:p>
          <a:p>
            <a:pPr>
              <a:spcBef>
                <a:spcPct val="0"/>
              </a:spcBef>
              <a:buFontTx/>
              <a:buNone/>
            </a:pPr>
            <a:r>
              <a:rPr lang="en-US" altLang="en-US" sz="1800">
                <a:solidFill>
                  <a:srgbClr val="000000"/>
                </a:solidFill>
              </a:rPr>
              <a:t>work in the middle column and the potential adverse health affects </a:t>
            </a:r>
          </a:p>
          <a:p>
            <a:pPr>
              <a:spcBef>
                <a:spcPct val="0"/>
              </a:spcBef>
              <a:buFontTx/>
              <a:buNone/>
            </a:pPr>
            <a:r>
              <a:rPr lang="en-US" altLang="en-US" sz="1800">
                <a:solidFill>
                  <a:srgbClr val="000000"/>
                </a:solidFill>
              </a:rPr>
              <a:t>in the right column.</a:t>
            </a:r>
          </a:p>
        </p:txBody>
      </p:sp>
      <p:pic>
        <p:nvPicPr>
          <p:cNvPr id="6" name="Picture 5" title="table - work / materials/chemicals / affects"/>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743" y="3127375"/>
            <a:ext cx="5876925" cy="4547870"/>
          </a:xfrm>
          <a:prstGeom prst="rect">
            <a:avLst/>
          </a:prstGeom>
          <a:noFill/>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z="3600" b="1" smtClean="0"/>
              <a:t>YOUR INDIVIDUAL EXERCISE</a:t>
            </a:r>
          </a:p>
        </p:txBody>
      </p:sp>
      <p:sp>
        <p:nvSpPr>
          <p:cNvPr id="129027" name="Slide Number Placeholder 2"/>
          <p:cNvSpPr>
            <a:spLocks noGrp="1"/>
          </p:cNvSpPr>
          <p:nvPr>
            <p:ph type="sldNum" sz="quarter" idx="12"/>
          </p:nvPr>
        </p:nvSpPr>
        <p:spPr>
          <a:xfrm>
            <a:off x="5819775" y="8639175"/>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E28EB0FA-FEB3-4729-866B-4A9078B78609}" type="slidenum">
              <a:rPr lang="en-GB" altLang="en-US" sz="1400" smtClean="0"/>
              <a:pPr algn="l">
                <a:spcBef>
                  <a:spcPct val="0"/>
                </a:spcBef>
                <a:buFontTx/>
                <a:buNone/>
              </a:pPr>
              <a:t>65</a:t>
            </a:fld>
            <a:endParaRPr lang="en-GB" altLang="en-US" sz="1400" smtClean="0"/>
          </a:p>
        </p:txBody>
      </p:sp>
      <p:sp>
        <p:nvSpPr>
          <p:cNvPr id="129062" name="TextBox 4"/>
          <p:cNvSpPr txBox="1">
            <a:spLocks noChangeArrowheads="1"/>
          </p:cNvSpPr>
          <p:nvPr/>
        </p:nvSpPr>
        <p:spPr bwMode="auto">
          <a:xfrm>
            <a:off x="533400" y="1998663"/>
            <a:ext cx="6000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0000"/>
                </a:solidFill>
              </a:rPr>
              <a:t>Based on the training you are or will be conducting, complete the table below. List the training method(s) you will be using in the left column, how you will use it in the middle column and the benefits you expect in the right column.</a:t>
            </a:r>
          </a:p>
        </p:txBody>
      </p:sp>
      <p:pic>
        <p:nvPicPr>
          <p:cNvPr id="2" name="Picture 1" title="table - training method / how you will use it / expected benefi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419476"/>
            <a:ext cx="5724640" cy="4224894"/>
          </a:xfrm>
          <a:prstGeom prst="rect">
            <a:avLst/>
          </a:prstGeom>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sz="3600" b="1" smtClean="0"/>
              <a:t>DEMONSTRATION</a:t>
            </a:r>
          </a:p>
        </p:txBody>
      </p:sp>
      <p:sp>
        <p:nvSpPr>
          <p:cNvPr id="131075" name="Slide Number Placeholder 2"/>
          <p:cNvSpPr>
            <a:spLocks noGrp="1"/>
          </p:cNvSpPr>
          <p:nvPr>
            <p:ph type="sldNum" sz="quarter" idx="12"/>
          </p:nvPr>
        </p:nvSpPr>
        <p:spPr>
          <a:xfrm>
            <a:off x="57912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F3B8C847-2257-41DF-AB32-3D566FEDF9FC}" type="slidenum">
              <a:rPr lang="en-GB" altLang="en-US" sz="1400" smtClean="0"/>
              <a:pPr algn="l">
                <a:spcBef>
                  <a:spcPct val="0"/>
                </a:spcBef>
                <a:buFontTx/>
                <a:buNone/>
              </a:pPr>
              <a:t>66</a:t>
            </a:fld>
            <a:endParaRPr lang="en-GB" altLang="en-US" sz="1400" smtClean="0"/>
          </a:p>
        </p:txBody>
      </p:sp>
      <p:sp>
        <p:nvSpPr>
          <p:cNvPr id="131076" name="TextBox 4"/>
          <p:cNvSpPr txBox="1">
            <a:spLocks noChangeArrowheads="1"/>
          </p:cNvSpPr>
          <p:nvPr/>
        </p:nvSpPr>
        <p:spPr bwMode="auto">
          <a:xfrm>
            <a:off x="533400" y="1906588"/>
            <a:ext cx="6135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100">
                <a:solidFill>
                  <a:srgbClr val="000000"/>
                </a:solidFill>
              </a:rPr>
              <a:t>For a fruit snack, who would demonstrate how to properly put in ear plugs</a:t>
            </a:r>
            <a:r>
              <a:rPr lang="en-US" altLang="en-US" sz="1800">
                <a:solidFill>
                  <a:srgbClr val="000000"/>
                </a:solidFill>
              </a:rPr>
              <a:t>?</a:t>
            </a:r>
          </a:p>
        </p:txBody>
      </p:sp>
      <p:pic>
        <p:nvPicPr>
          <p:cNvPr id="131077" name="Picture 2" descr="http://media.indiatimes.in/media/content/2012/Oct/noisy_paradise-getty_1351277115_540x540.jpg" title="photo - man covering his ea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613" y="3629025"/>
            <a:ext cx="5518150" cy="365918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31078" name="Picture 6" descr="http://rurelevant.com/wp-content/uploads/2010/02/no-sign.png" title="NO 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950" y="3629025"/>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z="3600" b="1" dirty="0" smtClean="0">
                <a:solidFill>
                  <a:schemeClr val="tx1"/>
                </a:solidFill>
              </a:rPr>
              <a:t>DEMONSTRATION </a:t>
            </a:r>
          </a:p>
        </p:txBody>
      </p:sp>
      <p:sp>
        <p:nvSpPr>
          <p:cNvPr id="133123" name="Slide Number Placeholder 2"/>
          <p:cNvSpPr>
            <a:spLocks noGrp="1"/>
          </p:cNvSpPr>
          <p:nvPr>
            <p:ph type="sldNum" sz="quarter" idx="12"/>
          </p:nvPr>
        </p:nvSpPr>
        <p:spPr>
          <a:xfrm>
            <a:off x="5648325" y="8607425"/>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1F855193-7E1B-4FB0-A5C5-46DE46173645}" type="slidenum">
              <a:rPr lang="en-GB" altLang="en-US" sz="1400" smtClean="0"/>
              <a:pPr algn="l">
                <a:spcBef>
                  <a:spcPct val="0"/>
                </a:spcBef>
                <a:buFontTx/>
                <a:buNone/>
              </a:pPr>
              <a:t>67</a:t>
            </a:fld>
            <a:endParaRPr lang="en-GB" altLang="en-US" sz="1400" smtClean="0"/>
          </a:p>
        </p:txBody>
      </p:sp>
      <p:pic>
        <p:nvPicPr>
          <p:cNvPr id="133124" name="Picture 2" title="photo - pull the e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550" y="3143250"/>
            <a:ext cx="5156200" cy="3867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z="3600" b="1" smtClean="0"/>
              <a:t>SECTION SUMMARIES</a:t>
            </a:r>
          </a:p>
        </p:txBody>
      </p:sp>
      <p:sp>
        <p:nvSpPr>
          <p:cNvPr id="135171"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47D97F63-3AFB-4959-B0A7-651F3B288DA7}" type="slidenum">
              <a:rPr lang="en-GB" altLang="en-US" sz="1400" smtClean="0"/>
              <a:pPr algn="l">
                <a:spcBef>
                  <a:spcPct val="0"/>
                </a:spcBef>
                <a:buFontTx/>
                <a:buNone/>
              </a:pPr>
              <a:t>68</a:t>
            </a:fld>
            <a:endParaRPr lang="en-GB" altLang="en-US" sz="1400" smtClean="0"/>
          </a:p>
        </p:txBody>
      </p:sp>
      <p:sp>
        <p:nvSpPr>
          <p:cNvPr id="135199" name="TextBox 5"/>
          <p:cNvSpPr txBox="1">
            <a:spLocks noChangeArrowheads="1"/>
          </p:cNvSpPr>
          <p:nvPr/>
        </p:nvSpPr>
        <p:spPr bwMode="auto">
          <a:xfrm>
            <a:off x="557213" y="1905000"/>
            <a:ext cx="580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a:solidFill>
                  <a:schemeClr val="tx2"/>
                </a:solidFill>
              </a:rPr>
              <a:t>Draw a Line From the Type of Eye Protection </a:t>
            </a:r>
          </a:p>
          <a:p>
            <a:pPr algn="ctr" eaLnBrk="1" hangingPunct="1">
              <a:spcBef>
                <a:spcPct val="0"/>
              </a:spcBef>
              <a:buFontTx/>
              <a:buNone/>
            </a:pPr>
            <a:r>
              <a:rPr lang="en-US" altLang="en-US" sz="1800" b="1">
                <a:solidFill>
                  <a:schemeClr val="tx2"/>
                </a:solidFill>
              </a:rPr>
              <a:t>to the Key Feature It Possesses</a:t>
            </a:r>
          </a:p>
        </p:txBody>
      </p:sp>
      <p:pic>
        <p:nvPicPr>
          <p:cNvPr id="3" name="Picture 2" title="Table - type of eye protection / Descrip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213" y="2941155"/>
            <a:ext cx="5944872" cy="5315496"/>
          </a:xfrm>
          <a:prstGeom prst="rect">
            <a:avLst/>
          </a:prstGeom>
        </p:spPr>
      </p:pic>
      <p:pic>
        <p:nvPicPr>
          <p:cNvPr id="2052" name="Picture 4" descr="Title: photo - safety glasses"/>
          <p:cNvPicPr>
            <a:picLocks noChangeArrowheads="1"/>
          </p:cNvPicPr>
          <p:nvPr/>
        </p:nvPicPr>
        <p:blipFill>
          <a:blip r:embed="rId4" cstate="email">
            <a:extLst>
              <a:ext uri="{28A0092B-C50C-407E-A947-70E740481C1C}">
                <a14:useLocalDpi xmlns:a14="http://schemas.microsoft.com/office/drawing/2010/main"/>
              </a:ext>
            </a:extLst>
          </a:blip>
          <a:srcRect b="-386"/>
          <a:stretch>
            <a:fillRect/>
          </a:stretch>
        </p:blipFill>
        <p:spPr bwMode="auto">
          <a:xfrm>
            <a:off x="1225550" y="576263"/>
            <a:ext cx="914400" cy="4968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Title: photo - safety "/>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6025" y="250825"/>
            <a:ext cx="968375" cy="4032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6" descr="Title: photo - welding shield"/>
          <p:cNvPicPr>
            <a:picLocks noChangeArrowheads="1"/>
          </p:cNvPicPr>
          <p:nvPr/>
        </p:nvPicPr>
        <p:blipFill>
          <a:blip r:embed="rId6" cstate="email">
            <a:extLst>
              <a:ext uri="{28A0092B-C50C-407E-A947-70E740481C1C}">
                <a14:useLocalDpi xmlns:a14="http://schemas.microsoft.com/office/drawing/2010/main"/>
              </a:ext>
            </a:extLst>
          </a:blip>
          <a:srcRect r="-308" b="-465"/>
          <a:stretch>
            <a:fillRect/>
          </a:stretch>
        </p:blipFill>
        <p:spPr bwMode="auto">
          <a:xfrm>
            <a:off x="1166813" y="314325"/>
            <a:ext cx="1033462"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9" descr="Title: poto - face shield"/>
          <p:cNvPicPr>
            <a:picLocks noChangeAspect="1" noChangeArrowheads="1"/>
          </p:cNvPicPr>
          <p:nvPr/>
        </p:nvPicPr>
        <p:blipFill>
          <a:blip r:embed="rId7" cstate="email">
            <a:extLst>
              <a:ext uri="{28A0092B-C50C-407E-A947-70E740481C1C}">
                <a14:useLocalDpi xmlns:a14="http://schemas.microsoft.com/office/drawing/2010/main"/>
              </a:ext>
            </a:extLst>
          </a:blip>
          <a:srcRect r="-308"/>
          <a:stretch>
            <a:fillRect/>
          </a:stretch>
        </p:blipFill>
        <p:spPr bwMode="auto">
          <a:xfrm>
            <a:off x="1166813" y="301625"/>
            <a:ext cx="1033462" cy="67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12"/>
          </p:nvPr>
        </p:nvSpPr>
        <p:spPr>
          <a:xfrm>
            <a:off x="4573588" y="8610600"/>
            <a:ext cx="1778000"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531BC4A-BF69-46C2-97F8-AE98A1C459D0}" type="slidenum">
              <a:rPr lang="en-US" altLang="en-US" sz="1400" smtClean="0"/>
              <a:pPr eaLnBrk="1" hangingPunct="1">
                <a:spcBef>
                  <a:spcPct val="0"/>
                </a:spcBef>
                <a:buFontTx/>
                <a:buNone/>
              </a:pPr>
              <a:t>69</a:t>
            </a:fld>
            <a:endParaRPr lang="en-US" altLang="en-US" sz="1400" smtClean="0"/>
          </a:p>
        </p:txBody>
      </p:sp>
      <p:sp>
        <p:nvSpPr>
          <p:cNvPr id="137219" name="Rectangle 2"/>
          <p:cNvSpPr>
            <a:spLocks noGrp="1" noChangeArrowheads="1"/>
          </p:cNvSpPr>
          <p:nvPr>
            <p:ph type="title" idx="4294967295"/>
          </p:nvPr>
        </p:nvSpPr>
        <p:spPr>
          <a:xfrm>
            <a:off x="528638" y="641350"/>
            <a:ext cx="5829300" cy="939800"/>
          </a:xfrm>
        </p:spPr>
        <p:txBody>
          <a:bodyPr anchor="b"/>
          <a:lstStyle/>
          <a:p>
            <a:r>
              <a:rPr lang="en-US" altLang="en-US" sz="3600" b="1" smtClean="0"/>
              <a:t>VIDEO EXERCISE</a:t>
            </a:r>
          </a:p>
        </p:txBody>
      </p:sp>
      <p:sp>
        <p:nvSpPr>
          <p:cNvPr id="137220" name="Rectangle 6"/>
          <p:cNvSpPr>
            <a:spLocks noChangeArrowheads="1"/>
          </p:cNvSpPr>
          <p:nvPr/>
        </p:nvSpPr>
        <p:spPr bwMode="auto">
          <a:xfrm>
            <a:off x="528638" y="2030413"/>
            <a:ext cx="582295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t>Step 1:  Watch the video</a:t>
            </a:r>
          </a:p>
          <a:p>
            <a:pPr>
              <a:spcBef>
                <a:spcPct val="0"/>
              </a:spcBef>
              <a:buFontTx/>
              <a:buNone/>
            </a:pPr>
            <a:endParaRPr lang="en-US" altLang="en-US" sz="1600"/>
          </a:p>
          <a:p>
            <a:pPr>
              <a:spcBef>
                <a:spcPct val="0"/>
              </a:spcBef>
              <a:buFontTx/>
              <a:buNone/>
            </a:pPr>
            <a:r>
              <a:rPr lang="en-US" altLang="en-US" sz="1600"/>
              <a:t>Step 2: Discuss with your team</a:t>
            </a:r>
          </a:p>
          <a:p>
            <a:pPr>
              <a:spcBef>
                <a:spcPct val="0"/>
              </a:spcBef>
              <a:buFontTx/>
              <a:buNone/>
            </a:pPr>
            <a:r>
              <a:rPr lang="en-US" altLang="en-US" sz="1600"/>
              <a:t>“What should have been done</a:t>
            </a:r>
          </a:p>
          <a:p>
            <a:pPr>
              <a:spcBef>
                <a:spcPct val="0"/>
              </a:spcBef>
              <a:buFontTx/>
              <a:buNone/>
            </a:pPr>
            <a:r>
              <a:rPr lang="en-US" altLang="en-US" sz="1600"/>
              <a:t>differently?” and list below</a:t>
            </a:r>
          </a:p>
          <a:p>
            <a:pPr>
              <a:spcBef>
                <a:spcPct val="0"/>
              </a:spcBef>
              <a:buFontTx/>
              <a:buNone/>
            </a:pPr>
            <a:endParaRPr lang="en-US" altLang="en-US" sz="1600"/>
          </a:p>
          <a:p>
            <a:pPr>
              <a:spcBef>
                <a:spcPct val="0"/>
              </a:spcBef>
              <a:buFontTx/>
              <a:buNone/>
            </a:pPr>
            <a:r>
              <a:rPr lang="en-US" altLang="en-US" sz="1600"/>
              <a:t>Step 3:  Be prepared to share</a:t>
            </a:r>
          </a:p>
          <a:p>
            <a:pPr>
              <a:spcBef>
                <a:spcPct val="0"/>
              </a:spcBef>
              <a:buFontTx/>
              <a:buNone/>
            </a:pPr>
            <a:r>
              <a:rPr lang="en-US" altLang="en-US" sz="1600"/>
              <a:t>your list with the class</a:t>
            </a:r>
          </a:p>
          <a:p>
            <a:pPr>
              <a:spcBef>
                <a:spcPct val="0"/>
              </a:spcBef>
              <a:buFontTx/>
              <a:buNone/>
            </a:pPr>
            <a:endParaRPr lang="en-US" altLang="en-US" sz="1500"/>
          </a:p>
          <a:p>
            <a:pPr>
              <a:lnSpc>
                <a:spcPct val="150000"/>
              </a:lnSpc>
              <a:spcBef>
                <a:spcPct val="0"/>
              </a:spcBef>
              <a:buFontTx/>
              <a:buNone/>
            </a:pPr>
            <a:r>
              <a:rPr lang="en-US" altLang="en-US" sz="18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37221" name="Picture 3" descr="MPj04310140000[1]">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3300" y="2057400"/>
            <a:ext cx="2657475" cy="176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75A0305-80FD-4963-A3BE-AFDD6E3F7CCA}" type="slidenum">
              <a:rPr lang="en-US" altLang="en-US" sz="1400" smtClean="0"/>
              <a:pPr>
                <a:spcBef>
                  <a:spcPct val="0"/>
                </a:spcBef>
                <a:buFontTx/>
                <a:buNone/>
              </a:pPr>
              <a:t>7</a:t>
            </a:fld>
            <a:endParaRPr lang="en-US" altLang="en-US" sz="1400" smtClean="0"/>
          </a:p>
        </p:txBody>
      </p:sp>
      <p:sp>
        <p:nvSpPr>
          <p:cNvPr id="17411" name="Rectangle 2"/>
          <p:cNvSpPr>
            <a:spLocks noGrp="1" noChangeArrowheads="1"/>
          </p:cNvSpPr>
          <p:nvPr>
            <p:ph type="title"/>
          </p:nvPr>
        </p:nvSpPr>
        <p:spPr>
          <a:xfrm>
            <a:off x="533400" y="762000"/>
            <a:ext cx="5829300" cy="914400"/>
          </a:xfrm>
        </p:spPr>
        <p:txBody>
          <a:bodyPr/>
          <a:lstStyle/>
          <a:p>
            <a:r>
              <a:rPr lang="en-US" altLang="en-US" sz="3600" b="1" dirty="0" smtClean="0"/>
              <a:t>THINK OF SOMETHING YOU LEARNED!</a:t>
            </a:r>
            <a:endParaRPr lang="en-US" altLang="en-US" dirty="0" smtClean="0"/>
          </a:p>
        </p:txBody>
      </p:sp>
      <p:pic>
        <p:nvPicPr>
          <p:cNvPr id="2" name="Picture 1" title="able - why did you learn? / how did you"/>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2209800"/>
            <a:ext cx="5675376" cy="594969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514350" y="1600200"/>
            <a:ext cx="5829300" cy="6781800"/>
          </a:xfrm>
        </p:spPr>
        <p:txBody>
          <a:bodyPr/>
          <a:lstStyle/>
          <a:p>
            <a:pPr marL="0" indent="0">
              <a:buFontTx/>
              <a:buNone/>
            </a:pPr>
            <a:r>
              <a:rPr lang="en-US" altLang="en-US" i="1" smtClean="0"/>
              <a:t>When structuring a game or activity, assume the training participants have no idea what you are talking about (See Rule of Thumb One!).</a:t>
            </a:r>
          </a:p>
        </p:txBody>
      </p:sp>
      <p:sp>
        <p:nvSpPr>
          <p:cNvPr id="139267" name="Slide Number Placeholder 3"/>
          <p:cNvSpPr>
            <a:spLocks noGrp="1"/>
          </p:cNvSpPr>
          <p:nvPr>
            <p:ph type="sldNum" sz="quarter" idx="11"/>
          </p:nvPr>
        </p:nvSpPr>
        <p:spPr>
          <a:xfrm>
            <a:off x="5867400" y="8594725"/>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E87F0771-C48E-4186-8EA8-7F7940A25657}" type="slidenum">
              <a:rPr lang="en-GB" altLang="en-US" sz="1400" smtClean="0"/>
              <a:pPr algn="l">
                <a:spcBef>
                  <a:spcPct val="0"/>
                </a:spcBef>
                <a:buFontTx/>
                <a:buNone/>
              </a:pPr>
              <a:t>70</a:t>
            </a:fld>
            <a:endParaRPr lang="en-GB" altLang="en-US" sz="1400" smtClean="0"/>
          </a:p>
        </p:txBody>
      </p:sp>
      <p:pic>
        <p:nvPicPr>
          <p:cNvPr id="139268"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875" y="42005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27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175" y="4314825"/>
            <a:ext cx="15811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3738" y="4322763"/>
            <a:ext cx="15795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2"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4550" y="4322763"/>
            <a:ext cx="15811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3" name="Title 1"/>
          <p:cNvSpPr>
            <a:spLocks noGrp="1"/>
          </p:cNvSpPr>
          <p:nvPr>
            <p:ph type="title"/>
          </p:nvPr>
        </p:nvSpPr>
        <p:spPr>
          <a:xfrm>
            <a:off x="457200" y="530225"/>
            <a:ext cx="5829300" cy="939800"/>
          </a:xfrm>
        </p:spPr>
        <p:txBody>
          <a:bodyPr/>
          <a:lstStyle/>
          <a:p>
            <a:r>
              <a:rPr lang="en-US" altLang="en-US" sz="3600" b="1" smtClean="0"/>
              <a:t>RULE OF THUMB FOUR</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GAMES</a:t>
            </a:r>
            <a:endParaRPr lang="en-US" dirty="0"/>
          </a:p>
        </p:txBody>
      </p:sp>
      <p:sp>
        <p:nvSpPr>
          <p:cNvPr id="141314" name="Rectangle 23"/>
          <p:cNvSpPr>
            <a:spLocks noGrp="1" noChangeArrowheads="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557213" indent="-214313">
              <a:spcBef>
                <a:spcPct val="20000"/>
              </a:spcBef>
              <a:buChar char="–"/>
              <a:defRPr sz="2800">
                <a:solidFill>
                  <a:schemeClr val="tx1"/>
                </a:solidFill>
                <a:latin typeface="Times New Roman" panose="02020603050405020304" pitchFamily="18" charset="0"/>
              </a:defRPr>
            </a:lvl2pPr>
            <a:lvl3pPr marL="857250" indent="-171450">
              <a:spcBef>
                <a:spcPct val="20000"/>
              </a:spcBef>
              <a:buChar char="•"/>
              <a:defRPr sz="2400">
                <a:solidFill>
                  <a:schemeClr val="tx1"/>
                </a:solidFill>
                <a:latin typeface="Times New Roman" panose="02020603050405020304" pitchFamily="18" charset="0"/>
              </a:defRPr>
            </a:lvl3pPr>
            <a:lvl4pPr marL="1200150" indent="-171450">
              <a:spcBef>
                <a:spcPct val="20000"/>
              </a:spcBef>
              <a:buChar char="–"/>
              <a:defRPr sz="2000">
                <a:solidFill>
                  <a:schemeClr val="tx1"/>
                </a:solidFill>
                <a:latin typeface="Times New Roman" panose="02020603050405020304" pitchFamily="18" charset="0"/>
              </a:defRPr>
            </a:lvl4pPr>
            <a:lvl5pPr marL="1543050" indent="-171450">
              <a:spcBef>
                <a:spcPct val="20000"/>
              </a:spcBef>
              <a:buChar char="»"/>
              <a:defRPr sz="2000">
                <a:solidFill>
                  <a:schemeClr val="tx1"/>
                </a:solidFill>
                <a:latin typeface="Times New Roman" panose="02020603050405020304" pitchFamily="18" charset="0"/>
              </a:defRPr>
            </a:lvl5pPr>
            <a:lvl6pPr marL="2000250" indent="-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457450" indent="-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2914650" indent="-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371850" indent="-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eaLnBrk="1" hangingPunct="1">
              <a:spcBef>
                <a:spcPct val="0"/>
              </a:spcBef>
              <a:buFontTx/>
              <a:buNone/>
            </a:pPr>
            <a:fld id="{C044EAE2-DA98-4EA4-BFC9-157BA4328931}" type="slidenum">
              <a:rPr lang="en-GB" altLang="en-US" sz="1400" smtClean="0"/>
              <a:pPr algn="l" eaLnBrk="1" hangingPunct="1">
                <a:spcBef>
                  <a:spcPct val="0"/>
                </a:spcBef>
                <a:buFontTx/>
                <a:buNone/>
              </a:pPr>
              <a:t>71</a:t>
            </a:fld>
            <a:endParaRPr lang="en-GB" altLang="en-US" sz="1400" smtClean="0"/>
          </a:p>
        </p:txBody>
      </p:sp>
      <p:sp>
        <p:nvSpPr>
          <p:cNvPr id="4100" name="Rectangle 13"/>
          <p:cNvSpPr>
            <a:spLocks noGrp="1" noChangeArrowheads="1"/>
          </p:cNvSpPr>
          <p:nvPr>
            <p:ph type="subTitle" idx="4294967295"/>
          </p:nvPr>
        </p:nvSpPr>
        <p:spPr>
          <a:xfrm>
            <a:off x="0" y="1512888"/>
            <a:ext cx="5886450" cy="5845175"/>
          </a:xfrm>
        </p:spPr>
        <p:txBody>
          <a:bodyPr/>
          <a:lstStyle/>
          <a:p>
            <a:pPr marL="257175" indent="-257175" eaLnBrk="1" hangingPunct="1">
              <a:buFont typeface="Arial" pitchFamily="34" charset="0"/>
              <a:buChar char="•"/>
              <a:defRPr/>
            </a:pPr>
            <a:endParaRPr lang="en-US" sz="1800" b="1" dirty="0"/>
          </a:p>
          <a:p>
            <a:pPr eaLnBrk="1" hangingPunct="1">
              <a:defRPr/>
            </a:pPr>
            <a:endParaRPr lang="en-US" sz="1800" b="1" dirty="0"/>
          </a:p>
          <a:p>
            <a:pPr marL="814388" lvl="1" indent="-257175" algn="l" eaLnBrk="1" hangingPunct="1">
              <a:buFont typeface="Arial" pitchFamily="34" charset="0"/>
              <a:buChar char="•"/>
              <a:defRPr/>
            </a:pPr>
            <a:r>
              <a:rPr lang="en-US" dirty="0"/>
              <a:t>Stump the Class</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Jeopardy</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Hangman</a:t>
            </a:r>
          </a:p>
          <a:p>
            <a:pPr marL="814388" lvl="1" indent="-257175" algn="l" eaLnBrk="1" hangingPunct="1">
              <a:buFont typeface="Arial" pitchFamily="34" charset="0"/>
              <a:buChar char="•"/>
              <a:defRPr/>
            </a:pPr>
            <a:endParaRPr lang="en-US" dirty="0"/>
          </a:p>
          <a:p>
            <a:pPr marL="814388" lvl="1" indent="-257175" algn="l" eaLnBrk="1" hangingPunct="1">
              <a:buFont typeface="Arial" pitchFamily="34" charset="0"/>
              <a:buChar char="•"/>
              <a:defRPr/>
            </a:pPr>
            <a:r>
              <a:rPr lang="en-US" dirty="0"/>
              <a:t>Put-In-Order</a:t>
            </a:r>
          </a:p>
          <a:p>
            <a:pPr eaLnBrk="1" hangingPunct="1">
              <a:lnSpc>
                <a:spcPct val="90000"/>
              </a:lnSpc>
              <a:defRPr/>
            </a:pPr>
            <a:endParaRPr lang="en-US" sz="2800" dirty="0"/>
          </a:p>
          <a:p>
            <a:pPr eaLnBrk="1" hangingPunct="1">
              <a:lnSpc>
                <a:spcPct val="90000"/>
              </a:lnSpc>
              <a:defRPr/>
            </a:pPr>
            <a:endParaRPr lang="en-US" sz="2800" dirty="0"/>
          </a:p>
        </p:txBody>
      </p:sp>
      <p:sp>
        <p:nvSpPr>
          <p:cNvPr id="5" name="Title 1"/>
          <p:cNvSpPr txBox="1">
            <a:spLocks/>
          </p:cNvSpPr>
          <p:nvPr/>
        </p:nvSpPr>
        <p:spPr bwMode="auto">
          <a:xfrm>
            <a:off x="482266" y="9144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3600" b="1" kern="0" dirty="0" smtClean="0"/>
              <a:t>GAMES</a:t>
            </a:r>
            <a:endParaRPr lang="en-US" sz="3600" b="1" kern="0" dirty="0"/>
          </a:p>
        </p:txBody>
      </p:sp>
      <p:pic>
        <p:nvPicPr>
          <p:cNvPr id="141317" name="Picture 2" title="cartoon - hangma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46475" y="2841625"/>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sz="3600" b="1" smtClean="0"/>
              <a:t>STUMP THE CLASS</a:t>
            </a:r>
          </a:p>
        </p:txBody>
      </p:sp>
      <p:sp>
        <p:nvSpPr>
          <p:cNvPr id="3" name="Content Placeholder 2"/>
          <p:cNvSpPr>
            <a:spLocks noGrp="1"/>
          </p:cNvSpPr>
          <p:nvPr>
            <p:ph idx="1"/>
          </p:nvPr>
        </p:nvSpPr>
        <p:spPr>
          <a:xfrm>
            <a:off x="457200" y="1905000"/>
            <a:ext cx="5905500" cy="6248400"/>
          </a:xfrm>
        </p:spPr>
        <p:txBody>
          <a:bodyPr/>
          <a:lstStyle/>
          <a:p>
            <a:pPr marL="0" indent="0" eaLnBrk="1" hangingPunct="1">
              <a:buFontTx/>
              <a:buNone/>
              <a:defRPr/>
            </a:pPr>
            <a:r>
              <a:rPr lang="en-US" sz="2400" dirty="0" smtClean="0"/>
              <a:t>With </a:t>
            </a:r>
            <a:r>
              <a:rPr lang="en-US" sz="2400" dirty="0"/>
              <a:t>a partner, write </a:t>
            </a:r>
            <a:r>
              <a:rPr lang="en-US" sz="2400" dirty="0" smtClean="0"/>
              <a:t>a question </a:t>
            </a:r>
            <a:r>
              <a:rPr lang="en-US" sz="2400" dirty="0"/>
              <a:t>from this </a:t>
            </a:r>
            <a:r>
              <a:rPr lang="en-US" sz="2400" dirty="0" smtClean="0"/>
              <a:t>     section (Training Methods) </a:t>
            </a:r>
            <a:r>
              <a:rPr lang="en-US" sz="2400" dirty="0"/>
              <a:t>that you believe the rest of the class will be challenged in answering correctly. (Questions must be reasonable!  If your instructor can’t answer, it doesn’t count</a:t>
            </a:r>
            <a:r>
              <a:rPr lang="en-US" sz="2400" dirty="0" smtClean="0"/>
              <a:t>!)</a:t>
            </a:r>
          </a:p>
          <a:p>
            <a:pPr marL="0" indent="0" eaLnBrk="1" hangingPunct="1">
              <a:buFontTx/>
              <a:buNone/>
              <a:defRPr/>
            </a:pPr>
            <a:endParaRPr lang="en-US" sz="2400" dirty="0"/>
          </a:p>
          <a:p>
            <a:pPr marL="0" indent="0">
              <a:lnSpc>
                <a:spcPct val="150000"/>
              </a:lnSpc>
              <a:buFontTx/>
              <a:buNone/>
              <a:defRPr/>
            </a:pPr>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150000"/>
              </a:lnSpc>
              <a:defRPr/>
            </a:pPr>
            <a:endParaRPr lang="en-US" sz="1600" dirty="0"/>
          </a:p>
          <a:p>
            <a:pPr>
              <a:defRPr/>
            </a:pPr>
            <a:endParaRPr lang="en-US" sz="1600" dirty="0"/>
          </a:p>
          <a:p>
            <a:pPr>
              <a:defRPr/>
            </a:pPr>
            <a:endParaRPr lang="en-US" sz="900" dirty="0"/>
          </a:p>
        </p:txBody>
      </p:sp>
      <p:sp>
        <p:nvSpPr>
          <p:cNvPr id="143364" name="Slide Number Placeholder 3"/>
          <p:cNvSpPr>
            <a:spLocks noGrp="1"/>
          </p:cNvSpPr>
          <p:nvPr>
            <p:ph type="sldNum" sz="quarter" idx="11"/>
          </p:nvPr>
        </p:nvSpPr>
        <p:spPr>
          <a:xfrm>
            <a:off x="58674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68E7DA3B-DCBA-4CED-A65F-F7993A978FC3}" type="slidenum">
              <a:rPr lang="en-GB" altLang="en-US" sz="1400" smtClean="0"/>
              <a:pPr algn="l">
                <a:spcBef>
                  <a:spcPct val="0"/>
                </a:spcBef>
                <a:buFontTx/>
                <a:buNone/>
              </a:pPr>
              <a:t>72</a:t>
            </a:fld>
            <a:endParaRPr lang="en-GB" altLang="en-US" sz="1400" smtClean="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p:cNvSpPr>
            <a:spLocks noGrp="1" noChangeArrowheads="1"/>
          </p:cNvSpPr>
          <p:nvPr>
            <p:ph type="body" idx="1"/>
          </p:nvPr>
        </p:nvSpPr>
        <p:spPr>
          <a:xfrm>
            <a:off x="285750" y="2057400"/>
            <a:ext cx="6286500" cy="4229100"/>
          </a:xfrm>
        </p:spPr>
        <p:txBody>
          <a:bodyPr/>
          <a:lstStyle/>
          <a:p>
            <a:pPr>
              <a:buFontTx/>
              <a:buNone/>
            </a:pPr>
            <a:r>
              <a:rPr lang="en-US" altLang="en-US" sz="4000" dirty="0" smtClean="0"/>
              <a:t>s _ _ _ _   s _ _ _ _   </a:t>
            </a:r>
            <a:r>
              <a:rPr lang="en-US" altLang="en-US" sz="2800" dirty="0" smtClean="0"/>
              <a:t>R</a:t>
            </a:r>
            <a:r>
              <a:rPr lang="en-US" altLang="en-US" sz="4000" dirty="0" smtClean="0"/>
              <a:t> _ _ _ </a:t>
            </a:r>
          </a:p>
          <a:p>
            <a:pPr>
              <a:buFontTx/>
              <a:buNone/>
            </a:pPr>
            <a:endParaRPr lang="en-US" altLang="en-US" sz="1800" dirty="0" smtClean="0"/>
          </a:p>
          <a:p>
            <a:pPr>
              <a:buFontTx/>
              <a:buNone/>
            </a:pPr>
            <a:endParaRPr lang="en-US" altLang="en-US" sz="1800" dirty="0" smtClean="0"/>
          </a:p>
          <a:p>
            <a:pPr algn="ctr">
              <a:buFontTx/>
              <a:buNone/>
            </a:pPr>
            <a:r>
              <a:rPr lang="en-US" altLang="en-US" sz="2400" dirty="0" smtClean="0"/>
              <a:t>The three words above a “rule of thumb”. When you are ready to solve please raise your hand, </a:t>
            </a:r>
          </a:p>
          <a:p>
            <a:pPr algn="ctr">
              <a:buFontTx/>
              <a:buNone/>
            </a:pPr>
            <a:r>
              <a:rPr lang="en-US" altLang="en-US" sz="2400" dirty="0" smtClean="0"/>
              <a:t>discuss with your team, give the answer and an explanation.</a:t>
            </a:r>
          </a:p>
          <a:p>
            <a:pPr lvl="1">
              <a:buFontTx/>
              <a:buNone/>
            </a:pPr>
            <a:endParaRPr lang="en-US" altLang="en-US" sz="1500" dirty="0" smtClean="0"/>
          </a:p>
        </p:txBody>
      </p:sp>
      <p:sp>
        <p:nvSpPr>
          <p:cNvPr id="145411" name="Slide Number Placeholder 1"/>
          <p:cNvSpPr>
            <a:spLocks noGrp="1"/>
          </p:cNvSpPr>
          <p:nvPr>
            <p:ph type="sldNum" sz="quarter" idx="11"/>
          </p:nvPr>
        </p:nvSpPr>
        <p:spPr>
          <a:xfrm>
            <a:off x="4733925" y="8686800"/>
            <a:ext cx="1763713" cy="219075"/>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3E2E6A-BA01-4090-ACC4-45061A347DB9}" type="slidenum">
              <a:rPr lang="en-US" altLang="en-US" sz="1400" smtClean="0"/>
              <a:pPr>
                <a:spcBef>
                  <a:spcPct val="0"/>
                </a:spcBef>
                <a:buFontTx/>
                <a:buNone/>
              </a:pPr>
              <a:t>73</a:t>
            </a:fld>
            <a:endParaRPr lang="en-US" altLang="en-US" sz="1400" smtClean="0"/>
          </a:p>
        </p:txBody>
      </p:sp>
      <p:pic>
        <p:nvPicPr>
          <p:cNvPr id="145412" name="Picture 2" title="stick man - hangma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5513388"/>
            <a:ext cx="14287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413" name="Title 1"/>
          <p:cNvSpPr>
            <a:spLocks noGrp="1"/>
          </p:cNvSpPr>
          <p:nvPr>
            <p:ph type="title"/>
          </p:nvPr>
        </p:nvSpPr>
        <p:spPr/>
        <p:txBody>
          <a:bodyPr/>
          <a:lstStyle/>
          <a:p>
            <a:r>
              <a:rPr lang="en-US" altLang="en-US" sz="3600" b="1" smtClean="0"/>
              <a:t>HANGMAN</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b="1" dirty="0"/>
              <a:t>PUT-IN-ORDER</a:t>
            </a:r>
            <a:br>
              <a:rPr lang="en-US" b="1" dirty="0"/>
            </a:br>
            <a:endParaRPr lang="en-US" dirty="0"/>
          </a:p>
        </p:txBody>
      </p:sp>
      <p:sp>
        <p:nvSpPr>
          <p:cNvPr id="3" name="Content Placeholder 2"/>
          <p:cNvSpPr>
            <a:spLocks noGrp="1"/>
          </p:cNvSpPr>
          <p:nvPr>
            <p:ph idx="1"/>
          </p:nvPr>
        </p:nvSpPr>
        <p:spPr>
          <a:xfrm>
            <a:off x="609600" y="1905000"/>
            <a:ext cx="5829300" cy="5943600"/>
          </a:xfrm>
        </p:spPr>
        <p:txBody>
          <a:bodyPr/>
          <a:lstStyle/>
          <a:p>
            <a:pPr>
              <a:defRPr/>
            </a:pPr>
            <a:endParaRPr lang="en-US" sz="1400" b="1" dirty="0"/>
          </a:p>
          <a:p>
            <a:pPr marL="0" indent="0">
              <a:buFontTx/>
              <a:buNone/>
              <a:defRPr/>
            </a:pPr>
            <a:r>
              <a:rPr lang="en-US" sz="2000" b="1" dirty="0"/>
              <a:t>Number the steps below in the correct order. </a:t>
            </a:r>
            <a:endParaRPr lang="en-US" sz="2000" b="1" dirty="0" smtClean="0"/>
          </a:p>
          <a:p>
            <a:pPr marL="0" indent="0">
              <a:buFontTx/>
              <a:buNone/>
              <a:defRPr/>
            </a:pPr>
            <a:r>
              <a:rPr lang="en-US" sz="2000" b="1" dirty="0" smtClean="0"/>
              <a:t>Put </a:t>
            </a:r>
            <a:r>
              <a:rPr lang="en-US" sz="2000" b="1" dirty="0"/>
              <a:t>the number 1 in the box in front of the first step, the number 2 in the box in front of the second step and so on.</a:t>
            </a:r>
          </a:p>
          <a:p>
            <a:pPr>
              <a:defRPr/>
            </a:pPr>
            <a:endParaRPr lang="en-US" sz="1400" b="1" dirty="0"/>
          </a:p>
          <a:p>
            <a:pPr marL="228600" indent="-228600">
              <a:buFont typeface="Wingdings 2" pitchFamily="18" charset="2"/>
              <a:buChar char=""/>
              <a:defRPr/>
            </a:pPr>
            <a:r>
              <a:rPr lang="en-US" sz="1400" dirty="0"/>
              <a:t>The RA shall review accuracy of proposed tag out and sign block 10 of the TORS sheet (Tag-out record sheet).</a:t>
            </a:r>
          </a:p>
          <a:p>
            <a:pPr marL="228600" indent="-228600">
              <a:buFont typeface="Wingdings 2" pitchFamily="18" charset="2"/>
              <a:buChar char=""/>
              <a:defRPr/>
            </a:pPr>
            <a:r>
              <a:rPr lang="en-US" sz="1400" dirty="0"/>
              <a:t> The RA and the Watch / Duty Officer will sign block 14 of the WAF form once the system and or component has been verified to have been drained / de-energized / depressurized and cooled down when working with steam.  </a:t>
            </a:r>
          </a:p>
          <a:p>
            <a:pPr marL="228600" indent="-228600">
              <a:buFont typeface="Wingdings 2" pitchFamily="18" charset="2"/>
              <a:buChar char=""/>
              <a:defRPr/>
            </a:pPr>
            <a:r>
              <a:rPr lang="en-US" sz="1400" dirty="0"/>
              <a:t>The </a:t>
            </a:r>
            <a:r>
              <a:rPr lang="en-US" sz="1400" dirty="0" smtClean="0"/>
              <a:t>ship’s </a:t>
            </a:r>
            <a:r>
              <a:rPr lang="en-US" sz="1400" dirty="0"/>
              <a:t>Engineering Duty Officer will authorize the tag outs for engineering related systems.</a:t>
            </a:r>
          </a:p>
          <a:p>
            <a:pPr marL="228600" indent="-228600">
              <a:buFont typeface="Wingdings 2" pitchFamily="18" charset="2"/>
              <a:buChar char=""/>
              <a:defRPr/>
            </a:pPr>
            <a:r>
              <a:rPr lang="en-US" sz="1400" dirty="0"/>
              <a:t>Ship will prepare tags based on the WAF.</a:t>
            </a:r>
          </a:p>
          <a:p>
            <a:pPr marL="228600" indent="-228600">
              <a:buFont typeface="Wingdings 2" pitchFamily="18" charset="2"/>
              <a:buChar char=""/>
              <a:defRPr/>
            </a:pPr>
            <a:r>
              <a:rPr lang="en-US" sz="1400" dirty="0"/>
              <a:t>The RA shall conduct an independent review for the validation and accuracy of the tags, print name, badge, and company and sign block 7 of the hung tag and initial block 18b of the TORS.</a:t>
            </a:r>
          </a:p>
          <a:p>
            <a:pPr marL="228600" indent="-228600">
              <a:buFont typeface="Wingdings 2" pitchFamily="18" charset="2"/>
              <a:buChar char=""/>
              <a:defRPr/>
            </a:pPr>
            <a:r>
              <a:rPr lang="en-US" sz="1400" dirty="0"/>
              <a:t>Tags will be hung by the </a:t>
            </a:r>
            <a:r>
              <a:rPr lang="en-US" sz="1400" dirty="0" smtClean="0"/>
              <a:t>ship’s </a:t>
            </a:r>
            <a:r>
              <a:rPr lang="en-US" sz="1400" dirty="0"/>
              <a:t>force representative first signer (Authorizing Officer).</a:t>
            </a:r>
          </a:p>
          <a:p>
            <a:pPr marL="228600" indent="-228600">
              <a:buFont typeface="Wingdings 2" pitchFamily="18" charset="2"/>
              <a:buChar char=""/>
              <a:defRPr/>
            </a:pPr>
            <a:r>
              <a:rPr lang="en-US" sz="1400" dirty="0"/>
              <a:t>A second qualified </a:t>
            </a:r>
            <a:r>
              <a:rPr lang="en-US" sz="1400" dirty="0" smtClean="0"/>
              <a:t>ship’s </a:t>
            </a:r>
            <a:r>
              <a:rPr lang="en-US" sz="1400" dirty="0"/>
              <a:t>force representative shall conduct an independent review and sign tag.</a:t>
            </a:r>
          </a:p>
          <a:p>
            <a:pPr marL="228600" indent="-228600">
              <a:buFont typeface="Wingdings 2" pitchFamily="18" charset="2"/>
              <a:buChar char=""/>
              <a:defRPr/>
            </a:pPr>
            <a:r>
              <a:rPr lang="en-US" sz="1400" dirty="0"/>
              <a:t>The RA will have the Watch / Duty Officer Sign block 13 of the WAF form after verification of tags has been completed by the RA.</a:t>
            </a:r>
          </a:p>
          <a:p>
            <a:pPr marL="228600" indent="-228600">
              <a:buFont typeface="Wingdings 2" pitchFamily="18" charset="2"/>
              <a:buChar char=""/>
              <a:defRPr/>
            </a:pPr>
            <a:r>
              <a:rPr lang="en-US" sz="1400" dirty="0"/>
              <a:t>The </a:t>
            </a:r>
            <a:r>
              <a:rPr lang="en-US" sz="1400" dirty="0" smtClean="0"/>
              <a:t>ship’s </a:t>
            </a:r>
            <a:r>
              <a:rPr lang="en-US" sz="1400" dirty="0"/>
              <a:t>Combat System Officer of the Watch will authorize tag outs for combat related systems.</a:t>
            </a:r>
          </a:p>
          <a:p>
            <a:pPr>
              <a:defRPr/>
            </a:pPr>
            <a:endParaRPr lang="en-US" sz="1400" dirty="0"/>
          </a:p>
        </p:txBody>
      </p:sp>
      <p:sp>
        <p:nvSpPr>
          <p:cNvPr id="147459"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26A03839-8A6C-41C8-AFD6-53C7B2B1BA53}" type="slidenum">
              <a:rPr lang="en-GB" altLang="en-US" sz="1400" smtClean="0"/>
              <a:pPr algn="l">
                <a:spcBef>
                  <a:spcPct val="0"/>
                </a:spcBef>
                <a:buFontTx/>
                <a:buNone/>
              </a:pPr>
              <a:t>74</a:t>
            </a:fld>
            <a:endParaRPr lang="en-GB" altLang="en-US" sz="1400" smtClean="0"/>
          </a:p>
        </p:txBody>
      </p:sp>
      <p:sp>
        <p:nvSpPr>
          <p:cNvPr id="5" name="Title 1"/>
          <p:cNvSpPr txBox="1">
            <a:spLocks/>
          </p:cNvSpPr>
          <p:nvPr/>
        </p:nvSpPr>
        <p:spPr bwMode="auto">
          <a:xfrm>
            <a:off x="762000" y="876300"/>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3600" b="1" kern="0" dirty="0" smtClean="0"/>
              <a:t>PUT-IN-ORDER</a:t>
            </a:r>
            <a:endParaRPr lang="en-US" sz="3600" b="1" kern="0" dirty="0"/>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sz="3600" b="1" dirty="0" smtClean="0">
                <a:solidFill>
                  <a:schemeClr val="tx1"/>
                </a:solidFill>
              </a:rPr>
              <a:t>POP QUIZ! </a:t>
            </a:r>
          </a:p>
        </p:txBody>
      </p:sp>
      <p:sp>
        <p:nvSpPr>
          <p:cNvPr id="149507" name="Content Placeholder 2"/>
          <p:cNvSpPr>
            <a:spLocks noGrp="1"/>
          </p:cNvSpPr>
          <p:nvPr>
            <p:ph idx="1"/>
          </p:nvPr>
        </p:nvSpPr>
        <p:spPr>
          <a:xfrm>
            <a:off x="514350" y="1981200"/>
            <a:ext cx="6038850" cy="6400800"/>
          </a:xfrm>
        </p:spPr>
        <p:txBody>
          <a:bodyPr/>
          <a:lstStyle/>
          <a:p>
            <a:pPr marL="0" indent="0">
              <a:buFontTx/>
              <a:buNone/>
            </a:pPr>
            <a:r>
              <a:rPr lang="en-US" altLang="en-US" sz="1600" b="1" smtClean="0"/>
              <a:t>True or False</a:t>
            </a:r>
          </a:p>
          <a:p>
            <a:pPr marL="0" indent="0">
              <a:buFontTx/>
              <a:buNone/>
            </a:pPr>
            <a:endParaRPr lang="en-US" altLang="en-US" sz="1600" b="1" smtClean="0"/>
          </a:p>
          <a:p>
            <a:pPr marL="0" indent="0">
              <a:buFontTx/>
              <a:buNone/>
            </a:pPr>
            <a:r>
              <a:rPr lang="en-US" altLang="en-US" sz="1600" smtClean="0"/>
              <a:t>T or F	1. People remember about 40% of the information they just 	read.</a:t>
            </a:r>
          </a:p>
          <a:p>
            <a:pPr marL="0" indent="0">
              <a:buFontTx/>
              <a:buNone/>
            </a:pPr>
            <a:r>
              <a:rPr lang="en-US" altLang="en-US" sz="1600" smtClean="0"/>
              <a:t>	</a:t>
            </a:r>
          </a:p>
          <a:p>
            <a:pPr marL="0" indent="0">
              <a:buFontTx/>
              <a:buNone/>
            </a:pPr>
            <a:endParaRPr lang="en-US" altLang="en-US" sz="1600" smtClean="0"/>
          </a:p>
          <a:p>
            <a:pPr marL="0" indent="0">
              <a:buFontTx/>
              <a:buNone/>
            </a:pPr>
            <a:r>
              <a:rPr lang="en-US" altLang="en-US" sz="1600" smtClean="0"/>
              <a:t>T or F	2. Using questions is a powerful way to solicit participation 	from trainees.</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3. When structuring an exercise you should assume your 	trainees have no idea about what you’re talking about.</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4. When showing a graphic to illustrate the right and wrong 	way of doing something, you should always show both.</a:t>
            </a:r>
          </a:p>
          <a:p>
            <a:pPr marL="0" indent="0">
              <a:buFontTx/>
              <a:buNone/>
            </a:pPr>
            <a:endParaRPr lang="en-US" altLang="en-US" sz="1600" smtClean="0"/>
          </a:p>
          <a:p>
            <a:pPr marL="0" indent="0">
              <a:buFontTx/>
              <a:buNone/>
            </a:pPr>
            <a:endParaRPr lang="en-US" altLang="en-US" sz="1600" smtClean="0"/>
          </a:p>
          <a:p>
            <a:pPr marL="0" indent="0">
              <a:buFontTx/>
              <a:buNone/>
            </a:pPr>
            <a:r>
              <a:rPr lang="en-US" altLang="en-US" sz="1600" smtClean="0"/>
              <a:t>T or F	5. The seven slide rule has to do with the amount of 	information on each slide.</a:t>
            </a:r>
          </a:p>
          <a:p>
            <a:pPr marL="0" indent="0">
              <a:buFontTx/>
              <a:buNone/>
            </a:pPr>
            <a:endParaRPr lang="en-US" altLang="en-US" sz="1600" smtClean="0"/>
          </a:p>
          <a:p>
            <a:pPr marL="0" indent="0">
              <a:buFontTx/>
              <a:buNone/>
            </a:pPr>
            <a:endParaRPr lang="en-US" altLang="en-US" sz="1600" smtClean="0"/>
          </a:p>
        </p:txBody>
      </p:sp>
      <p:sp>
        <p:nvSpPr>
          <p:cNvPr id="149508"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282D39D-428E-4EF8-8B77-027CDBC5DFE5}" type="slidenum">
              <a:rPr lang="en-US" altLang="en-US" sz="1400" smtClean="0"/>
              <a:pPr>
                <a:spcBef>
                  <a:spcPct val="0"/>
                </a:spcBef>
                <a:buFontTx/>
                <a:buNone/>
              </a:pPr>
              <a:t>75</a:t>
            </a:fld>
            <a:endParaRPr lang="en-US" altLang="en-US" sz="1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p:txBody>
      </p:sp>
      <p:sp>
        <p:nvSpPr>
          <p:cNvPr id="15155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F0FF8A1-C910-4672-BD14-89194F229048}" type="slidenum">
              <a:rPr lang="en-US" altLang="en-US" sz="1400" smtClean="0"/>
              <a:pPr>
                <a:spcBef>
                  <a:spcPct val="0"/>
                </a:spcBef>
                <a:buFontTx/>
                <a:buNone/>
              </a:pPr>
              <a:t>76</a:t>
            </a:fld>
            <a:endParaRPr lang="en-US" altLang="en-US" sz="1400" smtClean="0"/>
          </a:p>
        </p:txBody>
      </p:sp>
      <p:sp>
        <p:nvSpPr>
          <p:cNvPr id="151556" name="Rectangle 2"/>
          <p:cNvSpPr>
            <a:spLocks noGrp="1" noChangeArrowheads="1"/>
          </p:cNvSpPr>
          <p:nvPr>
            <p:ph type="title"/>
          </p:nvPr>
        </p:nvSpPr>
        <p:spPr>
          <a:xfrm>
            <a:off x="609600" y="533400"/>
            <a:ext cx="5829300" cy="1295400"/>
          </a:xfrm>
        </p:spPr>
        <p:txBody>
          <a:bodyPr/>
          <a:lstStyle/>
          <a:p>
            <a:r>
              <a:rPr lang="en-US" altLang="en-US" sz="3600" b="1" smtClean="0">
                <a:solidFill>
                  <a:schemeClr val="tx1"/>
                </a:solidFill>
              </a:rPr>
              <a:t>V3 - DELIVERY</a:t>
            </a:r>
          </a:p>
        </p:txBody>
      </p:sp>
      <p:sp>
        <p:nvSpPr>
          <p:cNvPr id="151557" name="Rectangle 3"/>
          <p:cNvSpPr>
            <a:spLocks noGrp="1" noChangeArrowheads="1"/>
          </p:cNvSpPr>
          <p:nvPr>
            <p:ph type="body" idx="1"/>
          </p:nvPr>
        </p:nvSpPr>
        <p:spPr>
          <a:xfrm>
            <a:off x="609600" y="2209800"/>
            <a:ext cx="5829300" cy="5486400"/>
          </a:xfrm>
        </p:spPr>
        <p:txBody>
          <a:bodyPr/>
          <a:lstStyle/>
          <a:p>
            <a:r>
              <a:rPr lang="en-US" altLang="en-US" smtClean="0"/>
              <a:t>Vocal</a:t>
            </a:r>
          </a:p>
          <a:p>
            <a:endParaRPr lang="en-US" altLang="en-US" smtClean="0"/>
          </a:p>
          <a:p>
            <a:endParaRPr lang="en-US" altLang="en-US" smtClean="0"/>
          </a:p>
          <a:p>
            <a:pPr>
              <a:lnSpc>
                <a:spcPct val="40000"/>
              </a:lnSpc>
              <a:buFontTx/>
              <a:buNone/>
            </a:pPr>
            <a:endParaRPr lang="en-US" altLang="en-US" smtClean="0"/>
          </a:p>
          <a:p>
            <a:r>
              <a:rPr lang="en-US" altLang="en-US" smtClean="0"/>
              <a:t>Verbal</a:t>
            </a:r>
          </a:p>
          <a:p>
            <a:endParaRPr lang="en-US" altLang="en-US" smtClean="0"/>
          </a:p>
          <a:p>
            <a:endParaRPr lang="en-US" altLang="en-US" smtClean="0"/>
          </a:p>
          <a:p>
            <a:pPr>
              <a:lnSpc>
                <a:spcPct val="50000"/>
              </a:lnSpc>
            </a:pPr>
            <a:endParaRPr lang="en-US" altLang="en-US" smtClean="0"/>
          </a:p>
          <a:p>
            <a:r>
              <a:rPr lang="en-US" altLang="en-US" smtClean="0"/>
              <a:t>Visual</a:t>
            </a:r>
          </a:p>
        </p:txBody>
      </p:sp>
      <p:pic>
        <p:nvPicPr>
          <p:cNvPr id="151558" name="Picture 1" title="photo - Steve Jobs on a st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1" y="5171528"/>
            <a:ext cx="2895599" cy="1811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1559" name="Picture 2" title="photo - Martin Luther King "/>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1800" y="2667000"/>
            <a:ext cx="2895600" cy="1785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sz="3600" b="1" smtClean="0"/>
              <a:t>VOCAL</a:t>
            </a:r>
          </a:p>
        </p:txBody>
      </p:sp>
      <p:pic>
        <p:nvPicPr>
          <p:cNvPr id="153603" name="Content Placeholder 4" title="photo of a man covering his ears"/>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533400" y="2743200"/>
            <a:ext cx="5868988" cy="4191000"/>
          </a:xfrm>
          <a:ln w="12700">
            <a:solidFill>
              <a:schemeClr val="tx1"/>
            </a:solidFill>
            <a:miter lim="800000"/>
            <a:headEnd/>
            <a:tailEnd/>
          </a:ln>
        </p:spPr>
      </p:pic>
      <p:sp>
        <p:nvSpPr>
          <p:cNvPr id="1536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8A769FD-E4A4-4C82-BCA6-43F779BA2ACB}" type="slidenum">
              <a:rPr lang="en-US" altLang="en-US" sz="1400" smtClean="0"/>
              <a:pPr>
                <a:spcBef>
                  <a:spcPct val="0"/>
                </a:spcBef>
                <a:buFontTx/>
                <a:buNone/>
              </a:pPr>
              <a:t>77</a:t>
            </a:fld>
            <a:endParaRPr lang="en-US" altLang="en-US" sz="1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37AA7D4-F772-4DC9-BEE6-AF9B90C752AF}" type="slidenum">
              <a:rPr lang="en-US" altLang="en-US" sz="1400" smtClean="0"/>
              <a:pPr>
                <a:spcBef>
                  <a:spcPct val="0"/>
                </a:spcBef>
                <a:buFontTx/>
                <a:buNone/>
              </a:pPr>
              <a:t>78</a:t>
            </a:fld>
            <a:endParaRPr lang="en-US" altLang="en-US" sz="1400" smtClean="0"/>
          </a:p>
        </p:txBody>
      </p:sp>
      <p:sp>
        <p:nvSpPr>
          <p:cNvPr id="155651" name="Rectangle 1026"/>
          <p:cNvSpPr>
            <a:spLocks noGrp="1" noChangeArrowheads="1"/>
          </p:cNvSpPr>
          <p:nvPr>
            <p:ph type="title"/>
          </p:nvPr>
        </p:nvSpPr>
        <p:spPr>
          <a:xfrm>
            <a:off x="26988" y="360363"/>
            <a:ext cx="6858000" cy="1295400"/>
          </a:xfrm>
        </p:spPr>
        <p:txBody>
          <a:bodyPr/>
          <a:lstStyle/>
          <a:p>
            <a:r>
              <a:rPr lang="en-US" altLang="en-US" sz="3600" b="1" smtClean="0"/>
              <a:t>VOCAL ELEMENTS</a:t>
            </a:r>
            <a:endParaRPr lang="en-US" altLang="en-US" smtClean="0"/>
          </a:p>
        </p:txBody>
      </p:sp>
      <p:sp>
        <p:nvSpPr>
          <p:cNvPr id="155652" name="Rectangle 1027"/>
          <p:cNvSpPr>
            <a:spLocks noGrp="1" noChangeArrowheads="1"/>
          </p:cNvSpPr>
          <p:nvPr>
            <p:ph type="body" idx="1"/>
          </p:nvPr>
        </p:nvSpPr>
        <p:spPr>
          <a:xfrm>
            <a:off x="838200" y="2362200"/>
            <a:ext cx="5524500" cy="5486400"/>
          </a:xfrm>
        </p:spPr>
        <p:txBody>
          <a:bodyPr/>
          <a:lstStyle/>
          <a:p>
            <a:pPr>
              <a:lnSpc>
                <a:spcPct val="200000"/>
              </a:lnSpc>
            </a:pPr>
            <a:r>
              <a:rPr lang="en-US" altLang="en-US" smtClean="0"/>
              <a:t>Pitch</a:t>
            </a:r>
          </a:p>
          <a:p>
            <a:pPr>
              <a:lnSpc>
                <a:spcPct val="200000"/>
              </a:lnSpc>
            </a:pPr>
            <a:r>
              <a:rPr lang="en-US" altLang="en-US" smtClean="0"/>
              <a:t>Pace</a:t>
            </a:r>
          </a:p>
          <a:p>
            <a:pPr>
              <a:lnSpc>
                <a:spcPct val="200000"/>
              </a:lnSpc>
            </a:pPr>
            <a:r>
              <a:rPr lang="en-US" altLang="en-US" smtClean="0"/>
              <a:t>Volume</a:t>
            </a:r>
          </a:p>
          <a:p>
            <a:pPr>
              <a:lnSpc>
                <a:spcPct val="200000"/>
              </a:lnSpc>
            </a:pPr>
            <a:r>
              <a:rPr lang="en-US" altLang="en-US" smtClean="0"/>
              <a:t>Resonance</a:t>
            </a:r>
          </a:p>
          <a:p>
            <a:pPr>
              <a:lnSpc>
                <a:spcPct val="200000"/>
              </a:lnSpc>
            </a:pPr>
            <a:r>
              <a:rPr lang="en-US" altLang="en-US" smtClean="0"/>
              <a:t>Pausing</a:t>
            </a:r>
          </a:p>
        </p:txBody>
      </p:sp>
      <p:pic>
        <p:nvPicPr>
          <p:cNvPr id="155653" name="Picture 1" title="photo of a man yell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0563" y="2954338"/>
            <a:ext cx="3132137" cy="4302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54" name="Text Box 4"/>
          <p:cNvSpPr txBox="1">
            <a:spLocks noChangeArrowheads="1"/>
          </p:cNvSpPr>
          <p:nvPr/>
        </p:nvSpPr>
        <p:spPr bwMode="auto">
          <a:xfrm>
            <a:off x="574675" y="1420813"/>
            <a:ext cx="5791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i="1"/>
              <a:t>How you speak can be almost as important as what you say!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5769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A6B8E8-AA84-48B9-A38E-190B3F10CEF6}" type="slidenum">
              <a:rPr lang="en-US" altLang="en-US" sz="1400" smtClean="0"/>
              <a:pPr>
                <a:spcBef>
                  <a:spcPct val="0"/>
                </a:spcBef>
                <a:buFontTx/>
                <a:buNone/>
              </a:pPr>
              <a:t>79</a:t>
            </a:fld>
            <a:endParaRPr lang="en-US" altLang="en-US" sz="1400" smtClean="0"/>
          </a:p>
        </p:txBody>
      </p:sp>
      <p:sp>
        <p:nvSpPr>
          <p:cNvPr id="157700" name="Rectangle 2"/>
          <p:cNvSpPr>
            <a:spLocks noGrp="1" noChangeArrowheads="1"/>
          </p:cNvSpPr>
          <p:nvPr>
            <p:ph type="title"/>
          </p:nvPr>
        </p:nvSpPr>
        <p:spPr>
          <a:xfrm>
            <a:off x="520700" y="914400"/>
            <a:ext cx="5829300" cy="485775"/>
          </a:xfrm>
        </p:spPr>
        <p:txBody>
          <a:bodyPr/>
          <a:lstStyle/>
          <a:p>
            <a:r>
              <a:rPr lang="en-US" altLang="en-US" sz="3600" b="1" smtClean="0"/>
              <a:t>PITCH</a:t>
            </a:r>
            <a:endParaRPr lang="en-US" altLang="en-US" smtClean="0"/>
          </a:p>
        </p:txBody>
      </p:sp>
      <p:sp>
        <p:nvSpPr>
          <p:cNvPr id="157701" name="Text Box 4"/>
          <p:cNvSpPr txBox="1">
            <a:spLocks noChangeArrowheads="1"/>
          </p:cNvSpPr>
          <p:nvPr/>
        </p:nvSpPr>
        <p:spPr bwMode="auto">
          <a:xfrm>
            <a:off x="533400" y="1600200"/>
            <a:ext cx="5791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Pitch, in speech, the relative highness or lowness of a tone as perceived by the ear, which depends on the number of vibrations per second produced by the vocal cords.</a:t>
            </a:r>
          </a:p>
        </p:txBody>
      </p:sp>
      <p:pic>
        <p:nvPicPr>
          <p:cNvPr id="2" name="Picture 1" title="photo of an opera sing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3581400"/>
            <a:ext cx="3595687" cy="42415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5829300" cy="1524000"/>
          </a:xfrm>
        </p:spPr>
        <p:txBody>
          <a:bodyPr lIns="92075" tIns="46038" rIns="92075" bIns="46038"/>
          <a:lstStyle/>
          <a:p>
            <a:r>
              <a:rPr lang="en-US" altLang="en-US" sz="3600" b="1" smtClean="0"/>
              <a:t>CREATING A LEARNING ENVIRONMENT</a:t>
            </a:r>
          </a:p>
        </p:txBody>
      </p:sp>
      <p:sp>
        <p:nvSpPr>
          <p:cNvPr id="19459" name="Rectangle 3"/>
          <p:cNvSpPr>
            <a:spLocks noGrp="1" noChangeArrowheads="1"/>
          </p:cNvSpPr>
          <p:nvPr>
            <p:ph type="body" idx="1"/>
          </p:nvPr>
        </p:nvSpPr>
        <p:spPr>
          <a:xfrm>
            <a:off x="533400" y="2133600"/>
            <a:ext cx="5829300" cy="5486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buFontTx/>
              <a:buNone/>
            </a:pPr>
            <a:r>
              <a:rPr lang="en-US" altLang="en-US" sz="2800" smtClean="0"/>
              <a:t>The Trainer</a:t>
            </a:r>
          </a:p>
          <a:p>
            <a:pPr algn="ctr">
              <a:buFontTx/>
              <a:buNone/>
            </a:pPr>
            <a:r>
              <a:rPr lang="en-US" altLang="en-US" sz="2800" smtClean="0"/>
              <a:t>The Material</a:t>
            </a:r>
          </a:p>
          <a:p>
            <a:pPr algn="ctr">
              <a:buFontTx/>
              <a:buNone/>
            </a:pPr>
            <a:r>
              <a:rPr lang="en-US" altLang="en-US" sz="2800" smtClean="0"/>
              <a:t>The Physical Space</a:t>
            </a:r>
          </a:p>
          <a:p>
            <a:pPr algn="ctr">
              <a:buFontTx/>
              <a:buNone/>
            </a:pPr>
            <a:r>
              <a:rPr lang="en-US" altLang="en-US" smtClean="0"/>
              <a:t>	</a:t>
            </a:r>
          </a:p>
        </p:txBody>
      </p:sp>
      <p:pic>
        <p:nvPicPr>
          <p:cNvPr id="19461" name="Picture 2" descr="http://www.become-an-electrician.com/images/electrical-panel1.jpg" title="photo of two man working on an electrica pane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4084638"/>
            <a:ext cx="5105400" cy="3702050"/>
          </a:xfrm>
          <a:prstGeom prst="rect">
            <a:avLst/>
          </a:prstGeom>
          <a:solidFill>
            <a:schemeClr val="bg1"/>
          </a:solidFill>
          <a:ln w="9525">
            <a:solidFill>
              <a:schemeClr val="tx1"/>
            </a:solidFill>
            <a:miter lim="800000"/>
            <a:headEnd/>
            <a:tailEnd/>
          </a:ln>
        </p:spPr>
      </p:pic>
      <p:sp>
        <p:nvSpPr>
          <p:cNvPr id="19462" name="Slide Number Placeholder 1"/>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53CE107-F725-40EF-ACA3-BF1AB0B52599}" type="slidenum">
              <a:rPr lang="en-US" altLang="en-US" sz="1400" smtClean="0"/>
              <a:pPr>
                <a:spcBef>
                  <a:spcPct val="0"/>
                </a:spcBef>
                <a:buFontTx/>
                <a:buNone/>
              </a:pPr>
              <a:t>8</a:t>
            </a:fld>
            <a:endParaRPr lang="en-US" altLang="en-US"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59747"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B7CFA9-085A-4C7C-BCD5-74FAFD84BC17}" type="slidenum">
              <a:rPr lang="en-US" altLang="en-US" sz="1400" smtClean="0"/>
              <a:pPr>
                <a:spcBef>
                  <a:spcPct val="0"/>
                </a:spcBef>
                <a:buFontTx/>
                <a:buNone/>
              </a:pPr>
              <a:t>80</a:t>
            </a:fld>
            <a:endParaRPr lang="en-US" altLang="en-US" sz="1400" smtClean="0"/>
          </a:p>
        </p:txBody>
      </p:sp>
      <p:sp>
        <p:nvSpPr>
          <p:cNvPr id="159748" name="Rectangle 2"/>
          <p:cNvSpPr>
            <a:spLocks noGrp="1" noChangeArrowheads="1"/>
          </p:cNvSpPr>
          <p:nvPr>
            <p:ph type="title"/>
          </p:nvPr>
        </p:nvSpPr>
        <p:spPr>
          <a:xfrm>
            <a:off x="520700" y="914400"/>
            <a:ext cx="5829300" cy="485775"/>
          </a:xfrm>
        </p:spPr>
        <p:txBody>
          <a:bodyPr/>
          <a:lstStyle/>
          <a:p>
            <a:r>
              <a:rPr lang="en-US" altLang="en-US" sz="3600" b="1" smtClean="0"/>
              <a:t>LOW – MIDDLE - HIGH</a:t>
            </a:r>
            <a:endParaRPr lang="en-US" altLang="en-US" smtClean="0"/>
          </a:p>
        </p:txBody>
      </p:sp>
      <p:graphicFrame>
        <p:nvGraphicFramePr>
          <p:cNvPr id="2" name="Table 1" title="Table - low (serious respectful important); middle (general); High (inspire excite motivational)"/>
          <p:cNvGraphicFramePr>
            <a:graphicFrameLocks noGrp="1"/>
          </p:cNvGraphicFramePr>
          <p:nvPr>
            <p:extLst>
              <p:ext uri="{D42A27DB-BD31-4B8C-83A1-F6EECF244321}">
                <p14:modId xmlns:p14="http://schemas.microsoft.com/office/powerpoint/2010/main" val="515518118"/>
              </p:ext>
            </p:extLst>
          </p:nvPr>
        </p:nvGraphicFramePr>
        <p:xfrm>
          <a:off x="633413" y="3768725"/>
          <a:ext cx="5603875" cy="1768475"/>
        </p:xfrm>
        <a:graphic>
          <a:graphicData uri="http://schemas.openxmlformats.org/drawingml/2006/table">
            <a:tbl>
              <a:tblPr firstRow="1" bandRow="1">
                <a:tableStyleId>{5C22544A-7EE6-4342-B048-85BDC9FD1C3A}</a:tableStyleId>
              </a:tblPr>
              <a:tblGrid>
                <a:gridCol w="2089164">
                  <a:extLst>
                    <a:ext uri="{9D8B030D-6E8A-4147-A177-3AD203B41FA5}">
                      <a16:colId xmlns:a16="http://schemas.microsoft.com/office/drawing/2014/main" val="20000"/>
                    </a:ext>
                  </a:extLst>
                </a:gridCol>
                <a:gridCol w="1720488">
                  <a:extLst>
                    <a:ext uri="{9D8B030D-6E8A-4147-A177-3AD203B41FA5}">
                      <a16:colId xmlns:a16="http://schemas.microsoft.com/office/drawing/2014/main" val="20001"/>
                    </a:ext>
                  </a:extLst>
                </a:gridCol>
                <a:gridCol w="1794223">
                  <a:extLst>
                    <a:ext uri="{9D8B030D-6E8A-4147-A177-3AD203B41FA5}">
                      <a16:colId xmlns:a16="http://schemas.microsoft.com/office/drawing/2014/main" val="20002"/>
                    </a:ext>
                  </a:extLst>
                </a:gridCol>
              </a:tblGrid>
              <a:tr h="609815">
                <a:tc>
                  <a:txBody>
                    <a:bodyPr/>
                    <a:lstStyle/>
                    <a:p>
                      <a:pPr algn="ctr"/>
                      <a:r>
                        <a:rPr lang="en-US" sz="2400" dirty="0" smtClean="0"/>
                        <a:t>LOW</a:t>
                      </a:r>
                      <a:endParaRPr lang="en-US" sz="2400" dirty="0"/>
                    </a:p>
                  </a:txBody>
                  <a:tcPr marL="91459" marR="91459" marT="45742" marB="45742">
                    <a:solidFill>
                      <a:schemeClr val="tx1"/>
                    </a:solidFill>
                  </a:tcPr>
                </a:tc>
                <a:tc>
                  <a:txBody>
                    <a:bodyPr/>
                    <a:lstStyle/>
                    <a:p>
                      <a:pPr algn="ctr"/>
                      <a:r>
                        <a:rPr lang="en-US" sz="2400" dirty="0" smtClean="0"/>
                        <a:t>MIDDLE</a:t>
                      </a:r>
                      <a:endParaRPr lang="en-US" sz="2400" dirty="0"/>
                    </a:p>
                  </a:txBody>
                  <a:tcPr marL="91459" marR="91459" marT="45742" marB="45742">
                    <a:solidFill>
                      <a:schemeClr val="tx1"/>
                    </a:solidFill>
                  </a:tcPr>
                </a:tc>
                <a:tc>
                  <a:txBody>
                    <a:bodyPr/>
                    <a:lstStyle/>
                    <a:p>
                      <a:pPr algn="ctr"/>
                      <a:r>
                        <a:rPr lang="en-US" sz="2400" dirty="0" smtClean="0"/>
                        <a:t>HIGH</a:t>
                      </a:r>
                      <a:endParaRPr lang="en-US" sz="2400" dirty="0"/>
                    </a:p>
                  </a:txBody>
                  <a:tcPr marL="91459" marR="91459" marT="45742" marB="45742">
                    <a:solidFill>
                      <a:schemeClr val="tx1"/>
                    </a:solidFill>
                  </a:tcPr>
                </a:tc>
                <a:extLst>
                  <a:ext uri="{0D108BD9-81ED-4DB2-BD59-A6C34878D82A}">
                    <a16:rowId xmlns:a16="http://schemas.microsoft.com/office/drawing/2014/main" val="10000"/>
                  </a:ext>
                </a:extLst>
              </a:tr>
              <a:tr h="1158660">
                <a:tc>
                  <a:txBody>
                    <a:bodyPr/>
                    <a:lstStyle/>
                    <a:p>
                      <a:pPr algn="ctr"/>
                      <a:r>
                        <a:rPr lang="en-US" sz="1800" dirty="0" smtClean="0"/>
                        <a:t>SERIOUS</a:t>
                      </a:r>
                    </a:p>
                    <a:p>
                      <a:pPr algn="ctr"/>
                      <a:r>
                        <a:rPr lang="en-US" sz="1800" dirty="0" smtClean="0"/>
                        <a:t>RESPECTFUL</a:t>
                      </a:r>
                    </a:p>
                    <a:p>
                      <a:pPr algn="ctr"/>
                      <a:r>
                        <a:rPr lang="en-US" sz="1800" dirty="0" smtClean="0"/>
                        <a:t>IMPORTANT</a:t>
                      </a:r>
                    </a:p>
                    <a:p>
                      <a:pPr algn="ctr"/>
                      <a:endParaRPr lang="en-US" sz="1600" dirty="0"/>
                    </a:p>
                  </a:txBody>
                  <a:tcPr marL="91459" marR="91459" marT="45742" marB="45742"/>
                </a:tc>
                <a:tc>
                  <a:txBody>
                    <a:bodyPr/>
                    <a:lstStyle/>
                    <a:p>
                      <a:pPr algn="ctr"/>
                      <a:r>
                        <a:rPr lang="en-US" sz="1600" dirty="0" smtClean="0"/>
                        <a:t>GENERAL</a:t>
                      </a:r>
                    </a:p>
                    <a:p>
                      <a:pPr algn="ctr"/>
                      <a:endParaRPr lang="en-US" sz="1600" dirty="0"/>
                    </a:p>
                  </a:txBody>
                  <a:tcPr marL="91459" marR="91459" marT="45742" marB="45742"/>
                </a:tc>
                <a:tc>
                  <a:txBody>
                    <a:bodyPr/>
                    <a:lstStyle/>
                    <a:p>
                      <a:pPr algn="ctr"/>
                      <a:r>
                        <a:rPr lang="en-US" sz="1600" dirty="0" smtClean="0"/>
                        <a:t>INSPIRE</a:t>
                      </a:r>
                    </a:p>
                    <a:p>
                      <a:pPr algn="ctr"/>
                      <a:r>
                        <a:rPr lang="en-US" sz="1600" dirty="0" smtClean="0"/>
                        <a:t>EXCITE</a:t>
                      </a:r>
                    </a:p>
                    <a:p>
                      <a:pPr algn="ctr"/>
                      <a:r>
                        <a:rPr lang="en-US" sz="1600" dirty="0" smtClean="0"/>
                        <a:t>MOTIVATIONAL</a:t>
                      </a:r>
                      <a:endParaRPr lang="en-US" sz="1600" dirty="0"/>
                    </a:p>
                  </a:txBody>
                  <a:tcPr marL="91459" marR="91459" marT="45742" marB="45742"/>
                </a:tc>
                <a:extLst>
                  <a:ext uri="{0D108BD9-81ED-4DB2-BD59-A6C34878D82A}">
                    <a16:rowId xmlns:a16="http://schemas.microsoft.com/office/drawing/2014/main" val="10001"/>
                  </a:ext>
                </a:extLst>
              </a:tr>
            </a:tbl>
          </a:graphicData>
        </a:graphic>
      </p:graphicFrame>
      <p:pic>
        <p:nvPicPr>
          <p:cNvPr id="159763" name="Picture 2" title="piano key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3413" y="2217738"/>
            <a:ext cx="5603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4" name="Picture 3" title="word art - mix it u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33413" y="6326188"/>
            <a:ext cx="5603875"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6179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FEDC79-31E9-432D-B28D-A045DD62D827}" type="slidenum">
              <a:rPr lang="en-US" altLang="en-US" sz="1400" smtClean="0"/>
              <a:pPr>
                <a:spcBef>
                  <a:spcPct val="0"/>
                </a:spcBef>
                <a:buFontTx/>
                <a:buNone/>
              </a:pPr>
              <a:t>81</a:t>
            </a:fld>
            <a:endParaRPr lang="en-US" altLang="en-US" sz="1400" smtClean="0"/>
          </a:p>
        </p:txBody>
      </p:sp>
      <p:sp>
        <p:nvSpPr>
          <p:cNvPr id="161796" name="Rectangle 2"/>
          <p:cNvSpPr>
            <a:spLocks noGrp="1" noChangeArrowheads="1"/>
          </p:cNvSpPr>
          <p:nvPr>
            <p:ph type="title"/>
          </p:nvPr>
        </p:nvSpPr>
        <p:spPr>
          <a:xfrm>
            <a:off x="520700" y="914400"/>
            <a:ext cx="5829300" cy="485775"/>
          </a:xfrm>
        </p:spPr>
        <p:txBody>
          <a:bodyPr/>
          <a:lstStyle/>
          <a:p>
            <a:r>
              <a:rPr lang="en-US" altLang="en-US" sz="3600" b="1" smtClean="0"/>
              <a:t>PACE</a:t>
            </a:r>
            <a:endParaRPr lang="en-US" altLang="en-US" smtClean="0"/>
          </a:p>
        </p:txBody>
      </p:sp>
      <p:sp>
        <p:nvSpPr>
          <p:cNvPr id="161797" name="Text Box 4"/>
          <p:cNvSpPr txBox="1">
            <a:spLocks noChangeArrowheads="1"/>
          </p:cNvSpPr>
          <p:nvPr/>
        </p:nvSpPr>
        <p:spPr bwMode="auto">
          <a:xfrm>
            <a:off x="533400" y="1600200"/>
            <a:ext cx="5791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Pace is the speed in which you speak.  Make sure that the speed of your delivery is easy to follow. If you speak too quickly or too slowly your audience will have difficulty following your talk. To add life to your presentation, try changing the pace of your delivery.</a:t>
            </a:r>
          </a:p>
        </p:txBody>
      </p:sp>
      <p:pic>
        <p:nvPicPr>
          <p:cNvPr id="161798" name="Picture 1" title="cartoon - turtl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8650" y="4108450"/>
            <a:ext cx="5721350" cy="4157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38150" y="811213"/>
            <a:ext cx="5829300" cy="939800"/>
          </a:xfrm>
        </p:spPr>
        <p:txBody>
          <a:bodyPr/>
          <a:lstStyle/>
          <a:p>
            <a:r>
              <a:rPr lang="en-US" altLang="en-US" sz="3600" b="1" smtClean="0"/>
              <a:t>SCALE ONE TO TEN</a:t>
            </a:r>
            <a:endParaRPr lang="en-US" altLang="en-US" sz="3600" smtClean="0"/>
          </a:p>
        </p:txBody>
      </p:sp>
      <p:sp>
        <p:nvSpPr>
          <p:cNvPr id="163843"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8D518BF-DBFE-45A4-A7CE-7EED6F5A601B}" type="slidenum">
              <a:rPr lang="en-US" altLang="en-US" sz="1400" smtClean="0"/>
              <a:pPr>
                <a:spcBef>
                  <a:spcPct val="0"/>
                </a:spcBef>
                <a:buFontTx/>
                <a:buNone/>
              </a:pPr>
              <a:t>82</a:t>
            </a:fld>
            <a:endParaRPr lang="en-US" altLang="en-US" sz="1400" smtClean="0"/>
          </a:p>
        </p:txBody>
      </p:sp>
      <p:pic>
        <p:nvPicPr>
          <p:cNvPr id="163844" name="Picture 2" descr="http://courvo.com/wp-content/uploads/scale-of-one-to-ten.png" title="scale one to t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550" y="2219325"/>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title="table - slow (serious respectful important) /  medium (conversational) / fast (change excitement passion)"/>
          <p:cNvGraphicFramePr>
            <a:graphicFrameLocks noGrp="1"/>
          </p:cNvGraphicFramePr>
          <p:nvPr>
            <p:extLst>
              <p:ext uri="{D42A27DB-BD31-4B8C-83A1-F6EECF244321}">
                <p14:modId xmlns:p14="http://schemas.microsoft.com/office/powerpoint/2010/main" val="1903467691"/>
              </p:ext>
            </p:extLst>
          </p:nvPr>
        </p:nvGraphicFramePr>
        <p:xfrm>
          <a:off x="628650" y="3878263"/>
          <a:ext cx="5638800" cy="1660525"/>
        </p:xfrm>
        <a:graphic>
          <a:graphicData uri="http://schemas.openxmlformats.org/drawingml/2006/table">
            <a:tbl>
              <a:tblPr firstRow="1" bandRow="1">
                <a:tableStyleId>{5C22544A-7EE6-4342-B048-85BDC9FD1C3A}</a:tableStyleId>
              </a:tblPr>
              <a:tblGrid>
                <a:gridCol w="1807472">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621528">
                  <a:extLst>
                    <a:ext uri="{9D8B030D-6E8A-4147-A177-3AD203B41FA5}">
                      <a16:colId xmlns:a16="http://schemas.microsoft.com/office/drawing/2014/main" val="20002"/>
                    </a:ext>
                  </a:extLst>
                </a:gridCol>
              </a:tblGrid>
              <a:tr h="609666">
                <a:tc>
                  <a:txBody>
                    <a:bodyPr/>
                    <a:lstStyle/>
                    <a:p>
                      <a:pPr algn="ctr"/>
                      <a:r>
                        <a:rPr lang="en-US" sz="2400" dirty="0" smtClean="0"/>
                        <a:t>SLOW</a:t>
                      </a:r>
                      <a:endParaRPr lang="en-US" sz="2400" dirty="0"/>
                    </a:p>
                  </a:txBody>
                  <a:tcPr marT="45731" marB="45731">
                    <a:solidFill>
                      <a:schemeClr val="tx1"/>
                    </a:solidFill>
                  </a:tcPr>
                </a:tc>
                <a:tc>
                  <a:txBody>
                    <a:bodyPr/>
                    <a:lstStyle/>
                    <a:p>
                      <a:pPr algn="ctr"/>
                      <a:r>
                        <a:rPr lang="en-US" sz="2400" dirty="0" smtClean="0"/>
                        <a:t>MEDIUM</a:t>
                      </a:r>
                      <a:endParaRPr lang="en-US" sz="2400" dirty="0"/>
                    </a:p>
                  </a:txBody>
                  <a:tcPr marT="45731" marB="45731">
                    <a:solidFill>
                      <a:schemeClr val="tx1"/>
                    </a:solidFill>
                  </a:tcPr>
                </a:tc>
                <a:tc>
                  <a:txBody>
                    <a:bodyPr/>
                    <a:lstStyle/>
                    <a:p>
                      <a:pPr algn="ctr"/>
                      <a:r>
                        <a:rPr lang="en-US" sz="2400" dirty="0" smtClean="0"/>
                        <a:t>FAST</a:t>
                      </a:r>
                      <a:endParaRPr lang="en-US" sz="2400" dirty="0"/>
                    </a:p>
                  </a:txBody>
                  <a:tcPr marT="45731" marB="45731">
                    <a:solidFill>
                      <a:schemeClr val="tx1"/>
                    </a:solidFill>
                  </a:tcPr>
                </a:tc>
                <a:extLst>
                  <a:ext uri="{0D108BD9-81ED-4DB2-BD59-A6C34878D82A}">
                    <a16:rowId xmlns:a16="http://schemas.microsoft.com/office/drawing/2014/main" val="10000"/>
                  </a:ext>
                </a:extLst>
              </a:tr>
              <a:tr h="1050859">
                <a:tc>
                  <a:txBody>
                    <a:bodyPr/>
                    <a:lstStyle/>
                    <a:p>
                      <a:pPr algn="ctr"/>
                      <a:r>
                        <a:rPr lang="en-US" sz="1600" dirty="0" smtClean="0"/>
                        <a:t>SERIOUS</a:t>
                      </a:r>
                    </a:p>
                    <a:p>
                      <a:pPr algn="ctr"/>
                      <a:r>
                        <a:rPr lang="en-US" sz="1600" dirty="0" smtClean="0"/>
                        <a:t>RESPECTFUL</a:t>
                      </a:r>
                    </a:p>
                    <a:p>
                      <a:pPr algn="ctr"/>
                      <a:r>
                        <a:rPr lang="en-US" sz="1600" dirty="0" smtClean="0"/>
                        <a:t>IMPORTANT</a:t>
                      </a:r>
                    </a:p>
                  </a:txBody>
                  <a:tcPr marT="45731" marB="45731"/>
                </a:tc>
                <a:tc>
                  <a:txBody>
                    <a:bodyPr/>
                    <a:lstStyle/>
                    <a:p>
                      <a:pPr algn="ctr"/>
                      <a:r>
                        <a:rPr lang="en-US" sz="1600" dirty="0" smtClean="0"/>
                        <a:t>CONVERSATIONAL</a:t>
                      </a:r>
                    </a:p>
                    <a:p>
                      <a:pPr algn="ctr"/>
                      <a:endParaRPr lang="en-US" sz="1600" dirty="0"/>
                    </a:p>
                  </a:txBody>
                  <a:tcPr marT="45731" marB="45731"/>
                </a:tc>
                <a:tc>
                  <a:txBody>
                    <a:bodyPr/>
                    <a:lstStyle/>
                    <a:p>
                      <a:pPr algn="ctr"/>
                      <a:r>
                        <a:rPr lang="en-US" sz="1600" dirty="0" smtClean="0"/>
                        <a:t>CHANGE</a:t>
                      </a:r>
                    </a:p>
                    <a:p>
                      <a:pPr algn="ctr"/>
                      <a:r>
                        <a:rPr lang="en-US" sz="1600" dirty="0" smtClean="0"/>
                        <a:t>EXCITEMENT</a:t>
                      </a:r>
                    </a:p>
                    <a:p>
                      <a:pPr algn="ctr"/>
                      <a:r>
                        <a:rPr lang="en-US" sz="1600" dirty="0" smtClean="0"/>
                        <a:t>PASSION</a:t>
                      </a:r>
                      <a:endParaRPr lang="en-US" sz="1600" dirty="0"/>
                    </a:p>
                  </a:txBody>
                  <a:tcPr marT="45731" marB="45731"/>
                </a:tc>
                <a:extLst>
                  <a:ext uri="{0D108BD9-81ED-4DB2-BD59-A6C34878D82A}">
                    <a16:rowId xmlns:a16="http://schemas.microsoft.com/office/drawing/2014/main" val="10001"/>
                  </a:ext>
                </a:extLst>
              </a:tr>
            </a:tbl>
          </a:graphicData>
        </a:graphic>
      </p:graphicFrame>
      <p:graphicFrame>
        <p:nvGraphicFramePr>
          <p:cNvPr id="12" name="Table 11" title="table - slow (too slow for too long will be monotous) / medium (conversational too long will be monotonous) / fast (too fast for too long will lose the trainees)"/>
          <p:cNvGraphicFramePr>
            <a:graphicFrameLocks noGrp="1"/>
          </p:cNvGraphicFramePr>
          <p:nvPr>
            <p:extLst>
              <p:ext uri="{D42A27DB-BD31-4B8C-83A1-F6EECF244321}">
                <p14:modId xmlns:p14="http://schemas.microsoft.com/office/powerpoint/2010/main" val="4021171693"/>
              </p:ext>
            </p:extLst>
          </p:nvPr>
        </p:nvGraphicFramePr>
        <p:xfrm>
          <a:off x="666750" y="6477000"/>
          <a:ext cx="5638800" cy="1920875"/>
        </p:xfrm>
        <a:graphic>
          <a:graphicData uri="http://schemas.openxmlformats.org/drawingml/2006/table">
            <a:tbl>
              <a:tblPr firstRow="1" bandRow="1">
                <a:tableStyleId>{5C22544A-7EE6-4342-B048-85BDC9FD1C3A}</a:tableStyleId>
              </a:tblPr>
              <a:tblGrid>
                <a:gridCol w="1807472">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621528">
                  <a:extLst>
                    <a:ext uri="{9D8B030D-6E8A-4147-A177-3AD203B41FA5}">
                      <a16:colId xmlns:a16="http://schemas.microsoft.com/office/drawing/2014/main" val="20002"/>
                    </a:ext>
                  </a:extLst>
                </a:gridCol>
              </a:tblGrid>
              <a:tr h="609798">
                <a:tc>
                  <a:txBody>
                    <a:bodyPr/>
                    <a:lstStyle/>
                    <a:p>
                      <a:pPr algn="ctr"/>
                      <a:r>
                        <a:rPr lang="en-US" sz="2400" dirty="0" smtClean="0"/>
                        <a:t>SLOW</a:t>
                      </a:r>
                      <a:endParaRPr lang="en-US" sz="2400" dirty="0"/>
                    </a:p>
                  </a:txBody>
                  <a:tcPr marT="45741" marB="45741">
                    <a:solidFill>
                      <a:schemeClr val="tx1"/>
                    </a:solidFill>
                  </a:tcPr>
                </a:tc>
                <a:tc>
                  <a:txBody>
                    <a:bodyPr/>
                    <a:lstStyle/>
                    <a:p>
                      <a:pPr algn="ctr"/>
                      <a:r>
                        <a:rPr lang="en-US" sz="2400" dirty="0" smtClean="0"/>
                        <a:t>MEDIUM</a:t>
                      </a:r>
                      <a:endParaRPr lang="en-US" sz="2400" dirty="0"/>
                    </a:p>
                  </a:txBody>
                  <a:tcPr marT="45741" marB="45741">
                    <a:solidFill>
                      <a:schemeClr val="tx1"/>
                    </a:solidFill>
                  </a:tcPr>
                </a:tc>
                <a:tc>
                  <a:txBody>
                    <a:bodyPr/>
                    <a:lstStyle/>
                    <a:p>
                      <a:pPr algn="ctr"/>
                      <a:r>
                        <a:rPr lang="en-US" sz="2400" dirty="0" smtClean="0"/>
                        <a:t>FAST</a:t>
                      </a:r>
                      <a:endParaRPr lang="en-US" sz="2400" dirty="0"/>
                    </a:p>
                  </a:txBody>
                  <a:tcPr marT="45741" marB="45741">
                    <a:solidFill>
                      <a:schemeClr val="tx1"/>
                    </a:solidFill>
                  </a:tcPr>
                </a:tc>
                <a:extLst>
                  <a:ext uri="{0D108BD9-81ED-4DB2-BD59-A6C34878D82A}">
                    <a16:rowId xmlns:a16="http://schemas.microsoft.com/office/drawing/2014/main" val="10000"/>
                  </a:ext>
                </a:extLst>
              </a:tr>
              <a:tr h="1311077">
                <a:tc>
                  <a:txBody>
                    <a:bodyPr/>
                    <a:lstStyle/>
                    <a:p>
                      <a:pPr algn="ctr"/>
                      <a:r>
                        <a:rPr lang="en-US" sz="1600" dirty="0" smtClean="0"/>
                        <a:t>TOO SLOW FOR TOO LONG WILL BE MONOTONOUS</a:t>
                      </a:r>
                    </a:p>
                  </a:txBody>
                  <a:tcPr marT="45741" marB="45741"/>
                </a:tc>
                <a:tc>
                  <a:txBody>
                    <a:bodyPr/>
                    <a:lstStyle/>
                    <a:p>
                      <a:pPr algn="ctr"/>
                      <a:r>
                        <a:rPr lang="en-US" sz="1600" dirty="0" smtClean="0"/>
                        <a:t>CONVERSATIONAL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TOO LONG WILL BE MONOTONOUS</a:t>
                      </a:r>
                    </a:p>
                    <a:p>
                      <a:pPr algn="ctr"/>
                      <a:endParaRPr lang="en-US" sz="1600" dirty="0" smtClean="0"/>
                    </a:p>
                    <a:p>
                      <a:pPr algn="ctr"/>
                      <a:endParaRPr lang="en-US" sz="1600" dirty="0"/>
                    </a:p>
                  </a:txBody>
                  <a:tcPr marT="45741" marB="45741"/>
                </a:tc>
                <a:tc>
                  <a:txBody>
                    <a:bodyPr/>
                    <a:lstStyle/>
                    <a:p>
                      <a:pPr algn="ctr"/>
                      <a:r>
                        <a:rPr lang="en-US" sz="1600" dirty="0" smtClean="0"/>
                        <a:t>TOO FAST FOR TOO LONG WILL LOSE THE TRAINEES</a:t>
                      </a:r>
                      <a:endParaRPr lang="en-US" sz="1600" dirty="0"/>
                    </a:p>
                  </a:txBody>
                  <a:tcPr marT="45741" marB="45741"/>
                </a:tc>
                <a:extLst>
                  <a:ext uri="{0D108BD9-81ED-4DB2-BD59-A6C34878D82A}">
                    <a16:rowId xmlns:a16="http://schemas.microsoft.com/office/drawing/2014/main" val="10001"/>
                  </a:ext>
                </a:extLst>
              </a:tr>
            </a:tbl>
          </a:graphicData>
        </a:graphic>
      </p:graphicFrame>
      <p:pic>
        <p:nvPicPr>
          <p:cNvPr id="163873" name="Picture 1" title="warning sig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0850" y="56642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b="1" dirty="0"/>
              <a:t>QUESTIONING</a:t>
            </a:r>
            <a:br>
              <a:rPr lang="en-US" b="1" dirty="0"/>
            </a:br>
            <a:endParaRPr lang="en-US" dirty="0"/>
          </a:p>
        </p:txBody>
      </p:sp>
      <p:sp>
        <p:nvSpPr>
          <p:cNvPr id="3" name="Content Placeholder 2"/>
          <p:cNvSpPr>
            <a:spLocks noGrp="1"/>
          </p:cNvSpPr>
          <p:nvPr>
            <p:ph idx="1"/>
          </p:nvPr>
        </p:nvSpPr>
        <p:spPr/>
        <p:txBody>
          <a:bodyPr/>
          <a:lstStyle/>
          <a:p>
            <a:pPr marL="0" indent="0">
              <a:buFontTx/>
              <a:buNone/>
              <a:defRPr/>
            </a:pPr>
            <a:r>
              <a:rPr lang="en-US" dirty="0" smtClean="0"/>
              <a:t>Who can tell me the four “Rules of Thumb?”</a:t>
            </a:r>
          </a:p>
          <a:p>
            <a:pPr>
              <a:defRPr/>
            </a:pPr>
            <a:endParaRPr lang="en-US" dirty="0" smtClean="0"/>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p>
          <a:p>
            <a:pPr marL="385763" indent="-385763">
              <a:lnSpc>
                <a:spcPct val="250000"/>
              </a:lnSpc>
              <a:buFont typeface="+mj-lt"/>
              <a:buAutoNum type="arabicPeriod"/>
              <a:defRPr/>
            </a:pPr>
            <a:r>
              <a:rPr lang="en-US" sz="1800" dirty="0" smtClean="0"/>
              <a:t>_________________</a:t>
            </a:r>
            <a:endParaRPr lang="en-US" sz="1800" dirty="0"/>
          </a:p>
        </p:txBody>
      </p:sp>
      <p:sp>
        <p:nvSpPr>
          <p:cNvPr id="164867" name="Slide Number Placeholder 4"/>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DD43F575-C9C7-4013-8F21-F35DB04434F3}" type="slidenum">
              <a:rPr lang="en-GB" altLang="en-US" sz="1400" smtClean="0"/>
              <a:pPr algn="l">
                <a:spcBef>
                  <a:spcPct val="0"/>
                </a:spcBef>
                <a:buFontTx/>
                <a:buNone/>
              </a:pPr>
              <a:t>83</a:t>
            </a:fld>
            <a:endParaRPr lang="en-GB" altLang="en-US" sz="1400" smtClean="0"/>
          </a:p>
        </p:txBody>
      </p:sp>
      <p:pic>
        <p:nvPicPr>
          <p:cNvPr id="164868"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3279775"/>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9" name="Picture 2" title="photo - thumbs u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0500" y="3278188"/>
            <a:ext cx="13176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0"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1550" y="4865688"/>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1" name="Picture 2" descr="http://blaisephoto.com/blog/wp-content/uploads/2009/05/thumbs-up.jpg" title="photo - thumbs u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3188" y="4794250"/>
            <a:ext cx="13176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381000" y="1081716"/>
            <a:ext cx="582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sz="3600" b="1" kern="0" dirty="0"/>
              <a:t>QUESTIONING</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6691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84D596-2DBE-4F06-93B6-68276E96EEBD}" type="slidenum">
              <a:rPr lang="en-US" altLang="en-US" sz="1400" smtClean="0"/>
              <a:pPr>
                <a:spcBef>
                  <a:spcPct val="0"/>
                </a:spcBef>
                <a:buFontTx/>
                <a:buNone/>
              </a:pPr>
              <a:t>84</a:t>
            </a:fld>
            <a:endParaRPr lang="en-US" altLang="en-US" sz="1400" smtClean="0"/>
          </a:p>
        </p:txBody>
      </p:sp>
      <p:sp>
        <p:nvSpPr>
          <p:cNvPr id="166916" name="Rectangle 2"/>
          <p:cNvSpPr>
            <a:spLocks noGrp="1" noChangeArrowheads="1"/>
          </p:cNvSpPr>
          <p:nvPr>
            <p:ph type="title"/>
          </p:nvPr>
        </p:nvSpPr>
        <p:spPr>
          <a:xfrm>
            <a:off x="520700" y="914400"/>
            <a:ext cx="5829300" cy="485775"/>
          </a:xfrm>
        </p:spPr>
        <p:txBody>
          <a:bodyPr/>
          <a:lstStyle/>
          <a:p>
            <a:r>
              <a:rPr lang="en-US" altLang="en-US" sz="3600" b="1" smtClean="0"/>
              <a:t>VOLUME</a:t>
            </a:r>
            <a:endParaRPr lang="en-US" altLang="en-US" smtClean="0"/>
          </a:p>
        </p:txBody>
      </p:sp>
      <p:sp>
        <p:nvSpPr>
          <p:cNvPr id="166917" name="Text Box 4"/>
          <p:cNvSpPr txBox="1">
            <a:spLocks noChangeArrowheads="1"/>
          </p:cNvSpPr>
          <p:nvPr/>
        </p:nvSpPr>
        <p:spPr bwMode="auto">
          <a:xfrm>
            <a:off x="533400" y="1600200"/>
            <a:ext cx="5791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Volume, like the sound of a television, is the level of loudness you speak.  Variety of volume as well as speech rate, tone, and pitch, is key to making your presentation easy and enjoyable to listen to. When you suddenly increase or decrease your volume, it shocks or alerts your audience to a change that jolts their attention.</a:t>
            </a:r>
          </a:p>
        </p:txBody>
      </p:sp>
      <p:pic>
        <p:nvPicPr>
          <p:cNvPr id="166918" name="Picture 2" title="photo - volume contro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30350" y="48672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68963"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02AE095-1336-46DD-AE58-9DB7284C58B8}" type="slidenum">
              <a:rPr lang="en-US" altLang="en-US" sz="1400" smtClean="0"/>
              <a:pPr>
                <a:spcBef>
                  <a:spcPct val="0"/>
                </a:spcBef>
                <a:buFontTx/>
                <a:buNone/>
              </a:pPr>
              <a:t>85</a:t>
            </a:fld>
            <a:endParaRPr lang="en-US" altLang="en-US" sz="1400" smtClean="0"/>
          </a:p>
        </p:txBody>
      </p:sp>
      <p:sp>
        <p:nvSpPr>
          <p:cNvPr id="168964" name="Rectangle 2"/>
          <p:cNvSpPr>
            <a:spLocks noGrp="1" noChangeArrowheads="1"/>
          </p:cNvSpPr>
          <p:nvPr>
            <p:ph type="title"/>
          </p:nvPr>
        </p:nvSpPr>
        <p:spPr>
          <a:xfrm>
            <a:off x="520700" y="914400"/>
            <a:ext cx="5829300" cy="485775"/>
          </a:xfrm>
        </p:spPr>
        <p:txBody>
          <a:bodyPr/>
          <a:lstStyle/>
          <a:p>
            <a:r>
              <a:rPr lang="en-US" altLang="en-US" sz="3600" b="1" dirty="0" smtClean="0"/>
              <a:t>VOLUME </a:t>
            </a:r>
            <a:endParaRPr lang="en-US" altLang="en-US" dirty="0" smtClean="0"/>
          </a:p>
        </p:txBody>
      </p:sp>
      <p:graphicFrame>
        <p:nvGraphicFramePr>
          <p:cNvPr id="2" name="Table 1" title="table - voume"/>
          <p:cNvGraphicFramePr>
            <a:graphicFrameLocks noGrp="1"/>
          </p:cNvGraphicFramePr>
          <p:nvPr>
            <p:extLst>
              <p:ext uri="{D42A27DB-BD31-4B8C-83A1-F6EECF244321}">
                <p14:modId xmlns:p14="http://schemas.microsoft.com/office/powerpoint/2010/main" val="904107924"/>
              </p:ext>
            </p:extLst>
          </p:nvPr>
        </p:nvGraphicFramePr>
        <p:xfrm>
          <a:off x="663575" y="1828800"/>
          <a:ext cx="5680075" cy="6276974"/>
        </p:xfrm>
        <a:graphic>
          <a:graphicData uri="http://schemas.openxmlformats.org/drawingml/2006/table">
            <a:tbl>
              <a:tblPr firstRow="1" bandRow="1">
                <a:tableStyleId>{5C22544A-7EE6-4342-B048-85BDC9FD1C3A}</a:tableStyleId>
              </a:tblPr>
              <a:tblGrid>
                <a:gridCol w="5680075">
                  <a:extLst>
                    <a:ext uri="{9D8B030D-6E8A-4147-A177-3AD203B41FA5}">
                      <a16:colId xmlns:a16="http://schemas.microsoft.com/office/drawing/2014/main" val="20000"/>
                    </a:ext>
                  </a:extLst>
                </a:gridCol>
              </a:tblGrid>
              <a:tr h="1893088">
                <a:tc>
                  <a:txBody>
                    <a:bodyPr/>
                    <a:lstStyle/>
                    <a:p>
                      <a:pPr algn="ctr"/>
                      <a:r>
                        <a:rPr lang="en-US" sz="2800" dirty="0" smtClean="0"/>
                        <a:t>VOLUME</a:t>
                      </a:r>
                      <a:r>
                        <a:rPr lang="en-US" sz="3200" dirty="0" smtClean="0"/>
                        <a:t>…</a:t>
                      </a:r>
                    </a:p>
                    <a:p>
                      <a:pPr algn="ctr"/>
                      <a:r>
                        <a:rPr lang="en-US" sz="3200" b="0" i="0" kern="1200" dirty="0" smtClean="0">
                          <a:solidFill>
                            <a:schemeClr val="lt1"/>
                          </a:solidFill>
                          <a:effectLst/>
                          <a:latin typeface="+mn-lt"/>
                          <a:ea typeface="+mn-ea"/>
                          <a:cs typeface="+mn-cs"/>
                        </a:rPr>
                        <a:t>loudness on a scale extending from quiet to loud.</a:t>
                      </a:r>
                      <a:endParaRPr lang="en-US" sz="3200" dirty="0"/>
                    </a:p>
                  </a:txBody>
                  <a:tcPr marT="45726" marB="45726">
                    <a:solidFill>
                      <a:schemeClr val="tx1"/>
                    </a:solidFill>
                  </a:tcPr>
                </a:tc>
                <a:extLst>
                  <a:ext uri="{0D108BD9-81ED-4DB2-BD59-A6C34878D82A}">
                    <a16:rowId xmlns:a16="http://schemas.microsoft.com/office/drawing/2014/main" val="10000"/>
                  </a:ext>
                </a:extLst>
              </a:tr>
              <a:tr h="1087477">
                <a:tc>
                  <a:txBody>
                    <a:bodyPr/>
                    <a:lstStyle/>
                    <a:p>
                      <a:pPr algn="ctr"/>
                      <a:r>
                        <a:rPr lang="en-US" sz="3200" dirty="0" smtClean="0"/>
                        <a:t>Loud enough to hear</a:t>
                      </a:r>
                      <a:endParaRPr lang="en-US" sz="3200" dirty="0"/>
                    </a:p>
                  </a:txBody>
                  <a:tcPr marT="45726" marB="45726"/>
                </a:tc>
                <a:extLst>
                  <a:ext uri="{0D108BD9-81ED-4DB2-BD59-A6C34878D82A}">
                    <a16:rowId xmlns:a16="http://schemas.microsoft.com/office/drawing/2014/main" val="10001"/>
                  </a:ext>
                </a:extLst>
              </a:tr>
              <a:tr h="1087636">
                <a:tc>
                  <a:txBody>
                    <a:bodyPr/>
                    <a:lstStyle/>
                    <a:p>
                      <a:pPr algn="ctr"/>
                      <a:r>
                        <a:rPr lang="en-US" sz="3200" dirty="0" smtClean="0"/>
                        <a:t>Not too loud to annoy</a:t>
                      </a:r>
                      <a:endParaRPr lang="en-US" sz="3200" dirty="0"/>
                    </a:p>
                  </a:txBody>
                  <a:tcPr marT="45726" marB="45726"/>
                </a:tc>
                <a:extLst>
                  <a:ext uri="{0D108BD9-81ED-4DB2-BD59-A6C34878D82A}">
                    <a16:rowId xmlns:a16="http://schemas.microsoft.com/office/drawing/2014/main" val="10002"/>
                  </a:ext>
                </a:extLst>
              </a:tr>
              <a:tr h="1121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t>Vary to heighten interest</a:t>
                      </a:r>
                    </a:p>
                    <a:p>
                      <a:pPr algn="ctr"/>
                      <a:endParaRPr lang="en-US" sz="3200" dirty="0"/>
                    </a:p>
                  </a:txBody>
                  <a:tcPr marT="45726" marB="45726"/>
                </a:tc>
                <a:extLst>
                  <a:ext uri="{0D108BD9-81ED-4DB2-BD59-A6C34878D82A}">
                    <a16:rowId xmlns:a16="http://schemas.microsoft.com/office/drawing/2014/main" val="10003"/>
                  </a:ext>
                </a:extLst>
              </a:tr>
              <a:tr h="1087517">
                <a:tc>
                  <a:txBody>
                    <a:bodyPr/>
                    <a:lstStyle/>
                    <a:p>
                      <a:pPr algn="ctr"/>
                      <a:r>
                        <a:rPr lang="en-US" sz="3200" dirty="0" smtClean="0"/>
                        <a:t>Remember:</a:t>
                      </a:r>
                      <a:r>
                        <a:rPr lang="en-US" sz="3200" baseline="0" dirty="0" smtClean="0"/>
                        <a:t>  </a:t>
                      </a:r>
                      <a:r>
                        <a:rPr lang="en-US" sz="3200" b="1" i="1" baseline="0" dirty="0" smtClean="0"/>
                        <a:t>Conversational</a:t>
                      </a:r>
                      <a:endParaRPr lang="en-US" sz="3200" b="1" i="1" dirty="0"/>
                    </a:p>
                  </a:txBody>
                  <a:tcPr marT="45726" marB="45726"/>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71011"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E2FD81-3857-4394-918C-9EC71085AFDC}" type="slidenum">
              <a:rPr lang="en-US" altLang="en-US" sz="1400" smtClean="0"/>
              <a:pPr>
                <a:spcBef>
                  <a:spcPct val="0"/>
                </a:spcBef>
                <a:buFontTx/>
                <a:buNone/>
              </a:pPr>
              <a:t>86</a:t>
            </a:fld>
            <a:endParaRPr lang="en-US" altLang="en-US" sz="1400" smtClean="0"/>
          </a:p>
        </p:txBody>
      </p:sp>
      <p:sp>
        <p:nvSpPr>
          <p:cNvPr id="171012" name="Rectangle 2"/>
          <p:cNvSpPr>
            <a:spLocks noGrp="1" noChangeArrowheads="1"/>
          </p:cNvSpPr>
          <p:nvPr>
            <p:ph type="title"/>
          </p:nvPr>
        </p:nvSpPr>
        <p:spPr>
          <a:xfrm>
            <a:off x="520700" y="914400"/>
            <a:ext cx="5829300" cy="485775"/>
          </a:xfrm>
        </p:spPr>
        <p:txBody>
          <a:bodyPr/>
          <a:lstStyle/>
          <a:p>
            <a:r>
              <a:rPr lang="en-US" altLang="en-US" sz="3600" b="1" smtClean="0"/>
              <a:t>RESONANCE</a:t>
            </a:r>
            <a:endParaRPr lang="en-US" altLang="en-US" smtClean="0"/>
          </a:p>
        </p:txBody>
      </p:sp>
      <p:sp>
        <p:nvSpPr>
          <p:cNvPr id="171013" name="Text Box 4"/>
          <p:cNvSpPr txBox="1">
            <a:spLocks noChangeArrowheads="1"/>
          </p:cNvSpPr>
          <p:nvPr/>
        </p:nvSpPr>
        <p:spPr bwMode="auto">
          <a:xfrm>
            <a:off x="533400" y="1600200"/>
            <a:ext cx="5791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Resonance refers to the amplification, richness and quality of your voice. Practically speaking, you can do little to alter the nasal cavity, but go for optimal resonance with your throat and mouth. Alleviate tension in the throat, keeping the airspace open for your voice to pass seamlessly through.</a:t>
            </a:r>
          </a:p>
        </p:txBody>
      </p:sp>
      <p:pic>
        <p:nvPicPr>
          <p:cNvPr id="171014" name="Picture 1" title="photo - clipped nos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3000" y="4846638"/>
            <a:ext cx="44196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73059"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E0480F7-88F1-429A-8B09-CA7688484CF4}" type="slidenum">
              <a:rPr lang="en-US" altLang="en-US" sz="1400" smtClean="0"/>
              <a:pPr>
                <a:spcBef>
                  <a:spcPct val="0"/>
                </a:spcBef>
                <a:buFontTx/>
                <a:buNone/>
              </a:pPr>
              <a:t>87</a:t>
            </a:fld>
            <a:endParaRPr lang="en-US" altLang="en-US" sz="1400" smtClean="0"/>
          </a:p>
        </p:txBody>
      </p:sp>
      <p:sp>
        <p:nvSpPr>
          <p:cNvPr id="173060" name="Rectangle 2"/>
          <p:cNvSpPr>
            <a:spLocks noGrp="1" noChangeArrowheads="1"/>
          </p:cNvSpPr>
          <p:nvPr>
            <p:ph type="title"/>
          </p:nvPr>
        </p:nvSpPr>
        <p:spPr>
          <a:xfrm>
            <a:off x="520700" y="914400"/>
            <a:ext cx="5829300" cy="485775"/>
          </a:xfrm>
        </p:spPr>
        <p:txBody>
          <a:bodyPr/>
          <a:lstStyle/>
          <a:p>
            <a:r>
              <a:rPr lang="en-US" altLang="en-US" sz="3600" b="1" dirty="0" smtClean="0"/>
              <a:t>RESONANCE </a:t>
            </a:r>
            <a:endParaRPr lang="en-US" altLang="en-US" dirty="0" smtClean="0"/>
          </a:p>
        </p:txBody>
      </p:sp>
      <p:graphicFrame>
        <p:nvGraphicFramePr>
          <p:cNvPr id="2" name="Table 1" title="table - resonance"/>
          <p:cNvGraphicFramePr>
            <a:graphicFrameLocks noGrp="1"/>
          </p:cNvGraphicFramePr>
          <p:nvPr>
            <p:extLst>
              <p:ext uri="{D42A27DB-BD31-4B8C-83A1-F6EECF244321}">
                <p14:modId xmlns:p14="http://schemas.microsoft.com/office/powerpoint/2010/main" val="98018374"/>
              </p:ext>
            </p:extLst>
          </p:nvPr>
        </p:nvGraphicFramePr>
        <p:xfrm>
          <a:off x="520700" y="1847850"/>
          <a:ext cx="5822950" cy="6542089"/>
        </p:xfrm>
        <a:graphic>
          <a:graphicData uri="http://schemas.openxmlformats.org/drawingml/2006/table">
            <a:tbl>
              <a:tblPr firstRow="1" bandRow="1">
                <a:tableStyleId>{5C22544A-7EE6-4342-B048-85BDC9FD1C3A}</a:tableStyleId>
              </a:tblPr>
              <a:tblGrid>
                <a:gridCol w="5822950">
                  <a:extLst>
                    <a:ext uri="{9D8B030D-6E8A-4147-A177-3AD203B41FA5}">
                      <a16:colId xmlns:a16="http://schemas.microsoft.com/office/drawing/2014/main" val="20000"/>
                    </a:ext>
                  </a:extLst>
                </a:gridCol>
              </a:tblGrid>
              <a:tr h="1660225">
                <a:tc>
                  <a:txBody>
                    <a:bodyPr/>
                    <a:lstStyle/>
                    <a:p>
                      <a:pPr algn="ctr"/>
                      <a:r>
                        <a:rPr lang="en-US" sz="2800" dirty="0" smtClean="0"/>
                        <a:t>RESONANCE</a:t>
                      </a:r>
                      <a:r>
                        <a:rPr lang="en-US" sz="3200" dirty="0" smtClean="0"/>
                        <a:t>…</a:t>
                      </a:r>
                    </a:p>
                    <a:p>
                      <a:pPr algn="ctr"/>
                      <a:r>
                        <a:rPr lang="en-US" sz="3200" b="0" i="0" kern="1200" dirty="0" smtClean="0">
                          <a:solidFill>
                            <a:schemeClr val="lt1"/>
                          </a:solidFill>
                          <a:effectLst/>
                          <a:latin typeface="+mn-lt"/>
                          <a:ea typeface="+mn-ea"/>
                          <a:cs typeface="+mn-cs"/>
                        </a:rPr>
                        <a:t>The timbre, tone and intensity of our voice.</a:t>
                      </a:r>
                      <a:endParaRPr lang="en-US" sz="3200" dirty="0"/>
                    </a:p>
                  </a:txBody>
                  <a:tcPr marT="45725" marB="45725">
                    <a:solidFill>
                      <a:schemeClr val="tx1"/>
                    </a:solidFill>
                  </a:tcPr>
                </a:tc>
                <a:extLst>
                  <a:ext uri="{0D108BD9-81ED-4DB2-BD59-A6C34878D82A}">
                    <a16:rowId xmlns:a16="http://schemas.microsoft.com/office/drawing/2014/main" val="10000"/>
                  </a:ext>
                </a:extLst>
              </a:tr>
              <a:tr h="953711">
                <a:tc>
                  <a:txBody>
                    <a:bodyPr/>
                    <a:lstStyle/>
                    <a:p>
                      <a:pPr algn="ctr"/>
                      <a:r>
                        <a:rPr lang="en-US" sz="3200" dirty="0" smtClean="0"/>
                        <a:t>Clear (Articulate)</a:t>
                      </a:r>
                      <a:endParaRPr lang="en-US" sz="3200" dirty="0"/>
                    </a:p>
                  </a:txBody>
                  <a:tcPr marT="45725" marB="45725"/>
                </a:tc>
                <a:extLst>
                  <a:ext uri="{0D108BD9-81ED-4DB2-BD59-A6C34878D82A}">
                    <a16:rowId xmlns:a16="http://schemas.microsoft.com/office/drawing/2014/main" val="10001"/>
                  </a:ext>
                </a:extLst>
              </a:tr>
              <a:tr h="953851">
                <a:tc>
                  <a:txBody>
                    <a:bodyPr/>
                    <a:lstStyle/>
                    <a:p>
                      <a:pPr algn="ctr"/>
                      <a:r>
                        <a:rPr lang="en-US" sz="3200" dirty="0" smtClean="0"/>
                        <a:t>Energetic</a:t>
                      </a:r>
                      <a:endParaRPr lang="en-US" sz="3200" dirty="0"/>
                    </a:p>
                  </a:txBody>
                  <a:tcPr marT="45725" marB="45725"/>
                </a:tc>
                <a:extLst>
                  <a:ext uri="{0D108BD9-81ED-4DB2-BD59-A6C34878D82A}">
                    <a16:rowId xmlns:a16="http://schemas.microsoft.com/office/drawing/2014/main" val="10002"/>
                  </a:ext>
                </a:extLst>
              </a:tr>
              <a:tr h="10668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t>Aligned with Message</a:t>
                      </a:r>
                    </a:p>
                    <a:p>
                      <a:pPr algn="ctr"/>
                      <a:endParaRPr lang="en-US" sz="3200" dirty="0"/>
                    </a:p>
                  </a:txBody>
                  <a:tcPr marT="45725" marB="45725"/>
                </a:tc>
                <a:extLst>
                  <a:ext uri="{0D108BD9-81ED-4DB2-BD59-A6C34878D82A}">
                    <a16:rowId xmlns:a16="http://schemas.microsoft.com/office/drawing/2014/main" val="10003"/>
                  </a:ext>
                </a:extLst>
              </a:tr>
              <a:tr h="953746">
                <a:tc>
                  <a:txBody>
                    <a:bodyPr/>
                    <a:lstStyle/>
                    <a:p>
                      <a:pPr algn="ctr"/>
                      <a:r>
                        <a:rPr lang="en-US" sz="3200" b="1" i="1" dirty="0" smtClean="0"/>
                        <a:t>Not:</a:t>
                      </a:r>
                      <a:r>
                        <a:rPr lang="en-US" sz="3200" b="1" i="1" baseline="0" dirty="0" smtClean="0"/>
                        <a:t>  Nasal</a:t>
                      </a:r>
                      <a:endParaRPr lang="en-US" sz="3200" b="1" i="1" dirty="0"/>
                    </a:p>
                  </a:txBody>
                  <a:tcPr marT="45725" marB="45725"/>
                </a:tc>
                <a:extLst>
                  <a:ext uri="{0D108BD9-81ED-4DB2-BD59-A6C34878D82A}">
                    <a16:rowId xmlns:a16="http://schemas.microsoft.com/office/drawing/2014/main" val="10004"/>
                  </a:ext>
                </a:extLst>
              </a:tr>
              <a:tr h="953746">
                <a:tc>
                  <a:txBody>
                    <a:bodyPr/>
                    <a:lstStyle/>
                    <a:p>
                      <a:pPr algn="ctr"/>
                      <a:r>
                        <a:rPr lang="en-US" sz="3200" b="1" i="1" dirty="0" smtClean="0"/>
                        <a:t>Not:</a:t>
                      </a:r>
                      <a:r>
                        <a:rPr lang="en-US" sz="3200" b="1" i="1" baseline="0" dirty="0" smtClean="0"/>
                        <a:t> Squeaky</a:t>
                      </a:r>
                      <a:endParaRPr lang="en-US" sz="3200" b="1" i="1" dirty="0"/>
                    </a:p>
                  </a:txBody>
                  <a:tcPr marT="45725" marB="45725"/>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75107"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D96F005-A99A-4A56-AFB6-DEF4550A6A3D}" type="slidenum">
              <a:rPr lang="en-US" altLang="en-US" sz="1400" smtClean="0"/>
              <a:pPr>
                <a:spcBef>
                  <a:spcPct val="0"/>
                </a:spcBef>
                <a:buFontTx/>
                <a:buNone/>
              </a:pPr>
              <a:t>88</a:t>
            </a:fld>
            <a:endParaRPr lang="en-US" altLang="en-US" sz="1400" smtClean="0"/>
          </a:p>
        </p:txBody>
      </p:sp>
      <p:sp>
        <p:nvSpPr>
          <p:cNvPr id="175108" name="Rectangle 2"/>
          <p:cNvSpPr>
            <a:spLocks noGrp="1" noChangeArrowheads="1"/>
          </p:cNvSpPr>
          <p:nvPr>
            <p:ph type="title"/>
          </p:nvPr>
        </p:nvSpPr>
        <p:spPr>
          <a:xfrm>
            <a:off x="520700" y="914400"/>
            <a:ext cx="5829300" cy="485775"/>
          </a:xfrm>
        </p:spPr>
        <p:txBody>
          <a:bodyPr/>
          <a:lstStyle/>
          <a:p>
            <a:r>
              <a:rPr lang="en-US" altLang="en-US" sz="3600" b="1" smtClean="0"/>
              <a:t>PAUSING</a:t>
            </a:r>
            <a:endParaRPr lang="en-US" altLang="en-US" smtClean="0"/>
          </a:p>
        </p:txBody>
      </p:sp>
      <p:sp>
        <p:nvSpPr>
          <p:cNvPr id="175109" name="Text Box 4"/>
          <p:cNvSpPr txBox="1">
            <a:spLocks noChangeArrowheads="1"/>
          </p:cNvSpPr>
          <p:nvPr/>
        </p:nvSpPr>
        <p:spPr bwMode="auto">
          <a:xfrm>
            <a:off x="533400" y="1600200"/>
            <a:ext cx="5791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Briefly, stop speaking.  Use the Power of Pause When Speaking. Whenever effective public speakers end a sentence or phrase, they usually pause. This gives listeners time to absorb their words. Nervous presenters often do the opposite: The stress of being in front of an audience causes them to speak faster and faster, rushing past the pauses.</a:t>
            </a:r>
          </a:p>
        </p:txBody>
      </p:sp>
      <p:pic>
        <p:nvPicPr>
          <p:cNvPr id="175110" name="Picture 3" title="Pause sig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3113" y="5232400"/>
            <a:ext cx="27844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r>
              <a:rPr lang="en-US" altLang="en-US" sz="1400" smtClean="0">
                <a:cs typeface="Arial" panose="020B0604020202020204" pitchFamily="34" charset="0"/>
              </a:rPr>
              <a:t> </a:t>
            </a:r>
          </a:p>
        </p:txBody>
      </p:sp>
      <p:sp>
        <p:nvSpPr>
          <p:cNvPr id="177155"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32487B0-779F-43CC-8ECF-48039F8E2D88}" type="slidenum">
              <a:rPr lang="en-US" altLang="en-US" sz="1400" smtClean="0"/>
              <a:pPr>
                <a:spcBef>
                  <a:spcPct val="0"/>
                </a:spcBef>
                <a:buFontTx/>
                <a:buNone/>
              </a:pPr>
              <a:t>89</a:t>
            </a:fld>
            <a:endParaRPr lang="en-US" altLang="en-US" sz="1400" smtClean="0"/>
          </a:p>
        </p:txBody>
      </p:sp>
      <p:sp>
        <p:nvSpPr>
          <p:cNvPr id="177156" name="Rectangle 2"/>
          <p:cNvSpPr>
            <a:spLocks noGrp="1" noChangeArrowheads="1"/>
          </p:cNvSpPr>
          <p:nvPr>
            <p:ph type="title"/>
          </p:nvPr>
        </p:nvSpPr>
        <p:spPr>
          <a:xfrm>
            <a:off x="520700" y="914400"/>
            <a:ext cx="5829300" cy="485775"/>
          </a:xfrm>
        </p:spPr>
        <p:txBody>
          <a:bodyPr/>
          <a:lstStyle/>
          <a:p>
            <a:r>
              <a:rPr lang="en-US" altLang="en-US" sz="3600" b="1" dirty="0" smtClean="0"/>
              <a:t>PAUSING </a:t>
            </a:r>
            <a:endParaRPr lang="en-US" altLang="en-US" dirty="0" smtClean="0"/>
          </a:p>
        </p:txBody>
      </p:sp>
      <p:graphicFrame>
        <p:nvGraphicFramePr>
          <p:cNvPr id="2" name="Table 1" title="Table - pausing"/>
          <p:cNvGraphicFramePr>
            <a:graphicFrameLocks noGrp="1"/>
          </p:cNvGraphicFramePr>
          <p:nvPr>
            <p:extLst>
              <p:ext uri="{D42A27DB-BD31-4B8C-83A1-F6EECF244321}">
                <p14:modId xmlns:p14="http://schemas.microsoft.com/office/powerpoint/2010/main" val="3575767225"/>
              </p:ext>
            </p:extLst>
          </p:nvPr>
        </p:nvGraphicFramePr>
        <p:xfrm>
          <a:off x="520700" y="1847850"/>
          <a:ext cx="5822950" cy="6276974"/>
        </p:xfrm>
        <a:graphic>
          <a:graphicData uri="http://schemas.openxmlformats.org/drawingml/2006/table">
            <a:tbl>
              <a:tblPr firstRow="1" bandRow="1">
                <a:tableStyleId>{5C22544A-7EE6-4342-B048-85BDC9FD1C3A}</a:tableStyleId>
              </a:tblPr>
              <a:tblGrid>
                <a:gridCol w="5822950">
                  <a:extLst>
                    <a:ext uri="{9D8B030D-6E8A-4147-A177-3AD203B41FA5}">
                      <a16:colId xmlns:a16="http://schemas.microsoft.com/office/drawing/2014/main" val="20000"/>
                    </a:ext>
                  </a:extLst>
                </a:gridCol>
              </a:tblGrid>
              <a:tr h="1893088">
                <a:tc>
                  <a:txBody>
                    <a:bodyPr/>
                    <a:lstStyle/>
                    <a:p>
                      <a:pPr algn="ctr"/>
                      <a:r>
                        <a:rPr lang="en-US" sz="2800" dirty="0" smtClean="0"/>
                        <a:t>PAUSING</a:t>
                      </a:r>
                      <a:r>
                        <a:rPr lang="en-US" sz="3200" dirty="0" smtClean="0"/>
                        <a:t>…</a:t>
                      </a:r>
                    </a:p>
                    <a:p>
                      <a:pPr algn="ctr"/>
                      <a:r>
                        <a:rPr lang="en-US" sz="3200" b="0" i="0" kern="1200" dirty="0" smtClean="0">
                          <a:solidFill>
                            <a:schemeClr val="lt1"/>
                          </a:solidFill>
                          <a:effectLst/>
                          <a:latin typeface="+mn-lt"/>
                          <a:ea typeface="+mn-ea"/>
                          <a:cs typeface="+mn-cs"/>
                        </a:rPr>
                        <a:t>Stop talking.</a:t>
                      </a:r>
                      <a:endParaRPr lang="en-US" sz="3200" dirty="0"/>
                    </a:p>
                  </a:txBody>
                  <a:tcPr marT="45726" marB="45726">
                    <a:solidFill>
                      <a:schemeClr val="tx1"/>
                    </a:solidFill>
                  </a:tcPr>
                </a:tc>
                <a:extLst>
                  <a:ext uri="{0D108BD9-81ED-4DB2-BD59-A6C34878D82A}">
                    <a16:rowId xmlns:a16="http://schemas.microsoft.com/office/drawing/2014/main" val="10000"/>
                  </a:ext>
                </a:extLst>
              </a:tr>
              <a:tr h="1087477">
                <a:tc>
                  <a:txBody>
                    <a:bodyPr/>
                    <a:lstStyle/>
                    <a:p>
                      <a:pPr algn="ctr"/>
                      <a:r>
                        <a:rPr lang="en-US" sz="3200" dirty="0" smtClean="0"/>
                        <a:t>Conveys</a:t>
                      </a:r>
                      <a:r>
                        <a:rPr lang="en-US" sz="3200" baseline="0" dirty="0" smtClean="0"/>
                        <a:t> confidence</a:t>
                      </a:r>
                      <a:endParaRPr lang="en-US" sz="3200" dirty="0"/>
                    </a:p>
                  </a:txBody>
                  <a:tcPr marT="45726" marB="45726"/>
                </a:tc>
                <a:extLst>
                  <a:ext uri="{0D108BD9-81ED-4DB2-BD59-A6C34878D82A}">
                    <a16:rowId xmlns:a16="http://schemas.microsoft.com/office/drawing/2014/main" val="10001"/>
                  </a:ext>
                </a:extLst>
              </a:tr>
              <a:tr h="1087636">
                <a:tc>
                  <a:txBody>
                    <a:bodyPr/>
                    <a:lstStyle/>
                    <a:p>
                      <a:pPr algn="ctr"/>
                      <a:r>
                        <a:rPr lang="en-US" sz="3200" dirty="0" smtClean="0"/>
                        <a:t>Allows</a:t>
                      </a:r>
                      <a:r>
                        <a:rPr lang="en-US" sz="3200" baseline="0" dirty="0" smtClean="0"/>
                        <a:t> trainees to think</a:t>
                      </a:r>
                      <a:endParaRPr lang="en-US" sz="3200" dirty="0"/>
                    </a:p>
                  </a:txBody>
                  <a:tcPr marT="45726" marB="45726"/>
                </a:tc>
                <a:extLst>
                  <a:ext uri="{0D108BD9-81ED-4DB2-BD59-A6C34878D82A}">
                    <a16:rowId xmlns:a16="http://schemas.microsoft.com/office/drawing/2014/main" val="10002"/>
                  </a:ext>
                </a:extLst>
              </a:tr>
              <a:tr h="1121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smtClean="0"/>
                        <a:t>Signals a transition</a:t>
                      </a:r>
                    </a:p>
                    <a:p>
                      <a:pPr algn="ctr"/>
                      <a:endParaRPr lang="en-US" sz="3200" dirty="0"/>
                    </a:p>
                  </a:txBody>
                  <a:tcPr marT="45726" marB="45726"/>
                </a:tc>
                <a:extLst>
                  <a:ext uri="{0D108BD9-81ED-4DB2-BD59-A6C34878D82A}">
                    <a16:rowId xmlns:a16="http://schemas.microsoft.com/office/drawing/2014/main" val="10003"/>
                  </a:ext>
                </a:extLst>
              </a:tr>
              <a:tr h="1087517">
                <a:tc>
                  <a:txBody>
                    <a:bodyPr/>
                    <a:lstStyle/>
                    <a:p>
                      <a:pPr algn="ctr"/>
                      <a:r>
                        <a:rPr lang="en-US" sz="3200" dirty="0" smtClean="0"/>
                        <a:t>Creates impact and emphasis</a:t>
                      </a:r>
                      <a:endParaRPr lang="en-US" sz="3200" b="1" i="1" dirty="0"/>
                    </a:p>
                  </a:txBody>
                  <a:tcPr marT="45726" marB="45726"/>
                </a:tc>
                <a:extLst>
                  <a:ext uri="{0D108BD9-81ED-4DB2-BD59-A6C34878D82A}">
                    <a16:rowId xmlns:a16="http://schemas.microsoft.com/office/drawing/2014/main" val="10004"/>
                  </a:ext>
                </a:extLst>
              </a:tr>
            </a:tbl>
          </a:graphicData>
        </a:graphic>
      </p:graphicFrame>
      <p:pic>
        <p:nvPicPr>
          <p:cNvPr id="177171" name="Picture 2" title="Stop talking sig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438400"/>
            <a:ext cx="25114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smtClean="0">
                <a:solidFill>
                  <a:schemeClr val="tx1"/>
                </a:solidFill>
              </a:rPr>
              <a:t>THE TRAINER</a:t>
            </a:r>
          </a:p>
        </p:txBody>
      </p:sp>
      <p:sp>
        <p:nvSpPr>
          <p:cNvPr id="21507"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D0C0FF-44E1-4F33-9CEA-335F133BD4F0}" type="slidenum">
              <a:rPr lang="en-US" altLang="en-US" sz="1400" smtClean="0"/>
              <a:pPr>
                <a:spcBef>
                  <a:spcPct val="0"/>
                </a:spcBef>
                <a:buFontTx/>
                <a:buNone/>
              </a:pPr>
              <a:t>9</a:t>
            </a:fld>
            <a:endParaRPr lang="en-US" altLang="en-US" sz="1400" smtClean="0"/>
          </a:p>
        </p:txBody>
      </p:sp>
      <p:pic>
        <p:nvPicPr>
          <p:cNvPr id="3" name="Content Placeholder 2" title="photo - train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50" y="3387984"/>
            <a:ext cx="5829300" cy="4044432"/>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sz="3600" b="1" smtClean="0"/>
              <a:t>THE POWER OF THE PAUSE</a:t>
            </a:r>
          </a:p>
        </p:txBody>
      </p:sp>
      <p:sp>
        <p:nvSpPr>
          <p:cNvPr id="179204" name="Slide Number Placeholder 3"/>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80C90E8-E86D-4380-B503-5D0F2C10C1F5}" type="slidenum">
              <a:rPr lang="en-US" altLang="en-US" sz="1400" smtClean="0"/>
              <a:pPr>
                <a:spcBef>
                  <a:spcPct val="0"/>
                </a:spcBef>
                <a:buFontTx/>
                <a:buNone/>
              </a:pPr>
              <a:t>90</a:t>
            </a:fld>
            <a:endParaRPr lang="en-US" altLang="en-US" sz="1400" smtClean="0"/>
          </a:p>
        </p:txBody>
      </p:sp>
      <p:pic>
        <p:nvPicPr>
          <p:cNvPr id="3" name="Content Placeholder 2" title="Image and quote by Mark Twai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781425"/>
            <a:ext cx="5791200" cy="3257550"/>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514350" y="633413"/>
            <a:ext cx="5829300" cy="939800"/>
          </a:xfrm>
        </p:spPr>
        <p:txBody>
          <a:bodyPr/>
          <a:lstStyle/>
          <a:p>
            <a:r>
              <a:rPr lang="en-US" altLang="en-US" sz="3600" b="1" smtClean="0"/>
              <a:t>SECTION SUMMARY</a:t>
            </a:r>
          </a:p>
        </p:txBody>
      </p:sp>
      <p:sp>
        <p:nvSpPr>
          <p:cNvPr id="180227" name="Slide Number Placeholder 2"/>
          <p:cNvSpPr>
            <a:spLocks noGrp="1"/>
          </p:cNvSpPr>
          <p:nvPr>
            <p:ph type="sldNum" sz="quarter" idx="12"/>
          </p:nvPr>
        </p:nvSpPr>
        <p:spPr>
          <a:xfrm>
            <a:off x="5867400" y="8686800"/>
            <a:ext cx="1428750" cy="6096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E89A22DC-7835-4456-BDB5-7561BF4F1D0D}" type="slidenum">
              <a:rPr lang="en-GB" altLang="en-US" sz="1400" smtClean="0"/>
              <a:pPr algn="l">
                <a:spcBef>
                  <a:spcPct val="0"/>
                </a:spcBef>
                <a:buFontTx/>
                <a:buNone/>
              </a:pPr>
              <a:t>91</a:t>
            </a:fld>
            <a:endParaRPr lang="en-GB" altLang="en-US" sz="1400" smtClean="0"/>
          </a:p>
        </p:txBody>
      </p:sp>
      <p:sp>
        <p:nvSpPr>
          <p:cNvPr id="180251" name="TextBox 5"/>
          <p:cNvSpPr txBox="1">
            <a:spLocks noChangeArrowheads="1"/>
          </p:cNvSpPr>
          <p:nvPr/>
        </p:nvSpPr>
        <p:spPr bwMode="auto">
          <a:xfrm>
            <a:off x="538163" y="1652588"/>
            <a:ext cx="5805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dirty="0">
                <a:solidFill>
                  <a:schemeClr val="tx2"/>
                </a:solidFill>
              </a:rPr>
              <a:t>Draw a </a:t>
            </a:r>
            <a:r>
              <a:rPr lang="en-US" altLang="en-US" sz="1800" b="1" dirty="0" smtClean="0">
                <a:solidFill>
                  <a:schemeClr val="tx2"/>
                </a:solidFill>
              </a:rPr>
              <a:t>line from </a:t>
            </a:r>
            <a:r>
              <a:rPr lang="en-US" altLang="en-US" sz="1800" b="1" dirty="0">
                <a:solidFill>
                  <a:schemeClr val="tx2"/>
                </a:solidFill>
              </a:rPr>
              <a:t>the picture to the </a:t>
            </a:r>
            <a:r>
              <a:rPr lang="en-US" altLang="en-US" sz="1800" b="1" dirty="0" smtClean="0">
                <a:solidFill>
                  <a:schemeClr val="tx2"/>
                </a:solidFill>
              </a:rPr>
              <a:t>vocal element.</a:t>
            </a:r>
            <a:endParaRPr lang="en-US" altLang="en-US" sz="1800" b="1" dirty="0">
              <a:solidFill>
                <a:schemeClr val="tx2"/>
              </a:solidFill>
            </a:endParaRPr>
          </a:p>
        </p:txBody>
      </p:sp>
      <p:pic>
        <p:nvPicPr>
          <p:cNvPr id="5" name="Picture 4" title="table - picture / vocal ele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339" y="2113882"/>
            <a:ext cx="5944872" cy="6627983"/>
          </a:xfrm>
          <a:prstGeom prst="rect">
            <a:avLst/>
          </a:prstGeom>
        </p:spPr>
      </p:pic>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2659063" y="9169400"/>
            <a:ext cx="2171700" cy="609600"/>
          </a:xfrm>
        </p:spPr>
        <p:txBody>
          <a:bodyPr/>
          <a:lstStyle/>
          <a:p>
            <a:pPr>
              <a:defRPr/>
            </a:pPr>
            <a:r>
              <a:rPr lang="en-US" altLang="en-US" dirty="0"/>
              <a:t> </a:t>
            </a:r>
          </a:p>
          <a:p>
            <a:pPr>
              <a:defRPr/>
            </a:pPr>
            <a:endParaRPr lang="en-US" altLang="en-US" dirty="0"/>
          </a:p>
          <a:p>
            <a:pPr>
              <a:defRPr/>
            </a:pPr>
            <a:r>
              <a:rPr lang="en-US" altLang="en-US" sz="1000" dirty="0"/>
              <a:t>                           </a:t>
            </a:r>
            <a:r>
              <a:rPr lang="en-US" altLang="en-US" dirty="0" smtClean="0"/>
              <a:t> </a:t>
            </a:r>
            <a:endParaRPr lang="en-US" altLang="en-US" dirty="0"/>
          </a:p>
        </p:txBody>
      </p:sp>
      <p:sp>
        <p:nvSpPr>
          <p:cNvPr id="182275"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E04DC7-576E-4A4E-9E8E-682773115A7F}" type="slidenum">
              <a:rPr lang="en-US" altLang="en-US" sz="1400" smtClean="0"/>
              <a:pPr>
                <a:spcBef>
                  <a:spcPct val="0"/>
                </a:spcBef>
                <a:buFontTx/>
                <a:buNone/>
              </a:pPr>
              <a:t>92</a:t>
            </a:fld>
            <a:endParaRPr lang="en-US" altLang="en-US" sz="1400" smtClean="0"/>
          </a:p>
        </p:txBody>
      </p:sp>
      <p:sp>
        <p:nvSpPr>
          <p:cNvPr id="182276" name="Rectangle 2"/>
          <p:cNvSpPr>
            <a:spLocks noGrp="1" noChangeArrowheads="1"/>
          </p:cNvSpPr>
          <p:nvPr>
            <p:ph type="title"/>
          </p:nvPr>
        </p:nvSpPr>
        <p:spPr>
          <a:xfrm>
            <a:off x="533400" y="1066800"/>
            <a:ext cx="5829300" cy="376238"/>
          </a:xfrm>
        </p:spPr>
        <p:txBody>
          <a:bodyPr/>
          <a:lstStyle/>
          <a:p>
            <a:r>
              <a:rPr lang="en-US" altLang="en-US" sz="3600" b="1" smtClean="0">
                <a:solidFill>
                  <a:schemeClr val="tx1"/>
                </a:solidFill>
              </a:rPr>
              <a:t>VOCAL</a:t>
            </a:r>
            <a:r>
              <a:rPr lang="en-US" altLang="en-US" sz="3600" b="1" smtClean="0"/>
              <a:t> DON’TS</a:t>
            </a:r>
            <a:endParaRPr lang="en-US" altLang="en-US" smtClean="0"/>
          </a:p>
        </p:txBody>
      </p:sp>
      <p:sp>
        <p:nvSpPr>
          <p:cNvPr id="90117" name="Rectangle 3"/>
          <p:cNvSpPr>
            <a:spLocks noGrp="1" noChangeArrowheads="1"/>
          </p:cNvSpPr>
          <p:nvPr>
            <p:ph type="body" sz="half" idx="1"/>
          </p:nvPr>
        </p:nvSpPr>
        <p:spPr>
          <a:xfrm>
            <a:off x="533400" y="1905000"/>
            <a:ext cx="2838450" cy="5486400"/>
          </a:xfrm>
        </p:spPr>
        <p:txBody>
          <a:bodyPr/>
          <a:lstStyle/>
          <a:p>
            <a:pPr>
              <a:lnSpc>
                <a:spcPct val="70000"/>
              </a:lnSpc>
              <a:defRPr/>
            </a:pPr>
            <a:endParaRPr lang="en-US" altLang="en-US" dirty="0" smtClean="0"/>
          </a:p>
          <a:p>
            <a:pPr>
              <a:defRPr/>
            </a:pPr>
            <a:r>
              <a:rPr lang="en-US" altLang="en-US" sz="2400" dirty="0" smtClean="0"/>
              <a:t>Filler words</a:t>
            </a:r>
          </a:p>
          <a:p>
            <a:pPr>
              <a:lnSpc>
                <a:spcPct val="60000"/>
              </a:lnSpc>
              <a:defRPr/>
            </a:pPr>
            <a:endParaRPr lang="en-US" altLang="en-US" sz="2400" dirty="0" smtClean="0"/>
          </a:p>
          <a:p>
            <a:pPr>
              <a:defRPr/>
            </a:pPr>
            <a:r>
              <a:rPr lang="en-US" altLang="en-US" sz="2400" dirty="0" smtClean="0"/>
              <a:t>Harshness</a:t>
            </a:r>
          </a:p>
          <a:p>
            <a:pPr marL="0" indent="0">
              <a:lnSpc>
                <a:spcPct val="60000"/>
              </a:lnSpc>
              <a:buFontTx/>
              <a:buNone/>
              <a:defRPr/>
            </a:pPr>
            <a:endParaRPr lang="en-US" altLang="en-US" sz="2400" dirty="0" smtClean="0"/>
          </a:p>
          <a:p>
            <a:pPr>
              <a:defRPr/>
            </a:pPr>
            <a:r>
              <a:rPr lang="en-US" altLang="en-US" sz="2400" dirty="0" smtClean="0"/>
              <a:t>Breathlessness</a:t>
            </a:r>
          </a:p>
          <a:p>
            <a:pPr>
              <a:lnSpc>
                <a:spcPct val="60000"/>
              </a:lnSpc>
              <a:defRPr/>
            </a:pPr>
            <a:endParaRPr lang="en-US" altLang="en-US" sz="2400" dirty="0" smtClean="0"/>
          </a:p>
          <a:p>
            <a:pPr>
              <a:defRPr/>
            </a:pPr>
            <a:r>
              <a:rPr lang="en-US" altLang="en-US" sz="2400" dirty="0" smtClean="0"/>
              <a:t>Voice change at the end of sentences</a:t>
            </a:r>
          </a:p>
          <a:p>
            <a:pPr>
              <a:lnSpc>
                <a:spcPct val="60000"/>
              </a:lnSpc>
              <a:defRPr/>
            </a:pPr>
            <a:endParaRPr lang="en-US" altLang="en-US" sz="2400" dirty="0" smtClean="0"/>
          </a:p>
          <a:p>
            <a:pPr>
              <a:defRPr/>
            </a:pPr>
            <a:r>
              <a:rPr lang="en-US" altLang="en-US" sz="2400" dirty="0" smtClean="0"/>
              <a:t>Mumbling or slurring</a:t>
            </a:r>
          </a:p>
        </p:txBody>
      </p:sp>
      <p:pic>
        <p:nvPicPr>
          <p:cNvPr id="182278" name="Picture 7" title="photo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2971800"/>
            <a:ext cx="278447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4CB348-254F-433D-82C5-DFC24E57E50A}" type="slidenum">
              <a:rPr lang="en-US" altLang="en-US" sz="1400" smtClean="0"/>
              <a:pPr>
                <a:spcBef>
                  <a:spcPct val="0"/>
                </a:spcBef>
                <a:buFontTx/>
                <a:buNone/>
              </a:pPr>
              <a:t>93</a:t>
            </a:fld>
            <a:endParaRPr lang="en-US" altLang="en-US" sz="1400" smtClean="0"/>
          </a:p>
        </p:txBody>
      </p:sp>
      <p:sp>
        <p:nvSpPr>
          <p:cNvPr id="185347" name="Rectangle 2"/>
          <p:cNvSpPr>
            <a:spLocks noGrp="1" noChangeArrowheads="1"/>
          </p:cNvSpPr>
          <p:nvPr>
            <p:ph type="title"/>
          </p:nvPr>
        </p:nvSpPr>
        <p:spPr>
          <a:xfrm>
            <a:off x="533400" y="533400"/>
            <a:ext cx="5829300" cy="1295400"/>
          </a:xfrm>
        </p:spPr>
        <p:txBody>
          <a:bodyPr/>
          <a:lstStyle/>
          <a:p>
            <a:r>
              <a:rPr lang="en-US" altLang="en-US" sz="3600" b="1" smtClean="0"/>
              <a:t>CRITIQUE SHEET</a:t>
            </a:r>
            <a:endParaRPr lang="en-US" altLang="en-US"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indent="0" algn="ctr" eaLnBrk="1" fontAlgn="t" hangingPunct="1">
              <a:spcBef>
                <a:spcPts val="0"/>
              </a:spcBef>
              <a:spcAft>
                <a:spcPts val="0"/>
              </a:spcAft>
              <a:buFontTx/>
              <a:buNone/>
              <a:defRPr/>
            </a:pPr>
            <a:r>
              <a:rPr lang="en-US" sz="1600" b="1" kern="1200" dirty="0" smtClean="0"/>
              <a:t>As I read the following article please identify my Strengths and Areas of Improvement in the table below.</a:t>
            </a:r>
            <a:r>
              <a:rPr lang="en-US" sz="1600" b="1" kern="1200" dirty="0" smtClean="0">
                <a:solidFill>
                  <a:srgbClr val="FFFFFF"/>
                </a:solidFill>
              </a:rPr>
              <a:t>)</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4" name="Picture 3" title="table - pitch / streng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56" y="2611906"/>
            <a:ext cx="5371042" cy="2645893"/>
          </a:xfrm>
          <a:prstGeom prst="rect">
            <a:avLst/>
          </a:prstGeom>
        </p:spPr>
      </p:pic>
      <p:pic>
        <p:nvPicPr>
          <p:cNvPr id="5" name="Picture 4" title="table - pace / strengths / improvem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861" y="5593814"/>
            <a:ext cx="5377138" cy="2639797"/>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39D6F93-9300-4763-A9B9-8D22971F652A}" type="slidenum">
              <a:rPr lang="en-US" altLang="en-US" sz="1400" smtClean="0"/>
              <a:pPr>
                <a:spcBef>
                  <a:spcPct val="0"/>
                </a:spcBef>
                <a:buFontTx/>
                <a:buNone/>
              </a:pPr>
              <a:t>94</a:t>
            </a:fld>
            <a:endParaRPr lang="en-US" altLang="en-US" sz="1400" smtClean="0"/>
          </a:p>
        </p:txBody>
      </p:sp>
      <p:sp>
        <p:nvSpPr>
          <p:cNvPr id="187395" name="Rectangle 2"/>
          <p:cNvSpPr>
            <a:spLocks noGrp="1" noChangeArrowheads="1"/>
          </p:cNvSpPr>
          <p:nvPr>
            <p:ph type="title"/>
          </p:nvPr>
        </p:nvSpPr>
        <p:spPr>
          <a:xfrm>
            <a:off x="533400" y="533400"/>
            <a:ext cx="5829300" cy="1295400"/>
          </a:xfrm>
        </p:spPr>
        <p:txBody>
          <a:bodyPr/>
          <a:lstStyle/>
          <a:p>
            <a:r>
              <a:rPr lang="en-US" altLang="en-US" sz="3600" b="1" dirty="0" smtClean="0"/>
              <a:t>CRITIQUE SHEET </a:t>
            </a:r>
            <a:endParaRPr lang="en-US" altLang="en-US" dirty="0"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indent="0" algn="ctr" eaLnBrk="1" fontAlgn="t" hangingPunct="1">
              <a:spcBef>
                <a:spcPts val="0"/>
              </a:spcBef>
              <a:spcAft>
                <a:spcPts val="0"/>
              </a:spcAft>
              <a:buFontTx/>
              <a:buNone/>
              <a:defRPr/>
            </a:pPr>
            <a:r>
              <a:rPr lang="en-US" sz="1600" b="1" kern="1200" dirty="0" smtClean="0"/>
              <a:t>As I read the following article please identify my Strengths and Areas of Improvement in the table below.</a:t>
            </a:r>
            <a:r>
              <a:rPr lang="en-US" sz="1600" b="1" kern="1200" dirty="0" smtClean="0">
                <a:solidFill>
                  <a:srgbClr val="FFFFFF"/>
                </a:solidFill>
              </a:rPr>
              <a:t>)</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4" name="Picture 3" title="table - volume / streng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041" y="2719857"/>
            <a:ext cx="5371042" cy="2645893"/>
          </a:xfrm>
          <a:prstGeom prst="rect">
            <a:avLst/>
          </a:prstGeom>
        </p:spPr>
      </p:pic>
      <p:pic>
        <p:nvPicPr>
          <p:cNvPr id="5" name="Picture 4" title="table - resonance / strengths / improvem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938" y="5544059"/>
            <a:ext cx="5371042" cy="2914141"/>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DB9258-2BDD-4A57-9C01-7BF3F2F2D97F}" type="slidenum">
              <a:rPr lang="en-US" altLang="en-US" sz="1400" smtClean="0"/>
              <a:pPr>
                <a:spcBef>
                  <a:spcPct val="0"/>
                </a:spcBef>
                <a:buFontTx/>
                <a:buNone/>
              </a:pPr>
              <a:t>95</a:t>
            </a:fld>
            <a:endParaRPr lang="en-US" altLang="en-US" sz="1400" smtClean="0"/>
          </a:p>
        </p:txBody>
      </p:sp>
      <p:sp>
        <p:nvSpPr>
          <p:cNvPr id="189443" name="Rectangle 2"/>
          <p:cNvSpPr>
            <a:spLocks noGrp="1" noChangeArrowheads="1"/>
          </p:cNvSpPr>
          <p:nvPr>
            <p:ph type="title"/>
          </p:nvPr>
        </p:nvSpPr>
        <p:spPr>
          <a:xfrm>
            <a:off x="533400" y="533400"/>
            <a:ext cx="5829300" cy="1295400"/>
          </a:xfrm>
        </p:spPr>
        <p:txBody>
          <a:bodyPr/>
          <a:lstStyle/>
          <a:p>
            <a:r>
              <a:rPr lang="en-US" altLang="en-US" sz="3600" b="1" dirty="0" smtClean="0"/>
              <a:t> CRITIQUE SHEET</a:t>
            </a:r>
            <a:endParaRPr lang="en-US" altLang="en-US" dirty="0" smtClean="0"/>
          </a:p>
        </p:txBody>
      </p:sp>
      <p:sp>
        <p:nvSpPr>
          <p:cNvPr id="104454" name="Rectangle 4"/>
          <p:cNvSpPr>
            <a:spLocks noGrp="1" noChangeArrowheads="1"/>
          </p:cNvSpPr>
          <p:nvPr>
            <p:ph type="body" sz="half" idx="2"/>
          </p:nvPr>
        </p:nvSpPr>
        <p:spPr>
          <a:xfrm>
            <a:off x="788988" y="1825625"/>
            <a:ext cx="5554662" cy="6403975"/>
          </a:xfrm>
        </p:spPr>
        <p:txBody>
          <a:bodyPr/>
          <a:lstStyle/>
          <a:p>
            <a:pPr marL="0" indent="0" algn="ctr" eaLnBrk="1" fontAlgn="t" hangingPunct="1">
              <a:spcBef>
                <a:spcPts val="0"/>
              </a:spcBef>
              <a:spcAft>
                <a:spcPts val="0"/>
              </a:spcAft>
              <a:buFontTx/>
              <a:buNone/>
              <a:defRPr/>
            </a:pPr>
            <a:r>
              <a:rPr lang="en-US" sz="1600" b="1" kern="1200" dirty="0" smtClean="0"/>
              <a:t>As I read the following article please identify my Strengths and Areas of Improvement in the table below.</a:t>
            </a:r>
            <a:r>
              <a:rPr lang="en-US" sz="1600" b="1" kern="1200" dirty="0" smtClean="0">
                <a:solidFill>
                  <a:srgbClr val="FFFFFF"/>
                </a:solidFill>
              </a:rPr>
              <a:t>)</a:t>
            </a:r>
            <a:endParaRPr lang="en-US" sz="1600" dirty="0">
              <a:latin typeface="Arial" panose="020B0604020202020204" pitchFamily="34" charset="0"/>
            </a:endParaRPr>
          </a:p>
          <a:p>
            <a:pPr marL="0" indent="0" eaLnBrk="1" fontAlgn="t" hangingPunct="1">
              <a:buFontTx/>
              <a:buNone/>
              <a:defRPr/>
            </a:pPr>
            <a:endParaRPr lang="en-US" sz="1600" dirty="0"/>
          </a:p>
        </p:txBody>
      </p:sp>
      <p:pic>
        <p:nvPicPr>
          <p:cNvPr id="3" name="Picture 2" title="table - pausing / strenths / improvem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864" y="2555261"/>
            <a:ext cx="5371042" cy="2810500"/>
          </a:xfrm>
          <a:prstGeom prst="rect">
            <a:avLst/>
          </a:prstGeom>
        </p:spPr>
      </p:pic>
      <p:pic>
        <p:nvPicPr>
          <p:cNvPr id="4" name="Picture 3" title="table - vocal don'ts / check # if tim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780" y="5644188"/>
            <a:ext cx="5371042" cy="2621507"/>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514350" y="660400"/>
            <a:ext cx="5829300" cy="939800"/>
          </a:xfrm>
        </p:spPr>
        <p:txBody>
          <a:bodyPr/>
          <a:lstStyle/>
          <a:p>
            <a:r>
              <a:rPr lang="en-US" altLang="en-US" sz="3600" b="1" smtClean="0"/>
              <a:t>MOTIVATION</a:t>
            </a:r>
          </a:p>
        </p:txBody>
      </p:sp>
      <p:sp>
        <p:nvSpPr>
          <p:cNvPr id="184323" name="Content Placeholder 2"/>
          <p:cNvSpPr>
            <a:spLocks noGrp="1"/>
          </p:cNvSpPr>
          <p:nvPr>
            <p:ph sz="half" idx="1"/>
          </p:nvPr>
        </p:nvSpPr>
        <p:spPr>
          <a:xfrm>
            <a:off x="514350" y="1600200"/>
            <a:ext cx="5829300" cy="6781800"/>
          </a:xfrm>
        </p:spPr>
        <p:txBody>
          <a:bodyPr/>
          <a:lstStyle/>
          <a:p>
            <a:pPr marL="0" indent="0" algn="ctr">
              <a:buFontTx/>
              <a:buNone/>
            </a:pPr>
            <a:r>
              <a:rPr lang="en-US" altLang="en-US" sz="2400" dirty="0" smtClean="0"/>
              <a:t>Motivation is fundamental to employee engagement and performance. It is what drives us to set and attain goals. The goal of employee engagement is to enhance employees to exercise discretionary effort and the best way to achieve it is through motivating them. When employees are motivated, they engage each other through teams to improve the performance of the organization. Motivation is categorized into two ways, intrinsic and extrinsic motivation. Intrinsic motivation is derived from internal desires. It includes things such as happiness, recognition, and responsibilities. On the contrary, extrinsic motivation is the desire to gain external rewards or avoid punishment. It includes cash prizes, promotion, and bonuses among others.</a:t>
            </a:r>
          </a:p>
        </p:txBody>
      </p:sp>
      <p:sp>
        <p:nvSpPr>
          <p:cNvPr id="184324" name="Slide Number Placeholder 4"/>
          <p:cNvSpPr>
            <a:spLocks noGrp="1"/>
          </p:cNvSpPr>
          <p:nvPr>
            <p:ph type="sldNum" sz="quarter" idx="12"/>
          </p:nvPr>
        </p:nvSpPr>
        <p:spPr>
          <a:noFill/>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AA269C3-ECC4-47B9-A352-62F34B4428EA}" type="slidenum">
              <a:rPr lang="en-US" altLang="en-US" sz="1400" smtClean="0"/>
              <a:pPr/>
              <a:t>96</a:t>
            </a:fld>
            <a:endParaRPr lang="en-US" altLang="en-US" sz="1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altLang="en-US" sz="3600" b="1" smtClean="0">
                <a:solidFill>
                  <a:schemeClr val="tx1"/>
                </a:solidFill>
              </a:rPr>
              <a:t>PRACTICE AND FEEDBACK</a:t>
            </a:r>
          </a:p>
        </p:txBody>
      </p:sp>
      <p:sp>
        <p:nvSpPr>
          <p:cNvPr id="191491" name="Content Placeholder 2"/>
          <p:cNvSpPr>
            <a:spLocks noGrp="1"/>
          </p:cNvSpPr>
          <p:nvPr>
            <p:ph sz="half" idx="1"/>
          </p:nvPr>
        </p:nvSpPr>
        <p:spPr>
          <a:xfrm>
            <a:off x="514350" y="2133600"/>
            <a:ext cx="5810250" cy="6248400"/>
          </a:xfrm>
        </p:spPr>
        <p:txBody>
          <a:bodyPr/>
          <a:lstStyle/>
          <a:p>
            <a:pPr marL="0" indent="0" algn="ctr">
              <a:buFontTx/>
              <a:buNone/>
            </a:pPr>
            <a:r>
              <a:rPr lang="en-US" altLang="en-US" dirty="0" smtClean="0"/>
              <a:t>Practice and honest feedback are effective methods to improve your delivery.  One way to do this is to record yourself.  Another is to deliver training to an objective person willing to give you honest feedback.</a:t>
            </a:r>
          </a:p>
          <a:p>
            <a:pPr marL="0" indent="0">
              <a:buFontTx/>
              <a:buNone/>
            </a:pPr>
            <a:endParaRPr lang="en-US" altLang="en-US" dirty="0" smtClean="0"/>
          </a:p>
        </p:txBody>
      </p:sp>
      <p:sp>
        <p:nvSpPr>
          <p:cNvPr id="19149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69CFBCD-2446-462A-A84A-7D7F68E4940A}" type="slidenum">
              <a:rPr lang="en-US" altLang="en-US" sz="1400" smtClean="0"/>
              <a:pPr>
                <a:spcBef>
                  <a:spcPct val="0"/>
                </a:spcBef>
                <a:buFontTx/>
                <a:buNone/>
              </a:pPr>
              <a:t>97</a:t>
            </a:fld>
            <a:endParaRPr lang="en-US" altLang="en-US" sz="1400" smtClean="0"/>
          </a:p>
        </p:txBody>
      </p:sp>
      <p:pic>
        <p:nvPicPr>
          <p:cNvPr id="191493" name="Picture 5" title="photo - practicing in a mirr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5410200"/>
            <a:ext cx="4991100" cy="2803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95F9B5-4B79-4EA0-B4CC-FDA31D631BAD}" type="slidenum">
              <a:rPr lang="en-US" altLang="en-US" sz="1400" smtClean="0"/>
              <a:pPr>
                <a:spcBef>
                  <a:spcPct val="0"/>
                </a:spcBef>
                <a:buFontTx/>
                <a:buNone/>
              </a:pPr>
              <a:t>98</a:t>
            </a:fld>
            <a:endParaRPr lang="en-US" altLang="en-US" sz="1400" smtClean="0"/>
          </a:p>
        </p:txBody>
      </p:sp>
      <p:sp>
        <p:nvSpPr>
          <p:cNvPr id="193540" name="Rectangle 2"/>
          <p:cNvSpPr>
            <a:spLocks noGrp="1" noChangeArrowheads="1"/>
          </p:cNvSpPr>
          <p:nvPr>
            <p:ph type="title"/>
          </p:nvPr>
        </p:nvSpPr>
        <p:spPr/>
        <p:txBody>
          <a:bodyPr/>
          <a:lstStyle/>
          <a:p>
            <a:r>
              <a:rPr lang="en-US" altLang="en-US" sz="3600" b="1" smtClean="0">
                <a:solidFill>
                  <a:schemeClr val="tx1"/>
                </a:solidFill>
              </a:rPr>
              <a:t>VERBAL</a:t>
            </a:r>
            <a:endParaRPr lang="en-US" altLang="en-US" smtClean="0">
              <a:solidFill>
                <a:schemeClr val="tx1"/>
              </a:solidFill>
            </a:endParaRPr>
          </a:p>
        </p:txBody>
      </p:sp>
      <p:pic>
        <p:nvPicPr>
          <p:cNvPr id="2" name="Picture 1" descr="rock b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2590800"/>
            <a:ext cx="5829300" cy="3657600"/>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4"/>
          <p:cNvSpPr>
            <a:spLocks noGrp="1"/>
          </p:cNvSpPr>
          <p:nvPr>
            <p:ph type="ftr" sz="quarter" idx="4294967295"/>
          </p:nvPr>
        </p:nvSpPr>
        <p:spPr>
          <a:xfrm>
            <a:off x="4914900" y="8686800"/>
            <a:ext cx="1428750" cy="254000"/>
          </a:xfrm>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smtClean="0">
                <a:cs typeface="Arial" panose="020B0604020202020204" pitchFamily="34" charset="0"/>
              </a:rPr>
              <a:t> </a:t>
            </a:r>
          </a:p>
          <a:p>
            <a:pPr>
              <a:spcBef>
                <a:spcPct val="0"/>
              </a:spcBef>
              <a:buFontTx/>
              <a:buNone/>
            </a:pPr>
            <a:endParaRPr lang="en-US" altLang="en-US" sz="1400" smtClean="0">
              <a:cs typeface="Arial" panose="020B0604020202020204" pitchFamily="34" charset="0"/>
            </a:endParaRPr>
          </a:p>
          <a:p>
            <a:pPr algn="r">
              <a:spcBef>
                <a:spcPct val="0"/>
              </a:spcBef>
              <a:buFontTx/>
              <a:buNone/>
            </a:pPr>
            <a:r>
              <a:rPr lang="en-US" altLang="en-US" sz="1000" smtClean="0">
                <a:cs typeface="Arial" panose="020B0604020202020204" pitchFamily="34" charset="0"/>
              </a:rPr>
              <a:t>                           </a:t>
            </a:r>
            <a:endParaRPr lang="en-US" altLang="en-US" sz="1400" smtClean="0">
              <a:cs typeface="Arial" panose="020B0604020202020204" pitchFamily="34" charset="0"/>
            </a:endParaRPr>
          </a:p>
        </p:txBody>
      </p:sp>
      <p:sp>
        <p:nvSpPr>
          <p:cNvPr id="195587" name="Slide Number Placeholder 5"/>
          <p:cNvSpPr>
            <a:spLocks noGrp="1"/>
          </p:cNvSpPr>
          <p:nvPr>
            <p:ph type="sldNum"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3257A22-79FA-4534-BA24-2F4406B6D3D4}" type="slidenum">
              <a:rPr lang="en-US" altLang="en-US" sz="1400" smtClean="0"/>
              <a:pPr>
                <a:spcBef>
                  <a:spcPct val="0"/>
                </a:spcBef>
                <a:buFontTx/>
                <a:buNone/>
              </a:pPr>
              <a:t>99</a:t>
            </a:fld>
            <a:endParaRPr lang="en-US" altLang="en-US" sz="1400" smtClean="0"/>
          </a:p>
        </p:txBody>
      </p:sp>
      <p:sp>
        <p:nvSpPr>
          <p:cNvPr id="195588" name="Rectangle 2"/>
          <p:cNvSpPr>
            <a:spLocks noGrp="1" noChangeArrowheads="1"/>
          </p:cNvSpPr>
          <p:nvPr>
            <p:ph type="title"/>
          </p:nvPr>
        </p:nvSpPr>
        <p:spPr>
          <a:xfrm>
            <a:off x="461963" y="850900"/>
            <a:ext cx="5829300" cy="485775"/>
          </a:xfrm>
        </p:spPr>
        <p:txBody>
          <a:bodyPr/>
          <a:lstStyle/>
          <a:p>
            <a:r>
              <a:rPr lang="en-US" altLang="en-US" sz="3600" b="1" dirty="0" smtClean="0">
                <a:solidFill>
                  <a:schemeClr val="tx1"/>
                </a:solidFill>
              </a:rPr>
              <a:t>VERBAL </a:t>
            </a:r>
            <a:endParaRPr lang="en-US" altLang="en-US" dirty="0" smtClean="0">
              <a:solidFill>
                <a:schemeClr val="tx1"/>
              </a:solidFill>
            </a:endParaRPr>
          </a:p>
        </p:txBody>
      </p:sp>
      <p:sp>
        <p:nvSpPr>
          <p:cNvPr id="195589" name="Text Box 4"/>
          <p:cNvSpPr txBox="1">
            <a:spLocks noChangeArrowheads="1"/>
          </p:cNvSpPr>
          <p:nvPr/>
        </p:nvSpPr>
        <p:spPr bwMode="auto">
          <a:xfrm>
            <a:off x="525463" y="1643063"/>
            <a:ext cx="5791200"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dirty="0"/>
              <a:t>A good rule to follow when making a presentation is KISS (Keep It Short and Simple).  Using simple, clear words and phrases makes your meaning clear.  Remember, people can process your words 3 times faster than you can speak so keeping key points short reduces the chance that your audience will take “side trips” during your presentation.  Using rare words or inflated statements also marks you as a “show-off”.</a:t>
            </a:r>
          </a:p>
          <a:p>
            <a:pPr>
              <a:spcBef>
                <a:spcPct val="0"/>
              </a:spcBef>
              <a:buFontTx/>
              <a:buNone/>
            </a:pPr>
            <a:endParaRPr lang="en-US" altLang="en-US" sz="1400" dirty="0"/>
          </a:p>
        </p:txBody>
      </p:sp>
      <p:pic>
        <p:nvPicPr>
          <p:cNvPr id="2" name="Picture 1" descr="rock b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463" y="4406323"/>
            <a:ext cx="5829300" cy="3657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 One-On-One">
  <a:themeElements>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 One-On-O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One-On-On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 One-On-O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 One-On-On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 One-On-On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 One-On-O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 One-On-O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 One-On-O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Designs\Training One-On-One.pot</Template>
  <TotalTime>10628</TotalTime>
  <Words>6556</Words>
  <Application>Microsoft Office PowerPoint</Application>
  <PresentationFormat>Letter Paper (8.5x11 in)</PresentationFormat>
  <Paragraphs>1442</Paragraphs>
  <Slides>127</Slides>
  <Notes>104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127</vt:i4>
      </vt:variant>
    </vt:vector>
  </HeadingPairs>
  <TitlesOfParts>
    <vt:vector size="139" baseType="lpstr">
      <vt:lpstr>MS PGothic</vt:lpstr>
      <vt:lpstr>Arial</vt:lpstr>
      <vt:lpstr>Arial Black</vt:lpstr>
      <vt:lpstr>Arial Unicode MS</vt:lpstr>
      <vt:lpstr>Calibri</vt:lpstr>
      <vt:lpstr>CommonBullets</vt:lpstr>
      <vt:lpstr>Monotype Sorts</vt:lpstr>
      <vt:lpstr>Script MT Bold</vt:lpstr>
      <vt:lpstr>Times New Roman</vt:lpstr>
      <vt:lpstr>Wingdings</vt:lpstr>
      <vt:lpstr>Wingdings 2</vt:lpstr>
      <vt:lpstr>Training One-On-One</vt:lpstr>
      <vt:lpstr>T 3  </vt:lpstr>
      <vt:lpstr>          TRAIN THE TRAINER</vt:lpstr>
      <vt:lpstr>TRAIN THE TRAINER</vt:lpstr>
      <vt:lpstr>EMPLOYEE DEVELOPMENT</vt:lpstr>
      <vt:lpstr>COURSE OBJECTIVES</vt:lpstr>
      <vt:lpstr>DEFINING TRAINING</vt:lpstr>
      <vt:lpstr>THINK OF SOMETHING YOU LEARNED!</vt:lpstr>
      <vt:lpstr>CREATING A LEARNING ENVIRONMENT</vt:lpstr>
      <vt:lpstr>THE TRAINER</vt:lpstr>
      <vt:lpstr>THE QUALITIES OF A GOOD TRAINER</vt:lpstr>
      <vt:lpstr>     NUMBERS!</vt:lpstr>
      <vt:lpstr>A GOOD TRAINER</vt:lpstr>
      <vt:lpstr>THE TRAINER </vt:lpstr>
      <vt:lpstr>SELF ASSESSMENT</vt:lpstr>
      <vt:lpstr>YOUR “TRAINER” RESPONSIBILITIES</vt:lpstr>
      <vt:lpstr>A KEY TRAINER                  RESPONSIBILITY</vt:lpstr>
      <vt:lpstr>PREPARING FOR TRAINING</vt:lpstr>
      <vt:lpstr>PREPARING TO TRAIN</vt:lpstr>
      <vt:lpstr>SAMPLE CHECKLIST</vt:lpstr>
      <vt:lpstr>YOUR CHECKLIST</vt:lpstr>
      <vt:lpstr>THE MATERIAL</vt:lpstr>
      <vt:lpstr>THE MATERIAL </vt:lpstr>
      <vt:lpstr>WHAT PEOPLE REMEMBER!</vt:lpstr>
      <vt:lpstr>RULE OF THUMB ONE</vt:lpstr>
      <vt:lpstr>THE PHYSICAL SPACE</vt:lpstr>
      <vt:lpstr>TRAINING IN A CLASSROOM</vt:lpstr>
      <vt:lpstr>THE PHYSICAL ENVIRONMENT</vt:lpstr>
      <vt:lpstr>PHYSICAL ENVIRONMENT ELEMENTS</vt:lpstr>
      <vt:lpstr>RATING THIS ENVIRONMENT</vt:lpstr>
      <vt:lpstr>ROOM CHECKLIST</vt:lpstr>
      <vt:lpstr>YOUR ENVIRONMENT</vt:lpstr>
      <vt:lpstr>POP QUIZ!</vt:lpstr>
      <vt:lpstr>TRAINING IN A CLASSROOM </vt:lpstr>
      <vt:lpstr>   USING THE RIGHT MEDIA …RIGHT!</vt:lpstr>
      <vt:lpstr>DEVELOPING AND USING MEDIA</vt:lpstr>
      <vt:lpstr>WHAT PEOPLE REMEMBER! </vt:lpstr>
      <vt:lpstr>             TYPES OF MEDIA</vt:lpstr>
      <vt:lpstr>THE PROS AND CONS OF POWERPOINT </vt:lpstr>
      <vt:lpstr>POWERPOINTING TO DEATH!</vt:lpstr>
      <vt:lpstr>THE POWER OF POWERPOINT</vt:lpstr>
      <vt:lpstr> POWERPOINT WITH                                                      DISCUSSION</vt:lpstr>
      <vt:lpstr>REMEMBER!</vt:lpstr>
      <vt:lpstr>THE PROS AND CONS OF VIDEO </vt:lpstr>
      <vt:lpstr>   TAKING NOTES WHILE WATCHING A VIDEO</vt:lpstr>
      <vt:lpstr>      VIDEO EXERCISE</vt:lpstr>
      <vt:lpstr>THE PROS AND CONS OF FLIPCHARTS/WHITE BOARDS </vt:lpstr>
      <vt:lpstr>White board</vt:lpstr>
      <vt:lpstr>THE PROS AND CONS OF HANDOUTS </vt:lpstr>
      <vt:lpstr>YOUR MEDIA</vt:lpstr>
      <vt:lpstr>PARTICIPATIVE    TRAINNG METHODS </vt:lpstr>
      <vt:lpstr>    TRAINING METHODS </vt:lpstr>
      <vt:lpstr>USING DIFFERENT METHODS</vt:lpstr>
      <vt:lpstr> THE POWER OF QUESTIONS</vt:lpstr>
      <vt:lpstr>THE DIFFERENCE</vt:lpstr>
      <vt:lpstr>ANOTHER GOOD REASON TO QUESTION</vt:lpstr>
      <vt:lpstr>QUESTIONING</vt:lpstr>
      <vt:lpstr>PRE-POST TEST</vt:lpstr>
      <vt:lpstr>RULE OF THUMB TWO</vt:lpstr>
      <vt:lpstr>GRAPHICS/PICTURES </vt:lpstr>
      <vt:lpstr>GRAPHICS/PICTURES</vt:lpstr>
      <vt:lpstr>WHAT’S WRONG WITH THIS PICTURE?</vt:lpstr>
      <vt:lpstr>RULE OF THUMB THREE</vt:lpstr>
      <vt:lpstr> GOOD EXAMPLE!</vt:lpstr>
      <vt:lpstr>INDIVIDUAL EXERCISE</vt:lpstr>
      <vt:lpstr>YOUR INDIVIDUAL EXERCISE</vt:lpstr>
      <vt:lpstr>DEMONSTRATION</vt:lpstr>
      <vt:lpstr>DEMONSTRATION </vt:lpstr>
      <vt:lpstr>SECTION SUMMARIES</vt:lpstr>
      <vt:lpstr>VIDEO EXERCISE</vt:lpstr>
      <vt:lpstr>RULE OF THUMB FOUR</vt:lpstr>
      <vt:lpstr>GAMES</vt:lpstr>
      <vt:lpstr>STUMP THE CLASS</vt:lpstr>
      <vt:lpstr>HANGMAN</vt:lpstr>
      <vt:lpstr>PUT-IN-ORDER </vt:lpstr>
      <vt:lpstr>POP QUIZ! </vt:lpstr>
      <vt:lpstr>V3 - DELIVERY</vt:lpstr>
      <vt:lpstr>VOCAL</vt:lpstr>
      <vt:lpstr>VOCAL ELEMENTS</vt:lpstr>
      <vt:lpstr>PITCH</vt:lpstr>
      <vt:lpstr>LOW – MIDDLE - HIGH</vt:lpstr>
      <vt:lpstr>PACE</vt:lpstr>
      <vt:lpstr>SCALE ONE TO TEN</vt:lpstr>
      <vt:lpstr>QUESTIONING </vt:lpstr>
      <vt:lpstr>VOLUME</vt:lpstr>
      <vt:lpstr>VOLUME </vt:lpstr>
      <vt:lpstr>RESONANCE</vt:lpstr>
      <vt:lpstr>RESONANCE </vt:lpstr>
      <vt:lpstr>PAUSING</vt:lpstr>
      <vt:lpstr>PAUSING </vt:lpstr>
      <vt:lpstr>THE POWER OF THE PAUSE</vt:lpstr>
      <vt:lpstr>SECTION SUMMARY</vt:lpstr>
      <vt:lpstr>VOCAL DON’TS</vt:lpstr>
      <vt:lpstr>CRITIQUE SHEET</vt:lpstr>
      <vt:lpstr>CRITIQUE SHEET </vt:lpstr>
      <vt:lpstr> CRITIQUE SHEET</vt:lpstr>
      <vt:lpstr>MOTIVATION</vt:lpstr>
      <vt:lpstr>PRACTICE AND FEEDBACK</vt:lpstr>
      <vt:lpstr>VERBAL</vt:lpstr>
      <vt:lpstr>VERBAL </vt:lpstr>
      <vt:lpstr>SPECIFIC EXPRESSIONS</vt:lpstr>
      <vt:lpstr>INTRODUCTION</vt:lpstr>
      <vt:lpstr>CONNECTING</vt:lpstr>
      <vt:lpstr>PURPOSE</vt:lpstr>
      <vt:lpstr>OBJECTIVES</vt:lpstr>
      <vt:lpstr>QUESTIONS</vt:lpstr>
      <vt:lpstr>RESPONDING</vt:lpstr>
      <vt:lpstr>TOUGH QUESTIONS</vt:lpstr>
      <vt:lpstr>TRANSITIONS</vt:lpstr>
      <vt:lpstr>ENDING</vt:lpstr>
      <vt:lpstr>YOUR  EXPRESSIONS</vt:lpstr>
      <vt:lpstr>VISUAL</vt:lpstr>
      <vt:lpstr>YOUR VISUAL IMAGE</vt:lpstr>
      <vt:lpstr>NON-VERBAL DOS</vt:lpstr>
      <vt:lpstr>NON-VERBAL DON’TS</vt:lpstr>
      <vt:lpstr>DRESS</vt:lpstr>
      <vt:lpstr>STRESS REDUCERS</vt:lpstr>
      <vt:lpstr>STRESS REDUCERS </vt:lpstr>
      <vt:lpstr>POP QUIZ!  </vt:lpstr>
      <vt:lpstr>YOUR TURN!</vt:lpstr>
      <vt:lpstr>YOUR PRESENTATION</vt:lpstr>
      <vt:lpstr>OBSERVATION SHEET 1</vt:lpstr>
      <vt:lpstr>OBSERVATION SHEET 2</vt:lpstr>
      <vt:lpstr>OBSERVATION SHEET 3</vt:lpstr>
      <vt:lpstr>OBSERVATION SHEET 4</vt:lpstr>
      <vt:lpstr>IMPROVEMENT NOTES</vt:lpstr>
      <vt:lpstr>IMPROVEMENT NOTES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Organization</dc:title>
  <dc:creator>Tom Bright</dc:creator>
  <cp:lastModifiedBy>Robertson, Donna - OSHA</cp:lastModifiedBy>
  <cp:revision>489</cp:revision>
  <cp:lastPrinted>2016-11-28T20:41:50Z</cp:lastPrinted>
  <dcterms:created xsi:type="dcterms:W3CDTF">1995-06-17T23:31:02Z</dcterms:created>
  <dcterms:modified xsi:type="dcterms:W3CDTF">2020-05-04T20:31:37Z</dcterms:modified>
</cp:coreProperties>
</file>