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371" r:id="rId2"/>
  </p:sldMasterIdLst>
  <p:notesMasterIdLst>
    <p:notesMasterId r:id="rId55"/>
  </p:notesMasterIdLst>
  <p:handoutMasterIdLst>
    <p:handoutMasterId r:id="rId56"/>
  </p:handoutMasterIdLst>
  <p:sldIdLst>
    <p:sldId id="640" r:id="rId3"/>
    <p:sldId id="1254" r:id="rId4"/>
    <p:sldId id="887" r:id="rId5"/>
    <p:sldId id="763" r:id="rId6"/>
    <p:sldId id="764" r:id="rId7"/>
    <p:sldId id="1022" r:id="rId8"/>
    <p:sldId id="894" r:id="rId9"/>
    <p:sldId id="1023" r:id="rId10"/>
    <p:sldId id="1024" r:id="rId11"/>
    <p:sldId id="898" r:id="rId12"/>
    <p:sldId id="1025" r:id="rId13"/>
    <p:sldId id="1026" r:id="rId14"/>
    <p:sldId id="1027" r:id="rId15"/>
    <p:sldId id="1060" r:id="rId16"/>
    <p:sldId id="1081" r:id="rId17"/>
    <p:sldId id="1063" r:id="rId18"/>
    <p:sldId id="1077" r:id="rId19"/>
    <p:sldId id="1082" r:id="rId20"/>
    <p:sldId id="1078" r:id="rId21"/>
    <p:sldId id="1079" r:id="rId22"/>
    <p:sldId id="1080" r:id="rId23"/>
    <p:sldId id="1075" r:id="rId24"/>
    <p:sldId id="1083" r:id="rId25"/>
    <p:sldId id="1036" r:id="rId26"/>
    <p:sldId id="903" r:id="rId27"/>
    <p:sldId id="1037" r:id="rId28"/>
    <p:sldId id="1038" r:id="rId29"/>
    <p:sldId id="1039" r:id="rId30"/>
    <p:sldId id="1040" r:id="rId31"/>
    <p:sldId id="1041" r:id="rId32"/>
    <p:sldId id="1042" r:id="rId33"/>
    <p:sldId id="1043" r:id="rId34"/>
    <p:sldId id="1044" r:id="rId35"/>
    <p:sldId id="1061" r:id="rId36"/>
    <p:sldId id="1045" r:id="rId37"/>
    <p:sldId id="1046" r:id="rId38"/>
    <p:sldId id="1047" r:id="rId39"/>
    <p:sldId id="1048" r:id="rId40"/>
    <p:sldId id="1049" r:id="rId41"/>
    <p:sldId id="1050" r:id="rId42"/>
    <p:sldId id="1051" r:id="rId43"/>
    <p:sldId id="1052" r:id="rId44"/>
    <p:sldId id="1053" r:id="rId45"/>
    <p:sldId id="1084" r:id="rId46"/>
    <p:sldId id="1054" r:id="rId47"/>
    <p:sldId id="1055" r:id="rId48"/>
    <p:sldId id="1056" r:id="rId49"/>
    <p:sldId id="1057" r:id="rId50"/>
    <p:sldId id="1058" r:id="rId51"/>
    <p:sldId id="1059" r:id="rId52"/>
    <p:sldId id="1253" r:id="rId53"/>
    <p:sldId id="1085" r:id="rId54"/>
  </p:sldIdLst>
  <p:sldSz cx="9144000" cy="6858000" type="screen4x3"/>
  <p:notesSz cx="7102475" cy="93884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10" autoAdjust="0"/>
  </p:normalViewPr>
  <p:slideViewPr>
    <p:cSldViewPr>
      <p:cViewPr varScale="1">
        <p:scale>
          <a:sx n="62" d="100"/>
          <a:sy n="62" d="100"/>
        </p:scale>
        <p:origin x="66" y="438"/>
      </p:cViewPr>
      <p:guideLst>
        <p:guide orient="horz" pos="2160"/>
        <p:guide pos="2880"/>
      </p:guideLst>
    </p:cSldViewPr>
  </p:slideViewPr>
  <p:outlineViewPr>
    <p:cViewPr>
      <p:scale>
        <a:sx n="33" d="100"/>
        <a:sy n="33" d="100"/>
      </p:scale>
      <p:origin x="0" y="-12896"/>
    </p:cViewPr>
  </p:outlineViewPr>
  <p:notesTextViewPr>
    <p:cViewPr>
      <p:scale>
        <a:sx n="100" d="100"/>
        <a:sy n="100" d="100"/>
      </p:scale>
      <p:origin x="0" y="0"/>
    </p:cViewPr>
  </p:notesTextViewPr>
  <p:sorterViewPr>
    <p:cViewPr varScale="1">
      <p:scale>
        <a:sx n="1" d="1"/>
        <a:sy n="1" d="1"/>
      </p:scale>
      <p:origin x="0" y="-13960"/>
    </p:cViewPr>
  </p:sorterViewPr>
  <p:notesViewPr>
    <p:cSldViewPr>
      <p:cViewPr varScale="1">
        <p:scale>
          <a:sx n="66" d="100"/>
          <a:sy n="66" d="100"/>
        </p:scale>
        <p:origin x="2312" y="3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3076575" cy="469900"/>
          </a:xfrm>
          <a:prstGeom prst="rect">
            <a:avLst/>
          </a:prstGeom>
          <a:noFill/>
          <a:ln w="9525">
            <a:noFill/>
            <a:miter lim="800000"/>
            <a:headEnd/>
            <a:tailEnd/>
          </a:ln>
          <a:effectLst/>
        </p:spPr>
        <p:txBody>
          <a:bodyPr vert="horz" wrap="square" lIns="94225" tIns="47112" rIns="94225" bIns="47112"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76803" name="Rectangle 3"/>
          <p:cNvSpPr>
            <a:spLocks noGrp="1" noChangeArrowheads="1"/>
          </p:cNvSpPr>
          <p:nvPr>
            <p:ph type="dt" sz="quarter" idx="1"/>
          </p:nvPr>
        </p:nvSpPr>
        <p:spPr bwMode="auto">
          <a:xfrm>
            <a:off x="4024313" y="0"/>
            <a:ext cx="3076575" cy="469900"/>
          </a:xfrm>
          <a:prstGeom prst="rect">
            <a:avLst/>
          </a:prstGeom>
          <a:noFill/>
          <a:ln w="9525">
            <a:noFill/>
            <a:miter lim="800000"/>
            <a:headEnd/>
            <a:tailEnd/>
          </a:ln>
          <a:effectLst/>
        </p:spPr>
        <p:txBody>
          <a:bodyPr vert="horz" wrap="square" lIns="94225" tIns="47112" rIns="94225" bIns="47112" numCol="1" anchor="t" anchorCtr="0" compatLnSpc="1">
            <a:prstTxWarp prst="textNoShape">
              <a:avLst/>
            </a:prstTxWarp>
          </a:bodyPr>
          <a:lstStyle>
            <a:lvl1pPr algn="r" eaLnBrk="1" hangingPunct="1">
              <a:defRPr sz="1200">
                <a:latin typeface="Arial" charset="0"/>
              </a:defRPr>
            </a:lvl1pPr>
          </a:lstStyle>
          <a:p>
            <a:pPr>
              <a:defRPr/>
            </a:pPr>
            <a:fld id="{5467A374-C8B4-45B0-B647-590DCD185049}" type="datetimeFigureOut">
              <a:rPr lang="en-US"/>
              <a:pPr>
                <a:defRPr/>
              </a:pPr>
              <a:t>4/28/2020</a:t>
            </a:fld>
            <a:endParaRPr lang="en-US" dirty="0"/>
          </a:p>
        </p:txBody>
      </p:sp>
      <p:sp>
        <p:nvSpPr>
          <p:cNvPr id="76804" name="Rectangle 4"/>
          <p:cNvSpPr>
            <a:spLocks noGrp="1" noChangeArrowheads="1"/>
          </p:cNvSpPr>
          <p:nvPr>
            <p:ph type="ftr" sz="quarter" idx="2"/>
          </p:nvPr>
        </p:nvSpPr>
        <p:spPr bwMode="auto">
          <a:xfrm>
            <a:off x="0" y="8916988"/>
            <a:ext cx="3076575" cy="469900"/>
          </a:xfrm>
          <a:prstGeom prst="rect">
            <a:avLst/>
          </a:prstGeom>
          <a:noFill/>
          <a:ln w="9525">
            <a:noFill/>
            <a:miter lim="800000"/>
            <a:headEnd/>
            <a:tailEnd/>
          </a:ln>
          <a:effectLst/>
        </p:spPr>
        <p:txBody>
          <a:bodyPr vert="horz" wrap="square" lIns="94225" tIns="47112" rIns="94225" bIns="47112"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6805" name="Rectangle 5"/>
          <p:cNvSpPr>
            <a:spLocks noGrp="1" noChangeArrowheads="1"/>
          </p:cNvSpPr>
          <p:nvPr>
            <p:ph type="sldNum" sz="quarter" idx="3"/>
          </p:nvPr>
        </p:nvSpPr>
        <p:spPr bwMode="auto">
          <a:xfrm>
            <a:off x="4024313" y="8916988"/>
            <a:ext cx="3076575" cy="469900"/>
          </a:xfrm>
          <a:prstGeom prst="rect">
            <a:avLst/>
          </a:prstGeom>
          <a:noFill/>
          <a:ln w="9525">
            <a:noFill/>
            <a:miter lim="800000"/>
            <a:headEnd/>
            <a:tailEnd/>
          </a:ln>
          <a:effectLst/>
        </p:spPr>
        <p:txBody>
          <a:bodyPr vert="horz" wrap="square" lIns="94225" tIns="47112" rIns="94225" bIns="47112" numCol="1" anchor="b" anchorCtr="0" compatLnSpc="1">
            <a:prstTxWarp prst="textNoShape">
              <a:avLst/>
            </a:prstTxWarp>
          </a:bodyPr>
          <a:lstStyle>
            <a:lvl1pPr algn="r" eaLnBrk="1" hangingPunct="1">
              <a:defRPr sz="1200"/>
            </a:lvl1pPr>
          </a:lstStyle>
          <a:p>
            <a:pPr>
              <a:defRPr/>
            </a:pPr>
            <a:fld id="{3E36CCF2-832B-455A-AC80-8FD3B440D0A3}" type="slidenum">
              <a:rPr lang="en-US" altLang="en-US"/>
              <a:pPr>
                <a:defRPr/>
              </a:pPr>
              <a:t>‹#›</a:t>
            </a:fld>
            <a:endParaRPr lang="en-US" altLang="en-US"/>
          </a:p>
        </p:txBody>
      </p:sp>
    </p:spTree>
    <p:extLst>
      <p:ext uri="{BB962C8B-B14F-4D97-AF65-F5344CB8AC3E}">
        <p14:creationId xmlns:p14="http://schemas.microsoft.com/office/powerpoint/2010/main" val="31597023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4"/>
          <p:cNvSpPr>
            <a:spLocks noGrp="1" noRot="1" noChangeAspect="1" noChangeArrowheads="1" noTextEdit="1"/>
          </p:cNvSpPr>
          <p:nvPr>
            <p:ph type="sldImg" idx="2"/>
          </p:nvPr>
        </p:nvSpPr>
        <p:spPr bwMode="auto">
          <a:xfrm>
            <a:off x="1204913" y="704850"/>
            <a:ext cx="4692650" cy="3519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9613" y="4459288"/>
            <a:ext cx="5683250" cy="4224337"/>
          </a:xfrm>
          <a:prstGeom prst="rect">
            <a:avLst/>
          </a:prstGeom>
          <a:noFill/>
          <a:ln w="9525">
            <a:noFill/>
            <a:miter lim="800000"/>
            <a:headEnd/>
            <a:tailEnd/>
          </a:ln>
          <a:effectLst/>
        </p:spPr>
        <p:txBody>
          <a:bodyPr vert="horz" wrap="square" lIns="94225" tIns="47112" rIns="94225" bIns="4711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916988"/>
            <a:ext cx="3076575" cy="469900"/>
          </a:xfrm>
          <a:prstGeom prst="rect">
            <a:avLst/>
          </a:prstGeom>
          <a:noFill/>
          <a:ln w="9525">
            <a:noFill/>
            <a:miter lim="800000"/>
            <a:headEnd/>
            <a:tailEnd/>
          </a:ln>
          <a:effectLst/>
        </p:spPr>
        <p:txBody>
          <a:bodyPr vert="horz" wrap="square" lIns="94225" tIns="47112" rIns="94225" bIns="47112"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4024313" y="8916988"/>
            <a:ext cx="3076575" cy="469900"/>
          </a:xfrm>
          <a:prstGeom prst="rect">
            <a:avLst/>
          </a:prstGeom>
          <a:noFill/>
          <a:ln w="9525">
            <a:noFill/>
            <a:miter lim="800000"/>
            <a:headEnd/>
            <a:tailEnd/>
          </a:ln>
          <a:effectLst/>
        </p:spPr>
        <p:txBody>
          <a:bodyPr vert="horz" wrap="square" lIns="94225" tIns="47112" rIns="94225" bIns="47112" numCol="1" anchor="b" anchorCtr="0" compatLnSpc="1">
            <a:prstTxWarp prst="textNoShape">
              <a:avLst/>
            </a:prstTxWarp>
          </a:bodyPr>
          <a:lstStyle>
            <a:lvl1pPr algn="r" eaLnBrk="1" hangingPunct="1">
              <a:defRPr sz="1200"/>
            </a:lvl1pPr>
          </a:lstStyle>
          <a:p>
            <a:pPr>
              <a:defRPr/>
            </a:pPr>
            <a:fld id="{164B5006-9985-4831-AAB5-E05EEF41DA61}" type="slidenum">
              <a:rPr lang="en-US" altLang="en-US"/>
              <a:pPr>
                <a:defRPr/>
              </a:pPr>
              <a:t>‹#›</a:t>
            </a:fld>
            <a:endParaRPr lang="en-US" altLang="en-US"/>
          </a:p>
        </p:txBody>
      </p:sp>
    </p:spTree>
    <p:extLst>
      <p:ext uri="{BB962C8B-B14F-4D97-AF65-F5344CB8AC3E}">
        <p14:creationId xmlns:p14="http://schemas.microsoft.com/office/powerpoint/2010/main" val="1134732692"/>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4163">
              <a:spcBef>
                <a:spcPct val="30000"/>
              </a:spcBef>
              <a:defRPr sz="1200">
                <a:solidFill>
                  <a:schemeClr val="tx1"/>
                </a:solidFill>
                <a:latin typeface="Arial" panose="020B0604020202020204" pitchFamily="34" charset="0"/>
              </a:defRPr>
            </a:lvl2pPr>
            <a:lvl3pPr marL="1143000" indent="-227013">
              <a:spcBef>
                <a:spcPct val="30000"/>
              </a:spcBef>
              <a:defRPr sz="1200">
                <a:solidFill>
                  <a:schemeClr val="tx1"/>
                </a:solidFill>
                <a:latin typeface="Arial" panose="020B0604020202020204" pitchFamily="34" charset="0"/>
              </a:defRPr>
            </a:lvl3pPr>
            <a:lvl4pPr marL="1601788" indent="-227013">
              <a:spcBef>
                <a:spcPct val="30000"/>
              </a:spcBef>
              <a:defRPr sz="1200">
                <a:solidFill>
                  <a:schemeClr val="tx1"/>
                </a:solidFill>
                <a:latin typeface="Arial" panose="020B0604020202020204" pitchFamily="34" charset="0"/>
              </a:defRPr>
            </a:lvl4pPr>
            <a:lvl5pPr marL="2058988" indent="-227013">
              <a:spcBef>
                <a:spcPct val="30000"/>
              </a:spcBef>
              <a:defRPr sz="1200">
                <a:solidFill>
                  <a:schemeClr val="tx1"/>
                </a:solidFill>
                <a:latin typeface="Arial" panose="020B0604020202020204" pitchFamily="34" charset="0"/>
              </a:defRPr>
            </a:lvl5pPr>
            <a:lvl6pPr marL="2516188" indent="-227013" eaLnBrk="0" fontAlgn="base" hangingPunct="0">
              <a:spcBef>
                <a:spcPct val="30000"/>
              </a:spcBef>
              <a:spcAft>
                <a:spcPct val="0"/>
              </a:spcAft>
              <a:defRPr sz="1200">
                <a:solidFill>
                  <a:schemeClr val="tx1"/>
                </a:solidFill>
                <a:latin typeface="Arial" panose="020B0604020202020204" pitchFamily="34" charset="0"/>
              </a:defRPr>
            </a:lvl6pPr>
            <a:lvl7pPr marL="2973388" indent="-227013" eaLnBrk="0" fontAlgn="base" hangingPunct="0">
              <a:spcBef>
                <a:spcPct val="30000"/>
              </a:spcBef>
              <a:spcAft>
                <a:spcPct val="0"/>
              </a:spcAft>
              <a:defRPr sz="1200">
                <a:solidFill>
                  <a:schemeClr val="tx1"/>
                </a:solidFill>
                <a:latin typeface="Arial" panose="020B0604020202020204" pitchFamily="34" charset="0"/>
              </a:defRPr>
            </a:lvl7pPr>
            <a:lvl8pPr marL="3430588" indent="-227013" eaLnBrk="0" fontAlgn="base" hangingPunct="0">
              <a:spcBef>
                <a:spcPct val="30000"/>
              </a:spcBef>
              <a:spcAft>
                <a:spcPct val="0"/>
              </a:spcAft>
              <a:defRPr sz="1200">
                <a:solidFill>
                  <a:schemeClr val="tx1"/>
                </a:solidFill>
                <a:latin typeface="Arial" panose="020B0604020202020204" pitchFamily="34" charset="0"/>
              </a:defRPr>
            </a:lvl8pPr>
            <a:lvl9pPr marL="3887788"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11E494-F342-4697-9193-CB0F1B6AD282}" type="slidenum">
              <a:rPr lang="en-US" altLang="en-US" smtClean="0"/>
              <a:pPr>
                <a:spcBef>
                  <a:spcPct val="0"/>
                </a:spcBef>
              </a:pPr>
              <a:t>1</a:t>
            </a:fld>
            <a:endParaRPr lang="en-US" altLang="en-US" smtClean="0"/>
          </a:p>
        </p:txBody>
      </p:sp>
      <p:sp>
        <p:nvSpPr>
          <p:cNvPr id="14339" name="Rectangle 7"/>
          <p:cNvSpPr txBox="1">
            <a:spLocks noGrp="1" noChangeArrowheads="1"/>
          </p:cNvSpPr>
          <p:nvPr/>
        </p:nvSpPr>
        <p:spPr bwMode="auto">
          <a:xfrm>
            <a:off x="4024313" y="8916988"/>
            <a:ext cx="30765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36E19D7-76ED-4EBD-A143-08AE4FB4E932}" type="slidenum">
              <a:rPr lang="en-US" altLang="en-US"/>
              <a:pPr algn="r" eaLnBrk="1" hangingPunct="1">
                <a:spcBef>
                  <a:spcPct val="0"/>
                </a:spcBef>
              </a:pPr>
              <a:t>1</a:t>
            </a:fld>
            <a:endParaRPr lang="en-US" altLang="en-US"/>
          </a:p>
        </p:txBody>
      </p:sp>
      <p:sp>
        <p:nvSpPr>
          <p:cNvPr id="14340" name="Rectangle 2"/>
          <p:cNvSpPr>
            <a:spLocks noGrp="1" noRot="1" noChangeAspect="1" noChangeArrowheads="1" noTextEdit="1"/>
          </p:cNvSpPr>
          <p:nvPr>
            <p:ph type="sldImg"/>
          </p:nvPr>
        </p:nvSpPr>
        <p:spPr>
          <a:xfrm>
            <a:off x="1262063" y="747713"/>
            <a:ext cx="4579937" cy="3433762"/>
          </a:xfrm>
          <a:ln w="12700" cap="flat">
            <a:solidFill>
              <a:schemeClr val="tx1"/>
            </a:solidFill>
          </a:ln>
        </p:spPr>
      </p:sp>
      <p:sp>
        <p:nvSpPr>
          <p:cNvPr id="14341" name="Rectangle 3"/>
          <p:cNvSpPr>
            <a:spLocks noGrp="1" noChangeArrowheads="1"/>
          </p:cNvSpPr>
          <p:nvPr>
            <p:ph type="body" idx="3"/>
          </p:nvPr>
        </p:nvSpPr>
        <p:spPr>
          <a:xfrm>
            <a:off x="709613" y="4459288"/>
            <a:ext cx="5683250"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n-US" b="1" smtClean="0">
                <a:latin typeface="Arial" panose="020B0604020202020204" pitchFamily="34" charset="0"/>
              </a:rPr>
              <a:t>Riesgos de Máquinas y Herramientas Eléctricas</a:t>
            </a:r>
          </a:p>
          <a:p>
            <a:pPr eaLnBrk="1" hangingPunct="1"/>
            <a:r>
              <a:rPr lang="es-MX" altLang="en-US" smtClean="0">
                <a:latin typeface="Arial" panose="020B0604020202020204" pitchFamily="34" charset="0"/>
              </a:rPr>
              <a:t>Es probable que cada trabajador de un astillero que trabaje en un barco y / o en el taller se enfrente a riesgos al trabajar en  maquinarias incluidos los riesgos de herramientas eléctricas portátiles.</a:t>
            </a:r>
          </a:p>
          <a:p>
            <a:pPr eaLnBrk="1" hangingPunct="1"/>
            <a:endParaRPr lang="es-MX" altLang="en-US" smtClean="0">
              <a:latin typeface="Arial" panose="020B0604020202020204" pitchFamily="34" charset="0"/>
            </a:endParaRPr>
          </a:p>
          <a:p>
            <a:pPr eaLnBrk="1" hangingPunct="1"/>
            <a:r>
              <a:rPr lang="es-MX" altLang="en-US" smtClean="0">
                <a:latin typeface="Arial" panose="020B0604020202020204" pitchFamily="34" charset="0"/>
              </a:rPr>
              <a:t>Estas máquinas son vitales para la reparación de barcos, sin embargo, los peligros que crean pueden ser devastadores. Manos y brazos aplastados, dedos cortados, ceguera-- la lista de posibles lesiones relacionadas con la maquinaria es tan larga como horrible. Parece que hay tantos riesgos creados al mover piezas de la máquina como tipos de máquinas. Las salvaguardias son esenciales para proteger a los trabajadores de los astilleros de lesiones innecesarias y prevenibles.</a:t>
            </a:r>
          </a:p>
          <a:p>
            <a:pPr eaLnBrk="1" hangingPunct="1"/>
            <a:endParaRPr lang="es-MX" altLang="en-US" smtClean="0">
              <a:latin typeface="Arial" panose="020B0604020202020204" pitchFamily="34" charset="0"/>
            </a:endParaRPr>
          </a:p>
          <a:p>
            <a:pPr eaLnBrk="1" hangingPunct="1"/>
            <a:r>
              <a:rPr lang="es-MX" altLang="en-US" smtClean="0">
                <a:latin typeface="Arial" panose="020B0604020202020204" pitchFamily="34" charset="0"/>
              </a:rPr>
              <a:t>Una buena regla para recordar es: cualquier parte de la máquina, función o proceso que pueda causar lesiones debe estar protegida. Cuando la operación de una máquina, o un contacto accidental con ella, puede dañar al operador u otras personas cercanas, los riesgos deben controlarse o eliminarse.</a:t>
            </a:r>
          </a:p>
          <a:p>
            <a:pPr eaLnBrk="1" hangingPunct="1"/>
            <a:r>
              <a:rPr lang="es-MX" altLang="en-US" smtClean="0">
                <a:latin typeface="Arial" panose="020B0604020202020204" pitchFamily="34" charset="0"/>
              </a:rPr>
              <a:t>Al finalizar este taller, se espera que todos los participantes puedan identificar, evaluar y controlar mejor los riesgos asociados con la maquinaria y / o herramientas portátiles.</a:t>
            </a:r>
          </a:p>
          <a:p>
            <a:pPr eaLnBrk="1" hangingPunct="1"/>
            <a:r>
              <a:rPr lang="es-MX" altLang="en-US" smtClean="0">
                <a:latin typeface="Arial" panose="020B0604020202020204" pitchFamily="34" charset="0"/>
              </a:rPr>
              <a:t>Nota: Algunas fotos son de naturaleza gráfica, como en la vida real.</a:t>
            </a:r>
            <a:endParaRPr lang="en-US" altLang="en-US" smtClean="0">
              <a:latin typeface="Arial" panose="020B0604020202020204" pitchFamily="34" charset="0"/>
            </a:endParaRPr>
          </a:p>
        </p:txBody>
      </p:sp>
    </p:spTree>
    <p:extLst>
      <p:ext uri="{BB962C8B-B14F-4D97-AF65-F5344CB8AC3E}">
        <p14:creationId xmlns:p14="http://schemas.microsoft.com/office/powerpoint/2010/main" val="4042561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xfrm>
            <a:off x="709613" y="4459288"/>
            <a:ext cx="5683250"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n-US" b="1" smtClean="0">
                <a:latin typeface="Arial" panose="020B0604020202020204" pitchFamily="34" charset="0"/>
              </a:rPr>
              <a:t>Movimientos de Rotación </a:t>
            </a:r>
          </a:p>
          <a:p>
            <a:pPr eaLnBrk="1" hangingPunct="1"/>
            <a:endParaRPr lang="es-MX" altLang="en-US" smtClean="0">
              <a:latin typeface="Arial" panose="020B0604020202020204" pitchFamily="34" charset="0"/>
            </a:endParaRPr>
          </a:p>
          <a:p>
            <a:pPr eaLnBrk="1" hangingPunct="1"/>
            <a:r>
              <a:rPr lang="es-MX" altLang="en-US" smtClean="0">
                <a:latin typeface="Arial" panose="020B0604020202020204" pitchFamily="34" charset="0"/>
              </a:rPr>
              <a:t>El movimiento giratorio puede ser peligroso; incluso los ejes lisos que giran lentamente pueden agarrar la ropa y, a través del mero contacto con la piel, fuerzan un brazo o una mano a una posición peligrosa. Las lesiones debidas al contacto con piezas giratorias pueden ser graves.</a:t>
            </a:r>
          </a:p>
          <a:p>
            <a:pPr eaLnBrk="1" hangingPunct="1"/>
            <a:endParaRPr lang="es-MX" altLang="en-US" smtClean="0">
              <a:latin typeface="Arial" panose="020B0604020202020204" pitchFamily="34" charset="0"/>
            </a:endParaRPr>
          </a:p>
          <a:p>
            <a:pPr eaLnBrk="1" hangingPunct="1"/>
            <a:r>
              <a:rPr lang="es-MX" altLang="en-US" b="1" smtClean="0">
                <a:latin typeface="Arial" panose="020B0604020202020204" pitchFamily="34" charset="0"/>
              </a:rPr>
              <a:t>Movimiento Recíproco</a:t>
            </a:r>
          </a:p>
          <a:p>
            <a:pPr eaLnBrk="1" hangingPunct="1"/>
            <a:endParaRPr lang="es-MX" altLang="en-US" smtClean="0">
              <a:latin typeface="Arial" panose="020B0604020202020204" pitchFamily="34" charset="0"/>
            </a:endParaRPr>
          </a:p>
          <a:p>
            <a:pPr eaLnBrk="1" hangingPunct="1"/>
            <a:r>
              <a:rPr lang="es-MX" altLang="en-US" smtClean="0">
                <a:latin typeface="Arial" panose="020B0604020202020204" pitchFamily="34" charset="0"/>
              </a:rPr>
              <a:t>El movimiento reciproco, también llamado movimiento alternativo, es un movimiento lineal repetitivo hacia arriba o hacia abajo o hacia atrás y hacia adelante. Se encuentra en una amplia gama de mecanismos, que incluyen sierras recíprocas, motores, mesas y bombas.</a:t>
            </a:r>
          </a:p>
          <a:p>
            <a:pPr eaLnBrk="1" hangingPunct="1"/>
            <a:endParaRPr lang="es-MX" altLang="en-US" smtClean="0">
              <a:latin typeface="Arial" panose="020B0604020202020204" pitchFamily="34" charset="0"/>
            </a:endParaRPr>
          </a:p>
          <a:p>
            <a:pPr eaLnBrk="1" hangingPunct="1"/>
            <a:r>
              <a:rPr lang="es-MX" altLang="en-US" b="1" smtClean="0">
                <a:latin typeface="Arial" panose="020B0604020202020204" pitchFamily="34" charset="0"/>
              </a:rPr>
              <a:t>Movimiento Transversal</a:t>
            </a:r>
          </a:p>
          <a:p>
            <a:pPr eaLnBrk="1" hangingPunct="1"/>
            <a:endParaRPr lang="es-MX" altLang="en-US" smtClean="0">
              <a:latin typeface="Arial" panose="020B0604020202020204" pitchFamily="34" charset="0"/>
            </a:endParaRPr>
          </a:p>
          <a:p>
            <a:pPr eaLnBrk="1" hangingPunct="1"/>
            <a:r>
              <a:rPr lang="es-MX" altLang="en-US" smtClean="0">
                <a:latin typeface="Arial" panose="020B0604020202020204" pitchFamily="34" charset="0"/>
              </a:rPr>
              <a:t>El movimiento transversal (movimiento en línea recta continua) crea un riesgo porque un trabajador puede ser golpeado o atrapado en un punto de pellizco o cizallamiento por la parte móvil.</a:t>
            </a:r>
          </a:p>
          <a:p>
            <a:pPr eaLnBrk="1" hangingPunct="1"/>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292781A0-4A3F-4CD4-B208-10E8ADC17D68}" type="slidenum">
              <a:rPr lang="en-US" altLang="en-US" smtClean="0"/>
              <a:pPr/>
              <a:t>10</a:t>
            </a:fld>
            <a:endParaRPr lang="en-US" altLang="en-US" smtClean="0"/>
          </a:p>
        </p:txBody>
      </p:sp>
    </p:spTree>
    <p:extLst>
      <p:ext uri="{BB962C8B-B14F-4D97-AF65-F5344CB8AC3E}">
        <p14:creationId xmlns:p14="http://schemas.microsoft.com/office/powerpoint/2010/main" val="1784007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709613" y="4459288"/>
            <a:ext cx="5683250" cy="4457700"/>
          </a:xfrm>
        </p:spPr>
        <p:txBody>
          <a:bodyPr/>
          <a:lstStyle/>
          <a:p>
            <a:pPr eaLnBrk="1" hangingPunct="1">
              <a:defRPr/>
            </a:pPr>
            <a:r>
              <a:rPr lang="es-MX" altLang="en-US" b="1" dirty="0">
                <a:latin typeface="Arial" panose="020B0604020202020204" pitchFamily="34" charset="0"/>
              </a:rPr>
              <a:t>Puntos de </a:t>
            </a:r>
            <a:r>
              <a:rPr lang="es-MX" altLang="en-US" b="1" dirty="0" smtClean="0">
                <a:latin typeface="Arial" panose="020B0604020202020204" pitchFamily="34" charset="0"/>
              </a:rPr>
              <a:t>Pinza </a:t>
            </a:r>
            <a:r>
              <a:rPr lang="es-MX" altLang="en-US" b="1" dirty="0">
                <a:latin typeface="Arial" panose="020B0604020202020204" pitchFamily="34" charset="0"/>
              </a:rPr>
              <a:t>en </a:t>
            </a:r>
            <a:r>
              <a:rPr lang="es-MX" altLang="en-US" b="1" dirty="0" smtClean="0">
                <a:latin typeface="Arial" panose="020B0604020202020204" pitchFamily="34" charset="0"/>
              </a:rPr>
              <a:t>Ejecución</a:t>
            </a:r>
            <a:endParaRPr lang="es-MX" altLang="en-US" b="1" dirty="0">
              <a:latin typeface="Arial" panose="020B0604020202020204" pitchFamily="34" charset="0"/>
            </a:endParaRPr>
          </a:p>
          <a:p>
            <a:pPr marL="171913" indent="-171913" eaLnBrk="1" hangingPunct="1">
              <a:buFont typeface="Arial" panose="020B0604020202020204" pitchFamily="34" charset="0"/>
              <a:buChar char="•"/>
              <a:defRPr/>
            </a:pPr>
            <a:endParaRPr lang="es-MX" altLang="en-US" dirty="0">
              <a:latin typeface="Arial" panose="020B0604020202020204" pitchFamily="34" charset="0"/>
            </a:endParaRPr>
          </a:p>
          <a:p>
            <a:pPr eaLnBrk="1" hangingPunct="1">
              <a:defRPr/>
            </a:pPr>
            <a:r>
              <a:rPr lang="es-MX" altLang="en-US" dirty="0">
                <a:latin typeface="Arial" panose="020B0604020202020204" pitchFamily="34" charset="0"/>
              </a:rPr>
              <a:t>Los puntos de estrechamiento en </a:t>
            </a:r>
            <a:r>
              <a:rPr lang="es-MX" altLang="en-US" dirty="0" smtClean="0">
                <a:latin typeface="Arial" panose="020B0604020202020204" pitchFamily="34" charset="0"/>
              </a:rPr>
              <a:t>movimiento </a:t>
            </a:r>
            <a:r>
              <a:rPr lang="es-MX" altLang="en-US" dirty="0">
                <a:latin typeface="Arial" panose="020B0604020202020204" pitchFamily="34" charset="0"/>
              </a:rPr>
              <a:t>(o puntos de pellizco) son un peligro especial que surge de las piezas giratorias o recíprocas. Ocurren cada vez que las piezas de la máquina se mueven una hacia la otra o cuando una parte se mueve más allá de un objeto estacionario.</a:t>
            </a:r>
          </a:p>
          <a:p>
            <a:pPr marL="171913" indent="-171913" eaLnBrk="1" hangingPunct="1">
              <a:buFont typeface="Arial" panose="020B0604020202020204" pitchFamily="34" charset="0"/>
              <a:buChar char="•"/>
              <a:defRPr/>
            </a:pPr>
            <a:endParaRPr lang="es-MX" altLang="en-US" dirty="0">
              <a:latin typeface="Arial" panose="020B0604020202020204" pitchFamily="34" charset="0"/>
            </a:endParaRPr>
          </a:p>
          <a:p>
            <a:pPr marL="171913" indent="-171913" eaLnBrk="1" hangingPunct="1">
              <a:buFont typeface="Arial" panose="020B0604020202020204" pitchFamily="34" charset="0"/>
              <a:buChar char="•"/>
              <a:defRPr/>
            </a:pPr>
            <a:r>
              <a:rPr lang="es-MX" altLang="en-US" dirty="0">
                <a:latin typeface="Arial" panose="020B0604020202020204" pitchFamily="34" charset="0"/>
              </a:rPr>
              <a:t>Los </a:t>
            </a:r>
            <a:r>
              <a:rPr lang="es-MX" altLang="en-US" dirty="0" smtClean="0">
                <a:latin typeface="Arial" panose="020B0604020202020204" pitchFamily="34" charset="0"/>
              </a:rPr>
              <a:t>puntos de pellizco </a:t>
            </a:r>
            <a:r>
              <a:rPr lang="es-MX" altLang="en-US" dirty="0">
                <a:latin typeface="Arial" panose="020B0604020202020204" pitchFamily="34" charset="0"/>
              </a:rPr>
              <a:t>en </a:t>
            </a:r>
            <a:r>
              <a:rPr lang="es-MX" altLang="en-US" dirty="0" smtClean="0">
                <a:latin typeface="Arial" panose="020B0604020202020204" pitchFamily="34" charset="0"/>
              </a:rPr>
              <a:t>movimiento </a:t>
            </a:r>
            <a:r>
              <a:rPr lang="es-MX" altLang="en-US" dirty="0">
                <a:latin typeface="Arial" panose="020B0604020202020204" pitchFamily="34" charset="0"/>
              </a:rPr>
              <a:t>pueden perjudicarlo:</a:t>
            </a:r>
          </a:p>
          <a:p>
            <a:pPr marL="171913" indent="-171913" eaLnBrk="1" hangingPunct="1">
              <a:buFont typeface="Arial" panose="020B0604020202020204" pitchFamily="34" charset="0"/>
              <a:buChar char="•"/>
              <a:defRPr/>
            </a:pPr>
            <a:endParaRPr lang="es-MX" altLang="en-US" dirty="0">
              <a:latin typeface="Arial" panose="020B0604020202020204" pitchFamily="34" charset="0"/>
            </a:endParaRPr>
          </a:p>
          <a:p>
            <a:pPr marL="171913" indent="-171913" eaLnBrk="1" hangingPunct="1">
              <a:buFont typeface="Arial" panose="020B0604020202020204" pitchFamily="34" charset="0"/>
              <a:buChar char="•"/>
              <a:defRPr/>
            </a:pPr>
            <a:r>
              <a:rPr lang="es-MX" altLang="en-US" dirty="0">
                <a:latin typeface="Arial" panose="020B0604020202020204" pitchFamily="34" charset="0"/>
              </a:rPr>
              <a:t>Entre 2 partes giratorias</a:t>
            </a:r>
          </a:p>
          <a:p>
            <a:pPr marL="171913" indent="-171913" eaLnBrk="1" hangingPunct="1">
              <a:buFont typeface="Arial" panose="020B0604020202020204" pitchFamily="34" charset="0"/>
              <a:buChar char="•"/>
              <a:defRPr/>
            </a:pPr>
            <a:r>
              <a:rPr lang="es-MX" altLang="en-US" dirty="0">
                <a:latin typeface="Arial" panose="020B0604020202020204" pitchFamily="34" charset="0"/>
              </a:rPr>
              <a:t>Entre piezas giratorias y tangenciales</a:t>
            </a:r>
          </a:p>
          <a:p>
            <a:pPr marL="171913" indent="-171913" eaLnBrk="1" hangingPunct="1">
              <a:buFont typeface="Arial" panose="020B0604020202020204" pitchFamily="34" charset="0"/>
              <a:buChar char="•"/>
              <a:defRPr/>
            </a:pPr>
            <a:r>
              <a:rPr lang="es-MX" altLang="en-US" dirty="0">
                <a:latin typeface="Arial" panose="020B0604020202020204" pitchFamily="34" charset="0"/>
              </a:rPr>
              <a:t>Entre piezas giratorias y fijas que cortan, aplastan o desgastan</a:t>
            </a:r>
          </a:p>
          <a:p>
            <a:pPr marL="171913" indent="-171913" eaLnBrk="1" hangingPunct="1">
              <a:buFont typeface="Arial" panose="020B0604020202020204" pitchFamily="34" charset="0"/>
              <a:buChar char="•"/>
              <a:defRPr/>
            </a:pPr>
            <a:endParaRPr lang="es-MX" altLang="en-US" dirty="0">
              <a:latin typeface="Arial" panose="020B0604020202020204" pitchFamily="34" charset="0"/>
            </a:endParaRPr>
          </a:p>
          <a:p>
            <a:pPr algn="ctr" eaLnBrk="1" hangingPunct="1">
              <a:defRPr/>
            </a:pPr>
            <a:r>
              <a:rPr lang="es-MX" altLang="en-US" b="1" dirty="0">
                <a:latin typeface="Arial" panose="020B0604020202020204" pitchFamily="34" charset="0"/>
              </a:rPr>
              <a:t>Las piezas proyectadas aumentan el riesgo</a:t>
            </a:r>
          </a:p>
          <a:p>
            <a:pPr marL="171913" indent="-171913" eaLnBrk="1" hangingPunct="1">
              <a:buFont typeface="Arial" panose="020B0604020202020204" pitchFamily="34" charset="0"/>
              <a:buChar char="•"/>
              <a:defRPr/>
            </a:pPr>
            <a:endParaRPr lang="en-US" altLang="en-US" dirty="0" smtClean="0">
              <a:latin typeface="Arial" panose="020B0604020202020204" pitchFamily="34" charset="0"/>
            </a:endParaRPr>
          </a:p>
          <a:p>
            <a:pPr algn="ctr" eaLnBrk="1" hangingPunct="1">
              <a:defRPr/>
            </a:pPr>
            <a:endParaRPr lang="en-US" altLang="en-US" dirty="0" smtClean="0"/>
          </a:p>
          <a:p>
            <a:pPr>
              <a:defRPr/>
            </a:pPr>
            <a:endParaRPr lang="en-US" dirty="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E64DC739-2548-4D97-914A-8B0FB8C0CDDB}" type="slidenum">
              <a:rPr lang="en-US" altLang="en-US" smtClean="0"/>
              <a:pPr/>
              <a:t>11</a:t>
            </a:fld>
            <a:endParaRPr lang="en-US" altLang="en-US" smtClean="0"/>
          </a:p>
        </p:txBody>
      </p:sp>
    </p:spTree>
    <p:extLst>
      <p:ext uri="{BB962C8B-B14F-4D97-AF65-F5344CB8AC3E}">
        <p14:creationId xmlns:p14="http://schemas.microsoft.com/office/powerpoint/2010/main" val="4244032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xfrm>
            <a:off x="709613" y="4459288"/>
            <a:ext cx="5683250" cy="44577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sz="1150" b="1" dirty="0" smtClean="0">
                <a:latin typeface="Arial" panose="020B0604020202020204" pitchFamily="34" charset="0"/>
              </a:rPr>
              <a:t>Corte</a:t>
            </a:r>
          </a:p>
          <a:p>
            <a:pPr>
              <a:defRPr/>
            </a:pPr>
            <a:r>
              <a:rPr lang="es-MX" altLang="en-US" sz="1150" dirty="0" smtClean="0">
                <a:latin typeface="Arial" panose="020B0604020202020204" pitchFamily="34" charset="0"/>
              </a:rPr>
              <a:t>La acción de corte puede involucrar movimiento giratorio, alternativo o transversal. Existe el peligro de cortar en el punto de operación donde pueden ocurrir lesiones en los dedos, los brazos y el cuerpo y donde las astillas voladoras o el material de desecho pueden golpear la cabeza, particularmente en el área de los ojos o la cara. Tales riesgos están presentes en el punto de operación al cortar madera, metal u otros materiales.</a:t>
            </a:r>
          </a:p>
          <a:p>
            <a:pPr>
              <a:defRPr/>
            </a:pPr>
            <a:r>
              <a:rPr lang="es-MX" altLang="en-US" sz="1150" b="1" dirty="0" err="1" smtClean="0">
                <a:latin typeface="Arial" panose="020B0604020202020204" pitchFamily="34" charset="0"/>
              </a:rPr>
              <a:t>Pusonando</a:t>
            </a:r>
            <a:endParaRPr lang="es-MX" altLang="en-US" sz="1150" b="1" dirty="0" smtClean="0">
              <a:latin typeface="Arial" panose="020B0604020202020204" pitchFamily="34" charset="0"/>
            </a:endParaRPr>
          </a:p>
          <a:p>
            <a:pPr>
              <a:defRPr/>
            </a:pPr>
            <a:r>
              <a:rPr lang="es-MX" altLang="en-US" sz="1150" dirty="0" smtClean="0">
                <a:latin typeface="Arial" panose="020B0604020202020204" pitchFamily="34" charset="0"/>
              </a:rPr>
              <a:t>La acción de perforación se produce cuando se aplica potencia a una diapositiva (</a:t>
            </a:r>
            <a:r>
              <a:rPr lang="es-MX" altLang="en-US" sz="1150" dirty="0" err="1" smtClean="0">
                <a:latin typeface="Arial" panose="020B0604020202020204" pitchFamily="34" charset="0"/>
              </a:rPr>
              <a:t>ram</a:t>
            </a:r>
            <a:r>
              <a:rPr lang="es-MX" altLang="en-US" sz="1150" dirty="0" smtClean="0">
                <a:latin typeface="Arial" panose="020B0604020202020204" pitchFamily="34" charset="0"/>
              </a:rPr>
              <a:t>) con el propósito de blanquear, dibujar o estampar metal u otros materiales. El peligro de este tipo de acción se produce en el punto de operación donde se insertan, retienen y retiran los materiales a mano.</a:t>
            </a:r>
          </a:p>
          <a:p>
            <a:pPr>
              <a:defRPr/>
            </a:pPr>
            <a:r>
              <a:rPr lang="es-MX" altLang="en-US" sz="1150" b="1" dirty="0" smtClean="0">
                <a:latin typeface="Arial" panose="020B0604020202020204" pitchFamily="34" charset="0"/>
              </a:rPr>
              <a:t>Cizallamiento</a:t>
            </a:r>
          </a:p>
          <a:p>
            <a:pPr>
              <a:defRPr/>
            </a:pPr>
            <a:r>
              <a:rPr lang="es-MX" altLang="en-US" sz="1150" dirty="0" smtClean="0">
                <a:latin typeface="Arial" panose="020B0604020202020204" pitchFamily="34" charset="0"/>
              </a:rPr>
              <a:t>La acción de cizallamiento implica aplicar energía a un portaobjetos o un cuchillo para recortar o cortar metal u otros materiales. Se produce un peligro en el punto de operación en el que se insertan, retienen y retienen los materiales. Las tijeras también suelen tener suspensiones hidráulicas que aseguran el material antes de que se produzca la acción de corte. Estos dispositivos presentan un riesgo de aplastamiento y son tocados con más frecuencia que la propia cizalla.</a:t>
            </a:r>
          </a:p>
          <a:p>
            <a:pPr>
              <a:defRPr/>
            </a:pPr>
            <a:r>
              <a:rPr lang="es-MX" altLang="en-US" sz="1150" b="1" dirty="0" smtClean="0">
                <a:latin typeface="Arial" panose="020B0604020202020204" pitchFamily="34" charset="0"/>
              </a:rPr>
              <a:t>Doblado</a:t>
            </a:r>
          </a:p>
          <a:p>
            <a:pPr>
              <a:defRPr/>
            </a:pPr>
            <a:r>
              <a:rPr lang="es-MX" altLang="en-US" sz="1150" dirty="0" smtClean="0">
                <a:latin typeface="Arial" panose="020B0604020202020204" pitchFamily="34" charset="0"/>
              </a:rPr>
              <a:t>La acción de doblez se produce cuando se aplica fuerza o potencia a una diapositiva para dibujar o estampar metal u otros materiales. Se produce un peligro en el punto de operación donde se insertan, retienen y retiran los materiales</a:t>
            </a:r>
            <a:r>
              <a:rPr lang="en-US" altLang="en-US" sz="1150" dirty="0" smtClean="0">
                <a:latin typeface="Arial" panose="020B0604020202020204" pitchFamily="34" charset="0"/>
              </a:rPr>
              <a:t>.</a:t>
            </a:r>
          </a:p>
          <a:p>
            <a:pPr>
              <a:defRPr/>
            </a:pPr>
            <a:endParaRPr lang="en-US" altLang="en-US" dirty="0" smtClean="0">
              <a:latin typeface="Arial" panose="020B0604020202020204" pitchFamily="34" charset="0"/>
            </a:endParaRPr>
          </a:p>
          <a:p>
            <a:pPr algn="ctr" eaLnBrk="1" hangingPunct="1">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F981BFB1-C989-43B7-877E-6DBEB6BCC695}" type="slidenum">
              <a:rPr lang="en-US" altLang="en-US" smtClean="0"/>
              <a:pPr/>
              <a:t>12</a:t>
            </a:fld>
            <a:endParaRPr lang="en-US" altLang="en-US" smtClean="0"/>
          </a:p>
        </p:txBody>
      </p:sp>
    </p:spTree>
    <p:extLst>
      <p:ext uri="{BB962C8B-B14F-4D97-AF65-F5344CB8AC3E}">
        <p14:creationId xmlns:p14="http://schemas.microsoft.com/office/powerpoint/2010/main" val="4061164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smtClean="0">
                <a:latin typeface="Arial" panose="020B0604020202020204" pitchFamily="34" charset="0"/>
              </a:rPr>
              <a:t>Cada palabra siguiente es un tipo de riesgo de la máquina (movimiento o acción). Coloque cada "viñeta" debajo de la categoría apropiada de arriba.</a:t>
            </a:r>
          </a:p>
          <a:p>
            <a:endParaRPr lang="es-MX" altLang="en-US" smtClean="0">
              <a:latin typeface="Arial" panose="020B0604020202020204" pitchFamily="34" charset="0"/>
            </a:endParaRPr>
          </a:p>
          <a:p>
            <a:pPr marL="1543050" lvl="3" indent="-171450">
              <a:buFontTx/>
              <a:buChar char="•"/>
            </a:pPr>
            <a:r>
              <a:rPr lang="es-MX" altLang="en-US" smtClean="0">
                <a:latin typeface="Arial" panose="020B0604020202020204" pitchFamily="34" charset="0"/>
              </a:rPr>
              <a:t>Reciprocating</a:t>
            </a:r>
          </a:p>
          <a:p>
            <a:pPr marL="1543050" lvl="3" indent="-171450">
              <a:buFontTx/>
              <a:buChar char="•"/>
            </a:pPr>
            <a:r>
              <a:rPr lang="es-MX" altLang="en-US" smtClean="0">
                <a:latin typeface="Arial" panose="020B0604020202020204" pitchFamily="34" charset="0"/>
              </a:rPr>
              <a:t>Punson/Puñetazos</a:t>
            </a:r>
          </a:p>
          <a:p>
            <a:pPr marL="1543050" lvl="3" indent="-171450">
              <a:buFontTx/>
              <a:buChar char="•"/>
            </a:pPr>
            <a:r>
              <a:rPr lang="es-MX" altLang="en-US" smtClean="0">
                <a:latin typeface="Arial" panose="020B0604020202020204" pitchFamily="34" charset="0"/>
              </a:rPr>
              <a:t>Rotación (incluidos los puntos de pellisco)</a:t>
            </a:r>
          </a:p>
          <a:p>
            <a:pPr marL="1543050" lvl="3" indent="-171450">
              <a:buFontTx/>
              <a:buChar char="•"/>
            </a:pPr>
            <a:r>
              <a:rPr lang="es-MX" altLang="en-US" smtClean="0">
                <a:latin typeface="Arial" panose="020B0604020202020204" pitchFamily="34" charset="0"/>
              </a:rPr>
              <a:t>Cizallamiento</a:t>
            </a:r>
          </a:p>
          <a:p>
            <a:pPr marL="1543050" lvl="3" indent="-171450">
              <a:buFontTx/>
              <a:buChar char="•"/>
            </a:pPr>
            <a:r>
              <a:rPr lang="es-MX" altLang="en-US" smtClean="0">
                <a:latin typeface="Arial" panose="020B0604020202020204" pitchFamily="34" charset="0"/>
              </a:rPr>
              <a:t>Movimiento transversal</a:t>
            </a:r>
          </a:p>
          <a:p>
            <a:pPr marL="1543050" lvl="3" indent="-171450">
              <a:buFontTx/>
              <a:buChar char="•"/>
            </a:pPr>
            <a:r>
              <a:rPr lang="es-MX" altLang="en-US" smtClean="0">
                <a:latin typeface="Arial" panose="020B0604020202020204" pitchFamily="34" charset="0"/>
              </a:rPr>
              <a:t>Doblado</a:t>
            </a:r>
          </a:p>
          <a:p>
            <a:pPr marL="1543050" lvl="3" indent="-171450">
              <a:buFontTx/>
              <a:buChar char="•"/>
            </a:pPr>
            <a:r>
              <a:rPr lang="es-MX" altLang="en-US" smtClean="0">
                <a:latin typeface="Arial" panose="020B0604020202020204" pitchFamily="34" charset="0"/>
              </a:rPr>
              <a:t>Corte</a:t>
            </a:r>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D2B8D5B6-68C4-4E06-A5BA-7D7F986410F7}" type="slidenum">
              <a:rPr lang="en-US" altLang="en-US" smtClean="0"/>
              <a:pPr/>
              <a:t>13</a:t>
            </a:fld>
            <a:endParaRPr lang="en-US" altLang="en-US" smtClean="0"/>
          </a:p>
        </p:txBody>
      </p:sp>
    </p:spTree>
    <p:extLst>
      <p:ext uri="{BB962C8B-B14F-4D97-AF65-F5344CB8AC3E}">
        <p14:creationId xmlns:p14="http://schemas.microsoft.com/office/powerpoint/2010/main" val="1188615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u="sng" smtClean="0">
                <a:latin typeface="Arial" panose="020B0604020202020204" pitchFamily="34" charset="0"/>
              </a:rPr>
              <a:t>1910 Subparte O - Maquinaria y Equipos Protección de Maquinaria</a:t>
            </a:r>
          </a:p>
          <a:p>
            <a:r>
              <a:rPr lang="es-MX" altLang="en-US" u="sng" smtClean="0">
                <a:latin typeface="Arial" panose="020B0604020202020204" pitchFamily="34" charset="0"/>
              </a:rPr>
              <a:t>1910.211 - Definiciones.</a:t>
            </a:r>
          </a:p>
          <a:p>
            <a:r>
              <a:rPr lang="es-MX" altLang="en-US" u="sng" smtClean="0">
                <a:latin typeface="Arial" panose="020B0604020202020204" pitchFamily="34" charset="0"/>
              </a:rPr>
              <a:t>1910.212 - Requisitos generales para todas las máquinas.</a:t>
            </a:r>
          </a:p>
          <a:p>
            <a:r>
              <a:rPr lang="es-MX" altLang="en-US" u="sng" smtClean="0">
                <a:latin typeface="Arial" panose="020B0604020202020204" pitchFamily="34" charset="0"/>
              </a:rPr>
              <a:t>1910.213 - Requisitos para equipo de madera.</a:t>
            </a:r>
          </a:p>
          <a:p>
            <a:r>
              <a:rPr lang="es-MX" altLang="en-US" u="sng" smtClean="0">
                <a:latin typeface="Arial" panose="020B0604020202020204" pitchFamily="34" charset="0"/>
              </a:rPr>
              <a:t>1910.214 - maquinaria tonelería. [Reservado]</a:t>
            </a:r>
          </a:p>
          <a:p>
            <a:r>
              <a:rPr lang="es-MX" altLang="en-US" u="sng" smtClean="0">
                <a:latin typeface="Arial" panose="020B0604020202020204" pitchFamily="34" charset="0"/>
              </a:rPr>
              <a:t>1910.215 - maquinaria rueda abrasiva.</a:t>
            </a:r>
          </a:p>
          <a:p>
            <a:r>
              <a:rPr lang="es-MX" altLang="en-US" u="sng" smtClean="0">
                <a:latin typeface="Arial" panose="020B0604020202020204" pitchFamily="34" charset="0"/>
              </a:rPr>
              <a:t>1910.216 - Mills y calandrias en las industrias de caucho y plástico.</a:t>
            </a:r>
          </a:p>
          <a:p>
            <a:r>
              <a:rPr lang="es-MX" altLang="en-US" u="sng" smtClean="0">
                <a:latin typeface="Arial" panose="020B0604020202020204" pitchFamily="34" charset="0"/>
              </a:rPr>
              <a:t>1910.217 - Prensas mecánicas.</a:t>
            </a:r>
          </a:p>
          <a:p>
            <a:r>
              <a:rPr lang="es-MX" altLang="en-US" u="sng" smtClean="0">
                <a:latin typeface="Arial" panose="020B0604020202020204" pitchFamily="34" charset="0"/>
              </a:rPr>
              <a:t>1910.218 - Máquinas de forja.</a:t>
            </a:r>
          </a:p>
          <a:p>
            <a:r>
              <a:rPr lang="es-MX" altLang="en-US" u="sng" smtClean="0">
                <a:latin typeface="Arial" panose="020B0604020202020204" pitchFamily="34" charset="0"/>
              </a:rPr>
              <a:t>1910.219 -Aparato de transmisión de potencia mecánica.</a:t>
            </a:r>
          </a:p>
          <a:p>
            <a:endParaRPr lang="es-MX" altLang="en-US" smtClean="0">
              <a:latin typeface="Arial" panose="020B0604020202020204" pitchFamily="34" charset="0"/>
            </a:endParaRPr>
          </a:p>
          <a:p>
            <a:r>
              <a:rPr lang="es-MX" altLang="en-US" u="sng" smtClean="0">
                <a:latin typeface="Arial" panose="020B0604020202020204" pitchFamily="34" charset="0"/>
              </a:rPr>
              <a:t>1910 Subparte P - Mano y portátil alimentado herramientas y otros equipos de Mano</a:t>
            </a:r>
          </a:p>
          <a:p>
            <a:r>
              <a:rPr lang="es-MX" altLang="en-US" u="sng" smtClean="0">
                <a:latin typeface="Arial" panose="020B0604020202020204" pitchFamily="34" charset="0"/>
              </a:rPr>
              <a:t>1910.241 - Definiciones.</a:t>
            </a:r>
          </a:p>
          <a:p>
            <a:r>
              <a:rPr lang="es-MX" altLang="en-US" u="sng" smtClean="0">
                <a:latin typeface="Arial" panose="020B0604020202020204" pitchFamily="34" charset="0"/>
              </a:rPr>
              <a:t>1910.242 - Mano y herramientas portátiles y equipos motorizados, en general.</a:t>
            </a:r>
          </a:p>
          <a:p>
            <a:r>
              <a:rPr lang="es-MX" altLang="en-US" u="sng" smtClean="0">
                <a:latin typeface="Arial" panose="020B0604020202020204" pitchFamily="34" charset="0"/>
              </a:rPr>
              <a:t>1910.243 - Protección de herramientas eléctricas portátiles.</a:t>
            </a:r>
          </a:p>
          <a:p>
            <a:r>
              <a:rPr lang="es-MX" altLang="en-US" u="sng" smtClean="0">
                <a:latin typeface="Arial" panose="020B0604020202020204" pitchFamily="34" charset="0"/>
              </a:rPr>
              <a:t>1910.244 - Otras herramientas y equipos portátiles.</a:t>
            </a:r>
            <a:endParaRPr lang="en-US" altLang="en-US" u="sng" smtClean="0">
              <a:latin typeface="Arial" panose="020B0604020202020204" pitchFamily="34"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CB593439-1AFF-4400-9AC7-3B3BD58C7887}" type="slidenum">
              <a:rPr lang="en-US" altLang="en-US" smtClean="0"/>
              <a:pPr/>
              <a:t>14</a:t>
            </a:fld>
            <a:endParaRPr lang="en-US" altLang="en-US" smtClean="0"/>
          </a:p>
        </p:txBody>
      </p:sp>
    </p:spTree>
    <p:extLst>
      <p:ext uri="{BB962C8B-B14F-4D97-AF65-F5344CB8AC3E}">
        <p14:creationId xmlns:p14="http://schemas.microsoft.com/office/powerpoint/2010/main" val="1400209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88279FDC-4C7B-4860-97D0-231DBD1F15EF}" type="slidenum">
              <a:rPr lang="en-US" altLang="en-US" smtClean="0"/>
              <a:pPr/>
              <a:t>15</a:t>
            </a:fld>
            <a:endParaRPr lang="en-US" altLang="en-US" smtClean="0"/>
          </a:p>
        </p:txBody>
      </p:sp>
      <p:graphicFrame>
        <p:nvGraphicFramePr>
          <p:cNvPr id="2" name="Table 1"/>
          <p:cNvGraphicFramePr>
            <a:graphicFrameLocks noGrp="1"/>
          </p:cNvGraphicFramePr>
          <p:nvPr/>
        </p:nvGraphicFramePr>
        <p:xfrm>
          <a:off x="709613" y="4459288"/>
          <a:ext cx="5683250" cy="4337050"/>
        </p:xfrm>
        <a:graphic>
          <a:graphicData uri="http://schemas.openxmlformats.org/drawingml/2006/table">
            <a:tbl>
              <a:tblPr firstRow="1" bandRow="1">
                <a:tableStyleId>{5C22544A-7EE6-4342-B048-85BDC9FD1C3A}</a:tableStyleId>
              </a:tblPr>
              <a:tblGrid>
                <a:gridCol w="2841625">
                  <a:extLst>
                    <a:ext uri="{9D8B030D-6E8A-4147-A177-3AD203B41FA5}">
                      <a16:colId xmlns:a16="http://schemas.microsoft.com/office/drawing/2014/main" val="20000"/>
                    </a:ext>
                  </a:extLst>
                </a:gridCol>
                <a:gridCol w="2841625">
                  <a:extLst>
                    <a:ext uri="{9D8B030D-6E8A-4147-A177-3AD203B41FA5}">
                      <a16:colId xmlns:a16="http://schemas.microsoft.com/office/drawing/2014/main" val="20001"/>
                    </a:ext>
                  </a:extLst>
                </a:gridCol>
              </a:tblGrid>
              <a:tr h="527972">
                <a:tc>
                  <a:txBody>
                    <a:bodyPr/>
                    <a:lstStyle/>
                    <a:p>
                      <a:pPr algn="ctr"/>
                      <a:r>
                        <a:rPr lang="en-US" sz="1800" dirty="0" err="1" smtClean="0"/>
                        <a:t>Guardias</a:t>
                      </a:r>
                      <a:endParaRPr lang="en-US" sz="1800" dirty="0"/>
                    </a:p>
                  </a:txBody>
                  <a:tcPr marL="91758" marR="91758" marT="45801" marB="45801">
                    <a:solidFill>
                      <a:schemeClr val="tx1"/>
                    </a:solidFill>
                  </a:tcPr>
                </a:tc>
                <a:tc>
                  <a:txBody>
                    <a:bodyPr/>
                    <a:lstStyle/>
                    <a:p>
                      <a:pPr algn="ctr"/>
                      <a:r>
                        <a:rPr lang="en-US" sz="1800" dirty="0" err="1" smtClean="0"/>
                        <a:t>Dispositivos</a:t>
                      </a:r>
                      <a:r>
                        <a:rPr lang="en-US" sz="1800" dirty="0" smtClean="0"/>
                        <a:t>/</a:t>
                      </a:r>
                      <a:r>
                        <a:rPr lang="en-US" sz="1800" dirty="0" err="1" smtClean="0"/>
                        <a:t>Métodos</a:t>
                      </a:r>
                      <a:endParaRPr lang="en-US" sz="1800" dirty="0"/>
                    </a:p>
                  </a:txBody>
                  <a:tcPr marL="91758" marR="91758" marT="45801" marB="45801">
                    <a:solidFill>
                      <a:schemeClr val="tx1"/>
                    </a:solidFill>
                  </a:tcPr>
                </a:tc>
                <a:extLst>
                  <a:ext uri="{0D108BD9-81ED-4DB2-BD59-A6C34878D82A}">
                    <a16:rowId xmlns:a16="http://schemas.microsoft.com/office/drawing/2014/main" val="10000"/>
                  </a:ext>
                </a:extLst>
              </a:tr>
              <a:tr h="527972">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800" b="1" dirty="0" err="1" smtClean="0"/>
                        <a:t>Fijos</a:t>
                      </a:r>
                      <a:endParaRPr lang="en-US" altLang="en-US" sz="1800" b="1" dirty="0" smtClean="0"/>
                    </a:p>
                  </a:txBody>
                  <a:tcPr marL="91758" marR="91758" marT="45801" marB="45801"/>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800" b="1" dirty="0" err="1" smtClean="0"/>
                        <a:t>Detección</a:t>
                      </a:r>
                      <a:r>
                        <a:rPr lang="en-US" altLang="en-US" sz="1800" b="1" dirty="0" smtClean="0"/>
                        <a:t> de </a:t>
                      </a:r>
                      <a:r>
                        <a:rPr lang="en-US" altLang="en-US" sz="1800" b="1" dirty="0" err="1" smtClean="0"/>
                        <a:t>Presencia</a:t>
                      </a:r>
                      <a:r>
                        <a:rPr lang="en-US" altLang="en-US" sz="1800" b="1" dirty="0" smtClean="0"/>
                        <a:t> </a:t>
                      </a:r>
                    </a:p>
                  </a:txBody>
                  <a:tcPr marL="91758" marR="91758" marT="45801" marB="45801"/>
                </a:tc>
                <a:extLst>
                  <a:ext uri="{0D108BD9-81ED-4DB2-BD59-A6C34878D82A}">
                    <a16:rowId xmlns:a16="http://schemas.microsoft.com/office/drawing/2014/main" val="10001"/>
                  </a:ext>
                </a:extLst>
              </a:tr>
              <a:tr h="527972">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800" b="1" dirty="0" err="1" smtClean="0"/>
                        <a:t>Interbloqueados</a:t>
                      </a:r>
                      <a:endParaRPr lang="en-US" altLang="en-US" sz="1800" b="1" dirty="0" smtClean="0"/>
                    </a:p>
                  </a:txBody>
                  <a:tcPr marL="91758" marR="91758" marT="45801" marB="45801"/>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800" b="1" dirty="0" err="1" smtClean="0"/>
                        <a:t>Retroceso</a:t>
                      </a:r>
                      <a:endParaRPr lang="en-US" altLang="en-US" sz="1800" b="1" dirty="0" smtClean="0"/>
                    </a:p>
                  </a:txBody>
                  <a:tcPr marL="91758" marR="91758" marT="45801" marB="45801"/>
                </a:tc>
                <a:extLst>
                  <a:ext uri="{0D108BD9-81ED-4DB2-BD59-A6C34878D82A}">
                    <a16:rowId xmlns:a16="http://schemas.microsoft.com/office/drawing/2014/main" val="10002"/>
                  </a:ext>
                </a:extLst>
              </a:tr>
              <a:tr h="527972">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800" b="1" dirty="0" err="1" smtClean="0"/>
                        <a:t>Ajustable</a:t>
                      </a:r>
                      <a:endParaRPr lang="en-US" altLang="en-US" sz="1800" b="1" dirty="0" smtClean="0"/>
                    </a:p>
                  </a:txBody>
                  <a:tcPr marL="91758" marR="91758" marT="45801" marB="45801"/>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800" b="1" dirty="0" err="1" smtClean="0"/>
                        <a:t>Restricción</a:t>
                      </a:r>
                      <a:endParaRPr lang="en-US" altLang="en-US" sz="1800" b="1" dirty="0" smtClean="0"/>
                    </a:p>
                  </a:txBody>
                  <a:tcPr marL="91758" marR="91758" marT="45801" marB="45801"/>
                </a:tc>
                <a:extLst>
                  <a:ext uri="{0D108BD9-81ED-4DB2-BD59-A6C34878D82A}">
                    <a16:rowId xmlns:a16="http://schemas.microsoft.com/office/drawing/2014/main" val="10003"/>
                  </a:ext>
                </a:extLst>
              </a:tr>
              <a:tr h="527972">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800" b="1" dirty="0" smtClean="0"/>
                        <a:t>Auto-</a:t>
                      </a:r>
                      <a:r>
                        <a:rPr lang="en-US" altLang="en-US" sz="1800" b="1" dirty="0" err="1" smtClean="0"/>
                        <a:t>Ajustable</a:t>
                      </a:r>
                      <a:endParaRPr lang="en-US" altLang="en-US" sz="1800" b="1" dirty="0" smtClean="0"/>
                    </a:p>
                  </a:txBody>
                  <a:tcPr marL="91758" marR="91758" marT="45801" marB="45801"/>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800" b="1" dirty="0" err="1" smtClean="0"/>
                        <a:t>Controles</a:t>
                      </a:r>
                      <a:r>
                        <a:rPr lang="en-US" altLang="en-US" sz="1800" b="1" dirty="0" smtClean="0"/>
                        <a:t> de </a:t>
                      </a:r>
                      <a:r>
                        <a:rPr lang="en-US" altLang="en-US" sz="1800" b="1" dirty="0" err="1" smtClean="0"/>
                        <a:t>Seguridad</a:t>
                      </a:r>
                      <a:endParaRPr lang="en-US" altLang="en-US" sz="1800" b="1" dirty="0" smtClean="0"/>
                    </a:p>
                  </a:txBody>
                  <a:tcPr marL="91758" marR="91758" marT="45801" marB="45801"/>
                </a:tc>
                <a:extLst>
                  <a:ext uri="{0D108BD9-81ED-4DB2-BD59-A6C34878D82A}">
                    <a16:rowId xmlns:a16="http://schemas.microsoft.com/office/drawing/2014/main" val="10004"/>
                  </a:ext>
                </a:extLst>
              </a:tr>
              <a:tr h="527972">
                <a:tc>
                  <a:txBody>
                    <a:bodyPr/>
                    <a:lstStyle/>
                    <a:p>
                      <a:endParaRPr lang="en-US" sz="1800" dirty="0"/>
                    </a:p>
                  </a:txBody>
                  <a:tcPr marL="91758" marR="91758" marT="45801" marB="45801"/>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800" b="1" dirty="0" err="1" smtClean="0"/>
                        <a:t>Puertas</a:t>
                      </a:r>
                      <a:endParaRPr lang="en-US" altLang="en-US" sz="1800" b="1" dirty="0" smtClean="0"/>
                    </a:p>
                  </a:txBody>
                  <a:tcPr marL="91758" marR="91758" marT="45801" marB="45801"/>
                </a:tc>
                <a:extLst>
                  <a:ext uri="{0D108BD9-81ED-4DB2-BD59-A6C34878D82A}">
                    <a16:rowId xmlns:a16="http://schemas.microsoft.com/office/drawing/2014/main" val="10005"/>
                  </a:ext>
                </a:extLst>
              </a:tr>
              <a:tr h="527972">
                <a:tc>
                  <a:txBody>
                    <a:bodyPr/>
                    <a:lstStyle/>
                    <a:p>
                      <a:endParaRPr lang="en-US" sz="1800" dirty="0"/>
                    </a:p>
                  </a:txBody>
                  <a:tcPr marL="91758" marR="91758" marT="45801" marB="45801"/>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800" b="1" dirty="0" err="1" smtClean="0"/>
                        <a:t>Controles</a:t>
                      </a:r>
                      <a:r>
                        <a:rPr lang="en-US" altLang="en-US" sz="1800" b="1" dirty="0" smtClean="0"/>
                        <a:t> a Dos Manos</a:t>
                      </a:r>
                    </a:p>
                  </a:txBody>
                  <a:tcPr marL="91758" marR="91758" marT="45801" marB="45801"/>
                </a:tc>
                <a:extLst>
                  <a:ext uri="{0D108BD9-81ED-4DB2-BD59-A6C34878D82A}">
                    <a16:rowId xmlns:a16="http://schemas.microsoft.com/office/drawing/2014/main" val="10006"/>
                  </a:ext>
                </a:extLst>
              </a:tr>
              <a:tr h="641246">
                <a:tc>
                  <a:txBody>
                    <a:bodyPr/>
                    <a:lstStyle/>
                    <a:p>
                      <a:endParaRPr lang="en-US" sz="1800" dirty="0"/>
                    </a:p>
                  </a:txBody>
                  <a:tcPr marL="91758" marR="91758" marT="45801" marB="45801"/>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800" b="1" dirty="0" smtClean="0"/>
                        <a:t>Protección </a:t>
                      </a:r>
                      <a:r>
                        <a:rPr lang="en-US" sz="1800" b="1" dirty="0" err="1" smtClean="0"/>
                        <a:t>por</a:t>
                      </a:r>
                      <a:r>
                        <a:rPr lang="en-US" sz="1800" b="1" dirty="0" smtClean="0"/>
                        <a:t> </a:t>
                      </a:r>
                      <a:r>
                        <a:rPr lang="en-US" sz="1800" b="1" dirty="0" err="1" smtClean="0"/>
                        <a:t>Ubicación</a:t>
                      </a:r>
                      <a:r>
                        <a:rPr lang="en-US" sz="1800" b="1" dirty="0" smtClean="0"/>
                        <a:t> y </a:t>
                      </a:r>
                      <a:r>
                        <a:rPr lang="en-US" sz="1800" b="1" dirty="0" err="1" smtClean="0"/>
                        <a:t>Distancia</a:t>
                      </a:r>
                      <a:endParaRPr lang="en-US" sz="1800" b="1" dirty="0" smtClean="0"/>
                    </a:p>
                  </a:txBody>
                  <a:tcPr marL="91758" marR="91758" marT="45801" marB="45801"/>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05886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s-MX" altLang="en-US" b="1" dirty="0">
                <a:latin typeface="Arial" panose="020B0604020202020204" pitchFamily="34" charset="0"/>
              </a:rPr>
              <a:t>Guardias fijos </a:t>
            </a:r>
            <a:r>
              <a:rPr lang="es-MX" altLang="en-US" b="1" dirty="0" smtClean="0">
                <a:latin typeface="Arial" panose="020B0604020202020204" pitchFamily="34" charset="0"/>
              </a:rPr>
              <a:t>y de Interbloqueo</a:t>
            </a:r>
            <a:endParaRPr lang="es-MX" altLang="en-US" b="1" dirty="0">
              <a:latin typeface="Arial" panose="020B0604020202020204" pitchFamily="34" charset="0"/>
            </a:endParaRPr>
          </a:p>
          <a:p>
            <a:pPr marL="171450" indent="-171450" eaLnBrk="1" hangingPunct="1">
              <a:buFont typeface="Arial" panose="020B0604020202020204" pitchFamily="34" charset="0"/>
              <a:buChar char="•"/>
              <a:defRPr/>
            </a:pPr>
            <a:r>
              <a:rPr lang="es-MX" altLang="en-US" b="1" dirty="0" smtClean="0">
                <a:latin typeface="Arial" panose="020B0604020202020204" pitchFamily="34" charset="0"/>
              </a:rPr>
              <a:t>Fijo</a:t>
            </a:r>
            <a:endParaRPr lang="es-MX" altLang="en-US" b="1" dirty="0">
              <a:latin typeface="Arial" panose="020B0604020202020204" pitchFamily="34" charset="0"/>
            </a:endParaRPr>
          </a:p>
          <a:p>
            <a:pPr eaLnBrk="1" hangingPunct="1">
              <a:defRPr/>
            </a:pPr>
            <a:r>
              <a:rPr lang="es-MX" altLang="en-US" dirty="0">
                <a:latin typeface="Arial" panose="020B0604020202020204" pitchFamily="34" charset="0"/>
              </a:rPr>
              <a:t>Como su nombre lo indica, una guardia fija es una parte permanente de la máquina. No depende de las partes móviles para funcionar. Puede estar hecho de chapa metálica, pantalla, tela de alambre, barras, plástico o cualquier otro material que sea lo suficientemente sólido como para soportar cualquier impacto que pueda sufrir y para soportar un uso prolongado. Esta protección generalmente es preferible a todos los demás tipos debido a su relativa simplicidad. Las protecciones fijas deben ser evaluadas para garantizar que no creen riesgos adicionales durante el funcionamiento de la máquina. Me gusta este ejemplo porque muestra el mecanismo que se está protegiendo.</a:t>
            </a:r>
          </a:p>
          <a:p>
            <a:pPr marL="171450" indent="-171450" eaLnBrk="1" hangingPunct="1">
              <a:buFont typeface="Arial" panose="020B0604020202020204" pitchFamily="34" charset="0"/>
              <a:buChar char="•"/>
              <a:defRPr/>
            </a:pPr>
            <a:r>
              <a:rPr lang="es-MX" altLang="en-US" b="1" dirty="0" smtClean="0">
                <a:latin typeface="Arial" panose="020B0604020202020204" pitchFamily="34" charset="0"/>
              </a:rPr>
              <a:t>Interbloqueo</a:t>
            </a:r>
            <a:endParaRPr lang="es-MX" altLang="en-US" b="1" dirty="0">
              <a:latin typeface="Arial" panose="020B0604020202020204" pitchFamily="34" charset="0"/>
            </a:endParaRPr>
          </a:p>
          <a:p>
            <a:pPr eaLnBrk="1" hangingPunct="1">
              <a:defRPr/>
            </a:pPr>
            <a:r>
              <a:rPr lang="es-MX" altLang="en-US" dirty="0">
                <a:latin typeface="Arial" panose="020B0604020202020204" pitchFamily="34" charset="0"/>
              </a:rPr>
              <a:t>Cuando se abre o quita este tipo de protección, el mecanismo de disparo y / o la potencia se apaga o se desconecta automáticamente, las piezas móviles de la máquina se detienen y la máquina no puede encenderse o arrancar hasta que la protección vuelva a su posición original. Un protector con </a:t>
            </a:r>
            <a:r>
              <a:rPr lang="es-MX" altLang="en-US" dirty="0" smtClean="0">
                <a:latin typeface="Arial" panose="020B0604020202020204" pitchFamily="34" charset="0"/>
              </a:rPr>
              <a:t>interbloqueo </a:t>
            </a:r>
            <a:r>
              <a:rPr lang="es-MX" altLang="en-US" dirty="0">
                <a:latin typeface="Arial" panose="020B0604020202020204" pitchFamily="34" charset="0"/>
              </a:rPr>
              <a:t>puede usar energía eléctrica, mecánica, hidráulica o neumática, o cualquier combinación de estos. Los </a:t>
            </a:r>
            <a:r>
              <a:rPr lang="es-MX" altLang="en-US" dirty="0" err="1" smtClean="0">
                <a:latin typeface="Arial" panose="020B0604020202020204" pitchFamily="34" charset="0"/>
              </a:rPr>
              <a:t>interbloqueadores</a:t>
            </a:r>
            <a:r>
              <a:rPr lang="es-MX" altLang="en-US" dirty="0" smtClean="0">
                <a:latin typeface="Arial" panose="020B0604020202020204" pitchFamily="34" charset="0"/>
              </a:rPr>
              <a:t> </a:t>
            </a:r>
            <a:r>
              <a:rPr lang="es-MX" altLang="en-US" dirty="0">
                <a:latin typeface="Arial" panose="020B0604020202020204" pitchFamily="34" charset="0"/>
              </a:rPr>
              <a:t>no deben evitar el "avance lento" por control remoto, si </a:t>
            </a:r>
            <a:r>
              <a:rPr lang="es-MX" altLang="en-US" dirty="0" smtClean="0">
                <a:latin typeface="Arial" panose="020B0604020202020204" pitchFamily="34" charset="0"/>
              </a:rPr>
              <a:t>se requiere. </a:t>
            </a:r>
            <a:r>
              <a:rPr lang="es-MX" altLang="en-US" dirty="0">
                <a:latin typeface="Arial" panose="020B0604020202020204" pitchFamily="34" charset="0"/>
              </a:rPr>
              <a:t>Reemplazar el protector no debe reiniciar la máquina automáticamente. Para que sea efectivo, todas las protecciones extraíbles deben estar </a:t>
            </a:r>
            <a:r>
              <a:rPr lang="es-MX" altLang="en-US" dirty="0" err="1">
                <a:latin typeface="Arial" panose="020B0604020202020204" pitchFamily="34" charset="0"/>
              </a:rPr>
              <a:t>interbloqueadas</a:t>
            </a:r>
            <a:r>
              <a:rPr lang="es-MX" altLang="en-US" dirty="0">
                <a:latin typeface="Arial" panose="020B0604020202020204" pitchFamily="34" charset="0"/>
              </a:rPr>
              <a:t> para evitar riesgos ocupacionales.</a:t>
            </a:r>
            <a:endParaRPr lang="en-US" altLang="en-US" dirty="0"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9DB5C705-882E-4BFF-A01E-41F20C69D30C}" type="slidenum">
              <a:rPr lang="en-US" altLang="en-US" smtClean="0"/>
              <a:pPr/>
              <a:t>16</a:t>
            </a:fld>
            <a:endParaRPr lang="en-US" altLang="en-US" smtClean="0"/>
          </a:p>
        </p:txBody>
      </p:sp>
    </p:spTree>
    <p:extLst>
      <p:ext uri="{BB962C8B-B14F-4D97-AF65-F5344CB8AC3E}">
        <p14:creationId xmlns:p14="http://schemas.microsoft.com/office/powerpoint/2010/main" val="460255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defRPr/>
            </a:pPr>
            <a:r>
              <a:rPr lang="es-MX" altLang="en-US" b="1" dirty="0"/>
              <a:t>Protecciones </a:t>
            </a:r>
            <a:r>
              <a:rPr lang="es-MX" altLang="en-US" b="1" dirty="0" smtClean="0"/>
              <a:t>Ajustables </a:t>
            </a:r>
            <a:r>
              <a:rPr lang="es-MX" altLang="en-US" b="1" dirty="0"/>
              <a:t>y </a:t>
            </a:r>
            <a:r>
              <a:rPr lang="es-MX" altLang="en-US" b="1" dirty="0" smtClean="0"/>
              <a:t>Autoajustables</a:t>
            </a:r>
            <a:endParaRPr lang="es-MX" altLang="en-US" b="1" dirty="0"/>
          </a:p>
          <a:p>
            <a:pPr lvl="1" eaLnBrk="1" hangingPunct="1">
              <a:defRPr/>
            </a:pPr>
            <a:endParaRPr lang="es-MX" altLang="en-US" dirty="0"/>
          </a:p>
          <a:p>
            <a:pPr marL="628650" lvl="1" indent="-171450" eaLnBrk="1" hangingPunct="1">
              <a:buFont typeface="Arial" panose="020B0604020202020204" pitchFamily="34" charset="0"/>
              <a:buChar char="•"/>
              <a:defRPr/>
            </a:pPr>
            <a:r>
              <a:rPr lang="es-MX" altLang="en-US" b="1" dirty="0"/>
              <a:t>Ajustable</a:t>
            </a:r>
          </a:p>
          <a:p>
            <a:pPr lvl="1" eaLnBrk="1" hangingPunct="1">
              <a:defRPr/>
            </a:pPr>
            <a:r>
              <a:rPr lang="es-MX" altLang="en-US" dirty="0"/>
              <a:t>Los protectores ajustables son útiles porque permiten flexibilidad para acomodar varios tamaños de </a:t>
            </a:r>
            <a:r>
              <a:rPr lang="es-MX" altLang="en-US" dirty="0" smtClean="0"/>
              <a:t>material. </a:t>
            </a:r>
            <a:r>
              <a:rPr lang="es-MX" altLang="en-US" dirty="0"/>
              <a:t>Un ejemplo muy común es la protección de la cuchilla en una sierra de cinta. El problema con las protecciones ajustables es que requieren que el operador las ajuste cada vez que cambia el grosor de </a:t>
            </a:r>
            <a:r>
              <a:rPr lang="es-MX" altLang="en-US" dirty="0" smtClean="0"/>
              <a:t>los materiales.</a:t>
            </a:r>
            <a:endParaRPr lang="es-MX" altLang="en-US" dirty="0"/>
          </a:p>
          <a:p>
            <a:pPr lvl="1" eaLnBrk="1" hangingPunct="1">
              <a:defRPr/>
            </a:pPr>
            <a:endParaRPr lang="es-MX" altLang="en-US" dirty="0"/>
          </a:p>
          <a:p>
            <a:pPr marL="628650" lvl="1" indent="-171450" eaLnBrk="1" hangingPunct="1">
              <a:buFont typeface="Arial" panose="020B0604020202020204" pitchFamily="34" charset="0"/>
              <a:buChar char="•"/>
              <a:defRPr/>
            </a:pPr>
            <a:r>
              <a:rPr lang="es-MX" altLang="en-US" b="1" dirty="0"/>
              <a:t>Autoajustable</a:t>
            </a:r>
          </a:p>
          <a:p>
            <a:pPr lvl="1" eaLnBrk="1" hangingPunct="1">
              <a:defRPr/>
            </a:pPr>
            <a:r>
              <a:rPr lang="es-MX" altLang="en-US" dirty="0"/>
              <a:t>Las aperturas de estas barreras están determinadas por el movimiento de </a:t>
            </a:r>
            <a:r>
              <a:rPr lang="es-MX" altLang="en-US" dirty="0" smtClean="0"/>
              <a:t>los materiales. </a:t>
            </a:r>
            <a:r>
              <a:rPr lang="es-MX" altLang="en-US" dirty="0"/>
              <a:t>A medida que el operador mueve el material al área de peligro, el protector se aleja, proporcionando una abertura que es lo suficientemente grande como para admitir el material. Después de que se </a:t>
            </a:r>
            <a:r>
              <a:rPr lang="es-MX" altLang="en-US" dirty="0" smtClean="0"/>
              <a:t>retira el material, </a:t>
            </a:r>
            <a:r>
              <a:rPr lang="es-MX" altLang="en-US" dirty="0"/>
              <a:t>el guardia regresa a la posición de descanso. Este protector protege al operador al colocar una barrera entre el área de peligro y el operador. Las protecciones pueden estar hechas de plástico, metal u otro material sustancial. Las protecciones autoajustables ofrecen diferentes grados de protección.</a:t>
            </a:r>
            <a:endParaRPr lang="en-US" altLang="en-US" dirty="0" smtClean="0"/>
          </a:p>
          <a:p>
            <a:pPr>
              <a:defRPr/>
            </a:pPr>
            <a:endParaRPr lang="en-US" altLang="en-US" dirty="0" smtClean="0">
              <a:latin typeface="Arial" panose="020B0604020202020204"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27F21B7C-4D79-41EF-BC05-0927F4D35CD7}" type="slidenum">
              <a:rPr lang="en-US" altLang="en-US" smtClean="0"/>
              <a:pPr/>
              <a:t>17</a:t>
            </a:fld>
            <a:endParaRPr lang="en-US" altLang="en-US" smtClean="0"/>
          </a:p>
        </p:txBody>
      </p:sp>
    </p:spTree>
    <p:extLst>
      <p:ext uri="{BB962C8B-B14F-4D97-AF65-F5344CB8AC3E}">
        <p14:creationId xmlns:p14="http://schemas.microsoft.com/office/powerpoint/2010/main" val="348606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b="1" dirty="0" smtClean="0">
                <a:latin typeface="Arial" panose="020B0604020202020204" pitchFamily="34" charset="0"/>
              </a:rPr>
              <a:t>               </a:t>
            </a:r>
            <a:r>
              <a:rPr lang="en-US" altLang="en-US" sz="1800" b="1" dirty="0" err="1" smtClean="0">
                <a:latin typeface="Arial" panose="020B0604020202020204" pitchFamily="34" charset="0"/>
              </a:rPr>
              <a:t>Fijo</a:t>
            </a:r>
            <a:r>
              <a:rPr lang="en-US" altLang="en-US" b="1" dirty="0" smtClean="0">
                <a:latin typeface="Arial" panose="020B0604020202020204" pitchFamily="34" charset="0"/>
              </a:rPr>
              <a:t>		                         </a:t>
            </a:r>
            <a:r>
              <a:rPr lang="en-US" altLang="en-US" sz="1800" b="1" dirty="0" err="1" smtClean="0">
                <a:latin typeface="Arial" panose="020B0604020202020204" pitchFamily="34" charset="0"/>
              </a:rPr>
              <a:t>Interbloqueado</a:t>
            </a:r>
            <a:r>
              <a:rPr lang="en-US" altLang="en-US" b="1" dirty="0" smtClean="0">
                <a:latin typeface="Arial" panose="020B0604020202020204" pitchFamily="34" charset="0"/>
              </a:rPr>
              <a:t>																																																																																																																																																																</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DB7E1069-925F-4A3B-8D7B-878F50080D63}" type="slidenum">
              <a:rPr lang="en-US" altLang="en-US" smtClean="0"/>
              <a:pPr/>
              <a:t>18</a:t>
            </a:fld>
            <a:endParaRPr lang="en-US" altLang="en-US" smtClean="0"/>
          </a:p>
        </p:txBody>
      </p:sp>
      <p:graphicFrame>
        <p:nvGraphicFramePr>
          <p:cNvPr id="5" name="Table 4"/>
          <p:cNvGraphicFramePr>
            <a:graphicFrameLocks noGrp="1"/>
          </p:cNvGraphicFramePr>
          <p:nvPr/>
        </p:nvGraphicFramePr>
        <p:xfrm>
          <a:off x="666750" y="4787900"/>
          <a:ext cx="2792413" cy="1857375"/>
        </p:xfrm>
        <a:graphic>
          <a:graphicData uri="http://schemas.openxmlformats.org/drawingml/2006/table">
            <a:tbl>
              <a:tblPr firstRow="1" bandRow="1">
                <a:tableStyleId>{5C22544A-7EE6-4342-B048-85BDC9FD1C3A}</a:tableStyleId>
              </a:tblPr>
              <a:tblGrid>
                <a:gridCol w="1396207">
                  <a:extLst>
                    <a:ext uri="{9D8B030D-6E8A-4147-A177-3AD203B41FA5}">
                      <a16:colId xmlns:a16="http://schemas.microsoft.com/office/drawing/2014/main" val="20000"/>
                    </a:ext>
                  </a:extLst>
                </a:gridCol>
                <a:gridCol w="1396207">
                  <a:extLst>
                    <a:ext uri="{9D8B030D-6E8A-4147-A177-3AD203B41FA5}">
                      <a16:colId xmlns:a16="http://schemas.microsoft.com/office/drawing/2014/main" val="20001"/>
                    </a:ext>
                  </a:extLst>
                </a:gridCol>
              </a:tblGrid>
              <a:tr h="371475">
                <a:tc>
                  <a:txBody>
                    <a:bodyPr/>
                    <a:lstStyle/>
                    <a:p>
                      <a:pPr algn="ctr"/>
                      <a:r>
                        <a:rPr lang="en-US" sz="1800" dirty="0" smtClean="0"/>
                        <a:t>Pro</a:t>
                      </a:r>
                      <a:endParaRPr lang="en-US" sz="1800" dirty="0"/>
                    </a:p>
                  </a:txBody>
                  <a:tcPr marL="91719" marR="91719" marT="45798" marB="45798">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dirty="0" err="1" smtClean="0"/>
                        <a:t>Cont</a:t>
                      </a:r>
                      <a:endParaRPr lang="en-US" sz="1800" dirty="0"/>
                    </a:p>
                  </a:txBody>
                  <a:tcPr marL="91719" marR="91719" marT="45798" marB="45798">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71475">
                <a:tc>
                  <a:txBody>
                    <a:bodyPr/>
                    <a:lstStyle/>
                    <a:p>
                      <a:endParaRPr lang="en-US" sz="1800" dirty="0"/>
                    </a:p>
                  </a:txBody>
                  <a:tcPr marL="91719" marR="91719"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19" marR="91719"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1475">
                <a:tc>
                  <a:txBody>
                    <a:bodyPr/>
                    <a:lstStyle/>
                    <a:p>
                      <a:endParaRPr lang="en-US" sz="1800" dirty="0"/>
                    </a:p>
                  </a:txBody>
                  <a:tcPr marL="91719" marR="91719"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19" marR="91719"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1475">
                <a:tc>
                  <a:txBody>
                    <a:bodyPr/>
                    <a:lstStyle/>
                    <a:p>
                      <a:endParaRPr lang="en-US" sz="1800" dirty="0"/>
                    </a:p>
                  </a:txBody>
                  <a:tcPr marL="91719" marR="91719"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19" marR="91719"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1475">
                <a:tc>
                  <a:txBody>
                    <a:bodyPr/>
                    <a:lstStyle/>
                    <a:p>
                      <a:endParaRPr lang="en-US" sz="1800" dirty="0"/>
                    </a:p>
                  </a:txBody>
                  <a:tcPr marL="91719" marR="91719"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19" marR="91719"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nvGraphicFramePr>
        <p:xfrm>
          <a:off x="3668713" y="4792663"/>
          <a:ext cx="2794000" cy="1852612"/>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20000"/>
                    </a:ext>
                  </a:extLst>
                </a:gridCol>
                <a:gridCol w="1397000">
                  <a:extLst>
                    <a:ext uri="{9D8B030D-6E8A-4147-A177-3AD203B41FA5}">
                      <a16:colId xmlns:a16="http://schemas.microsoft.com/office/drawing/2014/main" val="20001"/>
                    </a:ext>
                  </a:extLst>
                </a:gridCol>
              </a:tblGrid>
              <a:tr h="366451">
                <a:tc>
                  <a:txBody>
                    <a:bodyPr/>
                    <a:lstStyle/>
                    <a:p>
                      <a:pPr algn="ctr"/>
                      <a:r>
                        <a:rPr lang="en-US" sz="1800" dirty="0" smtClean="0"/>
                        <a:t>Pro</a:t>
                      </a:r>
                      <a:endParaRPr lang="en-US" sz="1800" dirty="0"/>
                    </a:p>
                  </a:txBody>
                  <a:tcPr marL="91771" marR="91771" marT="45806" marB="45806">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dirty="0" err="1" smtClean="0"/>
                        <a:t>Cont</a:t>
                      </a:r>
                      <a:endParaRPr lang="en-US" sz="1800" dirty="0"/>
                    </a:p>
                  </a:txBody>
                  <a:tcPr marL="91771" marR="91771" marT="45806" marB="45806">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71540">
                <a:tc>
                  <a:txBody>
                    <a:bodyPr/>
                    <a:lstStyle/>
                    <a:p>
                      <a:endParaRPr lang="en-US" sz="1800" dirty="0"/>
                    </a:p>
                  </a:txBody>
                  <a:tcPr marL="91771" marR="91771" marT="45806" marB="458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71" marR="91771" marT="45806" marB="458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1540">
                <a:tc>
                  <a:txBody>
                    <a:bodyPr/>
                    <a:lstStyle/>
                    <a:p>
                      <a:endParaRPr lang="en-US" sz="1800" dirty="0"/>
                    </a:p>
                  </a:txBody>
                  <a:tcPr marL="91771" marR="91771" marT="45806" marB="458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71" marR="91771" marT="45806" marB="458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1540">
                <a:tc>
                  <a:txBody>
                    <a:bodyPr/>
                    <a:lstStyle/>
                    <a:p>
                      <a:endParaRPr lang="en-US" sz="1800" dirty="0"/>
                    </a:p>
                  </a:txBody>
                  <a:tcPr marL="91771" marR="91771" marT="45806" marB="458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71" marR="91771" marT="45806" marB="458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1540">
                <a:tc>
                  <a:txBody>
                    <a:bodyPr/>
                    <a:lstStyle/>
                    <a:p>
                      <a:endParaRPr lang="en-US" sz="1800" dirty="0"/>
                    </a:p>
                  </a:txBody>
                  <a:tcPr marL="91771" marR="91771" marT="45806" marB="458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71" marR="91771" marT="45806" marB="458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nvGraphicFramePr>
        <p:xfrm>
          <a:off x="644525" y="6943725"/>
          <a:ext cx="2795588" cy="1857375"/>
        </p:xfrm>
        <a:graphic>
          <a:graphicData uri="http://schemas.openxmlformats.org/drawingml/2006/table">
            <a:tbl>
              <a:tblPr firstRow="1" bandRow="1">
                <a:tableStyleId>{5C22544A-7EE6-4342-B048-85BDC9FD1C3A}</a:tableStyleId>
              </a:tblPr>
              <a:tblGrid>
                <a:gridCol w="1397794">
                  <a:extLst>
                    <a:ext uri="{9D8B030D-6E8A-4147-A177-3AD203B41FA5}">
                      <a16:colId xmlns:a16="http://schemas.microsoft.com/office/drawing/2014/main" val="20000"/>
                    </a:ext>
                  </a:extLst>
                </a:gridCol>
                <a:gridCol w="1397794">
                  <a:extLst>
                    <a:ext uri="{9D8B030D-6E8A-4147-A177-3AD203B41FA5}">
                      <a16:colId xmlns:a16="http://schemas.microsoft.com/office/drawing/2014/main" val="20001"/>
                    </a:ext>
                  </a:extLst>
                </a:gridCol>
              </a:tblGrid>
              <a:tr h="371475">
                <a:tc>
                  <a:txBody>
                    <a:bodyPr/>
                    <a:lstStyle/>
                    <a:p>
                      <a:pPr algn="ctr"/>
                      <a:r>
                        <a:rPr lang="en-US" sz="1800" dirty="0" smtClean="0"/>
                        <a:t>Pro </a:t>
                      </a:r>
                      <a:endParaRPr lang="en-US" sz="1800" dirty="0"/>
                    </a:p>
                  </a:txBody>
                  <a:tcPr marL="91824" marR="91824" marT="45798" marB="45798">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dirty="0" err="1" smtClean="0"/>
                        <a:t>Cont</a:t>
                      </a:r>
                      <a:endParaRPr lang="en-US" sz="1800" dirty="0"/>
                    </a:p>
                  </a:txBody>
                  <a:tcPr marL="91824" marR="91824" marT="45798" marB="45798">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71475">
                <a:tc>
                  <a:txBody>
                    <a:bodyPr/>
                    <a:lstStyle/>
                    <a:p>
                      <a:endParaRPr lang="en-US" sz="1800" dirty="0"/>
                    </a:p>
                  </a:txBody>
                  <a:tcPr marL="91824" marR="91824"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824" marR="91824"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1475">
                <a:tc>
                  <a:txBody>
                    <a:bodyPr/>
                    <a:lstStyle/>
                    <a:p>
                      <a:endParaRPr lang="en-US" sz="1800" dirty="0"/>
                    </a:p>
                  </a:txBody>
                  <a:tcPr marL="91824" marR="91824"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824" marR="91824"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1475">
                <a:tc>
                  <a:txBody>
                    <a:bodyPr/>
                    <a:lstStyle/>
                    <a:p>
                      <a:endParaRPr lang="en-US" sz="1800" dirty="0"/>
                    </a:p>
                  </a:txBody>
                  <a:tcPr marL="91824" marR="91824"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824" marR="91824"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1475">
                <a:tc>
                  <a:txBody>
                    <a:bodyPr/>
                    <a:lstStyle/>
                    <a:p>
                      <a:endParaRPr lang="en-US" sz="1800" dirty="0"/>
                    </a:p>
                  </a:txBody>
                  <a:tcPr marL="91824" marR="91824"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824" marR="91824"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nvGraphicFramePr>
        <p:xfrm>
          <a:off x="3668713" y="6943725"/>
          <a:ext cx="2794000" cy="1857375"/>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20000"/>
                    </a:ext>
                  </a:extLst>
                </a:gridCol>
                <a:gridCol w="1397000">
                  <a:extLst>
                    <a:ext uri="{9D8B030D-6E8A-4147-A177-3AD203B41FA5}">
                      <a16:colId xmlns:a16="http://schemas.microsoft.com/office/drawing/2014/main" val="20001"/>
                    </a:ext>
                  </a:extLst>
                </a:gridCol>
              </a:tblGrid>
              <a:tr h="371475">
                <a:tc>
                  <a:txBody>
                    <a:bodyPr/>
                    <a:lstStyle/>
                    <a:p>
                      <a:pPr algn="ctr"/>
                      <a:r>
                        <a:rPr lang="en-US" sz="1800" dirty="0" smtClean="0"/>
                        <a:t>Pro</a:t>
                      </a:r>
                      <a:endParaRPr lang="en-US" sz="1800" dirty="0"/>
                    </a:p>
                  </a:txBody>
                  <a:tcPr marL="91771" marR="91771" marT="45798" marB="45798">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dirty="0" err="1" smtClean="0"/>
                        <a:t>Cont</a:t>
                      </a:r>
                      <a:endParaRPr lang="en-US" sz="1800" dirty="0"/>
                    </a:p>
                  </a:txBody>
                  <a:tcPr marL="91771" marR="91771" marT="45798" marB="45798">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71475">
                <a:tc>
                  <a:txBody>
                    <a:bodyPr/>
                    <a:lstStyle/>
                    <a:p>
                      <a:endParaRPr lang="en-US" sz="1800" dirty="0"/>
                    </a:p>
                  </a:txBody>
                  <a:tcPr marL="91771" marR="91771"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71" marR="91771"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1475">
                <a:tc>
                  <a:txBody>
                    <a:bodyPr/>
                    <a:lstStyle/>
                    <a:p>
                      <a:endParaRPr lang="en-US" sz="1800" dirty="0"/>
                    </a:p>
                  </a:txBody>
                  <a:tcPr marL="91771" marR="91771"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71" marR="91771"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1475">
                <a:tc>
                  <a:txBody>
                    <a:bodyPr/>
                    <a:lstStyle/>
                    <a:p>
                      <a:endParaRPr lang="en-US" sz="1800" dirty="0"/>
                    </a:p>
                  </a:txBody>
                  <a:tcPr marL="91771" marR="91771"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71" marR="91771"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1475">
                <a:tc>
                  <a:txBody>
                    <a:bodyPr/>
                    <a:lstStyle/>
                    <a:p>
                      <a:endParaRPr lang="en-US" sz="1800" dirty="0"/>
                    </a:p>
                  </a:txBody>
                  <a:tcPr marL="91771" marR="91771"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71" marR="91771"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9249" name="TextBox 8"/>
          <p:cNvSpPr txBox="1">
            <a:spLocks noChangeArrowheads="1"/>
          </p:cNvSpPr>
          <p:nvPr/>
        </p:nvSpPr>
        <p:spPr bwMode="auto">
          <a:xfrm>
            <a:off x="1354138" y="6602413"/>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687" tIns="45843" rIns="91687" bIns="45843">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Ajustable</a:t>
            </a:r>
          </a:p>
        </p:txBody>
      </p:sp>
      <p:sp>
        <p:nvSpPr>
          <p:cNvPr id="49250" name="TextBox 9"/>
          <p:cNvSpPr txBox="1">
            <a:spLocks noChangeArrowheads="1"/>
          </p:cNvSpPr>
          <p:nvPr/>
        </p:nvSpPr>
        <p:spPr bwMode="auto">
          <a:xfrm>
            <a:off x="4533900" y="6611938"/>
            <a:ext cx="1804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687" tIns="45843" rIns="91687" bIns="45843">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Auto Ajustable</a:t>
            </a:r>
          </a:p>
        </p:txBody>
      </p:sp>
    </p:spTree>
    <p:extLst>
      <p:ext uri="{BB962C8B-B14F-4D97-AF65-F5344CB8AC3E}">
        <p14:creationId xmlns:p14="http://schemas.microsoft.com/office/powerpoint/2010/main" val="1138969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xfrm>
            <a:off x="709613" y="4459288"/>
            <a:ext cx="5683250" cy="44577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s-MX" altLang="en-US" b="1" dirty="0">
                <a:latin typeface="Arial" panose="020B0604020202020204" pitchFamily="34" charset="0"/>
              </a:rPr>
              <a:t>Dispositivos de </a:t>
            </a:r>
            <a:r>
              <a:rPr lang="es-MX" altLang="en-US" b="1" dirty="0" smtClean="0">
                <a:latin typeface="Arial" panose="020B0604020202020204" pitchFamily="34" charset="0"/>
              </a:rPr>
              <a:t>Detección </a:t>
            </a:r>
            <a:r>
              <a:rPr lang="es-MX" altLang="en-US" b="1" dirty="0">
                <a:latin typeface="Arial" panose="020B0604020202020204" pitchFamily="34" charset="0"/>
              </a:rPr>
              <a:t>de </a:t>
            </a:r>
            <a:r>
              <a:rPr lang="es-MX" altLang="en-US" b="1" dirty="0" smtClean="0">
                <a:latin typeface="Arial" panose="020B0604020202020204" pitchFamily="34" charset="0"/>
              </a:rPr>
              <a:t>Presencia </a:t>
            </a:r>
            <a:r>
              <a:rPr lang="es-MX" altLang="en-US" b="1" dirty="0">
                <a:latin typeface="Arial" panose="020B0604020202020204" pitchFamily="34" charset="0"/>
              </a:rPr>
              <a:t>y </a:t>
            </a:r>
            <a:r>
              <a:rPr lang="es-MX" altLang="en-US" b="1" dirty="0" smtClean="0">
                <a:latin typeface="Arial" panose="020B0604020202020204" pitchFamily="34" charset="0"/>
              </a:rPr>
              <a:t>Retroceso</a:t>
            </a:r>
            <a:endParaRPr lang="es-MX" altLang="en-US" b="1" dirty="0">
              <a:latin typeface="Arial" panose="020B0604020202020204" pitchFamily="34" charset="0"/>
            </a:endParaRPr>
          </a:p>
          <a:p>
            <a:pPr marL="171450" indent="-171450" eaLnBrk="1" hangingPunct="1">
              <a:buFont typeface="Arial" panose="020B0604020202020204" pitchFamily="34" charset="0"/>
              <a:buChar char="•"/>
              <a:defRPr/>
            </a:pPr>
            <a:r>
              <a:rPr lang="es-MX" altLang="en-US" b="1" dirty="0" smtClean="0">
                <a:latin typeface="Arial" panose="020B0604020202020204" pitchFamily="34" charset="0"/>
              </a:rPr>
              <a:t>Detección de Presencia</a:t>
            </a:r>
            <a:endParaRPr lang="es-MX" altLang="en-US" b="1" dirty="0">
              <a:latin typeface="Arial" panose="020B0604020202020204" pitchFamily="34" charset="0"/>
            </a:endParaRPr>
          </a:p>
          <a:p>
            <a:pPr eaLnBrk="1" hangingPunct="1">
              <a:defRPr/>
            </a:pPr>
            <a:r>
              <a:rPr lang="es-MX" altLang="en-US" dirty="0">
                <a:latin typeface="Arial" panose="020B0604020202020204" pitchFamily="34" charset="0"/>
              </a:rPr>
              <a:t>Los dispositivos de detección de presencia son una de las protecciones más comunes para las prensas de embrague de revolución de piezas de alimentación automática. Están diseñados para detener automáticamente la carrera de la máquina si se interrumpe el campo de detección. El uso adecuado de dispositivos de detección de presencia proporciona protección no solo para los operadores sino también para otros empleados en el área. También minimizan la resistencia del operador a estos tipos de dispositivos de seguridad debido a su diseño no restrictivo. Los dispositivos de detección de presencia se conocen comúnmente como "cortinas de luz". Hay muchos requisitos que se deben cumplir antes de que las cortinas de luz se puedan instalar como protecciones en el punto de operación.</a:t>
            </a:r>
          </a:p>
          <a:p>
            <a:pPr marL="171450" indent="-171450" eaLnBrk="1" hangingPunct="1">
              <a:buFont typeface="Arial" panose="020B0604020202020204" pitchFamily="34" charset="0"/>
              <a:buChar char="•"/>
              <a:defRPr/>
            </a:pPr>
            <a:r>
              <a:rPr lang="es-MX" altLang="en-US" b="1" dirty="0" smtClean="0">
                <a:latin typeface="Arial" panose="020B0604020202020204" pitchFamily="34" charset="0"/>
              </a:rPr>
              <a:t>Retroceso</a:t>
            </a:r>
            <a:endParaRPr lang="es-MX" altLang="en-US" b="1" dirty="0">
              <a:latin typeface="Arial" panose="020B0604020202020204" pitchFamily="34" charset="0"/>
            </a:endParaRPr>
          </a:p>
          <a:p>
            <a:pPr eaLnBrk="1" hangingPunct="1">
              <a:defRPr/>
            </a:pPr>
            <a:r>
              <a:rPr lang="es-MX" altLang="en-US" dirty="0">
                <a:latin typeface="Arial" panose="020B0604020202020204" pitchFamily="34" charset="0"/>
              </a:rPr>
              <a:t>Los retrocesos / extracciones se usan como dispositivos de protección en prensas de potencia tanto de revolución total como parcial. Son similares a las restricciones, pero los retrocesos están diseñados para alejar las manos del operador del área de los troqueles de cierre (punto de operación) durante cada golpe de la prensa de potencia. Las bandas de muñeca están aseguradas alrededor de ambas muñecas del </a:t>
            </a:r>
            <a:r>
              <a:rPr lang="es-MX" altLang="en-US" dirty="0" smtClean="0">
                <a:latin typeface="Arial" panose="020B0604020202020204" pitchFamily="34" charset="0"/>
              </a:rPr>
              <a:t>operador </a:t>
            </a:r>
            <a:r>
              <a:rPr lang="es-MX" altLang="en-US" dirty="0">
                <a:latin typeface="Arial" panose="020B0604020202020204" pitchFamily="34" charset="0"/>
              </a:rPr>
              <a:t>y el retroceso se ajusta para el operador particular y el dado particular instalado dentro de la prensa. Cuando comienza </a:t>
            </a:r>
            <a:r>
              <a:rPr lang="es-MX" altLang="en-US" dirty="0" smtClean="0">
                <a:latin typeface="Arial" panose="020B0604020202020204" pitchFamily="34" charset="0"/>
              </a:rPr>
              <a:t>el golpe </a:t>
            </a:r>
            <a:r>
              <a:rPr lang="es-MX" altLang="en-US" dirty="0">
                <a:latin typeface="Arial" panose="020B0604020202020204" pitchFamily="34" charset="0"/>
              </a:rPr>
              <a:t>de la prensa, el dispositivo de extracción retira las muñequeras de la matriz que se encuentra dentro de la prensa.</a:t>
            </a:r>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CE6EE678-5CF3-479F-8FCA-2BC5A5BE4BC5}" type="slidenum">
              <a:rPr lang="en-US" altLang="en-US" smtClean="0"/>
              <a:pPr/>
              <a:t>19</a:t>
            </a:fld>
            <a:endParaRPr lang="en-US" altLang="en-US" smtClean="0"/>
          </a:p>
        </p:txBody>
      </p:sp>
    </p:spTree>
    <p:extLst>
      <p:ext uri="{BB962C8B-B14F-4D97-AF65-F5344CB8AC3E}">
        <p14:creationId xmlns:p14="http://schemas.microsoft.com/office/powerpoint/2010/main" val="210002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1187450" y="728663"/>
            <a:ext cx="4695825" cy="3521075"/>
          </a:xfrm>
          <a:ln/>
        </p:spPr>
      </p:sp>
      <p:sp>
        <p:nvSpPr>
          <p:cNvPr id="16387" name="Notes Placeholder 2"/>
          <p:cNvSpPr>
            <a:spLocks noGrp="1"/>
          </p:cNvSpPr>
          <p:nvPr>
            <p:ph type="body" idx="1"/>
          </p:nvPr>
        </p:nvSpPr>
        <p:spPr>
          <a:xfrm>
            <a:off x="709613" y="4459288"/>
            <a:ext cx="5683250"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Contenido</a:t>
            </a:r>
          </a:p>
          <a:p>
            <a:pPr eaLnBrk="1" hangingPunct="1"/>
            <a:endParaRPr lang="en-US" altLang="en-US" sz="1800" smtClean="0">
              <a:latin typeface="Arial" panose="020B0604020202020204" pitchFamily="34" charset="0"/>
            </a:endParaRPr>
          </a:p>
          <a:p>
            <a:endParaRPr lang="en-US" altLang="en-US" smtClean="0">
              <a:latin typeface="Arial" panose="020B0604020202020204" pitchFamily="34" charset="0"/>
            </a:endParaRP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4163">
              <a:spcBef>
                <a:spcPct val="30000"/>
              </a:spcBef>
              <a:defRPr sz="1200">
                <a:solidFill>
                  <a:schemeClr val="tx1"/>
                </a:solidFill>
                <a:latin typeface="Arial" panose="020B0604020202020204" pitchFamily="34" charset="0"/>
              </a:defRPr>
            </a:lvl2pPr>
            <a:lvl3pPr marL="1143000" indent="-227013">
              <a:spcBef>
                <a:spcPct val="30000"/>
              </a:spcBef>
              <a:defRPr sz="1200">
                <a:solidFill>
                  <a:schemeClr val="tx1"/>
                </a:solidFill>
                <a:latin typeface="Arial" panose="020B0604020202020204" pitchFamily="34" charset="0"/>
              </a:defRPr>
            </a:lvl3pPr>
            <a:lvl4pPr marL="1601788" indent="-227013">
              <a:spcBef>
                <a:spcPct val="30000"/>
              </a:spcBef>
              <a:defRPr sz="1200">
                <a:solidFill>
                  <a:schemeClr val="tx1"/>
                </a:solidFill>
                <a:latin typeface="Arial" panose="020B0604020202020204" pitchFamily="34" charset="0"/>
              </a:defRPr>
            </a:lvl4pPr>
            <a:lvl5pPr marL="2058988" indent="-227013">
              <a:spcBef>
                <a:spcPct val="30000"/>
              </a:spcBef>
              <a:defRPr sz="1200">
                <a:solidFill>
                  <a:schemeClr val="tx1"/>
                </a:solidFill>
                <a:latin typeface="Arial" panose="020B0604020202020204" pitchFamily="34" charset="0"/>
              </a:defRPr>
            </a:lvl5pPr>
            <a:lvl6pPr marL="2516188" indent="-227013" eaLnBrk="0" fontAlgn="base" hangingPunct="0">
              <a:spcBef>
                <a:spcPct val="30000"/>
              </a:spcBef>
              <a:spcAft>
                <a:spcPct val="0"/>
              </a:spcAft>
              <a:defRPr sz="1200">
                <a:solidFill>
                  <a:schemeClr val="tx1"/>
                </a:solidFill>
                <a:latin typeface="Arial" panose="020B0604020202020204" pitchFamily="34" charset="0"/>
              </a:defRPr>
            </a:lvl6pPr>
            <a:lvl7pPr marL="2973388" indent="-227013" eaLnBrk="0" fontAlgn="base" hangingPunct="0">
              <a:spcBef>
                <a:spcPct val="30000"/>
              </a:spcBef>
              <a:spcAft>
                <a:spcPct val="0"/>
              </a:spcAft>
              <a:defRPr sz="1200">
                <a:solidFill>
                  <a:schemeClr val="tx1"/>
                </a:solidFill>
                <a:latin typeface="Arial" panose="020B0604020202020204" pitchFamily="34" charset="0"/>
              </a:defRPr>
            </a:lvl7pPr>
            <a:lvl8pPr marL="3430588" indent="-227013" eaLnBrk="0" fontAlgn="base" hangingPunct="0">
              <a:spcBef>
                <a:spcPct val="30000"/>
              </a:spcBef>
              <a:spcAft>
                <a:spcPct val="0"/>
              </a:spcAft>
              <a:defRPr sz="1200">
                <a:solidFill>
                  <a:schemeClr val="tx1"/>
                </a:solidFill>
                <a:latin typeface="Arial" panose="020B0604020202020204" pitchFamily="34" charset="0"/>
              </a:defRPr>
            </a:lvl8pPr>
            <a:lvl9pPr marL="3887788"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2C2063-1854-4101-A2AC-AB38978566E4}" type="slidenum">
              <a:rPr lang="en-US" altLang="en-US" smtClean="0"/>
              <a:pPr>
                <a:spcBef>
                  <a:spcPct val="0"/>
                </a:spcBef>
              </a:pPr>
              <a:t>2</a:t>
            </a:fld>
            <a:endParaRPr lang="en-US" altLang="en-US" smtClean="0"/>
          </a:p>
        </p:txBody>
      </p:sp>
      <p:graphicFrame>
        <p:nvGraphicFramePr>
          <p:cNvPr id="2" name="Table 1"/>
          <p:cNvGraphicFramePr>
            <a:graphicFrameLocks noGrp="1"/>
          </p:cNvGraphicFramePr>
          <p:nvPr/>
        </p:nvGraphicFramePr>
        <p:xfrm>
          <a:off x="693738" y="4902200"/>
          <a:ext cx="5683250" cy="3876675"/>
        </p:xfrm>
        <a:graphic>
          <a:graphicData uri="http://schemas.openxmlformats.org/drawingml/2006/table">
            <a:tbl>
              <a:tblPr firstRow="1" bandRow="1">
                <a:tableStyleId>{5C22544A-7EE6-4342-B048-85BDC9FD1C3A}</a:tableStyleId>
              </a:tblPr>
              <a:tblGrid>
                <a:gridCol w="4853753">
                  <a:extLst>
                    <a:ext uri="{9D8B030D-6E8A-4147-A177-3AD203B41FA5}">
                      <a16:colId xmlns:a16="http://schemas.microsoft.com/office/drawing/2014/main" val="20000"/>
                    </a:ext>
                  </a:extLst>
                </a:gridCol>
                <a:gridCol w="829497">
                  <a:extLst>
                    <a:ext uri="{9D8B030D-6E8A-4147-A177-3AD203B41FA5}">
                      <a16:colId xmlns:a16="http://schemas.microsoft.com/office/drawing/2014/main" val="20001"/>
                    </a:ext>
                  </a:extLst>
                </a:gridCol>
              </a:tblGrid>
              <a:tr h="370925">
                <a:tc>
                  <a:txBody>
                    <a:bodyPr/>
                    <a:lstStyle/>
                    <a:p>
                      <a:pPr algn="ctr"/>
                      <a:r>
                        <a:rPr lang="en-US" sz="1800" dirty="0" err="1" smtClean="0">
                          <a:solidFill>
                            <a:schemeClr val="tx1"/>
                          </a:solidFill>
                        </a:rPr>
                        <a:t>Tópico</a:t>
                      </a:r>
                      <a:endParaRPr lang="en-US" sz="1800" dirty="0">
                        <a:solidFill>
                          <a:schemeClr val="tx1"/>
                        </a:solidFill>
                      </a:endParaRP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err="1" smtClean="0">
                          <a:solidFill>
                            <a:schemeClr val="tx1"/>
                          </a:solidFill>
                        </a:rPr>
                        <a:t>Página</a:t>
                      </a:r>
                      <a:endParaRPr lang="en-US" sz="1800" dirty="0">
                        <a:solidFill>
                          <a:schemeClr val="tx1"/>
                        </a:solidFill>
                      </a:endParaRP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925">
                <a:tc>
                  <a:txBody>
                    <a:bodyPr/>
                    <a:lstStyle/>
                    <a:p>
                      <a:r>
                        <a:rPr lang="en-US" sz="1800" dirty="0" err="1" smtClean="0"/>
                        <a:t>Objetivos</a:t>
                      </a:r>
                      <a:r>
                        <a:rPr lang="en-US" sz="1800" dirty="0" smtClean="0"/>
                        <a:t> del </a:t>
                      </a:r>
                      <a:r>
                        <a:rPr lang="en-US" sz="1800" dirty="0" err="1" smtClean="0"/>
                        <a:t>Curso</a:t>
                      </a: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t>2</a:t>
                      </a: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925">
                <a:tc>
                  <a:txBody>
                    <a:bodyPr/>
                    <a:lstStyle/>
                    <a:p>
                      <a:r>
                        <a:rPr lang="en-US" sz="1800" dirty="0" smtClean="0"/>
                        <a:t>OSHA</a:t>
                      </a: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t>3</a:t>
                      </a: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925">
                <a:tc>
                  <a:txBody>
                    <a:bodyPr/>
                    <a:lstStyle/>
                    <a:p>
                      <a:r>
                        <a:rPr lang="en-US" sz="1800" dirty="0" err="1" smtClean="0"/>
                        <a:t>Riesgos</a:t>
                      </a:r>
                      <a:r>
                        <a:rPr lang="en-US" sz="1800" baseline="0" dirty="0" smtClean="0"/>
                        <a:t> de </a:t>
                      </a:r>
                      <a:r>
                        <a:rPr lang="en-US" sz="1800" baseline="0" dirty="0" err="1" smtClean="0"/>
                        <a:t>Maquiaria</a:t>
                      </a: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t>4</a:t>
                      </a: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925">
                <a:tc>
                  <a:txBody>
                    <a:bodyPr/>
                    <a:lstStyle/>
                    <a:p>
                      <a:r>
                        <a:rPr lang="es-MX" sz="1800" dirty="0" smtClean="0"/>
                        <a:t>Guardias de Máquina y Dispositivos</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t>15</a:t>
                      </a: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925">
                <a:tc>
                  <a:txBody>
                    <a:bodyPr/>
                    <a:lstStyle/>
                    <a:p>
                      <a:r>
                        <a:rPr lang="es-MX" sz="1800" dirty="0" smtClean="0"/>
                        <a:t>Maquinaria </a:t>
                      </a:r>
                      <a:r>
                        <a:rPr lang="es-MX" sz="1800" dirty="0" err="1" smtClean="0"/>
                        <a:t>Espécifica</a:t>
                      </a:r>
                      <a:r>
                        <a:rPr lang="es-MX" sz="1800" dirty="0" smtClean="0"/>
                        <a:t> Riesgos y Soluciones</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t>23</a:t>
                      </a: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925">
                <a:tc>
                  <a:txBody>
                    <a:bodyPr/>
                    <a:lstStyle/>
                    <a:p>
                      <a:r>
                        <a:rPr lang="en-US" sz="1800" dirty="0" err="1" smtClean="0"/>
                        <a:t>Riesgos</a:t>
                      </a:r>
                      <a:r>
                        <a:rPr lang="en-US" sz="1800" dirty="0" smtClean="0"/>
                        <a:t> de </a:t>
                      </a:r>
                      <a:r>
                        <a:rPr lang="en-US" sz="1800" dirty="0" err="1" smtClean="0"/>
                        <a:t>Herramientas</a:t>
                      </a:r>
                      <a:r>
                        <a:rPr lang="en-US" sz="1800" dirty="0" smtClean="0"/>
                        <a:t> </a:t>
                      </a:r>
                      <a:r>
                        <a:rPr lang="en-US" sz="1800" dirty="0" err="1" smtClean="0"/>
                        <a:t>Portátiles</a:t>
                      </a:r>
                      <a:r>
                        <a:rPr lang="en-US" sz="1800" baseline="0" dirty="0" smtClean="0"/>
                        <a:t> </a:t>
                      </a:r>
                      <a:r>
                        <a:rPr lang="en-US" sz="1800" baseline="0" dirty="0" err="1" smtClean="0"/>
                        <a:t>Eléctricas</a:t>
                      </a: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t>53</a:t>
                      </a: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640099">
                <a:tc>
                  <a:txBody>
                    <a:bodyPr/>
                    <a:lstStyle/>
                    <a:p>
                      <a:r>
                        <a:rPr lang="en-US" sz="1800" dirty="0" err="1" smtClean="0"/>
                        <a:t>Precauciones</a:t>
                      </a:r>
                      <a:r>
                        <a:rPr lang="en-US" sz="1800" dirty="0" smtClean="0"/>
                        <a:t> de </a:t>
                      </a:r>
                      <a:r>
                        <a:rPr lang="en-US" sz="1800" dirty="0" err="1" smtClean="0"/>
                        <a:t>Herramientas</a:t>
                      </a:r>
                      <a:r>
                        <a:rPr lang="en-US" sz="1800" dirty="0" smtClean="0"/>
                        <a:t> </a:t>
                      </a:r>
                      <a:r>
                        <a:rPr lang="en-US" sz="1800" dirty="0" err="1" smtClean="0"/>
                        <a:t>Portátiles</a:t>
                      </a:r>
                      <a:r>
                        <a:rPr lang="en-US" sz="1800" dirty="0" smtClean="0"/>
                        <a:t> </a:t>
                      </a:r>
                      <a:r>
                        <a:rPr lang="en-US" sz="1800" dirty="0" err="1" smtClean="0"/>
                        <a:t>Eléctricas</a:t>
                      </a: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t>57</a:t>
                      </a: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640099">
                <a:tc>
                  <a:txBody>
                    <a:bodyPr/>
                    <a:lstStyle/>
                    <a:p>
                      <a:r>
                        <a:rPr lang="en-US" sz="1800" dirty="0" err="1" smtClean="0"/>
                        <a:t>Herramientas</a:t>
                      </a:r>
                      <a:r>
                        <a:rPr lang="en-US" sz="1800" dirty="0" smtClean="0"/>
                        <a:t> </a:t>
                      </a:r>
                      <a:r>
                        <a:rPr lang="en-US" sz="1800" dirty="0" err="1" smtClean="0"/>
                        <a:t>Pórtatiles</a:t>
                      </a:r>
                      <a:r>
                        <a:rPr lang="en-US" sz="1800" dirty="0" smtClean="0"/>
                        <a:t> </a:t>
                      </a:r>
                      <a:r>
                        <a:rPr lang="en-US" sz="1800" dirty="0" err="1" smtClean="0"/>
                        <a:t>Eléctricas</a:t>
                      </a:r>
                      <a:endParaRPr lang="en-US" sz="1800" dirty="0" smtClean="0"/>
                    </a:p>
                    <a:p>
                      <a:r>
                        <a:rPr lang="en-US" sz="1800" dirty="0" err="1" smtClean="0"/>
                        <a:t>Riesgos</a:t>
                      </a:r>
                      <a:r>
                        <a:rPr lang="en-US" sz="1800" dirty="0" smtClean="0"/>
                        <a:t> y </a:t>
                      </a:r>
                      <a:r>
                        <a:rPr lang="en-US" sz="1800" dirty="0" err="1" smtClean="0"/>
                        <a:t>Soluciones</a:t>
                      </a: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t>59</a:t>
                      </a: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083124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s-MX" altLang="en-US" b="1" dirty="0" smtClean="0"/>
              <a:t>Restricción </a:t>
            </a:r>
            <a:r>
              <a:rPr lang="es-MX" altLang="en-US" b="1" dirty="0"/>
              <a:t>y </a:t>
            </a:r>
            <a:r>
              <a:rPr lang="es-MX" altLang="en-US" b="1" dirty="0" smtClean="0"/>
              <a:t>Controles </a:t>
            </a:r>
            <a:r>
              <a:rPr lang="es-MX" altLang="en-US" b="1" dirty="0"/>
              <a:t>de </a:t>
            </a:r>
            <a:r>
              <a:rPr lang="es-MX" altLang="en-US" b="1" dirty="0" smtClean="0"/>
              <a:t>Seguridad</a:t>
            </a:r>
            <a:endParaRPr lang="es-MX" altLang="en-US" b="1" dirty="0"/>
          </a:p>
          <a:p>
            <a:pPr eaLnBrk="1" hangingPunct="1">
              <a:defRPr/>
            </a:pPr>
            <a:endParaRPr lang="es-MX" altLang="en-US" dirty="0"/>
          </a:p>
          <a:p>
            <a:pPr marL="171450" indent="-171450" eaLnBrk="1" hangingPunct="1">
              <a:buFont typeface="Arial" panose="020B0604020202020204" pitchFamily="34" charset="0"/>
              <a:buChar char="•"/>
              <a:defRPr/>
            </a:pPr>
            <a:r>
              <a:rPr lang="es-MX" altLang="en-US" b="1" dirty="0"/>
              <a:t>Restricción</a:t>
            </a:r>
          </a:p>
          <a:p>
            <a:pPr eaLnBrk="1" hangingPunct="1">
              <a:defRPr/>
            </a:pPr>
            <a:r>
              <a:rPr lang="es-MX" altLang="en-US" dirty="0"/>
              <a:t>Las restricciones a veces se conocen como "</a:t>
            </a:r>
            <a:r>
              <a:rPr lang="es-MX" altLang="en-US" dirty="0" err="1"/>
              <a:t>holdouts</a:t>
            </a:r>
            <a:r>
              <a:rPr lang="es-MX" altLang="en-US" dirty="0"/>
              <a:t>". Son similares a los retrocesos y son protecciones apropiadas para prensas de potencia mecánica de revolución completa y parcial. Cuando está correctamente anclado, las restricciones se ajustan para que el operador nunca pueda alcanzar el punto de operación. El tamaño y el tipo de restricción dependen del tamaño y del tipo de prensa. Las restricciones se aplican a los prensas plegadoras que realizan trabajos de larga duración. Las partes que se producen son mantenidas por el operador, excepto en el caso de piezas pequeñas en las que se debe usar una herramienta de </a:t>
            </a:r>
            <a:r>
              <a:rPr lang="es-MX" altLang="en-US" dirty="0" smtClean="0"/>
              <a:t>uso </a:t>
            </a:r>
            <a:r>
              <a:rPr lang="es-MX" altLang="en-US" dirty="0"/>
              <a:t>manual.</a:t>
            </a:r>
          </a:p>
          <a:p>
            <a:pPr eaLnBrk="1" hangingPunct="1">
              <a:defRPr/>
            </a:pPr>
            <a:endParaRPr lang="es-MX" altLang="en-US" dirty="0"/>
          </a:p>
          <a:p>
            <a:pPr marL="171450" indent="-171450" eaLnBrk="1" hangingPunct="1">
              <a:buFont typeface="Arial" panose="020B0604020202020204" pitchFamily="34" charset="0"/>
              <a:buChar char="•"/>
              <a:defRPr/>
            </a:pPr>
            <a:r>
              <a:rPr lang="es-MX" altLang="en-US" b="1" dirty="0"/>
              <a:t>Controles de </a:t>
            </a:r>
            <a:r>
              <a:rPr lang="es-MX" altLang="en-US" b="1" dirty="0" smtClean="0"/>
              <a:t>Seguridad</a:t>
            </a:r>
            <a:endParaRPr lang="es-MX" altLang="en-US" b="1" dirty="0"/>
          </a:p>
          <a:p>
            <a:pPr eaLnBrk="1" hangingPunct="1">
              <a:defRPr/>
            </a:pPr>
            <a:r>
              <a:rPr lang="es-MX" altLang="en-US" dirty="0"/>
              <a:t>Dispositivo ubicado alrededor del perímetro o cerca del área de peligro. Estos dispositivos incluyen, pero no se limitan a cables de tres hilos y controles a dos manos. Al usar un cable de seguridad, como se muestra arriba, el operador debe poder alcanzar el cable para detener la máquina.</a:t>
            </a:r>
            <a:endParaRPr lang="en-US" altLang="en-US" dirty="0"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BC3B01FF-45B7-4B7D-9998-00C22BB79077}" type="slidenum">
              <a:rPr lang="en-US" altLang="en-US" smtClean="0"/>
              <a:pPr/>
              <a:t>20</a:t>
            </a:fld>
            <a:endParaRPr lang="en-US" altLang="en-US" smtClean="0"/>
          </a:p>
        </p:txBody>
      </p:sp>
    </p:spTree>
    <p:extLst>
      <p:ext uri="{BB962C8B-B14F-4D97-AF65-F5344CB8AC3E}">
        <p14:creationId xmlns:p14="http://schemas.microsoft.com/office/powerpoint/2010/main" val="2960049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s-MX" altLang="en-US" b="1" dirty="0">
                <a:latin typeface="Arial" panose="020B0604020202020204" pitchFamily="34" charset="0"/>
              </a:rPr>
              <a:t>Puertas y </a:t>
            </a:r>
            <a:r>
              <a:rPr lang="es-MX" altLang="en-US" b="1" dirty="0" smtClean="0">
                <a:latin typeface="Arial" panose="020B0604020202020204" pitchFamily="34" charset="0"/>
              </a:rPr>
              <a:t>Controles </a:t>
            </a:r>
            <a:r>
              <a:rPr lang="es-MX" altLang="en-US" b="1" dirty="0">
                <a:latin typeface="Arial" panose="020B0604020202020204" pitchFamily="34" charset="0"/>
              </a:rPr>
              <a:t>a </a:t>
            </a:r>
            <a:r>
              <a:rPr lang="es-MX" altLang="en-US" b="1" dirty="0" smtClean="0">
                <a:latin typeface="Arial" panose="020B0604020202020204" pitchFamily="34" charset="0"/>
              </a:rPr>
              <a:t>Dos Manos</a:t>
            </a:r>
            <a:endParaRPr lang="es-MX" altLang="en-US" b="1" dirty="0">
              <a:latin typeface="Arial" panose="020B0604020202020204" pitchFamily="34" charset="0"/>
            </a:endParaRPr>
          </a:p>
          <a:p>
            <a:pPr marL="171450" indent="-171450" eaLnBrk="1" hangingPunct="1">
              <a:buFont typeface="Arial" panose="020B0604020202020204" pitchFamily="34" charset="0"/>
              <a:buChar char="•"/>
              <a:defRPr/>
            </a:pPr>
            <a:r>
              <a:rPr lang="es-MX" altLang="en-US" b="1" dirty="0" smtClean="0">
                <a:latin typeface="Arial" panose="020B0604020202020204" pitchFamily="34" charset="0"/>
              </a:rPr>
              <a:t>Puertas</a:t>
            </a:r>
            <a:endParaRPr lang="es-MX" altLang="en-US" b="1" dirty="0">
              <a:latin typeface="Arial" panose="020B0604020202020204" pitchFamily="34" charset="0"/>
            </a:endParaRPr>
          </a:p>
          <a:p>
            <a:pPr eaLnBrk="1" hangingPunct="1">
              <a:defRPr/>
            </a:pPr>
            <a:r>
              <a:rPr lang="es-MX" altLang="en-US" b="1" dirty="0" smtClean="0">
                <a:latin typeface="Arial" panose="020B0604020202020204" pitchFamily="34" charset="0"/>
              </a:rPr>
              <a:t>Las </a:t>
            </a:r>
            <a:r>
              <a:rPr lang="es-MX" altLang="en-US" b="1" dirty="0">
                <a:latin typeface="Arial" panose="020B0604020202020204" pitchFamily="34" charset="0"/>
              </a:rPr>
              <a:t>puertas tipo "A" </a:t>
            </a:r>
            <a:r>
              <a:rPr lang="es-MX" altLang="en-US" dirty="0">
                <a:latin typeface="Arial" panose="020B0604020202020204" pitchFamily="34" charset="0"/>
              </a:rPr>
              <a:t>protegen al operador durante todo el recorrido de la máquina. Esto significa que la puerta no se abrirá hasta que se complete la rotación del cigüeñal (360 °) y la máquina se detenga en el punto muerto superior.</a:t>
            </a:r>
          </a:p>
          <a:p>
            <a:pPr eaLnBrk="1" hangingPunct="1">
              <a:defRPr/>
            </a:pPr>
            <a:r>
              <a:rPr lang="es-MX" altLang="en-US" b="1" dirty="0">
                <a:latin typeface="Arial" panose="020B0604020202020204" pitchFamily="34" charset="0"/>
              </a:rPr>
              <a:t>Las puertas tipo "B" </a:t>
            </a:r>
            <a:r>
              <a:rPr lang="es-MX" altLang="en-US" dirty="0">
                <a:latin typeface="Arial" panose="020B0604020202020204" pitchFamily="34" charset="0"/>
              </a:rPr>
              <a:t>protegen al operador solo durante el recorrido descendente. La puerta comienza a abrirse antes de que se complete la rotación del cigüeñal (generalmente después de una rotación de 180 ° del cigüeñal). Las compuertas deben abrirse en </a:t>
            </a:r>
            <a:r>
              <a:rPr lang="es-MX" altLang="en-US" dirty="0" smtClean="0">
                <a:latin typeface="Arial" panose="020B0604020202020204" pitchFamily="34" charset="0"/>
              </a:rPr>
              <a:t>el avance </a:t>
            </a:r>
            <a:r>
              <a:rPr lang="es-MX" altLang="en-US" dirty="0">
                <a:latin typeface="Arial" panose="020B0604020202020204" pitchFamily="34" charset="0"/>
              </a:rPr>
              <a:t>ascendente del ciclo de la máquina antes de que se complete la rotación del cigüeñal.</a:t>
            </a:r>
          </a:p>
          <a:p>
            <a:pPr marL="171450" indent="-171450" eaLnBrk="1" hangingPunct="1">
              <a:buFont typeface="Arial" panose="020B0604020202020204" pitchFamily="34" charset="0"/>
              <a:buChar char="•"/>
              <a:defRPr/>
            </a:pPr>
            <a:r>
              <a:rPr lang="es-MX" altLang="en-US" b="1" dirty="0" smtClean="0">
                <a:latin typeface="Arial" panose="020B0604020202020204" pitchFamily="34" charset="0"/>
              </a:rPr>
              <a:t>Controles a Dos Manos</a:t>
            </a:r>
            <a:endParaRPr lang="es-MX" altLang="en-US" b="1" dirty="0">
              <a:latin typeface="Arial" panose="020B0604020202020204" pitchFamily="34" charset="0"/>
            </a:endParaRPr>
          </a:p>
          <a:p>
            <a:pPr eaLnBrk="1" hangingPunct="1">
              <a:defRPr/>
            </a:pPr>
            <a:r>
              <a:rPr lang="es-MX" altLang="en-US" dirty="0">
                <a:latin typeface="Arial" panose="020B0604020202020204" pitchFamily="34" charset="0"/>
              </a:rPr>
              <a:t>Requiere presión constante en ambas almohadillas para activar la máquina. </a:t>
            </a:r>
            <a:r>
              <a:rPr lang="es-MX" altLang="en-US" dirty="0" smtClean="0">
                <a:latin typeface="Arial" panose="020B0604020202020204" pitchFamily="34" charset="0"/>
              </a:rPr>
              <a:t>Controles a dos </a:t>
            </a:r>
            <a:r>
              <a:rPr lang="es-MX" altLang="en-US" dirty="0" err="1" smtClean="0">
                <a:latin typeface="Arial" panose="020B0604020202020204" pitchFamily="34" charset="0"/>
              </a:rPr>
              <a:t>manospuseden</a:t>
            </a:r>
            <a:r>
              <a:rPr lang="es-MX" altLang="en-US" dirty="0" smtClean="0">
                <a:latin typeface="Arial" panose="020B0604020202020204" pitchFamily="34" charset="0"/>
              </a:rPr>
              <a:t> ser usados como dispositivos de </a:t>
            </a:r>
            <a:r>
              <a:rPr lang="es-MX" altLang="en-US" dirty="0" err="1" smtClean="0">
                <a:latin typeface="Arial" panose="020B0604020202020204" pitchFamily="34" charset="0"/>
              </a:rPr>
              <a:t>seguridadanos</a:t>
            </a:r>
            <a:r>
              <a:rPr lang="es-MX" altLang="en-US" dirty="0" smtClean="0">
                <a:latin typeface="Arial" panose="020B0604020202020204" pitchFamily="34" charset="0"/>
              </a:rPr>
              <a:t> </a:t>
            </a:r>
            <a:r>
              <a:rPr lang="es-MX" altLang="en-US" dirty="0">
                <a:latin typeface="Arial" panose="020B0604020202020204" pitchFamily="34" charset="0"/>
              </a:rPr>
              <a:t>en controles a una distancia segura mientras la máquina está en un ciclo peligroso.</a:t>
            </a:r>
          </a:p>
          <a:p>
            <a:pPr eaLnBrk="1" hangingPunct="1">
              <a:defRPr/>
            </a:pPr>
            <a:r>
              <a:rPr lang="es-MX" altLang="en-US" dirty="0">
                <a:latin typeface="Arial" panose="020B0604020202020204" pitchFamily="34" charset="0"/>
              </a:rPr>
              <a:t>Los controles de dos manos se pueden usar como dispositivos de protección en el modo de operación de alimentación única en prensas de embrague de revolución parcial. De forma similar </a:t>
            </a:r>
            <a:r>
              <a:rPr lang="es-MX" altLang="en-US" dirty="0" smtClean="0">
                <a:latin typeface="Arial" panose="020B0604020202020204" pitchFamily="34" charset="0"/>
              </a:rPr>
              <a:t>a las agarradas de dos manos, </a:t>
            </a:r>
            <a:r>
              <a:rPr lang="es-MX" altLang="en-US" dirty="0">
                <a:latin typeface="Arial" panose="020B0604020202020204" pitchFamily="34" charset="0"/>
              </a:rPr>
              <a:t>este dispositivo mantiene las manos del operador alejadas del punto de operación durante </a:t>
            </a:r>
            <a:r>
              <a:rPr lang="es-MX" altLang="en-US" dirty="0" smtClean="0">
                <a:latin typeface="Arial" panose="020B0604020202020204" pitchFamily="34" charset="0"/>
              </a:rPr>
              <a:t>todo el movimiento </a:t>
            </a:r>
            <a:r>
              <a:rPr lang="es-MX" altLang="en-US" dirty="0">
                <a:latin typeface="Arial" panose="020B0604020202020204" pitchFamily="34" charset="0"/>
              </a:rPr>
              <a:t>de la máquina.</a:t>
            </a:r>
            <a:endParaRPr lang="en-US" altLang="en-US" dirty="0" smtClean="0">
              <a:latin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4B2A402A-820B-4A03-8B0D-08C76BC1ADCF}" type="slidenum">
              <a:rPr lang="en-US" altLang="en-US" smtClean="0"/>
              <a:pPr/>
              <a:t>21</a:t>
            </a:fld>
            <a:endParaRPr lang="en-US" altLang="en-US" smtClean="0"/>
          </a:p>
        </p:txBody>
      </p:sp>
    </p:spTree>
    <p:extLst>
      <p:ext uri="{BB962C8B-B14F-4D97-AF65-F5344CB8AC3E}">
        <p14:creationId xmlns:p14="http://schemas.microsoft.com/office/powerpoint/2010/main" val="912228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latin typeface="Arial" panose="020B0604020202020204" pitchFamily="34" charset="0"/>
              </a:rPr>
              <a:t>Protección Segura por Ubicación y Distancia</a:t>
            </a:r>
          </a:p>
          <a:p>
            <a:r>
              <a:rPr lang="es-MX" altLang="en-US" dirty="0" smtClean="0">
                <a:latin typeface="Arial" panose="020B0604020202020204" pitchFamily="34" charset="0"/>
              </a:rPr>
              <a:t>Para considerar que una parte de una máquina debe salvaguardarse por ubicación, la parte móvil peligrosa de una máquina debe colocarse de manera que esas áreas no sean accesibles o no representen un peligro para el trabajador durante el funcionamiento normal de la máquina. Esto se puede lograr ubicando una máquina de modo que las partes peligrosas de la máquina estén ubicadas lejos de las estaciones de trabajo del operador u otras áreas donde los empleados caminan o trabajan. Esto puede lograrse posicionando una máquina con su aparato de transmisión de energía contra una pared y dejando todas las operaciones rutinarias realizadas en el otro lado de la máquina. Además, las paredes o cercas pueden restringir el acceso a las máquinas. Otra solución posible es tener las piezas peligrosas ubicadas lo suficientemente altas como para estar fuera del alcance normal de cualquier trabajador. El proceso de alimentación puede salvaguardarse por ubicación si se puede mantener una distancia segura para proteger las manos del trabajador. Las dimensiones del material sobre el que se trabaja pueden proporcionar una seguridad adecuada. Por ejemplo, si el material tiene varios pies de largo y solo se está trabajando en un extremo del material, el operador puede sostener el extremo opuesto mientras el trabajo está siendo realizado. Un ejemplo sería una </a:t>
            </a:r>
            <a:r>
              <a:rPr lang="es-MX" altLang="en-US" dirty="0" err="1" smtClean="0">
                <a:latin typeface="Arial" panose="020B0604020202020204" pitchFamily="34" charset="0"/>
              </a:rPr>
              <a:t>punzonadora</a:t>
            </a:r>
            <a:r>
              <a:rPr lang="es-MX" altLang="en-US" dirty="0" smtClean="0">
                <a:latin typeface="Arial" panose="020B0604020202020204" pitchFamily="34" charset="0"/>
              </a:rPr>
              <a:t> de un solo extremo. Sin embargo, dependiendo de la máquina, la protección podría ser necesaria para otro personal.</a:t>
            </a:r>
            <a:r>
              <a:rPr lang="en-US" altLang="en-US" dirty="0" smtClean="0">
                <a:latin typeface="Arial" panose="020B0604020202020204" pitchFamily="34" charset="0"/>
              </a:rPr>
              <a:t/>
            </a:r>
            <a:br>
              <a:rPr lang="en-US" altLang="en-US" dirty="0" smtClean="0">
                <a:latin typeface="Arial" panose="020B0604020202020204" pitchFamily="34" charset="0"/>
              </a:rPr>
            </a:br>
            <a:r>
              <a:rPr lang="en-US" altLang="en-US" dirty="0" smtClean="0">
                <a:latin typeface="Arial" panose="020B0604020202020204" pitchFamily="34" charset="0"/>
              </a:rPr>
              <a:t/>
            </a:r>
            <a:br>
              <a:rPr lang="en-US" altLang="en-US" dirty="0" smtClean="0">
                <a:latin typeface="Arial" panose="020B0604020202020204" pitchFamily="34" charset="0"/>
              </a:rPr>
            </a:br>
            <a:endParaRPr lang="en-US" altLang="en-US" dirty="0" smtClean="0">
              <a:latin typeface="Arial" panose="020B0604020202020204"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EFE997CA-5682-45E1-9F37-45302B0CF281}" type="slidenum">
              <a:rPr lang="en-US" altLang="en-US" smtClean="0"/>
              <a:pPr/>
              <a:t>22</a:t>
            </a:fld>
            <a:endParaRPr lang="en-US" altLang="en-US" smtClean="0"/>
          </a:p>
        </p:txBody>
      </p:sp>
    </p:spTree>
    <p:extLst>
      <p:ext uri="{BB962C8B-B14F-4D97-AF65-F5344CB8AC3E}">
        <p14:creationId xmlns:p14="http://schemas.microsoft.com/office/powerpoint/2010/main" val="4234900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1198563" y="704850"/>
            <a:ext cx="4705350" cy="353060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n-US" dirty="0" smtClean="0">
                <a:latin typeface="Arial" panose="020B0604020202020204" pitchFamily="34" charset="0"/>
              </a:rPr>
              <a:t>Identifique cada uno de los dispositivos / dispositivos de seguridad enumerados arriba (columna izquierda a continuación) y describa cómo funciona en la columna de la derecha</a:t>
            </a:r>
            <a:r>
              <a:rPr lang="en-US" altLang="en-US" dirty="0" smtClean="0">
                <a:latin typeface="Arial" panose="020B0604020202020204" pitchFamily="34" charset="0"/>
              </a:rPr>
              <a:t>.  </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ACDBE730-1C4E-4969-972B-34D1A0759B6D}" type="slidenum">
              <a:rPr lang="en-US" altLang="en-US" smtClean="0"/>
              <a:pPr/>
              <a:t>23</a:t>
            </a:fld>
            <a:endParaRPr lang="en-US" altLang="en-US" smtClean="0"/>
          </a:p>
        </p:txBody>
      </p:sp>
      <p:graphicFrame>
        <p:nvGraphicFramePr>
          <p:cNvPr id="2" name="Table 1"/>
          <p:cNvGraphicFramePr>
            <a:graphicFrameLocks noGrp="1"/>
          </p:cNvGraphicFramePr>
          <p:nvPr/>
        </p:nvGraphicFramePr>
        <p:xfrm>
          <a:off x="709613" y="5046663"/>
          <a:ext cx="5683250" cy="3886200"/>
        </p:xfrm>
        <a:graphic>
          <a:graphicData uri="http://schemas.openxmlformats.org/drawingml/2006/table">
            <a:tbl>
              <a:tblPr firstRow="1" bandRow="1">
                <a:tableStyleId>{5C22544A-7EE6-4342-B048-85BDC9FD1C3A}</a:tableStyleId>
              </a:tblPr>
              <a:tblGrid>
                <a:gridCol w="623785">
                  <a:extLst>
                    <a:ext uri="{9D8B030D-6E8A-4147-A177-3AD203B41FA5}">
                      <a16:colId xmlns:a16="http://schemas.microsoft.com/office/drawing/2014/main" val="20000"/>
                    </a:ext>
                  </a:extLst>
                </a:gridCol>
                <a:gridCol w="2293964">
                  <a:extLst>
                    <a:ext uri="{9D8B030D-6E8A-4147-A177-3AD203B41FA5}">
                      <a16:colId xmlns:a16="http://schemas.microsoft.com/office/drawing/2014/main" val="20001"/>
                    </a:ext>
                  </a:extLst>
                </a:gridCol>
                <a:gridCol w="2765502">
                  <a:extLst>
                    <a:ext uri="{9D8B030D-6E8A-4147-A177-3AD203B41FA5}">
                      <a16:colId xmlns:a16="http://schemas.microsoft.com/office/drawing/2014/main" val="20002"/>
                    </a:ext>
                  </a:extLst>
                </a:gridCol>
              </a:tblGrid>
              <a:tr h="366399">
                <a:tc>
                  <a:txBody>
                    <a:bodyPr/>
                    <a:lstStyle/>
                    <a:p>
                      <a:pPr algn="ctr"/>
                      <a:r>
                        <a:rPr lang="en-US" sz="1800" dirty="0" smtClean="0"/>
                        <a:t>#</a:t>
                      </a:r>
                      <a:endParaRPr lang="en-US" sz="1800" dirty="0"/>
                    </a:p>
                  </a:txBody>
                  <a:tcPr marL="91758" marR="91758" marT="45800" marB="45800">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dirty="0" smtClean="0"/>
                        <a:t>Guardia/</a:t>
                      </a:r>
                      <a:r>
                        <a:rPr lang="en-US" sz="1800" dirty="0" err="1" smtClean="0"/>
                        <a:t>Dispositivo</a:t>
                      </a:r>
                      <a:endParaRPr lang="en-US" sz="1800" dirty="0"/>
                    </a:p>
                  </a:txBody>
                  <a:tcPr marL="91758" marR="91758" marT="45800" marB="45800">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dirty="0" err="1" smtClean="0"/>
                        <a:t>Cómo</a:t>
                      </a:r>
                      <a:r>
                        <a:rPr lang="en-US" sz="1800" dirty="0" smtClean="0"/>
                        <a:t> </a:t>
                      </a:r>
                      <a:r>
                        <a:rPr lang="en-US" sz="1800" dirty="0" err="1" smtClean="0"/>
                        <a:t>Funciona</a:t>
                      </a:r>
                      <a:endParaRPr lang="en-US" sz="1800" dirty="0"/>
                    </a:p>
                  </a:txBody>
                  <a:tcPr marL="91758" marR="91758" marT="45800" marB="45800">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70396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800" b="1" dirty="0" smtClean="0"/>
                        <a:t>1</a:t>
                      </a:r>
                    </a:p>
                  </a:txBody>
                  <a:tcPr marL="91758" marR="91758" marT="45800" marB="45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1800" b="1" dirty="0" smtClean="0"/>
                    </a:p>
                  </a:txBody>
                  <a:tcPr marL="91758" marR="91758" marT="45800" marB="45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1800" b="1" dirty="0" smtClean="0"/>
                    </a:p>
                  </a:txBody>
                  <a:tcPr marL="91758" marR="91758" marT="45800" marB="45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0396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800" b="1" dirty="0" smtClean="0"/>
                        <a:t>2</a:t>
                      </a:r>
                    </a:p>
                  </a:txBody>
                  <a:tcPr marL="91758" marR="91758" marT="45800" marB="45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1800" b="1" dirty="0" smtClean="0"/>
                    </a:p>
                  </a:txBody>
                  <a:tcPr marL="91758" marR="91758" marT="45800" marB="45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1800" b="1" dirty="0" smtClean="0"/>
                    </a:p>
                  </a:txBody>
                  <a:tcPr marL="91758" marR="91758" marT="45800" marB="45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0396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800" b="1" dirty="0" smtClean="0"/>
                        <a:t>3</a:t>
                      </a:r>
                    </a:p>
                  </a:txBody>
                  <a:tcPr marL="91758" marR="91758" marT="45800" marB="45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1800" b="1" dirty="0" smtClean="0"/>
                    </a:p>
                  </a:txBody>
                  <a:tcPr marL="91758" marR="91758" marT="45800" marB="45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1800" b="1" dirty="0" smtClean="0"/>
                    </a:p>
                  </a:txBody>
                  <a:tcPr marL="91758" marR="91758" marT="45800" marB="45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0396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800" b="1" dirty="0" smtClean="0"/>
                        <a:t>4</a:t>
                      </a:r>
                    </a:p>
                  </a:txBody>
                  <a:tcPr marL="91758" marR="91758" marT="45800" marB="45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1800" b="1" dirty="0" smtClean="0"/>
                    </a:p>
                  </a:txBody>
                  <a:tcPr marL="91758" marR="91758" marT="45800" marB="45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1800" b="1" dirty="0" smtClean="0"/>
                    </a:p>
                  </a:txBody>
                  <a:tcPr marL="91758" marR="91758" marT="45800" marB="45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03960">
                <a:tc>
                  <a:txBody>
                    <a:bodyPr/>
                    <a:lstStyle/>
                    <a:p>
                      <a:pPr algn="ctr"/>
                      <a:r>
                        <a:rPr lang="en-US" sz="1800" b="1" dirty="0" smtClean="0"/>
                        <a:t>5</a:t>
                      </a:r>
                      <a:endParaRPr lang="en-US" sz="1800" b="1" dirty="0"/>
                    </a:p>
                  </a:txBody>
                  <a:tcPr marL="91758" marR="91758" marT="45800" marB="45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758" marR="91758" marT="45800" marB="45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1800" b="1" dirty="0" smtClean="0"/>
                    </a:p>
                  </a:txBody>
                  <a:tcPr marL="91758" marR="91758" marT="45800" marB="45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10159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xfrm>
            <a:off x="709613" y="4459288"/>
            <a:ext cx="5683250"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n-US" b="1" dirty="0" smtClean="0">
                <a:latin typeface="Arial" panose="020B0604020202020204" pitchFamily="34" charset="0"/>
              </a:rPr>
              <a:t>Máquinas Comunes en los talleres del Astillero</a:t>
            </a:r>
          </a:p>
          <a:p>
            <a:pPr eaLnBrk="1" hangingPunct="1"/>
            <a:r>
              <a:rPr lang="es-MX" altLang="en-US" dirty="0" smtClean="0">
                <a:latin typeface="Arial" panose="020B0604020202020204" pitchFamily="34" charset="0"/>
              </a:rPr>
              <a:t>Las siguientes páginas tratan sobre riesgos específicos y soluciones de los riesgos para las siguientes máquinas de taller</a:t>
            </a:r>
            <a:r>
              <a:rPr lang="es-MX" altLang="en-US" sz="700" dirty="0" smtClean="0">
                <a:latin typeface="Arial" panose="020B0604020202020204" pitchFamily="34" charset="0"/>
              </a:rPr>
              <a:t>:</a:t>
            </a:r>
            <a:endParaRPr lang="en-US" altLang="en-US" sz="700" dirty="0" smtClean="0">
              <a:latin typeface="Arial" panose="020B0604020202020204" pitchFamily="34" charset="0"/>
            </a:endParaRPr>
          </a:p>
          <a:p>
            <a:pPr eaLnBrk="1" hangingPunct="1">
              <a:spcBef>
                <a:spcPct val="0"/>
              </a:spcBef>
            </a:pPr>
            <a:endParaRPr lang="en-US" altLang="en-US" sz="700" dirty="0" smtClean="0">
              <a:latin typeface="Arial" panose="020B0604020202020204" pitchFamily="34" charset="0"/>
            </a:endParaRPr>
          </a:p>
          <a:p>
            <a:pPr marL="1546225" lvl="3" indent="-171450">
              <a:lnSpc>
                <a:spcPct val="150000"/>
              </a:lnSpc>
              <a:buFont typeface="Wingdings" panose="05000000000000000000" pitchFamily="2" charset="2"/>
              <a:buChar char="q"/>
            </a:pPr>
            <a:r>
              <a:rPr lang="en-US" altLang="en-US" dirty="0" smtClean="0">
                <a:latin typeface="Arial" panose="020B0604020202020204" pitchFamily="34" charset="0"/>
              </a:rPr>
              <a:t>Rueda </a:t>
            </a:r>
            <a:r>
              <a:rPr lang="en-US" altLang="en-US" dirty="0" err="1" smtClean="0">
                <a:latin typeface="Arial" panose="020B0604020202020204" pitchFamily="34" charset="0"/>
              </a:rPr>
              <a:t>Abrasiva</a:t>
            </a:r>
            <a:r>
              <a:rPr lang="en-US" altLang="en-US" dirty="0" smtClean="0">
                <a:latin typeface="Arial" panose="020B0604020202020204" pitchFamily="34" charset="0"/>
              </a:rPr>
              <a:t> y </a:t>
            </a:r>
            <a:r>
              <a:rPr lang="en-US" altLang="en-US" dirty="0" err="1" smtClean="0">
                <a:latin typeface="Arial" panose="020B0604020202020204" pitchFamily="34" charset="0"/>
              </a:rPr>
              <a:t>Amoladora</a:t>
            </a:r>
            <a:endParaRPr lang="en-US" altLang="en-US" dirty="0" smtClean="0">
              <a:latin typeface="Arial" panose="020B0604020202020204" pitchFamily="34" charset="0"/>
            </a:endParaRPr>
          </a:p>
          <a:p>
            <a:pPr marL="1546225" lvl="3" indent="-171450">
              <a:lnSpc>
                <a:spcPct val="150000"/>
              </a:lnSpc>
              <a:buFont typeface="Wingdings" panose="05000000000000000000" pitchFamily="2" charset="2"/>
              <a:buChar char="q"/>
            </a:pPr>
            <a:r>
              <a:rPr lang="en-US" altLang="en-US" dirty="0" smtClean="0">
                <a:latin typeface="Arial" panose="020B0604020202020204" pitchFamily="34" charset="0"/>
              </a:rPr>
              <a:t>Cierra de </a:t>
            </a:r>
            <a:r>
              <a:rPr lang="en-US" altLang="en-US" dirty="0" err="1" smtClean="0">
                <a:latin typeface="Arial" panose="020B0604020202020204" pitchFamily="34" charset="0"/>
              </a:rPr>
              <a:t>Cinta</a:t>
            </a:r>
            <a:endParaRPr lang="en-US" altLang="en-US" dirty="0" smtClean="0">
              <a:latin typeface="Arial" panose="020B0604020202020204" pitchFamily="34" charset="0"/>
            </a:endParaRPr>
          </a:p>
          <a:p>
            <a:pPr marL="1546225" lvl="3" indent="-171450">
              <a:lnSpc>
                <a:spcPct val="150000"/>
              </a:lnSpc>
              <a:buFont typeface="Wingdings" panose="05000000000000000000" pitchFamily="2" charset="2"/>
              <a:buChar char="q"/>
            </a:pPr>
            <a:r>
              <a:rPr lang="en-US" altLang="en-US" dirty="0" smtClean="0">
                <a:latin typeface="Arial" panose="020B0604020202020204" pitchFamily="34" charset="0"/>
              </a:rPr>
              <a:t>Sierras de Taller (</a:t>
            </a:r>
            <a:r>
              <a:rPr lang="en-US" altLang="en-US" dirty="0" err="1" smtClean="0">
                <a:latin typeface="Arial" panose="020B0604020202020204" pitchFamily="34" charset="0"/>
              </a:rPr>
              <a:t>tipo</a:t>
            </a:r>
            <a:r>
              <a:rPr lang="en-US" altLang="en-US" dirty="0" smtClean="0">
                <a:latin typeface="Arial" panose="020B0604020202020204" pitchFamily="34" charset="0"/>
              </a:rPr>
              <a:t> circular)</a:t>
            </a:r>
          </a:p>
          <a:p>
            <a:pPr marL="1546225" lvl="3" indent="-171450">
              <a:lnSpc>
                <a:spcPct val="150000"/>
              </a:lnSpc>
              <a:buFont typeface="Wingdings" panose="05000000000000000000" pitchFamily="2" charset="2"/>
              <a:buChar char="q"/>
            </a:pPr>
            <a:r>
              <a:rPr lang="en-US" altLang="en-US" dirty="0" err="1" smtClean="0">
                <a:latin typeface="Arial" panose="020B0604020202020204" pitchFamily="34" charset="0"/>
              </a:rPr>
              <a:t>Taladro</a:t>
            </a:r>
            <a:r>
              <a:rPr lang="en-US" altLang="en-US" dirty="0" smtClean="0">
                <a:latin typeface="Arial" panose="020B0604020202020204" pitchFamily="34" charset="0"/>
              </a:rPr>
              <a:t> de Banco</a:t>
            </a:r>
          </a:p>
          <a:p>
            <a:pPr marL="1546225" lvl="3" indent="-171450">
              <a:lnSpc>
                <a:spcPct val="150000"/>
              </a:lnSpc>
              <a:buFont typeface="Wingdings" panose="05000000000000000000" pitchFamily="2" charset="2"/>
              <a:buChar char="q"/>
            </a:pPr>
            <a:r>
              <a:rPr lang="en-US" altLang="en-US" dirty="0" err="1" smtClean="0">
                <a:latin typeface="Arial" panose="020B0604020202020204" pitchFamily="34" charset="0"/>
              </a:rPr>
              <a:t>Torno</a:t>
            </a:r>
            <a:r>
              <a:rPr lang="en-US" altLang="en-US" dirty="0" smtClean="0">
                <a:latin typeface="Arial" panose="020B0604020202020204" pitchFamily="34" charset="0"/>
              </a:rPr>
              <a:t> de Madera</a:t>
            </a:r>
          </a:p>
          <a:p>
            <a:pPr marL="1546225" lvl="3" indent="-171450">
              <a:lnSpc>
                <a:spcPct val="150000"/>
              </a:lnSpc>
              <a:buFont typeface="Wingdings" panose="05000000000000000000" pitchFamily="2" charset="2"/>
              <a:buChar char="q"/>
            </a:pPr>
            <a:r>
              <a:rPr lang="en-US" altLang="en-US" dirty="0" err="1" smtClean="0">
                <a:latin typeface="Arial" panose="020B0604020202020204" pitchFamily="34" charset="0"/>
              </a:rPr>
              <a:t>Cepillos</a:t>
            </a:r>
            <a:endParaRPr lang="en-US" altLang="en-US" dirty="0" smtClean="0">
              <a:latin typeface="Arial" panose="020B0604020202020204" pitchFamily="34" charset="0"/>
            </a:endParaRPr>
          </a:p>
          <a:p>
            <a:pPr marL="1546225" lvl="3" indent="-171450">
              <a:lnSpc>
                <a:spcPct val="150000"/>
              </a:lnSpc>
              <a:buFont typeface="Wingdings" panose="05000000000000000000" pitchFamily="2" charset="2"/>
              <a:buChar char="q"/>
            </a:pPr>
            <a:r>
              <a:rPr lang="en-US" altLang="en-US" dirty="0" err="1" smtClean="0">
                <a:latin typeface="Arial" panose="020B0604020202020204" pitchFamily="34" charset="0"/>
              </a:rPr>
              <a:t>Fresadoras</a:t>
            </a:r>
            <a:endParaRPr lang="en-US" altLang="en-US" dirty="0" smtClean="0">
              <a:latin typeface="Arial" panose="020B0604020202020204" pitchFamily="34" charset="0"/>
            </a:endParaRPr>
          </a:p>
          <a:p>
            <a:pPr marL="1546225" lvl="3" indent="-171450">
              <a:lnSpc>
                <a:spcPct val="150000"/>
              </a:lnSpc>
              <a:buFont typeface="Wingdings" panose="05000000000000000000" pitchFamily="2" charset="2"/>
              <a:buChar char="q"/>
            </a:pPr>
            <a:r>
              <a:rPr lang="en-US" altLang="en-US" dirty="0" err="1" smtClean="0">
                <a:latin typeface="Arial" panose="020B0604020202020204" pitchFamily="34" charset="0"/>
              </a:rPr>
              <a:t>Máquinas</a:t>
            </a:r>
            <a:r>
              <a:rPr lang="en-US" altLang="en-US" dirty="0" smtClean="0">
                <a:latin typeface="Arial" panose="020B0604020202020204" pitchFamily="34" charset="0"/>
              </a:rPr>
              <a:t> de </a:t>
            </a:r>
            <a:r>
              <a:rPr lang="en-US" altLang="en-US" dirty="0" err="1" smtClean="0">
                <a:latin typeface="Arial" panose="020B0604020202020204" pitchFamily="34" charset="0"/>
              </a:rPr>
              <a:t>Perfilado</a:t>
            </a:r>
            <a:r>
              <a:rPr lang="en-US" altLang="en-US" dirty="0" smtClean="0">
                <a:latin typeface="Arial" panose="020B0604020202020204" pitchFamily="34" charset="0"/>
              </a:rPr>
              <a:t> y </a:t>
            </a:r>
            <a:r>
              <a:rPr lang="en-US" altLang="en-US" dirty="0" err="1" smtClean="0">
                <a:latin typeface="Arial" panose="020B0604020202020204" pitchFamily="34" charset="0"/>
              </a:rPr>
              <a:t>Plegado</a:t>
            </a:r>
            <a:r>
              <a:rPr lang="en-US" altLang="en-US" dirty="0" smtClean="0">
                <a:latin typeface="Arial" panose="020B0604020202020204" pitchFamily="34" charset="0"/>
              </a:rPr>
              <a:t> </a:t>
            </a:r>
          </a:p>
          <a:p>
            <a:pPr lvl="2"/>
            <a:endParaRPr lang="en-US" altLang="en-US" dirty="0" smtClean="0">
              <a:latin typeface="Arial" panose="020B0604020202020204"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5E5B6A7B-52C9-440F-B43A-D87EBB832FF5}" type="slidenum">
              <a:rPr lang="en-US" altLang="en-US" smtClean="0"/>
              <a:pPr/>
              <a:t>24</a:t>
            </a:fld>
            <a:endParaRPr lang="en-US" altLang="en-US" smtClean="0"/>
          </a:p>
        </p:txBody>
      </p:sp>
    </p:spTree>
    <p:extLst>
      <p:ext uri="{BB962C8B-B14F-4D97-AF65-F5344CB8AC3E}">
        <p14:creationId xmlns:p14="http://schemas.microsoft.com/office/powerpoint/2010/main" val="2696649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latin typeface="Arial" panose="020B0604020202020204" pitchFamily="34" charset="0"/>
              </a:rPr>
              <a:t>Rueda Abrasiva y Amoladora</a:t>
            </a:r>
          </a:p>
          <a:p>
            <a:endParaRPr lang="es-MX" altLang="en-US" b="1" dirty="0" smtClean="0">
              <a:latin typeface="Arial" panose="020B0604020202020204" pitchFamily="34" charset="0"/>
            </a:endParaRPr>
          </a:p>
          <a:p>
            <a:r>
              <a:rPr lang="es-MX" altLang="en-US" dirty="0" smtClean="0">
                <a:latin typeface="Arial" panose="020B0604020202020204" pitchFamily="34" charset="0"/>
              </a:rPr>
              <a:t>¿Cuál es el peligro de movimiento de una rueda abrasiva y amoladora?</a:t>
            </a:r>
          </a:p>
          <a:p>
            <a:r>
              <a:rPr lang="es-MX" altLang="en-US" dirty="0" smtClean="0">
                <a:latin typeface="Arial" panose="020B0604020202020204" pitchFamily="34" charset="0"/>
              </a:rPr>
              <a:t>¿Cuál es el peligro de acción de una rueda abrasiva y amoladora?</a:t>
            </a:r>
          </a:p>
          <a:p>
            <a:r>
              <a:rPr lang="es-MX" altLang="en-US" dirty="0" smtClean="0">
                <a:latin typeface="Arial" panose="020B0604020202020204" pitchFamily="34" charset="0"/>
              </a:rPr>
              <a:t>Las ruedas abrasivas y las amoladoras vienen en muchos estilos, tamaños y diseños.</a:t>
            </a:r>
          </a:p>
          <a:p>
            <a:r>
              <a:rPr lang="es-MX" altLang="en-US" dirty="0" smtClean="0">
                <a:latin typeface="Arial" panose="020B0604020202020204" pitchFamily="34" charset="0"/>
              </a:rPr>
              <a:t>Tanto las amoladoras de banco como las de pedestal (soporte) se encuentran comúnmente en muchas industrias. Estas amoladoras a menudo tienen dos ruedas abrasivas o una rueda abrasiva y una rueda especial, como un cepillo de alambre, una rueda de pulir o una rueda de arenisca. Estos tipos de amoladoras normalmente vienen con el protector de seguridad del fabricante que cubre la mayor parte de la rueda, incluidos el extremo del husillo, la tuerca y brida</a:t>
            </a:r>
          </a:p>
          <a:p>
            <a:r>
              <a:rPr lang="es-MX" altLang="en-US" dirty="0" smtClean="0">
                <a:latin typeface="Arial" panose="020B0604020202020204" pitchFamily="34" charset="0"/>
              </a:rPr>
              <a:t> Estas protecciones deben ser lo suficientemente fuertes como para resistir los efectos de la rotura de una rueda. Además, a menudo se proporciona un </a:t>
            </a:r>
            <a:r>
              <a:rPr lang="es-MX" altLang="en-US" dirty="0" err="1" smtClean="0">
                <a:latin typeface="Arial" panose="020B0604020202020204" pitchFamily="34" charset="0"/>
              </a:rPr>
              <a:t>un</a:t>
            </a:r>
            <a:r>
              <a:rPr lang="es-MX" altLang="en-US" dirty="0" smtClean="0">
                <a:latin typeface="Arial" panose="020B0604020202020204" pitchFamily="34" charset="0"/>
              </a:rPr>
              <a:t> punto de apoyo y escudos transparentes.</a:t>
            </a:r>
          </a:p>
          <a:p>
            <a:endParaRPr lang="es-MX" altLang="en-US" dirty="0" smtClean="0">
              <a:latin typeface="Arial" panose="020B0604020202020204" pitchFamily="34" charset="0"/>
            </a:endParaRPr>
          </a:p>
          <a:p>
            <a:r>
              <a:rPr lang="es-MX" altLang="en-US" b="1" dirty="0" smtClean="0">
                <a:latin typeface="Arial" panose="020B0604020202020204" pitchFamily="34" charset="0"/>
              </a:rPr>
              <a:t>Escudos protectores:</a:t>
            </a:r>
          </a:p>
          <a:p>
            <a:r>
              <a:rPr lang="es-MX" altLang="en-US" dirty="0" smtClean="0">
                <a:latin typeface="Arial" panose="020B0604020202020204" pitchFamily="34" charset="0"/>
              </a:rPr>
              <a:t>Proporciona protección contra partículas voladoras o salpicaduras de fluidos; sin embargo, la protección NO es 100%.</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EC5D613F-141C-4B24-93C3-70BE23F2E733}" type="slidenum">
              <a:rPr lang="en-US" altLang="en-US" smtClean="0"/>
              <a:pPr/>
              <a:t>25</a:t>
            </a:fld>
            <a:endParaRPr lang="en-US" altLang="en-US" smtClean="0"/>
          </a:p>
        </p:txBody>
      </p:sp>
    </p:spTree>
    <p:extLst>
      <p:ext uri="{BB962C8B-B14F-4D97-AF65-F5344CB8AC3E}">
        <p14:creationId xmlns:p14="http://schemas.microsoft.com/office/powerpoint/2010/main" val="2674255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latin typeface="Arial" panose="020B0604020202020204" pitchFamily="34" charset="0"/>
              </a:rPr>
              <a:t>Riesgos</a:t>
            </a:r>
          </a:p>
          <a:p>
            <a:r>
              <a:rPr lang="es-MX" altLang="en-US" dirty="0" smtClean="0">
                <a:latin typeface="Arial" panose="020B0604020202020204" pitchFamily="34" charset="0"/>
              </a:rPr>
              <a:t>Las amoladoras tipo banco y pedestal crean problemas de seguridad especiales debido a la posibilidad de que la rueda abrasiva se rompa; rueda giratoria, brida y extremo del husillo expuestos; y un punto de contacto de origen natural creado por el apoyo para el material de trabajo.</a:t>
            </a:r>
          </a:p>
          <a:p>
            <a:endParaRPr lang="es-MX" altLang="en-US" dirty="0" smtClean="0">
              <a:latin typeface="Arial" panose="020B0604020202020204" pitchFamily="34" charset="0"/>
            </a:endParaRPr>
          </a:p>
          <a:p>
            <a:r>
              <a:rPr lang="es-MX" altLang="en-US" dirty="0" smtClean="0">
                <a:latin typeface="Arial" panose="020B0604020202020204" pitchFamily="34" charset="0"/>
              </a:rPr>
              <a:t>Esto se suma a las  preocupaciones tales como fragmentos voladores, chispas, contaminantes del aire, etc. Las ruedas de corte, pulido y pulidoras de alambre pueden crear muchos de los mismos peligros. Las amoladoras son potentes y están diseñadas para funcionar a altas velocidades. Si una rueda </a:t>
            </a:r>
            <a:r>
              <a:rPr lang="es-MX" altLang="en-US" dirty="0" err="1" smtClean="0">
                <a:latin typeface="Arial" panose="020B0604020202020204" pitchFamily="34" charset="0"/>
              </a:rPr>
              <a:t>moladora</a:t>
            </a:r>
            <a:r>
              <a:rPr lang="es-MX" altLang="en-US" dirty="0" smtClean="0">
                <a:latin typeface="Arial" panose="020B0604020202020204" pitchFamily="34" charset="0"/>
              </a:rPr>
              <a:t> se rompe mientras está en uso, los fragmentos pueden viajar a más de 300 millas por hora. Además, las ruedas que se encuentran en estas máquinas (abrasivo, pulido, alambre, etc.) a menudo giran a varios miles de revoluciones por minuto. El potencial de lesiones graves por disparos de fragmentos y los conjuntos de ruedas giratorias (incluida la brida, el extremo del husillo y la tuerca) es muy alto. Para asegurarse de que las ruedas abrasivas se usan de forma segura en su lugar de trabajo, conozca los peligros y cómo controlarlos.</a:t>
            </a:r>
            <a:endParaRPr lang="en-US" altLang="en-US" dirty="0" smtClean="0">
              <a:latin typeface="Arial" panose="020B0604020202020204" pitchFamily="34"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D6D23B23-6D17-447B-8CFA-8E206BFD2E17}" type="slidenum">
              <a:rPr lang="en-US" altLang="en-US" smtClean="0"/>
              <a:pPr/>
              <a:t>26</a:t>
            </a:fld>
            <a:endParaRPr lang="en-US" altLang="en-US" smtClean="0"/>
          </a:p>
        </p:txBody>
      </p:sp>
    </p:spTree>
    <p:extLst>
      <p:ext uri="{BB962C8B-B14F-4D97-AF65-F5344CB8AC3E}">
        <p14:creationId xmlns:p14="http://schemas.microsoft.com/office/powerpoint/2010/main" val="2358066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latin typeface="Arial" panose="020B0604020202020204" pitchFamily="34" charset="0"/>
              </a:rPr>
              <a:t>Soluciones</a:t>
            </a:r>
          </a:p>
          <a:p>
            <a:r>
              <a:rPr lang="es-MX" altLang="en-US" dirty="0" smtClean="0">
                <a:latin typeface="Arial" panose="020B0604020202020204" pitchFamily="34" charset="0"/>
              </a:rPr>
              <a:t>Las ruedas abrasivas utilizadas en las amoladoras de banco y pedestal deben estar equipadas con protectores de seguridad. El protector de seguridad encierra la mayor parte de la rueda, cubriendo la brida, el extremo del husillo y la proyección de la tuerca, a la vez que permite una exposición máxima de la periferia de la rueda. La exposición de la rueda no debe exceder 90 grados o un cuarto de la periferia (ver el diagrama de arriba).</a:t>
            </a:r>
          </a:p>
          <a:p>
            <a:endParaRPr lang="es-MX" altLang="en-US" dirty="0" smtClean="0">
              <a:latin typeface="Arial" panose="020B0604020202020204" pitchFamily="34" charset="0"/>
            </a:endParaRPr>
          </a:p>
          <a:p>
            <a:r>
              <a:rPr lang="es-MX" altLang="en-US" dirty="0" smtClean="0">
                <a:latin typeface="Arial" panose="020B0604020202020204" pitchFamily="34" charset="0"/>
              </a:rPr>
              <a:t>Debido a que el resguardo de seguridad está diseñado para restringir las piezas de una rueda rota, la distancia entre el protector de seguridad y la periferia superior de la rueda no debe ser más de 1/4 de pulgada. Si esta distancia es mayor debido a la disminución del tamaño de la muela abrasiva, entonces se debe instalar un "protector de lengüeta" para proteger a los trabajadores de fragmentos voladores en caso de rotura de la rueda. Este "protector de lengua" debe ser ajustable para mantener la distancia máxima de 1/4 de pulgada entre este y la rueda. También se debe instalar y mantener un apoyo ajustable para el material de trabajo a una distancia máxima de 1/8 de pulgada entre este y la cara de la rueda. Además de ofrecer una posición de trabajo estable, esta pequeña separación debe mantenerse para evitar que las manos del operador o el trabajo se atasquen entre la rueda y el apoyo del trabajo, lo que puede causar lesiones graves o que la rueda se rompa.</a:t>
            </a:r>
            <a:endParaRPr lang="en-US" altLang="en-US" dirty="0" smtClean="0">
              <a:latin typeface="Arial" panose="020B0604020202020204"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33524A57-C48D-4459-907E-896BDEAF8CFB}" type="slidenum">
              <a:rPr lang="en-US" altLang="en-US" smtClean="0"/>
              <a:pPr/>
              <a:t>27</a:t>
            </a:fld>
            <a:endParaRPr lang="en-US" altLang="en-US" smtClean="0"/>
          </a:p>
        </p:txBody>
      </p:sp>
    </p:spTree>
    <p:extLst>
      <p:ext uri="{BB962C8B-B14F-4D97-AF65-F5344CB8AC3E}">
        <p14:creationId xmlns:p14="http://schemas.microsoft.com/office/powerpoint/2010/main" val="1467703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Sierra de Cinta</a:t>
            </a:r>
          </a:p>
          <a:p>
            <a:r>
              <a:rPr lang="es-MX" altLang="en-US" smtClean="0">
                <a:latin typeface="Arial" panose="020B0604020202020204" pitchFamily="34" charset="0"/>
              </a:rPr>
              <a:t>¿Cuál es el peligro de movimiento de una sierra de cinta?</a:t>
            </a:r>
          </a:p>
          <a:p>
            <a:endParaRPr lang="es-MX" altLang="en-US" smtClean="0">
              <a:latin typeface="Arial" panose="020B0604020202020204" pitchFamily="34" charset="0"/>
            </a:endParaRPr>
          </a:p>
          <a:p>
            <a:r>
              <a:rPr lang="es-MX" altLang="en-US" smtClean="0">
                <a:latin typeface="Arial" panose="020B0604020202020204" pitchFamily="34" charset="0"/>
              </a:rPr>
              <a:t>¿Cuál es el peligro de acción de una sierra de cinta?</a:t>
            </a:r>
          </a:p>
          <a:p>
            <a:endParaRPr lang="es-MX" altLang="en-US" smtClean="0">
              <a:latin typeface="Arial" panose="020B0604020202020204" pitchFamily="34" charset="0"/>
            </a:endParaRPr>
          </a:p>
          <a:p>
            <a:r>
              <a:rPr lang="es-MX" altLang="en-US" smtClean="0">
                <a:latin typeface="Arial" panose="020B0604020202020204" pitchFamily="34" charset="0"/>
              </a:rPr>
              <a:t>Una sierra de cinta vertical utiliza una banda de metal delgada, flexible y continua con dientes cortantes en un borde. Es una sierra versátil utilizada para cortar madera y metal, y también para cortar y recortar carne. La cuchilla se mueve en dos poleas, el impulsor y piñón y a través de una mesa de trabajo donde el material se alimenta manualmente. Para cortar, se requiere que el operador alimente manualmente y manipule el material contra la cuchilla. El operador también debe mantener el material plano sobre la mesa de trabajo y ejercer la cantidad de fuerza adecuada.</a:t>
            </a:r>
            <a:endParaRPr lang="en-US" altLang="en-US" smtClean="0">
              <a:latin typeface="Arial" panose="020B0604020202020204"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D7B99714-DB6A-4E58-AB2B-A121B711E4D8}" type="slidenum">
              <a:rPr lang="en-US" altLang="en-US" smtClean="0"/>
              <a:pPr/>
              <a:t>28</a:t>
            </a:fld>
            <a:endParaRPr lang="en-US" altLang="en-US" smtClean="0"/>
          </a:p>
        </p:txBody>
      </p:sp>
    </p:spTree>
    <p:extLst>
      <p:ext uri="{BB962C8B-B14F-4D97-AF65-F5344CB8AC3E}">
        <p14:creationId xmlns:p14="http://schemas.microsoft.com/office/powerpoint/2010/main" val="343845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Riesgos</a:t>
            </a:r>
          </a:p>
          <a:p>
            <a:endParaRPr lang="es-MX" altLang="en-US" smtClean="0">
              <a:latin typeface="Arial" panose="020B0604020202020204" pitchFamily="34" charset="0"/>
            </a:endParaRPr>
          </a:p>
          <a:p>
            <a:r>
              <a:rPr lang="es-MX" altLang="en-US" smtClean="0">
                <a:latin typeface="Arial" panose="020B0604020202020204" pitchFamily="34" charset="0"/>
              </a:rPr>
              <a:t>Se pueden producir cortes o amputaciones graves si el operador entra en contacto con la cuchilla. Es necesario extremar las precauciones ya que las manos del operador pueden acercarse a la hoja de la sierra y una sierra de cinta no puede protegerse por completo.</a:t>
            </a:r>
          </a:p>
          <a:p>
            <a:endParaRPr lang="es-MX" altLang="en-US" smtClean="0">
              <a:latin typeface="Arial" panose="020B0604020202020204" pitchFamily="34" charset="0"/>
            </a:endParaRPr>
          </a:p>
          <a:p>
            <a:r>
              <a:rPr lang="es-MX" altLang="en-US" b="1" smtClean="0">
                <a:latin typeface="Arial" panose="020B0604020202020204" pitchFamily="34" charset="0"/>
              </a:rPr>
              <a:t>¿Qué peligro ve en la foto?</a:t>
            </a:r>
            <a:endParaRPr lang="en-US" altLang="en-US" b="1" smtClean="0">
              <a:latin typeface="Arial" panose="020B0604020202020204" pitchFamily="34" charset="0"/>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BCE441E7-3565-4B3D-B918-3AB251FA9DBE}" type="slidenum">
              <a:rPr lang="en-US" altLang="en-US" smtClean="0"/>
              <a:pPr/>
              <a:t>29</a:t>
            </a:fld>
            <a:endParaRPr lang="en-US" altLang="en-US" smtClean="0"/>
          </a:p>
        </p:txBody>
      </p:sp>
    </p:spTree>
    <p:extLst>
      <p:ext uri="{BB962C8B-B14F-4D97-AF65-F5344CB8AC3E}">
        <p14:creationId xmlns:p14="http://schemas.microsoft.com/office/powerpoint/2010/main" val="2959880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4163">
              <a:spcBef>
                <a:spcPct val="30000"/>
              </a:spcBef>
              <a:defRPr sz="1200">
                <a:solidFill>
                  <a:schemeClr val="tx1"/>
                </a:solidFill>
                <a:latin typeface="Arial" panose="020B0604020202020204" pitchFamily="34" charset="0"/>
              </a:defRPr>
            </a:lvl2pPr>
            <a:lvl3pPr marL="1143000" indent="-227013">
              <a:spcBef>
                <a:spcPct val="30000"/>
              </a:spcBef>
              <a:defRPr sz="1200">
                <a:solidFill>
                  <a:schemeClr val="tx1"/>
                </a:solidFill>
                <a:latin typeface="Arial" panose="020B0604020202020204" pitchFamily="34" charset="0"/>
              </a:defRPr>
            </a:lvl3pPr>
            <a:lvl4pPr marL="1601788" indent="-227013">
              <a:spcBef>
                <a:spcPct val="30000"/>
              </a:spcBef>
              <a:defRPr sz="1200">
                <a:solidFill>
                  <a:schemeClr val="tx1"/>
                </a:solidFill>
                <a:latin typeface="Arial" panose="020B0604020202020204" pitchFamily="34" charset="0"/>
              </a:defRPr>
            </a:lvl4pPr>
            <a:lvl5pPr marL="2058988" indent="-227013">
              <a:spcBef>
                <a:spcPct val="30000"/>
              </a:spcBef>
              <a:defRPr sz="1200">
                <a:solidFill>
                  <a:schemeClr val="tx1"/>
                </a:solidFill>
                <a:latin typeface="Arial" panose="020B0604020202020204" pitchFamily="34" charset="0"/>
              </a:defRPr>
            </a:lvl5pPr>
            <a:lvl6pPr marL="2516188" indent="-227013" eaLnBrk="0" fontAlgn="base" hangingPunct="0">
              <a:spcBef>
                <a:spcPct val="30000"/>
              </a:spcBef>
              <a:spcAft>
                <a:spcPct val="0"/>
              </a:spcAft>
              <a:defRPr sz="1200">
                <a:solidFill>
                  <a:schemeClr val="tx1"/>
                </a:solidFill>
                <a:latin typeface="Arial" panose="020B0604020202020204" pitchFamily="34" charset="0"/>
              </a:defRPr>
            </a:lvl6pPr>
            <a:lvl7pPr marL="2973388" indent="-227013" eaLnBrk="0" fontAlgn="base" hangingPunct="0">
              <a:spcBef>
                <a:spcPct val="30000"/>
              </a:spcBef>
              <a:spcAft>
                <a:spcPct val="0"/>
              </a:spcAft>
              <a:defRPr sz="1200">
                <a:solidFill>
                  <a:schemeClr val="tx1"/>
                </a:solidFill>
                <a:latin typeface="Arial" panose="020B0604020202020204" pitchFamily="34" charset="0"/>
              </a:defRPr>
            </a:lvl7pPr>
            <a:lvl8pPr marL="3430588" indent="-227013" eaLnBrk="0" fontAlgn="base" hangingPunct="0">
              <a:spcBef>
                <a:spcPct val="30000"/>
              </a:spcBef>
              <a:spcAft>
                <a:spcPct val="0"/>
              </a:spcAft>
              <a:defRPr sz="1200">
                <a:solidFill>
                  <a:schemeClr val="tx1"/>
                </a:solidFill>
                <a:latin typeface="Arial" panose="020B0604020202020204" pitchFamily="34" charset="0"/>
              </a:defRPr>
            </a:lvl8pPr>
            <a:lvl9pPr marL="3887788"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7E3988-8570-4D04-9A37-BF3988391AE2}" type="slidenum">
              <a:rPr lang="en-US" altLang="en-US" smtClean="0">
                <a:solidFill>
                  <a:srgbClr val="000000"/>
                </a:solidFill>
              </a:rPr>
              <a:pPr>
                <a:spcBef>
                  <a:spcPct val="0"/>
                </a:spcBef>
              </a:pPr>
              <a:t>3</a:t>
            </a:fld>
            <a:endParaRPr lang="en-US" altLang="en-US" smtClean="0">
              <a:solidFill>
                <a:srgbClr val="000000"/>
              </a:solidFill>
            </a:endParaRPr>
          </a:p>
        </p:txBody>
      </p:sp>
      <p:sp>
        <p:nvSpPr>
          <p:cNvPr id="18435"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630238" y="4459288"/>
            <a:ext cx="5683250" cy="42243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b="1" dirty="0"/>
              <a:t>Objetivos del Curso</a:t>
            </a:r>
          </a:p>
          <a:p>
            <a:pPr>
              <a:defRPr/>
            </a:pPr>
            <a:endParaRPr lang="es-MX" dirty="0"/>
          </a:p>
          <a:p>
            <a:pPr>
              <a:defRPr/>
            </a:pPr>
            <a:r>
              <a:rPr lang="es-MX" b="1" dirty="0"/>
              <a:t>Al finalizar el curso, se espera que pueda demostrar</a:t>
            </a:r>
            <a:r>
              <a:rPr lang="es-MX" dirty="0"/>
              <a:t>:</a:t>
            </a:r>
          </a:p>
          <a:p>
            <a:pPr>
              <a:defRPr/>
            </a:pPr>
            <a:endParaRPr lang="es-MX" dirty="0"/>
          </a:p>
          <a:p>
            <a:pPr marL="171450" indent="-171450">
              <a:buFont typeface="Arial" panose="020B0604020202020204" pitchFamily="34" charset="0"/>
              <a:buChar char="•"/>
              <a:defRPr/>
            </a:pPr>
            <a:r>
              <a:rPr lang="es-MX" dirty="0"/>
              <a:t>Una comprensión de sus derechos bajo </a:t>
            </a:r>
            <a:r>
              <a:rPr lang="es-MX" dirty="0" err="1"/>
              <a:t>OSHA</a:t>
            </a:r>
            <a:r>
              <a:rPr lang="es-MX" dirty="0"/>
              <a:t>, incluidos los Programas de Protección de Denunciantes</a:t>
            </a:r>
          </a:p>
          <a:p>
            <a:pPr marL="171450" indent="-171450">
              <a:buFont typeface="Arial" panose="020B0604020202020204" pitchFamily="34" charset="0"/>
              <a:buChar char="•"/>
              <a:defRPr/>
            </a:pPr>
            <a:endParaRPr lang="es-MX" dirty="0"/>
          </a:p>
          <a:p>
            <a:pPr marL="171450" indent="-171450">
              <a:buFont typeface="Arial" panose="020B0604020202020204" pitchFamily="34" charset="0"/>
              <a:buChar char="•"/>
              <a:defRPr/>
            </a:pPr>
            <a:r>
              <a:rPr lang="es-MX" dirty="0"/>
              <a:t>Una comprensión de los peligros de las máquinas y / o peligros de herramientas eléctricas portátiles</a:t>
            </a:r>
          </a:p>
          <a:p>
            <a:pPr marL="171450" indent="-171450">
              <a:buFont typeface="Arial" panose="020B0604020202020204" pitchFamily="34" charset="0"/>
              <a:buChar char="•"/>
              <a:defRPr/>
            </a:pPr>
            <a:endParaRPr lang="es-MX" dirty="0"/>
          </a:p>
          <a:p>
            <a:pPr marL="171450" indent="-171450">
              <a:buFont typeface="Arial" panose="020B0604020202020204" pitchFamily="34" charset="0"/>
              <a:buChar char="•"/>
              <a:defRPr/>
            </a:pPr>
            <a:r>
              <a:rPr lang="es-MX" dirty="0"/>
              <a:t>Su conocimiento sobre cómo protegerse de los riesgos de las máquinas y / o los peligros de las herramientas eléctricas portátiles, incluida la protección adecuada</a:t>
            </a:r>
          </a:p>
          <a:p>
            <a:pPr marL="171450" indent="-171450">
              <a:buFont typeface="Arial" panose="020B0604020202020204" pitchFamily="34" charset="0"/>
              <a:buChar char="•"/>
              <a:defRPr/>
            </a:pPr>
            <a:endParaRPr lang="en-US" dirty="0" smtClean="0"/>
          </a:p>
          <a:p>
            <a:pPr marL="171450" indent="-171450">
              <a:buFont typeface="Arial" panose="020B0604020202020204" pitchFamily="34" charset="0"/>
              <a:buChar char="•"/>
              <a:defRPr/>
            </a:pPr>
            <a:endParaRPr lang="en-US" dirty="0" smtClean="0"/>
          </a:p>
        </p:txBody>
      </p:sp>
    </p:spTree>
    <p:extLst>
      <p:ext uri="{BB962C8B-B14F-4D97-AF65-F5344CB8AC3E}">
        <p14:creationId xmlns:p14="http://schemas.microsoft.com/office/powerpoint/2010/main" val="2372827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Soluciones</a:t>
            </a:r>
          </a:p>
          <a:p>
            <a:endParaRPr lang="es-MX" altLang="en-US" dirty="0" smtClean="0">
              <a:latin typeface="Arial" panose="020B0604020202020204" pitchFamily="34" charset="0"/>
            </a:endParaRPr>
          </a:p>
          <a:p>
            <a:r>
              <a:rPr lang="es-MX" altLang="en-US" dirty="0" smtClean="0">
                <a:latin typeface="Arial" panose="020B0604020202020204" pitchFamily="34" charset="0"/>
              </a:rPr>
              <a:t>Proteja toda la cuchilla excepto en el punto de operación (la parte de trabajo de la cuchilla entre la parte inferior de los rodillos de guía deslizantes y la mesa).</a:t>
            </a:r>
          </a:p>
          <a:p>
            <a:r>
              <a:rPr lang="es-MX" altLang="en-US" dirty="0" smtClean="0">
                <a:latin typeface="Arial" panose="020B0604020202020204" pitchFamily="34" charset="0"/>
              </a:rPr>
              <a:t>Use un protector ajustable para la parte de la cuchilla sobre los rodillos de guía deslizantes de manera que suba y baje con la guía. Ajuste correctamente la guía de la cuchilla para que se ajuste al grosor del </a:t>
            </a:r>
            <a:r>
              <a:rPr lang="es-MX" altLang="en-US" dirty="0" err="1" smtClean="0">
                <a:latin typeface="Arial" panose="020B0604020202020204" pitchFamily="34" charset="0"/>
              </a:rPr>
              <a:t>matrrial</a:t>
            </a:r>
            <a:r>
              <a:rPr lang="es-MX" altLang="en-US" dirty="0" smtClean="0">
                <a:latin typeface="Arial" panose="020B0604020202020204" pitchFamily="34" charset="0"/>
              </a:rPr>
              <a:t> de trabajo y asegúrese de que la guarda o protector esté lo más cerca posible del material de trabajo.</a:t>
            </a:r>
          </a:p>
          <a:p>
            <a:r>
              <a:rPr lang="es-MX" altLang="en-US" dirty="0" smtClean="0">
                <a:latin typeface="Arial" panose="020B0604020202020204" pitchFamily="34" charset="0"/>
              </a:rPr>
              <a:t>Las sierras de cinta deben estar completamente encerradas.</a:t>
            </a:r>
          </a:p>
          <a:p>
            <a:r>
              <a:rPr lang="es-MX" altLang="en-US" dirty="0" smtClean="0">
                <a:latin typeface="Arial" panose="020B0604020202020204" pitchFamily="34" charset="0"/>
              </a:rPr>
              <a:t>Asegúrese de que la sierra incluya un dispositivo de control de tensión para indicar la tensión adecuada de la cuchilla.</a:t>
            </a:r>
            <a:endParaRPr lang="en-US" altLang="en-US" dirty="0" smtClean="0">
              <a:latin typeface="Arial" panose="020B0604020202020204" pitchFamily="34" charset="0"/>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9E9F71D2-F302-453C-BF23-B3062DEEF3A7}" type="slidenum">
              <a:rPr lang="en-US" altLang="en-US" smtClean="0"/>
              <a:pPr/>
              <a:t>30</a:t>
            </a:fld>
            <a:endParaRPr lang="en-US" altLang="en-US" smtClean="0"/>
          </a:p>
        </p:txBody>
      </p:sp>
    </p:spTree>
    <p:extLst>
      <p:ext uri="{BB962C8B-B14F-4D97-AF65-F5344CB8AC3E}">
        <p14:creationId xmlns:p14="http://schemas.microsoft.com/office/powerpoint/2010/main" val="4176753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Sierra de Corte</a:t>
            </a:r>
          </a:p>
          <a:p>
            <a:r>
              <a:rPr lang="es-MX" altLang="en-US" smtClean="0">
                <a:latin typeface="Arial" panose="020B0604020202020204" pitchFamily="34" charset="0"/>
              </a:rPr>
              <a:t>Aunque hay muchos tipos específicos de sierras de corte, todas ellas son sierras circulares diseñadas para corte transversal de material en longitudes y ángulos exactos. Las siguientes son algunas de las sierras de corte comunes que se usan en la actualidad.</a:t>
            </a:r>
          </a:p>
          <a:p>
            <a:endParaRPr lang="es-MX" altLang="en-US" smtClean="0">
              <a:latin typeface="Arial" panose="020B0604020202020204" pitchFamily="34" charset="0"/>
            </a:endParaRPr>
          </a:p>
          <a:p>
            <a:r>
              <a:rPr lang="es-MX" altLang="en-US" b="1" smtClean="0">
                <a:latin typeface="Arial" panose="020B0604020202020204" pitchFamily="34" charset="0"/>
              </a:rPr>
              <a:t>Sierra Miter</a:t>
            </a:r>
          </a:p>
          <a:p>
            <a:r>
              <a:rPr lang="es-MX" altLang="en-US" smtClean="0">
                <a:latin typeface="Arial" panose="020B0604020202020204" pitchFamily="34" charset="0"/>
              </a:rPr>
              <a:t>Una sierra ingletadora es una sierra de poder circular versátil montada en un marco con bisagras y diseñada para hacer cortes angulares precisos. Cuando la cuchilla se baja en un movimiento de corte, la cuchilla atraviesa la pieza de trabajo y pasa a través de una ranura en la base.</a:t>
            </a:r>
          </a:p>
          <a:p>
            <a:endParaRPr lang="es-MX" altLang="en-US" smtClean="0">
              <a:latin typeface="Arial" panose="020B0604020202020204" pitchFamily="34" charset="0"/>
            </a:endParaRPr>
          </a:p>
          <a:p>
            <a:r>
              <a:rPr lang="es-MX" altLang="en-US" b="1" smtClean="0">
                <a:latin typeface="Arial" panose="020B0604020202020204" pitchFamily="34" charset="0"/>
              </a:rPr>
              <a:t>Sierra de Cortar</a:t>
            </a:r>
          </a:p>
          <a:p>
            <a:r>
              <a:rPr lang="es-MX" altLang="en-US" smtClean="0">
                <a:latin typeface="Arial" panose="020B0604020202020204" pitchFamily="34" charset="0"/>
              </a:rPr>
              <a:t>Una sierra de corte es una sierra circular liviana montada en un brazo pivotante con resorte y sostenida por una base de metal. El operador sujeta el material a la guía, tira de la hoja a través de la pieza de trabajo y guía la sierra hasta su posición vertical. Las sierras cortadoras generalmente no tienen la capacidad de corte de las sierras de inglete (Miter).</a:t>
            </a:r>
            <a:endParaRPr lang="en-US" altLang="en-US" smtClean="0">
              <a:latin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B560E971-9DD4-4542-A74B-A995CD12F2EB}" type="slidenum">
              <a:rPr lang="en-US" altLang="en-US" smtClean="0"/>
              <a:pPr/>
              <a:t>31</a:t>
            </a:fld>
            <a:endParaRPr lang="en-US" altLang="en-US" smtClean="0"/>
          </a:p>
        </p:txBody>
      </p:sp>
    </p:spTree>
    <p:extLst>
      <p:ext uri="{BB962C8B-B14F-4D97-AF65-F5344CB8AC3E}">
        <p14:creationId xmlns:p14="http://schemas.microsoft.com/office/powerpoint/2010/main" val="324141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Riesgos</a:t>
            </a:r>
          </a:p>
          <a:p>
            <a:r>
              <a:rPr lang="es-MX" altLang="en-US" b="1" i="1" smtClean="0">
                <a:latin typeface="Arial" panose="020B0604020202020204" pitchFamily="34" charset="0"/>
              </a:rPr>
              <a:t>¿Qué está mal con esta imagen?</a:t>
            </a:r>
          </a:p>
          <a:p>
            <a:endParaRPr lang="es-MX" altLang="en-US" smtClean="0">
              <a:latin typeface="Arial" panose="020B0604020202020204" pitchFamily="34" charset="0"/>
            </a:endParaRPr>
          </a:p>
          <a:p>
            <a:r>
              <a:rPr lang="es-MX" altLang="en-US" smtClean="0">
                <a:latin typeface="Arial" panose="020B0604020202020204" pitchFamily="34" charset="0"/>
              </a:rPr>
              <a:t>Se pueden producir cortes severos o amputaciones de los dedos o las manos si entran en contacto con la hoja de la sierra. Si la cuchilla giratoria no está protegida adecuadamente, la exposición puede ocurrir durante la operación o cuando la sierra está en ralentí. Las sierras basculantes pueden presentar riesgos adicionales si el dispositivo de retorno falla, si la sierra rebota hacia adelante desde una posición retraída, o si la hoja de sierra puede pasar el borde de la mesa, posiblemente en contacto con el cuerpo del operador.</a:t>
            </a:r>
          </a:p>
          <a:p>
            <a:r>
              <a:rPr lang="es-MX" altLang="en-US" smtClean="0">
                <a:latin typeface="Arial" panose="020B0604020202020204" pitchFamily="34" charset="0"/>
              </a:rPr>
              <a:t>Aunque no es tan común como con las sierras multiples (ripsaws), también pueden producirse contragolpes peligrosos.</a:t>
            </a:r>
            <a:endParaRPr lang="en-US" altLang="en-US" smtClean="0">
              <a:latin typeface="Arial" panose="020B0604020202020204" pitchFamily="34" charset="0"/>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E8D47BD1-3125-4A9A-A8AE-FD3B8B2F3ED1}" type="slidenum">
              <a:rPr lang="en-US" altLang="en-US" smtClean="0"/>
              <a:pPr/>
              <a:t>32</a:t>
            </a:fld>
            <a:endParaRPr lang="en-US" altLang="en-US" smtClean="0"/>
          </a:p>
        </p:txBody>
      </p:sp>
    </p:spTree>
    <p:extLst>
      <p:ext uri="{BB962C8B-B14F-4D97-AF65-F5344CB8AC3E}">
        <p14:creationId xmlns:p14="http://schemas.microsoft.com/office/powerpoint/2010/main" val="4244197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Soluciones</a:t>
            </a:r>
          </a:p>
          <a:p>
            <a:endParaRPr lang="es-MX" altLang="en-US" smtClean="0">
              <a:latin typeface="Arial" panose="020B0604020202020204" pitchFamily="34" charset="0"/>
            </a:endParaRPr>
          </a:p>
          <a:p>
            <a:r>
              <a:rPr lang="es-MX" altLang="en-US" smtClean="0">
                <a:latin typeface="Arial" panose="020B0604020202020204" pitchFamily="34" charset="0"/>
              </a:rPr>
              <a:t>Las sierras de corte sobre mesa, incluidas las sierras de inglete (Miter) y de corte, deben estar provistas de protectores de capucha fijos que encierren el eje y la mitad superior de la sierra. Estas sierras también deben estar equipadas con un protector de cuchilla inferior autoajustable que se ajusta automáticamente al grosor del material que se corta y proporciona una protección continua de la cuchilla. La mayoría de las protecciones suministradas por los fabricantes están diseñadas para moverse mientras la cuchilla se acerca al corte. Si un protector parece lento para volver a su posición normal, ajústelo o repárelo de inmediato..</a:t>
            </a:r>
          </a:p>
          <a:p>
            <a:endParaRPr lang="es-MX" altLang="en-US" smtClean="0">
              <a:latin typeface="Arial" panose="020B0604020202020204" pitchFamily="34" charset="0"/>
            </a:endParaRPr>
          </a:p>
          <a:p>
            <a:r>
              <a:rPr lang="es-MX" altLang="en-US" b="1" i="1" smtClean="0">
                <a:latin typeface="Arial" panose="020B0604020202020204" pitchFamily="34" charset="0"/>
              </a:rPr>
              <a:t>Medidas de Seguridad Adicionales</a:t>
            </a:r>
          </a:p>
          <a:p>
            <a:endParaRPr lang="es-MX" altLang="en-US" smtClean="0">
              <a:latin typeface="Arial" panose="020B0604020202020204" pitchFamily="34" charset="0"/>
            </a:endParaRPr>
          </a:p>
          <a:p>
            <a:r>
              <a:rPr lang="es-MX" altLang="en-US" smtClean="0">
                <a:latin typeface="Arial" panose="020B0604020202020204" pitchFamily="34" charset="0"/>
              </a:rPr>
              <a:t>Use solo hojas de tamaño recomendado y con clasificación de RPM. </a:t>
            </a:r>
          </a:p>
          <a:p>
            <a:r>
              <a:rPr lang="es-MX" altLang="en-US" smtClean="0">
                <a:latin typeface="Arial" panose="020B0604020202020204" pitchFamily="34" charset="0"/>
              </a:rPr>
              <a:t>Mantenga las cuchillas afiladas. </a:t>
            </a:r>
          </a:p>
          <a:p>
            <a:r>
              <a:rPr lang="es-MX" altLang="en-US" smtClean="0">
                <a:latin typeface="Arial" panose="020B0604020202020204" pitchFamily="34" charset="0"/>
              </a:rPr>
              <a:t>Siempre use protección para los ojos y la cara.</a:t>
            </a:r>
            <a:endParaRPr lang="en-US" altLang="en-US" smtClean="0">
              <a:latin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8A1C43FD-AD99-4E92-86AB-A3FDD1838FF2}" type="slidenum">
              <a:rPr lang="en-US" altLang="en-US" smtClean="0"/>
              <a:pPr/>
              <a:t>33</a:t>
            </a:fld>
            <a:endParaRPr lang="en-US" altLang="en-US" smtClean="0"/>
          </a:p>
        </p:txBody>
      </p:sp>
    </p:spTree>
    <p:extLst>
      <p:ext uri="{BB962C8B-B14F-4D97-AF65-F5344CB8AC3E}">
        <p14:creationId xmlns:p14="http://schemas.microsoft.com/office/powerpoint/2010/main" val="2610581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sz="1100" dirty="0" smtClean="0">
                <a:latin typeface="Arial" panose="020B0604020202020204" pitchFamily="34" charset="0"/>
              </a:rPr>
              <a:t>¿Qué tiene una sierra circular en común con una amoladora que no tiene en común con una sierra de cinta?</a:t>
            </a:r>
          </a:p>
          <a:p>
            <a:r>
              <a:rPr lang="es-MX" altLang="en-US" sz="1100" dirty="0" smtClean="0">
                <a:latin typeface="Arial" panose="020B0604020202020204" pitchFamily="34" charset="0"/>
              </a:rPr>
              <a:t>Elija una máquina previamente discutida, preferiblemente de su área de trabajo, e identifique peligros y soluciones. Si es posible, Haga esto sin consultar su material de capacitación </a:t>
            </a:r>
            <a:r>
              <a:rPr lang="en-US" altLang="en-US" sz="800" b="1" dirty="0" smtClean="0">
                <a:latin typeface="Arial" panose="020B0604020202020204" pitchFamily="34" charset="0"/>
              </a:rPr>
              <a:t>	                  </a:t>
            </a:r>
          </a:p>
          <a:p>
            <a:r>
              <a:rPr lang="en-US" altLang="en-US" sz="800" b="1" dirty="0" smtClean="0">
                <a:latin typeface="Arial" panose="020B0604020202020204" pitchFamily="34" charset="0"/>
              </a:rPr>
              <a:t>	</a:t>
            </a:r>
            <a:r>
              <a:rPr lang="en-US" altLang="en-US" sz="1800" b="1" dirty="0" err="1" smtClean="0">
                <a:latin typeface="Arial" panose="020B0604020202020204" pitchFamily="34" charset="0"/>
              </a:rPr>
              <a:t>Máquina</a:t>
            </a:r>
            <a:r>
              <a:rPr lang="en-US" altLang="en-US" sz="1800" b="1" dirty="0" smtClean="0">
                <a:latin typeface="Arial" panose="020B0604020202020204" pitchFamily="34" charset="0"/>
              </a:rPr>
              <a:t>: _____________________</a:t>
            </a:r>
          </a:p>
          <a:p>
            <a:endParaRPr lang="en-US" altLang="en-US" dirty="0" smtClean="0">
              <a:latin typeface="Arial" panose="020B0604020202020204" pitchFamily="34" charset="0"/>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649665E3-A7DE-4B14-95FB-5667EF80CDD1}" type="slidenum">
              <a:rPr lang="en-US" altLang="en-US" smtClean="0"/>
              <a:pPr/>
              <a:t>34</a:t>
            </a:fld>
            <a:endParaRPr lang="en-US" altLang="en-US" smtClean="0"/>
          </a:p>
        </p:txBody>
      </p:sp>
      <p:graphicFrame>
        <p:nvGraphicFramePr>
          <p:cNvPr id="5" name="Table 4"/>
          <p:cNvGraphicFramePr>
            <a:graphicFrameLocks noGrp="1"/>
          </p:cNvGraphicFramePr>
          <p:nvPr/>
        </p:nvGraphicFramePr>
        <p:xfrm>
          <a:off x="709613" y="6453188"/>
          <a:ext cx="5683250" cy="2230437"/>
        </p:xfrm>
        <a:graphic>
          <a:graphicData uri="http://schemas.openxmlformats.org/drawingml/2006/table">
            <a:tbl>
              <a:tblPr firstRow="1" bandRow="1">
                <a:tableStyleId>{5C22544A-7EE6-4342-B048-85BDC9FD1C3A}</a:tableStyleId>
              </a:tblPr>
              <a:tblGrid>
                <a:gridCol w="2841625">
                  <a:extLst>
                    <a:ext uri="{9D8B030D-6E8A-4147-A177-3AD203B41FA5}">
                      <a16:colId xmlns:a16="http://schemas.microsoft.com/office/drawing/2014/main" val="20000"/>
                    </a:ext>
                  </a:extLst>
                </a:gridCol>
                <a:gridCol w="2841625">
                  <a:extLst>
                    <a:ext uri="{9D8B030D-6E8A-4147-A177-3AD203B41FA5}">
                      <a16:colId xmlns:a16="http://schemas.microsoft.com/office/drawing/2014/main" val="20001"/>
                    </a:ext>
                  </a:extLst>
                </a:gridCol>
              </a:tblGrid>
              <a:tr h="371740">
                <a:tc>
                  <a:txBody>
                    <a:bodyPr/>
                    <a:lstStyle/>
                    <a:p>
                      <a:pPr algn="ctr"/>
                      <a:r>
                        <a:rPr lang="en-US" sz="1800" dirty="0" err="1" smtClean="0">
                          <a:solidFill>
                            <a:schemeClr val="tx1"/>
                          </a:solidFill>
                        </a:rPr>
                        <a:t>Riesgos</a:t>
                      </a:r>
                      <a:endParaRPr lang="en-US" sz="1800" dirty="0">
                        <a:solidFill>
                          <a:schemeClr val="tx1"/>
                        </a:solidFill>
                      </a:endParaRPr>
                    </a:p>
                  </a:txBody>
                  <a:tcPr marL="91747" marR="91747" marT="45831" marB="45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err="1" smtClean="0">
                          <a:solidFill>
                            <a:schemeClr val="tx1"/>
                          </a:solidFill>
                        </a:rPr>
                        <a:t>Soluciones</a:t>
                      </a:r>
                      <a:endParaRPr lang="en-US" sz="1800" dirty="0">
                        <a:solidFill>
                          <a:schemeClr val="tx1"/>
                        </a:solidFill>
                      </a:endParaRPr>
                    </a:p>
                  </a:txBody>
                  <a:tcPr marL="91747" marR="91747" marT="45831" marB="45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1740">
                <a:tc>
                  <a:txBody>
                    <a:bodyPr/>
                    <a:lstStyle/>
                    <a:p>
                      <a:endParaRPr lang="en-US" sz="1800" dirty="0"/>
                    </a:p>
                  </a:txBody>
                  <a:tcPr marL="91747" marR="91747" marT="45831" marB="45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47" marR="91747" marT="45831" marB="45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1740">
                <a:tc>
                  <a:txBody>
                    <a:bodyPr/>
                    <a:lstStyle/>
                    <a:p>
                      <a:endParaRPr lang="en-US" sz="1800" dirty="0"/>
                    </a:p>
                  </a:txBody>
                  <a:tcPr marL="91747" marR="91747" marT="45831" marB="45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47" marR="91747" marT="45831" marB="45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1740">
                <a:tc>
                  <a:txBody>
                    <a:bodyPr/>
                    <a:lstStyle/>
                    <a:p>
                      <a:endParaRPr lang="en-US" sz="1800" dirty="0"/>
                    </a:p>
                  </a:txBody>
                  <a:tcPr marL="91747" marR="91747" marT="45831" marB="45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47" marR="91747" marT="45831" marB="45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1740">
                <a:tc>
                  <a:txBody>
                    <a:bodyPr/>
                    <a:lstStyle/>
                    <a:p>
                      <a:endParaRPr lang="en-US" sz="1800" dirty="0"/>
                    </a:p>
                  </a:txBody>
                  <a:tcPr marL="91747" marR="91747" marT="45831" marB="45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47" marR="91747" marT="45831" marB="45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1740">
                <a:tc>
                  <a:txBody>
                    <a:bodyPr/>
                    <a:lstStyle/>
                    <a:p>
                      <a:endParaRPr lang="en-US" sz="1800" dirty="0"/>
                    </a:p>
                  </a:txBody>
                  <a:tcPr marL="91747" marR="91747" marT="45831" marB="45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91747" marR="91747" marT="45831" marB="45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27710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Taladro de Banco</a:t>
            </a:r>
          </a:p>
          <a:p>
            <a:endParaRPr lang="es-MX" altLang="en-US" smtClean="0">
              <a:latin typeface="Arial" panose="020B0604020202020204" pitchFamily="34" charset="0"/>
            </a:endParaRPr>
          </a:p>
          <a:p>
            <a:r>
              <a:rPr lang="es-MX" altLang="en-US" smtClean="0">
                <a:latin typeface="Arial" panose="020B0604020202020204" pitchFamily="34" charset="0"/>
              </a:rPr>
              <a:t>¿Cuál es el peligro de movimiento de una taladradora?</a:t>
            </a:r>
          </a:p>
          <a:p>
            <a:endParaRPr lang="es-MX" altLang="en-US" smtClean="0">
              <a:latin typeface="Arial" panose="020B0604020202020204" pitchFamily="34" charset="0"/>
            </a:endParaRPr>
          </a:p>
          <a:p>
            <a:r>
              <a:rPr lang="es-MX" altLang="en-US" smtClean="0">
                <a:latin typeface="Arial" panose="020B0604020202020204" pitchFamily="34" charset="0"/>
              </a:rPr>
              <a:t>¿Cuál es el peligro de acción de una taladradora?</a:t>
            </a:r>
          </a:p>
          <a:p>
            <a:endParaRPr lang="es-MX" altLang="en-US" smtClean="0">
              <a:latin typeface="Arial" panose="020B0604020202020204" pitchFamily="34" charset="0"/>
            </a:endParaRPr>
          </a:p>
          <a:p>
            <a:r>
              <a:rPr lang="es-MX" altLang="en-US" smtClean="0">
                <a:latin typeface="Arial" panose="020B0604020202020204" pitchFamily="34" charset="0"/>
              </a:rPr>
              <a:t>La taladradora es una máquina versátil que utiliza una broca de corte múltiple asegurada en un mandril giratorio para taladrar y perforar agujeros, normalmente en el material de madera. Ya sea en diseños de piso o de mesa, las taladradoras generalmente se disponen verticalmente, lo que requiere que el operador suba y baje una manija de operación para controlar la broca. Estas máquinas también tienen velocidades variables y algunas tienen múltiples husillos para varias perforaciones al mismo tiempo. La taladradora más comúnmente utilizada es una máquina de un solo husillo, montada en el piso y accionada por correa para la perforación no repetitiva.</a:t>
            </a:r>
            <a:endParaRPr lang="en-US" altLang="en-US" smtClean="0">
              <a:solidFill>
                <a:srgbClr val="FF0000"/>
              </a:solidFill>
              <a:latin typeface="Arial" panose="020B0604020202020204" pitchFamily="34" charset="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CB976318-9469-4EEE-AA85-905708262D5A}" type="slidenum">
              <a:rPr lang="en-US" altLang="en-US" smtClean="0"/>
              <a:pPr/>
              <a:t>35</a:t>
            </a:fld>
            <a:endParaRPr lang="en-US" altLang="en-US" smtClean="0"/>
          </a:p>
        </p:txBody>
      </p:sp>
    </p:spTree>
    <p:extLst>
      <p:ext uri="{BB962C8B-B14F-4D97-AF65-F5344CB8AC3E}">
        <p14:creationId xmlns:p14="http://schemas.microsoft.com/office/powerpoint/2010/main" val="3627101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Riesgos</a:t>
            </a:r>
            <a:endParaRPr lang="es-MX" altLang="en-US" smtClean="0">
              <a:latin typeface="Arial" panose="020B0604020202020204" pitchFamily="34" charset="0"/>
            </a:endParaRPr>
          </a:p>
          <a:p>
            <a:r>
              <a:rPr lang="es-MX" altLang="en-US" smtClean="0">
                <a:latin typeface="Arial" panose="020B0604020202020204" pitchFamily="34" charset="0"/>
              </a:rPr>
              <a:t>Se pueden producir laceraciones y estrangulamientos serios si los operadores entran en contacto con la broca rotativa o el portabrocas, o cuando los operadores intentan sostener el material a mano durante la perforación. Si no se asegura adecuadamente, la acción puede girar violentamente y contactar al operador y a otras personas cercanas. Además, las lesiones pueden ocurrir a partir de una llave de mandril proyectada si esta se deja en el mandril.</a:t>
            </a:r>
            <a:endParaRPr lang="en-US" altLang="en-US" smtClean="0">
              <a:latin typeface="Arial" panose="020B0604020202020204"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39D08668-E518-427E-B26E-99DA37D419BB}" type="slidenum">
              <a:rPr lang="en-US" altLang="en-US" smtClean="0"/>
              <a:pPr/>
              <a:t>36</a:t>
            </a:fld>
            <a:endParaRPr lang="en-US" altLang="en-US" smtClean="0"/>
          </a:p>
        </p:txBody>
      </p:sp>
    </p:spTree>
    <p:extLst>
      <p:ext uri="{BB962C8B-B14F-4D97-AF65-F5344CB8AC3E}">
        <p14:creationId xmlns:p14="http://schemas.microsoft.com/office/powerpoint/2010/main" val="891893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Soluciones</a:t>
            </a:r>
          </a:p>
          <a:p>
            <a:endParaRPr lang="es-MX" altLang="en-US" smtClean="0">
              <a:latin typeface="Arial" panose="020B0604020202020204" pitchFamily="34" charset="0"/>
            </a:endParaRPr>
          </a:p>
          <a:p>
            <a:r>
              <a:rPr lang="es-MX" altLang="en-US" smtClean="0">
                <a:latin typeface="Arial" panose="020B0604020202020204" pitchFamily="34" charset="0"/>
              </a:rPr>
              <a:t>Use plantillas o accesorios para sujetar el material la base y estabilizar la pieza de trabajo. Esto permite que el material se asegure para la perforación y que la mano libre del operador se ubique fuera del plato giratorio y la broca. Es más probable que la broca agarre y gire una pieza inestable. En muchas aplicaciones de perforación repetitivas, se instalan protecciones o pantallas especialmente diseñadas para proteger al operador de la posible exposición a brocas y brocas rotativas. Un escudo fijo de tipo universal se puede usar en perforaciones múltiples.</a:t>
            </a:r>
            <a:endParaRPr lang="en-US" altLang="en-US" smtClean="0">
              <a:latin typeface="Arial" panose="020B0604020202020204" pitchFamily="34" charset="0"/>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297BF348-C462-425E-8437-AC79544FC9AC}" type="slidenum">
              <a:rPr lang="en-US" altLang="en-US" smtClean="0"/>
              <a:pPr/>
              <a:t>37</a:t>
            </a:fld>
            <a:endParaRPr lang="en-US" altLang="en-US" smtClean="0"/>
          </a:p>
        </p:txBody>
      </p:sp>
    </p:spTree>
    <p:extLst>
      <p:ext uri="{BB962C8B-B14F-4D97-AF65-F5344CB8AC3E}">
        <p14:creationId xmlns:p14="http://schemas.microsoft.com/office/powerpoint/2010/main" val="1040329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Torno</a:t>
            </a:r>
          </a:p>
          <a:p>
            <a:endParaRPr lang="es-MX" altLang="en-US" smtClean="0">
              <a:latin typeface="Arial" panose="020B0604020202020204" pitchFamily="34" charset="0"/>
            </a:endParaRPr>
          </a:p>
          <a:p>
            <a:r>
              <a:rPr lang="es-MX" altLang="en-US" smtClean="0">
                <a:latin typeface="Arial" panose="020B0604020202020204" pitchFamily="34" charset="0"/>
              </a:rPr>
              <a:t>¿Cuál es el Riesgo de Movimiento de un torno?</a:t>
            </a:r>
          </a:p>
          <a:p>
            <a:endParaRPr lang="es-MX" altLang="en-US" smtClean="0">
              <a:latin typeface="Arial" panose="020B0604020202020204" pitchFamily="34" charset="0"/>
            </a:endParaRPr>
          </a:p>
          <a:p>
            <a:r>
              <a:rPr lang="es-MX" altLang="en-US" smtClean="0">
                <a:latin typeface="Arial" panose="020B0604020202020204" pitchFamily="34" charset="0"/>
              </a:rPr>
              <a:t>¿Cuál es el Riesgo de Acción de un torno de perforación?</a:t>
            </a:r>
          </a:p>
          <a:p>
            <a:endParaRPr lang="es-MX" altLang="en-US" smtClean="0">
              <a:latin typeface="Arial" panose="020B0604020202020204" pitchFamily="34" charset="0"/>
            </a:endParaRPr>
          </a:p>
          <a:p>
            <a:r>
              <a:rPr lang="es-MX" altLang="en-US" smtClean="0">
                <a:latin typeface="Arial" panose="020B0604020202020204" pitchFamily="34" charset="0"/>
              </a:rPr>
              <a:t>Si bien la mayoría de las herramientas giran o mueven una cuchilla o una broca para cortar, el torno de madera mueve la pieza de trabajo que se está cortando. El torno de madera se utiliza para convertir material en objetos redondos asegurando el material entre dos centros: el cabezal y el contrapunto (giro del eje), o asegurando el trabajo al cabezal solo con una placa frontal (cara). El giro del husillo se utiliza para objetos largos, como patas de mesas y sillas, mientras que el revestimiento se usa para tazas, cuencos y platos. El material gira rápidamente mientras el operador aplica una herramienta de un solo punto a la madera. El operador sostiene la herramienta en un soporte de herramientas y la hace avanzar a lo largo del resto de la herramienta para darle forma al material deseado.</a:t>
            </a:r>
            <a:endParaRPr lang="en-US" altLang="en-US" smtClean="0">
              <a:latin typeface="Arial" panose="020B0604020202020204" pitchFamily="34" charset="0"/>
            </a:endParaRPr>
          </a:p>
          <a:p>
            <a:r>
              <a:rPr lang="en-US" altLang="en-US" smtClean="0">
                <a:latin typeface="Arial" panose="020B0604020202020204" pitchFamily="34" charset="0"/>
              </a:rPr>
              <a:t>.</a:t>
            </a:r>
          </a:p>
          <a:p>
            <a:r>
              <a:rPr lang="en-US" altLang="en-US" smtClean="0">
                <a:latin typeface="Arial" panose="020B0604020202020204" pitchFamily="34" charset="0"/>
              </a:rPr>
              <a:t>.</a:t>
            </a: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3B926F3D-A4DC-4F2E-9ECB-1DCA797D4698}" type="slidenum">
              <a:rPr lang="en-US" altLang="en-US" smtClean="0"/>
              <a:pPr/>
              <a:t>38</a:t>
            </a:fld>
            <a:endParaRPr lang="en-US" altLang="en-US" smtClean="0"/>
          </a:p>
        </p:txBody>
      </p:sp>
    </p:spTree>
    <p:extLst>
      <p:ext uri="{BB962C8B-B14F-4D97-AF65-F5344CB8AC3E}">
        <p14:creationId xmlns:p14="http://schemas.microsoft.com/office/powerpoint/2010/main" val="3946452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Riesgos</a:t>
            </a:r>
          </a:p>
          <a:p>
            <a:endParaRPr lang="es-MX" altLang="en-US" b="1" smtClean="0">
              <a:latin typeface="Arial" panose="020B0604020202020204" pitchFamily="34" charset="0"/>
            </a:endParaRPr>
          </a:p>
          <a:p>
            <a:r>
              <a:rPr lang="es-MX" altLang="en-US" smtClean="0">
                <a:latin typeface="Arial" panose="020B0604020202020204" pitchFamily="34" charset="0"/>
              </a:rPr>
              <a:t>Debido a su operación única de rotación del material que se corta, el torno presenta varias preocupaciones. Los riesgos principales surgen cuando se usa una herramienta de mano contra el material en rotación y la proximidad del operador a las partes giratorias. Se pueden producir lesiones graves si la herramienta queda atrapada entre el resto y el material en rotación, lo que hace que las manos del operador entren en contacto con ella. Además, las manos, los brazos, la ropa, el cabello o las joyas pueden quedar atrapados en las piezas giratorias e introducirse en la máquina simplemente por la distancia cercana que el operador está entre los componentes de la máquina. Las piezas de trabajo proyectadas o rotas pueden ser otro peligro si no se aseguran entre los centros o si la pieza de trabajo está defectuosa. Además, las llaves de mandril pueden eyectrarse si se dejan en el mandril. Las virutas de madera voladoras de la operación de torneado también pueden representar un peligro en los tornos de madera.</a:t>
            </a:r>
          </a:p>
          <a:p>
            <a:endParaRPr lang="es-MX" altLang="en-US" b="1" smtClean="0">
              <a:latin typeface="Arial" panose="020B0604020202020204" pitchFamily="34" charset="0"/>
            </a:endParaRPr>
          </a:p>
          <a:p>
            <a:r>
              <a:rPr lang="es-MX" altLang="en-US" b="1" smtClean="0">
                <a:latin typeface="Arial" panose="020B0604020202020204" pitchFamily="34" charset="0"/>
              </a:rPr>
              <a:t>¿Qué está mal con esta imagen?</a:t>
            </a:r>
            <a:endParaRPr lang="en-US" altLang="en-US" b="1" smtClean="0">
              <a:latin typeface="Arial" panose="020B0604020202020204" pitchFamily="34"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6B5C7989-EFC8-4D53-A509-1A0A0D83A4CA}" type="slidenum">
              <a:rPr lang="en-US" altLang="en-US" smtClean="0"/>
              <a:pPr/>
              <a:t>39</a:t>
            </a:fld>
            <a:endParaRPr lang="en-US" altLang="en-US" smtClean="0"/>
          </a:p>
        </p:txBody>
      </p:sp>
    </p:spTree>
    <p:extLst>
      <p:ext uri="{BB962C8B-B14F-4D97-AF65-F5344CB8AC3E}">
        <p14:creationId xmlns:p14="http://schemas.microsoft.com/office/powerpoint/2010/main" val="1845656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1187450" y="728663"/>
            <a:ext cx="4695825" cy="3521075"/>
          </a:xfrm>
          <a:ln/>
        </p:spPr>
      </p:sp>
      <p:sp>
        <p:nvSpPr>
          <p:cNvPr id="3" name="Notes Placeholder 2"/>
          <p:cNvSpPr>
            <a:spLocks noGrp="1"/>
          </p:cNvSpPr>
          <p:nvPr>
            <p:ph type="body" idx="1"/>
          </p:nvPr>
        </p:nvSpPr>
        <p:spPr/>
        <p:txBody>
          <a:bodyPr/>
          <a:lstStyle/>
          <a:p>
            <a:pPr eaLnBrk="1" hangingPunct="1">
              <a:defRPr/>
            </a:pPr>
            <a:endParaRPr lang="en-US" sz="1800" b="1" dirty="0">
              <a:solidFill>
                <a:srgbClr val="FF0000"/>
              </a:solidFill>
            </a:endParaRPr>
          </a:p>
          <a:p>
            <a:pPr eaLnBrk="1" hangingPunct="1">
              <a:defRPr/>
            </a:pPr>
            <a:r>
              <a:rPr lang="en-US" sz="1800" b="1" dirty="0"/>
              <a:t>¡OSHA </a:t>
            </a:r>
            <a:r>
              <a:rPr lang="en-US" sz="1800" b="1" dirty="0" smtClean="0"/>
              <a:t>y </a:t>
            </a:r>
            <a:r>
              <a:rPr lang="en-US" sz="1800" b="1" dirty="0" err="1" smtClean="0"/>
              <a:t>Usted</a:t>
            </a:r>
            <a:r>
              <a:rPr lang="en-US" sz="1800" b="1" dirty="0" smtClean="0"/>
              <a:t>!</a:t>
            </a:r>
            <a:endParaRPr lang="en-US" sz="1800" b="1" dirty="0"/>
          </a:p>
          <a:p>
            <a:pPr marL="172267" indent="-172267">
              <a:lnSpc>
                <a:spcPct val="200000"/>
              </a:lnSpc>
              <a:buFont typeface="Arial" pitchFamily="34" charset="0"/>
              <a:buChar char="•"/>
              <a:defRPr/>
            </a:pPr>
            <a:r>
              <a:rPr lang="en-US" sz="1800" dirty="0" smtClean="0"/>
              <a:t>¡</a:t>
            </a:r>
            <a:r>
              <a:rPr lang="en-US" sz="1800" dirty="0" err="1"/>
              <a:t>Usted</a:t>
            </a:r>
            <a:r>
              <a:rPr lang="en-US" sz="1800" dirty="0"/>
              <a:t> </a:t>
            </a:r>
            <a:r>
              <a:rPr lang="en-US" sz="1800" dirty="0" err="1" smtClean="0"/>
              <a:t>tiene</a:t>
            </a:r>
            <a:r>
              <a:rPr lang="en-US" sz="1800" dirty="0" smtClean="0"/>
              <a:t> </a:t>
            </a:r>
            <a:r>
              <a:rPr lang="en-US" sz="1800" dirty="0" err="1" smtClean="0"/>
              <a:t>derechos</a:t>
            </a:r>
            <a:r>
              <a:rPr lang="en-US" sz="1800" dirty="0" smtClean="0"/>
              <a:t>!</a:t>
            </a:r>
            <a:endParaRPr lang="en-US" sz="1800" dirty="0"/>
          </a:p>
          <a:p>
            <a:pPr marL="172267" indent="-172267">
              <a:lnSpc>
                <a:spcPct val="200000"/>
              </a:lnSpc>
              <a:buFont typeface="Arial" pitchFamily="34" charset="0"/>
              <a:buChar char="•"/>
              <a:defRPr/>
            </a:pPr>
            <a:r>
              <a:rPr lang="en-US" sz="1800" dirty="0"/>
              <a:t>No </a:t>
            </a:r>
            <a:r>
              <a:rPr lang="en-US" sz="1800" dirty="0" err="1" smtClean="0"/>
              <a:t>represalias</a:t>
            </a:r>
            <a:endParaRPr lang="en-US" sz="1800" dirty="0"/>
          </a:p>
          <a:p>
            <a:pPr marL="172267" indent="-172267">
              <a:lnSpc>
                <a:spcPct val="200000"/>
              </a:lnSpc>
              <a:buFont typeface="Arial" pitchFamily="34" charset="0"/>
              <a:buChar char="•"/>
              <a:defRPr/>
            </a:pPr>
            <a:r>
              <a:rPr lang="es-MX" sz="1800" dirty="0" smtClean="0"/>
              <a:t>Presentando una queja</a:t>
            </a:r>
          </a:p>
          <a:p>
            <a:pPr>
              <a:defRPr/>
            </a:pPr>
            <a:r>
              <a:rPr lang="es-MX" sz="1800" b="1" dirty="0" smtClean="0"/>
              <a:t>Revisar </a:t>
            </a:r>
            <a:r>
              <a:rPr lang="es-MX" sz="1800" b="1" dirty="0"/>
              <a:t>la hoja de datos del denunciante en </a:t>
            </a:r>
            <a:r>
              <a:rPr lang="es-MX" sz="1800" b="1" dirty="0" smtClean="0"/>
              <a:t>la parte delantera interior</a:t>
            </a:r>
            <a:endParaRPr lang="en-US" sz="1800" b="1" dirty="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4163">
              <a:spcBef>
                <a:spcPct val="30000"/>
              </a:spcBef>
              <a:defRPr sz="1200">
                <a:solidFill>
                  <a:schemeClr val="tx1"/>
                </a:solidFill>
                <a:latin typeface="Arial" panose="020B0604020202020204" pitchFamily="34" charset="0"/>
              </a:defRPr>
            </a:lvl2pPr>
            <a:lvl3pPr marL="1143000" indent="-227013">
              <a:spcBef>
                <a:spcPct val="30000"/>
              </a:spcBef>
              <a:defRPr sz="1200">
                <a:solidFill>
                  <a:schemeClr val="tx1"/>
                </a:solidFill>
                <a:latin typeface="Arial" panose="020B0604020202020204" pitchFamily="34" charset="0"/>
              </a:defRPr>
            </a:lvl3pPr>
            <a:lvl4pPr marL="1601788" indent="-227013">
              <a:spcBef>
                <a:spcPct val="30000"/>
              </a:spcBef>
              <a:defRPr sz="1200">
                <a:solidFill>
                  <a:schemeClr val="tx1"/>
                </a:solidFill>
                <a:latin typeface="Arial" panose="020B0604020202020204" pitchFamily="34" charset="0"/>
              </a:defRPr>
            </a:lvl4pPr>
            <a:lvl5pPr marL="2058988" indent="-227013">
              <a:spcBef>
                <a:spcPct val="30000"/>
              </a:spcBef>
              <a:defRPr sz="1200">
                <a:solidFill>
                  <a:schemeClr val="tx1"/>
                </a:solidFill>
                <a:latin typeface="Arial" panose="020B0604020202020204" pitchFamily="34" charset="0"/>
              </a:defRPr>
            </a:lvl5pPr>
            <a:lvl6pPr marL="2516188" indent="-227013" eaLnBrk="0" fontAlgn="base" hangingPunct="0">
              <a:spcBef>
                <a:spcPct val="30000"/>
              </a:spcBef>
              <a:spcAft>
                <a:spcPct val="0"/>
              </a:spcAft>
              <a:defRPr sz="1200">
                <a:solidFill>
                  <a:schemeClr val="tx1"/>
                </a:solidFill>
                <a:latin typeface="Arial" panose="020B0604020202020204" pitchFamily="34" charset="0"/>
              </a:defRPr>
            </a:lvl6pPr>
            <a:lvl7pPr marL="2973388" indent="-227013" eaLnBrk="0" fontAlgn="base" hangingPunct="0">
              <a:spcBef>
                <a:spcPct val="30000"/>
              </a:spcBef>
              <a:spcAft>
                <a:spcPct val="0"/>
              </a:spcAft>
              <a:defRPr sz="1200">
                <a:solidFill>
                  <a:schemeClr val="tx1"/>
                </a:solidFill>
                <a:latin typeface="Arial" panose="020B0604020202020204" pitchFamily="34" charset="0"/>
              </a:defRPr>
            </a:lvl7pPr>
            <a:lvl8pPr marL="3430588" indent="-227013" eaLnBrk="0" fontAlgn="base" hangingPunct="0">
              <a:spcBef>
                <a:spcPct val="30000"/>
              </a:spcBef>
              <a:spcAft>
                <a:spcPct val="0"/>
              </a:spcAft>
              <a:defRPr sz="1200">
                <a:solidFill>
                  <a:schemeClr val="tx1"/>
                </a:solidFill>
                <a:latin typeface="Arial" panose="020B0604020202020204" pitchFamily="34" charset="0"/>
              </a:defRPr>
            </a:lvl8pPr>
            <a:lvl9pPr marL="3887788"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25DBA1-14F4-443A-9DFF-4B26438543F2}" type="slidenum">
              <a:rPr lang="en-US" altLang="en-US" smtClean="0"/>
              <a:pPr>
                <a:spcBef>
                  <a:spcPct val="0"/>
                </a:spcBef>
              </a:pPr>
              <a:t>4</a:t>
            </a:fld>
            <a:endParaRPr lang="en-US" altLang="en-US" smtClean="0"/>
          </a:p>
        </p:txBody>
      </p:sp>
    </p:spTree>
    <p:extLst>
      <p:ext uri="{BB962C8B-B14F-4D97-AF65-F5344CB8AC3E}">
        <p14:creationId xmlns:p14="http://schemas.microsoft.com/office/powerpoint/2010/main" val="3896040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Soluciones</a:t>
            </a:r>
          </a:p>
          <a:p>
            <a:endParaRPr lang="es-MX" altLang="en-US" smtClean="0">
              <a:latin typeface="Arial" panose="020B0604020202020204" pitchFamily="34" charset="0"/>
            </a:endParaRPr>
          </a:p>
          <a:p>
            <a:r>
              <a:rPr lang="es-MX" altLang="en-US" smtClean="0">
                <a:latin typeface="Arial" panose="020B0604020202020204" pitchFamily="34" charset="0"/>
              </a:rPr>
              <a:t>Cubra todas las partes giratorias y puntos de operación con protectores. Cubra los tornos utilizados para tornear material largo con protectores largos y curvos que se extienden sobre la parte superior del torno. Estos escudos, o protectores, deben proteger al operador si el material se suelta y es expulsado de la máquina. Las protecciones de mandril (chuck Guards) son la protección más común en los tornos. Cubren el mandril, que es la parte de la máquina en la que se inserta y sujeta el material.</a:t>
            </a:r>
            <a:endParaRPr lang="en-US" altLang="en-US" smtClean="0">
              <a:latin typeface="Arial" panose="020B0604020202020204" pitchFamily="34" charset="0"/>
            </a:endParaRP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52067799-E151-4739-B4EA-98CD540C6E9A}" type="slidenum">
              <a:rPr lang="en-US" altLang="en-US" smtClean="0"/>
              <a:pPr/>
              <a:t>40</a:t>
            </a:fld>
            <a:endParaRPr lang="en-US" altLang="en-US" smtClean="0"/>
          </a:p>
        </p:txBody>
      </p:sp>
    </p:spTree>
    <p:extLst>
      <p:ext uri="{BB962C8B-B14F-4D97-AF65-F5344CB8AC3E}">
        <p14:creationId xmlns:p14="http://schemas.microsoft.com/office/powerpoint/2010/main" val="3052138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Cepilladora</a:t>
            </a:r>
          </a:p>
          <a:p>
            <a:endParaRPr lang="es-MX" altLang="en-US" smtClean="0">
              <a:latin typeface="Arial" panose="020B0604020202020204" pitchFamily="34" charset="0"/>
            </a:endParaRPr>
          </a:p>
          <a:p>
            <a:r>
              <a:rPr lang="es-MX" altLang="en-US" smtClean="0">
                <a:latin typeface="Arial" panose="020B0604020202020204" pitchFamily="34" charset="0"/>
              </a:rPr>
              <a:t>¿Cuál es el Riesgo de Movimiento de una cepilladora?</a:t>
            </a:r>
          </a:p>
          <a:p>
            <a:endParaRPr lang="es-MX" altLang="en-US" smtClean="0">
              <a:latin typeface="Arial" panose="020B0604020202020204" pitchFamily="34" charset="0"/>
            </a:endParaRPr>
          </a:p>
          <a:p>
            <a:r>
              <a:rPr lang="es-MX" altLang="en-US" smtClean="0">
                <a:latin typeface="Arial" panose="020B0604020202020204" pitchFamily="34" charset="0"/>
              </a:rPr>
              <a:t>¿Cuál es el Riesgo de acción de una cepilladora?</a:t>
            </a:r>
          </a:p>
          <a:p>
            <a:endParaRPr lang="es-MX" altLang="en-US" smtClean="0">
              <a:latin typeface="Arial" panose="020B0604020202020204" pitchFamily="34" charset="0"/>
            </a:endParaRPr>
          </a:p>
          <a:p>
            <a:r>
              <a:rPr lang="es-MX" altLang="en-US" smtClean="0">
                <a:latin typeface="Arial" panose="020B0604020202020204" pitchFamily="34" charset="0"/>
              </a:rPr>
              <a:t>Las  cepilladoras se usan con mayor frecuencia para producir caras lisas en tableros y para fresarlos a espesores particulares. Los cepilladores son diferentes de los ensambladores debido a su capacidad para planear superficies más anchas y la capacidad de controlar el espesor. Los cepilladores tienen sistemas de alimentación automática que extraen el material de trabajo a través de las cuchillas que giran horizontalmente y salen por la parte posterior.</a:t>
            </a:r>
            <a:endParaRPr lang="en-US" altLang="en-US" smtClean="0">
              <a:latin typeface="Arial" panose="020B0604020202020204" pitchFamily="34" charset="0"/>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3E39E4F6-EB99-4308-BEA2-8FE197EF3C1C}" type="slidenum">
              <a:rPr lang="en-US" altLang="en-US" smtClean="0"/>
              <a:pPr/>
              <a:t>41</a:t>
            </a:fld>
            <a:endParaRPr lang="en-US" altLang="en-US" smtClean="0"/>
          </a:p>
        </p:txBody>
      </p:sp>
    </p:spTree>
    <p:extLst>
      <p:ext uri="{BB962C8B-B14F-4D97-AF65-F5344CB8AC3E}">
        <p14:creationId xmlns:p14="http://schemas.microsoft.com/office/powerpoint/2010/main" val="2834853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Riesgos</a:t>
            </a:r>
          </a:p>
          <a:p>
            <a:endParaRPr lang="es-MX" altLang="en-US" smtClean="0">
              <a:latin typeface="Arial" panose="020B0604020202020204" pitchFamily="34" charset="0"/>
            </a:endParaRPr>
          </a:p>
          <a:p>
            <a:r>
              <a:rPr lang="es-MX" altLang="en-US" smtClean="0">
                <a:latin typeface="Arial" panose="020B0604020202020204" pitchFamily="34" charset="0"/>
              </a:rPr>
              <a:t>Se pueden producir laceraciones, amputaciones o avulsiones severas (desgarro) si la mano o el brazo del operador se alimenta a través de la máquina y entra en contacto con los cabezales de corte. Las lesiones graves también pueden ocurrir por contragolpe. Puede producirse un contragolpe al bajar la mesa con el motor encendido y el material de trabajo todavía en la máquina, también al alimentar tablas apiladas o tablones de cepillaje más cortos que los recomendadas por el fabricante.</a:t>
            </a:r>
            <a:endParaRPr lang="en-US" altLang="en-US" smtClean="0">
              <a:latin typeface="Arial" panose="020B0604020202020204" pitchFamily="34"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ADC48595-1C8F-4C56-BB72-E855E389AAB1}" type="slidenum">
              <a:rPr lang="en-US" altLang="en-US" smtClean="0"/>
              <a:pPr/>
              <a:t>42</a:t>
            </a:fld>
            <a:endParaRPr lang="en-US" altLang="en-US" smtClean="0"/>
          </a:p>
        </p:txBody>
      </p:sp>
    </p:spTree>
    <p:extLst>
      <p:ext uri="{BB962C8B-B14F-4D97-AF65-F5344CB8AC3E}">
        <p14:creationId xmlns:p14="http://schemas.microsoft.com/office/powerpoint/2010/main" val="37686312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b="1" dirty="0"/>
              <a:t>Soluciones</a:t>
            </a:r>
          </a:p>
          <a:p>
            <a:pPr>
              <a:defRPr/>
            </a:pPr>
            <a:r>
              <a:rPr lang="es-MX" dirty="0" smtClean="0"/>
              <a:t>Mantenga los protectores </a:t>
            </a:r>
            <a:r>
              <a:rPr lang="es-MX" dirty="0"/>
              <a:t>de la máquina en su lugar en todo momento. Mantenga sus manos fuera del área de alimentación de la máquina y permita que la </a:t>
            </a:r>
            <a:r>
              <a:rPr lang="es-MX" dirty="0" err="1"/>
              <a:t>cepilladora</a:t>
            </a:r>
            <a:r>
              <a:rPr lang="es-MX" dirty="0"/>
              <a:t> </a:t>
            </a:r>
            <a:r>
              <a:rPr lang="es-MX" dirty="0" smtClean="0"/>
              <a:t>jale el material de trabajo. </a:t>
            </a:r>
            <a:r>
              <a:rPr lang="es-MX" dirty="0"/>
              <a:t>Nunca baje la mesa durante el funcionamiento y nunca alimente tablas apiladas. Además, siga las recomendaciones del fabricante para las dimensiones de material </a:t>
            </a:r>
            <a:r>
              <a:rPr lang="es-MX" dirty="0" smtClean="0"/>
              <a:t>permitido. </a:t>
            </a:r>
            <a:r>
              <a:rPr lang="es-MX" dirty="0"/>
              <a:t>Mantenga su cuerpo al lado </a:t>
            </a:r>
            <a:r>
              <a:rPr lang="es-MX" dirty="0" smtClean="0"/>
              <a:t>del material del trabajo.</a:t>
            </a:r>
            <a:endParaRPr lang="es-MX" dirty="0"/>
          </a:p>
          <a:p>
            <a:pPr>
              <a:defRPr/>
            </a:pPr>
            <a:endParaRPr lang="es-MX" dirty="0"/>
          </a:p>
          <a:p>
            <a:pPr>
              <a:defRPr/>
            </a:pPr>
            <a:r>
              <a:rPr lang="es-MX" b="1" i="1" dirty="0"/>
              <a:t>Medidas de </a:t>
            </a:r>
            <a:r>
              <a:rPr lang="es-MX" b="1" i="1" dirty="0" smtClean="0"/>
              <a:t>Seguridad Adicionales</a:t>
            </a:r>
            <a:endParaRPr lang="es-MX" b="1" i="1" dirty="0"/>
          </a:p>
          <a:p>
            <a:pPr marL="171450" indent="-171450">
              <a:buFont typeface="Arial" panose="020B0604020202020204" pitchFamily="34" charset="0"/>
              <a:buChar char="•"/>
              <a:defRPr/>
            </a:pPr>
            <a:r>
              <a:rPr lang="es-MX" dirty="0" smtClean="0"/>
              <a:t>Use </a:t>
            </a:r>
            <a:r>
              <a:rPr lang="es-MX" dirty="0"/>
              <a:t>l</a:t>
            </a:r>
            <a:r>
              <a:rPr lang="es-MX" dirty="0" smtClean="0"/>
              <a:t>entes o </a:t>
            </a:r>
            <a:r>
              <a:rPr lang="es-MX" dirty="0"/>
              <a:t>gafas protectoras, o un protector facial (</a:t>
            </a:r>
            <a:r>
              <a:rPr lang="es-MX" dirty="0" smtClean="0"/>
              <a:t>con lentes de </a:t>
            </a:r>
            <a:r>
              <a:rPr lang="es-MX" dirty="0"/>
              <a:t>seguridad o </a:t>
            </a:r>
            <a:r>
              <a:rPr lang="es-MX" dirty="0" smtClean="0"/>
              <a:t>gafas protectoras) </a:t>
            </a:r>
            <a:r>
              <a:rPr lang="es-MX" dirty="0"/>
              <a:t>y use la protección auditiva adecuada.</a:t>
            </a:r>
          </a:p>
          <a:p>
            <a:pPr marL="171450" indent="-171450">
              <a:buFont typeface="Arial" panose="020B0604020202020204" pitchFamily="34" charset="0"/>
              <a:buChar char="•"/>
              <a:defRPr/>
            </a:pPr>
            <a:r>
              <a:rPr lang="es-MX" dirty="0"/>
              <a:t>Desconecte la </a:t>
            </a:r>
            <a:r>
              <a:rPr lang="es-MX" dirty="0" err="1"/>
              <a:t>cepilladora</a:t>
            </a:r>
            <a:r>
              <a:rPr lang="es-MX" dirty="0"/>
              <a:t> de la fuente de </a:t>
            </a:r>
            <a:r>
              <a:rPr lang="es-MX" dirty="0" smtClean="0"/>
              <a:t>eléctrica </a:t>
            </a:r>
            <a:r>
              <a:rPr lang="es-MX" dirty="0"/>
              <a:t>antes de realizar ajustes en el cabezal de corte o las cuchillas.</a:t>
            </a:r>
          </a:p>
          <a:p>
            <a:pPr marL="171450" indent="-171450">
              <a:buFont typeface="Arial" panose="020B0604020202020204" pitchFamily="34" charset="0"/>
              <a:buChar char="•"/>
              <a:defRPr/>
            </a:pPr>
            <a:r>
              <a:rPr lang="es-MX" dirty="0"/>
              <a:t>Asegúrese de que el interruptor esté en la posición "apagado" antes de enchufarlo.</a:t>
            </a:r>
          </a:p>
          <a:p>
            <a:pPr marL="171450" indent="-171450">
              <a:buFont typeface="Arial" panose="020B0604020202020204" pitchFamily="34" charset="0"/>
              <a:buChar char="•"/>
              <a:defRPr/>
            </a:pPr>
            <a:r>
              <a:rPr lang="es-MX" dirty="0"/>
              <a:t>Asegúrese de que los tornillos de bloqueo de la cuchilla estén apretados.</a:t>
            </a:r>
          </a:p>
          <a:p>
            <a:pPr marL="171450" indent="-171450">
              <a:buFont typeface="Arial" panose="020B0604020202020204" pitchFamily="34" charset="0"/>
              <a:buChar char="•"/>
              <a:defRPr/>
            </a:pPr>
            <a:r>
              <a:rPr lang="es-MX" dirty="0"/>
              <a:t>Retire las llaves de ajuste y las llaves </a:t>
            </a:r>
            <a:r>
              <a:rPr lang="es-MX" dirty="0" smtClean="0"/>
              <a:t>de trabajo antes </a:t>
            </a:r>
            <a:r>
              <a:rPr lang="es-MX" dirty="0"/>
              <a:t>de encender la unidad.</a:t>
            </a:r>
          </a:p>
          <a:p>
            <a:pPr marL="171450" indent="-171450">
              <a:buFont typeface="Arial" panose="020B0604020202020204" pitchFamily="34" charset="0"/>
              <a:buChar char="•"/>
              <a:defRPr/>
            </a:pPr>
            <a:r>
              <a:rPr lang="es-MX" dirty="0"/>
              <a:t>Revise bien las existencias de grapas, clavos, tornillos u otros objetos extraños antes de usar una </a:t>
            </a:r>
            <a:r>
              <a:rPr lang="es-MX" dirty="0" err="1"/>
              <a:t>cepilladora</a:t>
            </a:r>
            <a:r>
              <a:rPr lang="es-MX" dirty="0"/>
              <a:t>.</a:t>
            </a:r>
            <a:endParaRPr lang="en-US" dirty="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061B52DA-A45C-4217-A17F-8B3D7DFD5578}" type="slidenum">
              <a:rPr lang="en-US" altLang="en-US" smtClean="0"/>
              <a:pPr/>
              <a:t>43</a:t>
            </a:fld>
            <a:endParaRPr lang="en-US" altLang="en-US" smtClean="0"/>
          </a:p>
        </p:txBody>
      </p:sp>
    </p:spTree>
    <p:extLst>
      <p:ext uri="{BB962C8B-B14F-4D97-AF65-F5344CB8AC3E}">
        <p14:creationId xmlns:p14="http://schemas.microsoft.com/office/powerpoint/2010/main" val="1327767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63588" indent="-292100">
              <a:spcBef>
                <a:spcPct val="30000"/>
              </a:spcBef>
              <a:defRPr sz="1200">
                <a:solidFill>
                  <a:schemeClr val="tx1"/>
                </a:solidFill>
                <a:latin typeface="Arial" panose="020B0604020202020204" pitchFamily="34" charset="0"/>
              </a:defRPr>
            </a:lvl2pPr>
            <a:lvl3pPr marL="1174750" indent="-233363">
              <a:spcBef>
                <a:spcPct val="30000"/>
              </a:spcBef>
              <a:defRPr sz="1200">
                <a:solidFill>
                  <a:schemeClr val="tx1"/>
                </a:solidFill>
                <a:latin typeface="Arial" panose="020B0604020202020204" pitchFamily="34" charset="0"/>
              </a:defRPr>
            </a:lvl3pPr>
            <a:lvl4pPr marL="1646238" indent="-233363">
              <a:spcBef>
                <a:spcPct val="30000"/>
              </a:spcBef>
              <a:defRPr sz="1200">
                <a:solidFill>
                  <a:schemeClr val="tx1"/>
                </a:solidFill>
                <a:latin typeface="Arial" panose="020B0604020202020204" pitchFamily="34" charset="0"/>
              </a:defRPr>
            </a:lvl4pPr>
            <a:lvl5pPr marL="2117725" indent="-233363">
              <a:spcBef>
                <a:spcPct val="30000"/>
              </a:spcBef>
              <a:defRPr sz="1200">
                <a:solidFill>
                  <a:schemeClr val="tx1"/>
                </a:solidFill>
                <a:latin typeface="Arial" panose="020B0604020202020204" pitchFamily="34" charset="0"/>
              </a:defRPr>
            </a:lvl5pPr>
            <a:lvl6pPr marL="2574925" indent="-233363" eaLnBrk="0" fontAlgn="base" hangingPunct="0">
              <a:spcBef>
                <a:spcPct val="30000"/>
              </a:spcBef>
              <a:spcAft>
                <a:spcPct val="0"/>
              </a:spcAft>
              <a:defRPr sz="1200">
                <a:solidFill>
                  <a:schemeClr val="tx1"/>
                </a:solidFill>
                <a:latin typeface="Arial" panose="020B0604020202020204" pitchFamily="34" charset="0"/>
              </a:defRPr>
            </a:lvl6pPr>
            <a:lvl7pPr marL="3032125" indent="-233363" eaLnBrk="0" fontAlgn="base" hangingPunct="0">
              <a:spcBef>
                <a:spcPct val="30000"/>
              </a:spcBef>
              <a:spcAft>
                <a:spcPct val="0"/>
              </a:spcAft>
              <a:defRPr sz="1200">
                <a:solidFill>
                  <a:schemeClr val="tx1"/>
                </a:solidFill>
                <a:latin typeface="Arial" panose="020B0604020202020204" pitchFamily="34" charset="0"/>
              </a:defRPr>
            </a:lvl7pPr>
            <a:lvl8pPr marL="3489325" indent="-233363" eaLnBrk="0" fontAlgn="base" hangingPunct="0">
              <a:spcBef>
                <a:spcPct val="30000"/>
              </a:spcBef>
              <a:spcAft>
                <a:spcPct val="0"/>
              </a:spcAft>
              <a:defRPr sz="1200">
                <a:solidFill>
                  <a:schemeClr val="tx1"/>
                </a:solidFill>
                <a:latin typeface="Arial" panose="020B0604020202020204" pitchFamily="34" charset="0"/>
              </a:defRPr>
            </a:lvl8pPr>
            <a:lvl9pPr marL="3946525" indent="-2333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E2EA997-96E0-433B-BF1D-427A30C6CF07}" type="slidenum">
              <a:rPr lang="en-US" altLang="en-US" smtClean="0"/>
              <a:pPr>
                <a:spcBef>
                  <a:spcPct val="0"/>
                </a:spcBef>
              </a:pPr>
              <a:t>44</a:t>
            </a:fld>
            <a:endParaRPr lang="en-US" alt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711200" y="4459288"/>
            <a:ext cx="5680075"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solidFill>
                  <a:schemeClr val="tx2"/>
                </a:solidFill>
                <a:latin typeface="Arial" panose="020B0604020202020204" pitchFamily="34" charset="0"/>
              </a:rPr>
              <a:t>¿Qué Debería Haberse Hecho de Manera Diferente?</a:t>
            </a:r>
          </a:p>
          <a:p>
            <a:pPr>
              <a:lnSpc>
                <a:spcPct val="90000"/>
              </a:lnSpc>
            </a:pPr>
            <a:endParaRPr lang="en-US" altLang="en-US" b="1" smtClean="0">
              <a:solidFill>
                <a:schemeClr val="tx2"/>
              </a:solidFill>
              <a:latin typeface="Arial" panose="020B0604020202020204" pitchFamily="34" charset="0"/>
            </a:endParaRPr>
          </a:p>
          <a:p>
            <a:pPr>
              <a:lnSpc>
                <a:spcPct val="90000"/>
              </a:lnSpc>
              <a:buFontTx/>
              <a:buChar char="•"/>
            </a:pPr>
            <a:r>
              <a:rPr lang="en-US" altLang="en-US" smtClean="0">
                <a:latin typeface="Arial" panose="020B0604020202020204" pitchFamily="34" charset="0"/>
              </a:rPr>
              <a:t> ____________________________________________________________</a:t>
            </a:r>
          </a:p>
          <a:p>
            <a:pPr>
              <a:lnSpc>
                <a:spcPct val="90000"/>
              </a:lnSpc>
              <a:buFontTx/>
              <a:buChar char="•"/>
            </a:pPr>
            <a:endParaRPr lang="en-US" altLang="en-US" smtClean="0">
              <a:latin typeface="Arial" panose="020B0604020202020204" pitchFamily="34" charset="0"/>
            </a:endParaRPr>
          </a:p>
          <a:p>
            <a:pPr>
              <a:lnSpc>
                <a:spcPct val="90000"/>
              </a:lnSpc>
              <a:buFontTx/>
              <a:buChar char="•"/>
            </a:pPr>
            <a:r>
              <a:rPr lang="en-US" altLang="en-US" smtClean="0">
                <a:latin typeface="Arial" panose="020B0604020202020204" pitchFamily="34" charset="0"/>
              </a:rPr>
              <a:t> ____________________________________________________________</a:t>
            </a:r>
            <a:endParaRPr lang="en-US" altLang="en-US" i="1" smtClean="0">
              <a:latin typeface="Tahoma" panose="020B0604030504040204" pitchFamily="34" charset="0"/>
            </a:endParaRPr>
          </a:p>
          <a:p>
            <a:pPr>
              <a:lnSpc>
                <a:spcPct val="90000"/>
              </a:lnSpc>
              <a:buFontTx/>
              <a:buChar char="•"/>
            </a:pPr>
            <a:endParaRPr lang="en-US" altLang="en-US" i="1" smtClean="0">
              <a:latin typeface="Tahoma" panose="020B0604030504040204" pitchFamily="34" charset="0"/>
            </a:endParaRPr>
          </a:p>
          <a:p>
            <a:pPr>
              <a:lnSpc>
                <a:spcPct val="90000"/>
              </a:lnSpc>
              <a:buFontTx/>
              <a:buChar char="•"/>
            </a:pPr>
            <a:r>
              <a:rPr lang="en-US" altLang="en-US" smtClean="0">
                <a:latin typeface="Arial" panose="020B0604020202020204" pitchFamily="34" charset="0"/>
              </a:rPr>
              <a:t> ____________________________________________________________</a:t>
            </a:r>
            <a:endParaRPr lang="en-US" altLang="en-US" i="1" smtClean="0">
              <a:latin typeface="Tahoma" panose="020B0604030504040204" pitchFamily="34" charset="0"/>
            </a:endParaRPr>
          </a:p>
          <a:p>
            <a:pPr>
              <a:lnSpc>
                <a:spcPct val="90000"/>
              </a:lnSpc>
              <a:buFontTx/>
              <a:buChar char="•"/>
            </a:pPr>
            <a:endParaRPr lang="en-US" altLang="en-US" i="1" smtClean="0">
              <a:latin typeface="Tahoma" panose="020B0604030504040204" pitchFamily="34" charset="0"/>
            </a:endParaRPr>
          </a:p>
          <a:p>
            <a:pPr>
              <a:lnSpc>
                <a:spcPct val="90000"/>
              </a:lnSpc>
              <a:buFontTx/>
              <a:buChar char="•"/>
            </a:pPr>
            <a:r>
              <a:rPr lang="en-US" altLang="en-US" smtClean="0">
                <a:latin typeface="Arial" panose="020B0604020202020204" pitchFamily="34" charset="0"/>
              </a:rPr>
              <a:t> ____________________________________________________________</a:t>
            </a:r>
            <a:endParaRPr lang="en-US" altLang="en-US" i="1" smtClean="0">
              <a:latin typeface="Tahoma" panose="020B0604030504040204" pitchFamily="34" charset="0"/>
            </a:endParaRPr>
          </a:p>
          <a:p>
            <a:pPr>
              <a:lnSpc>
                <a:spcPct val="90000"/>
              </a:lnSpc>
              <a:buFontTx/>
              <a:buChar char="•"/>
            </a:pPr>
            <a:endParaRPr lang="en-US" altLang="en-US" i="1" smtClean="0">
              <a:latin typeface="Tahoma" panose="020B0604030504040204" pitchFamily="34" charset="0"/>
            </a:endParaRPr>
          </a:p>
          <a:p>
            <a:pPr>
              <a:lnSpc>
                <a:spcPct val="90000"/>
              </a:lnSpc>
              <a:buFontTx/>
              <a:buChar char="•"/>
            </a:pPr>
            <a:r>
              <a:rPr lang="en-US" altLang="en-US" smtClean="0">
                <a:latin typeface="Arial" panose="020B0604020202020204" pitchFamily="34" charset="0"/>
              </a:rPr>
              <a:t> ____________________________________________________________</a:t>
            </a:r>
            <a:endParaRPr lang="en-US" altLang="en-US" i="1" smtClean="0">
              <a:latin typeface="Tahoma" panose="020B0604030504040204" pitchFamily="34" charset="0"/>
            </a:endParaRPr>
          </a:p>
          <a:p>
            <a:pPr>
              <a:lnSpc>
                <a:spcPct val="90000"/>
              </a:lnSpc>
              <a:buFontTx/>
              <a:buChar char="•"/>
            </a:pPr>
            <a:endParaRPr lang="en-US" altLang="en-US" i="1" smtClean="0">
              <a:latin typeface="Tahoma" panose="020B0604030504040204" pitchFamily="34" charset="0"/>
            </a:endParaRPr>
          </a:p>
          <a:p>
            <a:pPr>
              <a:lnSpc>
                <a:spcPct val="90000"/>
              </a:lnSpc>
              <a:buFontTx/>
              <a:buChar char="•"/>
            </a:pPr>
            <a:r>
              <a:rPr lang="en-US" altLang="en-US" smtClean="0">
                <a:latin typeface="Arial" panose="020B0604020202020204" pitchFamily="34" charset="0"/>
              </a:rPr>
              <a:t> ____________________________________________________________</a:t>
            </a:r>
            <a:endParaRPr lang="en-US" altLang="en-US" i="1" smtClean="0">
              <a:latin typeface="Tahoma" panose="020B0604030504040204" pitchFamily="34" charset="0"/>
            </a:endParaRPr>
          </a:p>
          <a:p>
            <a:pPr>
              <a:lnSpc>
                <a:spcPct val="90000"/>
              </a:lnSpc>
              <a:buFontTx/>
              <a:buChar char="•"/>
            </a:pPr>
            <a:endParaRPr lang="en-US" altLang="en-US" i="1" smtClean="0">
              <a:latin typeface="Tahoma" panose="020B0604030504040204" pitchFamily="34" charset="0"/>
            </a:endParaRPr>
          </a:p>
          <a:p>
            <a:pPr>
              <a:lnSpc>
                <a:spcPct val="90000"/>
              </a:lnSpc>
              <a:buFontTx/>
              <a:buChar char="•"/>
            </a:pPr>
            <a:r>
              <a:rPr lang="en-US" altLang="en-US" smtClean="0">
                <a:latin typeface="Arial" panose="020B0604020202020204" pitchFamily="34" charset="0"/>
              </a:rPr>
              <a:t> ____________________________________________________________</a:t>
            </a:r>
            <a:endParaRPr lang="en-US" altLang="en-US" i="1" smtClean="0">
              <a:latin typeface="Tahoma" panose="020B0604030504040204" pitchFamily="34" charset="0"/>
            </a:endParaRPr>
          </a:p>
          <a:p>
            <a:pPr>
              <a:lnSpc>
                <a:spcPct val="90000"/>
              </a:lnSpc>
              <a:buFontTx/>
              <a:buChar char="•"/>
            </a:pPr>
            <a:endParaRPr lang="en-US" altLang="en-US" i="1" smtClean="0">
              <a:latin typeface="Tahoma" panose="020B0604030504040204" pitchFamily="34" charset="0"/>
            </a:endParaRPr>
          </a:p>
          <a:p>
            <a:pPr>
              <a:lnSpc>
                <a:spcPct val="90000"/>
              </a:lnSpc>
            </a:pPr>
            <a:endParaRPr lang="en-US" altLang="en-US" smtClean="0">
              <a:latin typeface="Arial" panose="020B0604020202020204" pitchFamily="34" charset="0"/>
            </a:endParaRPr>
          </a:p>
          <a:p>
            <a:pPr lvl="1"/>
            <a:endParaRPr lang="en-US" altLang="en-US" i="1" smtClean="0">
              <a:latin typeface="Tahoma" panose="020B0604030504040204" pitchFamily="34" charset="0"/>
            </a:endParaRPr>
          </a:p>
          <a:p>
            <a:pPr lvl="1"/>
            <a:endParaRPr lang="en-US" altLang="en-US" i="1" smtClean="0">
              <a:solidFill>
                <a:srgbClr val="000000"/>
              </a:solidFill>
              <a:latin typeface="Tahoma" panose="020B0604030504040204" pitchFamily="34" charset="0"/>
            </a:endParaRPr>
          </a:p>
        </p:txBody>
      </p:sp>
    </p:spTree>
    <p:extLst>
      <p:ext uri="{BB962C8B-B14F-4D97-AF65-F5344CB8AC3E}">
        <p14:creationId xmlns:p14="http://schemas.microsoft.com/office/powerpoint/2010/main" val="697452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Fresadora</a:t>
            </a:r>
          </a:p>
          <a:p>
            <a:endParaRPr lang="es-MX" altLang="en-US" smtClean="0">
              <a:latin typeface="Arial" panose="020B0604020202020204" pitchFamily="34" charset="0"/>
            </a:endParaRPr>
          </a:p>
          <a:p>
            <a:r>
              <a:rPr lang="es-MX" altLang="en-US" smtClean="0">
                <a:latin typeface="Arial" panose="020B0604020202020204" pitchFamily="34" charset="0"/>
              </a:rPr>
              <a:t>¿Cuál es el Riesgos de Movimiento de una fresadora?</a:t>
            </a:r>
          </a:p>
          <a:p>
            <a:endParaRPr lang="es-MX" altLang="en-US" smtClean="0">
              <a:latin typeface="Arial" panose="020B0604020202020204" pitchFamily="34" charset="0"/>
            </a:endParaRPr>
          </a:p>
          <a:p>
            <a:r>
              <a:rPr lang="es-MX" altLang="en-US" smtClean="0">
                <a:latin typeface="Arial" panose="020B0604020202020204" pitchFamily="34" charset="0"/>
              </a:rPr>
              <a:t>¿Cuál es el Riesgo de Acción de una fresadora?</a:t>
            </a:r>
          </a:p>
          <a:p>
            <a:endParaRPr lang="es-MX" altLang="en-US" smtClean="0">
              <a:latin typeface="Arial" panose="020B0604020202020204" pitchFamily="34" charset="0"/>
            </a:endParaRPr>
          </a:p>
          <a:p>
            <a:r>
              <a:rPr lang="es-MX" altLang="en-US" smtClean="0">
                <a:latin typeface="Arial" panose="020B0604020202020204" pitchFamily="34" charset="0"/>
              </a:rPr>
              <a:t>Una fresadora remueve el material de una pieza de trabajo girando una herramienta de corte (cortador) y moviéndolo dentro de la pieza de trabajo. Las fresadoras, ya sean verticales u horizontales, generalmente se utilizan para mecánicamente aplanr superficies irregulared y se pueden usar para perforar, taladrar y cortar engranajes, roscas y ranuras. El molino vertical, o molino "columna y rodilla", es la fresadora más común que se encuentra hoy en las tiendas de maquinaria. La construcción general de este molino incluye la pluma, que se mueve verticalmente en la cabeza y contiene el husillo y las herramientas de corte. La rodilla se mueve hacia arriba y hacia abajo deslizándose en paralelo a la columna. La columna sostiene la torreta, lo que permite que la cabeza de fresado se coloque en cualquier lugar sobre la mesa. Las ruedas manuales mueven la mesa de trabajo hacia la izquierda y hacia la derecha (eje X), dentro y fuera (eje Y), además de mover la rodilla, el sillín y la mesa de trabajo hacia arriba y hacia abajo (eje Z).</a:t>
            </a:r>
            <a:endParaRPr lang="en-US" altLang="en-US" smtClean="0">
              <a:latin typeface="Arial" panose="020B0604020202020204" pitchFamily="34" charset="0"/>
            </a:endParaRP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E4E4A3EF-E839-4F6B-839A-22C2AC1FCDD7}" type="slidenum">
              <a:rPr lang="en-US" altLang="en-US" smtClean="0"/>
              <a:pPr/>
              <a:t>45</a:t>
            </a:fld>
            <a:endParaRPr lang="en-US" altLang="en-US" smtClean="0"/>
          </a:p>
        </p:txBody>
      </p:sp>
    </p:spTree>
    <p:extLst>
      <p:ext uri="{BB962C8B-B14F-4D97-AF65-F5344CB8AC3E}">
        <p14:creationId xmlns:p14="http://schemas.microsoft.com/office/powerpoint/2010/main" val="14384595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Riesgos</a:t>
            </a:r>
          </a:p>
          <a:p>
            <a:endParaRPr lang="es-MX" altLang="en-US" smtClean="0">
              <a:latin typeface="Arial" panose="020B0604020202020204" pitchFamily="34" charset="0"/>
            </a:endParaRPr>
          </a:p>
          <a:p>
            <a:r>
              <a:rPr lang="es-MX" altLang="en-US" smtClean="0">
                <a:latin typeface="Arial" panose="020B0604020202020204" pitchFamily="34" charset="0"/>
              </a:rPr>
              <a:t>Se pueden producir lesiones graves y enredos si el operador entra en contacto con el cortador giratorio. Las virutas metálicas y los fluidos lubricantes / refrigerantes también pueden presentar un riesgo desde el área de operación. El material puede girar y golpear a un operador si el material no está asegurado a la mesa. Las lesiones también pueden ocurrir por una llave eyectada si se deja en el husillo.</a:t>
            </a:r>
            <a:endParaRPr lang="en-US" altLang="en-US" smtClean="0">
              <a:latin typeface="Arial" panose="020B0604020202020204" pitchFamily="34" charset="0"/>
            </a:endParaRP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674F4B87-6E28-4795-83CA-987226360A6B}" type="slidenum">
              <a:rPr lang="en-US" altLang="en-US" smtClean="0"/>
              <a:pPr/>
              <a:t>46</a:t>
            </a:fld>
            <a:endParaRPr lang="en-US" altLang="en-US" smtClean="0"/>
          </a:p>
        </p:txBody>
      </p:sp>
    </p:spTree>
    <p:extLst>
      <p:ext uri="{BB962C8B-B14F-4D97-AF65-F5344CB8AC3E}">
        <p14:creationId xmlns:p14="http://schemas.microsoft.com/office/powerpoint/2010/main" val="4165974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Soluciones</a:t>
            </a:r>
          </a:p>
          <a:p>
            <a:r>
              <a:rPr lang="es-MX" altLang="en-US" smtClean="0">
                <a:latin typeface="Arial" panose="020B0604020202020204" pitchFamily="34" charset="0"/>
              </a:rPr>
              <a:t>Asegure la pieza de trabajo, ya sea sujetándola sobre la mesa de trabajo o sujetándola firmemente en una prensa que esté sujeta firmemente a la mesa.</a:t>
            </a:r>
          </a:p>
          <a:p>
            <a:endParaRPr lang="es-MX" altLang="en-US" smtClean="0">
              <a:latin typeface="Arial" panose="020B0604020202020204" pitchFamily="34" charset="0"/>
            </a:endParaRPr>
          </a:p>
          <a:p>
            <a:r>
              <a:rPr lang="es-MX" altLang="en-US" i="1" smtClean="0">
                <a:latin typeface="Arial" panose="020B0604020202020204" pitchFamily="34" charset="0"/>
              </a:rPr>
              <a:t>NOTA: Los molinos con control numérico computarizado (CNC) están reemplazando rápidamente a las máquinas alimentadas manualmente, principalmente por razones de versatilidad y producción. El aumento de la automatización normalmente no requiere que el operador mueva las ruedas manuales (como las máquinas tradicionales), por lo que los operadores deben mantener sus manos alejadas del punto de operación. Se puede considerar una protección o protección que encierre el cabezal de corte o la plataforma de fresado para proteger al operador del área de corte, virutas de metal voladoras y fluidos lubricantes o refrigerantes</a:t>
            </a:r>
            <a:r>
              <a:rPr lang="es-MX" altLang="en-US" smtClean="0">
                <a:latin typeface="Arial" panose="020B0604020202020204" pitchFamily="34" charset="0"/>
              </a:rPr>
              <a:t>. Asegúrese de que la llave usada para apretar  se retire del molino.</a:t>
            </a:r>
          </a:p>
          <a:p>
            <a:endParaRPr lang="es-MX" altLang="en-US" smtClean="0">
              <a:latin typeface="Arial" panose="020B0604020202020204" pitchFamily="34" charset="0"/>
            </a:endParaRPr>
          </a:p>
          <a:p>
            <a:r>
              <a:rPr lang="es-MX" altLang="en-US" smtClean="0">
                <a:latin typeface="Arial" panose="020B0604020202020204" pitchFamily="34" charset="0"/>
              </a:rPr>
              <a:t>En algunos casos, un escudo puede brindar protección al operador contra el cortador, así como también contra virutas metálicas y fluidos para trabajo de metales. Ver foto arriba.</a:t>
            </a:r>
            <a:endParaRPr lang="en-US" altLang="en-US" smtClean="0">
              <a:latin typeface="Arial" panose="020B0604020202020204" pitchFamily="34" charset="0"/>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DE2AAD75-AB5B-4416-B511-A1EED663D24D}" type="slidenum">
              <a:rPr lang="en-US" altLang="en-US" smtClean="0"/>
              <a:pPr/>
              <a:t>47</a:t>
            </a:fld>
            <a:endParaRPr lang="en-US" altLang="en-US" smtClean="0"/>
          </a:p>
        </p:txBody>
      </p:sp>
    </p:spTree>
    <p:extLst>
      <p:ext uri="{BB962C8B-B14F-4D97-AF65-F5344CB8AC3E}">
        <p14:creationId xmlns:p14="http://schemas.microsoft.com/office/powerpoint/2010/main" val="26966609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Máquinas de Perfilado y Plegado y Rollado</a:t>
            </a:r>
          </a:p>
          <a:p>
            <a:endParaRPr lang="es-MX" altLang="en-US" smtClean="0">
              <a:latin typeface="Arial" panose="020B0604020202020204" pitchFamily="34" charset="0"/>
            </a:endParaRPr>
          </a:p>
          <a:p>
            <a:r>
              <a:rPr lang="es-MX" altLang="en-US" smtClean="0">
                <a:latin typeface="Arial" panose="020B0604020202020204" pitchFamily="34" charset="0"/>
              </a:rPr>
              <a:t>¿Cuál es el Riesgo de Movimiento de una Máquina de Perfilado y Doblado?</a:t>
            </a:r>
          </a:p>
          <a:p>
            <a:endParaRPr lang="es-MX" altLang="en-US" smtClean="0">
              <a:latin typeface="Arial" panose="020B0604020202020204" pitchFamily="34" charset="0"/>
            </a:endParaRPr>
          </a:p>
          <a:p>
            <a:r>
              <a:rPr lang="es-MX" altLang="en-US" smtClean="0">
                <a:latin typeface="Arial" panose="020B0604020202020204" pitchFamily="34" charset="0"/>
              </a:rPr>
              <a:t>¿Cuál es el Riesgo de Acción de una Máquina de Perfilado y Doblado?</a:t>
            </a:r>
          </a:p>
          <a:p>
            <a:endParaRPr lang="es-MX" altLang="en-US" smtClean="0">
              <a:latin typeface="Arial" panose="020B0604020202020204" pitchFamily="34" charset="0"/>
            </a:endParaRPr>
          </a:p>
          <a:p>
            <a:r>
              <a:rPr lang="es-MX" altLang="en-US" smtClean="0">
                <a:latin typeface="Arial" panose="020B0604020202020204" pitchFamily="34" charset="0"/>
              </a:rPr>
              <a:t>Las máquinas convencionales formadoras y dobladoras de metales convencionales, también conocidas como rodillos de doblado de planchas, producen dobleces circulares lisos en hoja, banda o material en espiral. El metal se alimenta entre pares sucesivos de rollos que se doblan progresivamente y lo forman hasta obtener la forma y la sección transversal deseadas. El radio del doblez se puede ajustar cambiando la ubicación de los rollos. Estas máquinas normalmente están equipadas con controles instantáneos de inicio, alto  y retroceso.</a:t>
            </a:r>
            <a:endParaRPr lang="en-US" altLang="en-US" smtClean="0">
              <a:latin typeface="Arial" panose="020B0604020202020204" pitchFamily="34" charset="0"/>
            </a:endParaRP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961FE519-E01D-489A-9F6A-1B0605D3CA68}" type="slidenum">
              <a:rPr lang="en-US" altLang="en-US" smtClean="0"/>
              <a:pPr/>
              <a:t>48</a:t>
            </a:fld>
            <a:endParaRPr lang="en-US" altLang="en-US" smtClean="0"/>
          </a:p>
        </p:txBody>
      </p:sp>
    </p:spTree>
    <p:extLst>
      <p:ext uri="{BB962C8B-B14F-4D97-AF65-F5344CB8AC3E}">
        <p14:creationId xmlns:p14="http://schemas.microsoft.com/office/powerpoint/2010/main" val="2931873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Riesgos</a:t>
            </a:r>
          </a:p>
          <a:p>
            <a:endParaRPr lang="es-MX" altLang="en-US" smtClean="0">
              <a:latin typeface="Arial" panose="020B0604020202020204" pitchFamily="34" charset="0"/>
            </a:endParaRPr>
          </a:p>
          <a:p>
            <a:r>
              <a:rPr lang="es-MX" altLang="en-US" smtClean="0">
                <a:latin typeface="Arial" panose="020B0604020202020204" pitchFamily="34" charset="0"/>
              </a:rPr>
              <a:t>Se pueden producir graves lesiones por aplastamiento, amputaciones e incluso la muerte si un trabajador es atrapado y atraído hacia los rodillos de alimentación contrarrotantes. El riesgo de lesiones es alto durante la alimentación inicial del material de trabajo. El uso de guantes con las yemas de los dedos y la ropa suelta también aumenta el riesgo de enredos. Los trabajadores también pueden ser golpeados por la pieza de trabajo en movimiento o inmovilizados entre ella y una estructura fija.</a:t>
            </a:r>
          </a:p>
          <a:p>
            <a:endParaRPr lang="en-US" altLang="en-US" smtClean="0">
              <a:latin typeface="Arial" panose="020B0604020202020204" pitchFamily="34"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B033A1B9-DA59-4BEB-A05C-DFAB51ACE851}" type="slidenum">
              <a:rPr lang="en-US" altLang="en-US" smtClean="0"/>
              <a:pPr/>
              <a:t>49</a:t>
            </a:fld>
            <a:endParaRPr lang="en-US" altLang="en-US" smtClean="0"/>
          </a:p>
        </p:txBody>
      </p:sp>
    </p:spTree>
    <p:extLst>
      <p:ext uri="{BB962C8B-B14F-4D97-AF65-F5344CB8AC3E}">
        <p14:creationId xmlns:p14="http://schemas.microsoft.com/office/powerpoint/2010/main" val="1624176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xfrm>
            <a:off x="709613" y="4313238"/>
            <a:ext cx="568325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smtClean="0">
                <a:latin typeface="Arial" panose="020B0604020202020204" pitchFamily="34" charset="0"/>
              </a:rPr>
              <a:t>27/09/2017 North Roberts, Idaho</a:t>
            </a:r>
          </a:p>
          <a:p>
            <a:r>
              <a:rPr lang="es-MX" altLang="en-US" smtClean="0">
                <a:latin typeface="Arial" panose="020B0604020202020204" pitchFamily="34" charset="0"/>
              </a:rPr>
              <a:t>El trabajador murió cuando la ropa quedó atrapada en el eje de transmisión del motor de la correa transportadora.</a:t>
            </a:r>
          </a:p>
          <a:p>
            <a:endParaRPr lang="es-MX" altLang="en-US" smtClean="0">
              <a:latin typeface="Arial" panose="020B0604020202020204" pitchFamily="34" charset="0"/>
            </a:endParaRPr>
          </a:p>
          <a:p>
            <a:r>
              <a:rPr lang="es-MX" altLang="en-US" smtClean="0">
                <a:latin typeface="Arial" panose="020B0604020202020204" pitchFamily="34" charset="0"/>
              </a:rPr>
              <a:t>01/09/2017 Columbus, Indiana</a:t>
            </a:r>
          </a:p>
          <a:p>
            <a:r>
              <a:rPr lang="es-MX" altLang="en-US" smtClean="0">
                <a:latin typeface="Arial" panose="020B0604020202020204" pitchFamily="34" charset="0"/>
              </a:rPr>
              <a:t>Trabajador fatalmente aplastado por el cañón de la máquina desengrasadora.</a:t>
            </a:r>
          </a:p>
          <a:p>
            <a:endParaRPr lang="es-MX" altLang="en-US" smtClean="0">
              <a:latin typeface="Arial" panose="020B0604020202020204" pitchFamily="34" charset="0"/>
            </a:endParaRPr>
          </a:p>
          <a:p>
            <a:r>
              <a:rPr lang="es-MX" altLang="en-US" smtClean="0">
                <a:latin typeface="Arial" panose="020B0604020202020204" pitchFamily="34" charset="0"/>
              </a:rPr>
              <a:t>08/02/2017 House Springs, Missouri</a:t>
            </a:r>
          </a:p>
          <a:p>
            <a:r>
              <a:rPr lang="es-MX" altLang="en-US" smtClean="0">
                <a:latin typeface="Arial" panose="020B0604020202020204" pitchFamily="34" charset="0"/>
              </a:rPr>
              <a:t>El trabajador murió mientras trataba de destapar la astilladora de madera.</a:t>
            </a:r>
          </a:p>
          <a:p>
            <a:endParaRPr lang="es-MX" altLang="en-US" smtClean="0">
              <a:latin typeface="Arial" panose="020B0604020202020204" pitchFamily="34" charset="0"/>
            </a:endParaRPr>
          </a:p>
          <a:p>
            <a:r>
              <a:rPr lang="es-MX" altLang="en-US" smtClean="0">
                <a:latin typeface="Arial" panose="020B0604020202020204" pitchFamily="34" charset="0"/>
              </a:rPr>
              <a:t>19/06/2017 Waverly, Tennessee</a:t>
            </a:r>
          </a:p>
          <a:p>
            <a:r>
              <a:rPr lang="es-MX" altLang="en-US" smtClean="0">
                <a:latin typeface="Arial" panose="020B0604020202020204" pitchFamily="34" charset="0"/>
              </a:rPr>
              <a:t>Trabajador fatalmente aplastado por la máquina.</a:t>
            </a:r>
          </a:p>
          <a:p>
            <a:endParaRPr lang="es-MX" altLang="en-US" smtClean="0">
              <a:latin typeface="Arial" panose="020B0604020202020204" pitchFamily="34" charset="0"/>
            </a:endParaRPr>
          </a:p>
          <a:p>
            <a:r>
              <a:rPr lang="es-MX" altLang="en-US" smtClean="0">
                <a:latin typeface="Arial" panose="020B0604020202020204" pitchFamily="34" charset="0"/>
              </a:rPr>
              <a:t>29/05/2017 Midland, Texas</a:t>
            </a:r>
          </a:p>
          <a:p>
            <a:r>
              <a:rPr lang="es-MX" altLang="en-US" smtClean="0">
                <a:latin typeface="Arial" panose="020B0604020202020204" pitchFamily="34" charset="0"/>
              </a:rPr>
              <a:t>Trabajador fatalmente enredado en el cable del cabrestante.</a:t>
            </a:r>
          </a:p>
          <a:p>
            <a:endParaRPr lang="es-MX" altLang="en-US" smtClean="0">
              <a:latin typeface="Arial" panose="020B0604020202020204" pitchFamily="34" charset="0"/>
            </a:endParaRPr>
          </a:p>
          <a:p>
            <a:r>
              <a:rPr lang="es-MX" altLang="en-US" smtClean="0">
                <a:latin typeface="Arial" panose="020B0604020202020204" pitchFamily="34" charset="0"/>
              </a:rPr>
              <a:t>27/05/2017 Shiner, Texas</a:t>
            </a:r>
          </a:p>
          <a:p>
            <a:r>
              <a:rPr lang="es-MX" altLang="en-US" smtClean="0">
                <a:latin typeface="Arial" panose="020B0604020202020204" pitchFamily="34" charset="0"/>
              </a:rPr>
              <a:t>El trabajador murió cuando la ropa quedó atrapada en el mecanismo de perforación.</a:t>
            </a:r>
          </a:p>
          <a:p>
            <a:r>
              <a:rPr lang="en-US" altLang="en-US" smtClean="0">
                <a:latin typeface="Arial" panose="020B0604020202020204" pitchFamily="34" charset="0"/>
              </a:rPr>
              <a:t> </a:t>
            </a:r>
          </a:p>
          <a:p>
            <a:r>
              <a:rPr lang="en-US" altLang="en-US" smtClean="0">
                <a:latin typeface="Arial" panose="020B0604020202020204" pitchFamily="34" charset="0"/>
              </a:rPr>
              <a:t> </a:t>
            </a:r>
          </a:p>
          <a:p>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4163">
              <a:spcBef>
                <a:spcPct val="30000"/>
              </a:spcBef>
              <a:defRPr sz="1200">
                <a:solidFill>
                  <a:schemeClr val="tx1"/>
                </a:solidFill>
                <a:latin typeface="Arial" panose="020B0604020202020204" pitchFamily="34" charset="0"/>
              </a:defRPr>
            </a:lvl2pPr>
            <a:lvl3pPr marL="1143000" indent="-227013">
              <a:spcBef>
                <a:spcPct val="30000"/>
              </a:spcBef>
              <a:defRPr sz="1200">
                <a:solidFill>
                  <a:schemeClr val="tx1"/>
                </a:solidFill>
                <a:latin typeface="Arial" panose="020B0604020202020204" pitchFamily="34" charset="0"/>
              </a:defRPr>
            </a:lvl3pPr>
            <a:lvl4pPr marL="1601788" indent="-227013">
              <a:spcBef>
                <a:spcPct val="30000"/>
              </a:spcBef>
              <a:defRPr sz="1200">
                <a:solidFill>
                  <a:schemeClr val="tx1"/>
                </a:solidFill>
                <a:latin typeface="Arial" panose="020B0604020202020204" pitchFamily="34" charset="0"/>
              </a:defRPr>
            </a:lvl4pPr>
            <a:lvl5pPr marL="2058988" indent="-227013">
              <a:spcBef>
                <a:spcPct val="30000"/>
              </a:spcBef>
              <a:defRPr sz="1200">
                <a:solidFill>
                  <a:schemeClr val="tx1"/>
                </a:solidFill>
                <a:latin typeface="Arial" panose="020B0604020202020204" pitchFamily="34" charset="0"/>
              </a:defRPr>
            </a:lvl5pPr>
            <a:lvl6pPr marL="2516188" indent="-227013" eaLnBrk="0" fontAlgn="base" hangingPunct="0">
              <a:spcBef>
                <a:spcPct val="30000"/>
              </a:spcBef>
              <a:spcAft>
                <a:spcPct val="0"/>
              </a:spcAft>
              <a:defRPr sz="1200">
                <a:solidFill>
                  <a:schemeClr val="tx1"/>
                </a:solidFill>
                <a:latin typeface="Arial" panose="020B0604020202020204" pitchFamily="34" charset="0"/>
              </a:defRPr>
            </a:lvl6pPr>
            <a:lvl7pPr marL="2973388" indent="-227013" eaLnBrk="0" fontAlgn="base" hangingPunct="0">
              <a:spcBef>
                <a:spcPct val="30000"/>
              </a:spcBef>
              <a:spcAft>
                <a:spcPct val="0"/>
              </a:spcAft>
              <a:defRPr sz="1200">
                <a:solidFill>
                  <a:schemeClr val="tx1"/>
                </a:solidFill>
                <a:latin typeface="Arial" panose="020B0604020202020204" pitchFamily="34" charset="0"/>
              </a:defRPr>
            </a:lvl7pPr>
            <a:lvl8pPr marL="3430588" indent="-227013" eaLnBrk="0" fontAlgn="base" hangingPunct="0">
              <a:spcBef>
                <a:spcPct val="30000"/>
              </a:spcBef>
              <a:spcAft>
                <a:spcPct val="0"/>
              </a:spcAft>
              <a:defRPr sz="1200">
                <a:solidFill>
                  <a:schemeClr val="tx1"/>
                </a:solidFill>
                <a:latin typeface="Arial" panose="020B0604020202020204" pitchFamily="34" charset="0"/>
              </a:defRPr>
            </a:lvl8pPr>
            <a:lvl9pPr marL="3887788"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EEB32F-4E72-4C5E-8ED5-A229DC288BD4}"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12034308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sz="1050" b="1" dirty="0" smtClean="0">
                <a:latin typeface="Arial" panose="020B0604020202020204" pitchFamily="34" charset="0"/>
              </a:rPr>
              <a:t>Soluciones</a:t>
            </a:r>
          </a:p>
          <a:p>
            <a:pPr>
              <a:defRPr/>
            </a:pPr>
            <a:r>
              <a:rPr lang="es-MX" altLang="en-US" sz="1050" dirty="0" smtClean="0">
                <a:latin typeface="Arial" panose="020B0604020202020204" pitchFamily="34" charset="0"/>
              </a:rPr>
              <a:t>La instalación de protección de barrera fija o ajustable en el punto de operación generalmente no es práctica, principalmente debido a la flexibilidad necesaria para doblar varios tamaños de material. Se puede proporcionar cierta protección para el operador y para cualquier persona cerca de la máquina mediante el uso de dispositivos tales como cables de disparo de seguridad (parada de emergencia) y controles de sujeción; sin embargo, estos dispositivos de seguridad no previenen directamente el enredo o el atrapamiento. Están destinados a ayudar a prevenir o minimizar lesiones al detener la máquina rápidamente. Los botones de retención o los controles de pie están diseñados para activar el movimiento del rollo solo cuando se mantienen en la posición de marcha. El control debería volver automáticamente a la posición de alto cuando se libera. Un dispositivo de disparo (barra, alambre / cable tensado o panel de tiro) se enclava con el circuito de control de la máquina y se coloca de modo que pueda ser accionado fácilmente por cualquier persona atrapada o atraída hacia los rollos y detendrá la máquina antes de que se produzcan lesiones graves. Debe recorrer toda la longitud de la máquina en la parte delantera y posterior. Además, asegúrese de que el sistema de frenado sea adecuado. Además de las medidas detalladas anteriormente, se debe proporcionar un botón de parada de emergencia en la consola de control de la máquina y en cualquier estación de trabajo remota. Si se necesita más de una persona para operar la máquina, se deben proporcionar controles para cada persona. Los materiales de trabajo deben mantenerse lo suficientemente lejos del borde que se está alimentando para evitar la proximidad al punto de operación. Siempre que sea práctico, use tablas de alimentación o de rodillos. Considere usar guantes sin puntas de los dedos o protección de la palma solamente. Prohíba la ropa suelta. Mantenga una distancia adecuada de la pieza de trabajo para evitar que lo golpee.</a:t>
            </a:r>
            <a:endParaRPr lang="en-US" altLang="en-US" sz="1050" dirty="0" smtClean="0">
              <a:latin typeface="Arial" panose="020B0604020202020204" pitchFamily="34" charset="0"/>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C213D982-340B-4DF5-B067-E4F4C6E607C8}" type="slidenum">
              <a:rPr lang="en-US" altLang="en-US" smtClean="0"/>
              <a:pPr/>
              <a:t>50</a:t>
            </a:fld>
            <a:endParaRPr lang="en-US" altLang="en-US" smtClean="0"/>
          </a:p>
        </p:txBody>
      </p:sp>
    </p:spTree>
    <p:extLst>
      <p:ext uri="{BB962C8B-B14F-4D97-AF65-F5344CB8AC3E}">
        <p14:creationId xmlns:p14="http://schemas.microsoft.com/office/powerpoint/2010/main" val="33862827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Listas de Verificación</a:t>
            </a:r>
          </a:p>
          <a:p>
            <a:r>
              <a:rPr lang="es-MX" altLang="en-US" smtClean="0">
                <a:latin typeface="Arial" panose="020B0604020202020204" pitchFamily="34" charset="0"/>
              </a:rPr>
              <a:t>Repase brevemente las listas de verificación de protección de máquinas en el bolsillo de su manual de capacitación. Después de revisar, responda las siguientes preguntas:</a:t>
            </a:r>
          </a:p>
          <a:p>
            <a:endParaRPr lang="es-MX" altLang="en-US" smtClean="0">
              <a:latin typeface="Arial" panose="020B0604020202020204" pitchFamily="34" charset="0"/>
            </a:endParaRPr>
          </a:p>
          <a:p>
            <a:r>
              <a:rPr lang="es-MX" altLang="en-US" smtClean="0">
                <a:latin typeface="Arial" panose="020B0604020202020204" pitchFamily="34" charset="0"/>
              </a:rPr>
              <a:t>¿Es valiosa la lista de verificación? ¿Si es así, cómo? ¿Si no, por qué no?</a:t>
            </a:r>
          </a:p>
          <a:p>
            <a:endParaRPr lang="es-MX" altLang="en-US" smtClean="0">
              <a:latin typeface="Arial" panose="020B0604020202020204" pitchFamily="34" charset="0"/>
            </a:endParaRPr>
          </a:p>
          <a:p>
            <a:r>
              <a:rPr lang="es-MX" altLang="en-US" smtClean="0">
                <a:latin typeface="Arial" panose="020B0604020202020204" pitchFamily="34" charset="0"/>
              </a:rPr>
              <a:t>¿Cómo usaré (usaremos) la lista de verificación?</a:t>
            </a:r>
          </a:p>
          <a:p>
            <a:endParaRPr lang="es-MX" altLang="en-US" smtClean="0">
              <a:latin typeface="Arial" panose="020B0604020202020204" pitchFamily="34" charset="0"/>
            </a:endParaRPr>
          </a:p>
          <a:p>
            <a:r>
              <a:rPr lang="es-MX" altLang="en-US" smtClean="0">
                <a:latin typeface="Arial" panose="020B0604020202020204" pitchFamily="34" charset="0"/>
              </a:rPr>
              <a:t>¿Con qué frecuencia usaré (usaremos) la lista de verificación?</a:t>
            </a:r>
            <a:endParaRPr lang="en-US" altLang="en-US" smtClean="0">
              <a:latin typeface="Arial" panose="020B0604020202020204" pitchFamily="34" charset="0"/>
            </a:endParaRPr>
          </a:p>
          <a:p>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69CC415B-3A21-41BA-939E-C0B7D8060710}" type="slidenum">
              <a:rPr lang="en-US" altLang="en-US" smtClean="0"/>
              <a:pPr/>
              <a:t>51</a:t>
            </a:fld>
            <a:endParaRPr lang="en-US" altLang="en-US" smtClean="0"/>
          </a:p>
        </p:txBody>
      </p:sp>
    </p:spTree>
    <p:extLst>
      <p:ext uri="{BB962C8B-B14F-4D97-AF65-F5344CB8AC3E}">
        <p14:creationId xmlns:p14="http://schemas.microsoft.com/office/powerpoint/2010/main" val="1906987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rPr>
              <a:t>Preguntas/Comentarios</a:t>
            </a:r>
          </a:p>
          <a:p>
            <a:endParaRPr lang="en-US" altLang="en-US" smtClean="0">
              <a:latin typeface="Arial" panose="020B0604020202020204" pitchFamily="34" charset="0"/>
            </a:endParaRPr>
          </a:p>
          <a:p>
            <a:r>
              <a:rPr lang="en-US" altLang="en-US" sz="1800" smtClean="0">
                <a:latin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altLang="en-US" sz="1800" smtClean="0">
              <a:latin typeface="Arial" panose="020B0604020202020204" pitchFamily="34" charset="0"/>
            </a:endParaRP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0BC48072-F743-4B99-A1BE-7843452177A6}" type="slidenum">
              <a:rPr lang="en-US" altLang="en-US" smtClean="0"/>
              <a:pPr/>
              <a:t>52</a:t>
            </a:fld>
            <a:endParaRPr lang="en-US" altLang="en-US" smtClean="0"/>
          </a:p>
        </p:txBody>
      </p:sp>
    </p:spTree>
    <p:extLst>
      <p:ext uri="{BB962C8B-B14F-4D97-AF65-F5344CB8AC3E}">
        <p14:creationId xmlns:p14="http://schemas.microsoft.com/office/powerpoint/2010/main" val="2958547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709613" y="4459288"/>
            <a:ext cx="5683250" cy="4457700"/>
          </a:xfrm>
        </p:spPr>
        <p:txBody>
          <a:bodyPr/>
          <a:lstStyle/>
          <a:p>
            <a:pPr>
              <a:lnSpc>
                <a:spcPct val="150000"/>
              </a:lnSpc>
              <a:defRPr/>
            </a:pPr>
            <a:r>
              <a:rPr lang="es-MX" b="1" dirty="0"/>
              <a:t>Máquinas comunes </a:t>
            </a:r>
            <a:r>
              <a:rPr lang="es-MX" b="1" dirty="0" smtClean="0"/>
              <a:t>en los talleres </a:t>
            </a:r>
            <a:r>
              <a:rPr lang="es-MX" b="1" dirty="0"/>
              <a:t>del astillero</a:t>
            </a:r>
          </a:p>
          <a:p>
            <a:pPr>
              <a:lnSpc>
                <a:spcPct val="150000"/>
              </a:lnSpc>
              <a:defRPr/>
            </a:pPr>
            <a:r>
              <a:rPr lang="es-MX" dirty="0" smtClean="0"/>
              <a:t>Las </a:t>
            </a:r>
            <a:r>
              <a:rPr lang="es-MX" dirty="0"/>
              <a:t>siguientes máquinas se encuentran en muchos talleres de reparación de barcos. Marque la casilla junto a la máquina que usa o </a:t>
            </a:r>
            <a:r>
              <a:rPr lang="es-MX" dirty="0" smtClean="0"/>
              <a:t>que se </a:t>
            </a:r>
            <a:r>
              <a:rPr lang="es-MX" dirty="0"/>
              <a:t>usa en su área de trabajo inmediata.</a:t>
            </a:r>
            <a:endParaRPr lang="en-US" dirty="0" smtClean="0"/>
          </a:p>
          <a:p>
            <a:pPr marL="171776" indent="-171776">
              <a:lnSpc>
                <a:spcPct val="150000"/>
              </a:lnSpc>
              <a:buFont typeface="Wingdings" panose="05000000000000000000" pitchFamily="2" charset="2"/>
              <a:buChar char="q"/>
              <a:defRPr/>
            </a:pPr>
            <a:r>
              <a:rPr lang="en-US" dirty="0" smtClean="0"/>
              <a:t>Rueda abrasive y </a:t>
            </a:r>
            <a:r>
              <a:rPr lang="en-US" dirty="0" err="1" smtClean="0"/>
              <a:t>amoladora</a:t>
            </a:r>
            <a:endParaRPr lang="en-US" dirty="0" smtClean="0"/>
          </a:p>
          <a:p>
            <a:pPr marL="171776" indent="-171776">
              <a:lnSpc>
                <a:spcPct val="150000"/>
              </a:lnSpc>
              <a:buFont typeface="Wingdings" panose="05000000000000000000" pitchFamily="2" charset="2"/>
              <a:buChar char="q"/>
              <a:defRPr/>
            </a:pPr>
            <a:r>
              <a:rPr lang="en-US" dirty="0" smtClean="0"/>
              <a:t>Sierra de </a:t>
            </a:r>
            <a:r>
              <a:rPr lang="en-US" dirty="0" err="1" smtClean="0"/>
              <a:t>cinta</a:t>
            </a:r>
            <a:endParaRPr lang="en-US" dirty="0" smtClean="0"/>
          </a:p>
          <a:p>
            <a:pPr marL="171776" indent="-171776">
              <a:lnSpc>
                <a:spcPct val="150000"/>
              </a:lnSpc>
              <a:buFont typeface="Wingdings" panose="05000000000000000000" pitchFamily="2" charset="2"/>
              <a:buChar char="q"/>
              <a:defRPr/>
            </a:pPr>
            <a:r>
              <a:rPr lang="en-US" dirty="0" smtClean="0"/>
              <a:t>Sierras de Taller (</a:t>
            </a:r>
            <a:r>
              <a:rPr lang="en-US" dirty="0" err="1" smtClean="0"/>
              <a:t>tipo</a:t>
            </a:r>
            <a:r>
              <a:rPr lang="en-US" dirty="0" smtClean="0"/>
              <a:t> circular))</a:t>
            </a:r>
          </a:p>
          <a:p>
            <a:pPr marL="171776" indent="-171776">
              <a:lnSpc>
                <a:spcPct val="150000"/>
              </a:lnSpc>
              <a:buFont typeface="Wingdings" panose="05000000000000000000" pitchFamily="2" charset="2"/>
              <a:buChar char="q"/>
              <a:defRPr/>
            </a:pPr>
            <a:r>
              <a:rPr lang="en-US" dirty="0" err="1" smtClean="0"/>
              <a:t>Taladro</a:t>
            </a:r>
            <a:r>
              <a:rPr lang="en-US" dirty="0" smtClean="0"/>
              <a:t> de </a:t>
            </a:r>
            <a:r>
              <a:rPr lang="en-US" dirty="0" err="1" smtClean="0"/>
              <a:t>Banco</a:t>
            </a:r>
            <a:endParaRPr lang="en-US" dirty="0" smtClean="0"/>
          </a:p>
          <a:p>
            <a:pPr marL="171776" indent="-171776">
              <a:lnSpc>
                <a:spcPct val="150000"/>
              </a:lnSpc>
              <a:buFont typeface="Wingdings" panose="05000000000000000000" pitchFamily="2" charset="2"/>
              <a:buChar char="q"/>
              <a:defRPr/>
            </a:pPr>
            <a:r>
              <a:rPr lang="en-US" dirty="0" err="1" smtClean="0"/>
              <a:t>Torno</a:t>
            </a:r>
            <a:r>
              <a:rPr lang="en-US" dirty="0" smtClean="0"/>
              <a:t> de Madera</a:t>
            </a:r>
          </a:p>
          <a:p>
            <a:pPr marL="171776" indent="-171776">
              <a:lnSpc>
                <a:spcPct val="150000"/>
              </a:lnSpc>
              <a:buFont typeface="Wingdings" panose="05000000000000000000" pitchFamily="2" charset="2"/>
              <a:buChar char="q"/>
              <a:defRPr/>
            </a:pPr>
            <a:r>
              <a:rPr lang="en-US" dirty="0" err="1" smtClean="0"/>
              <a:t>Cepillos</a:t>
            </a:r>
            <a:endParaRPr lang="en-US" dirty="0" smtClean="0"/>
          </a:p>
          <a:p>
            <a:pPr marL="171776" indent="-171776">
              <a:lnSpc>
                <a:spcPct val="150000"/>
              </a:lnSpc>
              <a:buFont typeface="Wingdings" panose="05000000000000000000" pitchFamily="2" charset="2"/>
              <a:buChar char="q"/>
              <a:defRPr/>
            </a:pPr>
            <a:r>
              <a:rPr lang="en-US" dirty="0" err="1" smtClean="0"/>
              <a:t>Fresadoras</a:t>
            </a:r>
            <a:endParaRPr lang="en-US" dirty="0" smtClean="0"/>
          </a:p>
          <a:p>
            <a:pPr marL="171776" indent="-171776">
              <a:lnSpc>
                <a:spcPct val="150000"/>
              </a:lnSpc>
              <a:buFont typeface="Wingdings" panose="05000000000000000000" pitchFamily="2" charset="2"/>
              <a:buChar char="q"/>
              <a:defRPr/>
            </a:pPr>
            <a:r>
              <a:rPr lang="en-US" dirty="0" err="1" smtClean="0"/>
              <a:t>Maquinas</a:t>
            </a:r>
            <a:r>
              <a:rPr lang="en-US" dirty="0" smtClean="0"/>
              <a:t> de </a:t>
            </a:r>
            <a:r>
              <a:rPr lang="en-US" dirty="0" err="1" smtClean="0"/>
              <a:t>perfilado</a:t>
            </a:r>
            <a:r>
              <a:rPr lang="en-US" dirty="0" smtClean="0"/>
              <a:t> y </a:t>
            </a:r>
            <a:r>
              <a:rPr lang="en-US" dirty="0" err="1" smtClean="0"/>
              <a:t>plegado</a:t>
            </a:r>
            <a:r>
              <a:rPr lang="en-US" dirty="0" smtClean="0"/>
              <a:t> </a:t>
            </a:r>
          </a:p>
          <a:p>
            <a:pPr>
              <a:defRPr/>
            </a:pPr>
            <a:endParaRPr lang="en-US" dirty="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F318C4E1-22C9-4916-AC13-78969FC6C527}" type="slidenum">
              <a:rPr lang="en-US" altLang="en-US" smtClean="0"/>
              <a:pPr/>
              <a:t>6</a:t>
            </a:fld>
            <a:endParaRPr lang="en-US" altLang="en-US" smtClean="0"/>
          </a:p>
        </p:txBody>
      </p:sp>
      <p:sp>
        <p:nvSpPr>
          <p:cNvPr id="24581" name="TextBox 1"/>
          <p:cNvSpPr txBox="1">
            <a:spLocks noChangeArrowheads="1"/>
          </p:cNvSpPr>
          <p:nvPr/>
        </p:nvSpPr>
        <p:spPr bwMode="auto">
          <a:xfrm>
            <a:off x="3856038" y="5913438"/>
            <a:ext cx="2536825" cy="923925"/>
          </a:xfrm>
          <a:prstGeom prst="rect">
            <a:avLst/>
          </a:prstGeom>
          <a:solidFill>
            <a:schemeClr val="bg1"/>
          </a:solidFill>
          <a:ln w="9525">
            <a:solidFill>
              <a:schemeClr val="accent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t>USTED</a:t>
            </a:r>
          </a:p>
        </p:txBody>
      </p:sp>
    </p:spTree>
    <p:extLst>
      <p:ext uri="{BB962C8B-B14F-4D97-AF65-F5344CB8AC3E}">
        <p14:creationId xmlns:p14="http://schemas.microsoft.com/office/powerpoint/2010/main" val="793659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808038" y="4310063"/>
            <a:ext cx="5683250" cy="4224337"/>
          </a:xfrm>
        </p:spPr>
        <p:txBody>
          <a:bodyPr/>
          <a:lstStyle/>
          <a:p>
            <a:pPr>
              <a:defRPr/>
            </a:pPr>
            <a:r>
              <a:rPr lang="es-MX" sz="1400" b="1" dirty="0"/>
              <a:t>Lesiones comunes (demasiado comunes) en </a:t>
            </a:r>
            <a:r>
              <a:rPr lang="es-MX" sz="1400" b="1" dirty="0" smtClean="0"/>
              <a:t>los talleres de </a:t>
            </a:r>
            <a:r>
              <a:rPr lang="es-MX" sz="1400" b="1" dirty="0"/>
              <a:t>máquinas</a:t>
            </a:r>
          </a:p>
          <a:p>
            <a:pPr>
              <a:defRPr/>
            </a:pPr>
            <a:r>
              <a:rPr lang="es-MX" dirty="0" smtClean="0"/>
              <a:t>Marque </a:t>
            </a:r>
            <a:r>
              <a:rPr lang="es-MX" dirty="0"/>
              <a:t>la casilla junto a las posibles lesiones que podría sufrir en función de las máquinas a las que está expuesto </a:t>
            </a:r>
            <a:r>
              <a:rPr lang="es-MX" dirty="0" smtClean="0"/>
              <a:t>de </a:t>
            </a:r>
            <a:r>
              <a:rPr lang="es-MX" dirty="0"/>
              <a:t>la página anterior.</a:t>
            </a:r>
          </a:p>
          <a:p>
            <a:pPr>
              <a:defRPr/>
            </a:pPr>
            <a:endParaRPr lang="en-US" dirty="0" smtClean="0"/>
          </a:p>
          <a:p>
            <a:pPr marL="171913" indent="-171913" eaLnBrk="1" hangingPunct="1">
              <a:lnSpc>
                <a:spcPct val="150000"/>
              </a:lnSpc>
              <a:buFont typeface="Wingdings" panose="05000000000000000000" pitchFamily="2" charset="2"/>
              <a:buChar char="q"/>
              <a:defRPr/>
            </a:pPr>
            <a:r>
              <a:rPr lang="en-US" altLang="en-US" dirty="0" err="1" smtClean="0"/>
              <a:t>Aplastado</a:t>
            </a:r>
            <a:r>
              <a:rPr lang="en-US" altLang="en-US" dirty="0" smtClean="0"/>
              <a:t> </a:t>
            </a:r>
          </a:p>
          <a:p>
            <a:pPr marL="171913" indent="-171913" eaLnBrk="1" hangingPunct="1">
              <a:lnSpc>
                <a:spcPct val="150000"/>
              </a:lnSpc>
              <a:buFont typeface="Wingdings" panose="05000000000000000000" pitchFamily="2" charset="2"/>
              <a:buChar char="q"/>
              <a:defRPr/>
            </a:pPr>
            <a:r>
              <a:rPr lang="en-US" altLang="en-US" dirty="0" err="1" smtClean="0"/>
              <a:t>Cegado</a:t>
            </a:r>
            <a:endParaRPr lang="en-US" altLang="en-US" dirty="0" smtClean="0"/>
          </a:p>
          <a:p>
            <a:pPr marL="171913" indent="-171913" eaLnBrk="1" hangingPunct="1">
              <a:lnSpc>
                <a:spcPct val="150000"/>
              </a:lnSpc>
              <a:buFont typeface="Wingdings" panose="05000000000000000000" pitchFamily="2" charset="2"/>
              <a:buChar char="q"/>
              <a:defRPr/>
            </a:pPr>
            <a:r>
              <a:rPr lang="en-US" altLang="en-US" dirty="0" err="1" smtClean="0"/>
              <a:t>Amputaciones</a:t>
            </a:r>
            <a:endParaRPr lang="en-US" altLang="en-US" dirty="0" smtClean="0"/>
          </a:p>
          <a:p>
            <a:pPr marL="171913" indent="-171913" eaLnBrk="1" hangingPunct="1">
              <a:lnSpc>
                <a:spcPct val="150000"/>
              </a:lnSpc>
              <a:buFont typeface="Wingdings" panose="05000000000000000000" pitchFamily="2" charset="2"/>
              <a:buChar char="q"/>
              <a:defRPr/>
            </a:pPr>
            <a:r>
              <a:rPr lang="en-US" dirty="0" err="1" smtClean="0"/>
              <a:t>Asfixiado</a:t>
            </a:r>
            <a:endParaRPr lang="en-US" altLang="en-US" dirty="0" smtClean="0"/>
          </a:p>
          <a:p>
            <a:pPr marL="171913" indent="-171913" eaLnBrk="1" hangingPunct="1">
              <a:lnSpc>
                <a:spcPct val="150000"/>
              </a:lnSpc>
              <a:buFont typeface="Wingdings" panose="05000000000000000000" pitchFamily="2" charset="2"/>
              <a:buChar char="q"/>
              <a:defRPr/>
            </a:pPr>
            <a:r>
              <a:rPr lang="en-US" altLang="en-US" dirty="0" err="1" smtClean="0"/>
              <a:t>Golpeado</a:t>
            </a:r>
            <a:endParaRPr lang="en-US" altLang="en-US" dirty="0" smtClean="0"/>
          </a:p>
          <a:p>
            <a:pPr marL="171913" indent="-171913" eaLnBrk="1" hangingPunct="1">
              <a:lnSpc>
                <a:spcPct val="150000"/>
              </a:lnSpc>
              <a:buFont typeface="Wingdings" panose="05000000000000000000" pitchFamily="2" charset="2"/>
              <a:buChar char="q"/>
              <a:defRPr/>
            </a:pPr>
            <a:r>
              <a:rPr lang="en-US" altLang="en-US" dirty="0" err="1" smtClean="0"/>
              <a:t>Laceraciones</a:t>
            </a:r>
            <a:endParaRPr lang="en-US" altLang="en-US" dirty="0" smtClean="0"/>
          </a:p>
          <a:p>
            <a:pPr marL="171913" indent="-171913" eaLnBrk="1" hangingPunct="1">
              <a:lnSpc>
                <a:spcPct val="150000"/>
              </a:lnSpc>
              <a:buFont typeface="Wingdings" panose="05000000000000000000" pitchFamily="2" charset="2"/>
              <a:buChar char="q"/>
              <a:defRPr/>
            </a:pPr>
            <a:r>
              <a:rPr lang="en-US" altLang="en-US" dirty="0" err="1" smtClean="0"/>
              <a:t>Fracturas</a:t>
            </a:r>
            <a:endParaRPr lang="en-US" altLang="en-US" dirty="0" smtClean="0"/>
          </a:p>
          <a:p>
            <a:pPr marL="171913" indent="-171913" eaLnBrk="1" hangingPunct="1">
              <a:lnSpc>
                <a:spcPct val="150000"/>
              </a:lnSpc>
              <a:buFont typeface="Wingdings" panose="05000000000000000000" pitchFamily="2" charset="2"/>
              <a:buChar char="q"/>
              <a:defRPr/>
            </a:pPr>
            <a:r>
              <a:rPr lang="en-US" altLang="en-US" dirty="0" err="1" smtClean="0"/>
              <a:t>Ligamentos</a:t>
            </a:r>
            <a:r>
              <a:rPr lang="en-US" altLang="en-US" dirty="0" smtClean="0"/>
              <a:t> </a:t>
            </a:r>
            <a:r>
              <a:rPr lang="en-US" altLang="en-US" dirty="0" err="1" smtClean="0"/>
              <a:t>rotos</a:t>
            </a:r>
            <a:endParaRPr lang="en-US" altLang="en-US" dirty="0" smtClean="0"/>
          </a:p>
          <a:p>
            <a:pPr>
              <a:defRPr/>
            </a:pPr>
            <a:endParaRPr lang="en-US" dirty="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90356B20-E489-463B-B953-91D694DAED02}" type="slidenum">
              <a:rPr lang="en-US" altLang="en-US" smtClean="0"/>
              <a:pPr/>
              <a:t>7</a:t>
            </a:fld>
            <a:endParaRPr lang="en-US" altLang="en-US" smtClean="0"/>
          </a:p>
        </p:txBody>
      </p:sp>
      <p:sp>
        <p:nvSpPr>
          <p:cNvPr id="26629" name="TextBox 1"/>
          <p:cNvSpPr txBox="1">
            <a:spLocks noChangeArrowheads="1"/>
          </p:cNvSpPr>
          <p:nvPr/>
        </p:nvSpPr>
        <p:spPr bwMode="auto">
          <a:xfrm>
            <a:off x="3779838" y="5761038"/>
            <a:ext cx="2514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t>USTED</a:t>
            </a:r>
          </a:p>
        </p:txBody>
      </p:sp>
    </p:spTree>
    <p:extLst>
      <p:ext uri="{BB962C8B-B14F-4D97-AF65-F5344CB8AC3E}">
        <p14:creationId xmlns:p14="http://schemas.microsoft.com/office/powerpoint/2010/main" val="2291367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pPr>
            <a:r>
              <a:rPr lang="es-MX" altLang="en-US" b="1" dirty="0" smtClean="0">
                <a:latin typeface="Arial" panose="020B0604020202020204" pitchFamily="34" charset="0"/>
              </a:rPr>
              <a:t>Donde Ocurren Riesgos Mecánicos</a:t>
            </a:r>
          </a:p>
          <a:p>
            <a:pPr eaLnBrk="1" hangingPunct="1"/>
            <a:r>
              <a:rPr lang="es-MX" altLang="en-US" dirty="0" smtClean="0">
                <a:latin typeface="Arial" panose="020B0604020202020204" pitchFamily="34" charset="0"/>
              </a:rPr>
              <a:t>Las partes móviles peligrosas en tres áreas básicas requieren protección, así como también los controles que alimentan y dirigen la máquina.</a:t>
            </a:r>
          </a:p>
          <a:p>
            <a:pPr eaLnBrk="1" hangingPunct="1">
              <a:lnSpc>
                <a:spcPct val="150000"/>
              </a:lnSpc>
            </a:pPr>
            <a:endParaRPr lang="es-MX" altLang="en-US" dirty="0" smtClean="0">
              <a:latin typeface="Arial" panose="020B0604020202020204" pitchFamily="34" charset="0"/>
            </a:endParaRPr>
          </a:p>
          <a:p>
            <a:pPr eaLnBrk="1" hangingPunct="1"/>
            <a:r>
              <a:rPr lang="es-MX" altLang="en-US" b="1" dirty="0" smtClean="0">
                <a:latin typeface="Arial" panose="020B0604020202020204" pitchFamily="34" charset="0"/>
              </a:rPr>
              <a:t>Punto de operación</a:t>
            </a:r>
            <a:r>
              <a:rPr lang="es-MX" altLang="en-US" dirty="0" smtClean="0">
                <a:latin typeface="Arial" panose="020B0604020202020204" pitchFamily="34" charset="0"/>
              </a:rPr>
              <a:t>: donde se realiza el trabajo en el material, como cortar, dar forma, perforar o formar material.</a:t>
            </a:r>
          </a:p>
          <a:p>
            <a:pPr eaLnBrk="1" hangingPunct="1"/>
            <a:endParaRPr lang="es-MX" altLang="en-US" dirty="0" smtClean="0">
              <a:latin typeface="Arial" panose="020B0604020202020204" pitchFamily="34" charset="0"/>
            </a:endParaRPr>
          </a:p>
          <a:p>
            <a:pPr eaLnBrk="1" hangingPunct="1"/>
            <a:r>
              <a:rPr lang="es-MX" altLang="en-US" b="1" dirty="0" smtClean="0">
                <a:latin typeface="Arial" panose="020B0604020202020204" pitchFamily="34" charset="0"/>
              </a:rPr>
              <a:t>Dispositivo de transmisión de potencia</a:t>
            </a:r>
            <a:r>
              <a:rPr lang="es-MX" altLang="en-US" dirty="0" smtClean="0">
                <a:latin typeface="Arial" panose="020B0604020202020204" pitchFamily="34" charset="0"/>
              </a:rPr>
              <a:t>: transmite energía a la parte de la máquina que realiza el trabajo. Incluye volantes, poleas, correas, bielas, acoplamientos, levas, husillos, cadenas, bielas y engranajes.</a:t>
            </a:r>
          </a:p>
          <a:p>
            <a:pPr eaLnBrk="1" hangingPunct="1"/>
            <a:endParaRPr lang="es-MX" altLang="en-US" dirty="0" smtClean="0">
              <a:latin typeface="Arial" panose="020B0604020202020204" pitchFamily="34" charset="0"/>
            </a:endParaRPr>
          </a:p>
          <a:p>
            <a:pPr eaLnBrk="1" hangingPunct="1"/>
            <a:r>
              <a:rPr lang="es-MX" altLang="en-US" b="1" dirty="0" smtClean="0">
                <a:latin typeface="Arial" panose="020B0604020202020204" pitchFamily="34" charset="0"/>
              </a:rPr>
              <a:t>Otras partes móviles: </a:t>
            </a:r>
            <a:r>
              <a:rPr lang="es-MX" altLang="en-US" dirty="0" smtClean="0">
                <a:latin typeface="Arial" panose="020B0604020202020204" pitchFamily="34" charset="0"/>
              </a:rPr>
              <a:t>pueden incluir piezas móviles </a:t>
            </a:r>
            <a:r>
              <a:rPr lang="es-MX" altLang="en-US" dirty="0" err="1" smtClean="0">
                <a:latin typeface="Arial" panose="020B0604020202020204" pitchFamily="34" charset="0"/>
              </a:rPr>
              <a:t>reciprocantes</a:t>
            </a:r>
            <a:r>
              <a:rPr lang="es-MX" altLang="en-US" dirty="0" smtClean="0">
                <a:latin typeface="Arial" panose="020B0604020202020204" pitchFamily="34" charset="0"/>
              </a:rPr>
              <a:t>, rotatorias y transversales, mecanismos de alimentación y partes auxiliares de la máquina.</a:t>
            </a:r>
          </a:p>
          <a:p>
            <a:pPr eaLnBrk="1" hangingPunct="1"/>
            <a:endParaRPr lang="es-MX" altLang="en-US" dirty="0" smtClean="0">
              <a:latin typeface="Arial" panose="020B0604020202020204" pitchFamily="34" charset="0"/>
            </a:endParaRPr>
          </a:p>
          <a:p>
            <a:pPr eaLnBrk="1" hangingPunct="1">
              <a:lnSpc>
                <a:spcPct val="150000"/>
              </a:lnSpc>
            </a:pPr>
            <a:r>
              <a:rPr lang="es-MX" altLang="en-US" b="1" dirty="0" smtClean="0">
                <a:latin typeface="Arial" panose="020B0604020202020204" pitchFamily="34" charset="0"/>
              </a:rPr>
              <a:t>Controles de operación</a:t>
            </a:r>
            <a:r>
              <a:rPr lang="es-MX" altLang="en-US" dirty="0" smtClean="0">
                <a:latin typeface="Arial" panose="020B0604020202020204" pitchFamily="34" charset="0"/>
              </a:rPr>
              <a:t>: Mecanismos de control</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BB295F9D-8EB5-4E23-B95F-4C55A1E26805}" type="slidenum">
              <a:rPr lang="en-US" altLang="en-US" smtClean="0"/>
              <a:pPr/>
              <a:t>8</a:t>
            </a:fld>
            <a:endParaRPr lang="en-US" altLang="en-US" smtClean="0"/>
          </a:p>
        </p:txBody>
      </p:sp>
    </p:spTree>
    <p:extLst>
      <p:ext uri="{BB962C8B-B14F-4D97-AF65-F5344CB8AC3E}">
        <p14:creationId xmlns:p14="http://schemas.microsoft.com/office/powerpoint/2010/main" val="1059616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rPr>
              <a:t>Riesgos que Deben Ser Protegidos</a:t>
            </a:r>
          </a:p>
          <a:p>
            <a:endParaRPr lang="en-US" altLang="en-US" smtClean="0">
              <a:latin typeface="Arial" panose="020B0604020202020204" pitchFamily="34" charset="0"/>
            </a:endParaRPr>
          </a:p>
          <a:p>
            <a:r>
              <a:rPr lang="es-MX" altLang="en-US" smtClean="0">
                <a:latin typeface="Arial" panose="020B0604020202020204" pitchFamily="34" charset="0"/>
              </a:rPr>
              <a:t>A continuación se presentan los peligros que deben ser protegidos (no todo incluido)</a:t>
            </a:r>
            <a:r>
              <a:rPr lang="en-US" altLang="en-US" smtClean="0">
                <a:latin typeface="Arial" panose="020B0604020202020204" pitchFamily="34" charset="0"/>
              </a:rPr>
              <a:t>:</a:t>
            </a:r>
          </a:p>
          <a:p>
            <a:endParaRPr lang="en-US" altLang="en-US" smtClean="0">
              <a:latin typeface="Arial" panose="020B0604020202020204" pitchFamily="34" charset="0"/>
            </a:endParaRPr>
          </a:p>
          <a:p>
            <a:endParaRPr lang="en-US" altLang="en-US" smtClean="0">
              <a:latin typeface="Arial" panose="020B0604020202020204" pitchFamily="34" charset="0"/>
            </a:endParaRPr>
          </a:p>
          <a:p>
            <a:endParaRPr lang="en-US" altLang="en-US" smtClean="0">
              <a:latin typeface="Arial" panose="020B0604020202020204" pitchFamily="34" charset="0"/>
            </a:endParaRPr>
          </a:p>
          <a:p>
            <a:endParaRPr lang="en-US" altLang="en-US" smtClean="0">
              <a:latin typeface="Arial" panose="020B0604020202020204" pitchFamily="34" charset="0"/>
            </a:endParaRPr>
          </a:p>
          <a:p>
            <a:endParaRPr lang="en-US" altLang="en-US" smtClean="0">
              <a:latin typeface="Arial" panose="020B0604020202020204" pitchFamily="34" charset="0"/>
            </a:endParaRPr>
          </a:p>
          <a:p>
            <a:endParaRPr lang="en-US" altLang="en-US" smtClean="0">
              <a:latin typeface="Arial" panose="020B0604020202020204" pitchFamily="34" charset="0"/>
            </a:endParaRPr>
          </a:p>
          <a:p>
            <a:endParaRPr lang="en-US" altLang="en-US" smtClean="0">
              <a:latin typeface="Arial" panose="020B0604020202020204" pitchFamily="34" charset="0"/>
            </a:endParaRPr>
          </a:p>
          <a:p>
            <a:endParaRPr lang="en-US" altLang="en-US" smtClean="0">
              <a:latin typeface="Arial" panose="020B0604020202020204" pitchFamily="34" charset="0"/>
            </a:endParaRPr>
          </a:p>
          <a:p>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4588"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D83E19A3-F39F-4DFD-94CC-4D9220CF7FDF}" type="slidenum">
              <a:rPr lang="en-US" altLang="en-US" smtClean="0"/>
              <a:pPr/>
              <a:t>9</a:t>
            </a:fld>
            <a:endParaRPr lang="en-US" altLang="en-US" smtClean="0"/>
          </a:p>
        </p:txBody>
      </p:sp>
      <p:graphicFrame>
        <p:nvGraphicFramePr>
          <p:cNvPr id="2" name="Table 1"/>
          <p:cNvGraphicFramePr>
            <a:graphicFrameLocks noGrp="1"/>
          </p:cNvGraphicFramePr>
          <p:nvPr/>
        </p:nvGraphicFramePr>
        <p:xfrm>
          <a:off x="1027113" y="5457825"/>
          <a:ext cx="4735512" cy="2940050"/>
        </p:xfrm>
        <a:graphic>
          <a:graphicData uri="http://schemas.openxmlformats.org/drawingml/2006/table">
            <a:tbl>
              <a:tblPr firstRow="1" bandRow="1">
                <a:tableStyleId>{5C22544A-7EE6-4342-B048-85BDC9FD1C3A}</a:tableStyleId>
              </a:tblPr>
              <a:tblGrid>
                <a:gridCol w="2367756">
                  <a:extLst>
                    <a:ext uri="{9D8B030D-6E8A-4147-A177-3AD203B41FA5}">
                      <a16:colId xmlns:a16="http://schemas.microsoft.com/office/drawing/2014/main" val="20000"/>
                    </a:ext>
                  </a:extLst>
                </a:gridCol>
                <a:gridCol w="2367756">
                  <a:extLst>
                    <a:ext uri="{9D8B030D-6E8A-4147-A177-3AD203B41FA5}">
                      <a16:colId xmlns:a16="http://schemas.microsoft.com/office/drawing/2014/main" val="20001"/>
                    </a:ext>
                  </a:extLst>
                </a:gridCol>
              </a:tblGrid>
              <a:tr h="371431">
                <a:tc>
                  <a:txBody>
                    <a:bodyPr/>
                    <a:lstStyle/>
                    <a:p>
                      <a:pPr algn="ctr"/>
                      <a:r>
                        <a:rPr lang="en-US" sz="1800" dirty="0" err="1" smtClean="0"/>
                        <a:t>Movimientos</a:t>
                      </a:r>
                      <a:endParaRPr lang="en-US" sz="1800" dirty="0"/>
                    </a:p>
                  </a:txBody>
                  <a:tcPr marL="91778" marR="91778" marT="45794" marB="45794">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dirty="0" err="1" smtClean="0"/>
                        <a:t>Acciones</a:t>
                      </a:r>
                      <a:endParaRPr lang="en-US" sz="1800" dirty="0"/>
                    </a:p>
                  </a:txBody>
                  <a:tcPr marL="91778" marR="91778" marT="45794" marB="45794">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915859">
                <a:tc>
                  <a:txBody>
                    <a:bodyPr/>
                    <a:lstStyle/>
                    <a:p>
                      <a:pPr algn="ctr"/>
                      <a:r>
                        <a:rPr lang="es-MX" sz="1800" dirty="0" smtClean="0">
                          <a:solidFill>
                            <a:schemeClr val="tx1"/>
                          </a:solidFill>
                        </a:rPr>
                        <a:t>Rotación (incluidos los puntos de </a:t>
                      </a:r>
                      <a:r>
                        <a:rPr lang="es-MX" sz="1800" dirty="0" err="1" smtClean="0">
                          <a:solidFill>
                            <a:schemeClr val="tx1"/>
                          </a:solidFill>
                        </a:rPr>
                        <a:t>pinsa</a:t>
                      </a:r>
                      <a:r>
                        <a:rPr lang="es-MX" sz="1800" dirty="0" smtClean="0">
                          <a:solidFill>
                            <a:schemeClr val="tx1"/>
                          </a:solidFill>
                        </a:rPr>
                        <a:t> en ejecución)</a:t>
                      </a:r>
                      <a:endParaRPr lang="en-US" sz="1800" dirty="0">
                        <a:solidFill>
                          <a:schemeClr val="tx1"/>
                        </a:solidFill>
                      </a:endParaRPr>
                    </a:p>
                  </a:txBody>
                  <a:tcPr marL="91778" marR="91778" marT="45794" marB="45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err="1" smtClean="0">
                          <a:solidFill>
                            <a:schemeClr val="tx1"/>
                          </a:solidFill>
                        </a:rPr>
                        <a:t>Cortando</a:t>
                      </a:r>
                      <a:endParaRPr lang="en-US" sz="1800" dirty="0">
                        <a:solidFill>
                          <a:schemeClr val="tx1"/>
                        </a:solidFill>
                      </a:endParaRPr>
                    </a:p>
                  </a:txBody>
                  <a:tcPr marL="91778" marR="91778" marT="45794" marB="45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41101">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800" dirty="0" err="1" smtClean="0">
                          <a:solidFill>
                            <a:schemeClr val="tx1"/>
                          </a:solidFill>
                        </a:rPr>
                        <a:t>Reciprocante</a:t>
                      </a:r>
                      <a:endParaRPr lang="en-US" sz="1800" dirty="0" smtClean="0">
                        <a:solidFill>
                          <a:schemeClr val="tx1"/>
                        </a:solidFill>
                      </a:endParaRPr>
                    </a:p>
                    <a:p>
                      <a:pPr algn="ctr"/>
                      <a:endParaRPr lang="en-US" sz="1800" dirty="0">
                        <a:solidFill>
                          <a:schemeClr val="tx1"/>
                        </a:solidFill>
                      </a:endParaRPr>
                    </a:p>
                  </a:txBody>
                  <a:tcPr marL="91778" marR="91778" marT="45794" marB="45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err="1" smtClean="0">
                          <a:solidFill>
                            <a:schemeClr val="tx1"/>
                          </a:solidFill>
                        </a:rPr>
                        <a:t>Punsonando</a:t>
                      </a:r>
                      <a:endParaRPr lang="en-US" sz="1800" dirty="0">
                        <a:solidFill>
                          <a:schemeClr val="tx1"/>
                        </a:solidFill>
                      </a:endParaRPr>
                    </a:p>
                  </a:txBody>
                  <a:tcPr marL="91778" marR="91778" marT="45794" marB="45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40227">
                <a:tc>
                  <a:txBody>
                    <a:bodyPr/>
                    <a:lstStyle/>
                    <a:p>
                      <a:pPr algn="ctr"/>
                      <a:r>
                        <a:rPr lang="en-US" sz="1800" dirty="0" err="1" smtClean="0">
                          <a:solidFill>
                            <a:schemeClr val="tx1"/>
                          </a:solidFill>
                        </a:rPr>
                        <a:t>Movimiento</a:t>
                      </a:r>
                      <a:r>
                        <a:rPr lang="en-US" sz="1800" dirty="0" smtClean="0">
                          <a:solidFill>
                            <a:schemeClr val="tx1"/>
                          </a:solidFill>
                        </a:rPr>
                        <a:t> Transversal</a:t>
                      </a:r>
                      <a:endParaRPr lang="en-US" sz="1800" dirty="0">
                        <a:solidFill>
                          <a:schemeClr val="tx1"/>
                        </a:solidFill>
                      </a:endParaRPr>
                    </a:p>
                  </a:txBody>
                  <a:tcPr marL="91778" marR="91778" marT="45794" marB="45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err="1" smtClean="0">
                          <a:solidFill>
                            <a:schemeClr val="tx1"/>
                          </a:solidFill>
                        </a:rPr>
                        <a:t>Cizallamiento</a:t>
                      </a:r>
                      <a:endParaRPr lang="en-US" sz="1800" dirty="0">
                        <a:solidFill>
                          <a:schemeClr val="tx1"/>
                        </a:solidFill>
                      </a:endParaRPr>
                    </a:p>
                  </a:txBody>
                  <a:tcPr marL="91778" marR="91778" marT="45794" marB="45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1431">
                <a:tc>
                  <a:txBody>
                    <a:bodyPr/>
                    <a:lstStyle/>
                    <a:p>
                      <a:endParaRPr lang="en-US" sz="1800" dirty="0">
                        <a:solidFill>
                          <a:schemeClr val="bg1"/>
                        </a:solidFill>
                      </a:endParaRPr>
                    </a:p>
                  </a:txBody>
                  <a:tcPr marL="91778" marR="91778" marT="45794" marB="4579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dirty="0" smtClean="0">
                          <a:solidFill>
                            <a:schemeClr val="bg1"/>
                          </a:solidFill>
                        </a:rPr>
                        <a:t>Bending</a:t>
                      </a:r>
                      <a:endParaRPr lang="en-US" sz="1800" dirty="0">
                        <a:solidFill>
                          <a:schemeClr val="bg1"/>
                        </a:solidFill>
                      </a:endParaRPr>
                    </a:p>
                  </a:txBody>
                  <a:tcPr marL="91778" marR="91778" marT="45794" marB="4579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53053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26850C9-3CB4-4498-A8DC-DDB4A48D9FF2}" type="slidenum">
              <a:rPr lang="en-US" altLang="en-US"/>
              <a:pPr>
                <a:defRPr/>
              </a:pPr>
              <a:t>‹#›</a:t>
            </a:fld>
            <a:endParaRPr lang="en-US" altLang="en-US"/>
          </a:p>
        </p:txBody>
      </p:sp>
    </p:spTree>
    <p:extLst>
      <p:ext uri="{BB962C8B-B14F-4D97-AF65-F5344CB8AC3E}">
        <p14:creationId xmlns:p14="http://schemas.microsoft.com/office/powerpoint/2010/main" val="2586895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1D0A7BE2-AD9C-4840-BB42-2898F5A5FAF6}" type="slidenum">
              <a:rPr lang="en-US" altLang="en-US"/>
              <a:pPr>
                <a:defRPr/>
              </a:pPr>
              <a:t>‹#›</a:t>
            </a:fld>
            <a:endParaRPr lang="en-US" altLang="en-US"/>
          </a:p>
        </p:txBody>
      </p:sp>
    </p:spTree>
    <p:extLst>
      <p:ext uri="{BB962C8B-B14F-4D97-AF65-F5344CB8AC3E}">
        <p14:creationId xmlns:p14="http://schemas.microsoft.com/office/powerpoint/2010/main" val="2895802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EF75EA0F-5684-4EAE-8FE4-945F4D857E90}" type="slidenum">
              <a:rPr lang="en-US" altLang="en-US"/>
              <a:pPr>
                <a:defRPr/>
              </a:pPr>
              <a:t>‹#›</a:t>
            </a:fld>
            <a:endParaRPr lang="en-US" altLang="en-US"/>
          </a:p>
        </p:txBody>
      </p:sp>
    </p:spTree>
    <p:extLst>
      <p:ext uri="{BB962C8B-B14F-4D97-AF65-F5344CB8AC3E}">
        <p14:creationId xmlns:p14="http://schemas.microsoft.com/office/powerpoint/2010/main" val="3007075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1"/>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1"/>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29DE7E6A-03C9-4FBF-A185-9D1DA9D547F2}" type="slidenum">
              <a:rPr lang="en-US" altLang="en-US"/>
              <a:pPr>
                <a:defRPr/>
              </a:pPr>
              <a:t>‹#›</a:t>
            </a:fld>
            <a:endParaRPr lang="en-US" altLang="en-US"/>
          </a:p>
        </p:txBody>
      </p:sp>
    </p:spTree>
    <p:extLst>
      <p:ext uri="{BB962C8B-B14F-4D97-AF65-F5344CB8AC3E}">
        <p14:creationId xmlns:p14="http://schemas.microsoft.com/office/powerpoint/2010/main" val="819250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572000" y="1600200"/>
            <a:ext cx="3810000" cy="4114800"/>
          </a:xfrm>
        </p:spPr>
        <p:txBody>
          <a:bodyPr/>
          <a:lstStyle/>
          <a:p>
            <a:pPr lvl="0"/>
            <a:endParaRPr lang="en-US" noProof="0" dirty="0" smtClean="0"/>
          </a:p>
        </p:txBody>
      </p:sp>
      <p:sp>
        <p:nvSpPr>
          <p:cNvPr id="5" name="Rectangle 4"/>
          <p:cNvSpPr>
            <a:spLocks noGrp="1" noChangeArrowheads="1"/>
          </p:cNvSpPr>
          <p:nvPr>
            <p:ph type="sldNum" sz="quarter" idx="10"/>
          </p:nvPr>
        </p:nvSpPr>
        <p:spPr/>
        <p:txBody>
          <a:bodyPr/>
          <a:lstStyle>
            <a:lvl1pPr>
              <a:defRPr/>
            </a:lvl1pPr>
          </a:lstStyle>
          <a:p>
            <a:pPr>
              <a:defRPr/>
            </a:pPr>
            <a:fld id="{690BEAE2-D6C3-4112-A73D-66055278558C}" type="slidenum">
              <a:rPr lang="en-US" altLang="en-US"/>
              <a:pPr>
                <a:defRPr/>
              </a:pPr>
              <a:t>‹#›</a:t>
            </a:fld>
            <a:endParaRPr lang="en-US" altLang="en-US"/>
          </a:p>
        </p:txBody>
      </p:sp>
    </p:spTree>
    <p:extLst>
      <p:ext uri="{BB962C8B-B14F-4D97-AF65-F5344CB8AC3E}">
        <p14:creationId xmlns:p14="http://schemas.microsoft.com/office/powerpoint/2010/main" val="1275730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13C8564-8AEB-4C6F-AB8C-DC81A6AF80B5}" type="slidenum">
              <a:rPr lang="en-US" altLang="en-US"/>
              <a:pPr>
                <a:defRPr/>
              </a:pPr>
              <a:t>‹#›</a:t>
            </a:fld>
            <a:endParaRPr lang="en-US" altLang="en-US"/>
          </a:p>
        </p:txBody>
      </p:sp>
    </p:spTree>
    <p:extLst>
      <p:ext uri="{BB962C8B-B14F-4D97-AF65-F5344CB8AC3E}">
        <p14:creationId xmlns:p14="http://schemas.microsoft.com/office/powerpoint/2010/main" val="303678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7F4394E0-C47C-43ED-98B3-7E48511C0CDC}" type="slidenum">
              <a:rPr lang="en-US" altLang="en-US"/>
              <a:pPr>
                <a:defRPr/>
              </a:pPr>
              <a:t>‹#›</a:t>
            </a:fld>
            <a:endParaRPr lang="en-US" altLang="en-US"/>
          </a:p>
        </p:txBody>
      </p:sp>
    </p:spTree>
    <p:extLst>
      <p:ext uri="{BB962C8B-B14F-4D97-AF65-F5344CB8AC3E}">
        <p14:creationId xmlns:p14="http://schemas.microsoft.com/office/powerpoint/2010/main" val="4264600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noChangeArrowheads="1"/>
          </p:cNvSpPr>
          <p:nvPr>
            <p:ph type="dt" sz="half" idx="10"/>
          </p:nvPr>
        </p:nvSpPr>
        <p:spPr>
          <a:xfrm>
            <a:off x="457200" y="6245225"/>
            <a:ext cx="6654800" cy="47625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1536CBD8-E536-4D72-8090-DE34372F962B}" type="slidenum">
              <a:rPr lang="en-US" altLang="en-US"/>
              <a:pPr>
                <a:defRPr/>
              </a:pPr>
              <a:t>‹#›</a:t>
            </a:fld>
            <a:endParaRPr lang="en-US" altLang="en-US"/>
          </a:p>
        </p:txBody>
      </p:sp>
    </p:spTree>
    <p:extLst>
      <p:ext uri="{BB962C8B-B14F-4D97-AF65-F5344CB8AC3E}">
        <p14:creationId xmlns:p14="http://schemas.microsoft.com/office/powerpoint/2010/main" val="3664841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1"/>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1"/>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AC572ED3-3ACE-4B8F-A9EF-85AB3A2C5D6D}" type="slidenum">
              <a:rPr lang="en-US" altLang="en-US"/>
              <a:pPr>
                <a:defRPr/>
              </a:pPr>
              <a:t>‹#›</a:t>
            </a:fld>
            <a:endParaRPr lang="en-US" altLang="en-US"/>
          </a:p>
        </p:txBody>
      </p:sp>
    </p:spTree>
    <p:extLst>
      <p:ext uri="{BB962C8B-B14F-4D97-AF65-F5344CB8AC3E}">
        <p14:creationId xmlns:p14="http://schemas.microsoft.com/office/powerpoint/2010/main" val="485926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5A713B0-2350-4D5D-AC2E-F0A0B5DF13BF}" type="slidenum">
              <a:rPr lang="en-US" altLang="en-US"/>
              <a:pPr>
                <a:defRPr/>
              </a:pPr>
              <a:t>‹#›</a:t>
            </a:fld>
            <a:endParaRPr lang="en-US" altLang="en-US"/>
          </a:p>
        </p:txBody>
      </p:sp>
    </p:spTree>
    <p:extLst>
      <p:ext uri="{BB962C8B-B14F-4D97-AF65-F5344CB8AC3E}">
        <p14:creationId xmlns:p14="http://schemas.microsoft.com/office/powerpoint/2010/main" val="3087424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0FBDD280-6BE8-498E-8F0D-16F3FB0608C5}" type="slidenum">
              <a:rPr lang="en-US" altLang="en-US"/>
              <a:pPr>
                <a:defRPr/>
              </a:pPr>
              <a:t>‹#›</a:t>
            </a:fld>
            <a:endParaRPr lang="en-US" altLang="en-US"/>
          </a:p>
        </p:txBody>
      </p:sp>
    </p:spTree>
    <p:extLst>
      <p:ext uri="{BB962C8B-B14F-4D97-AF65-F5344CB8AC3E}">
        <p14:creationId xmlns:p14="http://schemas.microsoft.com/office/powerpoint/2010/main" val="3390402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defRPr/>
            </a:lvl1pPr>
          </a:lstStyle>
          <a:p>
            <a:pPr>
              <a:defRPr/>
            </a:pPr>
            <a:fld id="{3D69BF40-BE8D-4E61-ABB3-101CE720C767}" type="slidenum">
              <a:rPr lang="en-US" altLang="en-US"/>
              <a:pPr>
                <a:defRPr/>
              </a:pPr>
              <a:t>‹#›</a:t>
            </a:fld>
            <a:endParaRPr lang="en-US" altLang="en-US"/>
          </a:p>
        </p:txBody>
      </p:sp>
    </p:spTree>
    <p:extLst>
      <p:ext uri="{BB962C8B-B14F-4D97-AF65-F5344CB8AC3E}">
        <p14:creationId xmlns:p14="http://schemas.microsoft.com/office/powerpoint/2010/main" val="4198199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E05FA8B-20D9-48D2-B3C1-36A60B10B5FD}" type="slidenum">
              <a:rPr lang="en-US" altLang="en-US"/>
              <a:pPr>
                <a:defRPr/>
              </a:pPr>
              <a:t>‹#›</a:t>
            </a:fld>
            <a:endParaRPr lang="en-US" altLang="en-US"/>
          </a:p>
        </p:txBody>
      </p:sp>
    </p:spTree>
    <p:extLst>
      <p:ext uri="{BB962C8B-B14F-4D97-AF65-F5344CB8AC3E}">
        <p14:creationId xmlns:p14="http://schemas.microsoft.com/office/powerpoint/2010/main" val="55725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393FF5D-3B70-4733-99C0-07D640752142}" type="slidenum">
              <a:rPr lang="en-US" altLang="en-US"/>
              <a:pPr>
                <a:defRPr/>
              </a:pPr>
              <a:t>‹#›</a:t>
            </a:fld>
            <a:endParaRPr lang="en-US" altLang="en-US"/>
          </a:p>
        </p:txBody>
      </p:sp>
    </p:spTree>
    <p:extLst>
      <p:ext uri="{BB962C8B-B14F-4D97-AF65-F5344CB8AC3E}">
        <p14:creationId xmlns:p14="http://schemas.microsoft.com/office/powerpoint/2010/main" val="1296554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AACF1B4-2175-4B76-A1A7-2A9B5E6BAE42}" type="slidenum">
              <a:rPr lang="en-US" altLang="en-US"/>
              <a:pPr>
                <a:defRPr/>
              </a:pPr>
              <a:t>‹#›</a:t>
            </a:fld>
            <a:endParaRPr lang="en-US" altLang="en-US"/>
          </a:p>
        </p:txBody>
      </p:sp>
    </p:spTree>
    <p:extLst>
      <p:ext uri="{BB962C8B-B14F-4D97-AF65-F5344CB8AC3E}">
        <p14:creationId xmlns:p14="http://schemas.microsoft.com/office/powerpoint/2010/main" val="4109780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32D5322-F703-4D8A-9E08-AFE13FC7274B}" type="slidenum">
              <a:rPr lang="en-US" altLang="en-US"/>
              <a:pPr>
                <a:defRPr/>
              </a:pPr>
              <a:t>‹#›</a:t>
            </a:fld>
            <a:endParaRPr lang="en-US" altLang="en-US"/>
          </a:p>
        </p:txBody>
      </p:sp>
    </p:spTree>
    <p:extLst>
      <p:ext uri="{BB962C8B-B14F-4D97-AF65-F5344CB8AC3E}">
        <p14:creationId xmlns:p14="http://schemas.microsoft.com/office/powerpoint/2010/main" val="2257045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98E60D7-68F8-4290-89DC-06E479448125}" type="slidenum">
              <a:rPr lang="en-US" altLang="en-US"/>
              <a:pPr>
                <a:defRPr/>
              </a:pPr>
              <a:t>‹#›</a:t>
            </a:fld>
            <a:endParaRPr lang="en-US" altLang="en-US"/>
          </a:p>
        </p:txBody>
      </p:sp>
    </p:spTree>
    <p:extLst>
      <p:ext uri="{BB962C8B-B14F-4D97-AF65-F5344CB8AC3E}">
        <p14:creationId xmlns:p14="http://schemas.microsoft.com/office/powerpoint/2010/main" val="493927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1"/>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1"/>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6B61BE95-0D12-4AE2-ACEC-6C61CCF936A9}" type="slidenum">
              <a:rPr lang="en-US" altLang="en-US"/>
              <a:pPr>
                <a:defRPr/>
              </a:pPr>
              <a:t>‹#›</a:t>
            </a:fld>
            <a:endParaRPr lang="en-US" altLang="en-US"/>
          </a:p>
        </p:txBody>
      </p:sp>
    </p:spTree>
    <p:extLst>
      <p:ext uri="{BB962C8B-B14F-4D97-AF65-F5344CB8AC3E}">
        <p14:creationId xmlns:p14="http://schemas.microsoft.com/office/powerpoint/2010/main" val="324412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572000" y="1600200"/>
            <a:ext cx="3810000" cy="4114800"/>
          </a:xfrm>
        </p:spPr>
        <p:txBody>
          <a:bodyPr/>
          <a:lstStyle/>
          <a:p>
            <a:pPr lvl="0"/>
            <a:endParaRPr lang="en-US" noProof="0"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AC108EE8-E996-401B-A617-6B9038E6B0DA}" type="slidenum">
              <a:rPr lang="en-US" altLang="en-US"/>
              <a:pPr>
                <a:defRPr/>
              </a:pPr>
              <a:t>‹#›</a:t>
            </a:fld>
            <a:endParaRPr lang="en-US" altLang="en-US"/>
          </a:p>
        </p:txBody>
      </p:sp>
    </p:spTree>
    <p:extLst>
      <p:ext uri="{BB962C8B-B14F-4D97-AF65-F5344CB8AC3E}">
        <p14:creationId xmlns:p14="http://schemas.microsoft.com/office/powerpoint/2010/main" val="3281907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E48DB556-3DC1-4856-9C75-A6C3636DF690}" type="slidenum">
              <a:rPr lang="en-US" altLang="en-US"/>
              <a:pPr>
                <a:defRPr/>
              </a:pPr>
              <a:t>‹#›</a:t>
            </a:fld>
            <a:endParaRPr lang="en-US" altLang="en-US"/>
          </a:p>
        </p:txBody>
      </p:sp>
    </p:spTree>
    <p:extLst>
      <p:ext uri="{BB962C8B-B14F-4D97-AF65-F5344CB8AC3E}">
        <p14:creationId xmlns:p14="http://schemas.microsoft.com/office/powerpoint/2010/main" val="246721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1"/>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8A798F21-9667-4489-88E8-D9E2CCB3B680}" type="slidenum">
              <a:rPr lang="en-US" altLang="en-US"/>
              <a:pPr>
                <a:defRPr/>
              </a:pPr>
              <a:t>‹#›</a:t>
            </a:fld>
            <a:endParaRPr lang="en-US" altLang="en-US"/>
          </a:p>
        </p:txBody>
      </p:sp>
    </p:spTree>
    <p:extLst>
      <p:ext uri="{BB962C8B-B14F-4D97-AF65-F5344CB8AC3E}">
        <p14:creationId xmlns:p14="http://schemas.microsoft.com/office/powerpoint/2010/main" val="980619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16A4FB97-144B-4717-A30D-1979FE1262F7}" type="slidenum">
              <a:rPr lang="en-US" altLang="en-US"/>
              <a:pPr>
                <a:defRPr/>
              </a:pPr>
              <a:t>‹#›</a:t>
            </a:fld>
            <a:endParaRPr lang="en-US" altLang="en-US"/>
          </a:p>
        </p:txBody>
      </p:sp>
    </p:spTree>
    <p:extLst>
      <p:ext uri="{BB962C8B-B14F-4D97-AF65-F5344CB8AC3E}">
        <p14:creationId xmlns:p14="http://schemas.microsoft.com/office/powerpoint/2010/main" val="277169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7197D0AF-2FE0-40F6-AF3C-4C1D528A1809}" type="slidenum">
              <a:rPr lang="en-US" altLang="en-US"/>
              <a:pPr>
                <a:defRPr/>
              </a:pPr>
              <a:t>‹#›</a:t>
            </a:fld>
            <a:endParaRPr lang="en-US" altLang="en-US"/>
          </a:p>
        </p:txBody>
      </p:sp>
    </p:spTree>
    <p:extLst>
      <p:ext uri="{BB962C8B-B14F-4D97-AF65-F5344CB8AC3E}">
        <p14:creationId xmlns:p14="http://schemas.microsoft.com/office/powerpoint/2010/main" val="350122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defRPr/>
            </a:lvl1pPr>
          </a:lstStyle>
          <a:p>
            <a:pPr>
              <a:defRPr/>
            </a:pPr>
            <a:fld id="{339937D5-6E75-4A88-A34F-623571E492ED}" type="slidenum">
              <a:rPr lang="en-US" altLang="en-US"/>
              <a:pPr>
                <a:defRPr/>
              </a:pPr>
              <a:t>‹#›</a:t>
            </a:fld>
            <a:endParaRPr lang="en-US" altLang="en-US"/>
          </a:p>
        </p:txBody>
      </p:sp>
    </p:spTree>
    <p:extLst>
      <p:ext uri="{BB962C8B-B14F-4D97-AF65-F5344CB8AC3E}">
        <p14:creationId xmlns:p14="http://schemas.microsoft.com/office/powerpoint/2010/main" val="568024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B7AE3886-DD27-46DB-86F5-CFB43D6DD3C9}" type="slidenum">
              <a:rPr lang="en-US" altLang="en-US"/>
              <a:pPr>
                <a:defRPr/>
              </a:pPr>
              <a:t>‹#›</a:t>
            </a:fld>
            <a:endParaRPr lang="en-US" altLang="en-US"/>
          </a:p>
        </p:txBody>
      </p:sp>
    </p:spTree>
    <p:extLst>
      <p:ext uri="{BB962C8B-B14F-4D97-AF65-F5344CB8AC3E}">
        <p14:creationId xmlns:p14="http://schemas.microsoft.com/office/powerpoint/2010/main" val="137344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A8ED458D-56B3-4C3A-B994-ADB334D08E2C}" type="slidenum">
              <a:rPr lang="en-US" altLang="en-US"/>
              <a:pPr>
                <a:defRPr/>
              </a:pPr>
              <a:t>‹#›</a:t>
            </a:fld>
            <a:endParaRPr lang="en-US" altLang="en-US"/>
          </a:p>
        </p:txBody>
      </p:sp>
    </p:spTree>
    <p:extLst>
      <p:ext uri="{BB962C8B-B14F-4D97-AF65-F5344CB8AC3E}">
        <p14:creationId xmlns:p14="http://schemas.microsoft.com/office/powerpoint/2010/main" val="1436125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764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665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8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0A39B8C-228A-46EC-9F37-F6692C2A103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463" r:id="rId1"/>
    <p:sldLayoutId id="2147486481" r:id="rId2"/>
    <p:sldLayoutId id="2147486464" r:id="rId3"/>
    <p:sldLayoutId id="2147486465" r:id="rId4"/>
    <p:sldLayoutId id="2147486466" r:id="rId5"/>
    <p:sldLayoutId id="2147486467" r:id="rId6"/>
    <p:sldLayoutId id="2147486482" r:id="rId7"/>
    <p:sldLayoutId id="2147486483" r:id="rId8"/>
    <p:sldLayoutId id="2147486484" r:id="rId9"/>
    <p:sldLayoutId id="2147486485" r:id="rId10"/>
    <p:sldLayoutId id="2147486486" r:id="rId11"/>
    <p:sldLayoutId id="2147486468" r:id="rId12"/>
    <p:sldLayoutId id="2147486487" r:id="rId13"/>
  </p:sldLayoutIdLst>
  <p:timing>
    <p:tnLst>
      <p:par>
        <p:cTn id="1" dur="indefinite" restart="never" nodeType="tmRoot"/>
      </p:par>
    </p:tnLst>
  </p:timing>
  <p:hf hd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764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805DBF7-9DC4-4D16-94DF-50E90FFBCE5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469" r:id="rId1"/>
    <p:sldLayoutId id="2147486470" r:id="rId2"/>
    <p:sldLayoutId id="2147486488" r:id="rId3"/>
    <p:sldLayoutId id="2147486471" r:id="rId4"/>
    <p:sldLayoutId id="2147486472" r:id="rId5"/>
    <p:sldLayoutId id="2147486473" r:id="rId6"/>
    <p:sldLayoutId id="2147486474" r:id="rId7"/>
    <p:sldLayoutId id="2147486475" r:id="rId8"/>
    <p:sldLayoutId id="2147486476" r:id="rId9"/>
    <p:sldLayoutId id="2147486477" r:id="rId10"/>
    <p:sldLayoutId id="2147486478" r:id="rId11"/>
    <p:sldLayoutId id="2147486479" r:id="rId12"/>
    <p:sldLayoutId id="2147486480" r:id="rId13"/>
  </p:sldLayoutIdLst>
  <p:timing>
    <p:tnLst>
      <p:par>
        <p:cTn id="1" dur="indefinite" restart="never" nodeType="tmRoot"/>
      </p:par>
    </p:tnLst>
  </p:timing>
  <p:hf hd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emf"/><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emf"/><Relationship Id="rId10" Type="http://schemas.openxmlformats.org/officeDocument/2006/relationships/image" Target="../media/image49.png"/><Relationship Id="rId4" Type="http://schemas.openxmlformats.org/officeDocument/2006/relationships/image" Target="../media/image43.emf"/><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3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Workbench%20Grinder%20Wheel%20Explodes%201%20Fatality.mp4"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A072395F-D2F7-475E-90E2-4F22055EB1C9}" type="slidenum">
              <a:rPr lang="en-US" altLang="en-US" sz="1400"/>
              <a:pPr algn="r" eaLnBrk="1" hangingPunct="1">
                <a:spcBef>
                  <a:spcPct val="0"/>
                </a:spcBef>
                <a:buFontTx/>
                <a:buNone/>
              </a:pPr>
              <a:t>1</a:t>
            </a:fld>
            <a:endParaRPr lang="en-US" altLang="en-US" sz="1400"/>
          </a:p>
        </p:txBody>
      </p:sp>
      <p:sp>
        <p:nvSpPr>
          <p:cNvPr id="13318" name="Rectangle 8"/>
          <p:cNvSpPr>
            <a:spLocks noChangeArrowheads="1"/>
          </p:cNvSpPr>
          <p:nvPr/>
        </p:nvSpPr>
        <p:spPr bwMode="auto">
          <a:xfrm>
            <a:off x="582613" y="5688013"/>
            <a:ext cx="8001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ja-JP" sz="900">
                <a:ea typeface="MS PGothic" panose="020B0600070205080204" pitchFamily="34" charset="-128"/>
              </a:rPr>
              <a:t>Este material fue producido bajo la concesión SH-31243-SH7 de la Administración de Seguridad y Salud Ocupacional, Departamento de Trabajo de los EE. UU. No necesariamente refleja las opiniones o políticas del Departamento de Trabajo de EE. UU. Ni la mención de nombres comerciales, productos comerciales u organizaciones implica el respaldo del gobierno de los EE. UU.</a:t>
            </a:r>
            <a:r>
              <a:rPr lang="en-US" altLang="ja-JP" sz="900">
                <a:ea typeface="MS PGothic" panose="020B0600070205080204" pitchFamily="34" charset="-128"/>
              </a:rPr>
              <a:t>is.</a:t>
            </a:r>
            <a:endParaRPr lang="en-US" altLang="en-US" sz="900"/>
          </a:p>
        </p:txBody>
      </p:sp>
      <p:sp>
        <p:nvSpPr>
          <p:cNvPr id="2" name="Title 1" hidden="1"/>
          <p:cNvSpPr>
            <a:spLocks noGrp="1"/>
          </p:cNvSpPr>
          <p:nvPr>
            <p:ph type="title"/>
          </p:nvPr>
        </p:nvSpPr>
        <p:spPr>
          <a:xfrm>
            <a:off x="468313" y="533400"/>
            <a:ext cx="8229600" cy="1143000"/>
          </a:xfrm>
        </p:spPr>
        <p:txBody>
          <a:bodyPr/>
          <a:lstStyle/>
          <a:p>
            <a:r>
              <a:rPr lang="en-US" dirty="0" err="1" smtClean="0"/>
              <a:t>Seguridad</a:t>
            </a:r>
            <a:r>
              <a:rPr lang="en-US" dirty="0" smtClean="0"/>
              <a:t> </a:t>
            </a:r>
            <a:r>
              <a:rPr lang="en-US" dirty="0" err="1" smtClean="0"/>
              <a:t>en</a:t>
            </a:r>
            <a:r>
              <a:rPr lang="en-US" dirty="0" smtClean="0"/>
              <a:t> </a:t>
            </a:r>
            <a:r>
              <a:rPr lang="en-US" dirty="0" err="1" smtClean="0"/>
              <a:t>Maquinaria</a:t>
            </a:r>
            <a:r>
              <a:rPr lang="en-US" dirty="0" smtClean="0"/>
              <a:t> y </a:t>
            </a:r>
            <a:r>
              <a:rPr lang="en-US" dirty="0" err="1" smtClean="0"/>
              <a:t>Herramientas</a:t>
            </a:r>
            <a:r>
              <a:rPr lang="en-US" dirty="0" smtClean="0"/>
              <a:t> </a:t>
            </a:r>
            <a:r>
              <a:rPr lang="en-US" dirty="0" err="1" smtClean="0"/>
              <a:t>Electricas</a:t>
            </a:r>
            <a:r>
              <a:rPr lang="en-US" dirty="0" smtClean="0"/>
              <a:t> </a:t>
            </a:r>
            <a:r>
              <a:rPr lang="en-US" dirty="0" err="1" smtClean="0"/>
              <a:t>en</a:t>
            </a:r>
            <a:r>
              <a:rPr lang="en-US" dirty="0" smtClean="0"/>
              <a:t> </a:t>
            </a:r>
            <a:r>
              <a:rPr lang="en-US" dirty="0" err="1" smtClean="0"/>
              <a:t>Astilleros</a:t>
            </a:r>
            <a:endParaRPr lang="en-US" dirty="0"/>
          </a:p>
        </p:txBody>
      </p:sp>
      <p:sp>
        <p:nvSpPr>
          <p:cNvPr id="13319" name="Slide Number Placeholder 2"/>
          <p:cNvSpPr>
            <a:spLocks noGrp="1"/>
          </p:cNvSpPr>
          <p:nvPr>
            <p:ph type="sldNum" sz="quarter" idx="4294967295"/>
          </p:nvPr>
        </p:nvSpPr>
        <p:spPr>
          <a:xfrm>
            <a:off x="7162800" y="6245225"/>
            <a:ext cx="198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0E4CAB-9D17-4005-9333-8F0615DDD278}" type="slidenum">
              <a:rPr lang="en-US" altLang="en-US" sz="1400" smtClean="0"/>
              <a:pPr>
                <a:spcBef>
                  <a:spcPct val="0"/>
                </a:spcBef>
                <a:buFontTx/>
                <a:buNone/>
              </a:pPr>
              <a:t>1</a:t>
            </a:fld>
            <a:endParaRPr lang="en-US" altLang="en-US" sz="1400" smtClean="0"/>
          </a:p>
        </p:txBody>
      </p:sp>
      <p:pic>
        <p:nvPicPr>
          <p:cNvPr id="3" name="Picture 2" title="Seguridaid en Maquinaria y Herramientas Electricas en Astilleros (Incluyendo Protecc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217" y="286489"/>
            <a:ext cx="7565792" cy="540152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8229600" cy="658812"/>
          </a:xfrm>
        </p:spPr>
        <p:txBody>
          <a:bodyPr/>
          <a:lstStyle/>
          <a:p>
            <a:pPr algn="l" eaLnBrk="1" hangingPunct="1"/>
            <a:r>
              <a:rPr lang="en-US" altLang="en-US" smtClean="0"/>
              <a:t>Movimientos</a:t>
            </a:r>
          </a:p>
        </p:txBody>
      </p:sp>
      <p:pic>
        <p:nvPicPr>
          <p:cNvPr id="31747" name="Picture 5" descr="Animated Gears"/>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066800" y="1290638"/>
            <a:ext cx="3290888"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1"/>
          <p:cNvSpPr>
            <a:spLocks noChangeArrowheads="1"/>
          </p:cNvSpPr>
          <p:nvPr/>
        </p:nvSpPr>
        <p:spPr bwMode="auto">
          <a:xfrm>
            <a:off x="1600200" y="3557588"/>
            <a:ext cx="297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Rotación-Engranajes</a:t>
            </a:r>
          </a:p>
        </p:txBody>
      </p:sp>
      <p:pic>
        <p:nvPicPr>
          <p:cNvPr id="31749" name="Picture 5" title="foto - cinturones-movimiento transversal"/>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4067175"/>
            <a:ext cx="32908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6"/>
          <p:cNvSpPr>
            <a:spLocks noChangeArrowheads="1"/>
          </p:cNvSpPr>
          <p:nvPr/>
        </p:nvSpPr>
        <p:spPr bwMode="auto">
          <a:xfrm>
            <a:off x="457200" y="4802188"/>
            <a:ext cx="411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Cinturones-Movimiento Transversal </a:t>
            </a:r>
          </a:p>
        </p:txBody>
      </p:sp>
      <p:pic>
        <p:nvPicPr>
          <p:cNvPr id="31751" name="Picture 7" title="foto - mesa-reciprocadora"/>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97400" y="1265238"/>
            <a:ext cx="3265488" cy="222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52" name="Rectangle 10"/>
          <p:cNvSpPr>
            <a:spLocks noChangeArrowheads="1"/>
          </p:cNvSpPr>
          <p:nvPr/>
        </p:nvSpPr>
        <p:spPr bwMode="auto">
          <a:xfrm>
            <a:off x="4895850" y="3557588"/>
            <a:ext cx="297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Mesa-Reciprocadora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304800"/>
            <a:ext cx="8229600" cy="658813"/>
          </a:xfrm>
        </p:spPr>
        <p:txBody>
          <a:bodyPr/>
          <a:lstStyle/>
          <a:p>
            <a:pPr algn="l" eaLnBrk="1" hangingPunct="1"/>
            <a:r>
              <a:rPr lang="es-MX" altLang="en-US" smtClean="0"/>
              <a:t>Puntos de Pinza en Movimiento</a:t>
            </a:r>
            <a:endParaRPr lang="en-US" altLang="en-US" smtClean="0"/>
          </a:p>
        </p:txBody>
      </p:sp>
      <p:pic>
        <p:nvPicPr>
          <p:cNvPr id="33795" name="Picture 5" descr="Animated Gears"/>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066800" y="1647825"/>
            <a:ext cx="3290888"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1"/>
          <p:cNvSpPr>
            <a:spLocks noChangeArrowheads="1"/>
          </p:cNvSpPr>
          <p:nvPr/>
        </p:nvSpPr>
        <p:spPr bwMode="auto">
          <a:xfrm>
            <a:off x="16002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Rotación - Engranajes</a:t>
            </a:r>
          </a:p>
        </p:txBody>
      </p:sp>
      <p:pic>
        <p:nvPicPr>
          <p:cNvPr id="33797" name="Picture 7" title="foto - tabla-recipro"/>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97400" y="1647825"/>
            <a:ext cx="3265488" cy="222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8" name="Rectangle 10"/>
          <p:cNvSpPr>
            <a:spLocks noChangeArrowheads="1"/>
          </p:cNvSpPr>
          <p:nvPr/>
        </p:nvSpPr>
        <p:spPr bwMode="auto">
          <a:xfrm>
            <a:off x="4891088"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Tabla-Reciprocadora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658812"/>
          </a:xfrm>
        </p:spPr>
        <p:txBody>
          <a:bodyPr/>
          <a:lstStyle/>
          <a:p>
            <a:pPr algn="l" eaLnBrk="1" hangingPunct="1"/>
            <a:r>
              <a:rPr lang="en-US" altLang="en-US" smtClean="0"/>
              <a:t>Acción</a:t>
            </a:r>
          </a:p>
        </p:txBody>
      </p:sp>
      <p:sp>
        <p:nvSpPr>
          <p:cNvPr id="35843" name="Rectangle 1"/>
          <p:cNvSpPr>
            <a:spLocks noChangeArrowheads="1"/>
          </p:cNvSpPr>
          <p:nvPr/>
        </p:nvSpPr>
        <p:spPr bwMode="auto">
          <a:xfrm>
            <a:off x="971550" y="3557588"/>
            <a:ext cx="2362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Cortando – Sierra de Cinta</a:t>
            </a:r>
          </a:p>
        </p:txBody>
      </p:sp>
      <p:sp>
        <p:nvSpPr>
          <p:cNvPr id="35844" name="Rectangle 6"/>
          <p:cNvSpPr>
            <a:spLocks noChangeArrowheads="1"/>
          </p:cNvSpPr>
          <p:nvPr/>
        </p:nvSpPr>
        <p:spPr bwMode="auto">
          <a:xfrm>
            <a:off x="228600" y="483235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Doblando – Máquina Plegadora</a:t>
            </a:r>
            <a:endParaRPr lang="en-US" altLang="en-US" sz="1800"/>
          </a:p>
        </p:txBody>
      </p:sp>
      <p:sp>
        <p:nvSpPr>
          <p:cNvPr id="35845" name="Rectangle 10"/>
          <p:cNvSpPr>
            <a:spLocks noChangeArrowheads="1"/>
          </p:cNvSpPr>
          <p:nvPr/>
        </p:nvSpPr>
        <p:spPr bwMode="auto">
          <a:xfrm>
            <a:off x="3676650" y="3457575"/>
            <a:ext cx="243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Punzonado - Punzón de Metal </a:t>
            </a:r>
          </a:p>
        </p:txBody>
      </p:sp>
      <p:pic>
        <p:nvPicPr>
          <p:cNvPr id="35846" name="Picture 2" title="Foto - cortando-sierra de cinta"/>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6800" y="1265238"/>
            <a:ext cx="2228850" cy="222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7" name="Picture 8" title="foto - punzonado-punzon de metal"/>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81425" y="1265238"/>
            <a:ext cx="2228850" cy="222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8" name="Picture 9" title="Foto - Punzonado-punzon de metal"/>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56025" y="1244600"/>
            <a:ext cx="2254250" cy="2249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9" name="Picture 11" title="foto - cortando-maquina de cizallamiento"/>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57950" y="1244600"/>
            <a:ext cx="2228850" cy="2241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50" name="Rectangle 13"/>
          <p:cNvSpPr>
            <a:spLocks noChangeArrowheads="1"/>
          </p:cNvSpPr>
          <p:nvPr/>
        </p:nvSpPr>
        <p:spPr bwMode="auto">
          <a:xfrm>
            <a:off x="6353175" y="3457575"/>
            <a:ext cx="243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Cortando – Máquina de cizallamiento  </a:t>
            </a:r>
          </a:p>
        </p:txBody>
      </p:sp>
      <p:pic>
        <p:nvPicPr>
          <p:cNvPr id="35851" name="Picture 12" title="foto - doblando-maquina plegadora"/>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60788" y="4124325"/>
            <a:ext cx="2592387" cy="1971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algn="l"/>
            <a:r>
              <a:rPr lang="en-US" altLang="en-US" dirty="0" smtClean="0"/>
              <a:t>Ejercicio</a:t>
            </a:r>
          </a:p>
        </p:txBody>
      </p:sp>
      <p:sp>
        <p:nvSpPr>
          <p:cNvPr id="37891"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F622036-911B-4D87-9A2C-6ABB281E7598}" type="slidenum">
              <a:rPr lang="en-US" altLang="en-US" sz="1400" smtClean="0"/>
              <a:pPr>
                <a:spcBef>
                  <a:spcPct val="0"/>
                </a:spcBef>
                <a:buFontTx/>
                <a:buNone/>
              </a:pPr>
              <a:t>13</a:t>
            </a:fld>
            <a:endParaRPr lang="en-US" altLang="en-US" sz="1400" smtClean="0"/>
          </a:p>
        </p:txBody>
      </p:sp>
      <p:pic>
        <p:nvPicPr>
          <p:cNvPr id="37892" name="Picture 2" title="tabla - movimiento/accio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38200" y="1676400"/>
            <a:ext cx="74104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3"/>
          <p:cNvSpPr txBox="1">
            <a:spLocks noChangeArrowheads="1"/>
          </p:cNvSpPr>
          <p:nvPr/>
        </p:nvSpPr>
        <p:spPr bwMode="auto">
          <a:xfrm>
            <a:off x="2133600" y="2560638"/>
            <a:ext cx="182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Movimiento</a:t>
            </a:r>
          </a:p>
        </p:txBody>
      </p:sp>
      <p:sp>
        <p:nvSpPr>
          <p:cNvPr id="37896" name="TextBox 4"/>
          <p:cNvSpPr txBox="1">
            <a:spLocks noChangeArrowheads="1"/>
          </p:cNvSpPr>
          <p:nvPr/>
        </p:nvSpPr>
        <p:spPr bwMode="auto">
          <a:xfrm>
            <a:off x="5943600" y="2474913"/>
            <a:ext cx="137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Acción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58738"/>
            <a:ext cx="8229600" cy="1143000"/>
          </a:xfrm>
        </p:spPr>
        <p:txBody>
          <a:bodyPr/>
          <a:lstStyle/>
          <a:p>
            <a:pPr algn="l"/>
            <a:r>
              <a:rPr lang="en-US" altLang="en-US" smtClean="0"/>
              <a:t>Regulaciones Aplicables</a:t>
            </a:r>
          </a:p>
        </p:txBody>
      </p:sp>
      <p:pic>
        <p:nvPicPr>
          <p:cNvPr id="39939" name="Picture 8" descr="Image result for osha"/>
          <p:cNvPicPr>
            <a:picLocks noChangeAspect="1" noChangeArrowheads="1"/>
          </p:cNvPicPr>
          <p:nvPr/>
        </p:nvPicPr>
        <p:blipFill rotWithShape="1">
          <a:blip r:embed="rId3">
            <a:extLst>
              <a:ext uri="{28A0092B-C50C-407E-A947-70E740481C1C}">
                <a14:useLocalDpi xmlns:a14="http://schemas.microsoft.com/office/drawing/2010/main"/>
              </a:ext>
            </a:extLst>
          </a:blip>
          <a:srcRect l="57876"/>
          <a:stretch/>
        </p:blipFill>
        <p:spPr bwMode="auto">
          <a:xfrm>
            <a:off x="5105400" y="2514600"/>
            <a:ext cx="2852738"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l" eaLnBrk="1" hangingPunct="1"/>
            <a:r>
              <a:rPr lang="es-MX" altLang="en-US" dirty="0" smtClean="0"/>
              <a:t>Guardias de Máquina y Dispositivos</a:t>
            </a:r>
            <a:endParaRPr lang="en-US" altLang="en-US" dirty="0" smtClean="0"/>
          </a:p>
        </p:txBody>
      </p:sp>
      <p:pic>
        <p:nvPicPr>
          <p:cNvPr id="41987" name="Picture 2" title="foto - Guardias de Máquina y Dispositivo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6750" y="3703638"/>
            <a:ext cx="3048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88" name="Picture 5" title="foto - Guardias de Máquina y Dispositivo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38200" y="1600200"/>
            <a:ext cx="1905000" cy="200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89" name="Picture 7" title="foto - Guardias de Máquina y Dispositivos"/>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105400" y="1595438"/>
            <a:ext cx="333375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10" title="foto - Guardias de Máquina y Dispositivos"/>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57800" y="3573463"/>
            <a:ext cx="2143125" cy="2416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91" name="Picture 11" title="foto - Guardias de Máquina y Dispositivos"/>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705100" y="1600200"/>
            <a:ext cx="2552700" cy="3086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title="foto - Protecciones de Máquina - Interbloqueado"/>
          <p:cNvSpPr>
            <a:spLocks noGrp="1" noChangeArrowheads="1"/>
          </p:cNvSpPr>
          <p:nvPr>
            <p:ph type="title"/>
          </p:nvPr>
        </p:nvSpPr>
        <p:spPr/>
        <p:txBody>
          <a:bodyPr/>
          <a:lstStyle/>
          <a:p>
            <a:pPr algn="l" eaLnBrk="1" hangingPunct="1"/>
            <a:r>
              <a:rPr lang="en-US" altLang="en-US" dirty="0" smtClean="0"/>
              <a:t>Protecciones de </a:t>
            </a:r>
            <a:r>
              <a:rPr lang="en-US" altLang="en-US" dirty="0" err="1" smtClean="0"/>
              <a:t>Máquina</a:t>
            </a:r>
            <a:r>
              <a:rPr lang="en-US" altLang="en-US" dirty="0" smtClean="0"/>
              <a:t> - </a:t>
            </a:r>
            <a:r>
              <a:rPr lang="en-US" altLang="en-US" dirty="0" err="1" smtClean="0"/>
              <a:t>Fijo</a:t>
            </a:r>
            <a:r>
              <a:rPr lang="en-US" altLang="en-US" dirty="0" smtClean="0"/>
              <a:t> e </a:t>
            </a:r>
            <a:r>
              <a:rPr lang="en-US" altLang="en-US" dirty="0" err="1" smtClean="0"/>
              <a:t>Interbloqueado</a:t>
            </a:r>
            <a:endParaRPr lang="en-US" altLang="en-US" dirty="0" smtClean="0"/>
          </a:p>
        </p:txBody>
      </p:sp>
      <p:sp>
        <p:nvSpPr>
          <p:cNvPr id="44035" name="TextBox 3"/>
          <p:cNvSpPr txBox="1">
            <a:spLocks noChangeArrowheads="1"/>
          </p:cNvSpPr>
          <p:nvPr/>
        </p:nvSpPr>
        <p:spPr bwMode="auto">
          <a:xfrm>
            <a:off x="1676400" y="4891088"/>
            <a:ext cx="557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Fijo</a:t>
            </a:r>
          </a:p>
        </p:txBody>
      </p:sp>
      <p:sp>
        <p:nvSpPr>
          <p:cNvPr id="44036" name="TextBox 8"/>
          <p:cNvSpPr txBox="1">
            <a:spLocks noChangeArrowheads="1"/>
          </p:cNvSpPr>
          <p:nvPr/>
        </p:nvSpPr>
        <p:spPr bwMode="auto">
          <a:xfrm>
            <a:off x="5486400" y="5427663"/>
            <a:ext cx="172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Interbloqueado</a:t>
            </a:r>
          </a:p>
        </p:txBody>
      </p:sp>
      <p:pic>
        <p:nvPicPr>
          <p:cNvPr id="44037" name="Picture 2" title="Protecciones de Máquina - Interbloqueado"/>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8938" y="1689100"/>
            <a:ext cx="4470400" cy="349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8" name="Picture 1" title="foto - Protecciones de Máquina - Fijo "/>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9113" y="2082800"/>
            <a:ext cx="3429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title="foto - Protecciones de Máquina – Ajustable "/>
          <p:cNvSpPr>
            <a:spLocks noGrp="1" noChangeArrowheads="1"/>
          </p:cNvSpPr>
          <p:nvPr>
            <p:ph type="title"/>
          </p:nvPr>
        </p:nvSpPr>
        <p:spPr/>
        <p:txBody>
          <a:bodyPr/>
          <a:lstStyle/>
          <a:p>
            <a:pPr algn="l" eaLnBrk="1" hangingPunct="1"/>
            <a:r>
              <a:rPr lang="en-US" altLang="en-US" dirty="0" smtClean="0"/>
              <a:t>Protecciones de </a:t>
            </a:r>
            <a:r>
              <a:rPr lang="en-US" altLang="en-US" dirty="0" err="1" smtClean="0"/>
              <a:t>Máquina</a:t>
            </a:r>
            <a:r>
              <a:rPr lang="en-US" altLang="en-US" dirty="0" smtClean="0"/>
              <a:t> –         </a:t>
            </a:r>
            <a:r>
              <a:rPr lang="en-US" altLang="en-US" dirty="0" err="1" smtClean="0"/>
              <a:t>Ajustable</a:t>
            </a:r>
            <a:r>
              <a:rPr lang="en-US" altLang="en-US" dirty="0" smtClean="0"/>
              <a:t> y Auto </a:t>
            </a:r>
            <a:r>
              <a:rPr lang="en-US" altLang="en-US" dirty="0" err="1" smtClean="0"/>
              <a:t>Ajustable</a:t>
            </a:r>
            <a:endParaRPr lang="en-US" altLang="en-US" dirty="0" smtClean="0"/>
          </a:p>
        </p:txBody>
      </p:sp>
      <p:pic>
        <p:nvPicPr>
          <p:cNvPr id="46083" name="Picture 1" title="foto - Protecciones de Máquina – Ajustable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1905000"/>
            <a:ext cx="2835275" cy="3425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84" name="TextBox 4"/>
          <p:cNvSpPr txBox="1">
            <a:spLocks noChangeArrowheads="1"/>
          </p:cNvSpPr>
          <p:nvPr/>
        </p:nvSpPr>
        <p:spPr bwMode="auto">
          <a:xfrm>
            <a:off x="1547813" y="5438775"/>
            <a:ext cx="113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Ajustable</a:t>
            </a:r>
          </a:p>
        </p:txBody>
      </p:sp>
      <p:pic>
        <p:nvPicPr>
          <p:cNvPr id="46085" name="Picture 4" title="Protecciones de Máquina – Auto Ajustable "/>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2775" y="1905000"/>
            <a:ext cx="3276600" cy="3413125"/>
          </a:xfrm>
          <a:prstGeom prst="rect">
            <a:avLst/>
          </a:prstGeom>
          <a:noFill/>
          <a:ln w="12700">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6" name="TextBox 6"/>
          <p:cNvSpPr txBox="1">
            <a:spLocks noChangeArrowheads="1"/>
          </p:cNvSpPr>
          <p:nvPr/>
        </p:nvSpPr>
        <p:spPr bwMode="auto">
          <a:xfrm>
            <a:off x="5257800" y="5462588"/>
            <a:ext cx="1684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Auto-Ajustable</a:t>
            </a:r>
          </a:p>
        </p:txBody>
      </p:sp>
      <p:sp>
        <p:nvSpPr>
          <p:cNvPr id="46087" name="Text Box 6"/>
          <p:cNvSpPr txBox="1">
            <a:spLocks noChangeArrowheads="1"/>
          </p:cNvSpPr>
          <p:nvPr/>
        </p:nvSpPr>
        <p:spPr bwMode="auto">
          <a:xfrm>
            <a:off x="762000" y="2057400"/>
            <a:ext cx="2835275" cy="830263"/>
          </a:xfrm>
          <a:prstGeom prst="rect">
            <a:avLst/>
          </a:prstGeom>
          <a:solidFill>
            <a:schemeClr val="bg1"/>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a:t>Hoja de Sierra de Cinta</a:t>
            </a:r>
          </a:p>
        </p:txBody>
      </p:sp>
      <p:sp>
        <p:nvSpPr>
          <p:cNvPr id="46088" name="AutoShape 5" title="flecha roja"/>
          <p:cNvSpPr>
            <a:spLocks noChangeArrowheads="1"/>
          </p:cNvSpPr>
          <p:nvPr/>
        </p:nvSpPr>
        <p:spPr bwMode="auto">
          <a:xfrm rot="-5400000">
            <a:off x="1512888" y="3173413"/>
            <a:ext cx="1503362" cy="195262"/>
          </a:xfrm>
          <a:prstGeom prst="leftArrow">
            <a:avLst>
              <a:gd name="adj1" fmla="val 50000"/>
              <a:gd name="adj2" fmla="val 189807"/>
            </a:avLst>
          </a:prstGeom>
          <a:solidFill>
            <a:srgbClr val="FF0000"/>
          </a:solidFill>
          <a:ln w="9525">
            <a:solidFill>
              <a:schemeClr val="tx1"/>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6089" name="Text Box 6"/>
          <p:cNvSpPr txBox="1">
            <a:spLocks noChangeArrowheads="1"/>
          </p:cNvSpPr>
          <p:nvPr/>
        </p:nvSpPr>
        <p:spPr bwMode="auto">
          <a:xfrm>
            <a:off x="4625975" y="4343400"/>
            <a:ext cx="2870200" cy="830263"/>
          </a:xfrm>
          <a:prstGeom prst="rect">
            <a:avLst/>
          </a:prstGeom>
          <a:solidFill>
            <a:schemeClr val="bg1"/>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t>Sierra de Mesa Redonda</a:t>
            </a:r>
          </a:p>
        </p:txBody>
      </p:sp>
      <p:sp>
        <p:nvSpPr>
          <p:cNvPr id="46090" name="AutoShape 5" title="flecha roja"/>
          <p:cNvSpPr>
            <a:spLocks noChangeArrowheads="1"/>
          </p:cNvSpPr>
          <p:nvPr/>
        </p:nvSpPr>
        <p:spPr bwMode="auto">
          <a:xfrm rot="5400000">
            <a:off x="4835526" y="3729037"/>
            <a:ext cx="1084262" cy="176213"/>
          </a:xfrm>
          <a:prstGeom prst="leftArrow">
            <a:avLst>
              <a:gd name="adj1" fmla="val 50000"/>
              <a:gd name="adj2" fmla="val 153828"/>
            </a:avLst>
          </a:prstGeom>
          <a:solidFill>
            <a:srgbClr val="FF0000"/>
          </a:solidFill>
          <a:ln w="9525">
            <a:solidFill>
              <a:schemeClr val="tx1"/>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0"/>
            <a:ext cx="8229600" cy="1752600"/>
          </a:xfrm>
        </p:spPr>
        <p:txBody>
          <a:bodyPr/>
          <a:lstStyle/>
          <a:p>
            <a:pPr algn="l"/>
            <a:r>
              <a:rPr lang="en-US" altLang="en-US" dirty="0" smtClean="0"/>
              <a:t>Ejercicio </a:t>
            </a:r>
          </a:p>
        </p:txBody>
      </p:sp>
      <p:sp>
        <p:nvSpPr>
          <p:cNvPr id="48131" name="Content Placeholder 2"/>
          <p:cNvSpPr>
            <a:spLocks noGrp="1"/>
          </p:cNvSpPr>
          <p:nvPr>
            <p:ph idx="1"/>
          </p:nvPr>
        </p:nvSpPr>
        <p:spPr>
          <a:xfrm>
            <a:off x="533400" y="1092200"/>
            <a:ext cx="8229600" cy="4906963"/>
          </a:xfrm>
        </p:spPr>
        <p:txBody>
          <a:bodyPr/>
          <a:lstStyle/>
          <a:p>
            <a:pPr marL="0" indent="0">
              <a:buFontTx/>
              <a:buNone/>
            </a:pPr>
            <a:r>
              <a:rPr lang="es-MX" altLang="en-US" sz="2400" dirty="0" smtClean="0"/>
              <a:t>Desde una perspectiva de seguridad, identifique los pros y contras de cada tipo de guardia a continuación</a:t>
            </a:r>
            <a:r>
              <a:rPr lang="en-US" altLang="en-US" sz="2400" dirty="0" smtClean="0"/>
              <a:t>.</a:t>
            </a:r>
          </a:p>
        </p:txBody>
      </p:sp>
      <p:sp>
        <p:nvSpPr>
          <p:cNvPr id="4813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540B9E-D68F-4ACD-B58C-A062329BD275}" type="slidenum">
              <a:rPr lang="en-US" altLang="en-US" sz="1400" smtClean="0"/>
              <a:pPr>
                <a:spcBef>
                  <a:spcPct val="0"/>
                </a:spcBef>
                <a:buFontTx/>
                <a:buNone/>
              </a:pPr>
              <a:t>18</a:t>
            </a:fld>
            <a:endParaRPr lang="en-US" altLang="en-US" sz="1400" smtClean="0"/>
          </a:p>
        </p:txBody>
      </p:sp>
      <p:pic>
        <p:nvPicPr>
          <p:cNvPr id="2" name="Picture 1" descr=" Interbloquead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36" y="2546890"/>
            <a:ext cx="8272272" cy="238353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l" eaLnBrk="1" hangingPunct="1"/>
            <a:r>
              <a:rPr lang="es-MX" altLang="en-US" sz="3600" dirty="0" smtClean="0"/>
              <a:t>Dispositivos de Protección: Detección de Presencia y Retroceso</a:t>
            </a:r>
            <a:endParaRPr lang="en-US" altLang="en-US" sz="3600" dirty="0" smtClean="0"/>
          </a:p>
        </p:txBody>
      </p:sp>
      <p:sp>
        <p:nvSpPr>
          <p:cNvPr id="50179" name="TextBox 8"/>
          <p:cNvSpPr txBox="1">
            <a:spLocks noChangeArrowheads="1"/>
          </p:cNvSpPr>
          <p:nvPr/>
        </p:nvSpPr>
        <p:spPr bwMode="auto">
          <a:xfrm>
            <a:off x="5486400" y="5915025"/>
            <a:ext cx="1236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Retroceso</a:t>
            </a:r>
          </a:p>
        </p:txBody>
      </p:sp>
      <p:sp>
        <p:nvSpPr>
          <p:cNvPr id="50180" name="Rectangle 5"/>
          <p:cNvSpPr>
            <a:spLocks noChangeArrowheads="1"/>
          </p:cNvSpPr>
          <p:nvPr/>
        </p:nvSpPr>
        <p:spPr bwMode="auto">
          <a:xfrm>
            <a:off x="1189038" y="2233613"/>
            <a:ext cx="2917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000000"/>
                </a:solidFill>
                <a:latin typeface="Tahoma" panose="020B0604030504040204" pitchFamily="34" charset="0"/>
              </a:rPr>
              <a:t>Detección de Presencia  </a:t>
            </a:r>
          </a:p>
        </p:txBody>
      </p:sp>
      <p:pic>
        <p:nvPicPr>
          <p:cNvPr id="50181" name="Picture 6" descr="Pullback(Full)Hands in Di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0913" y="2038350"/>
            <a:ext cx="250825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0182" name="Rectangle 7"/>
          <p:cNvSpPr>
            <a:spLocks noChangeArrowheads="1"/>
          </p:cNvSpPr>
          <p:nvPr/>
        </p:nvSpPr>
        <p:spPr bwMode="auto">
          <a:xfrm>
            <a:off x="7294563" y="2111375"/>
            <a:ext cx="1392237"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n-US" sz="1800"/>
              <a:t>Cables conectados a las manos o muñecas del operador</a:t>
            </a:r>
          </a:p>
          <a:p>
            <a:pPr eaLnBrk="1" hangingPunct="1">
              <a:spcBef>
                <a:spcPct val="0"/>
              </a:spcBef>
              <a:buFontTx/>
              <a:buNone/>
            </a:pPr>
            <a:endParaRPr lang="es-MX" altLang="en-US" sz="1800"/>
          </a:p>
          <a:p>
            <a:pPr eaLnBrk="1" hangingPunct="1">
              <a:spcBef>
                <a:spcPct val="0"/>
              </a:spcBef>
              <a:buFontTx/>
              <a:buNone/>
            </a:pPr>
            <a:r>
              <a:rPr lang="es-MX" altLang="en-US" sz="1800"/>
              <a:t>Quita las manos del punto de operación durante el período de peligro</a:t>
            </a:r>
            <a:endParaRPr lang="en-US" altLang="en-US" sz="1800"/>
          </a:p>
        </p:txBody>
      </p:sp>
      <p:pic>
        <p:nvPicPr>
          <p:cNvPr id="50183" name="Picture 2" title="foto - Dispositivos de Protección: Detección de Presencia "/>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46138" y="2652713"/>
            <a:ext cx="3268662" cy="2582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81000" y="4763"/>
            <a:ext cx="8229600" cy="1143000"/>
          </a:xfrm>
        </p:spPr>
        <p:txBody>
          <a:bodyPr/>
          <a:lstStyle/>
          <a:p>
            <a:pPr algn="l"/>
            <a:r>
              <a:rPr lang="en-US" altLang="en-US" smtClean="0"/>
              <a:t>Contenido</a:t>
            </a:r>
          </a:p>
        </p:txBody>
      </p:sp>
      <p:sp>
        <p:nvSpPr>
          <p:cNvPr id="15363"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D0DB7A-9F67-444B-A545-4E9559C85AE9}" type="slidenum">
              <a:rPr lang="en-US" altLang="en-US" sz="1400" smtClean="0"/>
              <a:pPr>
                <a:spcBef>
                  <a:spcPct val="0"/>
                </a:spcBef>
                <a:buFontTx/>
                <a:buNone/>
              </a:pPr>
              <a:t>2</a:t>
            </a:fld>
            <a:endParaRPr lang="en-US" altLang="en-US" sz="140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algn="l" eaLnBrk="1" hangingPunct="1"/>
            <a:r>
              <a:rPr lang="en-US" altLang="en-US" sz="3600" dirty="0" smtClean="0"/>
              <a:t>Dispositivos de Protección</a:t>
            </a:r>
            <a:br>
              <a:rPr lang="en-US" altLang="en-US" sz="3600" dirty="0" smtClean="0"/>
            </a:br>
            <a:r>
              <a:rPr lang="es-MX" altLang="en-US" sz="3400" dirty="0" smtClean="0"/>
              <a:t>Restricción y Controles de Seguridad</a:t>
            </a:r>
            <a:endParaRPr lang="en-US" altLang="en-US" sz="3400" dirty="0" smtClean="0"/>
          </a:p>
        </p:txBody>
      </p:sp>
      <p:sp>
        <p:nvSpPr>
          <p:cNvPr id="52227" name="TextBox 3"/>
          <p:cNvSpPr txBox="1">
            <a:spLocks noChangeArrowheads="1"/>
          </p:cNvSpPr>
          <p:nvPr/>
        </p:nvSpPr>
        <p:spPr bwMode="auto">
          <a:xfrm>
            <a:off x="1752600" y="5521325"/>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Restricción</a:t>
            </a:r>
          </a:p>
        </p:txBody>
      </p:sp>
      <p:sp>
        <p:nvSpPr>
          <p:cNvPr id="52228" name="TextBox 8"/>
          <p:cNvSpPr txBox="1">
            <a:spLocks noChangeArrowheads="1"/>
          </p:cNvSpPr>
          <p:nvPr/>
        </p:nvSpPr>
        <p:spPr bwMode="auto">
          <a:xfrm>
            <a:off x="5562600" y="5915025"/>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Controles de Seguridad</a:t>
            </a:r>
          </a:p>
        </p:txBody>
      </p:sp>
      <p:pic>
        <p:nvPicPr>
          <p:cNvPr id="52229" name="Picture 2" title="foto - Dispositivos de Protección - restriccion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713" y="2286000"/>
            <a:ext cx="4090987"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5" title="foto - Dispositivos de Protección - controles de segurida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73663" y="1801813"/>
            <a:ext cx="3421062" cy="4097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31" name="Picture 5" title="flecha naranja"/>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35363" y="4154488"/>
            <a:ext cx="1049337"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11" title="flecha naranja"/>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49475" y="3657600"/>
            <a:ext cx="1049338"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TextBox 7"/>
          <p:cNvSpPr txBox="1">
            <a:spLocks noChangeArrowheads="1"/>
          </p:cNvSpPr>
          <p:nvPr/>
        </p:nvSpPr>
        <p:spPr bwMode="auto">
          <a:xfrm>
            <a:off x="6002338" y="2286000"/>
            <a:ext cx="2224087" cy="369888"/>
          </a:xfrm>
          <a:prstGeom prst="rect">
            <a:avLst/>
          </a:prstGeom>
          <a:solidFill>
            <a:schemeClr val="tx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Cable de Seguridad</a:t>
            </a:r>
          </a:p>
        </p:txBody>
      </p:sp>
      <p:pic>
        <p:nvPicPr>
          <p:cNvPr id="52234" name="Picture 13" title="flecha naranja"/>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30938" y="2671763"/>
            <a:ext cx="1049337"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title="flecha naranja"/>
          <p:cNvSpPr/>
          <p:nvPr/>
        </p:nvSpPr>
        <p:spPr>
          <a:xfrm>
            <a:off x="2286000" y="3105835"/>
            <a:ext cx="4572000" cy="646331"/>
          </a:xfrm>
          <a:prstGeom prst="rect">
            <a:avLst/>
          </a:prstGeom>
        </p:spPr>
        <p:txBody>
          <a:bodyPr>
            <a:spAutoFit/>
          </a:bodyPr>
          <a:lstStyle/>
          <a:p>
            <a:r>
              <a:rPr lang="en-US" dirty="0"/>
              <a:t/>
            </a:r>
            <a:br>
              <a:rPr lang="en-US" dirty="0"/>
            </a:br>
            <a:r>
              <a:rPr lang="en-US" dirty="0" err="1">
                <a:solidFill>
                  <a:srgbClr val="222222"/>
                </a:solidFill>
                <a:latin typeface="Roboto"/>
              </a:rPr>
              <a:t>flecha</a:t>
            </a:r>
            <a:r>
              <a:rPr lang="en-US" dirty="0">
                <a:solidFill>
                  <a:srgbClr val="222222"/>
                </a:solidFill>
                <a:latin typeface="Roboto"/>
              </a:rPr>
              <a:t> </a:t>
            </a:r>
            <a:r>
              <a:rPr lang="en-US" dirty="0" err="1">
                <a:solidFill>
                  <a:srgbClr val="222222"/>
                </a:solidFill>
                <a:latin typeface="Roboto"/>
              </a:rPr>
              <a:t>naranja</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algn="l" eaLnBrk="1" hangingPunct="1"/>
            <a:r>
              <a:rPr lang="en-US" altLang="en-US" dirty="0" smtClean="0"/>
              <a:t>Dispositivos de Protección –</a:t>
            </a:r>
            <a:br>
              <a:rPr lang="en-US" altLang="en-US" dirty="0" smtClean="0"/>
            </a:br>
            <a:r>
              <a:rPr lang="es-MX" altLang="en-US" sz="3600" dirty="0" smtClean="0"/>
              <a:t>Puertas y Controles a Dos Manos</a:t>
            </a:r>
            <a:endParaRPr lang="en-US" altLang="en-US" sz="3600" dirty="0" smtClean="0"/>
          </a:p>
        </p:txBody>
      </p:sp>
      <p:sp>
        <p:nvSpPr>
          <p:cNvPr id="54275" name="TextBox 3"/>
          <p:cNvSpPr txBox="1">
            <a:spLocks noChangeArrowheads="1"/>
          </p:cNvSpPr>
          <p:nvPr/>
        </p:nvSpPr>
        <p:spPr bwMode="auto">
          <a:xfrm>
            <a:off x="1676400" y="5334000"/>
            <a:ext cx="97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Puertas</a:t>
            </a:r>
          </a:p>
        </p:txBody>
      </p:sp>
      <p:sp>
        <p:nvSpPr>
          <p:cNvPr id="54276" name="TextBox 8"/>
          <p:cNvSpPr txBox="1">
            <a:spLocks noChangeArrowheads="1"/>
          </p:cNvSpPr>
          <p:nvPr/>
        </p:nvSpPr>
        <p:spPr bwMode="auto">
          <a:xfrm>
            <a:off x="5181600" y="5378450"/>
            <a:ext cx="2557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Controles a dos manos</a:t>
            </a:r>
          </a:p>
        </p:txBody>
      </p:sp>
      <p:pic>
        <p:nvPicPr>
          <p:cNvPr id="54277" name="Picture 2" title="Dispositivos de Protección – puerta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2124075"/>
            <a:ext cx="3048000" cy="3097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78" name="Picture 5" title="foto - Dispositivos de Protección – controles a dos mano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65688" y="2133600"/>
            <a:ext cx="3048000" cy="3087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lgn="l" eaLnBrk="1" hangingPunct="1"/>
            <a:r>
              <a:rPr lang="es-MX" altLang="en-US" dirty="0" smtClean="0"/>
              <a:t>Protección por Ubicación y Distancia</a:t>
            </a:r>
            <a:endParaRPr lang="en-US" altLang="en-US" dirty="0" smtClean="0"/>
          </a:p>
        </p:txBody>
      </p:sp>
      <p:pic>
        <p:nvPicPr>
          <p:cNvPr id="56323" name="Picture 2" title="foto - Protección Segura por Ubicación y Distancia"/>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35225" y="1752600"/>
            <a:ext cx="4273550" cy="4311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l" eaLnBrk="1" hangingPunct="1"/>
            <a:r>
              <a:rPr lang="en-US" altLang="en-US" dirty="0" smtClean="0"/>
              <a:t>Ejercicio  </a:t>
            </a:r>
          </a:p>
        </p:txBody>
      </p:sp>
      <p:pic>
        <p:nvPicPr>
          <p:cNvPr id="58371" name="Picture 7" title="foto - los dispositivos / dispositivos de seguridad"/>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05400" y="1595438"/>
            <a:ext cx="333375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2" name="Picture 10" title="foto - los dispositivos / dispositivos de seguridad"/>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05400" y="3586163"/>
            <a:ext cx="2143125" cy="2416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3" name="Picture 9" title="foto - los dispositivos / dispositivos de seguridad"/>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6750" y="1585913"/>
            <a:ext cx="2001838"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 title="foto - los dispositivos / dispositivos de seguridad"/>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68588" y="2366963"/>
            <a:ext cx="2436812"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Box 5"/>
          <p:cNvSpPr txBox="1">
            <a:spLocks noChangeArrowheads="1"/>
          </p:cNvSpPr>
          <p:nvPr/>
        </p:nvSpPr>
        <p:spPr bwMode="auto">
          <a:xfrm>
            <a:off x="2135188" y="1647825"/>
            <a:ext cx="3556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chemeClr val="bg1"/>
                </a:solidFill>
              </a:rPr>
              <a:t>1</a:t>
            </a:r>
          </a:p>
        </p:txBody>
      </p:sp>
      <p:sp>
        <p:nvSpPr>
          <p:cNvPr id="58376" name="TextBox 18"/>
          <p:cNvSpPr txBox="1">
            <a:spLocks noChangeArrowheads="1"/>
          </p:cNvSpPr>
          <p:nvPr/>
        </p:nvSpPr>
        <p:spPr bwMode="auto">
          <a:xfrm>
            <a:off x="4572000" y="3289300"/>
            <a:ext cx="3556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chemeClr val="bg1"/>
                </a:solidFill>
              </a:rPr>
              <a:t>2</a:t>
            </a:r>
          </a:p>
        </p:txBody>
      </p:sp>
      <p:sp>
        <p:nvSpPr>
          <p:cNvPr id="58377" name="TextBox 20"/>
          <p:cNvSpPr txBox="1">
            <a:spLocks noChangeArrowheads="1"/>
          </p:cNvSpPr>
          <p:nvPr/>
        </p:nvSpPr>
        <p:spPr bwMode="auto">
          <a:xfrm>
            <a:off x="7772400" y="1830388"/>
            <a:ext cx="35560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chemeClr val="bg1"/>
                </a:solidFill>
              </a:rPr>
              <a:t>3</a:t>
            </a:r>
          </a:p>
        </p:txBody>
      </p:sp>
      <p:sp>
        <p:nvSpPr>
          <p:cNvPr id="58378" name="TextBox 24"/>
          <p:cNvSpPr txBox="1">
            <a:spLocks noChangeArrowheads="1"/>
          </p:cNvSpPr>
          <p:nvPr/>
        </p:nvSpPr>
        <p:spPr bwMode="auto">
          <a:xfrm>
            <a:off x="5172075" y="3633788"/>
            <a:ext cx="357188"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chemeClr val="bg1"/>
                </a:solidFill>
              </a:rPr>
              <a:t>5</a:t>
            </a:r>
          </a:p>
        </p:txBody>
      </p:sp>
      <p:pic>
        <p:nvPicPr>
          <p:cNvPr id="58379" name="Picture 1" title="foto - los dispositivos / dispositivos de seguridad"/>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57200" y="3703638"/>
            <a:ext cx="22193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2" title="numero 4"/>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82688" y="3957638"/>
            <a:ext cx="542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58738"/>
            <a:ext cx="8229600" cy="1143000"/>
          </a:xfrm>
        </p:spPr>
        <p:txBody>
          <a:bodyPr/>
          <a:lstStyle/>
          <a:p>
            <a:pPr algn="l"/>
            <a:r>
              <a:rPr lang="en-US" altLang="en-US" smtClean="0"/>
              <a:t>Maquinaria Espécifica              Riesgos y Soluciones</a:t>
            </a:r>
          </a:p>
        </p:txBody>
      </p:sp>
      <p:sp>
        <p:nvSpPr>
          <p:cNvPr id="6041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4EDF85-C528-4A0B-879D-9504F82FB45A}" type="slidenum">
              <a:rPr lang="en-US" altLang="en-US" sz="1400" smtClean="0"/>
              <a:pPr>
                <a:spcBef>
                  <a:spcPct val="0"/>
                </a:spcBef>
                <a:buFontTx/>
                <a:buNone/>
              </a:pPr>
              <a:t>24</a:t>
            </a:fld>
            <a:endParaRPr lang="en-US" altLang="en-US" sz="1400" smtClean="0"/>
          </a:p>
        </p:txBody>
      </p:sp>
      <p:pic>
        <p:nvPicPr>
          <p:cNvPr id="60420" name="Picture 1" title="foto - Máquinas Comunes en los talleres del Astillero"/>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0550" y="1868488"/>
            <a:ext cx="2514600" cy="14668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0421" name="Picture 2" title="foto - Máquinas Comunes en los talleres del Astillero"/>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8500" y="1201738"/>
            <a:ext cx="2667000" cy="14684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0422" name="Picture 3" title="foto - Máquinas Comunes en los talleres del Astillero"/>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88050" y="1176338"/>
            <a:ext cx="2755900" cy="14938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0423" name="Picture 5" title="photo - Máquinas Comunes en los talleres del Astillero"/>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99000" y="2905125"/>
            <a:ext cx="1128713"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10" title="foto - Máquinas Comunes en los talleres del Astillero"/>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00750" y="2806700"/>
            <a:ext cx="2533650" cy="15192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0425" name="Picture 11" title="foto - Máquinas Comunes en los talleres del Astillero"/>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00750" y="4462463"/>
            <a:ext cx="2514600" cy="1520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0426" name="Picture 1" title="foto - Máquinas Comunes en los talleres del Astillero"/>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19450" y="2905125"/>
            <a:ext cx="1458913" cy="2084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427" name="Picture 2" title="foto - Máquinas Comunes en los talleres del Astillero"/>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90550" y="3508375"/>
            <a:ext cx="2582863" cy="1481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algn="l" eaLnBrk="1" hangingPunct="1"/>
            <a:r>
              <a:rPr lang="en-US" altLang="en-US" smtClean="0"/>
              <a:t>Rueda Abrasiva y Amoladora</a:t>
            </a:r>
          </a:p>
        </p:txBody>
      </p:sp>
      <p:sp>
        <p:nvSpPr>
          <p:cNvPr id="5" name="Content Placeholder 2"/>
          <p:cNvSpPr>
            <a:spLocks noGrp="1"/>
          </p:cNvSpPr>
          <p:nvPr>
            <p:ph idx="1"/>
          </p:nvPr>
        </p:nvSpPr>
        <p:spPr/>
        <p:txBody>
          <a:bodyPr/>
          <a:lstStyle/>
          <a:p>
            <a:pPr>
              <a:defRPr/>
            </a:pPr>
            <a:endParaRPr lang="en-US" altLang="en-US" dirty="0" smtClean="0"/>
          </a:p>
          <a:p>
            <a:pPr>
              <a:defRPr/>
            </a:pPr>
            <a:r>
              <a:rPr lang="en-US" altLang="en-US" dirty="0" err="1" smtClean="0"/>
              <a:t>Rotación</a:t>
            </a:r>
            <a:endParaRPr lang="en-US" altLang="en-US" dirty="0" smtClean="0"/>
          </a:p>
          <a:p>
            <a:pPr marL="0" indent="0">
              <a:buFontTx/>
              <a:buNone/>
              <a:defRPr/>
            </a:pPr>
            <a:r>
              <a:rPr lang="en-US" altLang="en-US" dirty="0" smtClean="0"/>
              <a:t>   (</a:t>
            </a:r>
            <a:r>
              <a:rPr lang="en-US" altLang="en-US" dirty="0" err="1" smtClean="0"/>
              <a:t>Movimiento</a:t>
            </a:r>
            <a:r>
              <a:rPr lang="en-US" altLang="en-US" dirty="0" smtClean="0"/>
              <a:t>)</a:t>
            </a:r>
          </a:p>
          <a:p>
            <a:pPr marL="0" indent="0">
              <a:buFontTx/>
              <a:buNone/>
              <a:defRPr/>
            </a:pPr>
            <a:endParaRPr lang="en-US" altLang="en-US" dirty="0"/>
          </a:p>
          <a:p>
            <a:pPr>
              <a:buFont typeface="Arial" panose="020B0604020202020204" pitchFamily="34" charset="0"/>
              <a:buChar char="•"/>
              <a:defRPr/>
            </a:pPr>
            <a:r>
              <a:rPr lang="en-US" altLang="en-US" dirty="0" smtClean="0"/>
              <a:t>Corte</a:t>
            </a:r>
          </a:p>
          <a:p>
            <a:pPr marL="0" indent="0">
              <a:buFontTx/>
              <a:buNone/>
              <a:defRPr/>
            </a:pPr>
            <a:r>
              <a:rPr lang="en-US" altLang="en-US" dirty="0"/>
              <a:t> </a:t>
            </a:r>
            <a:r>
              <a:rPr lang="en-US" altLang="en-US" dirty="0" smtClean="0"/>
              <a:t>  (</a:t>
            </a:r>
            <a:r>
              <a:rPr lang="en-US" altLang="en-US" dirty="0" err="1" smtClean="0"/>
              <a:t>Acción</a:t>
            </a:r>
            <a:r>
              <a:rPr lang="en-US" altLang="en-US" dirty="0" smtClean="0"/>
              <a:t>)</a:t>
            </a:r>
          </a:p>
        </p:txBody>
      </p:sp>
      <p:pic>
        <p:nvPicPr>
          <p:cNvPr id="62468" name="Picture 1" title="foto - Rueda Abrasiva y Amoladora"/>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05200" y="2286000"/>
            <a:ext cx="4410075" cy="2705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9" name="TextBox 1"/>
          <p:cNvSpPr txBox="1">
            <a:spLocks noChangeArrowheads="1"/>
          </p:cNvSpPr>
          <p:nvPr/>
        </p:nvSpPr>
        <p:spPr bwMode="auto">
          <a:xfrm>
            <a:off x="5870575" y="5189538"/>
            <a:ext cx="228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Escudos protectores</a:t>
            </a:r>
          </a:p>
        </p:txBody>
      </p:sp>
      <p:pic>
        <p:nvPicPr>
          <p:cNvPr id="62470" name="Picture 2" title="flecha roja"/>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00800" y="3733800"/>
            <a:ext cx="26035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algn="l" eaLnBrk="1" hangingPunct="1"/>
            <a:r>
              <a:rPr lang="en-US" altLang="en-US" smtClean="0"/>
              <a:t>Rueda Abrasiva y Amoladora Riesgos</a:t>
            </a:r>
          </a:p>
        </p:txBody>
      </p:sp>
      <p:pic>
        <p:nvPicPr>
          <p:cNvPr id="64515" name="Picture 2" title="foto - Las amoladoras tipo banco y pedestal crean problemas de seguridad especiales debido a la posibilidad de que la rueda abrasiva se rompa; rueda giratoria, brida y extremo del husillo expuestos; y un punto de contacto de origen natural creado por el apoyo para el material de trabajo."/>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00" y="1600200"/>
            <a:ext cx="7239000" cy="3943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4516" name="TextBox 1"/>
          <p:cNvSpPr txBox="1">
            <a:spLocks noChangeArrowheads="1"/>
          </p:cNvSpPr>
          <p:nvPr/>
        </p:nvSpPr>
        <p:spPr bwMode="auto">
          <a:xfrm>
            <a:off x="1066800" y="5715000"/>
            <a:ext cx="7124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El apoyo del trabjo deber ser ajustado a no mas de 1/8” de la rueda abrasiva</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algn="l" eaLnBrk="1" hangingPunct="1"/>
            <a:r>
              <a:rPr lang="en-US" altLang="en-US" smtClean="0"/>
              <a:t>Rueda Abrasiva y Amoladora</a:t>
            </a:r>
            <a:br>
              <a:rPr lang="en-US" altLang="en-US" smtClean="0"/>
            </a:br>
            <a:r>
              <a:rPr lang="en-US" altLang="en-US" smtClean="0"/>
              <a:t>Soluciones</a:t>
            </a:r>
          </a:p>
        </p:txBody>
      </p:sp>
      <p:pic>
        <p:nvPicPr>
          <p:cNvPr id="66563" name="Content Placeholder 1" title="Las ruedas abrasivas utilizadas en las amoladoras de banco y pedestal deben estar equipadas con protectores de seguridad. El protector de seguridad encierra la mayor parte de la rueda, cubriendo la brida, el extremo del husillo y la proyección de la tuerca, a la vez que permite una exposición máxima de la periferia de la rueda. La exposición de la rueda no debe exceder 90 grados o un cuarto de la periferia (ver el diagrama de arriba)."/>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685800" y="1600200"/>
            <a:ext cx="7467600" cy="1676400"/>
          </a:xfrm>
          <a:ln>
            <a:solidFill>
              <a:schemeClr val="tx2"/>
            </a:solidFill>
            <a:miter lim="800000"/>
            <a:headEnd/>
            <a:tailEnd/>
          </a:ln>
        </p:spPr>
      </p:pic>
      <p:pic>
        <p:nvPicPr>
          <p:cNvPr id="66564" name="Picture 2" title="foto - Debido a que el resguardo de seguridad está diseñado para restringir las piezas de una rueda rota, la distancia entre el protector de seguridad y la periferia superior de la rueda no debe ser más de 1/4 de pulgada. Si esta distancia es mayor debido a la disminución del tamaño de la muela abrasiva, entonces se debe instalar un &quot;protector de lengüeta&quot; para proteger a los trabajadores de fragmentos voladores en caso de rotura de la rueda. Este &quot;protector de lengua&quot; debe ser ajustable para mantener la distancia máxima de 1/4 de pulgada entre este y la rueda. También se debe instalar y mantener un apoyo ajustable para el material de trabajo a una distancia máxima de 1/8 de pulgada entre este y la cara de la rueda. Además de ofrecer una posición de trabajo estable, esta pequeña separación debe mantenerse para evitar que las manos del operador o el trabajo se atasquen entre la rueda y el apoyo del trabajo, lo que puede causar lesiones graves o que la rueda se rompa."/>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 y="3429000"/>
            <a:ext cx="7467600" cy="30448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l" eaLnBrk="1" hangingPunct="1"/>
            <a:r>
              <a:rPr lang="en-US" altLang="en-US" smtClean="0"/>
              <a:t>Sierra de Cinta</a:t>
            </a:r>
          </a:p>
        </p:txBody>
      </p:sp>
      <p:sp>
        <p:nvSpPr>
          <p:cNvPr id="5" name="Content Placeholder 2"/>
          <p:cNvSpPr>
            <a:spLocks noGrp="1"/>
          </p:cNvSpPr>
          <p:nvPr>
            <p:ph idx="1"/>
          </p:nvPr>
        </p:nvSpPr>
        <p:spPr/>
        <p:txBody>
          <a:bodyPr/>
          <a:lstStyle/>
          <a:p>
            <a:pPr>
              <a:defRPr/>
            </a:pPr>
            <a:endParaRPr lang="en-US" altLang="en-US" dirty="0" smtClean="0"/>
          </a:p>
          <a:p>
            <a:pPr>
              <a:defRPr/>
            </a:pPr>
            <a:r>
              <a:rPr lang="en-US" altLang="en-US" dirty="0" smtClean="0"/>
              <a:t>??????</a:t>
            </a:r>
          </a:p>
          <a:p>
            <a:pPr marL="0" indent="0">
              <a:buFontTx/>
              <a:buNone/>
              <a:defRPr/>
            </a:pPr>
            <a:r>
              <a:rPr lang="en-US" altLang="en-US" dirty="0" smtClean="0"/>
              <a:t>   (</a:t>
            </a:r>
            <a:r>
              <a:rPr lang="en-US" altLang="en-US" dirty="0" err="1" smtClean="0"/>
              <a:t>Movimiento</a:t>
            </a:r>
            <a:r>
              <a:rPr lang="en-US" altLang="en-US" dirty="0" smtClean="0"/>
              <a:t>)</a:t>
            </a:r>
          </a:p>
          <a:p>
            <a:pPr marL="0" indent="0">
              <a:buFontTx/>
              <a:buNone/>
              <a:defRPr/>
            </a:pPr>
            <a:endParaRPr lang="en-US" altLang="en-US" dirty="0"/>
          </a:p>
          <a:p>
            <a:pPr>
              <a:buFont typeface="Arial" panose="020B0604020202020204" pitchFamily="34" charset="0"/>
              <a:buChar char="•"/>
              <a:defRPr/>
            </a:pPr>
            <a:r>
              <a:rPr lang="en-US" altLang="en-US" dirty="0" smtClean="0"/>
              <a:t>??????</a:t>
            </a:r>
          </a:p>
          <a:p>
            <a:pPr marL="0" indent="0">
              <a:buFontTx/>
              <a:buNone/>
              <a:defRPr/>
            </a:pPr>
            <a:r>
              <a:rPr lang="en-US" altLang="en-US" dirty="0"/>
              <a:t> </a:t>
            </a:r>
            <a:r>
              <a:rPr lang="en-US" altLang="en-US" dirty="0" smtClean="0"/>
              <a:t>  (</a:t>
            </a:r>
            <a:r>
              <a:rPr lang="en-US" altLang="en-US" dirty="0" err="1" smtClean="0"/>
              <a:t>Acción</a:t>
            </a:r>
            <a:r>
              <a:rPr lang="en-US" altLang="en-US" dirty="0" smtClean="0"/>
              <a:t>)</a:t>
            </a:r>
          </a:p>
        </p:txBody>
      </p:sp>
      <p:pic>
        <p:nvPicPr>
          <p:cNvPr id="68612" name="Picture 1" title="foto - sierra de cinta"/>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1400" y="1663700"/>
            <a:ext cx="4297363" cy="42973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algn="l" eaLnBrk="1" hangingPunct="1"/>
            <a:r>
              <a:rPr lang="en-US" altLang="en-US" smtClean="0"/>
              <a:t>Sierra de Cinta</a:t>
            </a:r>
            <a:br>
              <a:rPr lang="en-US" altLang="en-US" smtClean="0"/>
            </a:br>
            <a:r>
              <a:rPr lang="en-US" altLang="en-US" smtClean="0"/>
              <a:t>Riesgos</a:t>
            </a:r>
          </a:p>
        </p:txBody>
      </p:sp>
      <p:pic>
        <p:nvPicPr>
          <p:cNvPr id="70659" name="Content Placeholder 3" title="foto - sierra de cinta riesgos"/>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1295400" y="1905000"/>
            <a:ext cx="6553200" cy="3595688"/>
          </a:xfrm>
          <a:ln>
            <a:solidFill>
              <a:schemeClr val="tx2"/>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l"/>
            <a:r>
              <a:rPr lang="en-US" altLang="en-US" smtClean="0"/>
              <a:t>Objetivos del Curso</a:t>
            </a:r>
          </a:p>
        </p:txBody>
      </p:sp>
      <p:sp>
        <p:nvSpPr>
          <p:cNvPr id="17411"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7C22A5-CCC7-4269-93F1-D6BA49B0F1E8}" type="slidenum">
              <a:rPr lang="en-US" altLang="en-US" sz="1400" smtClean="0">
                <a:solidFill>
                  <a:srgbClr val="000000"/>
                </a:solidFill>
              </a:rPr>
              <a:pPr>
                <a:spcBef>
                  <a:spcPct val="0"/>
                </a:spcBef>
                <a:buFontTx/>
                <a:buNone/>
              </a:pPr>
              <a:t>3</a:t>
            </a:fld>
            <a:endParaRPr lang="en-US" altLang="en-US" sz="1400" smtClean="0">
              <a:solidFill>
                <a:srgbClr val="000000"/>
              </a:solidFill>
            </a:endParaRPr>
          </a:p>
        </p:txBody>
      </p:sp>
      <p:pic>
        <p:nvPicPr>
          <p:cNvPr id="17412" name="Picture 1" title="foto - Soldado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9800" y="1676400"/>
            <a:ext cx="4910138" cy="3776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8229600" cy="1096962"/>
          </a:xfrm>
        </p:spPr>
        <p:txBody>
          <a:bodyPr/>
          <a:lstStyle/>
          <a:p>
            <a:pPr algn="l" eaLnBrk="1" hangingPunct="1"/>
            <a:r>
              <a:rPr lang="en-US" altLang="en-US" smtClean="0"/>
              <a:t>Sierrra de Cinta</a:t>
            </a:r>
            <a:br>
              <a:rPr lang="en-US" altLang="en-US" smtClean="0"/>
            </a:br>
            <a:r>
              <a:rPr lang="en-US" altLang="en-US" smtClean="0"/>
              <a:t>Soluciones</a:t>
            </a:r>
          </a:p>
        </p:txBody>
      </p:sp>
      <p:pic>
        <p:nvPicPr>
          <p:cNvPr id="72707" name="Content Placeholder 4" title="foto - sierra de cinta soluciones"/>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5791200" y="1752600"/>
            <a:ext cx="2343150" cy="3962400"/>
          </a:xfrm>
          <a:ln>
            <a:solidFill>
              <a:schemeClr val="tx2"/>
            </a:solidFill>
            <a:miter lim="800000"/>
            <a:headEnd/>
            <a:tailEnd/>
          </a:ln>
        </p:spPr>
      </p:pic>
      <p:pic>
        <p:nvPicPr>
          <p:cNvPr id="72708" name="Picture 5" title="foto - sierra de cinta solucione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71600" y="3627438"/>
            <a:ext cx="3806825" cy="208756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cxnSp>
        <p:nvCxnSpPr>
          <p:cNvPr id="9" name="Straight Arrow Connector 8" title="flecha roja"/>
          <p:cNvCxnSpPr/>
          <p:nvPr/>
        </p:nvCxnSpPr>
        <p:spPr>
          <a:xfrm>
            <a:off x="2438400" y="3425825"/>
            <a:ext cx="228600" cy="8413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710" name="Rectangle 1"/>
          <p:cNvSpPr>
            <a:spLocks noChangeArrowheads="1"/>
          </p:cNvSpPr>
          <p:nvPr/>
        </p:nvSpPr>
        <p:spPr bwMode="auto">
          <a:xfrm>
            <a:off x="227013" y="1912938"/>
            <a:ext cx="54879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n-US" sz="1800"/>
              <a:t>Ajuste correctamente la guía de la cuchilla para que se ajuste al grosor del material y asegúrese de que la guarda esté lo más cerca posible del material.</a:t>
            </a:r>
            <a:endParaRPr lang="en-US" altLang="en-US" sz="18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lgn="l" eaLnBrk="1" hangingPunct="1"/>
            <a:r>
              <a:rPr lang="en-US" altLang="en-US" smtClean="0"/>
              <a:t>Sierra de Taller </a:t>
            </a:r>
            <a:br>
              <a:rPr lang="en-US" altLang="en-US" smtClean="0"/>
            </a:br>
            <a:r>
              <a:rPr lang="en-US" altLang="en-US" smtClean="0"/>
              <a:t>(Sierras Cortadoras)</a:t>
            </a:r>
          </a:p>
        </p:txBody>
      </p:sp>
      <p:sp>
        <p:nvSpPr>
          <p:cNvPr id="5" name="Content Placeholder 2"/>
          <p:cNvSpPr>
            <a:spLocks noGrp="1"/>
          </p:cNvSpPr>
          <p:nvPr>
            <p:ph idx="1"/>
          </p:nvPr>
        </p:nvSpPr>
        <p:spPr/>
        <p:txBody>
          <a:bodyPr/>
          <a:lstStyle/>
          <a:p>
            <a:pPr>
              <a:defRPr/>
            </a:pPr>
            <a:endParaRPr lang="en-US" altLang="en-US" dirty="0" smtClean="0"/>
          </a:p>
          <a:p>
            <a:pPr>
              <a:defRPr/>
            </a:pPr>
            <a:r>
              <a:rPr lang="en-US" altLang="en-US" dirty="0" err="1" smtClean="0"/>
              <a:t>Rotar</a:t>
            </a:r>
            <a:endParaRPr lang="en-US" altLang="en-US" dirty="0" smtClean="0"/>
          </a:p>
          <a:p>
            <a:pPr marL="0" indent="0">
              <a:buFontTx/>
              <a:buNone/>
              <a:defRPr/>
            </a:pPr>
            <a:r>
              <a:rPr lang="en-US" altLang="en-US" dirty="0" smtClean="0"/>
              <a:t>   </a:t>
            </a:r>
            <a:r>
              <a:rPr lang="en-US" altLang="en-US" sz="2800" dirty="0" smtClean="0"/>
              <a:t>(</a:t>
            </a:r>
            <a:r>
              <a:rPr lang="en-US" altLang="en-US" sz="2800" dirty="0" err="1" smtClean="0"/>
              <a:t>Movimiento</a:t>
            </a:r>
            <a:r>
              <a:rPr lang="en-US" altLang="en-US" sz="2800" dirty="0" smtClean="0"/>
              <a:t>)</a:t>
            </a:r>
            <a:endParaRPr lang="en-US" altLang="en-US" dirty="0" smtClean="0"/>
          </a:p>
          <a:p>
            <a:pPr marL="0" indent="0">
              <a:buFontTx/>
              <a:buNone/>
              <a:defRPr/>
            </a:pPr>
            <a:endParaRPr lang="en-US" altLang="en-US" dirty="0" smtClean="0"/>
          </a:p>
          <a:p>
            <a:pPr>
              <a:buFont typeface="Arial" panose="020B0604020202020204" pitchFamily="34" charset="0"/>
              <a:buChar char="•"/>
              <a:defRPr/>
            </a:pPr>
            <a:r>
              <a:rPr lang="en-US" altLang="en-US" dirty="0" err="1" smtClean="0"/>
              <a:t>Cortar</a:t>
            </a:r>
            <a:r>
              <a:rPr lang="en-US" altLang="en-US" dirty="0" smtClean="0"/>
              <a:t>		</a:t>
            </a:r>
            <a:r>
              <a:rPr lang="en-US" altLang="en-US" sz="2400" dirty="0" smtClean="0"/>
              <a:t>Sierra</a:t>
            </a:r>
            <a:r>
              <a:rPr lang="en-US" altLang="en-US" dirty="0" smtClean="0"/>
              <a:t> </a:t>
            </a:r>
            <a:r>
              <a:rPr lang="en-US" altLang="en-US" sz="2400" dirty="0" smtClean="0"/>
              <a:t>Miter 		Sierra de </a:t>
            </a:r>
            <a:r>
              <a:rPr lang="en-US" altLang="en-US" sz="2400" dirty="0" err="1" smtClean="0"/>
              <a:t>Cortar</a:t>
            </a:r>
            <a:endParaRPr lang="en-US" altLang="en-US" sz="2400" dirty="0" smtClean="0"/>
          </a:p>
          <a:p>
            <a:pPr marL="0" indent="0">
              <a:buFontTx/>
              <a:buNone/>
              <a:defRPr/>
            </a:pPr>
            <a:r>
              <a:rPr lang="en-US" altLang="en-US" dirty="0" smtClean="0"/>
              <a:t>   (</a:t>
            </a:r>
            <a:r>
              <a:rPr lang="en-US" altLang="en-US" dirty="0" err="1" smtClean="0"/>
              <a:t>Acción</a:t>
            </a:r>
            <a:r>
              <a:rPr lang="en-US" altLang="en-US" dirty="0" smtClean="0"/>
              <a:t>)</a:t>
            </a:r>
          </a:p>
        </p:txBody>
      </p:sp>
      <p:pic>
        <p:nvPicPr>
          <p:cNvPr id="74756" name="Picture 2" title="foto - sierra mite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6588" y="2033588"/>
            <a:ext cx="1928812" cy="1928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757" name="Picture 3" title="foto - sierra de corta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67363" y="2033588"/>
            <a:ext cx="2657475" cy="1931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algn="l" eaLnBrk="1" hangingPunct="1"/>
            <a:r>
              <a:rPr lang="en-US" altLang="en-US" smtClean="0"/>
              <a:t>Sierras de Taller</a:t>
            </a:r>
            <a:br>
              <a:rPr lang="en-US" altLang="en-US" smtClean="0"/>
            </a:br>
            <a:r>
              <a:rPr lang="en-US" altLang="en-US" smtClean="0"/>
              <a:t>Riesgos</a:t>
            </a:r>
          </a:p>
        </p:txBody>
      </p:sp>
      <p:pic>
        <p:nvPicPr>
          <p:cNvPr id="76803" name="Content Placeholder 2" title="foto - sierras de taller riesgos"/>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1273175" y="1754188"/>
            <a:ext cx="6597650" cy="4294187"/>
          </a:xfrm>
          <a:ln>
            <a:solidFill>
              <a:schemeClr val="tx1"/>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74638"/>
            <a:ext cx="8229600" cy="1249362"/>
          </a:xfrm>
        </p:spPr>
        <p:txBody>
          <a:bodyPr/>
          <a:lstStyle/>
          <a:p>
            <a:pPr algn="l" eaLnBrk="1" hangingPunct="1"/>
            <a:r>
              <a:rPr lang="en-US" altLang="en-US" smtClean="0"/>
              <a:t>Sierras de Taller </a:t>
            </a:r>
            <a:br>
              <a:rPr lang="en-US" altLang="en-US" smtClean="0"/>
            </a:br>
            <a:r>
              <a:rPr lang="en-US" altLang="en-US" smtClean="0"/>
              <a:t>Soluciones</a:t>
            </a:r>
          </a:p>
        </p:txBody>
      </p:sp>
      <p:pic>
        <p:nvPicPr>
          <p:cNvPr id="78851" name="Picture 11" title="foto - sierras da taller solucione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2600" y="1905000"/>
            <a:ext cx="5638800" cy="3971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6019800"/>
            <a:ext cx="5867400" cy="577850"/>
          </a:xfrm>
          <a:prstGeom prst="rect">
            <a:avLst/>
          </a:prstGeom>
          <a:noFill/>
        </p:spPr>
        <p:txBody>
          <a:bodyPr>
            <a:spAutoFit/>
          </a:bodyPr>
          <a:lstStyle/>
          <a:p>
            <a:pPr>
              <a:defRPr/>
            </a:pPr>
            <a:r>
              <a:rPr lang="es-MX" sz="1050" dirty="0"/>
              <a:t>La sierra circular debe tener una capucha sobre la parte de la sierra encima de la mesa, montada de tal manera que la capucha se ajuste automáticamente al grosor y permanezca en contacto con el material que se va a cortar.</a:t>
            </a:r>
            <a:endParaRPr lang="en-US" sz="105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algn="l"/>
            <a:r>
              <a:rPr lang="en-US" altLang="en-US" dirty="0" smtClean="0">
                <a:solidFill>
                  <a:schemeClr val="tx1"/>
                </a:solidFill>
              </a:rPr>
              <a:t>Ejercicio   </a:t>
            </a:r>
          </a:p>
        </p:txBody>
      </p:sp>
      <p:pic>
        <p:nvPicPr>
          <p:cNvPr id="80899" name="Content Placeholder 1" title="foto - ejercicio"/>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825500" y="2057400"/>
            <a:ext cx="7493000" cy="3067050"/>
          </a:xfrm>
        </p:spPr>
      </p:pic>
      <p:sp>
        <p:nvSpPr>
          <p:cNvPr id="8090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BB4B1F8-D79B-4AAA-99C3-0C8308454E8C}" type="slidenum">
              <a:rPr lang="en-US" altLang="en-US" sz="1400" smtClean="0"/>
              <a:pPr>
                <a:spcBef>
                  <a:spcPct val="0"/>
                </a:spcBef>
                <a:buFontTx/>
                <a:buNone/>
              </a:pPr>
              <a:t>34</a:t>
            </a:fld>
            <a:endParaRPr lang="en-US" altLang="en-US" sz="1400"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algn="l" eaLnBrk="1" hangingPunct="1"/>
            <a:r>
              <a:rPr lang="en-US" altLang="en-US" smtClean="0"/>
              <a:t>Taladro de Banco</a:t>
            </a:r>
          </a:p>
        </p:txBody>
      </p:sp>
      <p:sp>
        <p:nvSpPr>
          <p:cNvPr id="5" name="Content Placeholder 2"/>
          <p:cNvSpPr>
            <a:spLocks noGrp="1"/>
          </p:cNvSpPr>
          <p:nvPr>
            <p:ph idx="1"/>
          </p:nvPr>
        </p:nvSpPr>
        <p:spPr/>
        <p:txBody>
          <a:bodyPr/>
          <a:lstStyle/>
          <a:p>
            <a:pPr>
              <a:defRPr/>
            </a:pPr>
            <a:endParaRPr lang="en-US" altLang="en-US" dirty="0" smtClean="0"/>
          </a:p>
          <a:p>
            <a:pPr>
              <a:defRPr/>
            </a:pPr>
            <a:r>
              <a:rPr lang="en-US" altLang="en-US" dirty="0" smtClean="0"/>
              <a:t>???????</a:t>
            </a:r>
          </a:p>
          <a:p>
            <a:pPr marL="0" indent="0">
              <a:buFontTx/>
              <a:buNone/>
              <a:defRPr/>
            </a:pPr>
            <a:r>
              <a:rPr lang="en-US" altLang="en-US" dirty="0" smtClean="0"/>
              <a:t>   (</a:t>
            </a:r>
            <a:r>
              <a:rPr lang="en-US" altLang="en-US" dirty="0" err="1" smtClean="0"/>
              <a:t>Movimiento</a:t>
            </a:r>
            <a:r>
              <a:rPr lang="en-US" altLang="en-US" dirty="0" smtClean="0"/>
              <a:t>)</a:t>
            </a:r>
          </a:p>
          <a:p>
            <a:pPr marL="0" indent="0">
              <a:buFontTx/>
              <a:buNone/>
              <a:defRPr/>
            </a:pPr>
            <a:endParaRPr lang="en-US" altLang="en-US" dirty="0" smtClean="0"/>
          </a:p>
          <a:p>
            <a:pPr>
              <a:buFont typeface="Arial" panose="020B0604020202020204" pitchFamily="34" charset="0"/>
              <a:buChar char="•"/>
              <a:defRPr/>
            </a:pPr>
            <a:r>
              <a:rPr lang="en-US" altLang="en-US" dirty="0" smtClean="0"/>
              <a:t>???????		</a:t>
            </a:r>
            <a:endParaRPr lang="en-US" altLang="en-US" sz="2400" dirty="0" smtClean="0"/>
          </a:p>
          <a:p>
            <a:pPr marL="0" indent="0">
              <a:buFontTx/>
              <a:buNone/>
              <a:defRPr/>
            </a:pPr>
            <a:r>
              <a:rPr lang="en-US" altLang="en-US" dirty="0" smtClean="0"/>
              <a:t>   (</a:t>
            </a:r>
            <a:r>
              <a:rPr lang="en-US" altLang="en-US" dirty="0" err="1" smtClean="0"/>
              <a:t>Acción</a:t>
            </a:r>
            <a:r>
              <a:rPr lang="en-US" altLang="en-US" dirty="0" smtClean="0"/>
              <a:t>)</a:t>
            </a:r>
          </a:p>
        </p:txBody>
      </p:sp>
      <p:pic>
        <p:nvPicPr>
          <p:cNvPr id="82948" name="Picture 1" title="foto - taladro de banco"/>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2400" y="1417638"/>
            <a:ext cx="3665538" cy="3876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algn="l" eaLnBrk="1" hangingPunct="1"/>
            <a:r>
              <a:rPr lang="en-US" altLang="en-US" smtClean="0"/>
              <a:t>Taladro de Banco</a:t>
            </a:r>
            <a:br>
              <a:rPr lang="en-US" altLang="en-US" smtClean="0"/>
            </a:br>
            <a:r>
              <a:rPr lang="en-US" altLang="en-US" smtClean="0"/>
              <a:t>Riesgos</a:t>
            </a:r>
          </a:p>
        </p:txBody>
      </p:sp>
      <p:pic>
        <p:nvPicPr>
          <p:cNvPr id="84995" name="Content Placeholder 3" title="foto - taladro de banco riesgos"/>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236788" y="1676400"/>
            <a:ext cx="4670425" cy="4449763"/>
          </a:xfrm>
          <a:ln>
            <a:solidFill>
              <a:schemeClr val="tx1"/>
            </a:solid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algn="l" eaLnBrk="1" hangingPunct="1"/>
            <a:r>
              <a:rPr lang="en-US" altLang="en-US" smtClean="0"/>
              <a:t>Taladro de Banco</a:t>
            </a:r>
            <a:br>
              <a:rPr lang="en-US" altLang="en-US" smtClean="0"/>
            </a:br>
            <a:r>
              <a:rPr lang="en-US" altLang="en-US" smtClean="0"/>
              <a:t>Soluciones</a:t>
            </a:r>
          </a:p>
        </p:txBody>
      </p:sp>
      <p:pic>
        <p:nvPicPr>
          <p:cNvPr id="87043" name="Picture 1" title="foto - taladro de banco solucione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95550" y="2057400"/>
            <a:ext cx="4152900" cy="4152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algn="l" eaLnBrk="1" hangingPunct="1"/>
            <a:r>
              <a:rPr lang="en-US" altLang="en-US" smtClean="0"/>
              <a:t>Torno de Madera</a:t>
            </a:r>
          </a:p>
        </p:txBody>
      </p:sp>
      <p:sp>
        <p:nvSpPr>
          <p:cNvPr id="5" name="Content Placeholder 2"/>
          <p:cNvSpPr>
            <a:spLocks noGrp="1"/>
          </p:cNvSpPr>
          <p:nvPr>
            <p:ph idx="1"/>
          </p:nvPr>
        </p:nvSpPr>
        <p:spPr/>
        <p:txBody>
          <a:bodyPr/>
          <a:lstStyle/>
          <a:p>
            <a:pPr>
              <a:defRPr/>
            </a:pPr>
            <a:endParaRPr lang="en-US" altLang="en-US" dirty="0" smtClean="0"/>
          </a:p>
          <a:p>
            <a:pPr>
              <a:defRPr/>
            </a:pPr>
            <a:r>
              <a:rPr lang="en-US" altLang="en-US" dirty="0" smtClean="0"/>
              <a:t>???????</a:t>
            </a:r>
          </a:p>
          <a:p>
            <a:pPr marL="0" indent="0">
              <a:buFontTx/>
              <a:buNone/>
              <a:defRPr/>
            </a:pPr>
            <a:r>
              <a:rPr lang="en-US" altLang="en-US" dirty="0" smtClean="0"/>
              <a:t>   (</a:t>
            </a:r>
            <a:r>
              <a:rPr lang="en-US" altLang="en-US" dirty="0" err="1" smtClean="0"/>
              <a:t>Movimiento</a:t>
            </a:r>
            <a:r>
              <a:rPr lang="en-US" altLang="en-US" dirty="0" smtClean="0"/>
              <a:t>)</a:t>
            </a:r>
          </a:p>
          <a:p>
            <a:pPr marL="0" indent="0">
              <a:buFontTx/>
              <a:buNone/>
              <a:defRPr/>
            </a:pPr>
            <a:endParaRPr lang="en-US" altLang="en-US" dirty="0" smtClean="0"/>
          </a:p>
          <a:p>
            <a:pPr>
              <a:buFont typeface="Arial" panose="020B0604020202020204" pitchFamily="34" charset="0"/>
              <a:buChar char="•"/>
              <a:defRPr/>
            </a:pPr>
            <a:r>
              <a:rPr lang="en-US" altLang="en-US" dirty="0" smtClean="0"/>
              <a:t>???????		</a:t>
            </a:r>
            <a:endParaRPr lang="en-US" altLang="en-US" sz="2400" dirty="0" smtClean="0"/>
          </a:p>
          <a:p>
            <a:pPr marL="0" indent="0">
              <a:buFontTx/>
              <a:buNone/>
              <a:defRPr/>
            </a:pPr>
            <a:r>
              <a:rPr lang="en-US" altLang="en-US" dirty="0" smtClean="0"/>
              <a:t>   (</a:t>
            </a:r>
            <a:r>
              <a:rPr lang="en-US" altLang="en-US" dirty="0" err="1" smtClean="0"/>
              <a:t>Acción</a:t>
            </a:r>
            <a:r>
              <a:rPr lang="en-US" altLang="en-US" dirty="0" smtClean="0"/>
              <a:t>)</a:t>
            </a:r>
          </a:p>
        </p:txBody>
      </p:sp>
      <p:pic>
        <p:nvPicPr>
          <p:cNvPr id="89092" name="Picture 2" title="foto - torno de madera"/>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81400" y="1828800"/>
            <a:ext cx="4694238"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algn="l" eaLnBrk="1" hangingPunct="1"/>
            <a:r>
              <a:rPr lang="en-US" altLang="en-US" smtClean="0"/>
              <a:t>Torno de Madera</a:t>
            </a:r>
            <a:br>
              <a:rPr lang="en-US" altLang="en-US" smtClean="0"/>
            </a:br>
            <a:r>
              <a:rPr lang="en-US" altLang="en-US" smtClean="0"/>
              <a:t>Riesgos</a:t>
            </a:r>
          </a:p>
        </p:txBody>
      </p:sp>
      <p:pic>
        <p:nvPicPr>
          <p:cNvPr id="91139" name="Content Placeholder 2" title="foto - torno de madera riesgos"/>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604963" y="1676400"/>
            <a:ext cx="5934075" cy="4449763"/>
          </a:xfrm>
          <a:ln>
            <a:solidFill>
              <a:schemeClr val="tx1"/>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81000" y="4763"/>
            <a:ext cx="8229600" cy="1143000"/>
          </a:xfrm>
        </p:spPr>
        <p:txBody>
          <a:bodyPr/>
          <a:lstStyle/>
          <a:p>
            <a:pPr algn="l"/>
            <a:r>
              <a:rPr lang="en-US" altLang="en-US" smtClean="0"/>
              <a:t>OSHA</a:t>
            </a:r>
          </a:p>
        </p:txBody>
      </p:sp>
      <p:sp>
        <p:nvSpPr>
          <p:cNvPr id="1945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904AAFA-1A4B-4605-BB3C-431C01AD3F71}" type="slidenum">
              <a:rPr lang="en-US" altLang="en-US" sz="1400" smtClean="0"/>
              <a:pPr>
                <a:spcBef>
                  <a:spcPct val="0"/>
                </a:spcBef>
                <a:buFontTx/>
                <a:buNone/>
              </a:pPr>
              <a:t>4</a:t>
            </a:fld>
            <a:endParaRPr lang="en-US" altLang="en-US" sz="1400" smtClean="0"/>
          </a:p>
        </p:txBody>
      </p:sp>
      <p:pic>
        <p:nvPicPr>
          <p:cNvPr id="19460" name="Picture 1" title="OSHA  hoja de hechos logo"/>
          <p:cNvPicPr>
            <a:picLocks noChangeAspect="1"/>
          </p:cNvPicPr>
          <p:nvPr/>
        </p:nvPicPr>
        <p:blipFill rotWithShape="1">
          <a:blip r:embed="rId3">
            <a:extLst>
              <a:ext uri="{28A0092B-C50C-407E-A947-70E740481C1C}">
                <a14:useLocalDpi xmlns:a14="http://schemas.microsoft.com/office/drawing/2010/main"/>
              </a:ext>
            </a:extLst>
          </a:blip>
          <a:srcRect l="39565"/>
          <a:stretch/>
        </p:blipFill>
        <p:spPr bwMode="auto">
          <a:xfrm>
            <a:off x="3733800" y="2459038"/>
            <a:ext cx="4413250" cy="1238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1" name="TextBox 1"/>
          <p:cNvSpPr txBox="1">
            <a:spLocks noChangeArrowheads="1"/>
          </p:cNvSpPr>
          <p:nvPr/>
        </p:nvSpPr>
        <p:spPr bwMode="auto">
          <a:xfrm>
            <a:off x="1524000" y="3810000"/>
            <a:ext cx="6248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a:t>Hoja de Datos de OSHA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algn="l" eaLnBrk="1" hangingPunct="1"/>
            <a:r>
              <a:rPr lang="en-US" altLang="en-US" smtClean="0"/>
              <a:t>Torno de Madera</a:t>
            </a:r>
            <a:br>
              <a:rPr lang="en-US" altLang="en-US" smtClean="0"/>
            </a:br>
            <a:r>
              <a:rPr lang="en-US" altLang="en-US" smtClean="0"/>
              <a:t>Soluciones</a:t>
            </a:r>
          </a:p>
        </p:txBody>
      </p:sp>
      <p:pic>
        <p:nvPicPr>
          <p:cNvPr id="93187" name="Picture 2" title="foto - torno de madera solucione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02088" y="2743200"/>
            <a:ext cx="4113212"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3188" name="Picture 3" title="foto - torno de madera solucione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38200" y="2533650"/>
            <a:ext cx="2857500" cy="2857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algn="l" eaLnBrk="1" hangingPunct="1"/>
            <a:r>
              <a:rPr lang="en-US" altLang="en-US" smtClean="0"/>
              <a:t>Cepilladora</a:t>
            </a:r>
          </a:p>
        </p:txBody>
      </p:sp>
      <p:sp>
        <p:nvSpPr>
          <p:cNvPr id="5" name="Content Placeholder 2"/>
          <p:cNvSpPr>
            <a:spLocks noGrp="1"/>
          </p:cNvSpPr>
          <p:nvPr>
            <p:ph idx="1"/>
          </p:nvPr>
        </p:nvSpPr>
        <p:spPr/>
        <p:txBody>
          <a:bodyPr/>
          <a:lstStyle/>
          <a:p>
            <a:pPr>
              <a:defRPr/>
            </a:pPr>
            <a:endParaRPr lang="en-US" altLang="en-US" dirty="0" smtClean="0"/>
          </a:p>
          <a:p>
            <a:pPr>
              <a:defRPr/>
            </a:pPr>
            <a:r>
              <a:rPr lang="en-US" altLang="en-US" dirty="0" smtClean="0"/>
              <a:t>???????</a:t>
            </a:r>
          </a:p>
          <a:p>
            <a:pPr marL="0" indent="0">
              <a:buFontTx/>
              <a:buNone/>
              <a:defRPr/>
            </a:pPr>
            <a:r>
              <a:rPr lang="en-US" altLang="en-US" dirty="0" smtClean="0"/>
              <a:t>   (</a:t>
            </a:r>
            <a:r>
              <a:rPr lang="en-US" altLang="en-US" dirty="0" err="1" smtClean="0"/>
              <a:t>Movimiento</a:t>
            </a:r>
            <a:r>
              <a:rPr lang="en-US" altLang="en-US" dirty="0" smtClean="0"/>
              <a:t>)</a:t>
            </a:r>
          </a:p>
          <a:p>
            <a:pPr marL="0" indent="0">
              <a:buFontTx/>
              <a:buNone/>
              <a:defRPr/>
            </a:pPr>
            <a:endParaRPr lang="en-US" altLang="en-US" dirty="0" smtClean="0"/>
          </a:p>
          <a:p>
            <a:pPr>
              <a:buFont typeface="Arial" panose="020B0604020202020204" pitchFamily="34" charset="0"/>
              <a:buChar char="•"/>
              <a:defRPr/>
            </a:pPr>
            <a:r>
              <a:rPr lang="en-US" altLang="en-US" dirty="0" smtClean="0"/>
              <a:t>???????		</a:t>
            </a:r>
            <a:endParaRPr lang="en-US" altLang="en-US" sz="2400" dirty="0" smtClean="0"/>
          </a:p>
          <a:p>
            <a:pPr marL="0" indent="0">
              <a:buFontTx/>
              <a:buNone/>
              <a:defRPr/>
            </a:pPr>
            <a:r>
              <a:rPr lang="en-US" altLang="en-US" dirty="0" smtClean="0"/>
              <a:t>   (</a:t>
            </a:r>
            <a:r>
              <a:rPr lang="en-US" altLang="en-US" dirty="0" err="1" smtClean="0"/>
              <a:t>Acción</a:t>
            </a:r>
            <a:r>
              <a:rPr lang="en-US" altLang="en-US" dirty="0" smtClean="0"/>
              <a:t>)</a:t>
            </a:r>
          </a:p>
        </p:txBody>
      </p:sp>
      <p:pic>
        <p:nvPicPr>
          <p:cNvPr id="95236" name="Picture 1" title="foto - cepilladora"/>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33800" y="1423988"/>
            <a:ext cx="3733800" cy="4076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algn="l" eaLnBrk="1" hangingPunct="1"/>
            <a:r>
              <a:rPr lang="en-US" altLang="en-US" smtClean="0"/>
              <a:t>Cepillo</a:t>
            </a:r>
            <a:br>
              <a:rPr lang="en-US" altLang="en-US" smtClean="0"/>
            </a:br>
            <a:r>
              <a:rPr lang="en-US" altLang="en-US" smtClean="0"/>
              <a:t>Riesgos</a:t>
            </a:r>
          </a:p>
        </p:txBody>
      </p:sp>
      <p:pic>
        <p:nvPicPr>
          <p:cNvPr id="97283" name="Content Placeholder 3" title="foto de un dedo cortado"/>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1933575" y="1828800"/>
            <a:ext cx="5276850" cy="3957638"/>
          </a:xfrm>
          <a:ln>
            <a:solidFill>
              <a:schemeClr val="tx1"/>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algn="l" eaLnBrk="1" hangingPunct="1"/>
            <a:r>
              <a:rPr lang="en-US" altLang="en-US" smtClean="0"/>
              <a:t>Cepillos</a:t>
            </a:r>
            <a:br>
              <a:rPr lang="en-US" altLang="en-US" smtClean="0"/>
            </a:br>
            <a:r>
              <a:rPr lang="en-US" altLang="en-US" smtClean="0"/>
              <a:t>Soluciones</a:t>
            </a:r>
          </a:p>
        </p:txBody>
      </p:sp>
      <p:pic>
        <p:nvPicPr>
          <p:cNvPr id="99331" name="Picture 5" title="foto - cepillos solucione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4400" y="2133600"/>
            <a:ext cx="7591425" cy="361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304800" y="274638"/>
            <a:ext cx="8839200" cy="1143000"/>
          </a:xfrm>
        </p:spPr>
        <p:txBody>
          <a:bodyPr anchor="b"/>
          <a:lstStyle/>
          <a:p>
            <a:pPr algn="l"/>
            <a:r>
              <a:rPr lang="es-MX" altLang="en-US" smtClean="0"/>
              <a:t>¿Qué Debería Haberse Hecho de Manera Diferente?</a:t>
            </a:r>
            <a:endParaRPr lang="en-US" altLang="en-US" smtClean="0"/>
          </a:p>
        </p:txBody>
      </p:sp>
      <p:pic>
        <p:nvPicPr>
          <p:cNvPr id="101379" name="Picture 4" descr="MPj04310140000[1]">
            <a:hlinkClick r:id="rId3" action="ppaction://hlinkfile"/>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6800" y="1600200"/>
            <a:ext cx="6705600" cy="4462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138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54ACD4-F8CC-4BCF-95EA-87F4FEAF4786}" type="slidenum">
              <a:rPr lang="en-US" altLang="en-US" sz="1400" smtClean="0"/>
              <a:pPr>
                <a:spcBef>
                  <a:spcPct val="0"/>
                </a:spcBef>
                <a:buFontTx/>
                <a:buNone/>
              </a:pPr>
              <a:t>44</a:t>
            </a:fld>
            <a:endParaRPr lang="en-US" altLang="en-US" sz="140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algn="l" eaLnBrk="1" hangingPunct="1"/>
            <a:r>
              <a:rPr lang="en-US" altLang="en-US" smtClean="0"/>
              <a:t>Fresadora</a:t>
            </a:r>
          </a:p>
        </p:txBody>
      </p:sp>
      <p:sp>
        <p:nvSpPr>
          <p:cNvPr id="5" name="Content Placeholder 2"/>
          <p:cNvSpPr>
            <a:spLocks noGrp="1"/>
          </p:cNvSpPr>
          <p:nvPr>
            <p:ph idx="1"/>
          </p:nvPr>
        </p:nvSpPr>
        <p:spPr/>
        <p:txBody>
          <a:bodyPr/>
          <a:lstStyle/>
          <a:p>
            <a:pPr>
              <a:defRPr/>
            </a:pPr>
            <a:endParaRPr lang="en-US" altLang="en-US" dirty="0" smtClean="0"/>
          </a:p>
          <a:p>
            <a:pPr>
              <a:defRPr/>
            </a:pPr>
            <a:r>
              <a:rPr lang="en-US" altLang="en-US" dirty="0" smtClean="0"/>
              <a:t>???????</a:t>
            </a:r>
          </a:p>
          <a:p>
            <a:pPr marL="0" indent="0">
              <a:buFontTx/>
              <a:buNone/>
              <a:defRPr/>
            </a:pPr>
            <a:r>
              <a:rPr lang="en-US" altLang="en-US" dirty="0" smtClean="0"/>
              <a:t>   (</a:t>
            </a:r>
            <a:r>
              <a:rPr lang="en-US" altLang="en-US" dirty="0" err="1" smtClean="0"/>
              <a:t>Movimiento</a:t>
            </a:r>
            <a:r>
              <a:rPr lang="en-US" altLang="en-US" dirty="0" smtClean="0"/>
              <a:t>)</a:t>
            </a:r>
          </a:p>
          <a:p>
            <a:pPr marL="0" indent="0">
              <a:buFontTx/>
              <a:buNone/>
              <a:defRPr/>
            </a:pPr>
            <a:endParaRPr lang="en-US" altLang="en-US" dirty="0" smtClean="0"/>
          </a:p>
          <a:p>
            <a:pPr>
              <a:buFont typeface="Arial" panose="020B0604020202020204" pitchFamily="34" charset="0"/>
              <a:buChar char="•"/>
              <a:defRPr/>
            </a:pPr>
            <a:r>
              <a:rPr lang="en-US" altLang="en-US" dirty="0" smtClean="0"/>
              <a:t>???????		</a:t>
            </a:r>
            <a:endParaRPr lang="en-US" altLang="en-US" sz="2400" dirty="0" smtClean="0"/>
          </a:p>
          <a:p>
            <a:pPr marL="0" indent="0">
              <a:buFontTx/>
              <a:buNone/>
              <a:defRPr/>
            </a:pPr>
            <a:r>
              <a:rPr lang="en-US" altLang="en-US" dirty="0" smtClean="0"/>
              <a:t>   (</a:t>
            </a:r>
            <a:r>
              <a:rPr lang="en-US" altLang="en-US" dirty="0" err="1" smtClean="0"/>
              <a:t>Acción</a:t>
            </a:r>
            <a:r>
              <a:rPr lang="en-US" altLang="en-US" dirty="0" smtClean="0"/>
              <a:t>)</a:t>
            </a:r>
          </a:p>
        </p:txBody>
      </p:sp>
      <p:pic>
        <p:nvPicPr>
          <p:cNvPr id="103428" name="Picture 2" title="foto - fresadora"/>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29000" y="1676400"/>
            <a:ext cx="4057650" cy="405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algn="l" eaLnBrk="1" hangingPunct="1"/>
            <a:r>
              <a:rPr lang="en-US" altLang="en-US" smtClean="0"/>
              <a:t>Fresadora</a:t>
            </a:r>
            <a:br>
              <a:rPr lang="en-US" altLang="en-US" smtClean="0"/>
            </a:br>
            <a:r>
              <a:rPr lang="en-US" altLang="en-US" smtClean="0"/>
              <a:t>Riesgos</a:t>
            </a:r>
          </a:p>
        </p:txBody>
      </p:sp>
      <p:pic>
        <p:nvPicPr>
          <p:cNvPr id="105475" name="Content Placeholder 2" title="foto - fresadora riesgos"/>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1743075" y="1849438"/>
            <a:ext cx="5657850" cy="4105275"/>
          </a:xfrm>
          <a:ln>
            <a:solidFill>
              <a:schemeClr val="tx1"/>
            </a:solid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algn="l" eaLnBrk="1" hangingPunct="1"/>
            <a:r>
              <a:rPr lang="en-US" altLang="en-US" smtClean="0"/>
              <a:t>Fresadora</a:t>
            </a:r>
            <a:br>
              <a:rPr lang="en-US" altLang="en-US" smtClean="0"/>
            </a:br>
            <a:r>
              <a:rPr lang="en-US" altLang="en-US" smtClean="0"/>
              <a:t>Soluciones</a:t>
            </a:r>
          </a:p>
        </p:txBody>
      </p:sp>
      <p:pic>
        <p:nvPicPr>
          <p:cNvPr id="107523" name="Picture 1" title="foto - fresadora solucione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38250" y="2057400"/>
            <a:ext cx="666750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algn="l" eaLnBrk="1" hangingPunct="1"/>
            <a:r>
              <a:rPr lang="en-US" altLang="en-US" smtClean="0"/>
              <a:t>Máquinas de Perfilado y Plegado</a:t>
            </a:r>
          </a:p>
        </p:txBody>
      </p:sp>
      <p:sp>
        <p:nvSpPr>
          <p:cNvPr id="5" name="Content Placeholder 2"/>
          <p:cNvSpPr>
            <a:spLocks noGrp="1"/>
          </p:cNvSpPr>
          <p:nvPr>
            <p:ph idx="1"/>
          </p:nvPr>
        </p:nvSpPr>
        <p:spPr/>
        <p:txBody>
          <a:bodyPr/>
          <a:lstStyle/>
          <a:p>
            <a:pPr>
              <a:defRPr/>
            </a:pPr>
            <a:endParaRPr lang="en-US" altLang="en-US" dirty="0" smtClean="0"/>
          </a:p>
          <a:p>
            <a:pPr>
              <a:defRPr/>
            </a:pPr>
            <a:r>
              <a:rPr lang="en-US" altLang="en-US" dirty="0" smtClean="0"/>
              <a:t>???????</a:t>
            </a:r>
          </a:p>
          <a:p>
            <a:pPr marL="0" indent="0">
              <a:buFontTx/>
              <a:buNone/>
              <a:defRPr/>
            </a:pPr>
            <a:r>
              <a:rPr lang="en-US" altLang="en-US" dirty="0" smtClean="0"/>
              <a:t>   (</a:t>
            </a:r>
            <a:r>
              <a:rPr lang="en-US" altLang="en-US" dirty="0" err="1" smtClean="0"/>
              <a:t>Movimiento</a:t>
            </a:r>
            <a:r>
              <a:rPr lang="en-US" altLang="en-US" dirty="0" smtClean="0"/>
              <a:t>)</a:t>
            </a:r>
          </a:p>
          <a:p>
            <a:pPr marL="0" indent="0">
              <a:buFontTx/>
              <a:buNone/>
              <a:defRPr/>
            </a:pPr>
            <a:endParaRPr lang="en-US" altLang="en-US" dirty="0" smtClean="0"/>
          </a:p>
          <a:p>
            <a:pPr>
              <a:buFont typeface="Arial" panose="020B0604020202020204" pitchFamily="34" charset="0"/>
              <a:buChar char="•"/>
              <a:defRPr/>
            </a:pPr>
            <a:r>
              <a:rPr lang="en-US" altLang="en-US" dirty="0" smtClean="0"/>
              <a:t>???????		</a:t>
            </a:r>
            <a:endParaRPr lang="en-US" altLang="en-US" sz="2400" dirty="0" smtClean="0"/>
          </a:p>
          <a:p>
            <a:pPr marL="0" indent="0">
              <a:buFontTx/>
              <a:buNone/>
              <a:defRPr/>
            </a:pPr>
            <a:r>
              <a:rPr lang="en-US" altLang="en-US" dirty="0" smtClean="0"/>
              <a:t>   (</a:t>
            </a:r>
            <a:r>
              <a:rPr lang="en-US" altLang="en-US" dirty="0" err="1" smtClean="0"/>
              <a:t>Acción</a:t>
            </a:r>
            <a:r>
              <a:rPr lang="en-US" altLang="en-US" dirty="0" smtClean="0"/>
              <a:t>)</a:t>
            </a:r>
          </a:p>
        </p:txBody>
      </p:sp>
      <p:pic>
        <p:nvPicPr>
          <p:cNvPr id="109572" name="Picture 1" title="foto - maquinas de perfilado y plegado"/>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05200" y="1676400"/>
            <a:ext cx="4076700" cy="4391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algn="l" eaLnBrk="1" hangingPunct="1"/>
            <a:r>
              <a:rPr lang="es-MX" altLang="en-US" dirty="0" smtClean="0"/>
              <a:t>Máquinas de Perfilado y Plegado Riesgos</a:t>
            </a:r>
            <a:endParaRPr lang="en-US" altLang="en-US" dirty="0" smtClean="0"/>
          </a:p>
        </p:txBody>
      </p:sp>
      <p:pic>
        <p:nvPicPr>
          <p:cNvPr id="111619" name="Content Placeholder 5" title="foto - Máquinas de Perfilado y Plegado Riesgos"/>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1295400" y="1752600"/>
            <a:ext cx="6299200" cy="4051300"/>
          </a:xfrm>
          <a:ln>
            <a:solidFill>
              <a:schemeClr val="tx1"/>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52400" y="268288"/>
            <a:ext cx="8153400" cy="1143000"/>
          </a:xfrm>
        </p:spPr>
        <p:txBody>
          <a:bodyPr/>
          <a:lstStyle/>
          <a:p>
            <a:pPr algn="l"/>
            <a:r>
              <a:rPr lang="es-MX" altLang="en-US" dirty="0" smtClean="0"/>
              <a:t>Peligros de Maquinaria </a:t>
            </a:r>
            <a:br>
              <a:rPr lang="es-MX" altLang="en-US" dirty="0" smtClean="0"/>
            </a:br>
            <a:r>
              <a:rPr lang="es-MX" altLang="en-US" dirty="0" smtClean="0"/>
              <a:t>Recientes y Reales</a:t>
            </a:r>
            <a:endParaRPr lang="en-US" altLang="en-US" dirty="0" smtClean="0"/>
          </a:p>
        </p:txBody>
      </p:sp>
      <p:pic>
        <p:nvPicPr>
          <p:cNvPr id="21507" name="Picture 10" descr="DSCF001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1905000"/>
            <a:ext cx="7032625" cy="3352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50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C5E1CB9-F58E-4E12-BC2B-6ADE3FEEB9B8}" type="slidenum">
              <a:rPr lang="en-US" altLang="en-US" sz="1400" smtClean="0"/>
              <a:pPr>
                <a:spcBef>
                  <a:spcPct val="0"/>
                </a:spcBef>
                <a:buFontTx/>
                <a:buNone/>
              </a:pPr>
              <a:t>5</a:t>
            </a:fld>
            <a:endParaRPr lang="en-US" altLang="en-US" sz="140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algn="l" eaLnBrk="1" hangingPunct="1"/>
            <a:r>
              <a:rPr lang="es-MX" altLang="en-US" smtClean="0"/>
              <a:t>Máquinas de Perfilado y Plegado</a:t>
            </a:r>
            <a:r>
              <a:rPr lang="en-US" altLang="en-US" smtClean="0"/>
              <a:t/>
            </a:r>
            <a:br>
              <a:rPr lang="en-US" altLang="en-US" smtClean="0"/>
            </a:br>
            <a:r>
              <a:rPr lang="en-US" altLang="en-US" smtClean="0"/>
              <a:t>Soluciones</a:t>
            </a:r>
          </a:p>
        </p:txBody>
      </p:sp>
      <p:pic>
        <p:nvPicPr>
          <p:cNvPr id="113667" name="Picture 2" title="foto - Máquinas de Perfilado y Plegado Solucione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43125" y="2133600"/>
            <a:ext cx="4857750" cy="353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title="Protección de Maquinaria - lista de verificacion"/>
          <p:cNvSpPr>
            <a:spLocks noGrp="1" noChangeArrowheads="1"/>
          </p:cNvSpPr>
          <p:nvPr>
            <p:ph type="title"/>
          </p:nvPr>
        </p:nvSpPr>
        <p:spPr>
          <a:xfrm>
            <a:off x="457200" y="228600"/>
            <a:ext cx="8229600" cy="1295400"/>
          </a:xfrm>
        </p:spPr>
        <p:txBody>
          <a:bodyPr/>
          <a:lstStyle/>
          <a:p>
            <a:pPr algn="l" eaLnBrk="1" hangingPunct="1"/>
            <a:r>
              <a:rPr lang="en-US" altLang="en-US" dirty="0" smtClean="0"/>
              <a:t>Protección de </a:t>
            </a:r>
            <a:r>
              <a:rPr lang="en-US" altLang="en-US" dirty="0" err="1" smtClean="0"/>
              <a:t>Maquinaria</a:t>
            </a:r>
            <a:r>
              <a:rPr lang="en-US" altLang="en-US" dirty="0" smtClean="0"/>
              <a:t> </a:t>
            </a:r>
            <a:br>
              <a:rPr lang="en-US" altLang="en-US" dirty="0" smtClean="0"/>
            </a:br>
            <a:r>
              <a:rPr lang="en-US" altLang="en-US" dirty="0" err="1" smtClean="0"/>
              <a:t>Lista</a:t>
            </a:r>
            <a:r>
              <a:rPr lang="en-US" altLang="en-US" dirty="0" smtClean="0"/>
              <a:t> de </a:t>
            </a:r>
            <a:r>
              <a:rPr lang="en-US" altLang="en-US" dirty="0" err="1" smtClean="0"/>
              <a:t>Verificación</a:t>
            </a:r>
            <a:endParaRPr lang="en-US" altLang="en-US" dirty="0" smtClean="0"/>
          </a:p>
        </p:txBody>
      </p:sp>
      <p:pic>
        <p:nvPicPr>
          <p:cNvPr id="115715" name="Picture 1" title="Protección de Maquinaria - lista de verificacion"/>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2825" y="1600200"/>
            <a:ext cx="7118350" cy="3725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pPr algn="l"/>
            <a:r>
              <a:rPr lang="en-US" altLang="en-US" dirty="0" err="1" smtClean="0"/>
              <a:t>Preguntas</a:t>
            </a:r>
            <a:r>
              <a:rPr lang="en-US" altLang="en-US" dirty="0" smtClean="0"/>
              <a:t>/</a:t>
            </a:r>
            <a:r>
              <a:rPr lang="en-US" altLang="en-US" dirty="0" err="1" smtClean="0"/>
              <a:t>Comentarios</a:t>
            </a:r>
            <a:endParaRPr lang="en-US" altLang="en-US" dirty="0" smtClean="0"/>
          </a:p>
        </p:txBody>
      </p:sp>
      <p:sp>
        <p:nvSpPr>
          <p:cNvPr id="117763"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6F4A75-5B6D-4609-AEE7-303BBA565D12}" type="slidenum">
              <a:rPr lang="en-US" altLang="en-US" sz="1400" smtClean="0"/>
              <a:pPr>
                <a:spcBef>
                  <a:spcPct val="0"/>
                </a:spcBef>
                <a:buFontTx/>
                <a:buNone/>
              </a:pPr>
              <a:t>52</a:t>
            </a:fld>
            <a:endParaRPr lang="en-US" altLang="en-US" sz="1400" smtClean="0"/>
          </a:p>
        </p:txBody>
      </p:sp>
      <p:pic>
        <p:nvPicPr>
          <p:cNvPr id="117764" name="Picture 2" title="imagen - Preguntas/Comentario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03450" y="1600200"/>
            <a:ext cx="4737100" cy="396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lgn="l"/>
            <a:r>
              <a:rPr lang="en-US" altLang="en-US" dirty="0" smtClean="0"/>
              <a:t>Ejercicio </a:t>
            </a:r>
            <a:r>
              <a:rPr lang="en-US" altLang="en-US" dirty="0" err="1" smtClean="0"/>
              <a:t>sobre</a:t>
            </a:r>
            <a:r>
              <a:rPr lang="en-US" altLang="en-US" dirty="0" smtClean="0"/>
              <a:t/>
            </a:r>
            <a:br>
              <a:rPr lang="en-US" altLang="en-US" dirty="0" smtClean="0"/>
            </a:br>
            <a:r>
              <a:rPr lang="en-US" altLang="en-US" dirty="0" err="1" smtClean="0"/>
              <a:t>Riesgo</a:t>
            </a:r>
            <a:r>
              <a:rPr lang="en-US" altLang="en-US" dirty="0" smtClean="0"/>
              <a:t> de </a:t>
            </a:r>
            <a:r>
              <a:rPr lang="en-US" altLang="en-US" dirty="0" err="1" smtClean="0"/>
              <a:t>Maquinaria</a:t>
            </a:r>
            <a:endParaRPr lang="en-US" altLang="en-US" dirty="0" smtClean="0"/>
          </a:p>
        </p:txBody>
      </p:sp>
      <p:sp>
        <p:nvSpPr>
          <p:cNvPr id="2355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BBFA1E-3894-4634-9BF1-A822AEEFF379}" type="slidenum">
              <a:rPr lang="en-US" altLang="en-US" sz="1400" smtClean="0"/>
              <a:pPr>
                <a:spcBef>
                  <a:spcPct val="0"/>
                </a:spcBef>
                <a:buFontTx/>
                <a:buNone/>
              </a:pPr>
              <a:t>6</a:t>
            </a:fld>
            <a:endParaRPr lang="en-US" altLang="en-US" sz="1400" smtClean="0"/>
          </a:p>
        </p:txBody>
      </p:sp>
      <p:pic>
        <p:nvPicPr>
          <p:cNvPr id="23556" name="Picture 2" descr="https://upload.wikimedia.org/wikipedia/commons/thumb/6/68/HwacheonCentreLathe_460x1000.jpg/300px-HwacheonCentreLathe_460x1000.jpg" title="foto - Las siguientes máquinas se encuentran en muchos talleres de reparación de barcos. Marque la casilla junto a la máquina que usa o que se usa en su área de trabajo inmediat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828800"/>
            <a:ext cx="4724400" cy="3638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8" name="Rectangle 1"/>
          <p:cNvSpPr>
            <a:spLocks noChangeArrowheads="1"/>
          </p:cNvSpPr>
          <p:nvPr/>
        </p:nvSpPr>
        <p:spPr bwMode="auto">
          <a:xfrm>
            <a:off x="5334000" y="2413000"/>
            <a:ext cx="3581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n-US" sz="1800"/>
              <a:t>Un torno es una máquina que gira la pieza de trabajo alrededor de un eje de rotación para realizar diversas operaciones como cortar, lijar, moletear, taladrar, deformar, orientar, girar con herramientas que se aplican a la pieza de trabajo para crear un objeto con simetría sobre ese eje</a:t>
            </a:r>
            <a:endParaRPr lang="en-US" altLang="en-US" sz="18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44500" y="152400"/>
            <a:ext cx="8229600" cy="1143000"/>
          </a:xfrm>
        </p:spPr>
        <p:txBody>
          <a:bodyPr/>
          <a:lstStyle/>
          <a:p>
            <a:pPr algn="l" eaLnBrk="1" hangingPunct="1"/>
            <a:r>
              <a:rPr lang="en-US" altLang="en-US" dirty="0" smtClean="0"/>
              <a:t>Ejercicio </a:t>
            </a:r>
            <a:r>
              <a:rPr lang="en-US" altLang="en-US" dirty="0" err="1" smtClean="0"/>
              <a:t>sobre</a:t>
            </a:r>
            <a:r>
              <a:rPr lang="en-US" altLang="en-US" dirty="0" smtClean="0"/>
              <a:t> </a:t>
            </a:r>
            <a:r>
              <a:rPr lang="en-US" altLang="en-US" dirty="0" err="1" smtClean="0"/>
              <a:t>sus</a:t>
            </a:r>
            <a:r>
              <a:rPr lang="en-US" altLang="en-US" dirty="0" smtClean="0"/>
              <a:t> </a:t>
            </a:r>
            <a:r>
              <a:rPr lang="en-US" altLang="en-US" dirty="0" err="1" smtClean="0"/>
              <a:t>Riesgos</a:t>
            </a:r>
            <a:endParaRPr lang="en-US" altLang="en-US" dirty="0" smtClean="0"/>
          </a:p>
        </p:txBody>
      </p:sp>
      <p:pic>
        <p:nvPicPr>
          <p:cNvPr id="25603" name="Picture 1" title="foto - una mano con dedos cortado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19200" y="1600200"/>
            <a:ext cx="655320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l" eaLnBrk="1" hangingPunct="1"/>
            <a:r>
              <a:rPr lang="en-US" altLang="en-US" smtClean="0"/>
              <a:t>Donde ocurren riesgos mecánicos</a:t>
            </a:r>
          </a:p>
        </p:txBody>
      </p:sp>
      <p:pic>
        <p:nvPicPr>
          <p:cNvPr id="27651" name="Picture 1" title="foto - Las partes móviles peligrosas en tres áreas básicas requieren protección, así como también los controles que alimentan y dirigen la máquina."/>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9825" y="2005013"/>
            <a:ext cx="2859088"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 Arrow 6" title="flecha izquierda - punto de operación"/>
          <p:cNvSpPr/>
          <p:nvPr/>
        </p:nvSpPr>
        <p:spPr>
          <a:xfrm>
            <a:off x="2957513" y="4006850"/>
            <a:ext cx="4073525" cy="484188"/>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653" name="TextBox 7"/>
          <p:cNvSpPr txBox="1">
            <a:spLocks noChangeArrowheads="1"/>
          </p:cNvSpPr>
          <p:nvPr/>
        </p:nvSpPr>
        <p:spPr bwMode="auto">
          <a:xfrm>
            <a:off x="3919538" y="406400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Point of Operation</a:t>
            </a:r>
          </a:p>
        </p:txBody>
      </p:sp>
      <p:sp>
        <p:nvSpPr>
          <p:cNvPr id="11" name="Left Arrow 10" title="flecha izquierda - dispositivo de transmisión de energía"/>
          <p:cNvSpPr/>
          <p:nvPr/>
        </p:nvSpPr>
        <p:spPr>
          <a:xfrm>
            <a:off x="3525838" y="2520950"/>
            <a:ext cx="3505200" cy="484188"/>
          </a:xfrm>
          <a:prstGeom prst="lef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655" name="TextBox 11" title="flecha izquierda - dispositivo de transmisión de energía"/>
          <p:cNvSpPr txBox="1">
            <a:spLocks noChangeArrowheads="1"/>
          </p:cNvSpPr>
          <p:nvPr/>
        </p:nvSpPr>
        <p:spPr bwMode="auto">
          <a:xfrm>
            <a:off x="3998913" y="2578100"/>
            <a:ext cx="3032125" cy="369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chemeClr val="bg1"/>
                </a:solidFill>
              </a:rPr>
              <a:t>Power Transmission Device</a:t>
            </a:r>
          </a:p>
        </p:txBody>
      </p:sp>
      <p:sp>
        <p:nvSpPr>
          <p:cNvPr id="13" name="Left Arrow 12" title="flecha izquierda - otras partes móviles"/>
          <p:cNvSpPr/>
          <p:nvPr/>
        </p:nvSpPr>
        <p:spPr>
          <a:xfrm>
            <a:off x="2297113" y="3032125"/>
            <a:ext cx="4733925" cy="484188"/>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657" name="TextBox 13" title="flecha izquierda - otras partes móviles"/>
          <p:cNvSpPr txBox="1">
            <a:spLocks noChangeArrowheads="1"/>
          </p:cNvSpPr>
          <p:nvPr/>
        </p:nvSpPr>
        <p:spPr bwMode="auto">
          <a:xfrm>
            <a:off x="2927350" y="3090863"/>
            <a:ext cx="3262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a:t>
            </a:r>
            <a:r>
              <a:rPr lang="en-US" altLang="en-US" sz="1800">
                <a:solidFill>
                  <a:schemeClr val="bg1"/>
                </a:solidFill>
              </a:rPr>
              <a:t>Other Moving Parts</a:t>
            </a:r>
          </a:p>
        </p:txBody>
      </p:sp>
      <p:sp>
        <p:nvSpPr>
          <p:cNvPr id="15" name="Left Arrow 14" title="flecha izquierda - controles"/>
          <p:cNvSpPr/>
          <p:nvPr/>
        </p:nvSpPr>
        <p:spPr>
          <a:xfrm>
            <a:off x="1905000" y="4397375"/>
            <a:ext cx="5126038" cy="484188"/>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659" name="TextBox 15"/>
          <p:cNvSpPr txBox="1">
            <a:spLocks noChangeArrowheads="1"/>
          </p:cNvSpPr>
          <p:nvPr/>
        </p:nvSpPr>
        <p:spPr bwMode="auto">
          <a:xfrm>
            <a:off x="2341563" y="4454525"/>
            <a:ext cx="2647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a:t>
            </a:r>
            <a:r>
              <a:rPr lang="en-US" altLang="en-US" sz="1800">
                <a:solidFill>
                  <a:schemeClr val="bg1"/>
                </a:solidFill>
              </a:rPr>
              <a:t>Controls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l" eaLnBrk="1" hangingPunct="1"/>
            <a:r>
              <a:rPr lang="en-US" altLang="en-US" smtClean="0"/>
              <a:t>Riesgos que Deben ser Protegidos</a:t>
            </a:r>
          </a:p>
        </p:txBody>
      </p:sp>
      <p:pic>
        <p:nvPicPr>
          <p:cNvPr id="29699" name="Picture 1" title="foto - sala llena de máquina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36725" y="1600200"/>
            <a:ext cx="5670550" cy="4208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12157</TotalTime>
  <Words>7519</Words>
  <Application>Microsoft Office PowerPoint</Application>
  <PresentationFormat>On-screen Show (4:3)</PresentationFormat>
  <Paragraphs>627</Paragraphs>
  <Slides>52</Slides>
  <Notes>52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52</vt:i4>
      </vt:variant>
    </vt:vector>
  </HeadingPairs>
  <TitlesOfParts>
    <vt:vector size="59" baseType="lpstr">
      <vt:lpstr>MS PGothic</vt:lpstr>
      <vt:lpstr>Arial</vt:lpstr>
      <vt:lpstr>Roboto</vt:lpstr>
      <vt:lpstr>Tahoma</vt:lpstr>
      <vt:lpstr>Wingdings</vt:lpstr>
      <vt:lpstr>Default Design</vt:lpstr>
      <vt:lpstr>4_Default Design</vt:lpstr>
      <vt:lpstr>Seguridad en Maquinaria y Herramientas Electricas en Astilleros</vt:lpstr>
      <vt:lpstr>Contenido</vt:lpstr>
      <vt:lpstr>Objetivos del Curso</vt:lpstr>
      <vt:lpstr>OSHA</vt:lpstr>
      <vt:lpstr>Peligros de Maquinaria  Recientes y Reales</vt:lpstr>
      <vt:lpstr>Ejercicio sobre Riesgo de Maquinaria</vt:lpstr>
      <vt:lpstr>Ejercicio sobre sus Riesgos</vt:lpstr>
      <vt:lpstr>Donde ocurren riesgos mecánicos</vt:lpstr>
      <vt:lpstr>Riesgos que Deben ser Protegidos</vt:lpstr>
      <vt:lpstr>Movimientos</vt:lpstr>
      <vt:lpstr>Puntos de Pinza en Movimiento</vt:lpstr>
      <vt:lpstr>Acción</vt:lpstr>
      <vt:lpstr>Ejercicio</vt:lpstr>
      <vt:lpstr>Regulaciones Aplicables</vt:lpstr>
      <vt:lpstr>Guardias de Máquina y Dispositivos</vt:lpstr>
      <vt:lpstr>Protecciones de Máquina - Fijo e Interbloqueado</vt:lpstr>
      <vt:lpstr>Protecciones de Máquina –         Ajustable y Auto Ajustable</vt:lpstr>
      <vt:lpstr>Ejercicio </vt:lpstr>
      <vt:lpstr>Dispositivos de Protección: Detección de Presencia y Retroceso</vt:lpstr>
      <vt:lpstr>Dispositivos de Protección Restricción y Controles de Seguridad</vt:lpstr>
      <vt:lpstr>Dispositivos de Protección – Puertas y Controles a Dos Manos</vt:lpstr>
      <vt:lpstr>Protección por Ubicación y Distancia</vt:lpstr>
      <vt:lpstr>Ejercicio  </vt:lpstr>
      <vt:lpstr>Maquinaria Espécifica              Riesgos y Soluciones</vt:lpstr>
      <vt:lpstr>Rueda Abrasiva y Amoladora</vt:lpstr>
      <vt:lpstr>Rueda Abrasiva y Amoladora Riesgos</vt:lpstr>
      <vt:lpstr>Rueda Abrasiva y Amoladora Soluciones</vt:lpstr>
      <vt:lpstr>Sierra de Cinta</vt:lpstr>
      <vt:lpstr>Sierra de Cinta Riesgos</vt:lpstr>
      <vt:lpstr>Sierrra de Cinta Soluciones</vt:lpstr>
      <vt:lpstr>Sierra de Taller  (Sierras Cortadoras)</vt:lpstr>
      <vt:lpstr>Sierras de Taller Riesgos</vt:lpstr>
      <vt:lpstr>Sierras de Taller  Soluciones</vt:lpstr>
      <vt:lpstr>Ejercicio   </vt:lpstr>
      <vt:lpstr>Taladro de Banco</vt:lpstr>
      <vt:lpstr>Taladro de Banco Riesgos</vt:lpstr>
      <vt:lpstr>Taladro de Banco Soluciones</vt:lpstr>
      <vt:lpstr>Torno de Madera</vt:lpstr>
      <vt:lpstr>Torno de Madera Riesgos</vt:lpstr>
      <vt:lpstr>Torno de Madera Soluciones</vt:lpstr>
      <vt:lpstr>Cepilladora</vt:lpstr>
      <vt:lpstr>Cepillo Riesgos</vt:lpstr>
      <vt:lpstr>Cepillos Soluciones</vt:lpstr>
      <vt:lpstr>¿Qué Debería Haberse Hecho de Manera Diferente?</vt:lpstr>
      <vt:lpstr>Fresadora</vt:lpstr>
      <vt:lpstr>Fresadora Riesgos</vt:lpstr>
      <vt:lpstr>Fresadora Soluciones</vt:lpstr>
      <vt:lpstr>Máquinas de Perfilado y Plegado</vt:lpstr>
      <vt:lpstr>Máquinas de Perfilado y Plegado Riesgos</vt:lpstr>
      <vt:lpstr>Máquinas de Perfilado y Plegado Soluciones</vt:lpstr>
      <vt:lpstr>Protección de Maquinaria  Lista de Verificación</vt:lpstr>
      <vt:lpstr>Preguntas/Comentarios</vt:lpstr>
    </vt:vector>
  </TitlesOfParts>
  <Company>QTS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dc:title>
  <dc:creator>Owner;Maria Louise Espino</dc:creator>
  <cp:lastModifiedBy>Washington, L. Sherea - OSHA</cp:lastModifiedBy>
  <cp:revision>554</cp:revision>
  <cp:lastPrinted>2017-12-19T18:21:38Z</cp:lastPrinted>
  <dcterms:created xsi:type="dcterms:W3CDTF">2009-10-20T22:52:57Z</dcterms:created>
  <dcterms:modified xsi:type="dcterms:W3CDTF">2020-04-28T18:21:42Z</dcterms:modified>
</cp:coreProperties>
</file>