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1"/>
  </p:sldMasterIdLst>
  <p:notesMasterIdLst>
    <p:notesMasterId r:id="rId33"/>
  </p:notesMasterIdLst>
  <p:sldIdLst>
    <p:sldId id="256" r:id="rId2"/>
    <p:sldId id="257" r:id="rId3"/>
    <p:sldId id="258" r:id="rId4"/>
    <p:sldId id="308" r:id="rId5"/>
    <p:sldId id="261" r:id="rId6"/>
    <p:sldId id="262" r:id="rId7"/>
    <p:sldId id="263" r:id="rId8"/>
    <p:sldId id="264" r:id="rId9"/>
    <p:sldId id="309" r:id="rId10"/>
    <p:sldId id="266" r:id="rId11"/>
    <p:sldId id="267" r:id="rId12"/>
    <p:sldId id="269" r:id="rId13"/>
    <p:sldId id="300" r:id="rId14"/>
    <p:sldId id="299" r:id="rId15"/>
    <p:sldId id="272" r:id="rId16"/>
    <p:sldId id="275" r:id="rId17"/>
    <p:sldId id="276" r:id="rId18"/>
    <p:sldId id="304" r:id="rId19"/>
    <p:sldId id="301" r:id="rId20"/>
    <p:sldId id="280" r:id="rId21"/>
    <p:sldId id="284" r:id="rId22"/>
    <p:sldId id="296" r:id="rId23"/>
    <p:sldId id="285" r:id="rId24"/>
    <p:sldId id="305" r:id="rId25"/>
    <p:sldId id="302" r:id="rId26"/>
    <p:sldId id="289" r:id="rId27"/>
    <p:sldId id="290" r:id="rId28"/>
    <p:sldId id="291" r:id="rId29"/>
    <p:sldId id="292" r:id="rId30"/>
    <p:sldId id="307" r:id="rId31"/>
    <p:sldId id="30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3A591D-7B40-4A4A-A83C-6D5FB3A5A009}">
          <p14:sldIdLst>
            <p14:sldId id="256"/>
            <p14:sldId id="257"/>
            <p14:sldId id="258"/>
            <p14:sldId id="308"/>
            <p14:sldId id="261"/>
            <p14:sldId id="262"/>
            <p14:sldId id="263"/>
            <p14:sldId id="264"/>
            <p14:sldId id="309"/>
            <p14:sldId id="266"/>
            <p14:sldId id="267"/>
            <p14:sldId id="269"/>
            <p14:sldId id="300"/>
            <p14:sldId id="299"/>
            <p14:sldId id="272"/>
            <p14:sldId id="275"/>
            <p14:sldId id="276"/>
            <p14:sldId id="304"/>
            <p14:sldId id="301"/>
            <p14:sldId id="280"/>
            <p14:sldId id="284"/>
            <p14:sldId id="296"/>
            <p14:sldId id="285"/>
            <p14:sldId id="305"/>
            <p14:sldId id="302"/>
            <p14:sldId id="289"/>
            <p14:sldId id="290"/>
            <p14:sldId id="291"/>
            <p14:sldId id="292"/>
            <p14:sldId id="307"/>
            <p14:sldId id="3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8" autoAdjust="0"/>
    <p:restoredTop sz="75243" autoAdjust="0"/>
  </p:normalViewPr>
  <p:slideViewPr>
    <p:cSldViewPr snapToGrid="0">
      <p:cViewPr varScale="1">
        <p:scale>
          <a:sx n="53" d="100"/>
          <a:sy n="53" d="100"/>
        </p:scale>
        <p:origin x="1128" y="43"/>
      </p:cViewPr>
      <p:guideLst/>
    </p:cSldViewPr>
  </p:slideViewPr>
  <p:outlineViewPr>
    <p:cViewPr>
      <p:scale>
        <a:sx n="33" d="100"/>
        <a:sy n="33" d="100"/>
      </p:scale>
      <p:origin x="0" y="-390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83C7CA-8124-47FB-8937-A4682280CE7C}" type="datetimeFigureOut">
              <a:rPr lang="en-US" smtClean="0"/>
              <a:t>5/7/2020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248EAD-13F4-47D7-8CD4-AE78AE8D8001}" type="slidenum">
              <a:rPr lang="en-US" smtClean="0"/>
              <a:t>‹#›</a:t>
            </a:fld>
            <a:endParaRPr lang="en-US" dirty="0"/>
          </a:p>
        </p:txBody>
      </p:sp>
    </p:spTree>
    <p:extLst>
      <p:ext uri="{BB962C8B-B14F-4D97-AF65-F5344CB8AC3E}">
        <p14:creationId xmlns:p14="http://schemas.microsoft.com/office/powerpoint/2010/main" val="214369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 Id="rId4" Type="http://schemas.openxmlformats.org/officeDocument/2006/relationships/hyperlink" Target="https://www.youtube.com/watch?v=QAkAEcOzb2Q"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0.xml"/><Relationship Id="rId4" Type="http://schemas.openxmlformats.org/officeDocument/2006/relationships/hyperlink" Target="https://www.youtube.com/watch?v=HAByIIzQSuU"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training is intended for employees that are exposed to respirable crystalline silica in their jobs. </a:t>
            </a:r>
          </a:p>
          <a:p>
            <a:endParaRPr lang="en-US" dirty="0"/>
          </a:p>
          <a:p>
            <a:r>
              <a:rPr lang="en-US" dirty="0"/>
              <a:t>Image credits:</a:t>
            </a:r>
            <a:r>
              <a:rPr lang="en-US" baseline="0" dirty="0"/>
              <a:t> </a:t>
            </a:r>
          </a:p>
          <a:p>
            <a:pPr marL="228600" indent="-228600">
              <a:buAutoNum type="arabicParenBoth"/>
            </a:pPr>
            <a:r>
              <a:rPr lang="en-US" baseline="0" dirty="0"/>
              <a:t>http://www.accidentfund.com/newsletter/oshas-new-respirable-crystalline-silica-standard/</a:t>
            </a:r>
          </a:p>
          <a:p>
            <a:pPr marL="228600" indent="-228600">
              <a:buAutoNum type="arabicParenBoth"/>
            </a:pPr>
            <a:r>
              <a:rPr lang="en-US" baseline="0" dirty="0"/>
              <a:t>https://www.red-on-line.com/hse/2016/09/21/respirable-crystalline-silica-rule-corrected-003797</a:t>
            </a:r>
          </a:p>
          <a:p>
            <a:pPr marL="228600" indent="-228600">
              <a:buAutoNum type="arabicParenBoth"/>
            </a:pPr>
            <a:r>
              <a:rPr lang="en-US" baseline="0" dirty="0"/>
              <a:t>https://unitedsafetynet.com/product/silica-osha-safety-traning/</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https://www.spi-s.com/en/blog/item/crystalline-silica-choosing-the-right-protective-mask</a:t>
            </a:r>
          </a:p>
          <a:p>
            <a:pPr marL="228600" indent="-228600">
              <a:buAutoNum type="arabicParenBoth"/>
            </a:pPr>
            <a:endParaRPr lang="en-US" baseline="0" dirty="0"/>
          </a:p>
          <a:p>
            <a:pPr marL="0" indent="0">
              <a:buNone/>
            </a:pPr>
            <a:endParaRPr lang="en-US" baseline="0" dirty="0"/>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1</a:t>
            </a:fld>
            <a:endParaRPr lang="en-US" dirty="0"/>
          </a:p>
        </p:txBody>
      </p:sp>
    </p:spTree>
    <p:extLst>
      <p:ext uri="{BB962C8B-B14F-4D97-AF65-F5344CB8AC3E}">
        <p14:creationId xmlns:p14="http://schemas.microsoft.com/office/powerpoint/2010/main" val="1059188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Once respirable crystalline silica reaches a worker’s lungs, it can cause: </a:t>
            </a:r>
          </a:p>
          <a:p>
            <a:pPr lvl="1"/>
            <a:r>
              <a:rPr lang="en-US" dirty="0"/>
              <a:t>Silicosis – an incurable lung disease that can lead to disability and death</a:t>
            </a:r>
          </a:p>
          <a:p>
            <a:pPr lvl="1"/>
            <a:r>
              <a:rPr lang="en-US" dirty="0"/>
              <a:t>Lung cancer</a:t>
            </a:r>
          </a:p>
          <a:p>
            <a:pPr lvl="1"/>
            <a:r>
              <a:rPr lang="en-US" dirty="0"/>
              <a:t>COPD – chronic obstructive pulmonary disease</a:t>
            </a:r>
          </a:p>
          <a:p>
            <a:pPr lvl="1"/>
            <a:r>
              <a:rPr lang="en-US" dirty="0"/>
              <a:t>Kidney disease</a:t>
            </a:r>
          </a:p>
          <a:p>
            <a:pPr lvl="1"/>
            <a:endParaRPr lang="en-US" dirty="0"/>
          </a:p>
          <a:p>
            <a:r>
              <a:rPr lang="en-US" dirty="0"/>
              <a:t>Often times it takes years of exposure to respirable crystalline silica for these diseases to manifest</a:t>
            </a:r>
          </a:p>
          <a:p>
            <a:endParaRPr lang="en-US" dirty="0"/>
          </a:p>
          <a:p>
            <a:endParaRPr lang="en-US" dirty="0"/>
          </a:p>
          <a:p>
            <a:r>
              <a:rPr lang="en-US" dirty="0"/>
              <a:t>Silica is hazardous because: </a:t>
            </a:r>
          </a:p>
          <a:p>
            <a:pPr lvl="1"/>
            <a:r>
              <a:rPr lang="en-US" dirty="0"/>
              <a:t>It is found in many construction materials</a:t>
            </a:r>
          </a:p>
          <a:p>
            <a:pPr lvl="1"/>
            <a:r>
              <a:rPr lang="en-US" dirty="0"/>
              <a:t>Airborne particles are too small to see</a:t>
            </a:r>
          </a:p>
          <a:p>
            <a:pPr lvl="1"/>
            <a:r>
              <a:rPr lang="en-US" dirty="0"/>
              <a:t>Silica dust travels deep into your lungs</a:t>
            </a:r>
          </a:p>
          <a:p>
            <a:pPr lvl="1"/>
            <a:r>
              <a:rPr lang="en-US" dirty="0"/>
              <a:t>Long-time exposure to small amounts causes harm</a:t>
            </a:r>
          </a:p>
          <a:p>
            <a:pPr lvl="1"/>
            <a:r>
              <a:rPr lang="en-US" dirty="0"/>
              <a:t>Short-term exposure to large amounts causes harm</a:t>
            </a:r>
          </a:p>
          <a:p>
            <a:pPr lvl="1"/>
            <a:r>
              <a:rPr lang="en-US" dirty="0"/>
              <a:t>Effects are worse if you also smoke</a:t>
            </a:r>
          </a:p>
          <a:p>
            <a:pPr lvl="1"/>
            <a:r>
              <a:rPr lang="en-US" dirty="0"/>
              <a:t>Causes lung disease, cancer, even death</a:t>
            </a:r>
          </a:p>
          <a:p>
            <a:endParaRPr lang="en-US" dirty="0"/>
          </a:p>
          <a:p>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10</a:t>
            </a:fld>
            <a:endParaRPr lang="en-US" dirty="0"/>
          </a:p>
        </p:txBody>
      </p:sp>
    </p:spTree>
    <p:extLst>
      <p:ext uri="{BB962C8B-B14F-4D97-AF65-F5344CB8AC3E}">
        <p14:creationId xmlns:p14="http://schemas.microsoft.com/office/powerpoint/2010/main" val="2380785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Manufacturing</a:t>
            </a:r>
          </a:p>
          <a:p>
            <a:pPr lvl="1"/>
            <a:r>
              <a:rPr lang="en-US" dirty="0"/>
              <a:t>Glass, pottery, ceramic, brick, concrete, asphalt roofing, jewelry, artificial stone, dental, porcelain, or structural clay products</a:t>
            </a:r>
          </a:p>
          <a:p>
            <a:pPr lvl="1"/>
            <a:endParaRPr lang="en-US" dirty="0"/>
          </a:p>
          <a:p>
            <a:r>
              <a:rPr lang="en-US" dirty="0"/>
              <a:t>Industrial sand</a:t>
            </a:r>
          </a:p>
          <a:p>
            <a:pPr lvl="1"/>
            <a:r>
              <a:rPr lang="en-US" dirty="0"/>
              <a:t>Use of industrial sand in operations such as foundry work and hydraulic fracturing</a:t>
            </a:r>
          </a:p>
          <a:p>
            <a:pPr lvl="1"/>
            <a:r>
              <a:rPr lang="en-US" dirty="0"/>
              <a:t>Use of industrial sand for abrasive blasting </a:t>
            </a:r>
          </a:p>
          <a:p>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11</a:t>
            </a:fld>
            <a:endParaRPr lang="en-US" dirty="0"/>
          </a:p>
        </p:txBody>
      </p:sp>
    </p:spTree>
    <p:extLst>
      <p:ext uri="{BB962C8B-B14F-4D97-AF65-F5344CB8AC3E}">
        <p14:creationId xmlns:p14="http://schemas.microsoft.com/office/powerpoint/2010/main" val="467373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a:solidFill>
                  <a:schemeClr val="tx1"/>
                </a:solidFill>
                <a:effectLst/>
                <a:latin typeface="+mn-lt"/>
                <a:ea typeface="+mn-ea"/>
                <a:cs typeface="+mn-cs"/>
              </a:rPr>
              <a:t>For the first activity, small groups will discuss the following questions.  As the course instructor, it is recommended that you use a think-pair-share approach.  In this approach, you state the question, then encourage trainees to think about their own answer quietly.  Then, after 30 seconds has passed, ask them to turn to a trainee near them (forming a pair), and tell the other trainees their answer.  After 60 seconds of the pairs talking, bring the class back together and ask for volunteers to share responses with the entire class.  The think-pair-share exercise should take no more than five minutes.  The questions for this small group discussion activity are: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you exposed to crystalline silica at work?  If so, describe.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could be the consequences of that exposure? </a:t>
            </a:r>
          </a:p>
          <a:p>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12</a:t>
            </a:fld>
            <a:endParaRPr lang="en-US" dirty="0"/>
          </a:p>
        </p:txBody>
      </p:sp>
    </p:spTree>
    <p:extLst>
      <p:ext uri="{BB962C8B-B14F-4D97-AF65-F5344CB8AC3E}">
        <p14:creationId xmlns:p14="http://schemas.microsoft.com/office/powerpoint/2010/main" val="2121515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a:solidFill>
                  <a:schemeClr val="tx1"/>
                </a:solidFill>
                <a:effectLst/>
                <a:latin typeface="+mn-lt"/>
                <a:ea typeface="+mn-ea"/>
                <a:cs typeface="+mn-cs"/>
              </a:rPr>
              <a:t>Section 2: Controlling Exposure to Silica</a:t>
            </a:r>
          </a:p>
          <a:p>
            <a:r>
              <a:rPr lang="en-US" sz="1200" kern="1200" dirty="0">
                <a:solidFill>
                  <a:schemeClr val="tx1"/>
                </a:solidFill>
                <a:effectLst/>
                <a:latin typeface="+mn-lt"/>
                <a:ea typeface="+mn-ea"/>
                <a:cs typeface="+mn-cs"/>
              </a:rPr>
              <a:t>In this section, training will focus on the second learning objective: “describe controls to reduce silica exposure.”</a:t>
            </a:r>
          </a:p>
          <a:p>
            <a:endParaRPr lang="en-US" sz="1200" kern="1200" dirty="0">
              <a:solidFill>
                <a:schemeClr val="tx1"/>
              </a:solidFill>
              <a:effectLst/>
              <a:latin typeface="+mn-lt"/>
              <a:ea typeface="+mn-ea"/>
              <a:cs typeface="+mn-cs"/>
            </a:endParaRPr>
          </a:p>
          <a:p>
            <a:r>
              <a:rPr lang="en-US" dirty="0"/>
              <a:t>Image credits:</a:t>
            </a:r>
            <a:r>
              <a:rPr lang="en-US" baseline="0" dirty="0"/>
              <a:t> </a:t>
            </a:r>
          </a:p>
          <a:p>
            <a:pPr marL="228600" indent="-228600">
              <a:buAutoNum type="arabicParenBoth"/>
            </a:pPr>
            <a:r>
              <a:rPr lang="en-US" baseline="0" dirty="0"/>
              <a:t>http://www.accidentfund.com/newsletter/oshas-new-respirable-crystalline-silica-standard/</a:t>
            </a:r>
          </a:p>
          <a:p>
            <a:pPr marL="228600" indent="-228600">
              <a:buAutoNum type="arabicParenBoth"/>
            </a:pPr>
            <a:r>
              <a:rPr lang="en-US" baseline="0" dirty="0"/>
              <a:t>https://www.red-on-line.com/hse/2016/09/21/respirable-crystalline-silica-rule-corrected-003797</a:t>
            </a:r>
          </a:p>
          <a:p>
            <a:pPr marL="228600" indent="-228600">
              <a:buAutoNum type="arabicParenBoth"/>
            </a:pPr>
            <a:r>
              <a:rPr lang="en-US" baseline="0" dirty="0"/>
              <a:t>https://unitedsafetynet.com/product/silica-osha-safety-traning/</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https://www.spi-s.com/en/blog/item/crystalline-silica-choosing-the-right-protective-mask</a:t>
            </a:r>
          </a:p>
          <a:p>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13</a:t>
            </a:fld>
            <a:endParaRPr lang="en-US" dirty="0"/>
          </a:p>
        </p:txBody>
      </p:sp>
    </p:spTree>
    <p:extLst>
      <p:ext uri="{BB962C8B-B14F-4D97-AF65-F5344CB8AC3E}">
        <p14:creationId xmlns:p14="http://schemas.microsoft.com/office/powerpoint/2010/main" val="3773632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The hierarchy of controls describes the</a:t>
            </a:r>
            <a:r>
              <a:rPr lang="en-US" baseline="0" dirty="0"/>
              <a:t> effectiveness of various types of controls.  It starts on top with the most effective types of controls – elimination.  The least effective types of controls are PPE (personal protective equipment).  The five types of controls are: </a:t>
            </a:r>
          </a:p>
          <a:p>
            <a:pPr marL="171450" indent="-171450">
              <a:buFont typeface="Arial" panose="020B0604020202020204" pitchFamily="34" charset="0"/>
              <a:buChar char="•"/>
            </a:pPr>
            <a:r>
              <a:rPr lang="en-US" baseline="0" dirty="0"/>
              <a:t>Elimination: Physically remove the hazard. </a:t>
            </a:r>
          </a:p>
          <a:p>
            <a:pPr marL="171450" indent="-171450">
              <a:buFont typeface="Arial" panose="020B0604020202020204" pitchFamily="34" charset="0"/>
              <a:buChar char="•"/>
            </a:pPr>
            <a:r>
              <a:rPr lang="en-US" baseline="0" dirty="0"/>
              <a:t>Substitution: replace the hazard.  </a:t>
            </a:r>
          </a:p>
          <a:p>
            <a:pPr marL="171450" indent="-171450">
              <a:buFont typeface="Arial" panose="020B0604020202020204" pitchFamily="34" charset="0"/>
              <a:buChar char="•"/>
            </a:pPr>
            <a:r>
              <a:rPr lang="en-US" baseline="0" dirty="0"/>
              <a:t>Engineering controls: Isolate people from the hazard. </a:t>
            </a:r>
          </a:p>
          <a:p>
            <a:pPr marL="171450" indent="-171450">
              <a:buFont typeface="Arial" panose="020B0604020202020204" pitchFamily="34" charset="0"/>
              <a:buChar char="•"/>
            </a:pPr>
            <a:r>
              <a:rPr lang="en-US" baseline="0" dirty="0"/>
              <a:t>Administrative controls: Change the way people work.  </a:t>
            </a:r>
          </a:p>
          <a:p>
            <a:pPr marL="171450" indent="-171450">
              <a:buFont typeface="Arial" panose="020B0604020202020204" pitchFamily="34" charset="0"/>
              <a:buChar char="•"/>
            </a:pPr>
            <a:r>
              <a:rPr lang="en-US" baseline="0" dirty="0"/>
              <a:t>PPE: Protect the worker with personal protective equipment. </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In the case of respirable crystalline silica, the</a:t>
            </a:r>
            <a:r>
              <a:rPr lang="en-US" sz="1200" kern="1200" baseline="0" dirty="0">
                <a:solidFill>
                  <a:schemeClr val="tx1"/>
                </a:solidFill>
                <a:effectLst/>
                <a:latin typeface="+mn-lt"/>
                <a:ea typeface="+mn-ea"/>
                <a:cs typeface="+mn-cs"/>
              </a:rPr>
              <a:t> two most effective controls (elimination and substitution) are often infeasible due to the nature of the work being completed and the materials required to complete the work.  However, if non-silica materials are available, they may present a useful and safer alternative.  In this training, we will focus on controls that fit into the last three categories: engineering controls, administrative controls, and PPE.  </a:t>
            </a:r>
            <a:endParaRPr lang="en-US" sz="1200" kern="1200" dirty="0">
              <a:solidFill>
                <a:schemeClr val="tx1"/>
              </a:solidFill>
              <a:effectLst/>
              <a:latin typeface="+mn-lt"/>
              <a:ea typeface="+mn-ea"/>
              <a:cs typeface="+mn-cs"/>
            </a:endParaRPr>
          </a:p>
          <a:p>
            <a:endParaRPr lang="en-US" dirty="0"/>
          </a:p>
          <a:p>
            <a:r>
              <a:rPr lang="en-US" dirty="0"/>
              <a:t>Image Credits: </a:t>
            </a:r>
          </a:p>
          <a:p>
            <a:r>
              <a:rPr lang="en-US" dirty="0"/>
              <a:t>(1)</a:t>
            </a:r>
            <a:r>
              <a:rPr lang="en-US" baseline="0" dirty="0"/>
              <a:t> </a:t>
            </a:r>
            <a:r>
              <a:rPr lang="en-US" dirty="0"/>
              <a:t>https://www.cdc.gov/niosh/topics/hierarchy/default.html </a:t>
            </a:r>
          </a:p>
        </p:txBody>
      </p:sp>
      <p:sp>
        <p:nvSpPr>
          <p:cNvPr id="4" name="Slide Number Placeholder 3"/>
          <p:cNvSpPr>
            <a:spLocks noGrp="1"/>
          </p:cNvSpPr>
          <p:nvPr>
            <p:ph type="sldNum" sz="quarter" idx="10"/>
          </p:nvPr>
        </p:nvSpPr>
        <p:spPr/>
        <p:txBody>
          <a:bodyPr/>
          <a:lstStyle/>
          <a:p>
            <a:fld id="{D6248EAD-13F4-47D7-8CD4-AE78AE8D8001}" type="slidenum">
              <a:rPr lang="en-US" smtClean="0"/>
              <a:t>14</a:t>
            </a:fld>
            <a:endParaRPr lang="en-US" dirty="0"/>
          </a:p>
        </p:txBody>
      </p:sp>
    </p:spTree>
    <p:extLst>
      <p:ext uri="{BB962C8B-B14F-4D97-AF65-F5344CB8AC3E}">
        <p14:creationId xmlns:p14="http://schemas.microsoft.com/office/powerpoint/2010/main" val="3592898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a:solidFill>
                  <a:schemeClr val="tx1"/>
                </a:solidFill>
                <a:effectLst/>
                <a:latin typeface="+mn-lt"/>
                <a:ea typeface="+mn-ea"/>
                <a:cs typeface="+mn-cs"/>
              </a:rPr>
              <a:t>Engineering controls isolate people from the hazard.  Engineering controls for crystalline silica include wet methods, local exhaust ventilation, and using enclosures.  These methods focus on minimizing the amount of dust that reaches the worker. </a:t>
            </a:r>
            <a:endParaRPr lang="en-US" dirty="0"/>
          </a:p>
          <a:p>
            <a:endParaRPr lang="en-US" dirty="0"/>
          </a:p>
          <a:p>
            <a:r>
              <a:rPr lang="en-US" dirty="0"/>
              <a:t>Image Credits: </a:t>
            </a:r>
          </a:p>
          <a:p>
            <a:pPr marL="228600" indent="-228600">
              <a:buAutoNum type="arabicParenBoth"/>
            </a:pPr>
            <a:r>
              <a:rPr lang="en-US" dirty="0"/>
              <a:t>https://www.lhsfna.org/LHSFNA/assets/File/walk%20behind%20saw%20wet%20cutting.jpg</a:t>
            </a:r>
          </a:p>
          <a:p>
            <a:pPr marL="228600" indent="-228600">
              <a:buAutoNum type="arabicParenBoth"/>
            </a:pPr>
            <a:r>
              <a:rPr lang="en-US" dirty="0"/>
              <a:t>https://diamondenv.wordpress.com/2014/06/26/silica-exposure-in-construction/</a:t>
            </a:r>
          </a:p>
          <a:p>
            <a:pPr marL="228600" indent="-228600">
              <a:buAutoNum type="arabicParenBoth"/>
            </a:pPr>
            <a:r>
              <a:rPr lang="en-US" dirty="0"/>
              <a:t>https://badboyblasters.com/wp-content/uploads/2015/04/BB-850XLD-FL-PR.png </a:t>
            </a:r>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15</a:t>
            </a:fld>
            <a:endParaRPr lang="en-US" dirty="0"/>
          </a:p>
        </p:txBody>
      </p:sp>
    </p:spTree>
    <p:extLst>
      <p:ext uri="{BB962C8B-B14F-4D97-AF65-F5344CB8AC3E}">
        <p14:creationId xmlns:p14="http://schemas.microsoft.com/office/powerpoint/2010/main" val="1650569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a:solidFill>
                  <a:schemeClr val="tx1"/>
                </a:solidFill>
                <a:effectLst/>
                <a:latin typeface="+mn-lt"/>
                <a:ea typeface="+mn-ea"/>
                <a:cs typeface="+mn-cs"/>
              </a:rPr>
              <a:t>Administrative controls change the way people work.  They reduce the amount of time a person is exposed to the hazard by using methods such as scheduling and job rotation.  Housekeeping and job hazard analysis are also used to reduce risk related to silica safety. </a:t>
            </a:r>
            <a:endParaRPr lang="en-US" dirty="0"/>
          </a:p>
          <a:p>
            <a:endParaRPr lang="en-US" dirty="0"/>
          </a:p>
          <a:p>
            <a:r>
              <a:rPr lang="en-US" dirty="0"/>
              <a:t>Image Credits:</a:t>
            </a:r>
            <a:r>
              <a:rPr lang="en-US" baseline="0" dirty="0"/>
              <a:t> </a:t>
            </a:r>
          </a:p>
          <a:p>
            <a:pPr marL="228600" indent="-228600">
              <a:buAutoNum type="arabicParenBoth"/>
            </a:pPr>
            <a:r>
              <a:rPr lang="en-US" baseline="0" dirty="0"/>
              <a:t>https://www.nilfiskcfm.com/wp-content/uploads/2016/12/Nilfisk_Vac_sanding.jpg </a:t>
            </a:r>
          </a:p>
          <a:p>
            <a:pPr marL="228600" indent="-228600">
              <a:buAutoNum type="arabicParenBoth"/>
            </a:pPr>
            <a:r>
              <a:rPr lang="en-US" baseline="0" dirty="0"/>
              <a:t>https://marcvaneynde.com/wp-content/uploads/2014/05/punching-the-clock.jpg</a:t>
            </a:r>
          </a:p>
          <a:p>
            <a:pPr marL="228600" indent="-228600">
              <a:buAutoNum type="arabicParenBoth"/>
            </a:pPr>
            <a:r>
              <a:rPr lang="en-US" baseline="0" dirty="0"/>
              <a:t>https://cdn.tsheets.com/images/crew_page_v2_1920/1920_crew_panel_1.jpg </a:t>
            </a:r>
          </a:p>
        </p:txBody>
      </p:sp>
      <p:sp>
        <p:nvSpPr>
          <p:cNvPr id="4" name="Slide Number Placeholder 3"/>
          <p:cNvSpPr>
            <a:spLocks noGrp="1"/>
          </p:cNvSpPr>
          <p:nvPr>
            <p:ph type="sldNum" sz="quarter" idx="10"/>
          </p:nvPr>
        </p:nvSpPr>
        <p:spPr/>
        <p:txBody>
          <a:bodyPr/>
          <a:lstStyle/>
          <a:p>
            <a:fld id="{D6248EAD-13F4-47D7-8CD4-AE78AE8D8001}" type="slidenum">
              <a:rPr lang="en-US" smtClean="0"/>
              <a:t>16</a:t>
            </a:fld>
            <a:endParaRPr lang="en-US" dirty="0"/>
          </a:p>
        </p:txBody>
      </p:sp>
    </p:spTree>
    <p:extLst>
      <p:ext uri="{BB962C8B-B14F-4D97-AF65-F5344CB8AC3E}">
        <p14:creationId xmlns:p14="http://schemas.microsoft.com/office/powerpoint/2010/main" val="461651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PPE required varies based on level of exposure</a:t>
            </a:r>
            <a:r>
              <a:rPr lang="en-US" baseline="0" dirty="0"/>
              <a:t> at work.  The PPE can include (from low protection to high): </a:t>
            </a:r>
          </a:p>
          <a:p>
            <a:pPr marL="171450" indent="-171450">
              <a:buFont typeface="Arial" panose="020B0604020202020204" pitchFamily="34" charset="0"/>
              <a:buChar char="•"/>
            </a:pPr>
            <a:r>
              <a:rPr lang="en-US" baseline="0" dirty="0"/>
              <a:t>Half face respirator</a:t>
            </a:r>
          </a:p>
          <a:p>
            <a:pPr marL="171450" indent="-171450">
              <a:buFont typeface="Arial" panose="020B0604020202020204" pitchFamily="34" charset="0"/>
              <a:buChar char="•"/>
            </a:pPr>
            <a:r>
              <a:rPr lang="en-US" baseline="0" dirty="0"/>
              <a:t>Full face respirator</a:t>
            </a:r>
          </a:p>
          <a:p>
            <a:pPr marL="171450" indent="-171450">
              <a:buFont typeface="Arial" panose="020B0604020202020204" pitchFamily="34" charset="0"/>
              <a:buChar char="•"/>
            </a:pPr>
            <a:r>
              <a:rPr lang="en-US" baseline="0" dirty="0"/>
              <a:t>PAPR (</a:t>
            </a:r>
            <a:r>
              <a:rPr lang="en-US" sz="1200" b="0" i="0" kern="1200" dirty="0">
                <a:solidFill>
                  <a:schemeClr val="tx1"/>
                </a:solidFill>
                <a:effectLst/>
                <a:latin typeface="+mn-lt"/>
                <a:ea typeface="+mn-ea"/>
                <a:cs typeface="+mn-cs"/>
              </a:rPr>
              <a:t>powered air purifying respirator)</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Additional PPE that can be used to prevent exposure via contact through skin include: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Gloves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Coveralls</a:t>
            </a: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Image credits:</a:t>
            </a:r>
          </a:p>
          <a:p>
            <a:pPr marL="228600" indent="-228600">
              <a:buFont typeface="Arial" panose="020B0604020202020204" pitchFamily="34" charset="0"/>
              <a:buAutoNum type="arabicParenBoth"/>
            </a:pPr>
            <a:r>
              <a:rPr lang="en-US" baseline="0" dirty="0"/>
              <a:t>http://tilt-up.org/tilt-uptoday/wp-content/uploads/2017/05/Silica-2-1080.jpg </a:t>
            </a:r>
          </a:p>
          <a:p>
            <a:pPr marL="228600" indent="-228600">
              <a:buFont typeface="Arial" panose="020B0604020202020204" pitchFamily="34" charset="0"/>
              <a:buAutoNum type="arabicParenBoth"/>
            </a:pPr>
            <a:r>
              <a:rPr lang="en-US" baseline="0" dirty="0"/>
              <a:t>https://prod.wsvdigital.com.au/sites/default/files/2018-12/dust-containing-crystalline-silica-image-005.jpg </a:t>
            </a:r>
          </a:p>
          <a:p>
            <a:pPr marL="0" indent="0">
              <a:buFont typeface="Arial" panose="020B0604020202020204" pitchFamily="34" charset="0"/>
              <a:buNone/>
            </a:pPr>
            <a:r>
              <a:rPr lang="en-US" baseline="0" dirty="0"/>
              <a:t>(2) https://workersafety.3m.com/blog/wp-content/uploads/2017/10/3M_PPE_KPH_TURCOT_0469_rev_300x300.jpg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17</a:t>
            </a:fld>
            <a:endParaRPr lang="en-US" dirty="0"/>
          </a:p>
        </p:txBody>
      </p:sp>
    </p:spTree>
    <p:extLst>
      <p:ext uri="{BB962C8B-B14F-4D97-AF65-F5344CB8AC3E}">
        <p14:creationId xmlns:p14="http://schemas.microsoft.com/office/powerpoint/2010/main" val="1675079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a:solidFill>
                  <a:schemeClr val="tx1"/>
                </a:solidFill>
                <a:effectLst/>
                <a:latin typeface="+mn-lt"/>
                <a:ea typeface="+mn-ea"/>
                <a:cs typeface="+mn-cs"/>
              </a:rPr>
              <a:t>For the second activity, play the video that is in the hyperlink above.  The video address is: </a:t>
            </a:r>
            <a:r>
              <a:rPr lang="en-US" dirty="0">
                <a:hlinkClick r:id="rId4"/>
              </a:rPr>
              <a:t>https://www.youtube.com/watch?v=QAkAEcOzb2Q</a:t>
            </a:r>
            <a:r>
              <a:rPr lang="en-US" dirty="0"/>
              <a:t>.  </a:t>
            </a:r>
            <a:r>
              <a:rPr lang="en-US" sz="1200" kern="1200" dirty="0">
                <a:solidFill>
                  <a:schemeClr val="tx1"/>
                </a:solidFill>
                <a:effectLst/>
                <a:latin typeface="+mn-lt"/>
                <a:ea typeface="+mn-ea"/>
                <a:cs typeface="+mn-cs"/>
              </a:rPr>
              <a:t>In this video, a man is using a concrete saw to cut a straight line through a slab of concrete. Notice the amount of dust that is coming up from the saw. The man is wearing a face mask to protect himself from the dust.  There is sound in the video, but the activity does not require the sound.  After the video plays, ask the trainees to answer the following questions.  The questions can be answered using think-pair-share, or as a class-based discussion.  The questions are: </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What silica hazards were in the video? </a:t>
            </a:r>
          </a:p>
          <a:p>
            <a:pPr marL="457200" lvl="1" indent="0">
              <a:buFont typeface="Arial" panose="020B0604020202020204" pitchFamily="34" charset="0"/>
              <a:buNone/>
            </a:pPr>
            <a:r>
              <a:rPr lang="en-US" sz="1200" kern="1200" dirty="0">
                <a:solidFill>
                  <a:schemeClr val="tx1"/>
                </a:solidFill>
                <a:effectLst/>
                <a:latin typeface="+mn-lt"/>
                <a:ea typeface="+mn-ea"/>
                <a:cs typeface="+mn-cs"/>
              </a:rPr>
              <a:t>	Possible answers: Silica dust from sawing concrete</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What types of controls were used for the silica hazard? </a:t>
            </a:r>
          </a:p>
          <a:p>
            <a:pPr marL="0" lvl="0" indent="0">
              <a:buFont typeface="Arial" panose="020B0604020202020204" pitchFamily="34" charset="0"/>
              <a:buNone/>
            </a:pPr>
            <a:r>
              <a:rPr lang="en-US" sz="1200" kern="1200" dirty="0">
                <a:solidFill>
                  <a:schemeClr val="tx1"/>
                </a:solidFill>
                <a:effectLst/>
                <a:latin typeface="+mn-lt"/>
                <a:ea typeface="+mn-ea"/>
                <a:cs typeface="+mn-cs"/>
              </a:rPr>
              <a:t>	Possible answers: Face mask (PPE)</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What additional controls could be put in place for this job? </a:t>
            </a:r>
          </a:p>
          <a:p>
            <a:pPr marL="914400" lvl="2" indent="0">
              <a:buFont typeface="+mj-lt"/>
              <a:buNone/>
            </a:pPr>
            <a:r>
              <a:rPr lang="en-US" sz="1200" kern="1200" dirty="0">
                <a:solidFill>
                  <a:schemeClr val="tx1"/>
                </a:solidFill>
                <a:effectLst/>
                <a:latin typeface="+mn-lt"/>
                <a:ea typeface="+mn-ea"/>
                <a:cs typeface="+mn-cs"/>
              </a:rPr>
              <a:t>Possible answers: Ventilation or wet methods (engineering controls), housekeeping and job rotation (administrative controls) </a:t>
            </a:r>
          </a:p>
          <a:p>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18</a:t>
            </a:fld>
            <a:endParaRPr lang="en-US" dirty="0"/>
          </a:p>
        </p:txBody>
      </p:sp>
    </p:spTree>
    <p:extLst>
      <p:ext uri="{BB962C8B-B14F-4D97-AF65-F5344CB8AC3E}">
        <p14:creationId xmlns:p14="http://schemas.microsoft.com/office/powerpoint/2010/main" val="3933466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a:solidFill>
                  <a:schemeClr val="tx1"/>
                </a:solidFill>
                <a:effectLst/>
                <a:latin typeface="+mn-lt"/>
                <a:ea typeface="+mn-ea"/>
                <a:cs typeface="+mn-cs"/>
              </a:rPr>
              <a:t>Section 3.  Employer Requirements and OHSA Silica Standard. </a:t>
            </a:r>
          </a:p>
          <a:p>
            <a:r>
              <a:rPr lang="en-US" sz="1200" kern="1200" dirty="0">
                <a:solidFill>
                  <a:schemeClr val="tx1"/>
                </a:solidFill>
                <a:effectLst/>
                <a:latin typeface="+mn-lt"/>
                <a:ea typeface="+mn-ea"/>
                <a:cs typeface="+mn-cs"/>
              </a:rPr>
              <a:t>In this section, training will focus on learning objective three (“Understand the OHSA requirements for silica safety”) and learning objective four (“Identify specific steps they can take to reduce their exposure to silica hazards at their job”).</a:t>
            </a:r>
          </a:p>
          <a:p>
            <a:endParaRPr lang="en-US" sz="1200" kern="1200" dirty="0">
              <a:solidFill>
                <a:schemeClr val="tx1"/>
              </a:solidFill>
              <a:effectLst/>
              <a:latin typeface="+mn-lt"/>
              <a:ea typeface="+mn-ea"/>
              <a:cs typeface="+mn-cs"/>
            </a:endParaRPr>
          </a:p>
          <a:p>
            <a:r>
              <a:rPr lang="en-US" dirty="0"/>
              <a:t>Image credits:</a:t>
            </a:r>
            <a:r>
              <a:rPr lang="en-US" baseline="0" dirty="0"/>
              <a:t> </a:t>
            </a:r>
          </a:p>
          <a:p>
            <a:pPr marL="228600" indent="-228600">
              <a:buAutoNum type="arabicParenBoth"/>
            </a:pPr>
            <a:r>
              <a:rPr lang="en-US" baseline="0" dirty="0"/>
              <a:t>http://www.accidentfund.com/newsletter/oshas-new-respirable-crystalline-silica-standard/</a:t>
            </a:r>
          </a:p>
          <a:p>
            <a:pPr marL="228600" indent="-228600">
              <a:buAutoNum type="arabicParenBoth"/>
            </a:pPr>
            <a:r>
              <a:rPr lang="en-US" baseline="0" dirty="0"/>
              <a:t>https://www.red-on-line.com/hse/2016/09/21/respirable-crystalline-silica-rule-corrected-003797</a:t>
            </a:r>
          </a:p>
          <a:p>
            <a:pPr marL="228600" indent="-228600">
              <a:buAutoNum type="arabicParenBoth"/>
            </a:pPr>
            <a:r>
              <a:rPr lang="en-US" baseline="0" dirty="0"/>
              <a:t>https://unitedsafetynet.com/product/silica-osha-safety-traning/</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https://www.spi-s.com/en/blog/item/crystalline-silica-choosing-the-right-protective-mask</a:t>
            </a:r>
          </a:p>
          <a:p>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19</a:t>
            </a:fld>
            <a:endParaRPr lang="en-US" dirty="0"/>
          </a:p>
        </p:txBody>
      </p:sp>
    </p:spTree>
    <p:extLst>
      <p:ext uri="{BB962C8B-B14F-4D97-AF65-F5344CB8AC3E}">
        <p14:creationId xmlns:p14="http://schemas.microsoft.com/office/powerpoint/2010/main" val="245874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2</a:t>
            </a:fld>
            <a:endParaRPr lang="en-US" dirty="0"/>
          </a:p>
        </p:txBody>
      </p:sp>
    </p:spTree>
    <p:extLst>
      <p:ext uri="{BB962C8B-B14F-4D97-AF65-F5344CB8AC3E}">
        <p14:creationId xmlns:p14="http://schemas.microsoft.com/office/powerpoint/2010/main" val="1966604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OSHA</a:t>
            </a:r>
            <a:r>
              <a:rPr lang="en-US" baseline="0" dirty="0"/>
              <a:t> has a standard that addresses silica safety: 29 CFR 1926.1153.  This is a federal standard that applies to exposure respirable crystalline silica in construction work. </a:t>
            </a:r>
            <a:endParaRPr lang="en-US" dirty="0"/>
          </a:p>
          <a:p>
            <a:endParaRPr lang="en-US" dirty="0"/>
          </a:p>
          <a:p>
            <a:r>
              <a:rPr lang="en-US" dirty="0"/>
              <a:t>Who must comply with standard: All employers if exposure is above 25 </a:t>
            </a:r>
            <a:r>
              <a:rPr lang="en-US" sz="1200" b="0" i="0" kern="1200" dirty="0">
                <a:solidFill>
                  <a:schemeClr val="tx1"/>
                </a:solidFill>
                <a:effectLst/>
                <a:latin typeface="+mn-lt"/>
                <a:ea typeface="+mn-ea"/>
                <a:cs typeface="+mn-cs"/>
              </a:rPr>
              <a:t>micrograms per cubic meter of air (25 μg/m</a:t>
            </a:r>
            <a:r>
              <a:rPr lang="en-US" sz="1200" b="0" i="0" kern="1200" baseline="30000" dirty="0">
                <a:solidFill>
                  <a:schemeClr val="tx1"/>
                </a:solidFill>
                <a:effectLst/>
                <a:latin typeface="+mn-lt"/>
                <a:ea typeface="+mn-ea"/>
                <a:cs typeface="+mn-cs"/>
              </a:rPr>
              <a:t>3</a:t>
            </a:r>
            <a:r>
              <a:rPr lang="en-US" sz="1200" b="0" i="0" kern="1200" baseline="0" dirty="0">
                <a:solidFill>
                  <a:schemeClr val="tx1"/>
                </a:solidFill>
                <a:effectLst/>
                <a:latin typeface="+mn-lt"/>
                <a:ea typeface="+mn-ea"/>
                <a:cs typeface="+mn-cs"/>
              </a:rPr>
              <a:t>)</a:t>
            </a:r>
            <a:r>
              <a:rPr lang="en-US" dirty="0"/>
              <a:t> for an 8-hour time weighted average </a:t>
            </a:r>
          </a:p>
          <a:p>
            <a:r>
              <a:rPr lang="en-US" dirty="0"/>
              <a:t>When it went into effect: 2016, with enforcement</a:t>
            </a:r>
            <a:r>
              <a:rPr lang="en-US" baseline="0" dirty="0"/>
              <a:t> beginning in 2017.</a:t>
            </a:r>
            <a:endParaRPr lang="en-US" dirty="0"/>
          </a:p>
          <a:p>
            <a:endParaRPr lang="en-US" dirty="0"/>
          </a:p>
          <a:p>
            <a:endParaRPr lang="en-US" dirty="0"/>
          </a:p>
          <a:p>
            <a:endParaRPr lang="en-US" dirty="0"/>
          </a:p>
          <a:p>
            <a:r>
              <a:rPr lang="en-US" dirty="0"/>
              <a:t>Image credits:</a:t>
            </a:r>
            <a:r>
              <a:rPr lang="en-US" baseline="0" dirty="0"/>
              <a:t> </a:t>
            </a:r>
          </a:p>
          <a:p>
            <a:r>
              <a:rPr lang="en-US" baseline="0" dirty="0"/>
              <a:t>(1) https://www.discoveryhealthmd.com/wp-content/uploads/2017/04/OSHA-Logo.png </a:t>
            </a:r>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20</a:t>
            </a:fld>
            <a:endParaRPr lang="en-US" dirty="0"/>
          </a:p>
        </p:txBody>
      </p:sp>
    </p:spTree>
    <p:extLst>
      <p:ext uri="{BB962C8B-B14F-4D97-AF65-F5344CB8AC3E}">
        <p14:creationId xmlns:p14="http://schemas.microsoft.com/office/powerpoint/2010/main" val="2339821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Under the OSHA standard, employers are required to measure and monitor workers’ exposure to crystalline silica.  If the amount of exposure is higher than 25 </a:t>
            </a:r>
            <a:r>
              <a:rPr lang="el-GR" sz="1200" kern="1200" dirty="0">
                <a:solidFill>
                  <a:schemeClr val="tx1"/>
                </a:solidFill>
                <a:effectLst/>
                <a:latin typeface="+mn-lt"/>
                <a:ea typeface="+mn-ea"/>
                <a:cs typeface="+mn-cs"/>
              </a:rPr>
              <a:t>μ</a:t>
            </a:r>
            <a:r>
              <a:rPr lang="en-US" sz="1200" kern="1200" dirty="0">
                <a:solidFill>
                  <a:schemeClr val="tx1"/>
                </a:solidFill>
                <a:effectLst/>
                <a:latin typeface="+mn-lt"/>
                <a:ea typeface="+mn-ea"/>
                <a:cs typeface="+mn-cs"/>
              </a:rPr>
              <a:t>g/m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averaged over an 8-hour day, the employer much take action.  The employer must provide worker protection if the exposure is higher than 50 </a:t>
            </a:r>
            <a:r>
              <a:rPr lang="el-GR" sz="1200" kern="1200" dirty="0">
                <a:solidFill>
                  <a:schemeClr val="tx1"/>
                </a:solidFill>
                <a:effectLst/>
                <a:latin typeface="+mn-lt"/>
                <a:ea typeface="+mn-ea"/>
                <a:cs typeface="+mn-cs"/>
              </a:rPr>
              <a:t>μ</a:t>
            </a:r>
            <a:r>
              <a:rPr lang="en-US" sz="1200" kern="1200" dirty="0">
                <a:solidFill>
                  <a:schemeClr val="tx1"/>
                </a:solidFill>
                <a:effectLst/>
                <a:latin typeface="+mn-lt"/>
                <a:ea typeface="+mn-ea"/>
                <a:cs typeface="+mn-cs"/>
              </a:rPr>
              <a:t>g/m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averaged over an 8-hour day. </a:t>
            </a:r>
          </a:p>
          <a:p>
            <a:endParaRPr lang="en-US" dirty="0"/>
          </a:p>
          <a:p>
            <a:r>
              <a:rPr lang="en-US" dirty="0"/>
              <a:t>Image credits: </a:t>
            </a:r>
          </a:p>
          <a:p>
            <a:r>
              <a:rPr lang="en-US" dirty="0"/>
              <a:t>(1) https://www.skcltd.com/images/pumps/airchek-3000-worker_500x500.png </a:t>
            </a:r>
          </a:p>
        </p:txBody>
      </p:sp>
      <p:sp>
        <p:nvSpPr>
          <p:cNvPr id="4" name="Slide Number Placeholder 3"/>
          <p:cNvSpPr>
            <a:spLocks noGrp="1"/>
          </p:cNvSpPr>
          <p:nvPr>
            <p:ph type="sldNum" sz="quarter" idx="10"/>
          </p:nvPr>
        </p:nvSpPr>
        <p:spPr/>
        <p:txBody>
          <a:bodyPr/>
          <a:lstStyle/>
          <a:p>
            <a:fld id="{D6248EAD-13F4-47D7-8CD4-AE78AE8D8001}" type="slidenum">
              <a:rPr lang="en-US" smtClean="0"/>
              <a:t>21</a:t>
            </a:fld>
            <a:endParaRPr lang="en-US" dirty="0"/>
          </a:p>
        </p:txBody>
      </p:sp>
    </p:spTree>
    <p:extLst>
      <p:ext uri="{BB962C8B-B14F-4D97-AF65-F5344CB8AC3E}">
        <p14:creationId xmlns:p14="http://schemas.microsoft.com/office/powerpoint/2010/main" val="3140295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a:solidFill>
                  <a:schemeClr val="tx1"/>
                </a:solidFill>
                <a:effectLst/>
                <a:latin typeface="+mn-lt"/>
                <a:ea typeface="+mn-ea"/>
                <a:cs typeface="+mn-cs"/>
              </a:rPr>
              <a:t>Besides monitoring, employers have additional responsibilities as well.  These requirements are important in keeping workers safe and minimizing risk related to silica hazards. </a:t>
            </a:r>
            <a:endParaRPr lang="en-US" dirty="0"/>
          </a:p>
          <a:p>
            <a:endParaRPr lang="en-US" dirty="0"/>
          </a:p>
          <a:p>
            <a:r>
              <a:rPr lang="en-US" dirty="0"/>
              <a:t>Image Credits: </a:t>
            </a:r>
          </a:p>
          <a:p>
            <a:r>
              <a:rPr lang="en-US" dirty="0"/>
              <a:t>(1) http://www.engineersjournal.ie/wp-content/uploads/2016/12/Temperature-matched-curing.jpg </a:t>
            </a:r>
          </a:p>
        </p:txBody>
      </p:sp>
      <p:sp>
        <p:nvSpPr>
          <p:cNvPr id="4" name="Slide Number Placeholder 3"/>
          <p:cNvSpPr>
            <a:spLocks noGrp="1"/>
          </p:cNvSpPr>
          <p:nvPr>
            <p:ph type="sldNum" sz="quarter" idx="10"/>
          </p:nvPr>
        </p:nvSpPr>
        <p:spPr/>
        <p:txBody>
          <a:bodyPr/>
          <a:lstStyle/>
          <a:p>
            <a:fld id="{D6248EAD-13F4-47D7-8CD4-AE78AE8D8001}" type="slidenum">
              <a:rPr lang="en-US" smtClean="0"/>
              <a:t>22</a:t>
            </a:fld>
            <a:endParaRPr lang="en-US" dirty="0"/>
          </a:p>
        </p:txBody>
      </p:sp>
    </p:spTree>
    <p:extLst>
      <p:ext uri="{BB962C8B-B14F-4D97-AF65-F5344CB8AC3E}">
        <p14:creationId xmlns:p14="http://schemas.microsoft.com/office/powerpoint/2010/main" val="2085655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a:solidFill>
                  <a:schemeClr val="tx1"/>
                </a:solidFill>
                <a:effectLst/>
                <a:latin typeface="+mn-lt"/>
                <a:ea typeface="+mn-ea"/>
                <a:cs typeface="+mn-cs"/>
              </a:rPr>
              <a:t>As the employee, you have a responsibility as well.  Attending this training is an important step in staying safe.  Employees must also stay aware and alert for silica hazards.  It is important that employees use all equipment and controls properly, including PPE.  The engineering and administrative controls are only effective if employees use them properly.  Employees should also take care to not bring dust home after work.  This will limit exposure time and reduce risk.  To do this, employees may choose to change clothes prior to going home, or brush off and shower.  Employees should not eat, drink, smoke, or apply cosmetics near areas with silica dust.  Employees should wash their hands and face when outside of dusty areas. </a:t>
            </a:r>
            <a:endParaRPr lang="en-US" dirty="0"/>
          </a:p>
          <a:p>
            <a:endParaRPr lang="en-US" dirty="0"/>
          </a:p>
          <a:p>
            <a:r>
              <a:rPr lang="en-US" dirty="0"/>
              <a:t>Image Credits: </a:t>
            </a:r>
          </a:p>
          <a:p>
            <a:r>
              <a:rPr lang="en-US" dirty="0"/>
              <a:t>(1) https://images.mysafetysign.com/img/lg/S/responsibility-safety-first-sign-s-4141.png</a:t>
            </a:r>
          </a:p>
        </p:txBody>
      </p:sp>
      <p:sp>
        <p:nvSpPr>
          <p:cNvPr id="4" name="Slide Number Placeholder 3"/>
          <p:cNvSpPr>
            <a:spLocks noGrp="1"/>
          </p:cNvSpPr>
          <p:nvPr>
            <p:ph type="sldNum" sz="quarter" idx="10"/>
          </p:nvPr>
        </p:nvSpPr>
        <p:spPr/>
        <p:txBody>
          <a:bodyPr/>
          <a:lstStyle/>
          <a:p>
            <a:fld id="{D6248EAD-13F4-47D7-8CD4-AE78AE8D8001}" type="slidenum">
              <a:rPr lang="en-US" smtClean="0"/>
              <a:t>23</a:t>
            </a:fld>
            <a:endParaRPr lang="en-US" dirty="0"/>
          </a:p>
        </p:txBody>
      </p:sp>
    </p:spTree>
    <p:extLst>
      <p:ext uri="{BB962C8B-B14F-4D97-AF65-F5344CB8AC3E}">
        <p14:creationId xmlns:p14="http://schemas.microsoft.com/office/powerpoint/2010/main" val="3047858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a:solidFill>
                  <a:schemeClr val="tx1"/>
                </a:solidFill>
                <a:effectLst/>
                <a:latin typeface="+mn-lt"/>
                <a:ea typeface="+mn-ea"/>
                <a:cs typeface="+mn-cs"/>
              </a:rPr>
              <a:t>This final activity encourages trainees to create an action plan based on the information learned in the training session.  The instructor should distribute a few post-it notes and pens to each trainee.  Tell the trainees: “Keeping our workplace safe is everyone’s responsibility.  Your employer has responsibilities such as monitoring the amount of silica you are exposed to, and providing a control plan, training, and PPE.  But the employee is also responsible for keeping the workplace safe.  What can you do to reduce the risks associated with silica dust?  Write your ideas on the post-it notes, then bring them to the front of the room.”  As trainees complete their notes, you should display them for the entire class to review.  It may be helpful to group similar answers together.  After all trainees have posted their ideas, review the results with the class.  Reiterate the employee’s role items from the presentation: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equipment and controls properly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aware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Participate in training, exposure monitoring, and screening programs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Don’t bring dust home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Don’t eat, drink, smoke, or apply cosmetics while near silica dust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Wash hands and face outside of dusty areas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24</a:t>
            </a:fld>
            <a:endParaRPr lang="en-US" dirty="0"/>
          </a:p>
        </p:txBody>
      </p:sp>
    </p:spTree>
    <p:extLst>
      <p:ext uri="{BB962C8B-B14F-4D97-AF65-F5344CB8AC3E}">
        <p14:creationId xmlns:p14="http://schemas.microsoft.com/office/powerpoint/2010/main" val="2685819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a:solidFill>
                  <a:schemeClr val="tx1"/>
                </a:solidFill>
                <a:effectLst/>
                <a:latin typeface="+mn-lt"/>
                <a:ea typeface="+mn-ea"/>
                <a:cs typeface="+mn-cs"/>
              </a:rPr>
              <a:t>Section 4.  Wrap Up</a:t>
            </a:r>
          </a:p>
          <a:p>
            <a:r>
              <a:rPr lang="en-US" sz="1200" kern="1200" dirty="0">
                <a:solidFill>
                  <a:schemeClr val="tx1"/>
                </a:solidFill>
                <a:effectLst/>
                <a:latin typeface="+mn-lt"/>
                <a:ea typeface="+mn-ea"/>
                <a:cs typeface="+mn-cs"/>
              </a:rPr>
              <a:t>In this section, material from the training course is summarized for the trainees. The material in this section is organized by the four learning objectives. </a:t>
            </a:r>
          </a:p>
          <a:p>
            <a:endParaRPr lang="en-US" sz="1200" kern="1200" dirty="0">
              <a:solidFill>
                <a:schemeClr val="tx1"/>
              </a:solidFill>
              <a:effectLst/>
              <a:latin typeface="+mn-lt"/>
              <a:ea typeface="+mn-ea"/>
              <a:cs typeface="+mn-cs"/>
            </a:endParaRPr>
          </a:p>
          <a:p>
            <a:r>
              <a:rPr lang="en-US" dirty="0"/>
              <a:t>Image credits:</a:t>
            </a:r>
            <a:r>
              <a:rPr lang="en-US" baseline="0" dirty="0"/>
              <a:t> </a:t>
            </a:r>
          </a:p>
          <a:p>
            <a:pPr marL="228600" indent="-228600">
              <a:buAutoNum type="arabicParenBoth"/>
            </a:pPr>
            <a:r>
              <a:rPr lang="en-US" baseline="0" dirty="0"/>
              <a:t>http://www.accidentfund.com/newsletter/oshas-new-respirable-crystalline-silica-standard/</a:t>
            </a:r>
          </a:p>
          <a:p>
            <a:pPr marL="228600" indent="-228600">
              <a:buAutoNum type="arabicParenBoth"/>
            </a:pPr>
            <a:r>
              <a:rPr lang="en-US" baseline="0" dirty="0"/>
              <a:t>https://www.red-on-line.com/hse/2016/09/21/respirable-crystalline-silica-rule-corrected-003797</a:t>
            </a:r>
          </a:p>
          <a:p>
            <a:pPr marL="228600" indent="-228600">
              <a:buAutoNum type="arabicParenBoth"/>
            </a:pPr>
            <a:r>
              <a:rPr lang="en-US" baseline="0" dirty="0"/>
              <a:t>https://unitedsafetynet.com/product/silica-osha-safety-traning/</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https://www.spi-s.com/en/blog/item/crystalline-silica-choosing-the-right-protective-mask</a:t>
            </a:r>
          </a:p>
          <a:p>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25</a:t>
            </a:fld>
            <a:endParaRPr lang="en-US" dirty="0"/>
          </a:p>
        </p:txBody>
      </p:sp>
    </p:spTree>
    <p:extLst>
      <p:ext uri="{BB962C8B-B14F-4D97-AF65-F5344CB8AC3E}">
        <p14:creationId xmlns:p14="http://schemas.microsoft.com/office/powerpoint/2010/main" val="1608878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a:solidFill>
                  <a:schemeClr val="tx1"/>
                </a:solidFill>
                <a:effectLst/>
                <a:latin typeface="+mn-lt"/>
                <a:ea typeface="+mn-ea"/>
                <a:cs typeface="+mn-cs"/>
              </a:rPr>
              <a:t>Crystalline silica is more common than some people may think.  Many construction jobs include materials that create silica dust when processed.  Employees need to be aware of where they are exposed to crystalline silica in their jobs. </a:t>
            </a:r>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26</a:t>
            </a:fld>
            <a:endParaRPr lang="en-US" dirty="0"/>
          </a:p>
        </p:txBody>
      </p:sp>
    </p:spTree>
    <p:extLst>
      <p:ext uri="{BB962C8B-B14F-4D97-AF65-F5344CB8AC3E}">
        <p14:creationId xmlns:p14="http://schemas.microsoft.com/office/powerpoint/2010/main" val="2808143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best way to reduce exposure to a hazard is to remove the hazard completely.  When silica dust can’t be removed from the workplace, using engineering controls is the best approach, followed by administrative controls, and then PPE. </a:t>
            </a:r>
          </a:p>
          <a:p>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27</a:t>
            </a:fld>
            <a:endParaRPr lang="en-US" dirty="0"/>
          </a:p>
        </p:txBody>
      </p:sp>
    </p:spTree>
    <p:extLst>
      <p:ext uri="{BB962C8B-B14F-4D97-AF65-F5344CB8AC3E}">
        <p14:creationId xmlns:p14="http://schemas.microsoft.com/office/powerpoint/2010/main" val="833610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a:solidFill>
                  <a:schemeClr val="tx1"/>
                </a:solidFill>
                <a:effectLst/>
                <a:latin typeface="+mn-lt"/>
                <a:ea typeface="+mn-ea"/>
                <a:cs typeface="+mn-cs"/>
              </a:rPr>
              <a:t>The employer requirements for silica safety, as outlined in the OSHA silica standard, include measuring and monitoring exposure, providing worker protection, keeping records, and training workers. </a:t>
            </a:r>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28</a:t>
            </a:fld>
            <a:endParaRPr lang="en-US" dirty="0"/>
          </a:p>
        </p:txBody>
      </p:sp>
    </p:spTree>
    <p:extLst>
      <p:ext uri="{BB962C8B-B14F-4D97-AF65-F5344CB8AC3E}">
        <p14:creationId xmlns:p14="http://schemas.microsoft.com/office/powerpoint/2010/main" val="1267033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a:solidFill>
                  <a:schemeClr val="tx1"/>
                </a:solidFill>
                <a:effectLst/>
                <a:latin typeface="+mn-lt"/>
                <a:ea typeface="+mn-ea"/>
                <a:cs typeface="+mn-cs"/>
              </a:rPr>
              <a:t>Employees should take an active role to keep themselves safe from silica hazards.  Employees can reduce their exposure by using equipment properly, participating in training, and being aware. </a:t>
            </a:r>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29</a:t>
            </a:fld>
            <a:endParaRPr lang="en-US" dirty="0"/>
          </a:p>
        </p:txBody>
      </p:sp>
    </p:spTree>
    <p:extLst>
      <p:ext uri="{BB962C8B-B14F-4D97-AF65-F5344CB8AC3E}">
        <p14:creationId xmlns:p14="http://schemas.microsoft.com/office/powerpoint/2010/main" val="3353638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a:solidFill>
                  <a:schemeClr val="tx1"/>
                </a:solidFill>
                <a:effectLst/>
                <a:latin typeface="+mn-lt"/>
                <a:ea typeface="+mn-ea"/>
                <a:cs typeface="+mn-cs"/>
              </a:rPr>
              <a:t>These four learning objectives describe what the trainees will be able to do by the end of the training session. </a:t>
            </a:r>
          </a:p>
          <a:p>
            <a:endParaRPr lang="en-US" sz="1200" kern="1200" dirty="0">
              <a:solidFill>
                <a:schemeClr val="tx1"/>
              </a:solidFill>
              <a:effectLst/>
              <a:latin typeface="+mn-lt"/>
              <a:ea typeface="+mn-ea"/>
              <a:cs typeface="+mn-cs"/>
            </a:endParaRPr>
          </a:p>
          <a:p>
            <a:r>
              <a:rPr lang="en-US" dirty="0"/>
              <a:t>Image credits:</a:t>
            </a:r>
            <a:r>
              <a:rPr lang="en-US" baseline="0" dirty="0"/>
              <a:t> </a:t>
            </a:r>
          </a:p>
          <a:p>
            <a:r>
              <a:rPr lang="en-US" dirty="0"/>
              <a:t>1. https://www.communityvfd.com/ems-landing/checklist/ </a:t>
            </a:r>
          </a:p>
          <a:p>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3</a:t>
            </a:fld>
            <a:endParaRPr lang="en-US" dirty="0"/>
          </a:p>
        </p:txBody>
      </p:sp>
    </p:spTree>
    <p:extLst>
      <p:ext uri="{BB962C8B-B14F-4D97-AF65-F5344CB8AC3E}">
        <p14:creationId xmlns:p14="http://schemas.microsoft.com/office/powerpoint/2010/main" val="1087382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a:solidFill>
                  <a:schemeClr val="tx1"/>
                </a:solidFill>
                <a:effectLst/>
                <a:latin typeface="+mn-lt"/>
                <a:ea typeface="+mn-ea"/>
                <a:cs typeface="+mn-cs"/>
              </a:rPr>
              <a:t>Play the video that is hyperlinked.  The web address is: </a:t>
            </a:r>
            <a:r>
              <a:rPr lang="en-US" dirty="0">
                <a:hlinkClick r:id="rId4"/>
              </a:rPr>
              <a:t>https://www.youtube.com/watch?v=HAByIIzQSuU</a:t>
            </a:r>
            <a:r>
              <a:rPr lang="en-US" dirty="0"/>
              <a:t>.  </a:t>
            </a:r>
            <a:r>
              <a:rPr lang="en-US" sz="1200" kern="1200" dirty="0">
                <a:solidFill>
                  <a:schemeClr val="tx1"/>
                </a:solidFill>
                <a:effectLst/>
                <a:latin typeface="+mn-lt"/>
                <a:ea typeface="+mn-ea"/>
                <a:cs typeface="+mn-cs"/>
              </a:rPr>
              <a:t>This video, produced by the U.S. Department of Labor, summarizes many of the topics from this training course, and also clearly communicates the importance of silica safety.  The video requires sound, and should be played if enough time remains in the training session.  Run time is 3 minutes 15 seconds. </a:t>
            </a:r>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30</a:t>
            </a:fld>
            <a:endParaRPr lang="en-US" dirty="0"/>
          </a:p>
        </p:txBody>
      </p:sp>
    </p:spTree>
    <p:extLst>
      <p:ext uri="{BB962C8B-B14F-4D97-AF65-F5344CB8AC3E}">
        <p14:creationId xmlns:p14="http://schemas.microsoft.com/office/powerpoint/2010/main" val="3795189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Image credits:</a:t>
            </a:r>
            <a:r>
              <a:rPr lang="en-US" baseline="0" dirty="0"/>
              <a:t> </a:t>
            </a:r>
          </a:p>
          <a:p>
            <a:pPr marL="228600" indent="-228600">
              <a:buAutoNum type="arabicParenBoth"/>
            </a:pPr>
            <a:r>
              <a:rPr lang="en-US" baseline="0" dirty="0"/>
              <a:t>http://www.accidentfund.com/newsletter/oshas-new-respirable-crystalline-silica-standard/</a:t>
            </a:r>
          </a:p>
          <a:p>
            <a:pPr marL="228600" indent="-228600">
              <a:buAutoNum type="arabicParenBoth"/>
            </a:pPr>
            <a:r>
              <a:rPr lang="en-US" baseline="0" dirty="0"/>
              <a:t>https://www.red-on-line.com/hse/2016/09/21/respirable-crystalline-silica-rule-corrected-003797</a:t>
            </a:r>
          </a:p>
          <a:p>
            <a:pPr marL="228600" indent="-228600">
              <a:buAutoNum type="arabicParenBoth"/>
            </a:pPr>
            <a:r>
              <a:rPr lang="en-US" baseline="0" dirty="0"/>
              <a:t>https://unitedsafetynet.com/product/silica-osha-safety-traning/</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https://www.spi-s.com/en/blog/item/crystalline-silica-choosing-the-right-protective-mask</a:t>
            </a:r>
          </a:p>
          <a:p>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31</a:t>
            </a:fld>
            <a:endParaRPr lang="en-US" dirty="0"/>
          </a:p>
        </p:txBody>
      </p:sp>
    </p:spTree>
    <p:extLst>
      <p:ext uri="{BB962C8B-B14F-4D97-AF65-F5344CB8AC3E}">
        <p14:creationId xmlns:p14="http://schemas.microsoft.com/office/powerpoint/2010/main" val="333148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training is divided into four sections.  In the first section, trainees will learn why silica is hazardous.  In the second section, trainees will learn ways to control exposure to silica.  In section three, trainees will learn about employer requirements and the OSHA silica standard.  They will also learn what their role is with regards to silica safety.  In the last section, material will be summarized. </a:t>
            </a:r>
            <a:endParaRPr lang="en-US" dirty="0"/>
          </a:p>
          <a:p>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4</a:t>
            </a:fld>
            <a:endParaRPr lang="en-US" dirty="0"/>
          </a:p>
        </p:txBody>
      </p:sp>
    </p:spTree>
    <p:extLst>
      <p:ext uri="{BB962C8B-B14F-4D97-AF65-F5344CB8AC3E}">
        <p14:creationId xmlns:p14="http://schemas.microsoft.com/office/powerpoint/2010/main" val="2385046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a:solidFill>
                  <a:schemeClr val="tx1"/>
                </a:solidFill>
                <a:effectLst/>
                <a:latin typeface="+mn-lt"/>
                <a:ea typeface="+mn-ea"/>
                <a:cs typeface="+mn-cs"/>
              </a:rPr>
              <a:t>Section 1: Why Silica is Hazardous</a:t>
            </a:r>
          </a:p>
          <a:p>
            <a:r>
              <a:rPr lang="en-US" sz="1200" kern="1200" dirty="0">
                <a:solidFill>
                  <a:schemeClr val="tx1"/>
                </a:solidFill>
                <a:effectLst/>
                <a:latin typeface="+mn-lt"/>
                <a:ea typeface="+mn-ea"/>
                <a:cs typeface="+mn-cs"/>
              </a:rPr>
              <a:t>In this section,</a:t>
            </a:r>
            <a:r>
              <a:rPr lang="en-US" sz="1200" kern="1200" baseline="0" dirty="0">
                <a:solidFill>
                  <a:schemeClr val="tx1"/>
                </a:solidFill>
                <a:effectLst/>
                <a:latin typeface="+mn-lt"/>
                <a:ea typeface="+mn-ea"/>
                <a:cs typeface="+mn-cs"/>
              </a:rPr>
              <a:t> training will focus on the first learning objective: “Identify silica hazards in their workplace.”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dirty="0"/>
              <a:t>Image credits:</a:t>
            </a:r>
            <a:r>
              <a:rPr lang="en-US" baseline="0" dirty="0"/>
              <a:t> </a:t>
            </a:r>
          </a:p>
          <a:p>
            <a:pPr marL="228600" indent="-228600">
              <a:buAutoNum type="arabicParenBoth"/>
            </a:pPr>
            <a:r>
              <a:rPr lang="en-US" baseline="0" dirty="0"/>
              <a:t>http://www.accidentfund.com/newsletter/oshas-new-respirable-crystalline-silica-standard/</a:t>
            </a:r>
          </a:p>
          <a:p>
            <a:pPr marL="228600" indent="-228600">
              <a:buAutoNum type="arabicParenBoth"/>
            </a:pPr>
            <a:r>
              <a:rPr lang="en-US" baseline="0" dirty="0"/>
              <a:t>https://www.red-on-line.com/hse/2016/09/21/respirable-crystalline-silica-rule-corrected-003797</a:t>
            </a:r>
          </a:p>
          <a:p>
            <a:pPr marL="228600" indent="-228600">
              <a:buAutoNum type="arabicParenBoth"/>
            </a:pPr>
            <a:r>
              <a:rPr lang="en-US" baseline="0" dirty="0"/>
              <a:t>https://unitedsafetynet.com/product/silica-osha-safety-traning/</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https://www.spi-s.com/en/blog/item/crystalline-silica-choosing-the-right-protective-mask</a:t>
            </a:r>
          </a:p>
          <a:p>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5</a:t>
            </a:fld>
            <a:endParaRPr lang="en-US" dirty="0"/>
          </a:p>
        </p:txBody>
      </p:sp>
    </p:spTree>
    <p:extLst>
      <p:ext uri="{BB962C8B-B14F-4D97-AF65-F5344CB8AC3E}">
        <p14:creationId xmlns:p14="http://schemas.microsoft.com/office/powerpoint/2010/main" val="1790671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Crystalline silica is a mineral found in many materials: </a:t>
            </a:r>
          </a:p>
          <a:p>
            <a:pPr lvl="1"/>
            <a:r>
              <a:rPr lang="en-US" dirty="0"/>
              <a:t>Stone</a:t>
            </a:r>
          </a:p>
          <a:p>
            <a:pPr lvl="1"/>
            <a:r>
              <a:rPr lang="en-US" dirty="0"/>
              <a:t>Rock</a:t>
            </a:r>
          </a:p>
          <a:p>
            <a:pPr lvl="1"/>
            <a:r>
              <a:rPr lang="en-US" dirty="0"/>
              <a:t>Concrete</a:t>
            </a:r>
          </a:p>
          <a:p>
            <a:pPr lvl="1"/>
            <a:r>
              <a:rPr lang="en-US" dirty="0"/>
              <a:t>Brick</a:t>
            </a:r>
          </a:p>
          <a:p>
            <a:pPr lvl="1"/>
            <a:r>
              <a:rPr lang="en-US" dirty="0"/>
              <a:t>Block</a:t>
            </a:r>
          </a:p>
          <a:p>
            <a:pPr lvl="1"/>
            <a:r>
              <a:rPr lang="en-US" dirty="0" smtClean="0"/>
              <a:t>Mortar</a:t>
            </a:r>
            <a:endParaRPr lang="en-US" dirty="0"/>
          </a:p>
          <a:p>
            <a:pPr lvl="1"/>
            <a:endParaRPr lang="en-US" dirty="0"/>
          </a:p>
          <a:p>
            <a:pPr lvl="0"/>
            <a:r>
              <a:rPr lang="en-US" dirty="0"/>
              <a:t>Image credits: </a:t>
            </a:r>
          </a:p>
          <a:p>
            <a:pPr marL="228600" lvl="0" indent="-228600">
              <a:buFont typeface="+mj-lt"/>
              <a:buAutoNum type="arabicPeriod"/>
            </a:pPr>
            <a:r>
              <a:rPr lang="en-US" dirty="0"/>
              <a:t>http://www.gotmulchli.com/3-4-blue-stone-per-yard/ </a:t>
            </a:r>
          </a:p>
          <a:p>
            <a:pPr marL="228600" lvl="0" indent="-228600">
              <a:buFont typeface="+mj-lt"/>
              <a:buAutoNum type="arabicPeriod"/>
            </a:pPr>
            <a:r>
              <a:rPr lang="en-US" dirty="0"/>
              <a:t>https://static1.squarespace.com/static/556e478ae4b0efb9f31e762b/t/59de4fbc8fd4d2037cbaf0c4/1507743693339/</a:t>
            </a:r>
          </a:p>
          <a:p>
            <a:pPr marL="228600" lvl="0" indent="-228600">
              <a:buFont typeface="+mj-lt"/>
              <a:buAutoNum type="arabicPeriod"/>
            </a:pPr>
            <a:r>
              <a:rPr lang="en-US" dirty="0"/>
              <a:t>http://img.archiexpo.com/images_ae/photo-g/105235-4391403.jpg</a:t>
            </a:r>
          </a:p>
          <a:p>
            <a:pPr marL="228600" lvl="0" indent="-228600">
              <a:buFont typeface="+mj-lt"/>
              <a:buAutoNum type="arabicPeriod"/>
            </a:pPr>
            <a:r>
              <a:rPr lang="en-US" dirty="0"/>
              <a:t>https://static1.squarespace.com/static/53c3ea54e4b0e10af0daef4d/5564b70be4b084eaa4873a2e/5629ac6ee4b0f81918bee983/1445571695309/bricks.jpg</a:t>
            </a:r>
          </a:p>
          <a:p>
            <a:pPr marL="228600" lvl="0" indent="-228600">
              <a:buFont typeface="+mj-lt"/>
              <a:buAutoNum type="arabicPeriod"/>
            </a:pPr>
            <a:r>
              <a:rPr lang="en-US" dirty="0"/>
              <a:t>http://www.constructioncanada.net/wp-content/uploads/2014/09/Opening-Figure.jpg</a:t>
            </a:r>
          </a:p>
          <a:p>
            <a:pPr marL="228600" lvl="0" indent="-228600">
              <a:buFont typeface="+mj-lt"/>
              <a:buAutoNum type="arabicPeriod"/>
            </a:pPr>
            <a:r>
              <a:rPr lang="en-US" dirty="0"/>
              <a:t>https://www.specmix.com/wp-content/uploads/2012/05/masonry_cement_sand.jpg</a:t>
            </a:r>
          </a:p>
          <a:p>
            <a:pPr marL="228600" lvl="0" indent="-228600">
              <a:buFont typeface="+mj-lt"/>
              <a:buAutoNum type="arabicPeriod"/>
            </a:pPr>
            <a:endParaRPr lang="en-US" dirty="0"/>
          </a:p>
          <a:p>
            <a:pPr marL="228600" lvl="0" indent="-228600">
              <a:buFont typeface="+mj-lt"/>
              <a:buAutoNum type="arabicPeriod"/>
            </a:pPr>
            <a:endParaRPr lang="en-US" dirty="0"/>
          </a:p>
          <a:p>
            <a:pPr marL="228600" lvl="0" indent="-228600">
              <a:buFont typeface="+mj-lt"/>
              <a:buAutoNum type="arabicPeriod"/>
            </a:pPr>
            <a:endParaRPr lang="en-US" dirty="0"/>
          </a:p>
          <a:p>
            <a:pPr marL="228600" lvl="0" indent="-228600">
              <a:buFont typeface="+mj-lt"/>
              <a:buAutoNum type="arabicPeriod"/>
            </a:pPr>
            <a:endParaRPr lang="en-US" dirty="0"/>
          </a:p>
          <a:p>
            <a:pPr lvl="0"/>
            <a:endParaRPr lang="en-US" dirty="0"/>
          </a:p>
          <a:p>
            <a:pPr lvl="0"/>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6</a:t>
            </a:fld>
            <a:endParaRPr lang="en-US" dirty="0"/>
          </a:p>
        </p:txBody>
      </p:sp>
    </p:spTree>
    <p:extLst>
      <p:ext uri="{BB962C8B-B14F-4D97-AF65-F5344CB8AC3E}">
        <p14:creationId xmlns:p14="http://schemas.microsoft.com/office/powerpoint/2010/main" val="317724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Industrial processes on these materials can cause workers to be exposed to small silica dust particles</a:t>
            </a:r>
          </a:p>
          <a:p>
            <a:pPr lvl="1"/>
            <a:r>
              <a:rPr lang="en-US" dirty="0"/>
              <a:t>Cutting, sawing, grinding, sanding, crushing, and drilling</a:t>
            </a:r>
          </a:p>
          <a:p>
            <a:endParaRPr lang="en-US" dirty="0"/>
          </a:p>
          <a:p>
            <a:r>
              <a:rPr lang="en-US" dirty="0"/>
              <a:t>Affected industries include: </a:t>
            </a:r>
          </a:p>
          <a:p>
            <a:pPr lvl="1"/>
            <a:r>
              <a:rPr lang="en-US" dirty="0"/>
              <a:t>Construction</a:t>
            </a:r>
          </a:p>
          <a:p>
            <a:pPr lvl="1"/>
            <a:r>
              <a:rPr lang="en-US" dirty="0"/>
              <a:t>Glass manufacturing</a:t>
            </a:r>
          </a:p>
          <a:p>
            <a:pPr lvl="1"/>
            <a:r>
              <a:rPr lang="en-US" dirty="0"/>
              <a:t>Pottery products</a:t>
            </a:r>
          </a:p>
          <a:p>
            <a:pPr lvl="1"/>
            <a:r>
              <a:rPr lang="en-US" dirty="0"/>
              <a:t>Structural clay products</a:t>
            </a:r>
          </a:p>
          <a:p>
            <a:pPr lvl="1"/>
            <a:r>
              <a:rPr lang="en-US" dirty="0"/>
              <a:t>Concrete products</a:t>
            </a:r>
          </a:p>
          <a:p>
            <a:pPr lvl="1"/>
            <a:r>
              <a:rPr lang="en-US" dirty="0"/>
              <a:t>Foundries</a:t>
            </a:r>
          </a:p>
          <a:p>
            <a:pPr lvl="1"/>
            <a:r>
              <a:rPr lang="en-US" dirty="0"/>
              <a:t>Dental laboratories</a:t>
            </a:r>
          </a:p>
          <a:p>
            <a:pPr lvl="1"/>
            <a:r>
              <a:rPr lang="en-US" dirty="0"/>
              <a:t>Paintings and coatings</a:t>
            </a:r>
          </a:p>
          <a:p>
            <a:pPr lvl="1"/>
            <a:r>
              <a:rPr lang="en-US" dirty="0"/>
              <a:t>Jewelry production </a:t>
            </a:r>
          </a:p>
          <a:p>
            <a:pPr lvl="1"/>
            <a:r>
              <a:rPr lang="en-US" dirty="0"/>
              <a:t>Refractory products</a:t>
            </a:r>
          </a:p>
          <a:p>
            <a:pPr lvl="1"/>
            <a:r>
              <a:rPr lang="en-US" dirty="0"/>
              <a:t>Ready-mix concrete</a:t>
            </a:r>
          </a:p>
          <a:p>
            <a:pPr lvl="1"/>
            <a:r>
              <a:rPr lang="en-US" dirty="0"/>
              <a:t>Cut stone and stone products</a:t>
            </a:r>
          </a:p>
          <a:p>
            <a:pPr lvl="1"/>
            <a:r>
              <a:rPr lang="en-US" dirty="0"/>
              <a:t>Abrasive blasting in maritime, construction, and general industry</a:t>
            </a:r>
          </a:p>
          <a:p>
            <a:pPr lvl="1"/>
            <a:r>
              <a:rPr lang="en-US" dirty="0"/>
              <a:t>Refractory furnace installation and repair</a:t>
            </a:r>
          </a:p>
          <a:p>
            <a:pPr lvl="1"/>
            <a:r>
              <a:rPr lang="en-US" dirty="0"/>
              <a:t>Railroad transportation</a:t>
            </a:r>
          </a:p>
          <a:p>
            <a:pPr lvl="1"/>
            <a:r>
              <a:rPr lang="en-US" dirty="0"/>
              <a:t>Oil and gas operations</a:t>
            </a:r>
          </a:p>
          <a:p>
            <a:pPr lvl="1"/>
            <a:endParaRPr lang="en-US" dirty="0"/>
          </a:p>
          <a:p>
            <a:pPr lvl="0"/>
            <a:r>
              <a:rPr lang="en-US" dirty="0"/>
              <a:t>Image</a:t>
            </a:r>
            <a:r>
              <a:rPr lang="en-US" baseline="0" dirty="0"/>
              <a:t> Credits: </a:t>
            </a:r>
          </a:p>
          <a:p>
            <a:pPr marL="228600" lvl="0" indent="-228600">
              <a:buAutoNum type="arabicParenBoth"/>
            </a:pPr>
            <a:r>
              <a:rPr lang="en-US" baseline="0" dirty="0"/>
              <a:t>http://www.bnproducts.com/wp-content/uploads/2015/06/Depositphotos_5731912_l-2015-1.jpg </a:t>
            </a:r>
          </a:p>
          <a:p>
            <a:pPr marL="228600" lvl="0" indent="-228600">
              <a:buAutoNum type="arabicParenBoth"/>
            </a:pPr>
            <a:r>
              <a:rPr lang="en-US" baseline="0" dirty="0"/>
              <a:t>https://precast.org/wp-content/uploads/2016/05/manhole-coring-2.jpg</a:t>
            </a:r>
          </a:p>
          <a:p>
            <a:pPr marL="228600" lvl="0" indent="-228600">
              <a:buAutoNum type="arabicParenBoth"/>
            </a:pPr>
            <a:r>
              <a:rPr lang="en-US" baseline="0" dirty="0"/>
              <a:t>http://www.mytooltalk.com/wp-content/uploads/2017/01/DEWALT-Perform-and-Protect.jpg </a:t>
            </a:r>
          </a:p>
          <a:p>
            <a:pPr marL="228600" lvl="0" indent="-228600">
              <a:buAutoNum type="arabicParenBoth"/>
            </a:pPr>
            <a:r>
              <a:rPr lang="en-US" baseline="0" dirty="0"/>
              <a:t>https://groundbreakcarolinas.com/wp-content/uploads/2017/04/OSHA-Silica1.png </a:t>
            </a:r>
          </a:p>
          <a:p>
            <a:pPr marL="228600" lvl="0" indent="-228600">
              <a:buAutoNum type="arabicParenBoth"/>
            </a:pPr>
            <a:endParaRPr lang="en-US" baseline="0"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7</a:t>
            </a:fld>
            <a:endParaRPr lang="en-US" dirty="0"/>
          </a:p>
        </p:txBody>
      </p:sp>
    </p:spTree>
    <p:extLst>
      <p:ext uri="{BB962C8B-B14F-4D97-AF65-F5344CB8AC3E}">
        <p14:creationId xmlns:p14="http://schemas.microsoft.com/office/powerpoint/2010/main" val="2621933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The small silica dust particles are often called </a:t>
            </a:r>
            <a:r>
              <a:rPr lang="en-US" i="1" dirty="0"/>
              <a:t>respirable crystalline silica</a:t>
            </a:r>
            <a:endParaRPr lang="en-US" dirty="0"/>
          </a:p>
          <a:p>
            <a:r>
              <a:rPr lang="en-US" dirty="0"/>
              <a:t>The particles are small enough to travel into a worker’s lungs</a:t>
            </a:r>
          </a:p>
          <a:p>
            <a:r>
              <a:rPr lang="en-US" dirty="0"/>
              <a:t>These particles are at least 100 times smaller than ordinary sand </a:t>
            </a:r>
          </a:p>
          <a:p>
            <a:endParaRPr lang="en-US" dirty="0"/>
          </a:p>
          <a:p>
            <a:endParaRPr lang="en-US" dirty="0"/>
          </a:p>
          <a:p>
            <a:r>
              <a:rPr lang="en-US" dirty="0"/>
              <a:t>Image credits: </a:t>
            </a:r>
          </a:p>
          <a:p>
            <a:pPr marL="228600" indent="-228600">
              <a:buAutoNum type="arabicPeriod"/>
            </a:pPr>
            <a:r>
              <a:rPr lang="en-US" dirty="0"/>
              <a:t>http://safetysolutionsatwork.com/blog/dangers-of-silica-dust-2/</a:t>
            </a:r>
          </a:p>
          <a:p>
            <a:pPr marL="228600" indent="-228600">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8</a:t>
            </a:fld>
            <a:endParaRPr lang="en-US" dirty="0"/>
          </a:p>
        </p:txBody>
      </p:sp>
    </p:spTree>
    <p:extLst>
      <p:ext uri="{BB962C8B-B14F-4D97-AF65-F5344CB8AC3E}">
        <p14:creationId xmlns:p14="http://schemas.microsoft.com/office/powerpoint/2010/main" val="2539029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Factors that determine if exposure is hazardous</a:t>
            </a:r>
          </a:p>
          <a:p>
            <a:pPr lvl="1"/>
            <a:r>
              <a:rPr lang="en-US" dirty="0"/>
              <a:t>Route of exposure: contact, ingestion, inhalation </a:t>
            </a:r>
          </a:p>
          <a:p>
            <a:pPr lvl="1"/>
            <a:r>
              <a:rPr lang="en-US" dirty="0"/>
              <a:t>Toxicity: how much substance is needed to cause harm </a:t>
            </a:r>
          </a:p>
          <a:p>
            <a:pPr lvl="1"/>
            <a:r>
              <a:rPr lang="en-US" dirty="0"/>
              <a:t>Dose and duration: amount of substance</a:t>
            </a:r>
            <a:r>
              <a:rPr lang="en-US" baseline="0" dirty="0"/>
              <a:t> entering body; amount of time you are exposed </a:t>
            </a:r>
            <a:endParaRPr lang="en-US" dirty="0"/>
          </a:p>
          <a:p>
            <a:pPr lvl="1"/>
            <a:r>
              <a:rPr lang="en-US" dirty="0"/>
              <a:t>Interaction: being</a:t>
            </a:r>
            <a:r>
              <a:rPr lang="en-US" baseline="0" dirty="0"/>
              <a:t> exposed to other substances at the same time can lead to negative interactions (e.g. smoking)</a:t>
            </a:r>
            <a:endParaRPr lang="en-US" dirty="0"/>
          </a:p>
          <a:p>
            <a:pPr lvl="1"/>
            <a:r>
              <a:rPr lang="en-US" dirty="0"/>
              <a:t>Individual characteristics:</a:t>
            </a:r>
            <a:r>
              <a:rPr lang="en-US" baseline="0" dirty="0"/>
              <a:t> age, gender, diet, use of medication</a:t>
            </a:r>
            <a:endParaRPr lang="en-US" dirty="0"/>
          </a:p>
          <a:p>
            <a:endParaRPr lang="en-US" dirty="0"/>
          </a:p>
          <a:p>
            <a:r>
              <a:rPr lang="en-US" dirty="0"/>
              <a:t>Image credits: </a:t>
            </a:r>
          </a:p>
          <a:p>
            <a:pPr marL="228600" indent="-228600">
              <a:buFont typeface="+mj-lt"/>
              <a:buAutoNum type="arabicPeriod"/>
            </a:pPr>
            <a:r>
              <a:rPr lang="en-US" dirty="0"/>
              <a:t>https://www.ablemployment.com/about-abl-employment/abl-blog/item/first-aid-for-chemical-exposure-are-you-prepared</a:t>
            </a:r>
          </a:p>
          <a:p>
            <a:pPr marL="228600" indent="-228600">
              <a:buFont typeface="+mj-lt"/>
              <a:buAutoNum type="arabicPeriod"/>
            </a:pPr>
            <a:r>
              <a:rPr lang="en-US" dirty="0"/>
              <a:t>https://store.vitalsd.co.uk/hazard/hazard-signs/ha067-toxic-hazard-signs.html</a:t>
            </a:r>
          </a:p>
          <a:p>
            <a:pPr marL="228600" indent="-228600">
              <a:buFont typeface="+mj-lt"/>
              <a:buAutoNum type="arabicPeriod"/>
            </a:pPr>
            <a:r>
              <a:rPr lang="en-US" dirty="0"/>
              <a:t>https://openclipart.org/detail/192402/clock-icon</a:t>
            </a:r>
          </a:p>
          <a:p>
            <a:pPr marL="228600" indent="-228600">
              <a:buFont typeface="+mj-lt"/>
              <a:buAutoNum type="arabicPeriod"/>
            </a:pPr>
            <a:r>
              <a:rPr lang="en-US" dirty="0"/>
              <a:t>https://www.zazzle.com/no+smoking+black+and+white+stickers</a:t>
            </a:r>
          </a:p>
          <a:p>
            <a:pPr marL="228600" indent="-228600">
              <a:buFont typeface="+mj-lt"/>
              <a:buAutoNum type="arabicPeriod"/>
            </a:pPr>
            <a:r>
              <a:rPr lang="en-US" dirty="0"/>
              <a:t>https://www.clipart.email/clipart/clipart-of-a-group-of-people-43372.html</a:t>
            </a:r>
          </a:p>
          <a:p>
            <a:endParaRPr lang="en-US" dirty="0"/>
          </a:p>
        </p:txBody>
      </p:sp>
      <p:sp>
        <p:nvSpPr>
          <p:cNvPr id="4" name="Slide Number Placeholder 3"/>
          <p:cNvSpPr>
            <a:spLocks noGrp="1"/>
          </p:cNvSpPr>
          <p:nvPr>
            <p:ph type="sldNum" sz="quarter" idx="10"/>
          </p:nvPr>
        </p:nvSpPr>
        <p:spPr/>
        <p:txBody>
          <a:bodyPr/>
          <a:lstStyle/>
          <a:p>
            <a:fld id="{D6248EAD-13F4-47D7-8CD4-AE78AE8D8001}" type="slidenum">
              <a:rPr lang="en-US" smtClean="0"/>
              <a:t>9</a:t>
            </a:fld>
            <a:endParaRPr lang="en-US" dirty="0"/>
          </a:p>
        </p:txBody>
      </p:sp>
    </p:spTree>
    <p:extLst>
      <p:ext uri="{BB962C8B-B14F-4D97-AF65-F5344CB8AC3E}">
        <p14:creationId xmlns:p14="http://schemas.microsoft.com/office/powerpoint/2010/main" val="94817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0FB0B2-98AF-4388-85D8-92F9758CF7E9}" type="datetime1">
              <a:rPr lang="en-US" smtClean="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DA8FB0-639E-49A6-B8A0-84B49FC4CE30}" type="slidenum">
              <a:rPr lang="en-US" smtClean="0"/>
              <a:t>‹#›</a:t>
            </a:fld>
            <a:endParaRPr lang="en-US" dirty="0"/>
          </a:p>
        </p:txBody>
      </p:sp>
    </p:spTree>
    <p:extLst>
      <p:ext uri="{BB962C8B-B14F-4D97-AF65-F5344CB8AC3E}">
        <p14:creationId xmlns:p14="http://schemas.microsoft.com/office/powerpoint/2010/main" val="3108458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1ADBA6-FB17-4215-B3DC-F6AEB3D3754A}" type="datetime1">
              <a:rPr lang="en-US" smtClean="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DA8FB0-639E-49A6-B8A0-84B49FC4CE30}" type="slidenum">
              <a:rPr lang="en-US" smtClean="0"/>
              <a:t>‹#›</a:t>
            </a:fld>
            <a:endParaRPr lang="en-US" dirty="0"/>
          </a:p>
        </p:txBody>
      </p:sp>
    </p:spTree>
    <p:extLst>
      <p:ext uri="{BB962C8B-B14F-4D97-AF65-F5344CB8AC3E}">
        <p14:creationId xmlns:p14="http://schemas.microsoft.com/office/powerpoint/2010/main" val="127385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6578AF-368D-4479-89DC-DFD29C96E24D}" type="datetime1">
              <a:rPr lang="en-US" smtClean="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DA8FB0-639E-49A6-B8A0-84B49FC4CE30}" type="slidenum">
              <a:rPr lang="en-US" smtClean="0"/>
              <a:t>‹#›</a:t>
            </a:fld>
            <a:endParaRPr lang="en-US" dirty="0"/>
          </a:p>
        </p:txBody>
      </p:sp>
    </p:spTree>
    <p:extLst>
      <p:ext uri="{BB962C8B-B14F-4D97-AF65-F5344CB8AC3E}">
        <p14:creationId xmlns:p14="http://schemas.microsoft.com/office/powerpoint/2010/main" val="25698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1930E1-69DA-4D63-BEBE-210F9AB60D63}" type="datetime1">
              <a:rPr lang="en-US" smtClean="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DA8FB0-639E-49A6-B8A0-84B49FC4CE30}" type="slidenum">
              <a:rPr lang="en-US" smtClean="0"/>
              <a:t>‹#›</a:t>
            </a:fld>
            <a:endParaRPr lang="en-US" dirty="0"/>
          </a:p>
        </p:txBody>
      </p:sp>
    </p:spTree>
    <p:extLst>
      <p:ext uri="{BB962C8B-B14F-4D97-AF65-F5344CB8AC3E}">
        <p14:creationId xmlns:p14="http://schemas.microsoft.com/office/powerpoint/2010/main" val="10591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F5913-C3B5-4014-BFF5-46AB3B152503}" type="datetime1">
              <a:rPr lang="en-US" smtClean="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DA8FB0-639E-49A6-B8A0-84B49FC4CE30}" type="slidenum">
              <a:rPr lang="en-US" smtClean="0"/>
              <a:t>‹#›</a:t>
            </a:fld>
            <a:endParaRPr lang="en-US" dirty="0"/>
          </a:p>
        </p:txBody>
      </p:sp>
    </p:spTree>
    <p:extLst>
      <p:ext uri="{BB962C8B-B14F-4D97-AF65-F5344CB8AC3E}">
        <p14:creationId xmlns:p14="http://schemas.microsoft.com/office/powerpoint/2010/main" val="1658954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ahnschrift SemiCondensed"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EF3297-799E-4857-98EB-441FD58B6F6F}" type="datetime1">
              <a:rPr lang="en-US" smtClean="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DA8FB0-639E-49A6-B8A0-84B49FC4CE30}" type="slidenum">
              <a:rPr lang="en-US" smtClean="0"/>
              <a:t>‹#›</a:t>
            </a:fld>
            <a:endParaRPr lang="en-US" dirty="0"/>
          </a:p>
        </p:txBody>
      </p:sp>
    </p:spTree>
    <p:extLst>
      <p:ext uri="{BB962C8B-B14F-4D97-AF65-F5344CB8AC3E}">
        <p14:creationId xmlns:p14="http://schemas.microsoft.com/office/powerpoint/2010/main" val="155137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1D46A7-A67B-4A5F-8572-787BE17C09F8}" type="datetime1">
              <a:rPr lang="en-US" smtClean="0"/>
              <a:t>5/7/2020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DA8FB0-639E-49A6-B8A0-84B49FC4CE30}" type="slidenum">
              <a:rPr lang="en-US" smtClean="0"/>
              <a:t>‹#›</a:t>
            </a:fld>
            <a:endParaRPr lang="en-US" dirty="0"/>
          </a:p>
        </p:txBody>
      </p:sp>
    </p:spTree>
    <p:extLst>
      <p:ext uri="{BB962C8B-B14F-4D97-AF65-F5344CB8AC3E}">
        <p14:creationId xmlns:p14="http://schemas.microsoft.com/office/powerpoint/2010/main" val="98113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924F0470-9AB5-4B54-BA78-EA3AA1EAC8DB}" type="datetime1">
              <a:rPr lang="en-US" smtClean="0"/>
              <a:t>5/7/2020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DA8FB0-639E-49A6-B8A0-84B49FC4CE30}" type="slidenum">
              <a:rPr lang="en-US" smtClean="0"/>
              <a:t>‹#›</a:t>
            </a:fld>
            <a:endParaRPr lang="en-US" dirty="0"/>
          </a:p>
        </p:txBody>
      </p:sp>
    </p:spTree>
    <p:extLst>
      <p:ext uri="{BB962C8B-B14F-4D97-AF65-F5344CB8AC3E}">
        <p14:creationId xmlns:p14="http://schemas.microsoft.com/office/powerpoint/2010/main" val="13428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1BCE4-099B-4082-9859-9A7E468B7FA2}" type="datetime1">
              <a:rPr lang="en-US" smtClean="0"/>
              <a:t>5/7/2020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DA8FB0-639E-49A6-B8A0-84B49FC4CE30}" type="slidenum">
              <a:rPr lang="en-US" smtClean="0"/>
              <a:t>‹#›</a:t>
            </a:fld>
            <a:endParaRPr lang="en-US" dirty="0"/>
          </a:p>
        </p:txBody>
      </p:sp>
    </p:spTree>
    <p:extLst>
      <p:ext uri="{BB962C8B-B14F-4D97-AF65-F5344CB8AC3E}">
        <p14:creationId xmlns:p14="http://schemas.microsoft.com/office/powerpoint/2010/main" val="405460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53D801-B39B-4F77-8D17-E1A2CEDB6BCD}" type="datetime1">
              <a:rPr lang="en-US" smtClean="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DA8FB0-639E-49A6-B8A0-84B49FC4CE30}" type="slidenum">
              <a:rPr lang="en-US" smtClean="0"/>
              <a:t>‹#›</a:t>
            </a:fld>
            <a:endParaRPr lang="en-US" dirty="0"/>
          </a:p>
        </p:txBody>
      </p:sp>
    </p:spTree>
    <p:extLst>
      <p:ext uri="{BB962C8B-B14F-4D97-AF65-F5344CB8AC3E}">
        <p14:creationId xmlns:p14="http://schemas.microsoft.com/office/powerpoint/2010/main" val="2404730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1A2439-3152-4AC3-A46B-6240C5D08F90}" type="datetime1">
              <a:rPr lang="en-US" smtClean="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DA8FB0-639E-49A6-B8A0-84B49FC4CE30}" type="slidenum">
              <a:rPr lang="en-US" smtClean="0"/>
              <a:t>‹#›</a:t>
            </a:fld>
            <a:endParaRPr lang="en-US" dirty="0"/>
          </a:p>
        </p:txBody>
      </p:sp>
    </p:spTree>
    <p:extLst>
      <p:ext uri="{BB962C8B-B14F-4D97-AF65-F5344CB8AC3E}">
        <p14:creationId xmlns:p14="http://schemas.microsoft.com/office/powerpoint/2010/main" val="4256969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56CF7-42A6-404B-9F61-02FF4C0FD5AC}" type="datetime1">
              <a:rPr lang="en-US" smtClean="0"/>
              <a:t>5/7/2020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0D59A-8A64-42B4-A18A-29AC5E4D114A}" type="slidenum">
              <a:rPr lang="en-US" smtClean="0"/>
              <a:pPr/>
              <a:t>‹#›</a:t>
            </a:fld>
            <a:endParaRPr lang="en-US" dirty="0"/>
          </a:p>
        </p:txBody>
      </p:sp>
      <p:sp>
        <p:nvSpPr>
          <p:cNvPr id="7" name="Rectangle 6"/>
          <p:cNvSpPr/>
          <p:nvPr userDrawn="1"/>
        </p:nvSpPr>
        <p:spPr>
          <a:xfrm>
            <a:off x="0" y="1"/>
            <a:ext cx="12192000" cy="169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96176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QAkAEcOzb2Q"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HAByIIzQSuU"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title="3 photos of workers">
            <a:extLst>
              <a:ext uri="{C183D7F6-B498-43B3-948B-1728B52AA6E4}">
                <adec:decorative xmlns:adec="http://schemas.microsoft.com/office/drawing/2017/decorative" xmlns="" val="1"/>
              </a:ext>
            </a:extLst>
          </p:cNvPr>
          <p:cNvGrpSpPr/>
          <p:nvPr/>
        </p:nvGrpSpPr>
        <p:grpSpPr>
          <a:xfrm>
            <a:off x="0" y="3800475"/>
            <a:ext cx="12192000" cy="3073400"/>
            <a:chOff x="0" y="3800475"/>
            <a:chExt cx="12192000" cy="3073400"/>
          </a:xfrm>
        </p:grpSpPr>
        <p:pic>
          <p:nvPicPr>
            <p:cNvPr id="10" name="Picture 4" descr="Picture of crystal structu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4850" y="3800475"/>
              <a:ext cx="7677150" cy="3073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of crystal structu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800475"/>
              <a:ext cx="7677150" cy="307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erson cutting cement block">
              <a:extLst>
                <a:ext uri="{C183D7F6-B498-43B3-948B-1728B52AA6E4}">
                  <adec:decorative xmlns:adec="http://schemas.microsoft.com/office/drawing/2017/decorative" xmlns=""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4283752"/>
              <a:ext cx="3231253" cy="2117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Person spraying material while wearing PPE">
              <a:extLst>
                <a:ext uri="{C183D7F6-B498-43B3-948B-1728B52AA6E4}">
                  <adec:decorative xmlns:adec="http://schemas.microsoft.com/office/drawing/2017/decorative" xmlns="" val="0"/>
                </a:ext>
              </a:extLst>
            </p:cNvPr>
            <p:cNvPicPr>
              <a:picLocks noChangeAspect="1"/>
            </p:cNvPicPr>
            <p:nvPr/>
          </p:nvPicPr>
          <p:blipFill>
            <a:blip r:embed="rId5"/>
            <a:stretch>
              <a:fillRect/>
            </a:stretch>
          </p:blipFill>
          <p:spPr>
            <a:xfrm>
              <a:off x="4635963" y="4283752"/>
              <a:ext cx="3175791" cy="2117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Person spraying material while wearing PPE">
              <a:extLst>
                <a:ext uri="{C183D7F6-B498-43B3-948B-1728B52AA6E4}">
                  <adec:decorative xmlns:adec="http://schemas.microsoft.com/office/drawing/2017/decorative" xmlns="" val="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53425" y="4283752"/>
              <a:ext cx="3230205" cy="2117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2" name="Title 1"/>
          <p:cNvSpPr>
            <a:spLocks noGrp="1"/>
          </p:cNvSpPr>
          <p:nvPr>
            <p:ph type="ctrTitle"/>
          </p:nvPr>
        </p:nvSpPr>
        <p:spPr>
          <a:xfrm>
            <a:off x="914400" y="788988"/>
            <a:ext cx="10669230" cy="2387600"/>
          </a:xfrm>
        </p:spPr>
        <p:txBody>
          <a:bodyPr>
            <a:noAutofit/>
          </a:bodyPr>
          <a:lstStyle/>
          <a:p>
            <a:r>
              <a:rPr lang="en-US" sz="5800" b="1" dirty="0">
                <a:latin typeface="Tahoma" panose="020B0604030504040204" pitchFamily="34" charset="0"/>
                <a:ea typeface="Tahoma" panose="020B0604030504040204" pitchFamily="34" charset="0"/>
                <a:cs typeface="Tahoma" panose="020B0604030504040204" pitchFamily="34" charset="0"/>
              </a:rPr>
              <a:t>Respirable Crystalline Silica </a:t>
            </a:r>
            <a:r>
              <a:rPr lang="en-US" sz="7200" b="1" dirty="0">
                <a:latin typeface="Tahoma" panose="020B0604030504040204" pitchFamily="34" charset="0"/>
                <a:ea typeface="Tahoma" panose="020B0604030504040204" pitchFamily="34" charset="0"/>
                <a:cs typeface="Tahoma" panose="020B0604030504040204" pitchFamily="34" charset="0"/>
              </a:rPr>
              <a:t/>
            </a:r>
            <a:br>
              <a:rPr lang="en-US" sz="7200" b="1" dirty="0">
                <a:latin typeface="Tahoma" panose="020B0604030504040204" pitchFamily="34" charset="0"/>
                <a:ea typeface="Tahoma" panose="020B0604030504040204" pitchFamily="34" charset="0"/>
                <a:cs typeface="Tahoma" panose="020B0604030504040204" pitchFamily="34" charset="0"/>
              </a:rPr>
            </a:br>
            <a:r>
              <a:rPr lang="en-US" sz="7200" b="1" dirty="0">
                <a:latin typeface="Tahoma" panose="020B0604030504040204" pitchFamily="34" charset="0"/>
                <a:ea typeface="Tahoma" panose="020B0604030504040204" pitchFamily="34" charset="0"/>
                <a:cs typeface="Tahoma" panose="020B0604030504040204" pitchFamily="34" charset="0"/>
              </a:rPr>
              <a:t> </a:t>
            </a:r>
            <a:br>
              <a:rPr lang="en-US" sz="7200" b="1" dirty="0">
                <a:latin typeface="Tahoma" panose="020B0604030504040204" pitchFamily="34" charset="0"/>
                <a:ea typeface="Tahoma" panose="020B0604030504040204" pitchFamily="34" charset="0"/>
                <a:cs typeface="Tahoma" panose="020B0604030504040204" pitchFamily="34" charset="0"/>
              </a:rPr>
            </a:br>
            <a:r>
              <a:rPr lang="en-US" sz="4800" b="1" i="1" dirty="0">
                <a:latin typeface="Tahoma" panose="020B0604030504040204" pitchFamily="34" charset="0"/>
                <a:ea typeface="Tahoma" panose="020B0604030504040204" pitchFamily="34" charset="0"/>
                <a:cs typeface="Tahoma" panose="020B0604030504040204" pitchFamily="34" charset="0"/>
              </a:rPr>
              <a:t>Employee Safety Training</a:t>
            </a:r>
          </a:p>
        </p:txBody>
      </p:sp>
      <p:sp>
        <p:nvSpPr>
          <p:cNvPr id="3" name="Slide Number Placeholder 2">
            <a:extLst>
              <a:ext uri="{FF2B5EF4-FFF2-40B4-BE49-F238E27FC236}">
                <a16:creationId xmlns:a16="http://schemas.microsoft.com/office/drawing/2014/main" id="{71AAA5A8-5E4E-4360-86FE-A3E65EF2C1CF}"/>
              </a:ext>
            </a:extLst>
          </p:cNvPr>
          <p:cNvSpPr>
            <a:spLocks noGrp="1"/>
          </p:cNvSpPr>
          <p:nvPr>
            <p:ph type="sldNum" sz="quarter" idx="12"/>
          </p:nvPr>
        </p:nvSpPr>
        <p:spPr/>
        <p:txBody>
          <a:bodyPr/>
          <a:lstStyle/>
          <a:p>
            <a:fld id="{6FDA8FB0-639E-49A6-B8A0-84B49FC4CE30}" type="slidenum">
              <a:rPr lang="en-US" smtClean="0"/>
              <a:t>1</a:t>
            </a:fld>
            <a:endParaRPr lang="en-US" dirty="0"/>
          </a:p>
        </p:txBody>
      </p:sp>
    </p:spTree>
    <p:extLst>
      <p:ext uri="{BB962C8B-B14F-4D97-AF65-F5344CB8AC3E}">
        <p14:creationId xmlns:p14="http://schemas.microsoft.com/office/powerpoint/2010/main" val="41664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Health Effects</a:t>
            </a:r>
          </a:p>
        </p:txBody>
      </p:sp>
      <p:sp>
        <p:nvSpPr>
          <p:cNvPr id="5" name="Content Placeholder 4">
            <a:extLst>
              <a:ext uri="{FF2B5EF4-FFF2-40B4-BE49-F238E27FC236}">
                <a16:creationId xmlns:a16="http://schemas.microsoft.com/office/drawing/2014/main" id="{38783564-45ED-4405-A98E-5DB2B94DE531}"/>
              </a:ext>
            </a:extLst>
          </p:cNvPr>
          <p:cNvSpPr>
            <a:spLocks noGrp="1"/>
          </p:cNvSpPr>
          <p:nvPr>
            <p:ph idx="1"/>
          </p:nvPr>
        </p:nvSpPr>
        <p:spPr>
          <a:xfrm>
            <a:off x="838200" y="1825625"/>
            <a:ext cx="9555480" cy="4351338"/>
          </a:xfrm>
        </p:spPr>
        <p:txBody>
          <a:bodyPr/>
          <a:lstStyle/>
          <a:p>
            <a:r>
              <a:rPr lang="en-US" dirty="0"/>
              <a:t>Once respirable crystalline silica reaches a worker’s lungs, </a:t>
            </a:r>
            <a:br>
              <a:rPr lang="en-US" dirty="0"/>
            </a:br>
            <a:r>
              <a:rPr lang="en-US" dirty="0"/>
              <a:t>it can cause: </a:t>
            </a:r>
          </a:p>
          <a:p>
            <a:pPr lvl="1"/>
            <a:r>
              <a:rPr lang="en-US" b="1" dirty="0"/>
              <a:t>Silicosis </a:t>
            </a:r>
            <a:r>
              <a:rPr lang="en-US" dirty="0"/>
              <a:t>– an incurable lung disease that can lead to disability and death</a:t>
            </a:r>
          </a:p>
          <a:p>
            <a:pPr lvl="1"/>
            <a:r>
              <a:rPr lang="en-US" b="1" dirty="0"/>
              <a:t>Lung cancer</a:t>
            </a:r>
          </a:p>
          <a:p>
            <a:pPr lvl="1"/>
            <a:r>
              <a:rPr lang="en-US" b="1" dirty="0"/>
              <a:t>COPD</a:t>
            </a:r>
            <a:r>
              <a:rPr lang="en-US" dirty="0"/>
              <a:t> – chronic obstructive pulmonary disease</a:t>
            </a:r>
          </a:p>
          <a:p>
            <a:pPr lvl="1"/>
            <a:r>
              <a:rPr lang="en-US" b="1" dirty="0"/>
              <a:t>Kidney disease</a:t>
            </a:r>
          </a:p>
          <a:p>
            <a:endParaRPr lang="en-US" dirty="0"/>
          </a:p>
        </p:txBody>
      </p:sp>
      <p:sp>
        <p:nvSpPr>
          <p:cNvPr id="3" name="Slide Number Placeholder 2">
            <a:extLst>
              <a:ext uri="{FF2B5EF4-FFF2-40B4-BE49-F238E27FC236}">
                <a16:creationId xmlns:a16="http://schemas.microsoft.com/office/drawing/2014/main" id="{CC1A5B69-EFB1-4335-A202-C8EEDB005194}"/>
              </a:ext>
            </a:extLst>
          </p:cNvPr>
          <p:cNvSpPr>
            <a:spLocks noGrp="1"/>
          </p:cNvSpPr>
          <p:nvPr>
            <p:ph type="sldNum" sz="quarter" idx="12"/>
          </p:nvPr>
        </p:nvSpPr>
        <p:spPr/>
        <p:txBody>
          <a:bodyPr/>
          <a:lstStyle/>
          <a:p>
            <a:fld id="{6FDA8FB0-639E-49A6-B8A0-84B49FC4CE30}" type="slidenum">
              <a:rPr lang="en-US" smtClean="0"/>
              <a:t>10</a:t>
            </a:fld>
            <a:endParaRPr lang="en-US" dirty="0"/>
          </a:p>
        </p:txBody>
      </p:sp>
    </p:spTree>
    <p:extLst>
      <p:ext uri="{BB962C8B-B14F-4D97-AF65-F5344CB8AC3E}">
        <p14:creationId xmlns:p14="http://schemas.microsoft.com/office/powerpoint/2010/main" val="267309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Work Tasks and Industries </a:t>
            </a:r>
            <a:br>
              <a:rPr lang="en-US" dirty="0"/>
            </a:br>
            <a:r>
              <a:rPr lang="en-US" dirty="0"/>
              <a:t>where Silica Hazards Exist</a:t>
            </a:r>
          </a:p>
        </p:txBody>
      </p:sp>
      <p:sp>
        <p:nvSpPr>
          <p:cNvPr id="3" name="Content Placeholder 2"/>
          <p:cNvSpPr>
            <a:spLocks noGrp="1"/>
          </p:cNvSpPr>
          <p:nvPr>
            <p:ph idx="1"/>
          </p:nvPr>
        </p:nvSpPr>
        <p:spPr/>
        <p:txBody>
          <a:bodyPr/>
          <a:lstStyle/>
          <a:p>
            <a:r>
              <a:rPr lang="en-US" dirty="0"/>
              <a:t>Manufacturing</a:t>
            </a:r>
          </a:p>
          <a:p>
            <a:pPr lvl="1"/>
            <a:r>
              <a:rPr lang="en-US" dirty="0"/>
              <a:t>Glass, pottery, ceramic, brick, concrete, asphalt roofing, jewelry, artificial stone, dental, porcelain, or structural clay products</a:t>
            </a:r>
          </a:p>
          <a:p>
            <a:pPr lvl="1"/>
            <a:endParaRPr lang="en-US" dirty="0"/>
          </a:p>
          <a:p>
            <a:r>
              <a:rPr lang="en-US" dirty="0"/>
              <a:t>Industrial sand</a:t>
            </a:r>
          </a:p>
          <a:p>
            <a:pPr lvl="1"/>
            <a:r>
              <a:rPr lang="en-US" dirty="0"/>
              <a:t>Use of industrial sand in operations such as foundry work and hydraulic fracturing</a:t>
            </a:r>
          </a:p>
          <a:p>
            <a:pPr lvl="1"/>
            <a:r>
              <a:rPr lang="en-US" dirty="0"/>
              <a:t>Use of industrial sand for abrasive blasting </a:t>
            </a:r>
          </a:p>
        </p:txBody>
      </p:sp>
      <p:sp>
        <p:nvSpPr>
          <p:cNvPr id="4" name="Slide Number Placeholder 3">
            <a:extLst>
              <a:ext uri="{FF2B5EF4-FFF2-40B4-BE49-F238E27FC236}">
                <a16:creationId xmlns:a16="http://schemas.microsoft.com/office/drawing/2014/main" id="{108F01FA-84A0-4944-B1E1-BB3B5308E063}"/>
              </a:ext>
            </a:extLst>
          </p:cNvPr>
          <p:cNvSpPr>
            <a:spLocks noGrp="1"/>
          </p:cNvSpPr>
          <p:nvPr>
            <p:ph type="sldNum" sz="quarter" idx="12"/>
          </p:nvPr>
        </p:nvSpPr>
        <p:spPr/>
        <p:txBody>
          <a:bodyPr/>
          <a:lstStyle/>
          <a:p>
            <a:fld id="{6FDA8FB0-639E-49A6-B8A0-84B49FC4CE30}" type="slidenum">
              <a:rPr lang="en-US" smtClean="0"/>
              <a:t>11</a:t>
            </a:fld>
            <a:endParaRPr lang="en-US" dirty="0"/>
          </a:p>
        </p:txBody>
      </p:sp>
    </p:spTree>
    <p:extLst>
      <p:ext uri="{BB962C8B-B14F-4D97-AF65-F5344CB8AC3E}">
        <p14:creationId xmlns:p14="http://schemas.microsoft.com/office/powerpoint/2010/main" val="1026131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61440"/>
            <a:ext cx="9144000" cy="2387600"/>
          </a:xfrm>
        </p:spPr>
        <p:txBody>
          <a:bodyPr>
            <a:noAutofit/>
          </a:bodyPr>
          <a:lstStyle/>
          <a:p>
            <a:r>
              <a:rPr lang="en-US" sz="4800" dirty="0"/>
              <a:t>Activity #1</a:t>
            </a:r>
            <a:br>
              <a:rPr lang="en-US" sz="4800" dirty="0"/>
            </a:br>
            <a:r>
              <a:rPr lang="en-US" sz="4800" dirty="0"/>
              <a:t/>
            </a:r>
            <a:br>
              <a:rPr lang="en-US" sz="4800" dirty="0"/>
            </a:br>
            <a:r>
              <a:rPr lang="en-US" sz="4800" dirty="0"/>
              <a:t>Small Group Discussion</a:t>
            </a:r>
            <a:br>
              <a:rPr lang="en-US" sz="4800" dirty="0"/>
            </a:br>
            <a:r>
              <a:rPr lang="en-US" sz="4800" dirty="0"/>
              <a:t>Think/Pair/Share</a:t>
            </a:r>
          </a:p>
        </p:txBody>
      </p:sp>
      <p:sp>
        <p:nvSpPr>
          <p:cNvPr id="3" name="Slide Number Placeholder 2">
            <a:extLst>
              <a:ext uri="{FF2B5EF4-FFF2-40B4-BE49-F238E27FC236}">
                <a16:creationId xmlns:a16="http://schemas.microsoft.com/office/drawing/2014/main" id="{89BFDA49-A699-4596-BFE4-E7052BE3D19C}"/>
              </a:ext>
            </a:extLst>
          </p:cNvPr>
          <p:cNvSpPr>
            <a:spLocks noGrp="1"/>
          </p:cNvSpPr>
          <p:nvPr>
            <p:ph type="sldNum" sz="quarter" idx="12"/>
          </p:nvPr>
        </p:nvSpPr>
        <p:spPr/>
        <p:txBody>
          <a:bodyPr/>
          <a:lstStyle/>
          <a:p>
            <a:fld id="{6FDA8FB0-639E-49A6-B8A0-84B49FC4CE30}" type="slidenum">
              <a:rPr lang="en-US" smtClean="0"/>
              <a:t>12</a:t>
            </a:fld>
            <a:endParaRPr lang="en-US" dirty="0"/>
          </a:p>
        </p:txBody>
      </p:sp>
    </p:spTree>
    <p:extLst>
      <p:ext uri="{BB962C8B-B14F-4D97-AF65-F5344CB8AC3E}">
        <p14:creationId xmlns:p14="http://schemas.microsoft.com/office/powerpoint/2010/main" val="2844847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title="3 photos of workers">
            <a:extLst>
              <a:ext uri="{C183D7F6-B498-43B3-948B-1728B52AA6E4}">
                <adec:decorative xmlns:adec="http://schemas.microsoft.com/office/drawing/2017/decorative" xmlns="" val="1"/>
              </a:ext>
            </a:extLst>
          </p:cNvPr>
          <p:cNvGrpSpPr/>
          <p:nvPr/>
        </p:nvGrpSpPr>
        <p:grpSpPr>
          <a:xfrm>
            <a:off x="0" y="3800475"/>
            <a:ext cx="12192000" cy="3073400"/>
            <a:chOff x="0" y="3800475"/>
            <a:chExt cx="12192000" cy="3073400"/>
          </a:xfrm>
        </p:grpSpPr>
        <p:pic>
          <p:nvPicPr>
            <p:cNvPr id="7" name="Picture 4" descr="Picture of crystal structu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4850" y="3800475"/>
              <a:ext cx="7677150" cy="3073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rystalline silica: choosing the right respiratory protection devi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800475"/>
              <a:ext cx="7677150" cy="3073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erson cutting cement block">
              <a:extLst>
                <a:ext uri="{C183D7F6-B498-43B3-948B-1728B52AA6E4}">
                  <adec:decorative xmlns:adec="http://schemas.microsoft.com/office/drawing/2017/decorative" xmlns=""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4283752"/>
              <a:ext cx="3231253" cy="2117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Person spraying material while wearing PPE">
              <a:extLst>
                <a:ext uri="{C183D7F6-B498-43B3-948B-1728B52AA6E4}">
                  <adec:decorative xmlns:adec="http://schemas.microsoft.com/office/drawing/2017/decorative" xmlns="" val="0"/>
                </a:ext>
              </a:extLst>
            </p:cNvPr>
            <p:cNvPicPr>
              <a:picLocks noChangeAspect="1"/>
            </p:cNvPicPr>
            <p:nvPr/>
          </p:nvPicPr>
          <p:blipFill>
            <a:blip r:embed="rId5"/>
            <a:stretch>
              <a:fillRect/>
            </a:stretch>
          </p:blipFill>
          <p:spPr>
            <a:xfrm>
              <a:off x="4635963" y="4283752"/>
              <a:ext cx="3175791" cy="2117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Person spraying material while wearing PPE">
              <a:extLst>
                <a:ext uri="{C183D7F6-B498-43B3-948B-1728B52AA6E4}">
                  <adec:decorative xmlns:adec="http://schemas.microsoft.com/office/drawing/2017/decorative" xmlns="" val="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53425" y="4283752"/>
              <a:ext cx="3230205" cy="2117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4" name="Title 3"/>
          <p:cNvSpPr>
            <a:spLocks noGrp="1"/>
          </p:cNvSpPr>
          <p:nvPr>
            <p:ph type="ctrTitle"/>
          </p:nvPr>
        </p:nvSpPr>
        <p:spPr>
          <a:xfrm>
            <a:off x="804863" y="544366"/>
            <a:ext cx="10582275" cy="1051071"/>
          </a:xfrm>
        </p:spPr>
        <p:txBody>
          <a:bodyPr>
            <a:noAutofit/>
          </a:bodyPr>
          <a:lstStyle/>
          <a:p>
            <a:r>
              <a:rPr lang="en-US" sz="5400" b="1" dirty="0"/>
              <a:t>Controlling Exposure to Silica</a:t>
            </a:r>
          </a:p>
        </p:txBody>
      </p:sp>
      <p:sp>
        <p:nvSpPr>
          <p:cNvPr id="2" name="Slide Number Placeholder 1">
            <a:extLst>
              <a:ext uri="{FF2B5EF4-FFF2-40B4-BE49-F238E27FC236}">
                <a16:creationId xmlns:a16="http://schemas.microsoft.com/office/drawing/2014/main" id="{B19CE46F-A938-4555-A2EF-82276F29839F}"/>
              </a:ext>
            </a:extLst>
          </p:cNvPr>
          <p:cNvSpPr>
            <a:spLocks noGrp="1"/>
          </p:cNvSpPr>
          <p:nvPr>
            <p:ph type="sldNum" sz="quarter" idx="12"/>
          </p:nvPr>
        </p:nvSpPr>
        <p:spPr/>
        <p:txBody>
          <a:bodyPr/>
          <a:lstStyle/>
          <a:p>
            <a:fld id="{6FDA8FB0-639E-49A6-B8A0-84B49FC4CE30}" type="slidenum">
              <a:rPr lang="en-US" smtClean="0"/>
              <a:t>13</a:t>
            </a:fld>
            <a:endParaRPr lang="en-US" dirty="0"/>
          </a:p>
        </p:txBody>
      </p:sp>
    </p:spTree>
    <p:extLst>
      <p:ext uri="{BB962C8B-B14F-4D97-AF65-F5344CB8AC3E}">
        <p14:creationId xmlns:p14="http://schemas.microsoft.com/office/powerpoint/2010/main" val="88887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The image shows a hierarchy of controls, with the most effective type at the top of the chart, and the least effective type of controls at the bottom. ">
            <a:extLst>
              <a:ext uri="{FF2B5EF4-FFF2-40B4-BE49-F238E27FC236}">
                <a16:creationId xmlns:a16="http://schemas.microsoft.com/office/drawing/2014/main" id="{F0715B42-B188-4C99-9876-89FD4E99F790}"/>
              </a:ext>
            </a:extLst>
          </p:cNvPr>
          <p:cNvGrpSpPr/>
          <p:nvPr/>
        </p:nvGrpSpPr>
        <p:grpSpPr>
          <a:xfrm>
            <a:off x="3828360" y="738643"/>
            <a:ext cx="8190624" cy="5380714"/>
            <a:chOff x="2000688" y="738643"/>
            <a:chExt cx="8190624" cy="5380714"/>
          </a:xfrm>
        </p:grpSpPr>
        <p:sp>
          <p:nvSpPr>
            <p:cNvPr id="2" name="Rectangle 1"/>
            <p:cNvSpPr/>
            <p:nvPr/>
          </p:nvSpPr>
          <p:spPr>
            <a:xfrm>
              <a:off x="2000688" y="738643"/>
              <a:ext cx="8190624" cy="5380714"/>
            </a:xfrm>
            <a:prstGeom prst="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028" name="Picture 4" descr="Hierarchy of Controls: Elimination, Substitution, Engineering Controls, Administrative Controls, Personal Protective Equipment shown in an upside down triang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28363" y="839365"/>
              <a:ext cx="7735274" cy="517927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itle 4">
            <a:extLst>
              <a:ext uri="{FF2B5EF4-FFF2-40B4-BE49-F238E27FC236}">
                <a16:creationId xmlns:a16="http://schemas.microsoft.com/office/drawing/2014/main" id="{207C9447-6EDC-48A2-9354-D00A90BA598C}"/>
              </a:ext>
            </a:extLst>
          </p:cNvPr>
          <p:cNvSpPr>
            <a:spLocks noGrp="1"/>
          </p:cNvSpPr>
          <p:nvPr>
            <p:ph type="title"/>
          </p:nvPr>
        </p:nvSpPr>
        <p:spPr/>
        <p:txBody>
          <a:bodyPr/>
          <a:lstStyle/>
          <a:p>
            <a:r>
              <a:rPr lang="en-US" dirty="0"/>
              <a:t>Types of </a:t>
            </a:r>
            <a:br>
              <a:rPr lang="en-US" dirty="0"/>
            </a:br>
            <a:r>
              <a:rPr lang="en-US" dirty="0"/>
              <a:t>Controls</a:t>
            </a:r>
          </a:p>
        </p:txBody>
      </p:sp>
      <p:sp>
        <p:nvSpPr>
          <p:cNvPr id="8" name="Content Placeholder 7">
            <a:extLst>
              <a:ext uri="{FF2B5EF4-FFF2-40B4-BE49-F238E27FC236}">
                <a16:creationId xmlns:a16="http://schemas.microsoft.com/office/drawing/2014/main" id="{FBF743D7-BBD6-46CF-B7A6-9ADB9C45AA06}"/>
              </a:ext>
            </a:extLst>
          </p:cNvPr>
          <p:cNvSpPr>
            <a:spLocks noGrp="1"/>
          </p:cNvSpPr>
          <p:nvPr>
            <p:ph idx="1"/>
          </p:nvPr>
        </p:nvSpPr>
        <p:spPr>
          <a:xfrm>
            <a:off x="838200" y="1825625"/>
            <a:ext cx="2918460" cy="4351338"/>
          </a:xfrm>
        </p:spPr>
        <p:txBody>
          <a:bodyPr>
            <a:normAutofit/>
          </a:bodyPr>
          <a:lstStyle/>
          <a:p>
            <a:pPr marL="0" indent="0">
              <a:buNone/>
            </a:pPr>
            <a:r>
              <a:rPr lang="en-US" sz="2400" dirty="0"/>
              <a:t>The hazards related to crystalline silica can be controlled using a variety of techniques.  The types of controls include Elimination, Substitution, Engineering and Administrative controls, and PPE.</a:t>
            </a:r>
          </a:p>
        </p:txBody>
      </p:sp>
      <p:sp>
        <p:nvSpPr>
          <p:cNvPr id="3" name="Slide Number Placeholder 2">
            <a:extLst>
              <a:ext uri="{FF2B5EF4-FFF2-40B4-BE49-F238E27FC236}">
                <a16:creationId xmlns:a16="http://schemas.microsoft.com/office/drawing/2014/main" id="{EE4C59CB-B017-4B22-9711-D607B0600BB4}"/>
              </a:ext>
            </a:extLst>
          </p:cNvPr>
          <p:cNvSpPr>
            <a:spLocks noGrp="1"/>
          </p:cNvSpPr>
          <p:nvPr>
            <p:ph type="sldNum" sz="quarter" idx="12"/>
          </p:nvPr>
        </p:nvSpPr>
        <p:spPr/>
        <p:txBody>
          <a:bodyPr/>
          <a:lstStyle/>
          <a:p>
            <a:fld id="{6FDA8FB0-639E-49A6-B8A0-84B49FC4CE30}" type="slidenum">
              <a:rPr lang="en-US" smtClean="0"/>
              <a:pPr/>
              <a:t>14</a:t>
            </a:fld>
            <a:endParaRPr lang="en-US" dirty="0"/>
          </a:p>
        </p:txBody>
      </p:sp>
    </p:spTree>
    <p:extLst>
      <p:ext uri="{BB962C8B-B14F-4D97-AF65-F5344CB8AC3E}">
        <p14:creationId xmlns:p14="http://schemas.microsoft.com/office/powerpoint/2010/main" val="2061697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697" y="1825625"/>
            <a:ext cx="11152606" cy="4351338"/>
          </a:xfrm>
        </p:spPr>
        <p:txBody>
          <a:bodyPr numCol="3">
            <a:normAutofit/>
          </a:bodyPr>
          <a:lstStyle/>
          <a:p>
            <a:pPr marL="0" indent="0">
              <a:buNone/>
            </a:pPr>
            <a:r>
              <a:rPr lang="en-US" u="sng" dirty="0"/>
              <a:t>Wet methods</a:t>
            </a:r>
            <a:r>
              <a:rPr lang="en-US" dirty="0"/>
              <a:t>: </a:t>
            </a:r>
            <a:br>
              <a:rPr lang="en-US" dirty="0"/>
            </a:br>
            <a:r>
              <a:rPr lang="en-US" sz="2400" dirty="0"/>
              <a:t>Apply water where silica dust is made</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u="sng" dirty="0"/>
              <a:t>Local exhaust ventilation</a:t>
            </a:r>
            <a:r>
              <a:rPr lang="en-US" sz="2400" dirty="0"/>
              <a:t>: Removes silica dust at or near the point where the dust is made</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u="sng" dirty="0"/>
              <a:t>Enclosures</a:t>
            </a:r>
            <a:r>
              <a:rPr lang="en-US" sz="2400" dirty="0"/>
              <a:t>: </a:t>
            </a:r>
            <a:br>
              <a:rPr lang="en-US" sz="2400" dirty="0"/>
            </a:br>
            <a:r>
              <a:rPr lang="en-US" sz="2400" dirty="0"/>
              <a:t>Isolate the work process or the worker</a:t>
            </a:r>
          </a:p>
          <a:p>
            <a:pPr marL="0" indent="0">
              <a:buNone/>
            </a:pPr>
            <a:endParaRPr lang="en-US" sz="2400" dirty="0"/>
          </a:p>
          <a:p>
            <a:pPr marL="0" indent="0">
              <a:buNone/>
            </a:pPr>
            <a:endParaRPr lang="en-US" sz="2400" dirty="0"/>
          </a:p>
          <a:p>
            <a:pPr lvl="1"/>
            <a:endParaRPr lang="en-US" dirty="0"/>
          </a:p>
          <a:p>
            <a:pPr lvl="1"/>
            <a:endParaRPr lang="en-US" dirty="0"/>
          </a:p>
        </p:txBody>
      </p:sp>
      <p:pic>
        <p:nvPicPr>
          <p:cNvPr id="1034" name="Picture 10" descr="Ventilation chamb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10339" y="3032959"/>
            <a:ext cx="2329533" cy="2914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rson cutting into concrete wall using ventilated tool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14092" y="4123911"/>
            <a:ext cx="3163816" cy="23854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erson cutting into pavement using wet method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9697" y="3032959"/>
            <a:ext cx="3448580" cy="22825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Engineering Control Methods</a:t>
            </a:r>
          </a:p>
        </p:txBody>
      </p:sp>
      <p:sp>
        <p:nvSpPr>
          <p:cNvPr id="4" name="Slide Number Placeholder 3">
            <a:extLst>
              <a:ext uri="{FF2B5EF4-FFF2-40B4-BE49-F238E27FC236}">
                <a16:creationId xmlns:a16="http://schemas.microsoft.com/office/drawing/2014/main" id="{4CF8DE04-A4F6-451B-87FA-1CDA87D219CF}"/>
              </a:ext>
            </a:extLst>
          </p:cNvPr>
          <p:cNvSpPr>
            <a:spLocks noGrp="1"/>
          </p:cNvSpPr>
          <p:nvPr>
            <p:ph type="sldNum" sz="quarter" idx="12"/>
          </p:nvPr>
        </p:nvSpPr>
        <p:spPr/>
        <p:txBody>
          <a:bodyPr/>
          <a:lstStyle/>
          <a:p>
            <a:fld id="{6FDA8FB0-639E-49A6-B8A0-84B49FC4CE30}" type="slidenum">
              <a:rPr lang="en-US" smtClean="0"/>
              <a:t>15</a:t>
            </a:fld>
            <a:endParaRPr lang="en-US" dirty="0"/>
          </a:p>
        </p:txBody>
      </p:sp>
    </p:spTree>
    <p:extLst>
      <p:ext uri="{BB962C8B-B14F-4D97-AF65-F5344CB8AC3E}">
        <p14:creationId xmlns:p14="http://schemas.microsoft.com/office/powerpoint/2010/main" val="1076493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444" y="1813076"/>
            <a:ext cx="11468436" cy="4448361"/>
          </a:xfrm>
        </p:spPr>
        <p:txBody>
          <a:bodyPr numCol="3">
            <a:normAutofit/>
          </a:bodyPr>
          <a:lstStyle/>
          <a:p>
            <a:pPr marL="0" indent="0">
              <a:buNone/>
            </a:pPr>
            <a:r>
              <a:rPr lang="en-US" sz="2400" dirty="0"/>
              <a:t>Housekeeping</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Work schedules &amp;</a:t>
            </a:r>
          </a:p>
          <a:p>
            <a:pPr marL="0" indent="0">
              <a:buNone/>
            </a:pPr>
            <a:r>
              <a:rPr lang="en-US" sz="2400" dirty="0"/>
              <a:t>Job rotation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Inspections and job hazard analysis </a:t>
            </a:r>
          </a:p>
          <a:p>
            <a:pPr marL="0" indent="0">
              <a:buNone/>
            </a:pPr>
            <a:endParaRPr lang="en-US" sz="2400" dirty="0"/>
          </a:p>
          <a:p>
            <a:pPr marL="0" indent="0">
              <a:buNone/>
            </a:pPr>
            <a:endParaRPr lang="en-US" sz="2400" dirty="0"/>
          </a:p>
        </p:txBody>
      </p:sp>
      <p:pic>
        <p:nvPicPr>
          <p:cNvPr id="3076" name="Picture 4" descr="Two workers looking at a laptop at a construction si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4483" y="4083388"/>
            <a:ext cx="3810000" cy="25431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8" name="Picture 6" descr="Person using time clock in a factor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41097" y="3310843"/>
            <a:ext cx="3146878" cy="20928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4" name="Picture 2" descr="Person vacuuming dust"/>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6175" y="2299945"/>
            <a:ext cx="3082248" cy="25247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Administrative Control Methods</a:t>
            </a:r>
          </a:p>
        </p:txBody>
      </p:sp>
      <p:sp>
        <p:nvSpPr>
          <p:cNvPr id="4" name="Slide Number Placeholder 3">
            <a:extLst>
              <a:ext uri="{FF2B5EF4-FFF2-40B4-BE49-F238E27FC236}">
                <a16:creationId xmlns:a16="http://schemas.microsoft.com/office/drawing/2014/main" id="{65496D24-C763-483B-9AAF-09A345A9CBC7}"/>
              </a:ext>
            </a:extLst>
          </p:cNvPr>
          <p:cNvSpPr>
            <a:spLocks noGrp="1"/>
          </p:cNvSpPr>
          <p:nvPr>
            <p:ph type="sldNum" sz="quarter" idx="12"/>
          </p:nvPr>
        </p:nvSpPr>
        <p:spPr/>
        <p:txBody>
          <a:bodyPr/>
          <a:lstStyle/>
          <a:p>
            <a:fld id="{6FDA8FB0-639E-49A6-B8A0-84B49FC4CE30}" type="slidenum">
              <a:rPr lang="en-US" smtClean="0"/>
              <a:t>16</a:t>
            </a:fld>
            <a:endParaRPr lang="en-US" dirty="0"/>
          </a:p>
        </p:txBody>
      </p:sp>
    </p:spTree>
    <p:extLst>
      <p:ext uri="{BB962C8B-B14F-4D97-AF65-F5344CB8AC3E}">
        <p14:creationId xmlns:p14="http://schemas.microsoft.com/office/powerpoint/2010/main" val="2983891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619630" cy="4662639"/>
          </a:xfrm>
        </p:spPr>
        <p:txBody>
          <a:bodyPr>
            <a:normAutofit fontScale="92500" lnSpcReduction="20000"/>
          </a:bodyPr>
          <a:lstStyle/>
          <a:p>
            <a:pPr marL="0" indent="0" algn="ctr">
              <a:buNone/>
            </a:pPr>
            <a:r>
              <a:rPr lang="en-US" sz="3200" b="1" dirty="0"/>
              <a:t>Only engineering and administrative controls are not enough</a:t>
            </a:r>
          </a:p>
          <a:p>
            <a:endParaRPr lang="en-US" dirty="0"/>
          </a:p>
          <a:p>
            <a:endParaRPr lang="en-US" dirty="0"/>
          </a:p>
          <a:p>
            <a:endParaRPr lang="en-US" dirty="0"/>
          </a:p>
          <a:p>
            <a:endParaRPr lang="en-US" dirty="0"/>
          </a:p>
          <a:p>
            <a:endParaRPr lang="en-US" dirty="0"/>
          </a:p>
          <a:p>
            <a:endParaRPr lang="en-US" dirty="0"/>
          </a:p>
          <a:p>
            <a:endParaRPr lang="en-US" i="1" dirty="0"/>
          </a:p>
          <a:p>
            <a:pPr marL="0" indent="0">
              <a:buNone/>
            </a:pPr>
            <a:r>
              <a:rPr lang="en-US" i="1" dirty="0"/>
              <a:t>Employers must provide appropriate respirators, and comply with requirements of the silica standard and the OSHA respiratory protection standard (29 CFR 1910.134)</a:t>
            </a:r>
          </a:p>
        </p:txBody>
      </p:sp>
      <p:grpSp>
        <p:nvGrpSpPr>
          <p:cNvPr id="5" name="Group 4" title="3 photos of workers">
            <a:extLst>
              <a:ext uri="{C183D7F6-B498-43B3-948B-1728B52AA6E4}">
                <adec:decorative xmlns:adec="http://schemas.microsoft.com/office/drawing/2017/decorative" xmlns="" val="1"/>
              </a:ext>
            </a:extLst>
          </p:cNvPr>
          <p:cNvGrpSpPr/>
          <p:nvPr/>
        </p:nvGrpSpPr>
        <p:grpSpPr>
          <a:xfrm>
            <a:off x="1881298" y="2608705"/>
            <a:ext cx="8533434" cy="2335838"/>
            <a:chOff x="1310281" y="2402393"/>
            <a:chExt cx="8533434" cy="2335838"/>
          </a:xfrm>
        </p:grpSpPr>
        <p:pic>
          <p:nvPicPr>
            <p:cNvPr id="2058" name="Picture 10" descr="Person wearing a facemask, eye glasses, and hard ha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10281" y="2408209"/>
              <a:ext cx="2727298" cy="23300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60" name="Picture 12" descr="Person wearing a powered air purifying respirat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07877" y="2402393"/>
              <a:ext cx="2335838" cy="23358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62" name="Picture 14" descr="Person wearing a full face respirato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436988" y="2402509"/>
              <a:ext cx="2719185" cy="23357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a:t>Personal Protective Equipment</a:t>
            </a:r>
          </a:p>
        </p:txBody>
      </p:sp>
      <p:sp>
        <p:nvSpPr>
          <p:cNvPr id="4" name="Slide Number Placeholder 3">
            <a:extLst>
              <a:ext uri="{FF2B5EF4-FFF2-40B4-BE49-F238E27FC236}">
                <a16:creationId xmlns:a16="http://schemas.microsoft.com/office/drawing/2014/main" id="{1561EDB2-EE7E-4BC0-8A56-B2AF27695896}"/>
              </a:ext>
            </a:extLst>
          </p:cNvPr>
          <p:cNvSpPr>
            <a:spLocks noGrp="1"/>
          </p:cNvSpPr>
          <p:nvPr>
            <p:ph type="sldNum" sz="quarter" idx="12"/>
          </p:nvPr>
        </p:nvSpPr>
        <p:spPr/>
        <p:txBody>
          <a:bodyPr/>
          <a:lstStyle/>
          <a:p>
            <a:fld id="{6FDA8FB0-639E-49A6-B8A0-84B49FC4CE30}" type="slidenum">
              <a:rPr lang="en-US" smtClean="0"/>
              <a:t>17</a:t>
            </a:fld>
            <a:endParaRPr lang="en-US" dirty="0"/>
          </a:p>
        </p:txBody>
      </p:sp>
    </p:spTree>
    <p:extLst>
      <p:ext uri="{BB962C8B-B14F-4D97-AF65-F5344CB8AC3E}">
        <p14:creationId xmlns:p14="http://schemas.microsoft.com/office/powerpoint/2010/main" val="2642920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7581"/>
            <a:ext cx="9144000" cy="3675030"/>
          </a:xfrm>
        </p:spPr>
        <p:txBody>
          <a:bodyPr>
            <a:normAutofit/>
          </a:bodyPr>
          <a:lstStyle/>
          <a:p>
            <a:r>
              <a:rPr lang="en-US" sz="4800" dirty="0"/>
              <a:t>Activity #2</a:t>
            </a:r>
            <a:br>
              <a:rPr lang="en-US" sz="4800" dirty="0"/>
            </a:br>
            <a:r>
              <a:rPr lang="en-US" sz="4800" dirty="0"/>
              <a:t/>
            </a:r>
            <a:br>
              <a:rPr lang="en-US" sz="4800" dirty="0"/>
            </a:br>
            <a:r>
              <a:rPr lang="en-US" sz="4800" dirty="0"/>
              <a:t>Video Case Study</a:t>
            </a:r>
            <a:br>
              <a:rPr lang="en-US" sz="4800" dirty="0"/>
            </a:br>
            <a:r>
              <a:rPr lang="en-US" sz="4800" dirty="0"/>
              <a:t/>
            </a:r>
            <a:br>
              <a:rPr lang="en-US" sz="4800" dirty="0"/>
            </a:br>
            <a:r>
              <a:rPr lang="en-US" sz="3200" dirty="0">
                <a:hlinkClick r:id="rId3"/>
              </a:rPr>
              <a:t>Link to Video</a:t>
            </a:r>
            <a:endParaRPr lang="en-US" sz="3200" dirty="0"/>
          </a:p>
        </p:txBody>
      </p:sp>
      <p:sp>
        <p:nvSpPr>
          <p:cNvPr id="3" name="Slide Number Placeholder 2">
            <a:extLst>
              <a:ext uri="{FF2B5EF4-FFF2-40B4-BE49-F238E27FC236}">
                <a16:creationId xmlns:a16="http://schemas.microsoft.com/office/drawing/2014/main" id="{6D5E151D-22D9-484D-9EF6-411DAB07BEE8}"/>
              </a:ext>
            </a:extLst>
          </p:cNvPr>
          <p:cNvSpPr>
            <a:spLocks noGrp="1"/>
          </p:cNvSpPr>
          <p:nvPr>
            <p:ph type="sldNum" sz="quarter" idx="12"/>
          </p:nvPr>
        </p:nvSpPr>
        <p:spPr/>
        <p:txBody>
          <a:bodyPr/>
          <a:lstStyle/>
          <a:p>
            <a:fld id="{6FDA8FB0-639E-49A6-B8A0-84B49FC4CE30}" type="slidenum">
              <a:rPr lang="en-US" smtClean="0"/>
              <a:t>18</a:t>
            </a:fld>
            <a:endParaRPr lang="en-US" dirty="0"/>
          </a:p>
        </p:txBody>
      </p:sp>
    </p:spTree>
    <p:extLst>
      <p:ext uri="{BB962C8B-B14F-4D97-AF65-F5344CB8AC3E}">
        <p14:creationId xmlns:p14="http://schemas.microsoft.com/office/powerpoint/2010/main" val="2784740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title="3 photos of workers">
            <a:extLst>
              <a:ext uri="{C183D7F6-B498-43B3-948B-1728B52AA6E4}">
                <adec:decorative xmlns:adec="http://schemas.microsoft.com/office/drawing/2017/decorative" xmlns="" val="1"/>
              </a:ext>
            </a:extLst>
          </p:cNvPr>
          <p:cNvGrpSpPr/>
          <p:nvPr/>
        </p:nvGrpSpPr>
        <p:grpSpPr>
          <a:xfrm>
            <a:off x="0" y="3800475"/>
            <a:ext cx="12192000" cy="3073400"/>
            <a:chOff x="0" y="3800475"/>
            <a:chExt cx="12192000" cy="3073400"/>
          </a:xfrm>
        </p:grpSpPr>
        <p:pic>
          <p:nvPicPr>
            <p:cNvPr id="7" name="Picture 4" descr="Crystalline silica: choosing the right respiratory protection devi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4850" y="3800475"/>
              <a:ext cx="7677150" cy="3073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icture of crystal structu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800475"/>
              <a:ext cx="7677150" cy="3073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erson cutting cement block">
              <a:extLst>
                <a:ext uri="{C183D7F6-B498-43B3-948B-1728B52AA6E4}">
                  <adec:decorative xmlns:adec="http://schemas.microsoft.com/office/drawing/2017/decorative" xmlns=""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4283752"/>
              <a:ext cx="3231253" cy="2117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Person spraying material while wearing PPE">
              <a:extLst>
                <a:ext uri="{C183D7F6-B498-43B3-948B-1728B52AA6E4}">
                  <adec:decorative xmlns:adec="http://schemas.microsoft.com/office/drawing/2017/decorative" xmlns="" val="0"/>
                </a:ext>
              </a:extLst>
            </p:cNvPr>
            <p:cNvPicPr>
              <a:picLocks noChangeAspect="1"/>
            </p:cNvPicPr>
            <p:nvPr/>
          </p:nvPicPr>
          <p:blipFill>
            <a:blip r:embed="rId5"/>
            <a:stretch>
              <a:fillRect/>
            </a:stretch>
          </p:blipFill>
          <p:spPr>
            <a:xfrm>
              <a:off x="4635963" y="4283752"/>
              <a:ext cx="3175791" cy="2117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Person spraying material while wearing PPE">
              <a:extLst>
                <a:ext uri="{C183D7F6-B498-43B3-948B-1728B52AA6E4}">
                  <adec:decorative xmlns:adec="http://schemas.microsoft.com/office/drawing/2017/decorative" xmlns="" val="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53425" y="4283752"/>
              <a:ext cx="3230205" cy="2117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4" name="Title 3"/>
          <p:cNvSpPr>
            <a:spLocks noGrp="1"/>
          </p:cNvSpPr>
          <p:nvPr>
            <p:ph type="ctrTitle"/>
          </p:nvPr>
        </p:nvSpPr>
        <p:spPr>
          <a:xfrm>
            <a:off x="804863" y="438150"/>
            <a:ext cx="10582275" cy="2479821"/>
          </a:xfrm>
        </p:spPr>
        <p:txBody>
          <a:bodyPr>
            <a:noAutofit/>
          </a:bodyPr>
          <a:lstStyle/>
          <a:p>
            <a:r>
              <a:rPr lang="en-US" sz="5800" b="1" dirty="0"/>
              <a:t>Employer Requirements</a:t>
            </a:r>
            <a:br>
              <a:rPr lang="en-US" sz="5800" b="1" dirty="0"/>
            </a:br>
            <a:r>
              <a:rPr lang="en-US" sz="5800" b="1" dirty="0"/>
              <a:t> </a:t>
            </a:r>
            <a:br>
              <a:rPr lang="en-US" sz="5800" b="1" dirty="0"/>
            </a:br>
            <a:r>
              <a:rPr lang="en-US" sz="5800" b="1" i="1" dirty="0"/>
              <a:t>OSHA Silica Standard</a:t>
            </a:r>
          </a:p>
        </p:txBody>
      </p:sp>
      <p:sp>
        <p:nvSpPr>
          <p:cNvPr id="2" name="Slide Number Placeholder 1">
            <a:extLst>
              <a:ext uri="{FF2B5EF4-FFF2-40B4-BE49-F238E27FC236}">
                <a16:creationId xmlns:a16="http://schemas.microsoft.com/office/drawing/2014/main" id="{BCB786D9-0F40-471C-9224-8F3370438152}"/>
              </a:ext>
            </a:extLst>
          </p:cNvPr>
          <p:cNvSpPr>
            <a:spLocks noGrp="1"/>
          </p:cNvSpPr>
          <p:nvPr>
            <p:ph type="sldNum" sz="quarter" idx="12"/>
          </p:nvPr>
        </p:nvSpPr>
        <p:spPr/>
        <p:txBody>
          <a:bodyPr/>
          <a:lstStyle/>
          <a:p>
            <a:fld id="{6FDA8FB0-639E-49A6-B8A0-84B49FC4CE30}" type="slidenum">
              <a:rPr lang="en-US" smtClean="0"/>
              <a:t>19</a:t>
            </a:fld>
            <a:endParaRPr lang="en-US" dirty="0"/>
          </a:p>
        </p:txBody>
      </p:sp>
    </p:spTree>
    <p:extLst>
      <p:ext uri="{BB962C8B-B14F-4D97-AF65-F5344CB8AC3E}">
        <p14:creationId xmlns:p14="http://schemas.microsoft.com/office/powerpoint/2010/main" val="919457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F4BD6B-B314-4EB3-8182-6E633EEE4C36}"/>
              </a:ext>
            </a:extLst>
          </p:cNvPr>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pPr marL="0" indent="0">
              <a:buNone/>
            </a:pPr>
            <a:r>
              <a:rPr lang="en-US" sz="1800" dirty="0"/>
              <a:t>This material was produced under grant number SH05047SH8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
        <p:nvSpPr>
          <p:cNvPr id="2" name="Slide Number Placeholder 1">
            <a:extLst>
              <a:ext uri="{FF2B5EF4-FFF2-40B4-BE49-F238E27FC236}">
                <a16:creationId xmlns:a16="http://schemas.microsoft.com/office/drawing/2014/main" id="{0AC3B749-26E5-460A-8F4E-2C676B097D14}"/>
              </a:ext>
            </a:extLst>
          </p:cNvPr>
          <p:cNvSpPr>
            <a:spLocks noGrp="1"/>
          </p:cNvSpPr>
          <p:nvPr>
            <p:ph type="sldNum" sz="quarter" idx="12"/>
          </p:nvPr>
        </p:nvSpPr>
        <p:spPr/>
        <p:txBody>
          <a:bodyPr/>
          <a:lstStyle/>
          <a:p>
            <a:fld id="{6FDA8FB0-639E-49A6-B8A0-84B49FC4CE30}" type="slidenum">
              <a:rPr lang="en-US" smtClean="0"/>
              <a:pPr/>
              <a:t>2</a:t>
            </a:fld>
            <a:endParaRPr lang="en-US" dirty="0"/>
          </a:p>
        </p:txBody>
      </p:sp>
    </p:spTree>
    <p:extLst>
      <p:ext uri="{BB962C8B-B14F-4D97-AF65-F5344CB8AC3E}">
        <p14:creationId xmlns:p14="http://schemas.microsoft.com/office/powerpoint/2010/main" val="1843266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osha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3175" y="3048000"/>
            <a:ext cx="4341268" cy="22288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a:t>Provides silica safety requirements for employers</a:t>
            </a:r>
          </a:p>
        </p:txBody>
      </p:sp>
      <p:sp>
        <p:nvSpPr>
          <p:cNvPr id="2" name="Title 1"/>
          <p:cNvSpPr>
            <a:spLocks noGrp="1"/>
          </p:cNvSpPr>
          <p:nvPr>
            <p:ph type="title"/>
          </p:nvPr>
        </p:nvSpPr>
        <p:spPr/>
        <p:txBody>
          <a:bodyPr/>
          <a:lstStyle/>
          <a:p>
            <a:r>
              <a:rPr lang="en-US" dirty="0"/>
              <a:t>OSHA Silica Standard: 29 CFR 1926.1153</a:t>
            </a:r>
          </a:p>
        </p:txBody>
      </p:sp>
      <p:sp>
        <p:nvSpPr>
          <p:cNvPr id="4" name="Slide Number Placeholder 3">
            <a:extLst>
              <a:ext uri="{FF2B5EF4-FFF2-40B4-BE49-F238E27FC236}">
                <a16:creationId xmlns:a16="http://schemas.microsoft.com/office/drawing/2014/main" id="{0478B329-2180-46BA-9BC9-117A3A85A685}"/>
              </a:ext>
            </a:extLst>
          </p:cNvPr>
          <p:cNvSpPr>
            <a:spLocks noGrp="1"/>
          </p:cNvSpPr>
          <p:nvPr>
            <p:ph type="sldNum" sz="quarter" idx="12"/>
          </p:nvPr>
        </p:nvSpPr>
        <p:spPr/>
        <p:txBody>
          <a:bodyPr/>
          <a:lstStyle/>
          <a:p>
            <a:fld id="{6FDA8FB0-639E-49A6-B8A0-84B49FC4CE30}" type="slidenum">
              <a:rPr lang="en-US" smtClean="0"/>
              <a:t>20</a:t>
            </a:fld>
            <a:endParaRPr lang="en-US" dirty="0"/>
          </a:p>
        </p:txBody>
      </p:sp>
    </p:spTree>
    <p:extLst>
      <p:ext uri="{BB962C8B-B14F-4D97-AF65-F5344CB8AC3E}">
        <p14:creationId xmlns:p14="http://schemas.microsoft.com/office/powerpoint/2010/main" val="3822536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erson preparing for air testi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23036" y="1996599"/>
            <a:ext cx="2771303" cy="41803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200" y="1825625"/>
            <a:ext cx="5842000" cy="4351338"/>
          </a:xfrm>
        </p:spPr>
        <p:txBody>
          <a:bodyPr>
            <a:normAutofit lnSpcReduction="10000"/>
          </a:bodyPr>
          <a:lstStyle/>
          <a:p>
            <a:r>
              <a:rPr lang="en-US" dirty="0"/>
              <a:t>Determine the amount of silica that workers are exposed to</a:t>
            </a:r>
          </a:p>
          <a:p>
            <a:pPr lvl="1"/>
            <a:r>
              <a:rPr lang="en-US" dirty="0"/>
              <a:t>Action level = 25 </a:t>
            </a:r>
            <a:r>
              <a:rPr lang="el-GR" dirty="0"/>
              <a:t>μ</a:t>
            </a:r>
            <a:r>
              <a:rPr lang="en-US" dirty="0"/>
              <a:t>g/m</a:t>
            </a:r>
            <a:r>
              <a:rPr lang="en-US" baseline="30000" dirty="0"/>
              <a:t>3</a:t>
            </a:r>
            <a:r>
              <a:rPr lang="en-US" dirty="0"/>
              <a:t>, </a:t>
            </a:r>
            <a:br>
              <a:rPr lang="en-US" dirty="0"/>
            </a:br>
            <a:r>
              <a:rPr lang="en-US" dirty="0"/>
              <a:t>averaged over an 8-hour day</a:t>
            </a:r>
          </a:p>
          <a:p>
            <a:pPr lvl="1"/>
            <a:endParaRPr lang="en-US" dirty="0"/>
          </a:p>
          <a:p>
            <a:r>
              <a:rPr lang="en-US" dirty="0"/>
              <a:t>Provide worker protection when respirable crystalline silica exposure is above the permissible exposure limit</a:t>
            </a:r>
          </a:p>
          <a:p>
            <a:pPr lvl="1"/>
            <a:r>
              <a:rPr lang="en-US" dirty="0"/>
              <a:t>Permissible exposure limit = 50 </a:t>
            </a:r>
            <a:r>
              <a:rPr lang="el-GR" dirty="0"/>
              <a:t>μ</a:t>
            </a:r>
            <a:r>
              <a:rPr lang="en-US" dirty="0"/>
              <a:t>g/m</a:t>
            </a:r>
            <a:r>
              <a:rPr lang="en-US" baseline="30000" dirty="0"/>
              <a:t>3</a:t>
            </a:r>
            <a:r>
              <a:rPr lang="en-US" dirty="0"/>
              <a:t>, averaged over an 8-hour day</a:t>
            </a:r>
          </a:p>
          <a:p>
            <a:endParaRPr lang="en-US" dirty="0"/>
          </a:p>
        </p:txBody>
      </p:sp>
      <p:sp>
        <p:nvSpPr>
          <p:cNvPr id="2" name="Title 1"/>
          <p:cNvSpPr>
            <a:spLocks noGrp="1"/>
          </p:cNvSpPr>
          <p:nvPr>
            <p:ph type="title"/>
          </p:nvPr>
        </p:nvSpPr>
        <p:spPr/>
        <p:txBody>
          <a:bodyPr/>
          <a:lstStyle/>
          <a:p>
            <a:r>
              <a:rPr lang="en-US" dirty="0"/>
              <a:t>Employer Requirements</a:t>
            </a:r>
          </a:p>
        </p:txBody>
      </p:sp>
      <p:sp>
        <p:nvSpPr>
          <p:cNvPr id="4" name="Slide Number Placeholder 3">
            <a:extLst>
              <a:ext uri="{FF2B5EF4-FFF2-40B4-BE49-F238E27FC236}">
                <a16:creationId xmlns:a16="http://schemas.microsoft.com/office/drawing/2014/main" id="{0124E3E0-59DF-474C-81A4-D006DB57DC69}"/>
              </a:ext>
            </a:extLst>
          </p:cNvPr>
          <p:cNvSpPr>
            <a:spLocks noGrp="1"/>
          </p:cNvSpPr>
          <p:nvPr>
            <p:ph type="sldNum" sz="quarter" idx="12"/>
          </p:nvPr>
        </p:nvSpPr>
        <p:spPr/>
        <p:txBody>
          <a:bodyPr/>
          <a:lstStyle/>
          <a:p>
            <a:fld id="{6FDA8FB0-639E-49A6-B8A0-84B49FC4CE30}" type="slidenum">
              <a:rPr lang="en-US" smtClean="0"/>
              <a:t>21</a:t>
            </a:fld>
            <a:endParaRPr lang="en-US" dirty="0"/>
          </a:p>
        </p:txBody>
      </p:sp>
    </p:spTree>
    <p:extLst>
      <p:ext uri="{BB962C8B-B14F-4D97-AF65-F5344CB8AC3E}">
        <p14:creationId xmlns:p14="http://schemas.microsoft.com/office/powerpoint/2010/main" val="949310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Two construction workers talking over a documen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3433" y="2453746"/>
            <a:ext cx="3431570" cy="30775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181581" y="1825625"/>
            <a:ext cx="7655103" cy="4749836"/>
          </a:xfrm>
        </p:spPr>
        <p:txBody>
          <a:bodyPr>
            <a:normAutofit lnSpcReduction="10000"/>
          </a:bodyPr>
          <a:lstStyle/>
          <a:p>
            <a:pPr>
              <a:buFont typeface="Wingdings" panose="05000000000000000000" pitchFamily="2" charset="2"/>
              <a:buChar char="ü"/>
            </a:pPr>
            <a:r>
              <a:rPr lang="en-US" sz="2400" dirty="0"/>
              <a:t>Limit access to areas with respirable crystalline silica</a:t>
            </a:r>
          </a:p>
          <a:p>
            <a:pPr>
              <a:buFont typeface="Wingdings" panose="05000000000000000000" pitchFamily="2" charset="2"/>
              <a:buChar char="ü"/>
            </a:pPr>
            <a:r>
              <a:rPr lang="en-US" sz="2400" dirty="0"/>
              <a:t>Use dust control and safer work methods</a:t>
            </a:r>
          </a:p>
          <a:p>
            <a:pPr>
              <a:buFont typeface="Wingdings" panose="05000000000000000000" pitchFamily="2" charset="2"/>
              <a:buChar char="ü"/>
            </a:pPr>
            <a:r>
              <a:rPr lang="en-US" sz="2400" dirty="0"/>
              <a:t>Provide respirators when other controls cannot limit exposure</a:t>
            </a:r>
          </a:p>
          <a:p>
            <a:pPr>
              <a:buFont typeface="Wingdings" panose="05000000000000000000" pitchFamily="2" charset="2"/>
              <a:buChar char="ü"/>
            </a:pPr>
            <a:r>
              <a:rPr lang="en-US" sz="2400" dirty="0"/>
              <a:t>Provide a written exposure control plan</a:t>
            </a:r>
          </a:p>
          <a:p>
            <a:pPr>
              <a:buFont typeface="Wingdings" panose="05000000000000000000" pitchFamily="2" charset="2"/>
              <a:buChar char="ü"/>
            </a:pPr>
            <a:r>
              <a:rPr lang="en-US" sz="2400" dirty="0"/>
              <a:t>Restrict housekeeping practices that expose workers to silica</a:t>
            </a:r>
          </a:p>
          <a:p>
            <a:pPr>
              <a:buFont typeface="Wingdings" panose="05000000000000000000" pitchFamily="2" charset="2"/>
              <a:buChar char="ü"/>
            </a:pPr>
            <a:r>
              <a:rPr lang="en-US" sz="2400" dirty="0"/>
              <a:t>Offer medical exams (chest x-rays and lung function tests) every thee years to workers exposed at or above the action level for 30+ days per year</a:t>
            </a:r>
          </a:p>
          <a:p>
            <a:pPr>
              <a:buFont typeface="Wingdings" panose="05000000000000000000" pitchFamily="2" charset="2"/>
              <a:buChar char="ü"/>
            </a:pPr>
            <a:r>
              <a:rPr lang="en-US" sz="2400" dirty="0"/>
              <a:t>Train workers on silica exposure </a:t>
            </a:r>
          </a:p>
          <a:p>
            <a:pPr>
              <a:buFont typeface="Wingdings" panose="05000000000000000000" pitchFamily="2" charset="2"/>
              <a:buChar char="ü"/>
            </a:pPr>
            <a:r>
              <a:rPr lang="en-US" sz="2400" dirty="0"/>
              <a:t>Keep records of exposure and medical exams </a:t>
            </a:r>
          </a:p>
          <a:p>
            <a:endParaRPr lang="en-US" dirty="0"/>
          </a:p>
        </p:txBody>
      </p:sp>
      <p:sp>
        <p:nvSpPr>
          <p:cNvPr id="2" name="Title 1"/>
          <p:cNvSpPr>
            <a:spLocks noGrp="1"/>
          </p:cNvSpPr>
          <p:nvPr>
            <p:ph type="title"/>
          </p:nvPr>
        </p:nvSpPr>
        <p:spPr/>
        <p:txBody>
          <a:bodyPr/>
          <a:lstStyle/>
          <a:p>
            <a:r>
              <a:rPr lang="en-US" dirty="0"/>
              <a:t>Additional Employer Requirements</a:t>
            </a:r>
          </a:p>
        </p:txBody>
      </p:sp>
      <p:sp>
        <p:nvSpPr>
          <p:cNvPr id="4" name="Slide Number Placeholder 3">
            <a:extLst>
              <a:ext uri="{FF2B5EF4-FFF2-40B4-BE49-F238E27FC236}">
                <a16:creationId xmlns:a16="http://schemas.microsoft.com/office/drawing/2014/main" id="{3C91B2E6-4D9E-4B31-B71F-4C884379C55F}"/>
              </a:ext>
            </a:extLst>
          </p:cNvPr>
          <p:cNvSpPr>
            <a:spLocks noGrp="1"/>
          </p:cNvSpPr>
          <p:nvPr>
            <p:ph type="sldNum" sz="quarter" idx="12"/>
          </p:nvPr>
        </p:nvSpPr>
        <p:spPr/>
        <p:txBody>
          <a:bodyPr/>
          <a:lstStyle/>
          <a:p>
            <a:fld id="{6FDA8FB0-639E-49A6-B8A0-84B49FC4CE30}" type="slidenum">
              <a:rPr lang="en-US" smtClean="0"/>
              <a:t>22</a:t>
            </a:fld>
            <a:endParaRPr lang="en-US" dirty="0"/>
          </a:p>
        </p:txBody>
      </p:sp>
    </p:spTree>
    <p:extLst>
      <p:ext uri="{BB962C8B-B14F-4D97-AF65-F5344CB8AC3E}">
        <p14:creationId xmlns:p14="http://schemas.microsoft.com/office/powerpoint/2010/main" val="1604060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Safety sign that reads &quot;Safety first: Is our responsibility each and every one of us.&qu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3725" y="2364581"/>
            <a:ext cx="4984750" cy="36139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200" y="1825625"/>
            <a:ext cx="5695950" cy="4351338"/>
          </a:xfrm>
        </p:spPr>
        <p:txBody>
          <a:bodyPr>
            <a:normAutofit fontScale="92500" lnSpcReduction="10000"/>
          </a:bodyPr>
          <a:lstStyle/>
          <a:p>
            <a:pPr>
              <a:buFont typeface="Wingdings" panose="05000000000000000000" pitchFamily="2" charset="2"/>
              <a:buChar char="ü"/>
            </a:pPr>
            <a:r>
              <a:rPr lang="en-US" dirty="0"/>
              <a:t>Use equipment and controls properly</a:t>
            </a:r>
          </a:p>
          <a:p>
            <a:pPr>
              <a:buFont typeface="Wingdings" panose="05000000000000000000" pitchFamily="2" charset="2"/>
              <a:buChar char="ü"/>
            </a:pPr>
            <a:r>
              <a:rPr lang="en-US" dirty="0"/>
              <a:t>Be aware </a:t>
            </a:r>
          </a:p>
          <a:p>
            <a:pPr>
              <a:buFont typeface="Wingdings" panose="05000000000000000000" pitchFamily="2" charset="2"/>
              <a:buChar char="ü"/>
            </a:pPr>
            <a:r>
              <a:rPr lang="en-US" dirty="0"/>
              <a:t>Participate in training, exposure monitoring, and screening programs</a:t>
            </a:r>
          </a:p>
          <a:p>
            <a:pPr>
              <a:buFont typeface="Wingdings" panose="05000000000000000000" pitchFamily="2" charset="2"/>
              <a:buChar char="ü"/>
            </a:pPr>
            <a:r>
              <a:rPr lang="en-US" dirty="0"/>
              <a:t>Don’t bring dust home</a:t>
            </a:r>
          </a:p>
          <a:p>
            <a:pPr>
              <a:buFont typeface="Wingdings" panose="05000000000000000000" pitchFamily="2" charset="2"/>
              <a:buChar char="ü"/>
            </a:pPr>
            <a:r>
              <a:rPr lang="en-US" dirty="0"/>
              <a:t>Don’t eat, drink, smoke, or apply cosmetics while near silica dust</a:t>
            </a:r>
          </a:p>
          <a:p>
            <a:pPr>
              <a:buFont typeface="Wingdings" panose="05000000000000000000" pitchFamily="2" charset="2"/>
              <a:buChar char="ü"/>
            </a:pPr>
            <a:r>
              <a:rPr lang="en-US" dirty="0"/>
              <a:t>Wash hands and face outside of dusty areas</a:t>
            </a:r>
          </a:p>
          <a:p>
            <a:endParaRPr lang="en-US" dirty="0"/>
          </a:p>
        </p:txBody>
      </p:sp>
      <p:sp>
        <p:nvSpPr>
          <p:cNvPr id="2" name="Title 1"/>
          <p:cNvSpPr>
            <a:spLocks noGrp="1"/>
          </p:cNvSpPr>
          <p:nvPr>
            <p:ph type="title"/>
          </p:nvPr>
        </p:nvSpPr>
        <p:spPr/>
        <p:txBody>
          <a:bodyPr/>
          <a:lstStyle/>
          <a:p>
            <a:r>
              <a:rPr lang="en-US" dirty="0"/>
              <a:t>Employee’s Role</a:t>
            </a:r>
          </a:p>
        </p:txBody>
      </p:sp>
      <p:sp>
        <p:nvSpPr>
          <p:cNvPr id="4" name="Slide Number Placeholder 3">
            <a:extLst>
              <a:ext uri="{FF2B5EF4-FFF2-40B4-BE49-F238E27FC236}">
                <a16:creationId xmlns:a16="http://schemas.microsoft.com/office/drawing/2014/main" id="{2A6742EF-5923-47CE-8E30-1D2B21CF02E2}"/>
              </a:ext>
            </a:extLst>
          </p:cNvPr>
          <p:cNvSpPr>
            <a:spLocks noGrp="1"/>
          </p:cNvSpPr>
          <p:nvPr>
            <p:ph type="sldNum" sz="quarter" idx="12"/>
          </p:nvPr>
        </p:nvSpPr>
        <p:spPr/>
        <p:txBody>
          <a:bodyPr/>
          <a:lstStyle/>
          <a:p>
            <a:fld id="{6FDA8FB0-639E-49A6-B8A0-84B49FC4CE30}" type="slidenum">
              <a:rPr lang="en-US" smtClean="0"/>
              <a:t>23</a:t>
            </a:fld>
            <a:endParaRPr lang="en-US" dirty="0"/>
          </a:p>
        </p:txBody>
      </p:sp>
    </p:spTree>
    <p:extLst>
      <p:ext uri="{BB962C8B-B14F-4D97-AF65-F5344CB8AC3E}">
        <p14:creationId xmlns:p14="http://schemas.microsoft.com/office/powerpoint/2010/main" val="3764703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1803"/>
            <a:ext cx="9144000" cy="2387600"/>
          </a:xfrm>
        </p:spPr>
        <p:txBody>
          <a:bodyPr>
            <a:normAutofit/>
          </a:bodyPr>
          <a:lstStyle/>
          <a:p>
            <a:r>
              <a:rPr lang="en-US" sz="4800" dirty="0"/>
              <a:t>Activity #3</a:t>
            </a:r>
            <a:br>
              <a:rPr lang="en-US" sz="4800" dirty="0"/>
            </a:br>
            <a:r>
              <a:rPr lang="en-US" sz="4800" dirty="0"/>
              <a:t/>
            </a:r>
            <a:br>
              <a:rPr lang="en-US" sz="4800" dirty="0"/>
            </a:br>
            <a:r>
              <a:rPr lang="en-US" sz="4800" dirty="0"/>
              <a:t>Action Plan </a:t>
            </a:r>
          </a:p>
        </p:txBody>
      </p:sp>
      <p:sp>
        <p:nvSpPr>
          <p:cNvPr id="3" name="Slide Number Placeholder 2">
            <a:extLst>
              <a:ext uri="{FF2B5EF4-FFF2-40B4-BE49-F238E27FC236}">
                <a16:creationId xmlns:a16="http://schemas.microsoft.com/office/drawing/2014/main" id="{01753861-462E-459F-B3A6-0042D96AD62A}"/>
              </a:ext>
            </a:extLst>
          </p:cNvPr>
          <p:cNvSpPr>
            <a:spLocks noGrp="1"/>
          </p:cNvSpPr>
          <p:nvPr>
            <p:ph type="sldNum" sz="quarter" idx="12"/>
          </p:nvPr>
        </p:nvSpPr>
        <p:spPr/>
        <p:txBody>
          <a:bodyPr/>
          <a:lstStyle/>
          <a:p>
            <a:fld id="{6FDA8FB0-639E-49A6-B8A0-84B49FC4CE30}" type="slidenum">
              <a:rPr lang="en-US" smtClean="0"/>
              <a:t>24</a:t>
            </a:fld>
            <a:endParaRPr lang="en-US" dirty="0"/>
          </a:p>
        </p:txBody>
      </p:sp>
    </p:spTree>
    <p:extLst>
      <p:ext uri="{BB962C8B-B14F-4D97-AF65-F5344CB8AC3E}">
        <p14:creationId xmlns:p14="http://schemas.microsoft.com/office/powerpoint/2010/main" val="1614117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title="3 photos of workers">
            <a:extLst>
              <a:ext uri="{C183D7F6-B498-43B3-948B-1728B52AA6E4}">
                <adec:decorative xmlns:adec="http://schemas.microsoft.com/office/drawing/2017/decorative" xmlns="" val="1"/>
              </a:ext>
            </a:extLst>
          </p:cNvPr>
          <p:cNvGrpSpPr/>
          <p:nvPr/>
        </p:nvGrpSpPr>
        <p:grpSpPr>
          <a:xfrm>
            <a:off x="0" y="3800475"/>
            <a:ext cx="12192000" cy="3073400"/>
            <a:chOff x="0" y="3800475"/>
            <a:chExt cx="12192000" cy="3073400"/>
          </a:xfrm>
        </p:grpSpPr>
        <p:pic>
          <p:nvPicPr>
            <p:cNvPr id="7" name="Picture 4" descr="Crystalline silica: choosing the right respiratory protection devi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4850" y="3800475"/>
              <a:ext cx="7677150" cy="3073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icture of crystal structu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800475"/>
              <a:ext cx="7677150" cy="3073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erson cutting cement block">
              <a:extLst>
                <a:ext uri="{C183D7F6-B498-43B3-948B-1728B52AA6E4}">
                  <adec:decorative xmlns:adec="http://schemas.microsoft.com/office/drawing/2017/decorative" xmlns=""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4283752"/>
              <a:ext cx="3231253" cy="2117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Person spraying material while wearing PPE">
              <a:extLst>
                <a:ext uri="{C183D7F6-B498-43B3-948B-1728B52AA6E4}">
                  <adec:decorative xmlns:adec="http://schemas.microsoft.com/office/drawing/2017/decorative" xmlns="" val="0"/>
                </a:ext>
              </a:extLst>
            </p:cNvPr>
            <p:cNvPicPr>
              <a:picLocks noChangeAspect="1"/>
            </p:cNvPicPr>
            <p:nvPr/>
          </p:nvPicPr>
          <p:blipFill>
            <a:blip r:embed="rId5"/>
            <a:stretch>
              <a:fillRect/>
            </a:stretch>
          </p:blipFill>
          <p:spPr>
            <a:xfrm>
              <a:off x="4635963" y="4283752"/>
              <a:ext cx="3175791" cy="2117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Person spraying material while wearing PPE">
              <a:extLst>
                <a:ext uri="{C183D7F6-B498-43B3-948B-1728B52AA6E4}">
                  <adec:decorative xmlns:adec="http://schemas.microsoft.com/office/drawing/2017/decorative" xmlns="" val="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53425" y="4283752"/>
              <a:ext cx="3230205" cy="2117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4" name="Title 3"/>
          <p:cNvSpPr>
            <a:spLocks noGrp="1"/>
          </p:cNvSpPr>
          <p:nvPr>
            <p:ph type="ctrTitle"/>
          </p:nvPr>
        </p:nvSpPr>
        <p:spPr>
          <a:xfrm>
            <a:off x="804863" y="438151"/>
            <a:ext cx="10582275" cy="1181100"/>
          </a:xfrm>
        </p:spPr>
        <p:txBody>
          <a:bodyPr>
            <a:noAutofit/>
          </a:bodyPr>
          <a:lstStyle/>
          <a:p>
            <a:r>
              <a:rPr lang="en-US" sz="5800" b="1" dirty="0"/>
              <a:t>Wrap Up</a:t>
            </a:r>
            <a:endParaRPr lang="en-US" sz="5800" b="1" i="1" dirty="0"/>
          </a:p>
        </p:txBody>
      </p:sp>
      <p:sp>
        <p:nvSpPr>
          <p:cNvPr id="2" name="Slide Number Placeholder 1">
            <a:extLst>
              <a:ext uri="{FF2B5EF4-FFF2-40B4-BE49-F238E27FC236}">
                <a16:creationId xmlns:a16="http://schemas.microsoft.com/office/drawing/2014/main" id="{886B5830-6C34-425A-96C2-EA977B03E9B9}"/>
              </a:ext>
            </a:extLst>
          </p:cNvPr>
          <p:cNvSpPr>
            <a:spLocks noGrp="1"/>
          </p:cNvSpPr>
          <p:nvPr>
            <p:ph type="sldNum" sz="quarter" idx="12"/>
          </p:nvPr>
        </p:nvSpPr>
        <p:spPr/>
        <p:txBody>
          <a:bodyPr/>
          <a:lstStyle/>
          <a:p>
            <a:fld id="{6FDA8FB0-639E-49A6-B8A0-84B49FC4CE30}" type="slidenum">
              <a:rPr lang="en-US" smtClean="0"/>
              <a:t>25</a:t>
            </a:fld>
            <a:endParaRPr lang="en-US" dirty="0"/>
          </a:p>
        </p:txBody>
      </p:sp>
    </p:spTree>
    <p:extLst>
      <p:ext uri="{BB962C8B-B14F-4D97-AF65-F5344CB8AC3E}">
        <p14:creationId xmlns:p14="http://schemas.microsoft.com/office/powerpoint/2010/main" val="2013975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 1</a:t>
            </a:r>
            <a:br>
              <a:rPr lang="en-US" dirty="0"/>
            </a:br>
            <a:r>
              <a:rPr lang="en-US" dirty="0"/>
              <a:t>Review &amp; Summary</a:t>
            </a:r>
          </a:p>
        </p:txBody>
      </p:sp>
      <p:sp>
        <p:nvSpPr>
          <p:cNvPr id="3" name="Content Placeholder 2"/>
          <p:cNvSpPr>
            <a:spLocks noGrp="1"/>
          </p:cNvSpPr>
          <p:nvPr>
            <p:ph idx="1"/>
          </p:nvPr>
        </p:nvSpPr>
        <p:spPr/>
        <p:txBody>
          <a:bodyPr>
            <a:normAutofit/>
          </a:bodyPr>
          <a:lstStyle/>
          <a:p>
            <a:pPr marL="0" indent="0" algn="ctr">
              <a:buNone/>
            </a:pPr>
            <a:r>
              <a:rPr lang="en-US" sz="3200" b="1" dirty="0"/>
              <a:t>1.  Identify silica hazards in their workplace</a:t>
            </a:r>
          </a:p>
          <a:p>
            <a:pPr marL="457200" indent="-457200">
              <a:buFont typeface="+mj-lt"/>
              <a:buAutoNum type="arabicPeriod"/>
            </a:pPr>
            <a:endParaRPr lang="en-US" dirty="0"/>
          </a:p>
          <a:p>
            <a:r>
              <a:rPr lang="en-US" dirty="0"/>
              <a:t>Crystalline silica is a mineral found in many materials: Stone, Rock, Concrete, Brick, Block, </a:t>
            </a:r>
            <a:r>
              <a:rPr lang="en-US" dirty="0" smtClean="0"/>
              <a:t>Mortar</a:t>
            </a:r>
            <a:endParaRPr lang="en-US" dirty="0"/>
          </a:p>
          <a:p>
            <a:r>
              <a:rPr lang="en-US" dirty="0"/>
              <a:t>Industrial processes (cutting, sawing, grinding, sanding, crushing, drilling) on these materials can cause workers to be exposed to small silica dust particles</a:t>
            </a:r>
          </a:p>
          <a:p>
            <a:pPr marL="0" indent="0">
              <a:buNone/>
            </a:pPr>
            <a:endParaRPr lang="en-US" dirty="0"/>
          </a:p>
          <a:p>
            <a:endParaRPr lang="en-US" dirty="0"/>
          </a:p>
          <a:p>
            <a:pPr marL="457200" indent="-45720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EE301617-5AAC-4874-937C-4E65B5DEE44F}"/>
              </a:ext>
            </a:extLst>
          </p:cNvPr>
          <p:cNvSpPr>
            <a:spLocks noGrp="1"/>
          </p:cNvSpPr>
          <p:nvPr>
            <p:ph type="sldNum" sz="quarter" idx="12"/>
          </p:nvPr>
        </p:nvSpPr>
        <p:spPr/>
        <p:txBody>
          <a:bodyPr/>
          <a:lstStyle/>
          <a:p>
            <a:fld id="{6FDA8FB0-639E-49A6-B8A0-84B49FC4CE30}" type="slidenum">
              <a:rPr lang="en-US" smtClean="0"/>
              <a:t>26</a:t>
            </a:fld>
            <a:endParaRPr lang="en-US" dirty="0"/>
          </a:p>
        </p:txBody>
      </p:sp>
    </p:spTree>
    <p:extLst>
      <p:ext uri="{BB962C8B-B14F-4D97-AF65-F5344CB8AC3E}">
        <p14:creationId xmlns:p14="http://schemas.microsoft.com/office/powerpoint/2010/main" val="1509982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 2</a:t>
            </a:r>
            <a:br>
              <a:rPr lang="en-US" dirty="0"/>
            </a:br>
            <a:r>
              <a:rPr lang="en-US" dirty="0"/>
              <a:t>Review &amp; Summary</a:t>
            </a:r>
          </a:p>
        </p:txBody>
      </p:sp>
      <p:sp>
        <p:nvSpPr>
          <p:cNvPr id="3" name="Content Placeholder 2"/>
          <p:cNvSpPr>
            <a:spLocks noGrp="1"/>
          </p:cNvSpPr>
          <p:nvPr>
            <p:ph idx="1"/>
          </p:nvPr>
        </p:nvSpPr>
        <p:spPr/>
        <p:txBody>
          <a:bodyPr/>
          <a:lstStyle/>
          <a:p>
            <a:pPr marL="0" indent="0" algn="ctr">
              <a:buNone/>
            </a:pPr>
            <a:r>
              <a:rPr lang="en-US" sz="3200" b="1" dirty="0"/>
              <a:t>2. Describe controls to reduce silica exposure</a:t>
            </a:r>
          </a:p>
          <a:p>
            <a:pPr marL="457200" indent="-457200">
              <a:buFont typeface="+mj-lt"/>
              <a:buAutoNum type="arabicPeriod"/>
            </a:pPr>
            <a:endParaRPr lang="en-US" dirty="0"/>
          </a:p>
          <a:p>
            <a:pPr marL="0" indent="0" algn="ctr">
              <a:buNone/>
            </a:pPr>
            <a:r>
              <a:rPr lang="en-US" dirty="0"/>
              <a:t>Engineering Controls</a:t>
            </a:r>
          </a:p>
          <a:p>
            <a:pPr marL="0" indent="0" algn="ctr">
              <a:buNone/>
            </a:pPr>
            <a:r>
              <a:rPr lang="en-US" dirty="0"/>
              <a:t>&gt;</a:t>
            </a:r>
          </a:p>
          <a:p>
            <a:pPr marL="0" indent="0" algn="ctr">
              <a:buNone/>
            </a:pPr>
            <a:r>
              <a:rPr lang="en-US" dirty="0"/>
              <a:t>Administrative Controls</a:t>
            </a:r>
          </a:p>
          <a:p>
            <a:pPr marL="0" indent="0" algn="ctr">
              <a:buNone/>
            </a:pPr>
            <a:r>
              <a:rPr lang="en-US" dirty="0"/>
              <a:t>&gt;</a:t>
            </a:r>
          </a:p>
          <a:p>
            <a:pPr marL="0" indent="0" algn="ctr">
              <a:buNone/>
            </a:pPr>
            <a:r>
              <a:rPr lang="en-US" dirty="0"/>
              <a:t>Personal Protective Equipment</a:t>
            </a:r>
          </a:p>
          <a:p>
            <a:endParaRPr lang="en-US" dirty="0"/>
          </a:p>
        </p:txBody>
      </p:sp>
      <p:sp>
        <p:nvSpPr>
          <p:cNvPr id="4" name="Slide Number Placeholder 3">
            <a:extLst>
              <a:ext uri="{FF2B5EF4-FFF2-40B4-BE49-F238E27FC236}">
                <a16:creationId xmlns:a16="http://schemas.microsoft.com/office/drawing/2014/main" id="{0EA4962C-E5EF-4D30-B198-666B1145C5EA}"/>
              </a:ext>
            </a:extLst>
          </p:cNvPr>
          <p:cNvSpPr>
            <a:spLocks noGrp="1"/>
          </p:cNvSpPr>
          <p:nvPr>
            <p:ph type="sldNum" sz="quarter" idx="12"/>
          </p:nvPr>
        </p:nvSpPr>
        <p:spPr/>
        <p:txBody>
          <a:bodyPr/>
          <a:lstStyle/>
          <a:p>
            <a:fld id="{6FDA8FB0-639E-49A6-B8A0-84B49FC4CE30}" type="slidenum">
              <a:rPr lang="en-US" smtClean="0"/>
              <a:t>27</a:t>
            </a:fld>
            <a:endParaRPr lang="en-US" dirty="0"/>
          </a:p>
        </p:txBody>
      </p:sp>
    </p:spTree>
    <p:extLst>
      <p:ext uri="{BB962C8B-B14F-4D97-AF65-F5344CB8AC3E}">
        <p14:creationId xmlns:p14="http://schemas.microsoft.com/office/powerpoint/2010/main" val="532696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 3</a:t>
            </a:r>
            <a:br>
              <a:rPr lang="en-US" dirty="0"/>
            </a:br>
            <a:r>
              <a:rPr lang="en-US" dirty="0"/>
              <a:t>Review &amp; Summary</a:t>
            </a:r>
          </a:p>
        </p:txBody>
      </p:sp>
      <p:sp>
        <p:nvSpPr>
          <p:cNvPr id="3" name="Content Placeholder 2"/>
          <p:cNvSpPr>
            <a:spLocks noGrp="1"/>
          </p:cNvSpPr>
          <p:nvPr>
            <p:ph idx="1"/>
          </p:nvPr>
        </p:nvSpPr>
        <p:spPr/>
        <p:txBody>
          <a:bodyPr/>
          <a:lstStyle/>
          <a:p>
            <a:pPr marL="0" indent="0" algn="ctr">
              <a:buNone/>
            </a:pPr>
            <a:r>
              <a:rPr lang="en-US" sz="3200" b="1" dirty="0"/>
              <a:t>3.  Understand the OSHA requirements </a:t>
            </a:r>
            <a:br>
              <a:rPr lang="en-US" sz="3200" b="1" dirty="0"/>
            </a:br>
            <a:r>
              <a:rPr lang="en-US" sz="3200" b="1" dirty="0"/>
              <a:t>for silica safety</a:t>
            </a:r>
          </a:p>
          <a:p>
            <a:pPr marL="457200" indent="-457200">
              <a:buFont typeface="+mj-lt"/>
              <a:buAutoNum type="arabicPeriod"/>
            </a:pPr>
            <a:endParaRPr lang="en-US" dirty="0"/>
          </a:p>
          <a:p>
            <a:pPr marL="0" indent="0">
              <a:buNone/>
            </a:pPr>
            <a:r>
              <a:rPr lang="en-US" dirty="0"/>
              <a:t>Some of the requirements of OSHA’s </a:t>
            </a:r>
            <a:r>
              <a:rPr lang="en-US" dirty="0" smtClean="0"/>
              <a:t>Silica </a:t>
            </a:r>
            <a:r>
              <a:rPr lang="en-US" dirty="0"/>
              <a:t>Standard are: </a:t>
            </a:r>
          </a:p>
          <a:p>
            <a:pPr lvl="1"/>
            <a:r>
              <a:rPr lang="en-US" sz="2800" dirty="0"/>
              <a:t>Measure and monitor silica exposure</a:t>
            </a:r>
          </a:p>
          <a:p>
            <a:pPr lvl="1"/>
            <a:r>
              <a:rPr lang="en-US" sz="2800" dirty="0"/>
              <a:t>Provide worker protection when necessary</a:t>
            </a:r>
          </a:p>
          <a:p>
            <a:pPr lvl="1"/>
            <a:r>
              <a:rPr lang="en-US" sz="2800" dirty="0"/>
              <a:t>Train workers </a:t>
            </a:r>
          </a:p>
          <a:p>
            <a:pPr lvl="1"/>
            <a:r>
              <a:rPr lang="en-US" sz="2800" dirty="0"/>
              <a:t>Keep records</a:t>
            </a:r>
          </a:p>
        </p:txBody>
      </p:sp>
      <p:sp>
        <p:nvSpPr>
          <p:cNvPr id="4" name="Slide Number Placeholder 3">
            <a:extLst>
              <a:ext uri="{FF2B5EF4-FFF2-40B4-BE49-F238E27FC236}">
                <a16:creationId xmlns:a16="http://schemas.microsoft.com/office/drawing/2014/main" id="{DAE532C0-E298-4244-A276-314BB2422CBD}"/>
              </a:ext>
            </a:extLst>
          </p:cNvPr>
          <p:cNvSpPr>
            <a:spLocks noGrp="1"/>
          </p:cNvSpPr>
          <p:nvPr>
            <p:ph type="sldNum" sz="quarter" idx="12"/>
          </p:nvPr>
        </p:nvSpPr>
        <p:spPr/>
        <p:txBody>
          <a:bodyPr/>
          <a:lstStyle/>
          <a:p>
            <a:fld id="{6FDA8FB0-639E-49A6-B8A0-84B49FC4CE30}" type="slidenum">
              <a:rPr lang="en-US" smtClean="0"/>
              <a:t>28</a:t>
            </a:fld>
            <a:endParaRPr lang="en-US" dirty="0"/>
          </a:p>
        </p:txBody>
      </p:sp>
    </p:spTree>
    <p:extLst>
      <p:ext uri="{BB962C8B-B14F-4D97-AF65-F5344CB8AC3E}">
        <p14:creationId xmlns:p14="http://schemas.microsoft.com/office/powerpoint/2010/main" val="6780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5862" y="3429000"/>
            <a:ext cx="9820275" cy="2308324"/>
          </a:xfrm>
          <a:prstGeom prst="rect">
            <a:avLst/>
          </a:prstGeom>
        </p:spPr>
        <p:txBody>
          <a:bodyPr wrap="square">
            <a:spAutoFit/>
          </a:bodyPr>
          <a:lstStyle/>
          <a:p>
            <a:pPr>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Use equipment and controls properly</a:t>
            </a:r>
          </a:p>
          <a:p>
            <a:pPr>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Be aware </a:t>
            </a:r>
          </a:p>
          <a:p>
            <a:pPr>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Participate in training, exposure monitoring, and screening programs</a:t>
            </a:r>
          </a:p>
          <a:p>
            <a:pPr>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Don’t bring dust home</a:t>
            </a:r>
          </a:p>
          <a:p>
            <a:pPr>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Don’t eat, drink, smoke, or apply cosmetics while near silica dust</a:t>
            </a:r>
          </a:p>
          <a:p>
            <a:pPr>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Wash hands and face outside of dusty areas</a:t>
            </a:r>
          </a:p>
        </p:txBody>
      </p:sp>
      <p:sp>
        <p:nvSpPr>
          <p:cNvPr id="3" name="Content Placeholder 2"/>
          <p:cNvSpPr>
            <a:spLocks noGrp="1"/>
          </p:cNvSpPr>
          <p:nvPr>
            <p:ph idx="1"/>
          </p:nvPr>
        </p:nvSpPr>
        <p:spPr/>
        <p:txBody>
          <a:bodyPr/>
          <a:lstStyle/>
          <a:p>
            <a:pPr marL="0" indent="0" algn="ctr">
              <a:buNone/>
            </a:pPr>
            <a:r>
              <a:rPr lang="en-US" sz="3200" b="1" dirty="0"/>
              <a:t>4.  Identify specific steps they can take to reduce </a:t>
            </a:r>
            <a:br>
              <a:rPr lang="en-US" sz="3200" b="1" dirty="0"/>
            </a:br>
            <a:r>
              <a:rPr lang="en-US" sz="3200" b="1" dirty="0"/>
              <a:t>their exposure to silica hazards at their job</a:t>
            </a:r>
          </a:p>
          <a:p>
            <a:pPr marL="457200" indent="-457200">
              <a:buFont typeface="+mj-lt"/>
              <a:buAutoNum type="arabicPeriod"/>
            </a:pPr>
            <a:endParaRPr lang="en-US" dirty="0"/>
          </a:p>
          <a:p>
            <a:endParaRPr lang="en-US" dirty="0"/>
          </a:p>
        </p:txBody>
      </p:sp>
      <p:sp>
        <p:nvSpPr>
          <p:cNvPr id="2" name="Title 1"/>
          <p:cNvSpPr>
            <a:spLocks noGrp="1"/>
          </p:cNvSpPr>
          <p:nvPr>
            <p:ph type="title"/>
          </p:nvPr>
        </p:nvSpPr>
        <p:spPr/>
        <p:txBody>
          <a:bodyPr/>
          <a:lstStyle/>
          <a:p>
            <a:pPr algn="ctr"/>
            <a:r>
              <a:rPr lang="en-US" dirty="0"/>
              <a:t>Learning Objective 4</a:t>
            </a:r>
            <a:br>
              <a:rPr lang="en-US" dirty="0"/>
            </a:br>
            <a:r>
              <a:rPr lang="en-US" dirty="0"/>
              <a:t>Review &amp; Summary</a:t>
            </a:r>
          </a:p>
        </p:txBody>
      </p:sp>
      <p:sp>
        <p:nvSpPr>
          <p:cNvPr id="5" name="Slide Number Placeholder 4">
            <a:extLst>
              <a:ext uri="{FF2B5EF4-FFF2-40B4-BE49-F238E27FC236}">
                <a16:creationId xmlns:a16="http://schemas.microsoft.com/office/drawing/2014/main" id="{FD8E20F5-4D5B-49FE-978D-0B367EC58CF3}"/>
              </a:ext>
            </a:extLst>
          </p:cNvPr>
          <p:cNvSpPr>
            <a:spLocks noGrp="1"/>
          </p:cNvSpPr>
          <p:nvPr>
            <p:ph type="sldNum" sz="quarter" idx="12"/>
          </p:nvPr>
        </p:nvSpPr>
        <p:spPr/>
        <p:txBody>
          <a:bodyPr/>
          <a:lstStyle/>
          <a:p>
            <a:fld id="{6FDA8FB0-639E-49A6-B8A0-84B49FC4CE30}" type="slidenum">
              <a:rPr lang="en-US" smtClean="0"/>
              <a:t>29</a:t>
            </a:fld>
            <a:endParaRPr lang="en-US" dirty="0"/>
          </a:p>
        </p:txBody>
      </p:sp>
    </p:spTree>
    <p:extLst>
      <p:ext uri="{BB962C8B-B14F-4D97-AF65-F5344CB8AC3E}">
        <p14:creationId xmlns:p14="http://schemas.microsoft.com/office/powerpoint/2010/main" val="103571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7210425" cy="4351338"/>
          </a:xfrm>
        </p:spPr>
        <p:txBody>
          <a:bodyPr>
            <a:normAutofit fontScale="92500"/>
          </a:bodyPr>
          <a:lstStyle/>
          <a:p>
            <a:pPr marL="0" indent="0">
              <a:buNone/>
            </a:pPr>
            <a:r>
              <a:rPr lang="en-US" dirty="0"/>
              <a:t>By the end of the training session, each trainee will be able to: </a:t>
            </a:r>
          </a:p>
          <a:p>
            <a:pPr marL="914400" lvl="1" indent="-457200">
              <a:lnSpc>
                <a:spcPct val="150000"/>
              </a:lnSpc>
              <a:buFont typeface="+mj-lt"/>
              <a:buAutoNum type="arabicPeriod"/>
            </a:pPr>
            <a:r>
              <a:rPr lang="en-US" dirty="0"/>
              <a:t>Identify silica hazards in their workplace</a:t>
            </a:r>
          </a:p>
          <a:p>
            <a:pPr marL="914400" lvl="1" indent="-457200">
              <a:lnSpc>
                <a:spcPct val="150000"/>
              </a:lnSpc>
              <a:buFont typeface="+mj-lt"/>
              <a:buAutoNum type="arabicPeriod"/>
            </a:pPr>
            <a:r>
              <a:rPr lang="en-US" dirty="0"/>
              <a:t>Describe controls to reduce silica exposure</a:t>
            </a:r>
          </a:p>
          <a:p>
            <a:pPr marL="914400" lvl="1" indent="-457200">
              <a:lnSpc>
                <a:spcPct val="150000"/>
              </a:lnSpc>
              <a:buFont typeface="+mj-lt"/>
              <a:buAutoNum type="arabicPeriod"/>
            </a:pPr>
            <a:r>
              <a:rPr lang="en-US" dirty="0"/>
              <a:t>Understand the OSHA requirements for silica safety</a:t>
            </a:r>
          </a:p>
          <a:p>
            <a:pPr marL="914400" lvl="1" indent="-457200">
              <a:lnSpc>
                <a:spcPct val="150000"/>
              </a:lnSpc>
              <a:buFont typeface="+mj-lt"/>
              <a:buAutoNum type="arabicPeriod"/>
            </a:pPr>
            <a:r>
              <a:rPr lang="en-US" dirty="0"/>
              <a:t>Identify specific steps they can take to reduce their exposure to silica hazards at their job</a:t>
            </a:r>
          </a:p>
          <a:p>
            <a:pPr lvl="1"/>
            <a:endParaRPr lang="en-US" dirty="0"/>
          </a:p>
        </p:txBody>
      </p:sp>
      <p:pic>
        <p:nvPicPr>
          <p:cNvPr id="11" name="Picture 10" descr="Picture of checklist on a clipboard.">
            <a:extLst>
              <a:ext uri="{C183D7F6-B498-43B3-948B-1728B52AA6E4}">
                <adec:decorative xmlns:adec="http://schemas.microsoft.com/office/drawing/2017/decorative" xmlns=""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84263" y="2680494"/>
            <a:ext cx="2506980" cy="2686050"/>
          </a:xfrm>
          <a:prstGeom prst="rect">
            <a:avLst/>
          </a:prstGeom>
        </p:spPr>
      </p:pic>
      <p:sp>
        <p:nvSpPr>
          <p:cNvPr id="2" name="Title 1"/>
          <p:cNvSpPr>
            <a:spLocks noGrp="1"/>
          </p:cNvSpPr>
          <p:nvPr>
            <p:ph type="title"/>
          </p:nvPr>
        </p:nvSpPr>
        <p:spPr/>
        <p:txBody>
          <a:bodyPr/>
          <a:lstStyle/>
          <a:p>
            <a:r>
              <a:rPr lang="en-US" dirty="0"/>
              <a:t>Trainee Learning Objectives</a:t>
            </a:r>
          </a:p>
        </p:txBody>
      </p:sp>
      <p:sp>
        <p:nvSpPr>
          <p:cNvPr id="4" name="Slide Number Placeholder 3">
            <a:extLst>
              <a:ext uri="{FF2B5EF4-FFF2-40B4-BE49-F238E27FC236}">
                <a16:creationId xmlns:a16="http://schemas.microsoft.com/office/drawing/2014/main" id="{F6D4AE51-E089-4759-947A-F9D07ADFDC07}"/>
              </a:ext>
            </a:extLst>
          </p:cNvPr>
          <p:cNvSpPr>
            <a:spLocks noGrp="1"/>
          </p:cNvSpPr>
          <p:nvPr>
            <p:ph type="sldNum" sz="quarter" idx="12"/>
          </p:nvPr>
        </p:nvSpPr>
        <p:spPr/>
        <p:txBody>
          <a:bodyPr/>
          <a:lstStyle/>
          <a:p>
            <a:fld id="{6FDA8FB0-639E-49A6-B8A0-84B49FC4CE30}" type="slidenum">
              <a:rPr lang="en-US" smtClean="0"/>
              <a:t>3</a:t>
            </a:fld>
            <a:endParaRPr lang="en-US" dirty="0"/>
          </a:p>
        </p:txBody>
      </p:sp>
    </p:spTree>
    <p:extLst>
      <p:ext uri="{BB962C8B-B14F-4D97-AF65-F5344CB8AC3E}">
        <p14:creationId xmlns:p14="http://schemas.microsoft.com/office/powerpoint/2010/main" val="2691424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1803"/>
            <a:ext cx="9144000" cy="1212610"/>
          </a:xfrm>
        </p:spPr>
        <p:txBody>
          <a:bodyPr>
            <a:normAutofit/>
          </a:bodyPr>
          <a:lstStyle/>
          <a:p>
            <a:r>
              <a:rPr lang="en-US" sz="4800" dirty="0">
                <a:hlinkClick r:id="rId3"/>
              </a:rPr>
              <a:t>Stop Silicosis Video</a:t>
            </a:r>
            <a:endParaRPr lang="en-US" sz="4800" dirty="0"/>
          </a:p>
        </p:txBody>
      </p:sp>
      <p:sp>
        <p:nvSpPr>
          <p:cNvPr id="3" name="Slide Number Placeholder 2">
            <a:extLst>
              <a:ext uri="{FF2B5EF4-FFF2-40B4-BE49-F238E27FC236}">
                <a16:creationId xmlns:a16="http://schemas.microsoft.com/office/drawing/2014/main" id="{2AEBC504-9283-44EB-805C-27B0867538A5}"/>
              </a:ext>
            </a:extLst>
          </p:cNvPr>
          <p:cNvSpPr>
            <a:spLocks noGrp="1"/>
          </p:cNvSpPr>
          <p:nvPr>
            <p:ph type="sldNum" sz="quarter" idx="12"/>
          </p:nvPr>
        </p:nvSpPr>
        <p:spPr/>
        <p:txBody>
          <a:bodyPr/>
          <a:lstStyle/>
          <a:p>
            <a:fld id="{6FDA8FB0-639E-49A6-B8A0-84B49FC4CE30}" type="slidenum">
              <a:rPr lang="en-US" smtClean="0"/>
              <a:t>30</a:t>
            </a:fld>
            <a:endParaRPr lang="en-US" dirty="0"/>
          </a:p>
        </p:txBody>
      </p:sp>
      <p:sp>
        <p:nvSpPr>
          <p:cNvPr id="4" name="Rectangle 3"/>
          <p:cNvSpPr/>
          <p:nvPr/>
        </p:nvSpPr>
        <p:spPr>
          <a:xfrm>
            <a:off x="2531985" y="3142734"/>
            <a:ext cx="6605013" cy="461665"/>
          </a:xfrm>
          <a:prstGeom prst="rect">
            <a:avLst/>
          </a:prstGeom>
        </p:spPr>
        <p:txBody>
          <a:bodyPr wrap="none">
            <a:spAutoFit/>
          </a:bodyPr>
          <a:lstStyle/>
          <a:p>
            <a:r>
              <a:rPr lang="en-US" sz="2400" dirty="0" smtClean="0">
                <a:hlinkClick r:id="rId3" tooltip="Link to Silica Safety youtube video"/>
              </a:rPr>
              <a:t>https</a:t>
            </a:r>
            <a:r>
              <a:rPr lang="en-US" sz="2400" dirty="0">
                <a:hlinkClick r:id="rId3" tooltip="Link to Silica Safety youtube video"/>
              </a:rPr>
              <a:t>://www.youtube.com/watch?v=HAByIIzQSuU</a:t>
            </a:r>
            <a:r>
              <a:rPr lang="en-US" sz="2400" dirty="0"/>
              <a:t>. </a:t>
            </a:r>
          </a:p>
        </p:txBody>
      </p:sp>
    </p:spTree>
    <p:extLst>
      <p:ext uri="{BB962C8B-B14F-4D97-AF65-F5344CB8AC3E}">
        <p14:creationId xmlns:p14="http://schemas.microsoft.com/office/powerpoint/2010/main" val="1877212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title="3 photos of workers">
            <a:extLst>
              <a:ext uri="{C183D7F6-B498-43B3-948B-1728B52AA6E4}">
                <adec:decorative xmlns:adec="http://schemas.microsoft.com/office/drawing/2017/decorative" xmlns="" val="1"/>
              </a:ext>
            </a:extLst>
          </p:cNvPr>
          <p:cNvGrpSpPr/>
          <p:nvPr/>
        </p:nvGrpSpPr>
        <p:grpSpPr>
          <a:xfrm>
            <a:off x="0" y="3800475"/>
            <a:ext cx="12192000" cy="3073400"/>
            <a:chOff x="0" y="3800475"/>
            <a:chExt cx="12192000" cy="3073400"/>
          </a:xfrm>
        </p:grpSpPr>
        <p:pic>
          <p:nvPicPr>
            <p:cNvPr id="7" name="Picture 4" descr="Crystalline silica: choosing the right respiratory protection devi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4850" y="3800475"/>
              <a:ext cx="7677150" cy="3073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icture of crystal structu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800475"/>
              <a:ext cx="7677150" cy="3073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erson cutting cement block">
              <a:extLst>
                <a:ext uri="{C183D7F6-B498-43B3-948B-1728B52AA6E4}">
                  <adec:decorative xmlns:adec="http://schemas.microsoft.com/office/drawing/2017/decorative" xmlns=""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4283752"/>
              <a:ext cx="3231253" cy="2117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Person spraying material while wearing PPE">
              <a:extLst>
                <a:ext uri="{C183D7F6-B498-43B3-948B-1728B52AA6E4}">
                  <adec:decorative xmlns:adec="http://schemas.microsoft.com/office/drawing/2017/decorative" xmlns="" val="0"/>
                </a:ext>
              </a:extLst>
            </p:cNvPr>
            <p:cNvPicPr>
              <a:picLocks noChangeAspect="1"/>
            </p:cNvPicPr>
            <p:nvPr/>
          </p:nvPicPr>
          <p:blipFill>
            <a:blip r:embed="rId5"/>
            <a:stretch>
              <a:fillRect/>
            </a:stretch>
          </p:blipFill>
          <p:spPr>
            <a:xfrm>
              <a:off x="4635963" y="4283752"/>
              <a:ext cx="3175791" cy="2117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Person spraying material while wearing PPE">
              <a:extLst>
                <a:ext uri="{C183D7F6-B498-43B3-948B-1728B52AA6E4}">
                  <adec:decorative xmlns:adec="http://schemas.microsoft.com/office/drawing/2017/decorative" xmlns="" val="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53425" y="4283752"/>
              <a:ext cx="3230205" cy="2117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4" name="Title 3"/>
          <p:cNvSpPr>
            <a:spLocks noGrp="1"/>
          </p:cNvSpPr>
          <p:nvPr>
            <p:ph type="ctrTitle"/>
          </p:nvPr>
        </p:nvSpPr>
        <p:spPr>
          <a:xfrm>
            <a:off x="804863" y="438151"/>
            <a:ext cx="10582275" cy="1181100"/>
          </a:xfrm>
        </p:spPr>
        <p:txBody>
          <a:bodyPr>
            <a:noAutofit/>
          </a:bodyPr>
          <a:lstStyle/>
          <a:p>
            <a:r>
              <a:rPr lang="en-US" sz="5800" b="1" dirty="0"/>
              <a:t>End of Training</a:t>
            </a:r>
            <a:endParaRPr lang="en-US" sz="5800" b="1" i="1" dirty="0"/>
          </a:p>
        </p:txBody>
      </p:sp>
      <p:sp>
        <p:nvSpPr>
          <p:cNvPr id="2" name="Slide Number Placeholder 1">
            <a:extLst>
              <a:ext uri="{FF2B5EF4-FFF2-40B4-BE49-F238E27FC236}">
                <a16:creationId xmlns:a16="http://schemas.microsoft.com/office/drawing/2014/main" id="{A7FDF17F-E04C-4621-A318-455152F2D638}"/>
              </a:ext>
            </a:extLst>
          </p:cNvPr>
          <p:cNvSpPr>
            <a:spLocks noGrp="1"/>
          </p:cNvSpPr>
          <p:nvPr>
            <p:ph type="sldNum" sz="quarter" idx="12"/>
          </p:nvPr>
        </p:nvSpPr>
        <p:spPr/>
        <p:txBody>
          <a:bodyPr/>
          <a:lstStyle/>
          <a:p>
            <a:fld id="{6FDA8FB0-639E-49A6-B8A0-84B49FC4CE30}" type="slidenum">
              <a:rPr lang="en-US" smtClean="0"/>
              <a:t>31</a:t>
            </a:fld>
            <a:endParaRPr lang="en-US" dirty="0"/>
          </a:p>
        </p:txBody>
      </p:sp>
    </p:spTree>
    <p:extLst>
      <p:ext uri="{BB962C8B-B14F-4D97-AF65-F5344CB8AC3E}">
        <p14:creationId xmlns:p14="http://schemas.microsoft.com/office/powerpoint/2010/main" val="253266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Section 1: Why Silica is Hazardous</a:t>
            </a:r>
          </a:p>
          <a:p>
            <a:r>
              <a:rPr lang="en-US" dirty="0"/>
              <a:t>Section 2: Controlling Exposure to Silica</a:t>
            </a:r>
          </a:p>
          <a:p>
            <a:r>
              <a:rPr lang="en-US" dirty="0"/>
              <a:t>Section 3: Employer Requirements &amp; OSHA Silica Standard</a:t>
            </a:r>
          </a:p>
          <a:p>
            <a:r>
              <a:rPr lang="en-US" dirty="0"/>
              <a:t>Section 4: Summary and Practical Steps</a:t>
            </a:r>
          </a:p>
          <a:p>
            <a:endParaRPr lang="en-US" dirty="0"/>
          </a:p>
        </p:txBody>
      </p:sp>
      <p:sp>
        <p:nvSpPr>
          <p:cNvPr id="2" name="Title 1"/>
          <p:cNvSpPr>
            <a:spLocks noGrp="1"/>
          </p:cNvSpPr>
          <p:nvPr>
            <p:ph type="title"/>
          </p:nvPr>
        </p:nvSpPr>
        <p:spPr/>
        <p:txBody>
          <a:bodyPr/>
          <a:lstStyle/>
          <a:p>
            <a:r>
              <a:rPr lang="en-US" dirty="0"/>
              <a:t>Course Roadmap</a:t>
            </a:r>
          </a:p>
        </p:txBody>
      </p:sp>
      <p:sp>
        <p:nvSpPr>
          <p:cNvPr id="4" name="Slide Number Placeholder 3">
            <a:extLst>
              <a:ext uri="{FF2B5EF4-FFF2-40B4-BE49-F238E27FC236}">
                <a16:creationId xmlns:a16="http://schemas.microsoft.com/office/drawing/2014/main" id="{A002FD5F-1028-4265-8B53-4962BF461D5E}"/>
              </a:ext>
            </a:extLst>
          </p:cNvPr>
          <p:cNvSpPr>
            <a:spLocks noGrp="1"/>
          </p:cNvSpPr>
          <p:nvPr>
            <p:ph type="sldNum" sz="quarter" idx="12"/>
          </p:nvPr>
        </p:nvSpPr>
        <p:spPr/>
        <p:txBody>
          <a:bodyPr/>
          <a:lstStyle/>
          <a:p>
            <a:fld id="{6FDA8FB0-639E-49A6-B8A0-84B49FC4CE30}" type="slidenum">
              <a:rPr lang="en-US" smtClean="0"/>
              <a:t>4</a:t>
            </a:fld>
            <a:endParaRPr lang="en-US" dirty="0"/>
          </a:p>
        </p:txBody>
      </p:sp>
    </p:spTree>
    <p:extLst>
      <p:ext uri="{BB962C8B-B14F-4D97-AF65-F5344CB8AC3E}">
        <p14:creationId xmlns:p14="http://schemas.microsoft.com/office/powerpoint/2010/main" val="2106153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title="3 photos of workers">
            <a:extLst>
              <a:ext uri="{C183D7F6-B498-43B3-948B-1728B52AA6E4}">
                <adec:decorative xmlns:adec="http://schemas.microsoft.com/office/drawing/2017/decorative" xmlns="" val="1"/>
              </a:ext>
            </a:extLst>
          </p:cNvPr>
          <p:cNvGrpSpPr/>
          <p:nvPr/>
        </p:nvGrpSpPr>
        <p:grpSpPr>
          <a:xfrm>
            <a:off x="0" y="3800475"/>
            <a:ext cx="12192000" cy="3073400"/>
            <a:chOff x="0" y="3800475"/>
            <a:chExt cx="12192000" cy="3073400"/>
          </a:xfrm>
        </p:grpSpPr>
        <p:pic>
          <p:nvPicPr>
            <p:cNvPr id="7" name="Picture 4" descr="Picture of crystal structu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4850" y="3800475"/>
              <a:ext cx="7677150" cy="3073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rystalline silica: choosing the right respiratory protection devi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800475"/>
              <a:ext cx="7677150" cy="3073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erson cutting cement block">
              <a:extLst>
                <a:ext uri="{C183D7F6-B498-43B3-948B-1728B52AA6E4}">
                  <adec:decorative xmlns:adec="http://schemas.microsoft.com/office/drawing/2017/decorative" xmlns=""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4283752"/>
              <a:ext cx="3231253" cy="2117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Person spraying material while wearing PPE">
              <a:extLst>
                <a:ext uri="{C183D7F6-B498-43B3-948B-1728B52AA6E4}">
                  <adec:decorative xmlns:adec="http://schemas.microsoft.com/office/drawing/2017/decorative" xmlns="" val="0"/>
                </a:ext>
              </a:extLst>
            </p:cNvPr>
            <p:cNvPicPr>
              <a:picLocks noChangeAspect="1"/>
            </p:cNvPicPr>
            <p:nvPr/>
          </p:nvPicPr>
          <p:blipFill>
            <a:blip r:embed="rId5"/>
            <a:stretch>
              <a:fillRect/>
            </a:stretch>
          </p:blipFill>
          <p:spPr>
            <a:xfrm>
              <a:off x="4635963" y="4283752"/>
              <a:ext cx="3175791" cy="2117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Person spraying material while wearing PPE">
              <a:extLst>
                <a:ext uri="{C183D7F6-B498-43B3-948B-1728B52AA6E4}">
                  <adec:decorative xmlns:adec="http://schemas.microsoft.com/office/drawing/2017/decorative" xmlns="" val="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53425" y="4283752"/>
              <a:ext cx="3230205" cy="2117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4" name="Title 3"/>
          <p:cNvSpPr>
            <a:spLocks noGrp="1"/>
          </p:cNvSpPr>
          <p:nvPr>
            <p:ph type="ctrTitle"/>
          </p:nvPr>
        </p:nvSpPr>
        <p:spPr>
          <a:xfrm>
            <a:off x="1524000" y="506266"/>
            <a:ext cx="9144000" cy="1051071"/>
          </a:xfrm>
        </p:spPr>
        <p:txBody>
          <a:bodyPr>
            <a:noAutofit/>
          </a:bodyPr>
          <a:lstStyle/>
          <a:p>
            <a:r>
              <a:rPr lang="en-US" sz="5800" b="1" dirty="0"/>
              <a:t>Why Silica is Hazardous</a:t>
            </a:r>
          </a:p>
        </p:txBody>
      </p:sp>
      <p:sp>
        <p:nvSpPr>
          <p:cNvPr id="2" name="Slide Number Placeholder 1">
            <a:extLst>
              <a:ext uri="{FF2B5EF4-FFF2-40B4-BE49-F238E27FC236}">
                <a16:creationId xmlns:a16="http://schemas.microsoft.com/office/drawing/2014/main" id="{B2DB41E5-E09B-4942-82F2-0C91838689FA}"/>
              </a:ext>
            </a:extLst>
          </p:cNvPr>
          <p:cNvSpPr>
            <a:spLocks noGrp="1"/>
          </p:cNvSpPr>
          <p:nvPr>
            <p:ph type="sldNum" sz="quarter" idx="12"/>
          </p:nvPr>
        </p:nvSpPr>
        <p:spPr/>
        <p:txBody>
          <a:bodyPr/>
          <a:lstStyle/>
          <a:p>
            <a:fld id="{6FDA8FB0-639E-49A6-B8A0-84B49FC4CE30}" type="slidenum">
              <a:rPr lang="en-US" smtClean="0"/>
              <a:t>5</a:t>
            </a:fld>
            <a:endParaRPr lang="en-US" dirty="0"/>
          </a:p>
        </p:txBody>
      </p:sp>
    </p:spTree>
    <p:extLst>
      <p:ext uri="{BB962C8B-B14F-4D97-AF65-F5344CB8AC3E}">
        <p14:creationId xmlns:p14="http://schemas.microsoft.com/office/powerpoint/2010/main" val="1417435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ort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80276" y="4533067"/>
            <a:ext cx="3083086" cy="21376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Rock">
            <a:extLst>
              <a:ext uri="{C183D7F6-B498-43B3-948B-1728B52AA6E4}">
                <adec:decorative xmlns:adec="http://schemas.microsoft.com/office/drawing/2017/decorative" xmlns="" val="0"/>
              </a:ext>
            </a:extLst>
          </p:cNvPr>
          <p:cNvPicPr>
            <a:picLocks noChangeAspect="1"/>
          </p:cNvPicPr>
          <p:nvPr/>
        </p:nvPicPr>
        <p:blipFill>
          <a:blip r:embed="rId4"/>
          <a:stretch>
            <a:fillRect/>
          </a:stretch>
        </p:blipFill>
        <p:spPr>
          <a:xfrm>
            <a:off x="583472" y="2412838"/>
            <a:ext cx="2512219" cy="2512219"/>
          </a:xfrm>
          <a:prstGeom prst="rect">
            <a:avLst/>
          </a:prstGeom>
          <a:ln>
            <a:noFill/>
          </a:ln>
          <a:effectLst>
            <a:outerShdw blurRad="292100" dist="139700" dir="2700000" algn="tl" rotWithShape="0">
              <a:srgbClr val="333333">
                <a:alpha val="65000"/>
              </a:srgbClr>
            </a:outerShdw>
          </a:effectLst>
        </p:spPr>
      </p:pic>
      <p:pic>
        <p:nvPicPr>
          <p:cNvPr id="7" name="Picture 6" descr="Concrete">
            <a:extLst>
              <a:ext uri="{C183D7F6-B498-43B3-948B-1728B52AA6E4}">
                <adec:decorative xmlns:adec="http://schemas.microsoft.com/office/drawing/2017/decorative" xmlns=""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80255" y="2422524"/>
            <a:ext cx="3331544" cy="2215477"/>
          </a:xfrm>
          <a:prstGeom prst="rect">
            <a:avLst/>
          </a:prstGeom>
          <a:ln>
            <a:noFill/>
          </a:ln>
          <a:effectLst>
            <a:outerShdw blurRad="292100" dist="139700" dir="2700000" algn="tl" rotWithShape="0">
              <a:srgbClr val="333333">
                <a:alpha val="65000"/>
              </a:srgbClr>
            </a:outerShdw>
          </a:effectLst>
        </p:spPr>
      </p:pic>
      <p:pic>
        <p:nvPicPr>
          <p:cNvPr id="8" name="Picture 7" descr="Brick">
            <a:extLst>
              <a:ext uri="{C183D7F6-B498-43B3-948B-1728B52AA6E4}">
                <adec:decorative xmlns:adec="http://schemas.microsoft.com/office/drawing/2017/decorative" xmlns=""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5837" y="4496116"/>
            <a:ext cx="2899411" cy="2174558"/>
          </a:xfrm>
          <a:prstGeom prst="rect">
            <a:avLst/>
          </a:prstGeom>
          <a:ln>
            <a:noFill/>
          </a:ln>
          <a:effectLst>
            <a:outerShdw blurRad="292100" dist="139700" dir="2700000" algn="tl" rotWithShape="0">
              <a:srgbClr val="333333">
                <a:alpha val="65000"/>
              </a:srgbClr>
            </a:outerShdw>
          </a:effectLst>
        </p:spPr>
      </p:pic>
      <p:pic>
        <p:nvPicPr>
          <p:cNvPr id="9" name="Picture 8" descr="Concrete block">
            <a:extLst>
              <a:ext uri="{C183D7F6-B498-43B3-948B-1728B52AA6E4}">
                <adec:decorative xmlns:adec="http://schemas.microsoft.com/office/drawing/2017/decorative" xmlns="" val="0"/>
              </a:ext>
            </a:extLst>
          </p:cNvPr>
          <p:cNvPicPr>
            <a:picLocks noChangeAspect="1"/>
          </p:cNvPicPr>
          <p:nvPr/>
        </p:nvPicPr>
        <p:blipFill>
          <a:blip r:embed="rId7"/>
          <a:stretch>
            <a:fillRect/>
          </a:stretch>
        </p:blipFill>
        <p:spPr>
          <a:xfrm>
            <a:off x="4573430" y="4416044"/>
            <a:ext cx="3400426" cy="2254630"/>
          </a:xfrm>
          <a:prstGeom prst="rect">
            <a:avLst/>
          </a:prstGeom>
          <a:ln>
            <a:noFill/>
          </a:ln>
          <a:effectLst>
            <a:outerShdw blurRad="292100" dist="139700" dir="2700000" algn="tl" rotWithShape="0">
              <a:srgbClr val="333333">
                <a:alpha val="65000"/>
              </a:srgbClr>
            </a:outerShdw>
          </a:effectLst>
        </p:spPr>
      </p:pic>
      <p:pic>
        <p:nvPicPr>
          <p:cNvPr id="6" name="Picture 5" descr="Rock quarry">
            <a:extLst>
              <a:ext uri="{C183D7F6-B498-43B3-948B-1728B52AA6E4}">
                <adec:decorative xmlns:adec="http://schemas.microsoft.com/office/drawing/2017/decorative" xmlns="" val="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33596" y="2464272"/>
            <a:ext cx="3404659" cy="2267503"/>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p:txBody>
          <a:bodyPr/>
          <a:lstStyle/>
          <a:p>
            <a:pPr marL="0" indent="0">
              <a:buNone/>
            </a:pPr>
            <a:r>
              <a:rPr lang="en-US" dirty="0"/>
              <a:t>Crystalline silica is a mineral found in many materials</a:t>
            </a:r>
          </a:p>
          <a:p>
            <a:endParaRPr lang="en-US" dirty="0"/>
          </a:p>
        </p:txBody>
      </p:sp>
      <p:sp>
        <p:nvSpPr>
          <p:cNvPr id="2" name="Title 1"/>
          <p:cNvSpPr>
            <a:spLocks noGrp="1"/>
          </p:cNvSpPr>
          <p:nvPr>
            <p:ph type="title"/>
          </p:nvPr>
        </p:nvSpPr>
        <p:spPr/>
        <p:txBody>
          <a:bodyPr/>
          <a:lstStyle/>
          <a:p>
            <a:r>
              <a:rPr lang="en-US" dirty="0"/>
              <a:t>About Silica</a:t>
            </a:r>
          </a:p>
        </p:txBody>
      </p:sp>
      <p:sp>
        <p:nvSpPr>
          <p:cNvPr id="4" name="Slide Number Placeholder 3">
            <a:extLst>
              <a:ext uri="{FF2B5EF4-FFF2-40B4-BE49-F238E27FC236}">
                <a16:creationId xmlns:a16="http://schemas.microsoft.com/office/drawing/2014/main" id="{A002FD5F-1028-4265-8B53-4962BF461D5E}"/>
              </a:ext>
            </a:extLst>
          </p:cNvPr>
          <p:cNvSpPr>
            <a:spLocks noGrp="1"/>
          </p:cNvSpPr>
          <p:nvPr>
            <p:ph type="sldNum" sz="quarter" idx="12"/>
          </p:nvPr>
        </p:nvSpPr>
        <p:spPr/>
        <p:txBody>
          <a:bodyPr/>
          <a:lstStyle/>
          <a:p>
            <a:fld id="{6FDA8FB0-639E-49A6-B8A0-84B49FC4CE30}" type="slidenum">
              <a:rPr lang="en-US" smtClean="0"/>
              <a:t>6</a:t>
            </a:fld>
            <a:endParaRPr lang="en-US" dirty="0"/>
          </a:p>
        </p:txBody>
      </p:sp>
    </p:spTree>
    <p:extLst>
      <p:ext uri="{BB962C8B-B14F-4D97-AF65-F5344CB8AC3E}">
        <p14:creationId xmlns:p14="http://schemas.microsoft.com/office/powerpoint/2010/main" val="175288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photo - Cutting, sawing, grinding, sanding, crushing, and drilling">
            <a:extLs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8079105" y="4146324"/>
            <a:ext cx="3381375" cy="2619375"/>
          </a:xfrm>
          <a:prstGeom prst="rect">
            <a:avLst/>
          </a:prstGeom>
          <a:ln>
            <a:noFill/>
          </a:ln>
          <a:effectLst>
            <a:outerShdw blurRad="190500" algn="tl" rotWithShape="0">
              <a:srgbClr val="000000">
                <a:alpha val="70000"/>
              </a:srgbClr>
            </a:outerShdw>
          </a:effectLst>
        </p:spPr>
      </p:pic>
      <p:pic>
        <p:nvPicPr>
          <p:cNvPr id="8194" name="Picture 2" descr="Image result for prefabricated concrete drilli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34848" y="4177389"/>
            <a:ext cx="2935288" cy="25572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4" title="Photo - Cutting, sawing, grinding, sanding, crushing, and drilling">
            <a:extLst>
              <a:ext uri="{C183D7F6-B498-43B3-948B-1728B52AA6E4}">
                <adec:decorative xmlns:adec="http://schemas.microsoft.com/office/drawing/2017/decorative" xmlns=""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1021" y="3323224"/>
            <a:ext cx="2933700" cy="2557247"/>
          </a:xfrm>
          <a:prstGeom prst="rect">
            <a:avLst/>
          </a:prstGeom>
          <a:ln>
            <a:noFill/>
          </a:ln>
          <a:effectLst>
            <a:outerShdw blurRad="190500" algn="tl" rotWithShape="0">
              <a:srgbClr val="000000">
                <a:alpha val="70000"/>
              </a:srgbClr>
            </a:outerShdw>
          </a:effectLst>
        </p:spPr>
      </p:pic>
      <p:pic>
        <p:nvPicPr>
          <p:cNvPr id="8196" name="Picture 4" descr="Image result for osha silica construction" title="photo - drilli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63690" y="3293785"/>
            <a:ext cx="3203575" cy="21183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r>
              <a:rPr lang="en-US" dirty="0"/>
              <a:t>Industrial processes on these materials can cause workers to be exposed to small silica dust particles</a:t>
            </a:r>
          </a:p>
          <a:p>
            <a:pPr lvl="1"/>
            <a:r>
              <a:rPr lang="en-US" dirty="0"/>
              <a:t>Cutting, sawing, grinding, sanding, crushing, and drilling</a:t>
            </a:r>
          </a:p>
          <a:p>
            <a:endParaRPr lang="en-US" dirty="0"/>
          </a:p>
        </p:txBody>
      </p:sp>
      <p:sp>
        <p:nvSpPr>
          <p:cNvPr id="2" name="Title 1"/>
          <p:cNvSpPr>
            <a:spLocks noGrp="1"/>
          </p:cNvSpPr>
          <p:nvPr>
            <p:ph type="title"/>
          </p:nvPr>
        </p:nvSpPr>
        <p:spPr/>
        <p:txBody>
          <a:bodyPr/>
          <a:lstStyle/>
          <a:p>
            <a:r>
              <a:rPr lang="en-US" dirty="0"/>
              <a:t>Silica in Industrial Processes</a:t>
            </a:r>
          </a:p>
        </p:txBody>
      </p:sp>
      <p:sp>
        <p:nvSpPr>
          <p:cNvPr id="7" name="Slide Number Placeholder 6">
            <a:extLst>
              <a:ext uri="{FF2B5EF4-FFF2-40B4-BE49-F238E27FC236}">
                <a16:creationId xmlns:a16="http://schemas.microsoft.com/office/drawing/2014/main" id="{0A6D9DA7-374E-4BC4-B423-74BAA176CC8D}"/>
              </a:ext>
            </a:extLst>
          </p:cNvPr>
          <p:cNvSpPr>
            <a:spLocks noGrp="1"/>
          </p:cNvSpPr>
          <p:nvPr>
            <p:ph type="sldNum" sz="quarter" idx="12"/>
          </p:nvPr>
        </p:nvSpPr>
        <p:spPr/>
        <p:txBody>
          <a:bodyPr/>
          <a:lstStyle/>
          <a:p>
            <a:fld id="{6FDA8FB0-639E-49A6-B8A0-84B49FC4CE30}" type="slidenum">
              <a:rPr lang="en-US" smtClean="0"/>
              <a:t>7</a:t>
            </a:fld>
            <a:endParaRPr lang="en-US" dirty="0"/>
          </a:p>
        </p:txBody>
      </p:sp>
    </p:spTree>
    <p:extLst>
      <p:ext uri="{BB962C8B-B14F-4D97-AF65-F5344CB8AC3E}">
        <p14:creationId xmlns:p14="http://schemas.microsoft.com/office/powerpoint/2010/main" val="310461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awing of a person wearing a hard hart, with small particles entering through their nose and mouth, making the way to the person's lungs.">
            <a:extLst>
              <a:ext uri="{C183D7F6-B498-43B3-948B-1728B52AA6E4}">
                <adec:decorative xmlns:adec="http://schemas.microsoft.com/office/drawing/2017/decorative" xmlns="" val="0"/>
              </a:ext>
            </a:extLst>
          </p:cNvPr>
          <p:cNvPicPr>
            <a:picLocks noChangeAspect="1"/>
          </p:cNvPicPr>
          <p:nvPr/>
        </p:nvPicPr>
        <p:blipFill>
          <a:blip r:embed="rId3"/>
          <a:stretch>
            <a:fillRect/>
          </a:stretch>
        </p:blipFill>
        <p:spPr>
          <a:xfrm>
            <a:off x="838200" y="2526029"/>
            <a:ext cx="2941320" cy="3558049"/>
          </a:xfrm>
          <a:prstGeom prst="rect">
            <a:avLst/>
          </a:prstGeom>
          <a:ln>
            <a:noFill/>
          </a:ln>
          <a:effectLst>
            <a:outerShdw blurRad="190500" algn="tl" rotWithShape="0">
              <a:srgbClr val="000000">
                <a:alpha val="70000"/>
              </a:srgbClr>
            </a:outerShdw>
          </a:effectLst>
        </p:spPr>
      </p:pic>
      <p:sp>
        <p:nvSpPr>
          <p:cNvPr id="3" name="Content Placeholder 2"/>
          <p:cNvSpPr>
            <a:spLocks noGrp="1"/>
          </p:cNvSpPr>
          <p:nvPr>
            <p:ph idx="1"/>
          </p:nvPr>
        </p:nvSpPr>
        <p:spPr>
          <a:xfrm>
            <a:off x="3992880" y="1885156"/>
            <a:ext cx="7749540" cy="4607719"/>
          </a:xfrm>
        </p:spPr>
        <p:txBody>
          <a:bodyPr>
            <a:normAutofit/>
          </a:bodyPr>
          <a:lstStyle/>
          <a:p>
            <a:pPr marL="0" indent="0">
              <a:buNone/>
            </a:pPr>
            <a:r>
              <a:rPr lang="en-US" b="1" dirty="0"/>
              <a:t>Small dust particles = </a:t>
            </a:r>
            <a:r>
              <a:rPr lang="en-US" b="1" i="1" dirty="0"/>
              <a:t>respirable crystalline silica</a:t>
            </a:r>
          </a:p>
          <a:p>
            <a:pPr marL="0" indent="0">
              <a:buNone/>
            </a:pPr>
            <a:endParaRPr lang="en-US" b="1" i="1" dirty="0"/>
          </a:p>
          <a:p>
            <a:pPr marL="0" indent="0">
              <a:buNone/>
            </a:pPr>
            <a:r>
              <a:rPr lang="en-US" dirty="0"/>
              <a:t>Small enough to travel into a worker’s lungs!</a:t>
            </a:r>
          </a:p>
          <a:p>
            <a:pPr marL="0" indent="0">
              <a:buNone/>
            </a:pPr>
            <a:endParaRPr lang="en-US" dirty="0"/>
          </a:p>
          <a:p>
            <a:pPr marL="0" indent="0">
              <a:buNone/>
            </a:pPr>
            <a:r>
              <a:rPr lang="en-US" dirty="0"/>
              <a:t>These particles are at least 100 times smaller than ordinary sand! </a:t>
            </a:r>
          </a:p>
          <a:p>
            <a:pPr marL="0" indent="0">
              <a:buNone/>
            </a:pPr>
            <a:endParaRPr lang="en-US" dirty="0"/>
          </a:p>
          <a:p>
            <a:pPr marL="0" indent="0">
              <a:buNone/>
            </a:pPr>
            <a:endParaRPr lang="en-US" b="1" dirty="0"/>
          </a:p>
        </p:txBody>
      </p:sp>
      <p:sp>
        <p:nvSpPr>
          <p:cNvPr id="2" name="Title 1"/>
          <p:cNvSpPr>
            <a:spLocks noGrp="1"/>
          </p:cNvSpPr>
          <p:nvPr>
            <p:ph type="title"/>
          </p:nvPr>
        </p:nvSpPr>
        <p:spPr/>
        <p:txBody>
          <a:bodyPr/>
          <a:lstStyle/>
          <a:p>
            <a:r>
              <a:rPr lang="en-US" dirty="0"/>
              <a:t>The Hazards of Silica</a:t>
            </a:r>
          </a:p>
        </p:txBody>
      </p:sp>
      <p:sp>
        <p:nvSpPr>
          <p:cNvPr id="7" name="Slide Number Placeholder 6">
            <a:extLst>
              <a:ext uri="{FF2B5EF4-FFF2-40B4-BE49-F238E27FC236}">
                <a16:creationId xmlns:a16="http://schemas.microsoft.com/office/drawing/2014/main" id="{6DA999B8-5D48-4F38-92EA-EA98C7BFFD70}"/>
              </a:ext>
            </a:extLst>
          </p:cNvPr>
          <p:cNvSpPr>
            <a:spLocks noGrp="1"/>
          </p:cNvSpPr>
          <p:nvPr>
            <p:ph type="sldNum" sz="quarter" idx="12"/>
          </p:nvPr>
        </p:nvSpPr>
        <p:spPr/>
        <p:txBody>
          <a:bodyPr/>
          <a:lstStyle/>
          <a:p>
            <a:fld id="{6FDA8FB0-639E-49A6-B8A0-84B49FC4CE30}" type="slidenum">
              <a:rPr lang="en-US" smtClean="0"/>
              <a:t>8</a:t>
            </a:fld>
            <a:endParaRPr lang="en-US" dirty="0"/>
          </a:p>
        </p:txBody>
      </p:sp>
    </p:spTree>
    <p:extLst>
      <p:ext uri="{BB962C8B-B14F-4D97-AF65-F5344CB8AC3E}">
        <p14:creationId xmlns:p14="http://schemas.microsoft.com/office/powerpoint/2010/main" val="3244541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232" y="1969928"/>
            <a:ext cx="4453271" cy="4607719"/>
          </a:xfrm>
        </p:spPr>
        <p:txBody>
          <a:bodyPr>
            <a:normAutofit/>
          </a:bodyPr>
          <a:lstStyle/>
          <a:p>
            <a:pPr marL="0" indent="0">
              <a:buNone/>
            </a:pPr>
            <a:r>
              <a:rPr lang="en-US" sz="2400" dirty="0"/>
              <a:t>Is exposure to crystalline silica hazardous?  It depends on various factors: </a:t>
            </a:r>
          </a:p>
          <a:p>
            <a:r>
              <a:rPr lang="en-US" sz="2400" dirty="0"/>
              <a:t>Route of exposure</a:t>
            </a:r>
          </a:p>
          <a:p>
            <a:r>
              <a:rPr lang="en-US" sz="2400" dirty="0"/>
              <a:t>Toxicity</a:t>
            </a:r>
          </a:p>
          <a:p>
            <a:r>
              <a:rPr lang="en-US" sz="2400" dirty="0"/>
              <a:t>Dose and duration</a:t>
            </a:r>
          </a:p>
          <a:p>
            <a:r>
              <a:rPr lang="en-US" sz="2400" dirty="0"/>
              <a:t>Interaction</a:t>
            </a:r>
          </a:p>
          <a:p>
            <a:r>
              <a:rPr lang="en-US" sz="2400" dirty="0"/>
              <a:t>Individual characteristics</a:t>
            </a:r>
          </a:p>
          <a:p>
            <a:pPr marL="0" indent="0">
              <a:buNone/>
            </a:pPr>
            <a:endParaRPr lang="en-US" dirty="0"/>
          </a:p>
          <a:p>
            <a:pPr marL="0" indent="0">
              <a:buNone/>
            </a:pPr>
            <a:endParaRPr lang="en-US" b="1" dirty="0"/>
          </a:p>
        </p:txBody>
      </p:sp>
      <p:sp>
        <p:nvSpPr>
          <p:cNvPr id="2" name="Title 1"/>
          <p:cNvSpPr>
            <a:spLocks noGrp="1"/>
          </p:cNvSpPr>
          <p:nvPr>
            <p:ph type="title"/>
          </p:nvPr>
        </p:nvSpPr>
        <p:spPr/>
        <p:txBody>
          <a:bodyPr/>
          <a:lstStyle/>
          <a:p>
            <a:r>
              <a:rPr lang="en-US" dirty="0"/>
              <a:t>Is Exposure Hazardous?</a:t>
            </a:r>
          </a:p>
        </p:txBody>
      </p:sp>
      <p:sp>
        <p:nvSpPr>
          <p:cNvPr id="7" name="Slide Number Placeholder 6">
            <a:extLst>
              <a:ext uri="{FF2B5EF4-FFF2-40B4-BE49-F238E27FC236}">
                <a16:creationId xmlns:a16="http://schemas.microsoft.com/office/drawing/2014/main" id="{6DA999B8-5D48-4F38-92EA-EA98C7BFFD70}"/>
              </a:ext>
            </a:extLst>
          </p:cNvPr>
          <p:cNvSpPr>
            <a:spLocks noGrp="1"/>
          </p:cNvSpPr>
          <p:nvPr>
            <p:ph type="sldNum" sz="quarter" idx="12"/>
          </p:nvPr>
        </p:nvSpPr>
        <p:spPr/>
        <p:txBody>
          <a:bodyPr/>
          <a:lstStyle/>
          <a:p>
            <a:fld id="{6FDA8FB0-639E-49A6-B8A0-84B49FC4CE30}" type="slidenum">
              <a:rPr lang="en-US" smtClean="0"/>
              <a:t>9</a:t>
            </a:fld>
            <a:endParaRPr lang="en-US" dirty="0"/>
          </a:p>
        </p:txBody>
      </p:sp>
      <p:pic>
        <p:nvPicPr>
          <p:cNvPr id="4" name="Picture 3" descr="List of factors that impact hazard level of exposure to crystalline silica.">
            <a:extLst>
              <a:ext uri="{FF2B5EF4-FFF2-40B4-BE49-F238E27FC236}">
                <a16:creationId xmlns:a16="http://schemas.microsoft.com/office/drawing/2014/main" id="{25EC326C-90BA-427A-96DF-1A9FA8D5BA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2781" y="1825963"/>
            <a:ext cx="6535478" cy="4895512"/>
          </a:xfrm>
          <a:prstGeom prst="rect">
            <a:avLst/>
          </a:prstGeom>
        </p:spPr>
      </p:pic>
    </p:spTree>
    <p:extLst>
      <p:ext uri="{BB962C8B-B14F-4D97-AF65-F5344CB8AC3E}">
        <p14:creationId xmlns:p14="http://schemas.microsoft.com/office/powerpoint/2010/main" val="2437016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3241</Words>
  <Application>Microsoft Office PowerPoint</Application>
  <PresentationFormat>Widescreen</PresentationFormat>
  <Paragraphs>448</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Bahnschrift SemiCondensed</vt:lpstr>
      <vt:lpstr>Calibri</vt:lpstr>
      <vt:lpstr>Calibri Light</vt:lpstr>
      <vt:lpstr>Tahoma</vt:lpstr>
      <vt:lpstr>Wingdings</vt:lpstr>
      <vt:lpstr>Office Theme</vt:lpstr>
      <vt:lpstr>Respirable Crystalline Silica    Employee Safety Training</vt:lpstr>
      <vt:lpstr>Disclaimer</vt:lpstr>
      <vt:lpstr>Trainee Learning Objectives</vt:lpstr>
      <vt:lpstr>Course Roadmap</vt:lpstr>
      <vt:lpstr>Why Silica is Hazardous</vt:lpstr>
      <vt:lpstr>About Silica</vt:lpstr>
      <vt:lpstr>Silica in Industrial Processes</vt:lpstr>
      <vt:lpstr>The Hazards of Silica</vt:lpstr>
      <vt:lpstr>Is Exposure Hazardous?</vt:lpstr>
      <vt:lpstr>Possible Health Effects</vt:lpstr>
      <vt:lpstr>Common Work Tasks and Industries  where Silica Hazards Exist</vt:lpstr>
      <vt:lpstr>Activity #1  Small Group Discussion Think/Pair/Share</vt:lpstr>
      <vt:lpstr>Controlling Exposure to Silica</vt:lpstr>
      <vt:lpstr>Types of  Controls</vt:lpstr>
      <vt:lpstr>Engineering Control Methods</vt:lpstr>
      <vt:lpstr>Administrative Control Methods</vt:lpstr>
      <vt:lpstr>Personal Protective Equipment</vt:lpstr>
      <vt:lpstr>Activity #2  Video Case Study  Link to Video</vt:lpstr>
      <vt:lpstr>Employer Requirements   OSHA Silica Standard</vt:lpstr>
      <vt:lpstr>OSHA Silica Standard: 29 CFR 1926.1153</vt:lpstr>
      <vt:lpstr>Employer Requirements</vt:lpstr>
      <vt:lpstr>Additional Employer Requirements</vt:lpstr>
      <vt:lpstr>Employee’s Role</vt:lpstr>
      <vt:lpstr>Activity #3  Action Plan </vt:lpstr>
      <vt:lpstr>Wrap Up</vt:lpstr>
      <vt:lpstr>Learning Objective 1 Review &amp; Summary</vt:lpstr>
      <vt:lpstr>Learning Objective 2 Review &amp; Summary</vt:lpstr>
      <vt:lpstr>Learning Objective 3 Review &amp; Summary</vt:lpstr>
      <vt:lpstr>Learning Objective 4 Review &amp; Summary</vt:lpstr>
      <vt:lpstr>Stop Silicosis Video</vt:lpstr>
      <vt:lpstr>End of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2020-05-07T16:04:34Z</dcterms:created>
  <dcterms:modified xsi:type="dcterms:W3CDTF">2020-05-07T16:08:06Z</dcterms:modified>
</cp:coreProperties>
</file>