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7" r:id="rId2"/>
    <p:sldId id="316" r:id="rId3"/>
    <p:sldId id="258" r:id="rId4"/>
    <p:sldId id="259" r:id="rId5"/>
    <p:sldId id="260" r:id="rId6"/>
    <p:sldId id="321" r:id="rId7"/>
    <p:sldId id="307" r:id="rId8"/>
    <p:sldId id="262" r:id="rId9"/>
    <p:sldId id="265" r:id="rId10"/>
    <p:sldId id="263" r:id="rId11"/>
    <p:sldId id="264" r:id="rId12"/>
    <p:sldId id="267" r:id="rId13"/>
    <p:sldId id="266" r:id="rId14"/>
    <p:sldId id="310" r:id="rId15"/>
    <p:sldId id="311" r:id="rId16"/>
    <p:sldId id="312" r:id="rId17"/>
    <p:sldId id="313" r:id="rId18"/>
    <p:sldId id="315" r:id="rId19"/>
    <p:sldId id="314" r:id="rId20"/>
    <p:sldId id="309" r:id="rId21"/>
    <p:sldId id="268" r:id="rId22"/>
    <p:sldId id="269" r:id="rId23"/>
    <p:sldId id="271" r:id="rId24"/>
    <p:sldId id="304" r:id="rId25"/>
    <p:sldId id="318" r:id="rId26"/>
    <p:sldId id="280" r:id="rId27"/>
    <p:sldId id="320" r:id="rId28"/>
    <p:sldId id="272" r:id="rId29"/>
    <p:sldId id="273" r:id="rId30"/>
    <p:sldId id="274" r:id="rId31"/>
    <p:sldId id="275" r:id="rId32"/>
    <p:sldId id="276" r:id="rId33"/>
    <p:sldId id="308" r:id="rId34"/>
    <p:sldId id="319" r:id="rId35"/>
    <p:sldId id="284" r:id="rId36"/>
    <p:sldId id="305" r:id="rId37"/>
    <p:sldId id="288" r:id="rId38"/>
    <p:sldId id="317" r:id="rId39"/>
    <p:sldId id="290" r:id="rId4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69717" autoAdjust="0"/>
  </p:normalViewPr>
  <p:slideViewPr>
    <p:cSldViewPr>
      <p:cViewPr varScale="1">
        <p:scale>
          <a:sx n="49" d="100"/>
          <a:sy n="49" d="100"/>
        </p:scale>
        <p:origin x="1930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0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r">
              <a:defRPr sz="1200"/>
            </a:lvl1pPr>
          </a:lstStyle>
          <a:p>
            <a:fld id="{F6122119-5499-414D-ADEB-7DB99B30EF64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r">
              <a:defRPr sz="1200"/>
            </a:lvl1pPr>
          </a:lstStyle>
          <a:p>
            <a:fld id="{49E420A5-17EC-4AFC-AD83-0F42FF857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2806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r">
              <a:defRPr sz="1200"/>
            </a:lvl1pPr>
          </a:lstStyle>
          <a:p>
            <a:fld id="{60DB2968-6386-4EC1-8488-22950F0A08A6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6" rIns="93174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4" tIns="46586" rIns="93174" bIns="465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r">
              <a:defRPr sz="1200"/>
            </a:lvl1pPr>
          </a:lstStyle>
          <a:p>
            <a:fld id="{37B3FC34-BF99-403A-AA16-AF90622A1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1210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85800"/>
            <a:ext cx="4681538" cy="3513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7576" y="4427538"/>
            <a:ext cx="5194300" cy="500369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16" tIns="46407" rIns="92816" bIns="46407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ts val="450"/>
              </a:spcBef>
            </a:pPr>
            <a:r>
              <a:rPr lang="en-GB" sz="1100" b="1" u="sng" dirty="0" err="1">
                <a:cs typeface="Lucida Sans Unicode" pitchFamily="34" charset="0"/>
              </a:rPr>
              <a:t>Notas</a:t>
            </a:r>
            <a:r>
              <a:rPr lang="en-GB" sz="1100" b="1" u="sng" dirty="0">
                <a:cs typeface="Lucida Sans Unicode" pitchFamily="34" charset="0"/>
              </a:rPr>
              <a:t> para el </a:t>
            </a:r>
            <a:r>
              <a:rPr lang="en-GB" sz="1100" b="1" u="sng" dirty="0" err="1">
                <a:cs typeface="Lucida Sans Unicode" pitchFamily="34" charset="0"/>
              </a:rPr>
              <a:t>capacitador</a:t>
            </a:r>
            <a:r>
              <a:rPr lang="en-GB" sz="1100" b="1" u="sng" dirty="0">
                <a:cs typeface="Lucida Sans Unicode" pitchFamily="34" charset="0"/>
              </a:rPr>
              <a:t>:</a:t>
            </a:r>
          </a:p>
          <a:p>
            <a:pPr>
              <a:lnSpc>
                <a:spcPct val="123000"/>
              </a:lnSpc>
              <a:spcBef>
                <a:spcPts val="500"/>
              </a:spcBef>
              <a:spcAft>
                <a:spcPts val="500"/>
              </a:spcAft>
            </a:pPr>
            <a:endParaRPr lang="en-GB" sz="1100" dirty="0">
              <a:cs typeface="Lucida Sans Unicode" pitchFamily="34" charset="0"/>
            </a:endParaRPr>
          </a:p>
          <a:p>
            <a:pPr>
              <a:lnSpc>
                <a:spcPct val="123000"/>
              </a:lnSpc>
              <a:spcBef>
                <a:spcPts val="500"/>
              </a:spcBef>
              <a:spcAft>
                <a:spcPts val="500"/>
              </a:spcAft>
              <a:buFont typeface="Arial" charset="0"/>
              <a:buChar char="•"/>
            </a:pPr>
            <a:r>
              <a:rPr lang="es-PR" sz="1100" dirty="0">
                <a:cs typeface="Lucida Sans Unicode" pitchFamily="34" charset="0"/>
              </a:rPr>
              <a:t>Un programa de seguridad eficaz dirigido a trabajadores movilizados a una zona de desastre debe contar con disposiciones para la identificación sistemática, la evaluación y la prevención o el control de peligros generales en el lugar de trabajo, peligros específicos para un trabajo en particular y peligros potenciales que pudieran originarse de condiciones predecibles. </a:t>
            </a:r>
          </a:p>
          <a:p>
            <a:pPr>
              <a:lnSpc>
                <a:spcPct val="123000"/>
              </a:lnSpc>
              <a:spcBef>
                <a:spcPts val="500"/>
              </a:spcBef>
              <a:spcAft>
                <a:spcPts val="500"/>
              </a:spcAft>
              <a:buFont typeface="Arial" charset="0"/>
              <a:buChar char="•"/>
            </a:pPr>
            <a:endParaRPr lang="es-PR" sz="1100" dirty="0">
              <a:cs typeface="Lucida Sans Unicode" pitchFamily="34" charset="0"/>
            </a:endParaRPr>
          </a:p>
          <a:p>
            <a:pPr>
              <a:lnSpc>
                <a:spcPct val="123000"/>
              </a:lnSpc>
              <a:spcBef>
                <a:spcPts val="500"/>
              </a:spcBef>
              <a:spcAft>
                <a:spcPts val="500"/>
              </a:spcAft>
              <a:buFont typeface="Arial" charset="0"/>
              <a:buChar char="•"/>
            </a:pPr>
            <a:r>
              <a:rPr lang="es-PR" sz="1100" dirty="0">
                <a:cs typeface="Lucida Sans Unicode" pitchFamily="34" charset="0"/>
              </a:rPr>
              <a:t>La profundidad con la que se describa el programa escrito no importa tanto como la eficacia que pueda tener en la práctica. </a:t>
            </a:r>
          </a:p>
          <a:p>
            <a:pPr>
              <a:lnSpc>
                <a:spcPct val="123000"/>
              </a:lnSpc>
              <a:spcBef>
                <a:spcPts val="500"/>
              </a:spcBef>
              <a:spcAft>
                <a:spcPts val="500"/>
              </a:spcAft>
              <a:buFont typeface="Arial" charset="0"/>
              <a:buChar char="•"/>
            </a:pPr>
            <a:r>
              <a:rPr lang="es-PR" sz="1100" dirty="0">
                <a:cs typeface="Lucida Sans Unicode" pitchFamily="34" charset="0"/>
              </a:rPr>
              <a:t>Sin embargo, a medida que aumenta el tamaño del lugar de trabajo o la complejidad de una operación peligrosa, aumenta la necesidad de contar con una guía escrita para garantizar la comunicación clara de las políticas y prioridades, así como la aplicación coherente y justa de las reglas. </a:t>
            </a:r>
          </a:p>
          <a:p>
            <a:pPr>
              <a:lnSpc>
                <a:spcPct val="140000"/>
              </a:lnSpc>
              <a:spcBef>
                <a:spcPts val="500"/>
              </a:spcBef>
              <a:spcAft>
                <a:spcPts val="500"/>
              </a:spcAft>
              <a:buFont typeface="Times New Roman" pitchFamily="18" charset="0"/>
              <a:buChar char="•"/>
            </a:pPr>
            <a:r>
              <a:rPr lang="es-PR" sz="1100" dirty="0">
                <a:cs typeface="Lucida Sans Unicode" pitchFamily="34" charset="0"/>
              </a:rPr>
              <a:t>Un programa eficaz de salud y seguridad ocupacionales incluirá los cuatro elementos principales ya señalados: el compromiso de la gerencia y la participación de los empleados; el análisis del lugar de trabajo; la prevención y el control de los peligros; y la capacitación en salud y seguridad.</a:t>
            </a:r>
          </a:p>
          <a:p>
            <a:pPr>
              <a:lnSpc>
                <a:spcPct val="80000"/>
              </a:lnSpc>
              <a:spcBef>
                <a:spcPts val="450"/>
              </a:spcBef>
            </a:pPr>
            <a:endParaRPr lang="es-PR" sz="1100" dirty="0">
              <a:latin typeface="Arial" charset="0"/>
              <a:cs typeface="Lucida Sans Unicode" pitchFamily="34" charset="0"/>
            </a:endParaRPr>
          </a:p>
          <a:p>
            <a:pPr>
              <a:lnSpc>
                <a:spcPct val="80000"/>
              </a:lnSpc>
              <a:spcBef>
                <a:spcPts val="450"/>
              </a:spcBef>
            </a:pPr>
            <a:endParaRPr lang="en-GB" sz="1100" dirty="0">
              <a:latin typeface="Arial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6207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85800"/>
            <a:ext cx="4681538" cy="3513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42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7576" y="4427540"/>
            <a:ext cx="5194300" cy="210779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16" tIns="46407" rIns="92816" bIns="46407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5000"/>
              </a:lnSpc>
              <a:spcBef>
                <a:spcPts val="450"/>
              </a:spcBef>
            </a:pPr>
            <a:r>
              <a:rPr lang="en-GB" sz="1000" b="1" u="sng" dirty="0" err="1">
                <a:cs typeface="Lucida Sans Unicode" pitchFamily="34" charset="0"/>
              </a:rPr>
              <a:t>Notas</a:t>
            </a:r>
            <a:r>
              <a:rPr lang="en-GB" sz="1000" b="1" u="sng" dirty="0">
                <a:cs typeface="Lucida Sans Unicode" pitchFamily="34" charset="0"/>
              </a:rPr>
              <a:t> para el </a:t>
            </a:r>
            <a:r>
              <a:rPr lang="en-GB" sz="1000" b="1" u="sng" dirty="0" err="1">
                <a:cs typeface="Lucida Sans Unicode" pitchFamily="34" charset="0"/>
              </a:rPr>
              <a:t>capacitador</a:t>
            </a:r>
            <a:r>
              <a:rPr lang="en-GB" sz="1000" b="1" u="sng" dirty="0">
                <a:cs typeface="Lucida Sans Unicode" pitchFamily="34" charset="0"/>
              </a:rPr>
              <a:t>:</a:t>
            </a:r>
          </a:p>
          <a:p>
            <a:pPr>
              <a:spcBef>
                <a:spcPts val="450"/>
              </a:spcBef>
            </a:pPr>
            <a:r>
              <a:rPr lang="en-GB" sz="1000" b="1" u="sng" dirty="0" err="1">
                <a:cs typeface="Lucida Sans Unicode" pitchFamily="34" charset="0"/>
              </a:rPr>
              <a:t>Fotos</a:t>
            </a:r>
            <a:r>
              <a:rPr lang="en-GB" sz="1000" b="1" u="sng" dirty="0">
                <a:cs typeface="Lucida Sans Unicode" pitchFamily="34" charset="0"/>
              </a:rPr>
              <a:t> de Lowes.com y 3M.com </a:t>
            </a:r>
          </a:p>
          <a:p>
            <a:pPr>
              <a:spcBef>
                <a:spcPts val="450"/>
              </a:spcBef>
            </a:pPr>
            <a:endParaRPr lang="en-GB" sz="1000" b="1" u="sng" dirty="0">
              <a:cs typeface="Lucida Sans Unicode" pitchFamily="34" charset="0"/>
            </a:endParaRPr>
          </a:p>
          <a:p>
            <a:pPr>
              <a:lnSpc>
                <a:spcPct val="80000"/>
              </a:lnSpc>
              <a:spcBef>
                <a:spcPts val="450"/>
              </a:spcBef>
              <a:spcAft>
                <a:spcPts val="300"/>
              </a:spcAft>
            </a:pPr>
            <a:r>
              <a:rPr lang="en-GB" sz="900" b="1" u="sng" dirty="0" err="1">
                <a:solidFill>
                  <a:srgbClr val="3333CC"/>
                </a:solidFill>
                <a:cs typeface="Lucida Sans Unicode" pitchFamily="34" charset="0"/>
              </a:rPr>
              <a:t>Otor</a:t>
            </a:r>
            <a:r>
              <a:rPr lang="en-GB" sz="900" b="1" u="sng" dirty="0">
                <a:solidFill>
                  <a:srgbClr val="3333CC"/>
                </a:solidFill>
                <a:cs typeface="Lucida Sans Unicode" pitchFamily="34" charset="0"/>
              </a:rPr>
              <a:t> </a:t>
            </a:r>
            <a:r>
              <a:rPr lang="en-GB" sz="900" b="1" u="sng" dirty="0" err="1">
                <a:solidFill>
                  <a:srgbClr val="3333CC"/>
                </a:solidFill>
                <a:cs typeface="Lucida Sans Unicode" pitchFamily="34" charset="0"/>
              </a:rPr>
              <a:t>equipo</a:t>
            </a:r>
            <a:r>
              <a:rPr lang="en-GB" sz="900" b="1" u="sng" dirty="0">
                <a:solidFill>
                  <a:srgbClr val="3333CC"/>
                </a:solidFill>
                <a:cs typeface="Lucida Sans Unicode" pitchFamily="34" charset="0"/>
              </a:rPr>
              <a:t> de </a:t>
            </a:r>
            <a:r>
              <a:rPr lang="en-GB" sz="900" b="1" u="sng" dirty="0" err="1">
                <a:solidFill>
                  <a:srgbClr val="3333CC"/>
                </a:solidFill>
                <a:cs typeface="Lucida Sans Unicode" pitchFamily="34" charset="0"/>
              </a:rPr>
              <a:t>proteccion</a:t>
            </a:r>
            <a:endParaRPr lang="en-GB" sz="900" b="1" u="sng" dirty="0">
              <a:solidFill>
                <a:srgbClr val="3333CC"/>
              </a:solidFill>
              <a:cs typeface="Lucida Sans Unicode" pitchFamily="34" charset="0"/>
            </a:endParaRPr>
          </a:p>
          <a:p>
            <a:pPr>
              <a:lnSpc>
                <a:spcPct val="80000"/>
              </a:lnSpc>
              <a:spcBef>
                <a:spcPts val="450"/>
              </a:spcBef>
              <a:spcAft>
                <a:spcPts val="300"/>
              </a:spcAft>
            </a:pPr>
            <a:endParaRPr lang="en-GB" sz="900" b="1" u="sng" dirty="0">
              <a:solidFill>
                <a:srgbClr val="3333CC"/>
              </a:solidFill>
              <a:cs typeface="Lucida Sans Unicode" pitchFamily="34" charset="0"/>
            </a:endParaRPr>
          </a:p>
          <a:p>
            <a:pPr>
              <a:lnSpc>
                <a:spcPct val="80000"/>
              </a:lnSpc>
              <a:spcBef>
                <a:spcPts val="450"/>
              </a:spcBef>
              <a:spcAft>
                <a:spcPts val="300"/>
              </a:spcAft>
            </a:pPr>
            <a:r>
              <a:rPr lang="es-ES" sz="900" dirty="0">
                <a:solidFill>
                  <a:srgbClr val="3333CC"/>
                </a:solidFill>
                <a:cs typeface="Lucida Sans Unicode" pitchFamily="34" charset="0"/>
              </a:rPr>
              <a:t>considere el uso zapatos/botas de seguridad, guantes, protección de ojos y cara y vestimenta protectora dependiendo de la tarea.  Guantes y zapatos de seguridad pueden variar dependiendo de qué producto químico está presente en el sitio.</a:t>
            </a:r>
            <a:endParaRPr lang="en-GB" sz="900" dirty="0">
              <a:solidFill>
                <a:srgbClr val="3333CC"/>
              </a:solidFill>
              <a:cs typeface="Lucida Sans Unicode" pitchFamily="34" charset="0"/>
            </a:endParaRPr>
          </a:p>
          <a:p>
            <a:pPr>
              <a:spcBef>
                <a:spcPts val="450"/>
              </a:spcBef>
            </a:pPr>
            <a:endParaRPr lang="en-GB" sz="1000" b="1" dirty="0">
              <a:cs typeface="Lucida Sans Unicode" pitchFamily="34" charset="0"/>
            </a:endParaRPr>
          </a:p>
          <a:p>
            <a:pPr>
              <a:spcBef>
                <a:spcPts val="450"/>
              </a:spcBef>
            </a:pPr>
            <a:r>
              <a:rPr lang="es-ES" sz="1000" dirty="0">
                <a:cs typeface="Lucida Sans Unicode" pitchFamily="34" charset="0"/>
              </a:rPr>
              <a:t>Para obtener más información sobre el equipo necesario, póngase en contacto con la oficina más cercana de la OSHA o NIOSH</a:t>
            </a:r>
            <a:endParaRPr lang="en-GB" sz="1000" dirty="0"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303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85800"/>
            <a:ext cx="4681538" cy="3513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42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7576" y="4427540"/>
            <a:ext cx="5194300" cy="260048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16" tIns="46407" rIns="92816" bIns="46407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5000"/>
              </a:lnSpc>
              <a:spcBef>
                <a:spcPts val="450"/>
              </a:spcBef>
            </a:pPr>
            <a:r>
              <a:rPr lang="en-GB" sz="1000" b="1" u="sng" dirty="0" err="1">
                <a:cs typeface="Lucida Sans Unicode" pitchFamily="34" charset="0"/>
              </a:rPr>
              <a:t>Notas</a:t>
            </a:r>
            <a:r>
              <a:rPr lang="en-GB" sz="1000" b="1" u="sng" dirty="0">
                <a:cs typeface="Lucida Sans Unicode" pitchFamily="34" charset="0"/>
              </a:rPr>
              <a:t> para el </a:t>
            </a:r>
            <a:r>
              <a:rPr lang="en-GB" sz="1000" b="1" u="sng" dirty="0" err="1">
                <a:cs typeface="Lucida Sans Unicode" pitchFamily="34" charset="0"/>
              </a:rPr>
              <a:t>capacitador</a:t>
            </a:r>
            <a:r>
              <a:rPr lang="en-GB" sz="1000" b="1" u="sng" dirty="0">
                <a:cs typeface="Lucida Sans Unicode" pitchFamily="34" charset="0"/>
              </a:rPr>
              <a:t>:</a:t>
            </a:r>
          </a:p>
          <a:p>
            <a:pPr>
              <a:spcBef>
                <a:spcPts val="450"/>
              </a:spcBef>
            </a:pPr>
            <a:endParaRPr lang="en-GB" sz="1000" b="1" dirty="0">
              <a:cs typeface="Lucida Sans Unicode" pitchFamily="34" charset="0"/>
            </a:endParaRPr>
          </a:p>
          <a:p>
            <a:pPr>
              <a:spcBef>
                <a:spcPts val="450"/>
              </a:spcBef>
            </a:pPr>
            <a:r>
              <a:rPr lang="es-ES" sz="1000" dirty="0">
                <a:cs typeface="Lucida Sans Unicode" pitchFamily="34" charset="0"/>
              </a:rPr>
              <a:t>Exposición a sustancias químicas: siempre lea las etiquetas y SDS de productos químicos como limpiadores, desinfectantes, pesticidas y otros para identificar correctamente las medidas de seguridad al manipular, usar y desechar estos materiales</a:t>
            </a:r>
          </a:p>
          <a:p>
            <a:pPr>
              <a:spcBef>
                <a:spcPts val="450"/>
              </a:spcBef>
            </a:pPr>
            <a:endParaRPr lang="es-ES" sz="1000" dirty="0">
              <a:cs typeface="Lucida Sans Unicode" pitchFamily="34" charset="0"/>
            </a:endParaRPr>
          </a:p>
          <a:p>
            <a:pPr>
              <a:spcBef>
                <a:spcPts val="450"/>
              </a:spcBef>
            </a:pPr>
            <a:r>
              <a:rPr lang="es-ES" sz="1000" dirty="0">
                <a:cs typeface="Lucida Sans Unicode" pitchFamily="34" charset="0"/>
              </a:rPr>
              <a:t>Los trabajadores deben estar conscientes de los peligros potenciales, higiene personal y medidas de protección personales necesarias al manipular los materiales químicos.</a:t>
            </a:r>
          </a:p>
          <a:p>
            <a:pPr>
              <a:spcBef>
                <a:spcPts val="450"/>
              </a:spcBef>
            </a:pPr>
            <a:endParaRPr lang="es-ES" sz="1000" dirty="0">
              <a:cs typeface="Lucida Sans Unicode" pitchFamily="34" charset="0"/>
            </a:endParaRPr>
          </a:p>
          <a:p>
            <a:pPr>
              <a:spcBef>
                <a:spcPts val="450"/>
              </a:spcBef>
            </a:pPr>
            <a:r>
              <a:rPr lang="es-ES" sz="1000" dirty="0">
                <a:cs typeface="Lucida Sans Unicode" pitchFamily="34" charset="0"/>
              </a:rPr>
              <a:t>Cada agencia y el contratista establecerá un programa de comunicación de peligros de acuerdo con 29 CFR 1910.1200.  Hojas de datos de seguridad (SDS) se mantendrá por los empleadores individuales y serán compartidas a petición con otros contratistas, empleados y otros organismos.  Se informará a los empleados de la existencia y ubicación de los SDS.  Envases de productos químicos deberán etiquetarse con contenido, peligros y órganos diana.</a:t>
            </a:r>
            <a:endParaRPr lang="en-GB" sz="1000" dirty="0"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279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85800"/>
            <a:ext cx="4681538" cy="3513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52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7576" y="4427539"/>
            <a:ext cx="5194300" cy="270893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16" tIns="46407" rIns="92816" bIns="46407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5000"/>
              </a:lnSpc>
              <a:spcBef>
                <a:spcPts val="450"/>
              </a:spcBef>
            </a:pPr>
            <a:r>
              <a:rPr lang="en-GB" sz="1100" b="1" u="sng" dirty="0" err="1">
                <a:cs typeface="Lucida Sans Unicode" pitchFamily="34" charset="0"/>
              </a:rPr>
              <a:t>Notas</a:t>
            </a:r>
            <a:r>
              <a:rPr lang="en-GB" sz="1100" b="1" u="sng" dirty="0">
                <a:cs typeface="Lucida Sans Unicode" pitchFamily="34" charset="0"/>
              </a:rPr>
              <a:t> para el </a:t>
            </a:r>
            <a:r>
              <a:rPr lang="en-GB" sz="1100" b="1" u="sng" dirty="0" err="1">
                <a:cs typeface="Lucida Sans Unicode" pitchFamily="34" charset="0"/>
              </a:rPr>
              <a:t>capacitador</a:t>
            </a:r>
            <a:r>
              <a:rPr lang="en-GB" sz="1100" b="1" u="sng" dirty="0">
                <a:cs typeface="Lucida Sans Unicode" pitchFamily="34" charset="0"/>
              </a:rPr>
              <a:t>:</a:t>
            </a:r>
          </a:p>
          <a:p>
            <a:pPr>
              <a:spcBef>
                <a:spcPts val="450"/>
              </a:spcBef>
            </a:pPr>
            <a:endParaRPr lang="en-GB" sz="1100" dirty="0">
              <a:cs typeface="Tahoma" pitchFamily="34" charset="0"/>
            </a:endParaRPr>
          </a:p>
          <a:p>
            <a:pPr>
              <a:spcBef>
                <a:spcPts val="450"/>
              </a:spcBef>
            </a:pPr>
            <a:r>
              <a:rPr lang="en-GB" sz="1100" dirty="0">
                <a:cs typeface="Tahoma" pitchFamily="34" charset="0"/>
              </a:rPr>
              <a:t>Evite </a:t>
            </a:r>
            <a:r>
              <a:rPr lang="en-GB" sz="1100" dirty="0" err="1">
                <a:cs typeface="Tahoma" pitchFamily="34" charset="0"/>
              </a:rPr>
              <a:t>respirar</a:t>
            </a:r>
            <a:r>
              <a:rPr lang="en-GB" sz="1100" dirty="0">
                <a:cs typeface="Tahoma" pitchFamily="34" charset="0"/>
              </a:rPr>
              <a:t> el </a:t>
            </a:r>
            <a:r>
              <a:rPr lang="en-GB" sz="1100" dirty="0" err="1">
                <a:cs typeface="Tahoma" pitchFamily="34" charset="0"/>
              </a:rPr>
              <a:t>polvo</a:t>
            </a:r>
            <a:r>
              <a:rPr lang="en-GB" sz="1100" dirty="0">
                <a:cs typeface="Tahoma" pitchFamily="34" charset="0"/>
              </a:rPr>
              <a:t> (</a:t>
            </a:r>
            <a:r>
              <a:rPr lang="en-GB" sz="1100" dirty="0" err="1">
                <a:cs typeface="Tahoma" pitchFamily="34" charset="0"/>
              </a:rPr>
              <a:t>esporas</a:t>
            </a:r>
            <a:r>
              <a:rPr lang="en-GB" sz="1100" dirty="0">
                <a:cs typeface="Tahoma" pitchFamily="34" charset="0"/>
              </a:rPr>
              <a:t> </a:t>
            </a:r>
            <a:r>
              <a:rPr lang="en-GB" sz="1100" dirty="0" err="1">
                <a:cs typeface="Tahoma" pitchFamily="34" charset="0"/>
              </a:rPr>
              <a:t>micóticas</a:t>
            </a:r>
            <a:r>
              <a:rPr lang="en-GB" sz="1100" dirty="0">
                <a:cs typeface="Tahoma" pitchFamily="34" charset="0"/>
              </a:rPr>
              <a:t>) </a:t>
            </a:r>
            <a:r>
              <a:rPr lang="en-GB" sz="1100" dirty="0" err="1">
                <a:cs typeface="Tahoma" pitchFamily="34" charset="0"/>
              </a:rPr>
              <a:t>generado</a:t>
            </a:r>
            <a:r>
              <a:rPr lang="en-GB" sz="1100" dirty="0">
                <a:cs typeface="Tahoma" pitchFamily="34" charset="0"/>
              </a:rPr>
              <a:t> </a:t>
            </a:r>
            <a:r>
              <a:rPr lang="en-GB" sz="1100" dirty="0" err="1">
                <a:cs typeface="Tahoma" pitchFamily="34" charset="0"/>
              </a:rPr>
              <a:t>por</a:t>
            </a:r>
            <a:r>
              <a:rPr lang="en-GB" sz="1100" dirty="0">
                <a:cs typeface="Tahoma" pitchFamily="34" charset="0"/>
              </a:rPr>
              <a:t> </a:t>
            </a:r>
            <a:r>
              <a:rPr lang="en-GB" sz="1100" dirty="0" err="1">
                <a:cs typeface="Tahoma" pitchFamily="34" charset="0"/>
              </a:rPr>
              <a:t>los</a:t>
            </a:r>
            <a:r>
              <a:rPr lang="en-GB" sz="1100" dirty="0">
                <a:cs typeface="Tahoma" pitchFamily="34" charset="0"/>
              </a:rPr>
              <a:t> </a:t>
            </a:r>
            <a:r>
              <a:rPr lang="en-GB" sz="1100" dirty="0" err="1">
                <a:cs typeface="Tahoma" pitchFamily="34" charset="0"/>
              </a:rPr>
              <a:t>materiales</a:t>
            </a:r>
            <a:r>
              <a:rPr lang="en-GB" sz="1100" dirty="0">
                <a:cs typeface="Tahoma" pitchFamily="34" charset="0"/>
              </a:rPr>
              <a:t> </a:t>
            </a:r>
            <a:r>
              <a:rPr lang="en-GB" sz="1100" dirty="0" err="1">
                <a:cs typeface="Tahoma" pitchFamily="34" charset="0"/>
              </a:rPr>
              <a:t>húmedos</a:t>
            </a:r>
            <a:r>
              <a:rPr lang="en-GB" sz="1100" dirty="0">
                <a:cs typeface="Tahoma" pitchFamily="34" charset="0"/>
              </a:rPr>
              <a:t> del </a:t>
            </a:r>
            <a:r>
              <a:rPr lang="en-GB" sz="1100" dirty="0" err="1">
                <a:cs typeface="Tahoma" pitchFamily="34" charset="0"/>
              </a:rPr>
              <a:t>edificio</a:t>
            </a:r>
            <a:r>
              <a:rPr lang="en-GB" sz="1100" dirty="0">
                <a:cs typeface="Tahoma" pitchFamily="34" charset="0"/>
              </a:rPr>
              <a:t>.</a:t>
            </a:r>
          </a:p>
          <a:p>
            <a:pPr>
              <a:spcBef>
                <a:spcPts val="450"/>
              </a:spcBef>
            </a:pPr>
            <a:r>
              <a:rPr lang="en-GB" sz="1100" dirty="0">
                <a:cs typeface="Tahoma" pitchFamily="34" charset="0"/>
              </a:rPr>
              <a:t>Como </a:t>
            </a:r>
            <a:r>
              <a:rPr lang="en-GB" sz="1100" dirty="0" err="1">
                <a:cs typeface="Tahoma" pitchFamily="34" charset="0"/>
              </a:rPr>
              <a:t>mínimo</a:t>
            </a:r>
            <a:r>
              <a:rPr lang="en-GB" sz="1100" dirty="0">
                <a:cs typeface="Tahoma" pitchFamily="34" charset="0"/>
              </a:rPr>
              <a:t>, use un </a:t>
            </a:r>
            <a:r>
              <a:rPr lang="en-GB" sz="1100" dirty="0" err="1">
                <a:cs typeface="Tahoma" pitchFamily="34" charset="0"/>
              </a:rPr>
              <a:t>respirador</a:t>
            </a:r>
            <a:r>
              <a:rPr lang="en-GB" sz="1100" dirty="0">
                <a:cs typeface="Tahoma" pitchFamily="34" charset="0"/>
              </a:rPr>
              <a:t> </a:t>
            </a:r>
            <a:r>
              <a:rPr lang="en-GB" sz="1100" dirty="0" err="1">
                <a:cs typeface="Tahoma" pitchFamily="34" charset="0"/>
              </a:rPr>
              <a:t>desechable</a:t>
            </a:r>
            <a:r>
              <a:rPr lang="en-GB" sz="1100" dirty="0">
                <a:cs typeface="Tahoma" pitchFamily="34" charset="0"/>
              </a:rPr>
              <a:t> N-95 </a:t>
            </a:r>
            <a:r>
              <a:rPr lang="en-GB" sz="1100" dirty="0" err="1">
                <a:cs typeface="Tahoma" pitchFamily="34" charset="0"/>
              </a:rPr>
              <a:t>aprobado</a:t>
            </a:r>
            <a:r>
              <a:rPr lang="en-GB" sz="1100" dirty="0">
                <a:cs typeface="Tahoma" pitchFamily="34" charset="0"/>
              </a:rPr>
              <a:t> </a:t>
            </a:r>
            <a:r>
              <a:rPr lang="en-GB" sz="1100" dirty="0" err="1">
                <a:cs typeface="Tahoma" pitchFamily="34" charset="0"/>
              </a:rPr>
              <a:t>por</a:t>
            </a:r>
            <a:r>
              <a:rPr lang="en-GB" sz="1100" dirty="0">
                <a:cs typeface="Tahoma" pitchFamily="34" charset="0"/>
              </a:rPr>
              <a:t> NIOSH para </a:t>
            </a:r>
            <a:r>
              <a:rPr lang="en-GB" sz="1100" dirty="0" err="1">
                <a:cs typeface="Tahoma" pitchFamily="34" charset="0"/>
              </a:rPr>
              <a:t>trabajar</a:t>
            </a:r>
            <a:r>
              <a:rPr lang="en-GB" sz="1100" dirty="0">
                <a:cs typeface="Tahoma" pitchFamily="34" charset="0"/>
              </a:rPr>
              <a:t> con </a:t>
            </a:r>
            <a:r>
              <a:rPr lang="en-GB" sz="1100" dirty="0" err="1">
                <a:cs typeface="Tahoma" pitchFamily="34" charset="0"/>
              </a:rPr>
              <a:t>materiales</a:t>
            </a:r>
            <a:r>
              <a:rPr lang="en-GB" sz="1100" dirty="0">
                <a:cs typeface="Tahoma" pitchFamily="34" charset="0"/>
              </a:rPr>
              <a:t> </a:t>
            </a:r>
            <a:r>
              <a:rPr lang="en-GB" sz="1100" dirty="0" err="1">
                <a:cs typeface="Tahoma" pitchFamily="34" charset="0"/>
              </a:rPr>
              <a:t>húmedos</a:t>
            </a:r>
            <a:r>
              <a:rPr lang="en-GB" sz="1100" dirty="0">
                <a:cs typeface="Tahoma" pitchFamily="34" charset="0"/>
              </a:rPr>
              <a:t> o </a:t>
            </a:r>
            <a:r>
              <a:rPr lang="en-GB" sz="1100" dirty="0" err="1">
                <a:cs typeface="Tahoma" pitchFamily="34" charset="0"/>
              </a:rPr>
              <a:t>mohosos</a:t>
            </a:r>
            <a:r>
              <a:rPr lang="en-GB" sz="1100" dirty="0">
                <a:cs typeface="Tahoma" pitchFamily="34" charset="0"/>
              </a:rPr>
              <a:t>. </a:t>
            </a:r>
          </a:p>
          <a:p>
            <a:pPr>
              <a:spcBef>
                <a:spcPts val="450"/>
              </a:spcBef>
            </a:pPr>
            <a:endParaRPr lang="en-GB" sz="1100" dirty="0">
              <a:cs typeface="Tahoma" pitchFamily="34" charset="0"/>
            </a:endParaRPr>
          </a:p>
          <a:p>
            <a:pPr>
              <a:spcBef>
                <a:spcPts val="450"/>
              </a:spcBef>
            </a:pPr>
            <a:r>
              <a:rPr lang="en-GB" sz="1100" dirty="0" err="1">
                <a:cs typeface="Arial" charset="0"/>
              </a:rPr>
              <a:t>Póngase</a:t>
            </a:r>
            <a:r>
              <a:rPr lang="en-GB" sz="1100" dirty="0">
                <a:cs typeface="Arial" charset="0"/>
              </a:rPr>
              <a:t> </a:t>
            </a:r>
            <a:r>
              <a:rPr lang="en-GB" sz="1100" dirty="0" err="1">
                <a:cs typeface="Arial" charset="0"/>
              </a:rPr>
              <a:t>guantes</a:t>
            </a:r>
            <a:r>
              <a:rPr lang="en-GB" sz="1100" dirty="0">
                <a:cs typeface="Arial" charset="0"/>
              </a:rPr>
              <a:t> largos que le </a:t>
            </a:r>
            <a:r>
              <a:rPr lang="en-GB" sz="1100" dirty="0" err="1">
                <a:cs typeface="Arial" charset="0"/>
              </a:rPr>
              <a:t>lleguen</a:t>
            </a:r>
            <a:r>
              <a:rPr lang="en-GB" sz="1100" dirty="0">
                <a:cs typeface="Arial" charset="0"/>
              </a:rPr>
              <a:t> hasta el </a:t>
            </a:r>
            <a:r>
              <a:rPr lang="en-GB" sz="1100" dirty="0" err="1">
                <a:cs typeface="Arial" charset="0"/>
              </a:rPr>
              <a:t>antebrazo</a:t>
            </a:r>
            <a:r>
              <a:rPr lang="en-GB" sz="1100" dirty="0">
                <a:cs typeface="Arial" charset="0"/>
              </a:rPr>
              <a:t>. Si </a:t>
            </a:r>
            <a:r>
              <a:rPr lang="en-GB" sz="1100" dirty="0" err="1">
                <a:cs typeface="Arial" charset="0"/>
              </a:rPr>
              <a:t>utiliza</a:t>
            </a:r>
            <a:r>
              <a:rPr lang="en-GB" sz="1100" dirty="0">
                <a:cs typeface="Arial" charset="0"/>
              </a:rPr>
              <a:t> un </a:t>
            </a:r>
            <a:r>
              <a:rPr lang="en-GB" sz="1100" dirty="0" err="1">
                <a:cs typeface="Arial" charset="0"/>
              </a:rPr>
              <a:t>desinfectante</a:t>
            </a:r>
            <a:r>
              <a:rPr lang="en-GB" sz="1100" dirty="0">
                <a:cs typeface="Arial" charset="0"/>
              </a:rPr>
              <a:t>, un </a:t>
            </a:r>
            <a:r>
              <a:rPr lang="en-GB" sz="1100" dirty="0" err="1">
                <a:cs typeface="Arial" charset="0"/>
              </a:rPr>
              <a:t>biocida</a:t>
            </a:r>
            <a:r>
              <a:rPr lang="en-GB" sz="1100" dirty="0">
                <a:cs typeface="Arial" charset="0"/>
              </a:rPr>
              <a:t> </a:t>
            </a:r>
            <a:r>
              <a:rPr lang="en-GB" sz="1100" dirty="0" err="1">
                <a:cs typeface="Arial" charset="0"/>
              </a:rPr>
              <a:t>como</a:t>
            </a:r>
            <a:r>
              <a:rPr lang="en-GB" sz="1100" dirty="0">
                <a:cs typeface="Arial" charset="0"/>
              </a:rPr>
              <a:t> </a:t>
            </a:r>
            <a:r>
              <a:rPr lang="en-GB" sz="1100" dirty="0" err="1">
                <a:cs typeface="Arial" charset="0"/>
              </a:rPr>
              <a:t>cloro</a:t>
            </a:r>
            <a:r>
              <a:rPr lang="en-GB" sz="1100" dirty="0">
                <a:cs typeface="Arial" charset="0"/>
              </a:rPr>
              <a:t> o </a:t>
            </a:r>
            <a:r>
              <a:rPr lang="en-GB" sz="1100" dirty="0" err="1">
                <a:cs typeface="Arial" charset="0"/>
              </a:rPr>
              <a:t>una</a:t>
            </a:r>
            <a:r>
              <a:rPr lang="en-GB" sz="1100" dirty="0">
                <a:cs typeface="Arial" charset="0"/>
              </a:rPr>
              <a:t> </a:t>
            </a:r>
            <a:r>
              <a:rPr lang="en-GB" sz="1100" dirty="0" err="1">
                <a:cs typeface="Arial" charset="0"/>
              </a:rPr>
              <a:t>solución</a:t>
            </a:r>
            <a:r>
              <a:rPr lang="en-GB" sz="1100" dirty="0">
                <a:cs typeface="Arial" charset="0"/>
              </a:rPr>
              <a:t> </a:t>
            </a:r>
            <a:r>
              <a:rPr lang="en-GB" sz="1100" dirty="0" err="1">
                <a:cs typeface="Arial" charset="0"/>
              </a:rPr>
              <a:t>limpiadora</a:t>
            </a:r>
            <a:r>
              <a:rPr lang="en-GB" sz="1100" dirty="0">
                <a:cs typeface="Arial" charset="0"/>
              </a:rPr>
              <a:t> </a:t>
            </a:r>
            <a:r>
              <a:rPr lang="en-GB" sz="1100" dirty="0" err="1">
                <a:cs typeface="Arial" charset="0"/>
              </a:rPr>
              <a:t>fuerte</a:t>
            </a:r>
            <a:r>
              <a:rPr lang="en-GB" sz="1100" dirty="0">
                <a:cs typeface="Arial" charset="0"/>
              </a:rPr>
              <a:t>, </a:t>
            </a:r>
            <a:r>
              <a:rPr lang="en-GB" sz="1100" dirty="0" err="1">
                <a:cs typeface="Arial" charset="0"/>
              </a:rPr>
              <a:t>debe</a:t>
            </a:r>
            <a:r>
              <a:rPr lang="en-GB" sz="1100" dirty="0">
                <a:cs typeface="Arial" charset="0"/>
              </a:rPr>
              <a:t> </a:t>
            </a:r>
            <a:r>
              <a:rPr lang="en-GB" sz="1100" dirty="0" err="1">
                <a:cs typeface="Arial" charset="0"/>
              </a:rPr>
              <a:t>elegir</a:t>
            </a:r>
            <a:r>
              <a:rPr lang="en-GB" sz="1100" dirty="0">
                <a:cs typeface="Arial" charset="0"/>
              </a:rPr>
              <a:t> </a:t>
            </a:r>
            <a:r>
              <a:rPr lang="en-GB" sz="1100" dirty="0" err="1">
                <a:cs typeface="Arial" charset="0"/>
              </a:rPr>
              <a:t>guantes</a:t>
            </a:r>
            <a:r>
              <a:rPr lang="en-GB" sz="1100" dirty="0">
                <a:cs typeface="Arial" charset="0"/>
              </a:rPr>
              <a:t> </a:t>
            </a:r>
            <a:r>
              <a:rPr lang="en-GB" sz="1100" dirty="0" err="1">
                <a:cs typeface="Arial" charset="0"/>
              </a:rPr>
              <a:t>hechos</a:t>
            </a:r>
            <a:r>
              <a:rPr lang="en-GB" sz="1100" dirty="0">
                <a:cs typeface="Arial" charset="0"/>
              </a:rPr>
              <a:t> de </a:t>
            </a:r>
            <a:r>
              <a:rPr lang="en-GB" sz="1100" dirty="0" err="1">
                <a:cs typeface="Arial" charset="0"/>
              </a:rPr>
              <a:t>goma</a:t>
            </a:r>
            <a:r>
              <a:rPr lang="en-GB" sz="1100" dirty="0">
                <a:cs typeface="Arial" charset="0"/>
              </a:rPr>
              <a:t> natural, </a:t>
            </a:r>
            <a:r>
              <a:rPr lang="en-GB" sz="1100" dirty="0" err="1">
                <a:cs typeface="Arial" charset="0"/>
              </a:rPr>
              <a:t>neopreono</a:t>
            </a:r>
            <a:r>
              <a:rPr lang="en-GB" sz="1100" dirty="0">
                <a:cs typeface="Arial" charset="0"/>
              </a:rPr>
              <a:t>, </a:t>
            </a:r>
            <a:r>
              <a:rPr lang="en-GB" sz="1100" dirty="0" err="1">
                <a:cs typeface="Arial" charset="0"/>
              </a:rPr>
              <a:t>nitrilo</a:t>
            </a:r>
            <a:r>
              <a:rPr lang="en-GB" sz="1100" dirty="0">
                <a:cs typeface="Arial" charset="0"/>
              </a:rPr>
              <a:t>, </a:t>
            </a:r>
            <a:r>
              <a:rPr lang="en-GB" sz="1100" dirty="0" err="1">
                <a:cs typeface="Arial" charset="0"/>
              </a:rPr>
              <a:t>poliuretano</a:t>
            </a:r>
            <a:r>
              <a:rPr lang="en-GB" sz="1100" dirty="0">
                <a:cs typeface="Arial" charset="0"/>
              </a:rPr>
              <a:t> o PVC. Evite </a:t>
            </a:r>
            <a:r>
              <a:rPr lang="en-GB" sz="1100" dirty="0" err="1">
                <a:cs typeface="Arial" charset="0"/>
              </a:rPr>
              <a:t>tocar</a:t>
            </a:r>
            <a:r>
              <a:rPr lang="en-GB" sz="1100" dirty="0">
                <a:cs typeface="Arial" charset="0"/>
              </a:rPr>
              <a:t> el </a:t>
            </a:r>
            <a:r>
              <a:rPr lang="en-GB" sz="1100" dirty="0" err="1">
                <a:cs typeface="Arial" charset="0"/>
              </a:rPr>
              <a:t>moho</a:t>
            </a:r>
            <a:r>
              <a:rPr lang="en-GB" sz="1100" dirty="0">
                <a:cs typeface="Arial" charset="0"/>
              </a:rPr>
              <a:t> o </a:t>
            </a:r>
            <a:r>
              <a:rPr lang="en-GB" sz="1100" dirty="0" err="1">
                <a:cs typeface="Arial" charset="0"/>
              </a:rPr>
              <a:t>cosas</a:t>
            </a:r>
            <a:r>
              <a:rPr lang="en-GB" sz="1100" dirty="0">
                <a:cs typeface="Arial" charset="0"/>
              </a:rPr>
              <a:t> </a:t>
            </a:r>
            <a:r>
              <a:rPr lang="en-GB" sz="1100" dirty="0" err="1">
                <a:cs typeface="Arial" charset="0"/>
              </a:rPr>
              <a:t>mohosas</a:t>
            </a:r>
            <a:r>
              <a:rPr lang="en-GB" sz="1100" dirty="0">
                <a:cs typeface="Arial" charset="0"/>
              </a:rPr>
              <a:t> </a:t>
            </a:r>
            <a:r>
              <a:rPr lang="en-GB" sz="1100" dirty="0" err="1">
                <a:cs typeface="Arial" charset="0"/>
              </a:rPr>
              <a:t>si</a:t>
            </a:r>
            <a:r>
              <a:rPr lang="en-GB" sz="1100" dirty="0">
                <a:cs typeface="Arial" charset="0"/>
              </a:rPr>
              <a:t> </a:t>
            </a:r>
            <a:r>
              <a:rPr lang="en-GB" sz="1100" dirty="0" err="1">
                <a:cs typeface="Arial" charset="0"/>
              </a:rPr>
              <a:t>tiene</a:t>
            </a:r>
            <a:r>
              <a:rPr lang="en-GB" sz="1100" dirty="0">
                <a:cs typeface="Arial" charset="0"/>
              </a:rPr>
              <a:t> las </a:t>
            </a:r>
            <a:r>
              <a:rPr lang="en-GB" sz="1100" dirty="0" err="1">
                <a:cs typeface="Arial" charset="0"/>
              </a:rPr>
              <a:t>manos</a:t>
            </a:r>
            <a:r>
              <a:rPr lang="en-GB" sz="1100" dirty="0">
                <a:cs typeface="Arial" charset="0"/>
              </a:rPr>
              <a:t> </a:t>
            </a:r>
            <a:r>
              <a:rPr lang="en-GB" sz="1100" dirty="0" err="1">
                <a:cs typeface="Arial" charset="0"/>
              </a:rPr>
              <a:t>desprotegidas</a:t>
            </a:r>
            <a:r>
              <a:rPr lang="en-GB" sz="1100" dirty="0">
                <a:cs typeface="Arial" charset="0"/>
              </a:rPr>
              <a:t>.</a:t>
            </a:r>
          </a:p>
          <a:p>
            <a:pPr>
              <a:spcBef>
                <a:spcPts val="450"/>
              </a:spcBef>
            </a:pPr>
            <a:endParaRPr lang="en-GB" sz="1100" dirty="0">
              <a:cs typeface="Arial" charset="0"/>
            </a:endParaRPr>
          </a:p>
          <a:p>
            <a:pPr>
              <a:spcBef>
                <a:spcPts val="450"/>
              </a:spcBef>
            </a:pPr>
            <a:r>
              <a:rPr lang="en-GB" sz="1100" dirty="0" err="1">
                <a:cs typeface="Arial" charset="0"/>
              </a:rPr>
              <a:t>Considere</a:t>
            </a:r>
            <a:r>
              <a:rPr lang="en-GB" sz="1100" dirty="0">
                <a:cs typeface="Arial" charset="0"/>
              </a:rPr>
              <a:t> </a:t>
            </a:r>
            <a:r>
              <a:rPr lang="en-GB" sz="1100" dirty="0" err="1">
                <a:cs typeface="Arial" charset="0"/>
              </a:rPr>
              <a:t>descartar</a:t>
            </a:r>
            <a:r>
              <a:rPr lang="en-GB" sz="1100" dirty="0">
                <a:cs typeface="Arial" charset="0"/>
              </a:rPr>
              <a:t> </a:t>
            </a:r>
            <a:r>
              <a:rPr lang="en-GB" sz="1100" dirty="0" err="1">
                <a:cs typeface="Arial" charset="0"/>
              </a:rPr>
              <a:t>todo</a:t>
            </a:r>
            <a:r>
              <a:rPr lang="en-GB" sz="1100" dirty="0">
                <a:cs typeface="Arial" charset="0"/>
              </a:rPr>
              <a:t> material </a:t>
            </a:r>
            <a:r>
              <a:rPr lang="en-GB" sz="1100" dirty="0" err="1">
                <a:cs typeface="Arial" charset="0"/>
              </a:rPr>
              <a:t>danado</a:t>
            </a:r>
            <a:r>
              <a:rPr lang="en-GB" sz="1100" dirty="0">
                <a:cs typeface="Arial" charset="0"/>
              </a:rPr>
              <a:t> </a:t>
            </a:r>
            <a:r>
              <a:rPr lang="en-GB" sz="1100" dirty="0" err="1">
                <a:cs typeface="Arial" charset="0"/>
              </a:rPr>
              <a:t>por</a:t>
            </a:r>
            <a:r>
              <a:rPr lang="en-GB" sz="1100" dirty="0">
                <a:cs typeface="Arial" charset="0"/>
              </a:rPr>
              <a:t> </a:t>
            </a:r>
            <a:r>
              <a:rPr lang="en-GB" sz="1100" dirty="0" err="1">
                <a:cs typeface="Arial" charset="0"/>
              </a:rPr>
              <a:t>agua</a:t>
            </a:r>
            <a:endParaRPr lang="en-GB" sz="11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473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85800"/>
            <a:ext cx="4681538" cy="3513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1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7576" y="4427540"/>
            <a:ext cx="5194300" cy="37915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16" tIns="46407" rIns="92816" bIns="46407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5000"/>
              </a:lnSpc>
              <a:spcBef>
                <a:spcPts val="450"/>
              </a:spcBef>
            </a:pPr>
            <a:r>
              <a:rPr lang="en-GB" sz="1000" b="1" u="sng" dirty="0" err="1">
                <a:cs typeface="Lucida Sans Unicode" pitchFamily="34" charset="0"/>
              </a:rPr>
              <a:t>Notas</a:t>
            </a:r>
            <a:r>
              <a:rPr lang="en-GB" sz="1000" b="1" u="sng" dirty="0">
                <a:cs typeface="Lucida Sans Unicode" pitchFamily="34" charset="0"/>
              </a:rPr>
              <a:t> para el </a:t>
            </a:r>
            <a:r>
              <a:rPr lang="en-GB" sz="1000" b="1" u="sng" dirty="0" err="1">
                <a:cs typeface="Lucida Sans Unicode" pitchFamily="34" charset="0"/>
              </a:rPr>
              <a:t>capacitador</a:t>
            </a:r>
            <a:r>
              <a:rPr lang="en-GB" sz="1000" b="1" u="sng" dirty="0">
                <a:cs typeface="Lucida Sans Unicode" pitchFamily="34" charset="0"/>
              </a:rPr>
              <a:t>:</a:t>
            </a:r>
          </a:p>
          <a:p>
            <a:pPr>
              <a:lnSpc>
                <a:spcPct val="95000"/>
              </a:lnSpc>
              <a:spcBef>
                <a:spcPts val="450"/>
              </a:spcBef>
            </a:pPr>
            <a:r>
              <a:rPr lang="en-GB" sz="1000" b="1" u="sng" dirty="0" err="1">
                <a:cs typeface="Lucida Sans Unicode" pitchFamily="34" charset="0"/>
              </a:rPr>
              <a:t>Foto</a:t>
            </a:r>
            <a:r>
              <a:rPr lang="en-GB" sz="1000" b="1" u="sng" dirty="0">
                <a:cs typeface="Lucida Sans Unicode" pitchFamily="34" charset="0"/>
              </a:rPr>
              <a:t> Kohler.com</a:t>
            </a:r>
          </a:p>
          <a:p>
            <a:pPr>
              <a:lnSpc>
                <a:spcPct val="95000"/>
              </a:lnSpc>
              <a:spcBef>
                <a:spcPts val="450"/>
              </a:spcBef>
            </a:pPr>
            <a:endParaRPr lang="en-GB" sz="1000" b="1" u="sng" dirty="0">
              <a:cs typeface="Lucida Sans Unicode" pitchFamily="34" charset="0"/>
            </a:endParaRPr>
          </a:p>
          <a:p>
            <a:pPr>
              <a:spcBef>
                <a:spcPts val="450"/>
              </a:spcBef>
            </a:pPr>
            <a:r>
              <a:rPr lang="en-GB" sz="1000" dirty="0" err="1">
                <a:cs typeface="Lucida Sans Unicode" pitchFamily="34" charset="0"/>
              </a:rPr>
              <a:t>Recomendaciones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generales</a:t>
            </a:r>
            <a:r>
              <a:rPr lang="en-GB" sz="1000" dirty="0">
                <a:cs typeface="Lucida Sans Unicode" pitchFamily="34" charset="0"/>
              </a:rPr>
              <a:t>: </a:t>
            </a:r>
          </a:p>
          <a:p>
            <a:pPr lvl="1">
              <a:spcBef>
                <a:spcPts val="450"/>
              </a:spcBef>
            </a:pPr>
            <a:r>
              <a:rPr lang="en-GB" sz="1000" dirty="0">
                <a:cs typeface="Lucida Sans Unicode" pitchFamily="34" charset="0"/>
              </a:rPr>
              <a:t>Use </a:t>
            </a:r>
            <a:r>
              <a:rPr lang="en-GB" sz="1000" dirty="0" err="1">
                <a:cs typeface="Lucida Sans Unicode" pitchFamily="34" charset="0"/>
              </a:rPr>
              <a:t>sensores</a:t>
            </a:r>
            <a:r>
              <a:rPr lang="en-GB" sz="1000" dirty="0">
                <a:cs typeface="Lucida Sans Unicode" pitchFamily="34" charset="0"/>
              </a:rPr>
              <a:t> de </a:t>
            </a:r>
            <a:r>
              <a:rPr lang="en-GB" sz="1000" dirty="0" err="1">
                <a:cs typeface="Lucida Sans Unicode" pitchFamily="34" charset="0"/>
              </a:rPr>
              <a:t>alerta</a:t>
            </a:r>
            <a:r>
              <a:rPr lang="en-GB" sz="1000" dirty="0">
                <a:cs typeface="Lucida Sans Unicode" pitchFamily="34" charset="0"/>
              </a:rPr>
              <a:t> de CO </a:t>
            </a:r>
            <a:r>
              <a:rPr lang="en-GB" sz="1000" dirty="0" err="1">
                <a:cs typeface="Lucida Sans Unicode" pitchFamily="34" charset="0"/>
              </a:rPr>
              <a:t>cuando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vaya</a:t>
            </a:r>
            <a:r>
              <a:rPr lang="en-GB" sz="1000" dirty="0">
                <a:cs typeface="Lucida Sans Unicode" pitchFamily="34" charset="0"/>
              </a:rPr>
              <a:t> a </a:t>
            </a:r>
            <a:r>
              <a:rPr lang="en-GB" sz="1000" dirty="0" err="1">
                <a:cs typeface="Lucida Sans Unicode" pitchFamily="34" charset="0"/>
              </a:rPr>
              <a:t>trabajar</a:t>
            </a:r>
            <a:r>
              <a:rPr lang="en-GB" sz="1000" dirty="0">
                <a:cs typeface="Lucida Sans Unicode" pitchFamily="34" charset="0"/>
              </a:rPr>
              <a:t> o </a:t>
            </a:r>
            <a:r>
              <a:rPr lang="en-GB" sz="1000" dirty="0" err="1">
                <a:cs typeface="Lucida Sans Unicode" pitchFamily="34" charset="0"/>
              </a:rPr>
              <a:t>utilizar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fuentes</a:t>
            </a:r>
            <a:r>
              <a:rPr lang="en-GB" sz="1000" dirty="0">
                <a:cs typeface="Lucida Sans Unicode" pitchFamily="34" charset="0"/>
              </a:rPr>
              <a:t> de </a:t>
            </a:r>
            <a:r>
              <a:rPr lang="en-GB" sz="1000" dirty="0" err="1">
                <a:cs typeface="Lucida Sans Unicode" pitchFamily="34" charset="0"/>
              </a:rPr>
              <a:t>combustión</a:t>
            </a:r>
            <a:r>
              <a:rPr lang="en-GB" sz="1000" dirty="0">
                <a:cs typeface="Lucida Sans Unicode" pitchFamily="34" charset="0"/>
              </a:rPr>
              <a:t>. </a:t>
            </a:r>
          </a:p>
          <a:p>
            <a:pPr lvl="1">
              <a:spcBef>
                <a:spcPts val="450"/>
              </a:spcBef>
            </a:pPr>
            <a:r>
              <a:rPr lang="en-GB" sz="1000" dirty="0">
                <a:cs typeface="Lucida Sans Unicode" pitchFamily="34" charset="0"/>
              </a:rPr>
              <a:t>Si nota </a:t>
            </a:r>
            <a:r>
              <a:rPr lang="en-GB" sz="1000" dirty="0" err="1">
                <a:cs typeface="Lucida Sans Unicode" pitchFamily="34" charset="0"/>
              </a:rPr>
              <a:t>síntomas</a:t>
            </a:r>
            <a:r>
              <a:rPr lang="en-GB" sz="1000" dirty="0">
                <a:cs typeface="Lucida Sans Unicode" pitchFamily="34" charset="0"/>
              </a:rPr>
              <a:t> de </a:t>
            </a:r>
            <a:r>
              <a:rPr lang="en-GB" sz="1000" dirty="0" err="1">
                <a:cs typeface="Lucida Sans Unicode" pitchFamily="34" charset="0"/>
              </a:rPr>
              <a:t>exposición</a:t>
            </a:r>
            <a:r>
              <a:rPr lang="en-GB" sz="1000" dirty="0">
                <a:cs typeface="Lucida Sans Unicode" pitchFamily="34" charset="0"/>
              </a:rPr>
              <a:t>, </a:t>
            </a:r>
            <a:r>
              <a:rPr lang="en-GB" sz="1000" dirty="0" err="1">
                <a:cs typeface="Lucida Sans Unicode" pitchFamily="34" charset="0"/>
              </a:rPr>
              <a:t>apague</a:t>
            </a:r>
            <a:r>
              <a:rPr lang="en-GB" sz="1000" dirty="0">
                <a:cs typeface="Lucida Sans Unicode" pitchFamily="34" charset="0"/>
              </a:rPr>
              <a:t> el motor de </a:t>
            </a:r>
            <a:r>
              <a:rPr lang="en-GB" sz="1000" dirty="0" err="1">
                <a:cs typeface="Lucida Sans Unicode" pitchFamily="34" charset="0"/>
              </a:rPr>
              <a:t>inmediato</a:t>
            </a:r>
            <a:r>
              <a:rPr lang="en-GB" sz="1000" dirty="0">
                <a:cs typeface="Lucida Sans Unicode" pitchFamily="34" charset="0"/>
              </a:rPr>
              <a:t>.</a:t>
            </a:r>
            <a:r>
              <a:rPr lang="en-GB" sz="1000" b="1" dirty="0">
                <a:cs typeface="Lucida Sans Unicode" pitchFamily="34" charset="0"/>
              </a:rPr>
              <a:t> </a:t>
            </a:r>
          </a:p>
          <a:p>
            <a:pPr>
              <a:spcBef>
                <a:spcPts val="450"/>
              </a:spcBef>
              <a:buClr>
                <a:srgbClr val="CC3300"/>
              </a:buClr>
            </a:pPr>
            <a:endParaRPr lang="en-GB" sz="1000" b="1" u="sng" dirty="0">
              <a:solidFill>
                <a:srgbClr val="CC3300"/>
              </a:solidFill>
              <a:cs typeface="Lucida Sans Unicode" pitchFamily="34" charset="0"/>
            </a:endParaRPr>
          </a:p>
          <a:p>
            <a:pPr>
              <a:spcBef>
                <a:spcPts val="450"/>
              </a:spcBef>
              <a:buClr>
                <a:srgbClr val="CC3300"/>
              </a:buClr>
            </a:pPr>
            <a:r>
              <a:rPr lang="en-GB" sz="1000" b="1" u="sng" dirty="0">
                <a:solidFill>
                  <a:srgbClr val="CC3300"/>
                </a:solidFill>
                <a:cs typeface="Lucida Sans Unicode" pitchFamily="34" charset="0"/>
              </a:rPr>
              <a:t>¡</a:t>
            </a:r>
            <a:r>
              <a:rPr lang="en-GB" sz="1000" b="1" u="sng" dirty="0" err="1">
                <a:solidFill>
                  <a:srgbClr val="CC3300"/>
                </a:solidFill>
                <a:cs typeface="Lucida Sans Unicode" pitchFamily="34" charset="0"/>
              </a:rPr>
              <a:t>Cuidado</a:t>
            </a:r>
            <a:r>
              <a:rPr lang="en-GB" sz="1000" b="1" u="sng" dirty="0">
                <a:solidFill>
                  <a:srgbClr val="CC3300"/>
                </a:solidFill>
                <a:cs typeface="Lucida Sans Unicode" pitchFamily="34" charset="0"/>
              </a:rPr>
              <a:t>!</a:t>
            </a:r>
            <a:r>
              <a:rPr lang="en-GB" sz="1000" dirty="0">
                <a:solidFill>
                  <a:srgbClr val="CC3300"/>
                </a:solidFill>
                <a:cs typeface="Lucida Sans Unicode" pitchFamily="34" charset="0"/>
              </a:rPr>
              <a:t> No </a:t>
            </a:r>
            <a:r>
              <a:rPr lang="en-GB" sz="1000" dirty="0" err="1">
                <a:solidFill>
                  <a:srgbClr val="CC3300"/>
                </a:solidFill>
                <a:cs typeface="Lucida Sans Unicode" pitchFamily="34" charset="0"/>
              </a:rPr>
              <a:t>utilice</a:t>
            </a:r>
            <a:r>
              <a:rPr lang="en-GB" sz="1000" dirty="0">
                <a:solidFill>
                  <a:srgbClr val="CC3300"/>
                </a:solidFill>
                <a:cs typeface="Lucida Sans Unicode" pitchFamily="34" charset="0"/>
              </a:rPr>
              <a:t> </a:t>
            </a:r>
            <a:r>
              <a:rPr lang="en-GB" sz="1000" dirty="0" err="1">
                <a:solidFill>
                  <a:srgbClr val="CC3300"/>
                </a:solidFill>
                <a:cs typeface="Lucida Sans Unicode" pitchFamily="34" charset="0"/>
              </a:rPr>
              <a:t>generadores</a:t>
            </a:r>
            <a:r>
              <a:rPr lang="en-GB" sz="1000" dirty="0">
                <a:solidFill>
                  <a:srgbClr val="CC3300"/>
                </a:solidFill>
                <a:cs typeface="Lucida Sans Unicode" pitchFamily="34" charset="0"/>
              </a:rPr>
              <a:t> de </a:t>
            </a:r>
            <a:r>
              <a:rPr lang="en-GB" sz="1000" dirty="0" err="1">
                <a:solidFill>
                  <a:srgbClr val="CC3300"/>
                </a:solidFill>
                <a:cs typeface="Lucida Sans Unicode" pitchFamily="34" charset="0"/>
              </a:rPr>
              <a:t>gasolina</a:t>
            </a:r>
            <a:r>
              <a:rPr lang="en-GB" sz="1000" dirty="0">
                <a:solidFill>
                  <a:srgbClr val="CC3300"/>
                </a:solidFill>
                <a:cs typeface="Lucida Sans Unicode" pitchFamily="34" charset="0"/>
              </a:rPr>
              <a:t> o </a:t>
            </a:r>
            <a:r>
              <a:rPr lang="en-GB" sz="1000" dirty="0" err="1">
                <a:solidFill>
                  <a:srgbClr val="CC3300"/>
                </a:solidFill>
                <a:cs typeface="Lucida Sans Unicode" pitchFamily="34" charset="0"/>
              </a:rPr>
              <a:t>herramientas</a:t>
            </a:r>
            <a:r>
              <a:rPr lang="en-GB" sz="1000" dirty="0">
                <a:solidFill>
                  <a:srgbClr val="CC3300"/>
                </a:solidFill>
                <a:cs typeface="Lucida Sans Unicode" pitchFamily="34" charset="0"/>
              </a:rPr>
              <a:t> </a:t>
            </a:r>
            <a:r>
              <a:rPr lang="en-GB" sz="1000" dirty="0" err="1">
                <a:solidFill>
                  <a:srgbClr val="CC3300"/>
                </a:solidFill>
                <a:cs typeface="Lucida Sans Unicode" pitchFamily="34" charset="0"/>
              </a:rPr>
              <a:t>portátiles</a:t>
            </a:r>
            <a:r>
              <a:rPr lang="en-GB" sz="1000" dirty="0">
                <a:solidFill>
                  <a:srgbClr val="CC3300"/>
                </a:solidFill>
                <a:cs typeface="Lucida Sans Unicode" pitchFamily="34" charset="0"/>
              </a:rPr>
              <a:t> que </a:t>
            </a:r>
            <a:r>
              <a:rPr lang="en-GB" sz="1000" dirty="0" err="1">
                <a:solidFill>
                  <a:srgbClr val="CC3300"/>
                </a:solidFill>
                <a:cs typeface="Lucida Sans Unicode" pitchFamily="34" charset="0"/>
              </a:rPr>
              <a:t>funcionan</a:t>
            </a:r>
            <a:r>
              <a:rPr lang="en-GB" sz="1000" dirty="0">
                <a:solidFill>
                  <a:srgbClr val="CC3300"/>
                </a:solidFill>
                <a:cs typeface="Lucida Sans Unicode" pitchFamily="34" charset="0"/>
              </a:rPr>
              <a:t> con combustible </a:t>
            </a:r>
            <a:r>
              <a:rPr lang="en-GB" sz="1000" dirty="0" err="1">
                <a:solidFill>
                  <a:srgbClr val="CC3300"/>
                </a:solidFill>
                <a:cs typeface="Lucida Sans Unicode" pitchFamily="34" charset="0"/>
              </a:rPr>
              <a:t>en</a:t>
            </a:r>
            <a:r>
              <a:rPr lang="en-GB" sz="1000" dirty="0">
                <a:solidFill>
                  <a:srgbClr val="CC3300"/>
                </a:solidFill>
                <a:cs typeface="Lucida Sans Unicode" pitchFamily="34" charset="0"/>
              </a:rPr>
              <a:t> </a:t>
            </a:r>
            <a:r>
              <a:rPr lang="en-GB" sz="1000" dirty="0" err="1">
                <a:solidFill>
                  <a:srgbClr val="CC3300"/>
                </a:solidFill>
                <a:cs typeface="Lucida Sans Unicode" pitchFamily="34" charset="0"/>
              </a:rPr>
              <a:t>lugares</a:t>
            </a:r>
            <a:r>
              <a:rPr lang="en-GB" sz="1000" dirty="0">
                <a:solidFill>
                  <a:srgbClr val="CC3300"/>
                </a:solidFill>
                <a:cs typeface="Lucida Sans Unicode" pitchFamily="34" charset="0"/>
              </a:rPr>
              <a:t> </a:t>
            </a:r>
            <a:r>
              <a:rPr lang="en-GB" sz="1000" dirty="0" err="1">
                <a:solidFill>
                  <a:srgbClr val="CC3300"/>
                </a:solidFill>
                <a:cs typeface="Lucida Sans Unicode" pitchFamily="34" charset="0"/>
              </a:rPr>
              <a:t>encerrados</a:t>
            </a:r>
            <a:r>
              <a:rPr lang="en-GB" sz="1000" dirty="0">
                <a:solidFill>
                  <a:srgbClr val="CC3300"/>
                </a:solidFill>
                <a:cs typeface="Lucida Sans Unicode" pitchFamily="34" charset="0"/>
              </a:rPr>
              <a:t> o </a:t>
            </a:r>
            <a:r>
              <a:rPr lang="en-GB" sz="1000" dirty="0" err="1">
                <a:solidFill>
                  <a:srgbClr val="CC3300"/>
                </a:solidFill>
                <a:cs typeface="Lucida Sans Unicode" pitchFamily="34" charset="0"/>
              </a:rPr>
              <a:t>áreas</a:t>
            </a:r>
            <a:r>
              <a:rPr lang="en-GB" sz="1000" dirty="0">
                <a:solidFill>
                  <a:srgbClr val="CC3300"/>
                </a:solidFill>
                <a:cs typeface="Lucida Sans Unicode" pitchFamily="34" charset="0"/>
              </a:rPr>
              <a:t> </a:t>
            </a:r>
            <a:r>
              <a:rPr lang="en-GB" sz="1000" dirty="0" err="1">
                <a:solidFill>
                  <a:srgbClr val="CC3300"/>
                </a:solidFill>
                <a:cs typeface="Lucida Sans Unicode" pitchFamily="34" charset="0"/>
              </a:rPr>
              <a:t>poco</a:t>
            </a:r>
            <a:r>
              <a:rPr lang="en-GB" sz="1000" dirty="0">
                <a:solidFill>
                  <a:srgbClr val="CC3300"/>
                </a:solidFill>
                <a:cs typeface="Lucida Sans Unicode" pitchFamily="34" charset="0"/>
              </a:rPr>
              <a:t> </a:t>
            </a:r>
            <a:r>
              <a:rPr lang="en-GB" sz="1000" dirty="0" err="1">
                <a:solidFill>
                  <a:srgbClr val="CC3300"/>
                </a:solidFill>
                <a:cs typeface="Lucida Sans Unicode" pitchFamily="34" charset="0"/>
              </a:rPr>
              <a:t>ventiladas</a:t>
            </a:r>
            <a:r>
              <a:rPr lang="en-GB" sz="1000" dirty="0">
                <a:solidFill>
                  <a:srgbClr val="CC3300"/>
                </a:solidFill>
                <a:cs typeface="Lucida Sans Unicode" pitchFamily="34" charset="0"/>
              </a:rPr>
              <a:t>. </a:t>
            </a:r>
          </a:p>
          <a:p>
            <a:pPr>
              <a:spcBef>
                <a:spcPts val="450"/>
              </a:spcBef>
              <a:buClr>
                <a:srgbClr val="CC3300"/>
              </a:buClr>
            </a:pPr>
            <a:endParaRPr lang="en-GB" sz="1000" dirty="0">
              <a:solidFill>
                <a:srgbClr val="CC3300"/>
              </a:solidFill>
              <a:cs typeface="Lucida Sans Unicode" pitchFamily="34" charset="0"/>
            </a:endParaRPr>
          </a:p>
          <a:p>
            <a:pPr>
              <a:spcBef>
                <a:spcPts val="450"/>
              </a:spcBef>
              <a:buClr>
                <a:srgbClr val="CC3300"/>
              </a:buClr>
            </a:pPr>
            <a:r>
              <a:rPr lang="en-GB" sz="1000" b="1" u="sng" dirty="0">
                <a:solidFill>
                  <a:srgbClr val="CC3300"/>
                </a:solidFill>
                <a:cs typeface="Lucida Sans Unicode" pitchFamily="34" charset="0"/>
              </a:rPr>
              <a:t>¡</a:t>
            </a:r>
            <a:r>
              <a:rPr lang="en-GB" sz="1000" b="1" u="sng" dirty="0" err="1">
                <a:solidFill>
                  <a:srgbClr val="CC3300"/>
                </a:solidFill>
                <a:cs typeface="Lucida Sans Unicode" pitchFamily="34" charset="0"/>
              </a:rPr>
              <a:t>Cuidado</a:t>
            </a:r>
            <a:r>
              <a:rPr lang="en-GB" sz="1000" b="1" u="sng" dirty="0">
                <a:solidFill>
                  <a:srgbClr val="CC3300"/>
                </a:solidFill>
                <a:cs typeface="Lucida Sans Unicode" pitchFamily="34" charset="0"/>
              </a:rPr>
              <a:t>!</a:t>
            </a:r>
            <a:r>
              <a:rPr lang="en-GB" sz="1000" dirty="0">
                <a:solidFill>
                  <a:srgbClr val="CC3300"/>
                </a:solidFill>
                <a:cs typeface="Lucida Sans Unicode" pitchFamily="34" charset="0"/>
              </a:rPr>
              <a:t> No </a:t>
            </a:r>
            <a:r>
              <a:rPr lang="en-GB" sz="1000" dirty="0" err="1">
                <a:solidFill>
                  <a:srgbClr val="CC3300"/>
                </a:solidFill>
                <a:cs typeface="Lucida Sans Unicode" pitchFamily="34" charset="0"/>
              </a:rPr>
              <a:t>trabaje</a:t>
            </a:r>
            <a:r>
              <a:rPr lang="en-GB" sz="1000" dirty="0">
                <a:solidFill>
                  <a:srgbClr val="CC3300"/>
                </a:solidFill>
                <a:cs typeface="Lucida Sans Unicode" pitchFamily="34" charset="0"/>
              </a:rPr>
              <a:t> </a:t>
            </a:r>
            <a:r>
              <a:rPr lang="en-GB" sz="1000" dirty="0" err="1">
                <a:solidFill>
                  <a:srgbClr val="CC3300"/>
                </a:solidFill>
                <a:cs typeface="Lucida Sans Unicode" pitchFamily="34" charset="0"/>
              </a:rPr>
              <a:t>en</a:t>
            </a:r>
            <a:r>
              <a:rPr lang="en-GB" sz="1000" dirty="0">
                <a:solidFill>
                  <a:srgbClr val="CC3300"/>
                </a:solidFill>
                <a:cs typeface="Lucida Sans Unicode" pitchFamily="34" charset="0"/>
              </a:rPr>
              <a:t> </a:t>
            </a:r>
            <a:r>
              <a:rPr lang="en-GB" sz="1000" dirty="0" err="1">
                <a:solidFill>
                  <a:srgbClr val="CC3300"/>
                </a:solidFill>
                <a:cs typeface="Lucida Sans Unicode" pitchFamily="34" charset="0"/>
              </a:rPr>
              <a:t>áreas</a:t>
            </a:r>
            <a:r>
              <a:rPr lang="en-GB" sz="1000" dirty="0">
                <a:solidFill>
                  <a:srgbClr val="CC3300"/>
                </a:solidFill>
                <a:cs typeface="Lucida Sans Unicode" pitchFamily="34" charset="0"/>
              </a:rPr>
              <a:t> que </a:t>
            </a:r>
            <a:r>
              <a:rPr lang="en-GB" sz="1000" dirty="0" err="1">
                <a:solidFill>
                  <a:srgbClr val="CC3300"/>
                </a:solidFill>
                <a:cs typeface="Lucida Sans Unicode" pitchFamily="34" charset="0"/>
              </a:rPr>
              <a:t>estén</a:t>
            </a:r>
            <a:r>
              <a:rPr lang="en-GB" sz="1000" dirty="0">
                <a:solidFill>
                  <a:srgbClr val="CC3300"/>
                </a:solidFill>
                <a:cs typeface="Lucida Sans Unicode" pitchFamily="34" charset="0"/>
              </a:rPr>
              <a:t> </a:t>
            </a:r>
            <a:r>
              <a:rPr lang="en-GB" sz="1000" dirty="0" err="1">
                <a:solidFill>
                  <a:srgbClr val="CC3300"/>
                </a:solidFill>
                <a:cs typeface="Lucida Sans Unicode" pitchFamily="34" charset="0"/>
              </a:rPr>
              <a:t>cerca</a:t>
            </a:r>
            <a:r>
              <a:rPr lang="en-GB" sz="1000" dirty="0">
                <a:solidFill>
                  <a:srgbClr val="CC3300"/>
                </a:solidFill>
                <a:cs typeface="Lucida Sans Unicode" pitchFamily="34" charset="0"/>
              </a:rPr>
              <a:t> del escape (el </a:t>
            </a:r>
            <a:r>
              <a:rPr lang="en-GB" sz="1000" dirty="0" err="1">
                <a:solidFill>
                  <a:srgbClr val="CC3300"/>
                </a:solidFill>
                <a:cs typeface="Lucida Sans Unicode" pitchFamily="34" charset="0"/>
              </a:rPr>
              <a:t>envenenamiento</a:t>
            </a:r>
            <a:r>
              <a:rPr lang="en-GB" sz="1000" dirty="0">
                <a:solidFill>
                  <a:srgbClr val="CC3300"/>
                </a:solidFill>
                <a:cs typeface="Lucida Sans Unicode" pitchFamily="34" charset="0"/>
              </a:rPr>
              <a:t> con CO </a:t>
            </a:r>
            <a:r>
              <a:rPr lang="en-GB" sz="1000" dirty="0" err="1">
                <a:solidFill>
                  <a:srgbClr val="CC3300"/>
                </a:solidFill>
                <a:cs typeface="Lucida Sans Unicode" pitchFamily="34" charset="0"/>
              </a:rPr>
              <a:t>ocurre</a:t>
            </a:r>
            <a:r>
              <a:rPr lang="en-GB" sz="1000" dirty="0">
                <a:solidFill>
                  <a:srgbClr val="CC3300"/>
                </a:solidFill>
                <a:cs typeface="Lucida Sans Unicode" pitchFamily="34" charset="0"/>
              </a:rPr>
              <a:t> </a:t>
            </a:r>
            <a:r>
              <a:rPr lang="en-GB" sz="1000" dirty="0" err="1">
                <a:solidFill>
                  <a:srgbClr val="CC3300"/>
                </a:solidFill>
                <a:cs typeface="Lucida Sans Unicode" pitchFamily="34" charset="0"/>
              </a:rPr>
              <a:t>aun</a:t>
            </a:r>
            <a:r>
              <a:rPr lang="en-GB" sz="1000" dirty="0">
                <a:solidFill>
                  <a:srgbClr val="CC3300"/>
                </a:solidFill>
                <a:cs typeface="Lucida Sans Unicode" pitchFamily="34" charset="0"/>
              </a:rPr>
              <a:t> al </a:t>
            </a:r>
            <a:r>
              <a:rPr lang="en-GB" sz="1000" dirty="0" err="1">
                <a:solidFill>
                  <a:srgbClr val="CC3300"/>
                </a:solidFill>
                <a:cs typeface="Lucida Sans Unicode" pitchFamily="34" charset="0"/>
              </a:rPr>
              <a:t>aire</a:t>
            </a:r>
            <a:r>
              <a:rPr lang="en-GB" sz="1000" dirty="0">
                <a:solidFill>
                  <a:srgbClr val="CC3300"/>
                </a:solidFill>
                <a:cs typeface="Lucida Sans Unicode" pitchFamily="34" charset="0"/>
              </a:rPr>
              <a:t> </a:t>
            </a:r>
            <a:r>
              <a:rPr lang="en-GB" sz="1000" dirty="0" err="1">
                <a:solidFill>
                  <a:srgbClr val="CC3300"/>
                </a:solidFill>
                <a:cs typeface="Lucida Sans Unicode" pitchFamily="34" charset="0"/>
              </a:rPr>
              <a:t>libre</a:t>
            </a:r>
            <a:r>
              <a:rPr lang="en-GB" sz="1000" dirty="0">
                <a:solidFill>
                  <a:srgbClr val="CC3300"/>
                </a:solidFill>
                <a:cs typeface="Lucida Sans Unicode" pitchFamily="34" charset="0"/>
              </a:rPr>
              <a:t> </a:t>
            </a:r>
            <a:r>
              <a:rPr lang="en-GB" sz="1000" dirty="0" err="1">
                <a:solidFill>
                  <a:srgbClr val="CC3300"/>
                </a:solidFill>
                <a:cs typeface="Lucida Sans Unicode" pitchFamily="34" charset="0"/>
              </a:rPr>
              <a:t>si</a:t>
            </a:r>
            <a:r>
              <a:rPr lang="en-GB" sz="1000" dirty="0">
                <a:solidFill>
                  <a:srgbClr val="CC3300"/>
                </a:solidFill>
                <a:cs typeface="Lucida Sans Unicode" pitchFamily="34" charset="0"/>
              </a:rPr>
              <a:t> el motor genera </a:t>
            </a:r>
            <a:r>
              <a:rPr lang="en-GB" sz="1000" dirty="0" err="1">
                <a:solidFill>
                  <a:srgbClr val="CC3300"/>
                </a:solidFill>
                <a:cs typeface="Lucida Sans Unicode" pitchFamily="34" charset="0"/>
              </a:rPr>
              <a:t>altas</a:t>
            </a:r>
            <a:r>
              <a:rPr lang="en-GB" sz="1000" dirty="0">
                <a:solidFill>
                  <a:srgbClr val="CC3300"/>
                </a:solidFill>
                <a:cs typeface="Lucida Sans Unicode" pitchFamily="34" charset="0"/>
              </a:rPr>
              <a:t> </a:t>
            </a:r>
            <a:r>
              <a:rPr lang="en-GB" sz="1000" dirty="0" err="1">
                <a:solidFill>
                  <a:srgbClr val="CC3300"/>
                </a:solidFill>
                <a:cs typeface="Lucida Sans Unicode" pitchFamily="34" charset="0"/>
              </a:rPr>
              <a:t>concentraciones</a:t>
            </a:r>
            <a:r>
              <a:rPr lang="en-GB" sz="1000" dirty="0">
                <a:solidFill>
                  <a:srgbClr val="CC3300"/>
                </a:solidFill>
                <a:cs typeface="Lucida Sans Unicode" pitchFamily="34" charset="0"/>
              </a:rPr>
              <a:t> de CO y el </a:t>
            </a:r>
            <a:r>
              <a:rPr lang="en-GB" sz="1000" dirty="0" err="1">
                <a:solidFill>
                  <a:srgbClr val="CC3300"/>
                </a:solidFill>
                <a:cs typeface="Lucida Sans Unicode" pitchFamily="34" charset="0"/>
              </a:rPr>
              <a:t>trabajador</a:t>
            </a:r>
            <a:r>
              <a:rPr lang="en-GB" sz="1000" dirty="0">
                <a:solidFill>
                  <a:srgbClr val="CC3300"/>
                </a:solidFill>
                <a:cs typeface="Lucida Sans Unicode" pitchFamily="34" charset="0"/>
              </a:rPr>
              <a:t> </a:t>
            </a:r>
            <a:r>
              <a:rPr lang="en-GB" sz="1000" dirty="0" err="1">
                <a:solidFill>
                  <a:srgbClr val="CC3300"/>
                </a:solidFill>
                <a:cs typeface="Lucida Sans Unicode" pitchFamily="34" charset="0"/>
              </a:rPr>
              <a:t>está</a:t>
            </a:r>
            <a:r>
              <a:rPr lang="en-GB" sz="1000" dirty="0">
                <a:solidFill>
                  <a:srgbClr val="CC3300"/>
                </a:solidFill>
                <a:cs typeface="Lucida Sans Unicode" pitchFamily="34" charset="0"/>
              </a:rPr>
              <a:t> </a:t>
            </a:r>
            <a:r>
              <a:rPr lang="en-GB" sz="1000" dirty="0" err="1">
                <a:solidFill>
                  <a:srgbClr val="CC3300"/>
                </a:solidFill>
                <a:cs typeface="Lucida Sans Unicode" pitchFamily="34" charset="0"/>
              </a:rPr>
              <a:t>en</a:t>
            </a:r>
            <a:r>
              <a:rPr lang="en-GB" sz="1000" dirty="0">
                <a:solidFill>
                  <a:srgbClr val="CC3300"/>
                </a:solidFill>
                <a:cs typeface="Lucida Sans Unicode" pitchFamily="34" charset="0"/>
              </a:rPr>
              <a:t> el </a:t>
            </a:r>
            <a:r>
              <a:rPr lang="en-GB" sz="1000" dirty="0" err="1">
                <a:solidFill>
                  <a:srgbClr val="CC3300"/>
                </a:solidFill>
                <a:cs typeface="Lucida Sans Unicode" pitchFamily="34" charset="0"/>
              </a:rPr>
              <a:t>área</a:t>
            </a:r>
            <a:r>
              <a:rPr lang="en-GB" sz="1000" dirty="0">
                <a:solidFill>
                  <a:srgbClr val="CC3300"/>
                </a:solidFill>
                <a:cs typeface="Lucida Sans Unicode" pitchFamily="34" charset="0"/>
              </a:rPr>
              <a:t> </a:t>
            </a:r>
            <a:r>
              <a:rPr lang="en-GB" sz="1000" dirty="0" err="1">
                <a:solidFill>
                  <a:srgbClr val="CC3300"/>
                </a:solidFill>
                <a:cs typeface="Lucida Sans Unicode" pitchFamily="34" charset="0"/>
              </a:rPr>
              <a:t>donde</a:t>
            </a:r>
            <a:r>
              <a:rPr lang="en-GB" sz="1000" dirty="0">
                <a:solidFill>
                  <a:srgbClr val="CC3300"/>
                </a:solidFill>
                <a:cs typeface="Lucida Sans Unicode" pitchFamily="34" charset="0"/>
              </a:rPr>
              <a:t> </a:t>
            </a:r>
            <a:r>
              <a:rPr lang="en-GB" sz="1000" dirty="0" err="1">
                <a:solidFill>
                  <a:srgbClr val="CC3300"/>
                </a:solidFill>
                <a:cs typeface="Lucida Sans Unicode" pitchFamily="34" charset="0"/>
              </a:rPr>
              <a:t>están</a:t>
            </a:r>
            <a:r>
              <a:rPr lang="en-GB" sz="1000" dirty="0">
                <a:solidFill>
                  <a:srgbClr val="CC3300"/>
                </a:solidFill>
                <a:cs typeface="Lucida Sans Unicode" pitchFamily="34" charset="0"/>
              </a:rPr>
              <a:t> </a:t>
            </a:r>
            <a:r>
              <a:rPr lang="en-GB" sz="1000" dirty="0" err="1">
                <a:solidFill>
                  <a:srgbClr val="CC3300"/>
                </a:solidFill>
                <a:cs typeface="Lucida Sans Unicode" pitchFamily="34" charset="0"/>
              </a:rPr>
              <a:t>los</a:t>
            </a:r>
            <a:r>
              <a:rPr lang="en-GB" sz="1000" dirty="0">
                <a:solidFill>
                  <a:srgbClr val="CC3300"/>
                </a:solidFill>
                <a:cs typeface="Lucida Sans Unicode" pitchFamily="34" charset="0"/>
              </a:rPr>
              <a:t> gases del escape). Si nota </a:t>
            </a:r>
            <a:r>
              <a:rPr lang="en-GB" sz="1000" dirty="0" err="1">
                <a:solidFill>
                  <a:srgbClr val="CC3300"/>
                </a:solidFill>
                <a:cs typeface="Lucida Sans Unicode" pitchFamily="34" charset="0"/>
              </a:rPr>
              <a:t>síntomas</a:t>
            </a:r>
            <a:r>
              <a:rPr lang="en-GB" sz="1000" dirty="0">
                <a:solidFill>
                  <a:srgbClr val="CC3300"/>
                </a:solidFill>
                <a:cs typeface="Lucida Sans Unicode" pitchFamily="34" charset="0"/>
              </a:rPr>
              <a:t> de </a:t>
            </a:r>
            <a:r>
              <a:rPr lang="en-GB" sz="1000" dirty="0" err="1">
                <a:solidFill>
                  <a:srgbClr val="CC3300"/>
                </a:solidFill>
                <a:cs typeface="Lucida Sans Unicode" pitchFamily="34" charset="0"/>
              </a:rPr>
              <a:t>exposición</a:t>
            </a:r>
            <a:r>
              <a:rPr lang="en-GB" sz="1000" dirty="0">
                <a:solidFill>
                  <a:srgbClr val="CC3300"/>
                </a:solidFill>
                <a:cs typeface="Lucida Sans Unicode" pitchFamily="34" charset="0"/>
              </a:rPr>
              <a:t>, </a:t>
            </a:r>
            <a:r>
              <a:rPr lang="en-GB" sz="1000" dirty="0" err="1">
                <a:solidFill>
                  <a:srgbClr val="CC3300"/>
                </a:solidFill>
                <a:cs typeface="Lucida Sans Unicode" pitchFamily="34" charset="0"/>
              </a:rPr>
              <a:t>apague</a:t>
            </a:r>
            <a:r>
              <a:rPr lang="en-GB" sz="1000" dirty="0">
                <a:solidFill>
                  <a:srgbClr val="CC3300"/>
                </a:solidFill>
                <a:cs typeface="Lucida Sans Unicode" pitchFamily="34" charset="0"/>
              </a:rPr>
              <a:t> el motor. </a:t>
            </a:r>
          </a:p>
          <a:p>
            <a:pPr>
              <a:spcBef>
                <a:spcPts val="450"/>
              </a:spcBef>
            </a:pPr>
            <a:endParaRPr lang="en-GB" sz="1000" dirty="0">
              <a:cs typeface="Lucida Sans Unicode" pitchFamily="34" charset="0"/>
            </a:endParaRPr>
          </a:p>
          <a:p>
            <a:pPr>
              <a:spcBef>
                <a:spcPts val="450"/>
              </a:spcBef>
            </a:pPr>
            <a:r>
              <a:rPr lang="en-GB" sz="1000" dirty="0">
                <a:cs typeface="Lucida Sans Unicode" pitchFamily="34" charset="0"/>
              </a:rPr>
              <a:t>OSHA 1926.302(c)</a:t>
            </a:r>
          </a:p>
          <a:p>
            <a:pPr>
              <a:spcBef>
                <a:spcPts val="450"/>
              </a:spcBef>
            </a:pPr>
            <a:r>
              <a:rPr lang="en-GB" sz="1000" dirty="0">
                <a:cs typeface="Times New Roman" pitchFamily="18" charset="0"/>
              </a:rPr>
              <a:t>Si </a:t>
            </a:r>
            <a:r>
              <a:rPr lang="en-GB" sz="1000" dirty="0" err="1">
                <a:cs typeface="Times New Roman" pitchFamily="18" charset="0"/>
              </a:rPr>
              <a:t>utiliza</a:t>
            </a:r>
            <a:r>
              <a:rPr lang="en-GB" sz="1000" dirty="0">
                <a:cs typeface="Times New Roman" pitchFamily="18" charset="0"/>
              </a:rPr>
              <a:t> </a:t>
            </a:r>
            <a:r>
              <a:rPr lang="en-GB" sz="1000" dirty="0" err="1">
                <a:cs typeface="Times New Roman" pitchFamily="18" charset="0"/>
              </a:rPr>
              <a:t>una</a:t>
            </a:r>
            <a:r>
              <a:rPr lang="en-GB" sz="1000" dirty="0">
                <a:cs typeface="Times New Roman" pitchFamily="18" charset="0"/>
              </a:rPr>
              <a:t> </a:t>
            </a:r>
            <a:r>
              <a:rPr lang="en-GB" sz="1000" dirty="0" err="1">
                <a:cs typeface="Times New Roman" pitchFamily="18" charset="0"/>
              </a:rPr>
              <a:t>herramienta</a:t>
            </a:r>
            <a:r>
              <a:rPr lang="en-GB" sz="1000" dirty="0">
                <a:cs typeface="Times New Roman" pitchFamily="18" charset="0"/>
              </a:rPr>
              <a:t> con motor de combustible </a:t>
            </a:r>
            <a:r>
              <a:rPr lang="en-GB" sz="1000" dirty="0" err="1">
                <a:cs typeface="Times New Roman" pitchFamily="18" charset="0"/>
              </a:rPr>
              <a:t>en</a:t>
            </a:r>
            <a:r>
              <a:rPr lang="en-GB" sz="1000" dirty="0">
                <a:cs typeface="Times New Roman" pitchFamily="18" charset="0"/>
              </a:rPr>
              <a:t> un </a:t>
            </a:r>
            <a:r>
              <a:rPr lang="en-GB" sz="1000" dirty="0" err="1">
                <a:cs typeface="Times New Roman" pitchFamily="18" charset="0"/>
              </a:rPr>
              <a:t>área</a:t>
            </a:r>
            <a:r>
              <a:rPr lang="en-GB" sz="1000" dirty="0">
                <a:cs typeface="Times New Roman" pitchFamily="18" charset="0"/>
              </a:rPr>
              <a:t> </a:t>
            </a:r>
            <a:r>
              <a:rPr lang="en-GB" sz="1000" dirty="0" err="1">
                <a:cs typeface="Times New Roman" pitchFamily="18" charset="0"/>
              </a:rPr>
              <a:t>encerrada</a:t>
            </a:r>
            <a:r>
              <a:rPr lang="en-GB" sz="1000" dirty="0">
                <a:cs typeface="Times New Roman" pitchFamily="18" charset="0"/>
              </a:rPr>
              <a:t> </a:t>
            </a:r>
            <a:r>
              <a:rPr lang="en-GB" sz="1000" dirty="0" err="1">
                <a:cs typeface="Times New Roman" pitchFamily="18" charset="0"/>
              </a:rPr>
              <a:t>como</a:t>
            </a:r>
            <a:r>
              <a:rPr lang="en-GB" sz="1000" dirty="0">
                <a:cs typeface="Times New Roman" pitchFamily="18" charset="0"/>
              </a:rPr>
              <a:t> </a:t>
            </a:r>
            <a:r>
              <a:rPr lang="en-GB" sz="1000" dirty="0" err="1">
                <a:cs typeface="Times New Roman" pitchFamily="18" charset="0"/>
              </a:rPr>
              <a:t>una</a:t>
            </a:r>
            <a:r>
              <a:rPr lang="en-GB" sz="1000" dirty="0">
                <a:cs typeface="Times New Roman" pitchFamily="18" charset="0"/>
              </a:rPr>
              <a:t> </a:t>
            </a:r>
            <a:r>
              <a:rPr lang="en-GB" sz="1000" dirty="0" err="1">
                <a:cs typeface="Times New Roman" pitchFamily="18" charset="0"/>
              </a:rPr>
              <a:t>zanja</a:t>
            </a:r>
            <a:r>
              <a:rPr lang="en-GB" sz="1000" dirty="0">
                <a:cs typeface="Times New Roman" pitchFamily="18" charset="0"/>
              </a:rPr>
              <a:t>, </a:t>
            </a:r>
            <a:r>
              <a:rPr lang="en-GB" sz="1000" dirty="0" err="1">
                <a:cs typeface="Times New Roman" pitchFamily="18" charset="0"/>
              </a:rPr>
              <a:t>tenga</a:t>
            </a:r>
            <a:r>
              <a:rPr lang="en-GB" sz="1000" dirty="0">
                <a:cs typeface="Times New Roman" pitchFamily="18" charset="0"/>
              </a:rPr>
              <a:t> </a:t>
            </a:r>
            <a:r>
              <a:rPr lang="en-GB" sz="1000" dirty="0" err="1">
                <a:cs typeface="Times New Roman" pitchFamily="18" charset="0"/>
              </a:rPr>
              <a:t>en</a:t>
            </a:r>
            <a:r>
              <a:rPr lang="en-GB" sz="1000" dirty="0">
                <a:cs typeface="Times New Roman" pitchFamily="18" charset="0"/>
              </a:rPr>
              <a:t> </a:t>
            </a:r>
            <a:r>
              <a:rPr lang="en-GB" sz="1000" dirty="0" err="1">
                <a:cs typeface="Times New Roman" pitchFamily="18" charset="0"/>
              </a:rPr>
              <a:t>cuenta</a:t>
            </a:r>
            <a:r>
              <a:rPr lang="en-GB" sz="1000" dirty="0">
                <a:cs typeface="Times New Roman" pitchFamily="18" charset="0"/>
              </a:rPr>
              <a:t> que el </a:t>
            </a:r>
            <a:r>
              <a:rPr lang="en-GB" sz="1000" dirty="0" err="1">
                <a:cs typeface="Times New Roman" pitchFamily="18" charset="0"/>
              </a:rPr>
              <a:t>monóxido</a:t>
            </a:r>
            <a:r>
              <a:rPr lang="en-GB" sz="1000" dirty="0">
                <a:cs typeface="Times New Roman" pitchFamily="18" charset="0"/>
              </a:rPr>
              <a:t> de </a:t>
            </a:r>
            <a:r>
              <a:rPr lang="en-GB" sz="1000" dirty="0" err="1">
                <a:cs typeface="Times New Roman" pitchFamily="18" charset="0"/>
              </a:rPr>
              <a:t>carbono</a:t>
            </a:r>
            <a:r>
              <a:rPr lang="en-GB" sz="1000" dirty="0">
                <a:cs typeface="Times New Roman" pitchFamily="18" charset="0"/>
              </a:rPr>
              <a:t> </a:t>
            </a:r>
            <a:r>
              <a:rPr lang="en-GB" sz="1000" dirty="0" err="1">
                <a:cs typeface="Times New Roman" pitchFamily="18" charset="0"/>
              </a:rPr>
              <a:t>generado</a:t>
            </a:r>
            <a:r>
              <a:rPr lang="en-GB" sz="1000" dirty="0">
                <a:cs typeface="Times New Roman" pitchFamily="18" charset="0"/>
              </a:rPr>
              <a:t> </a:t>
            </a:r>
            <a:r>
              <a:rPr lang="en-GB" sz="1000" dirty="0" err="1">
                <a:cs typeface="Times New Roman" pitchFamily="18" charset="0"/>
              </a:rPr>
              <a:t>puede</a:t>
            </a:r>
            <a:r>
              <a:rPr lang="en-GB" sz="1000" dirty="0">
                <a:cs typeface="Times New Roman" pitchFamily="18" charset="0"/>
              </a:rPr>
              <a:t> </a:t>
            </a:r>
            <a:r>
              <a:rPr lang="en-GB" sz="1000" dirty="0" err="1">
                <a:cs typeface="Times New Roman" pitchFamily="18" charset="0"/>
              </a:rPr>
              <a:t>desplazar</a:t>
            </a:r>
            <a:r>
              <a:rPr lang="en-GB" sz="1000" dirty="0">
                <a:cs typeface="Times New Roman" pitchFamily="18" charset="0"/>
              </a:rPr>
              <a:t> o </a:t>
            </a:r>
            <a:r>
              <a:rPr lang="en-GB" sz="1000" dirty="0" err="1">
                <a:cs typeface="Times New Roman" pitchFamily="18" charset="0"/>
              </a:rPr>
              <a:t>agotar</a:t>
            </a:r>
            <a:r>
              <a:rPr lang="en-GB" sz="1000" dirty="0">
                <a:cs typeface="Times New Roman" pitchFamily="18" charset="0"/>
              </a:rPr>
              <a:t> el </a:t>
            </a:r>
            <a:r>
              <a:rPr lang="en-GB" sz="1000" dirty="0" err="1">
                <a:cs typeface="Times New Roman" pitchFamily="18" charset="0"/>
              </a:rPr>
              <a:t>oxígeno</a:t>
            </a:r>
            <a:r>
              <a:rPr lang="en-GB" sz="1000" dirty="0">
                <a:cs typeface="Times New Roman" pitchFamily="18" charset="0"/>
              </a:rPr>
              <a:t>. Se </a:t>
            </a:r>
            <a:r>
              <a:rPr lang="en-GB" sz="1000" dirty="0" err="1">
                <a:cs typeface="Times New Roman" pitchFamily="18" charset="0"/>
              </a:rPr>
              <a:t>tiene</a:t>
            </a:r>
            <a:r>
              <a:rPr lang="en-GB" sz="1000" dirty="0">
                <a:cs typeface="Times New Roman" pitchFamily="18" charset="0"/>
              </a:rPr>
              <a:t> que </a:t>
            </a:r>
            <a:r>
              <a:rPr lang="en-GB" sz="1000" dirty="0" err="1">
                <a:cs typeface="Times New Roman" pitchFamily="18" charset="0"/>
              </a:rPr>
              <a:t>dar</a:t>
            </a:r>
            <a:r>
              <a:rPr lang="en-GB" sz="1000" dirty="0">
                <a:cs typeface="Times New Roman" pitchFamily="18" charset="0"/>
              </a:rPr>
              <a:t> </a:t>
            </a:r>
            <a:r>
              <a:rPr lang="en-GB" sz="1000" dirty="0" err="1">
                <a:cs typeface="Times New Roman" pitchFamily="18" charset="0"/>
              </a:rPr>
              <a:t>ventilación</a:t>
            </a:r>
            <a:r>
              <a:rPr lang="en-GB" sz="1000" dirty="0">
                <a:cs typeface="Times New Roman" pitchFamily="18" charset="0"/>
              </a:rPr>
              <a:t> </a:t>
            </a:r>
            <a:r>
              <a:rPr lang="en-GB" sz="1000" dirty="0" err="1">
                <a:cs typeface="Times New Roman" pitchFamily="18" charset="0"/>
              </a:rPr>
              <a:t>mecánica</a:t>
            </a:r>
            <a:r>
              <a:rPr lang="en-GB" sz="1000" dirty="0">
                <a:cs typeface="Times New Roman" pitchFamily="18" charset="0"/>
              </a:rPr>
              <a:t> y </a:t>
            </a:r>
            <a:r>
              <a:rPr lang="en-GB" sz="1000" dirty="0" err="1">
                <a:cs typeface="Times New Roman" pitchFamily="18" charset="0"/>
              </a:rPr>
              <a:t>hacer</a:t>
            </a:r>
            <a:r>
              <a:rPr lang="en-GB" sz="1000" dirty="0">
                <a:cs typeface="Times New Roman" pitchFamily="18" charset="0"/>
              </a:rPr>
              <a:t> </a:t>
            </a:r>
            <a:r>
              <a:rPr lang="en-GB" sz="1000" dirty="0" err="1">
                <a:cs typeface="Times New Roman" pitchFamily="18" charset="0"/>
              </a:rPr>
              <a:t>pruebas</a:t>
            </a:r>
            <a:r>
              <a:rPr lang="en-GB" sz="1000" dirty="0">
                <a:cs typeface="Times New Roman" pitchFamily="18" charset="0"/>
              </a:rPr>
              <a:t> del </a:t>
            </a:r>
            <a:r>
              <a:rPr lang="en-GB" sz="1000" dirty="0" err="1">
                <a:cs typeface="Times New Roman" pitchFamily="18" charset="0"/>
              </a:rPr>
              <a:t>aire</a:t>
            </a:r>
            <a:r>
              <a:rPr lang="en-GB" sz="1000" dirty="0">
                <a:cs typeface="Times New Roman" pitchFamily="18" charset="0"/>
              </a:rPr>
              <a:t>.</a:t>
            </a:r>
          </a:p>
          <a:p>
            <a:pPr>
              <a:spcBef>
                <a:spcPts val="450"/>
              </a:spcBef>
            </a:pPr>
            <a:endParaRPr lang="en-GB" sz="1000" dirty="0"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2777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85800"/>
            <a:ext cx="4681538" cy="3513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49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7576" y="4427541"/>
            <a:ext cx="5194300" cy="30352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16" tIns="46407" rIns="92816" bIns="46407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338"/>
              </a:spcBef>
            </a:pPr>
            <a:r>
              <a:rPr lang="es-PR" sz="900" b="1" u="sng" dirty="0">
                <a:cs typeface="Lucida Sans Unicode" pitchFamily="34" charset="0"/>
              </a:rPr>
              <a:t>Notas para el capacitador:</a:t>
            </a:r>
          </a:p>
          <a:p>
            <a:pPr>
              <a:lnSpc>
                <a:spcPct val="90000"/>
              </a:lnSpc>
              <a:spcBef>
                <a:spcPts val="338"/>
              </a:spcBef>
            </a:pPr>
            <a:r>
              <a:rPr lang="es-PR" sz="900" dirty="0">
                <a:cs typeface="Lucida Sans Unicode" pitchFamily="34" charset="0"/>
              </a:rPr>
              <a:t>Foto de Tony </a:t>
            </a:r>
            <a:r>
              <a:rPr lang="es-PR" sz="900" dirty="0" err="1">
                <a:cs typeface="Lucida Sans Unicode" pitchFamily="34" charset="0"/>
              </a:rPr>
              <a:t>Emmolo</a:t>
            </a:r>
            <a:r>
              <a:rPr lang="es-PR" sz="900" dirty="0">
                <a:cs typeface="Lucida Sans Unicode" pitchFamily="34" charset="0"/>
              </a:rPr>
              <a:t>  </a:t>
            </a:r>
          </a:p>
          <a:p>
            <a:pPr>
              <a:lnSpc>
                <a:spcPct val="90000"/>
              </a:lnSpc>
              <a:spcBef>
                <a:spcPts val="375"/>
              </a:spcBef>
              <a:buFont typeface="Times New Roman" pitchFamily="18" charset="0"/>
              <a:buChar char="•"/>
            </a:pPr>
            <a:r>
              <a:rPr lang="es-PR" sz="1000" dirty="0">
                <a:cs typeface="Lucida Sans Unicode" pitchFamily="34" charset="0"/>
              </a:rPr>
              <a:t>Conozca los síntomas de las enfermedades relacionadas con el calor. Manténgase alerta por usted mismo y por sus compañeros de trabajo, recurra al compañerismo.</a:t>
            </a:r>
          </a:p>
          <a:p>
            <a:pPr>
              <a:lnSpc>
                <a:spcPct val="90000"/>
              </a:lnSpc>
              <a:spcBef>
                <a:spcPts val="625"/>
              </a:spcBef>
              <a:buFont typeface="Times New Roman" pitchFamily="18" charset="0"/>
              <a:buChar char="•"/>
            </a:pPr>
            <a:r>
              <a:rPr lang="es-PR" sz="1000" dirty="0">
                <a:cs typeface="Lucida Sans Unicode" pitchFamily="34" charset="0"/>
              </a:rPr>
              <a:t>Bloquee la luz solar directa u otras fuentes de calor. Trabaje bajo la sombra de ser posible.  Póngase ropa ligera, de colores claros y que le quede holgada.</a:t>
            </a:r>
          </a:p>
          <a:p>
            <a:pPr>
              <a:lnSpc>
                <a:spcPct val="90000"/>
              </a:lnSpc>
              <a:spcBef>
                <a:spcPts val="625"/>
              </a:spcBef>
              <a:buFont typeface="Times New Roman" pitchFamily="18" charset="0"/>
              <a:buChar char="•"/>
            </a:pPr>
            <a:endParaRPr lang="es-PR" sz="1000" dirty="0">
              <a:cs typeface="Lucida Sans Unicode" pitchFamily="34" charset="0"/>
            </a:endParaRPr>
          </a:p>
          <a:p>
            <a:pPr>
              <a:lnSpc>
                <a:spcPct val="90000"/>
              </a:lnSpc>
              <a:spcBef>
                <a:spcPts val="625"/>
              </a:spcBef>
              <a:buFont typeface="Times New Roman" pitchFamily="18" charset="0"/>
              <a:buChar char="•"/>
            </a:pPr>
            <a:r>
              <a:rPr lang="es-PR" sz="1000" dirty="0">
                <a:cs typeface="Lucida Sans Unicode" pitchFamily="34" charset="0"/>
              </a:rPr>
              <a:t>Use ventiladores o aire acondicionado y descanse con regularidad.  Beba mucha agua, una taza cada 15 minutos.  </a:t>
            </a:r>
          </a:p>
          <a:p>
            <a:pPr>
              <a:lnSpc>
                <a:spcPct val="90000"/>
              </a:lnSpc>
              <a:spcBef>
                <a:spcPts val="625"/>
              </a:spcBef>
              <a:buFont typeface="Times New Roman" pitchFamily="18" charset="0"/>
              <a:buChar char="•"/>
            </a:pPr>
            <a:endParaRPr lang="es-PR" sz="1000" dirty="0">
              <a:cs typeface="Lucida Sans Unicode" pitchFamily="34" charset="0"/>
            </a:endParaRPr>
          </a:p>
          <a:p>
            <a:pPr>
              <a:lnSpc>
                <a:spcPct val="90000"/>
              </a:lnSpc>
              <a:spcBef>
                <a:spcPts val="625"/>
              </a:spcBef>
              <a:buFont typeface="Times New Roman" pitchFamily="18" charset="0"/>
              <a:buChar char="•"/>
            </a:pPr>
            <a:r>
              <a:rPr lang="es-PR" sz="1000" dirty="0">
                <a:cs typeface="Lucida Sans Unicode" pitchFamily="34" charset="0"/>
              </a:rPr>
              <a:t>Evite tomar alcohol, bebidas con cafeína y comidas pesadas.</a:t>
            </a:r>
          </a:p>
          <a:p>
            <a:pPr>
              <a:lnSpc>
                <a:spcPct val="90000"/>
              </a:lnSpc>
              <a:spcBef>
                <a:spcPts val="625"/>
              </a:spcBef>
              <a:buFont typeface="Times New Roman" pitchFamily="18" charset="0"/>
              <a:buChar char="•"/>
            </a:pPr>
            <a:endParaRPr lang="es-PR" sz="1000" dirty="0">
              <a:cs typeface="Lucida Sans Unicode" pitchFamily="34" charset="0"/>
            </a:endParaRPr>
          </a:p>
          <a:p>
            <a:pPr>
              <a:lnSpc>
                <a:spcPct val="90000"/>
              </a:lnSpc>
              <a:spcBef>
                <a:spcPts val="625"/>
              </a:spcBef>
              <a:buFont typeface="Times New Roman" pitchFamily="18" charset="0"/>
              <a:buChar char="•"/>
            </a:pPr>
            <a:r>
              <a:rPr lang="es-PR" sz="1000" dirty="0">
                <a:cs typeface="Lucida Sans Unicode" pitchFamily="34" charset="0"/>
              </a:rPr>
              <a:t>Consiga ayuda médica si sus signos vitales se alteran, si sufre confusión, si suda en exceso o si se siente demasiado cansado.</a:t>
            </a:r>
          </a:p>
          <a:p>
            <a:pPr>
              <a:lnSpc>
                <a:spcPct val="90000"/>
              </a:lnSpc>
              <a:spcBef>
                <a:spcPts val="625"/>
              </a:spcBef>
              <a:buFont typeface="Times New Roman" pitchFamily="18" charset="0"/>
              <a:buChar char="•"/>
            </a:pPr>
            <a:r>
              <a:rPr lang="es-PR" sz="1000" dirty="0">
                <a:cs typeface="Lucida Sans Unicode" pitchFamily="34" charset="0"/>
              </a:rPr>
              <a:t>Protéjase bajo la sombra. Los bomberos deben desabrocharse los botones y quitarse el equipo. </a:t>
            </a:r>
          </a:p>
          <a:p>
            <a:pPr>
              <a:lnSpc>
                <a:spcPct val="90000"/>
              </a:lnSpc>
              <a:spcBef>
                <a:spcPts val="625"/>
              </a:spcBef>
            </a:pPr>
            <a:r>
              <a:rPr lang="en-GB" sz="1000" dirty="0">
                <a:cs typeface="Lucida Sans Unicode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33611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85800"/>
            <a:ext cx="4681538" cy="3513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60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7576" y="4427540"/>
            <a:ext cx="5194300" cy="41973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551" tIns="46776" rIns="93551" bIns="46776" anchor="ctr"/>
          <a:lstStyle/>
          <a:p>
            <a:r>
              <a:rPr lang="en-US" b="1" u="sng" dirty="0" err="1" smtClean="0"/>
              <a:t>Notas</a:t>
            </a:r>
            <a:r>
              <a:rPr lang="en-US" b="1" u="sng" dirty="0" smtClean="0"/>
              <a:t> para el </a:t>
            </a:r>
            <a:r>
              <a:rPr lang="en-US" b="1" u="sng" dirty="0" err="1" smtClean="0"/>
              <a:t>capacitador</a:t>
            </a:r>
            <a:r>
              <a:rPr lang="en-US" b="1" u="sng" dirty="0" smtClean="0"/>
              <a:t>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s-ES" dirty="0" smtClean="0"/>
              <a:t>El calor excesivo presenta un serio peligro para los empleados.  Cuando el cuerpo es incapaz de enfriarse por sudoración, varias enfermedades por calor como; insolación o agotamiento por el calor y el golpe severo de calor pueden ocurrir y p causar la muerte.  Alta temperatura y humedad, luz directa del sol o calor, movimiento de aire limitado, esfuerzo físico, pobre condición física, algunos medicamentos e inadecuada tolerancia a ambientes calientes son todos factores que pueden conducir a estrés por calor.</a:t>
            </a:r>
          </a:p>
          <a:p>
            <a:endParaRPr lang="en-US" dirty="0" smtClean="0"/>
          </a:p>
          <a:p>
            <a:r>
              <a:rPr lang="es-ES" dirty="0" smtClean="0"/>
              <a:t>Para ayudar a prevenir el estrés por calor, los trabajadores y supervisores deben estar familiarizados con los signos y síntomas de enfermedades relacionadas con el calor y deben ser supervisados por los mismos.  Sol directo u otras fuentes de calor deben ser bloqueados, si es posible.  Ventiladores, aire acondicionado, o rocío de agua se deberá usar siempre que sea posible.  Períodos regulares de descanso deberían estar permitidos.  Los trabajadores deben beber cuando tienen sed.  Agua o en ocasiones bebidas deportivas. </a:t>
            </a:r>
          </a:p>
          <a:p>
            <a:endParaRPr lang="en-US" dirty="0" smtClean="0"/>
          </a:p>
          <a:p>
            <a:r>
              <a:rPr lang="es-ES" dirty="0" smtClean="0"/>
              <a:t>Si un trabajador está exhibiendo los signos o síntomas de enfermedades relacionadas al calor, solicite servicios médicos de emergencia de inmediato.  Mientras se espera ayuda llegar, mueva el trabajador a una zona de sombra fresca.  Afloje o quite la ropa pesada.  Proporcione agua potable fresca.  Abanique</a:t>
            </a:r>
            <a:r>
              <a:rPr lang="es-ES" baseline="0" dirty="0" smtClean="0"/>
              <a:t> y v</a:t>
            </a:r>
            <a:r>
              <a:rPr lang="es-ES" dirty="0" smtClean="0"/>
              <a:t>entile al trabajador con el </a:t>
            </a:r>
            <a:r>
              <a:rPr lang="es-ES" dirty="0" err="1" smtClean="0"/>
              <a:t>rocio</a:t>
            </a:r>
            <a:r>
              <a:rPr lang="es-ES" dirty="0" smtClean="0"/>
              <a:t> de agua.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28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85800"/>
            <a:ext cx="4681538" cy="3513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830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7576" y="4427540"/>
            <a:ext cx="5194300" cy="181040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16" tIns="46407" rIns="92816" bIns="46407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5000"/>
              </a:lnSpc>
              <a:spcBef>
                <a:spcPts val="450"/>
              </a:spcBef>
            </a:pPr>
            <a:r>
              <a:rPr lang="es-PR" sz="1100" dirty="0">
                <a:cs typeface="Lucida Sans Unicode" pitchFamily="34" charset="0"/>
              </a:rPr>
              <a:t>Escuche y obedezca los avisos impartidos a la ciudadanía.</a:t>
            </a:r>
          </a:p>
          <a:p>
            <a:pPr>
              <a:lnSpc>
                <a:spcPct val="95000"/>
              </a:lnSpc>
              <a:spcBef>
                <a:spcPts val="450"/>
              </a:spcBef>
            </a:pPr>
            <a:r>
              <a:rPr lang="es-PR" sz="1100" dirty="0">
                <a:cs typeface="Lucida Sans Unicode" pitchFamily="34" charset="0"/>
              </a:rPr>
              <a:t>Las autoridades locales informarán si el agua del grifo se puede beber sin riesgos o si se puede usar para cocinar o para bañarse.</a:t>
            </a:r>
          </a:p>
          <a:p>
            <a:pPr>
              <a:spcBef>
                <a:spcPts val="450"/>
              </a:spcBef>
            </a:pPr>
            <a:r>
              <a:rPr lang="es-PR" sz="1100" dirty="0">
                <a:cs typeface="Lucida Sans Unicode" pitchFamily="34" charset="0"/>
              </a:rPr>
              <a:t>Si el agua no es aceptable, siga las indicaciones para usar agua embotellada o para desinfectar el agua que utilizará para cocinar, limpiar y bañarse. </a:t>
            </a:r>
          </a:p>
          <a:p>
            <a:pPr>
              <a:spcBef>
                <a:spcPts val="450"/>
              </a:spcBef>
              <a:buClr>
                <a:srgbClr val="CC3300"/>
              </a:buClr>
            </a:pPr>
            <a:r>
              <a:rPr lang="es-PR" sz="1100" dirty="0">
                <a:solidFill>
                  <a:srgbClr val="CC3300"/>
                </a:solidFill>
                <a:cs typeface="Lucida Sans Unicode" pitchFamily="34" charset="0"/>
              </a:rPr>
              <a:t>Lávese las manos con frecuencia.  Si presenta síntomas de fiebre, nausea, vómitos y/o diarrea consulte un medico inmediatamente.</a:t>
            </a:r>
          </a:p>
          <a:p>
            <a:pPr>
              <a:lnSpc>
                <a:spcPct val="80000"/>
              </a:lnSpc>
              <a:spcBef>
                <a:spcPts val="338"/>
              </a:spcBef>
            </a:pPr>
            <a:r>
              <a:rPr lang="en-GB" sz="1100" dirty="0">
                <a:cs typeface="Lucida Sans Unicode" pitchFamily="34" charset="0"/>
              </a:rPr>
              <a:t>.</a:t>
            </a:r>
          </a:p>
          <a:p>
            <a:pPr>
              <a:spcBef>
                <a:spcPts val="338"/>
              </a:spcBef>
            </a:pPr>
            <a:endParaRPr lang="en-GB" sz="1100" dirty="0"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8051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85800"/>
            <a:ext cx="4681538" cy="3513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93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7576" y="4427538"/>
            <a:ext cx="5194300" cy="858835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16" tIns="46407" rIns="92816" bIns="46407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450"/>
              </a:spcBef>
            </a:pPr>
            <a:r>
              <a:rPr lang="es-PR" sz="1100" b="1" u="sng" dirty="0">
                <a:cs typeface="Lucida Sans Unicode" pitchFamily="34" charset="0"/>
              </a:rPr>
              <a:t>Notas para el capacitador:</a:t>
            </a:r>
          </a:p>
          <a:p>
            <a:pPr>
              <a:spcBef>
                <a:spcPts val="450"/>
              </a:spcBef>
            </a:pPr>
            <a:endParaRPr lang="es-PR" sz="1100" b="1" dirty="0">
              <a:cs typeface="Lucida Sans Unicode" pitchFamily="34" charset="0"/>
            </a:endParaRPr>
          </a:p>
          <a:p>
            <a:pPr>
              <a:spcBef>
                <a:spcPts val="450"/>
              </a:spcBef>
            </a:pPr>
            <a:r>
              <a:rPr lang="es-PR" sz="1100" b="1" dirty="0">
                <a:cs typeface="Lucida Sans Unicode" pitchFamily="34" charset="0"/>
              </a:rPr>
              <a:t>Para controlar la reproducción de zancudos (mosquitos)</a:t>
            </a:r>
            <a:r>
              <a:rPr lang="es-PR" sz="1100" dirty="0">
                <a:cs typeface="Lucida Sans Unicode" pitchFamily="34" charset="0"/>
              </a:rPr>
              <a:t>, drene toda el agua estancada que haya quedado en envases abiertos, como tiestos o macetas, llantas, platos para las mascotas o baldes (cubos) afuera de su casa. </a:t>
            </a:r>
          </a:p>
          <a:p>
            <a:pPr>
              <a:spcBef>
                <a:spcPts val="450"/>
              </a:spcBef>
            </a:pPr>
            <a:endParaRPr lang="es-PR" sz="1100" dirty="0">
              <a:cs typeface="Lucida Sans Unicode" pitchFamily="34" charset="0"/>
            </a:endParaRPr>
          </a:p>
          <a:p>
            <a:pPr>
              <a:spcBef>
                <a:spcPts val="450"/>
              </a:spcBef>
            </a:pPr>
            <a:r>
              <a:rPr lang="es-PR" sz="1100" dirty="0">
                <a:cs typeface="Lucida Sans Unicode" pitchFamily="34" charset="0"/>
              </a:rPr>
              <a:t>La flora y la fauna puede presentar peligros para los trabajadores. Los animales y plantas propios del lugar podrían ser venenosos o podrían perjudicar a los trabajadores de alguna otra manera. Tras el paso del huracán, muchos animales salvajes y domésticos han sido desplazados de sus hábitat naturales o de sus casas. Esto puede ocasionar un potencial mayor de interacción entre los animales y los trabajadores. Para contribuir a evitar las picaduras de insectos y las mordeduras de culebras, examine las áreas antes de comenzar a trabajar para ubicar los nidos o las crías. Trate de evitar trabajar en agua estancada. Tenga mucho cuidado cuando tenga que meterse a un hueco u otros espacios desconocidos. Si es posible, identifique las áreas problemáticas y advierta a los demás. Los trabajadores deberán usar un repelente contra insectos que tenga DEET; el repelente se debe reaplicar según las indicaciones del fabricante. Se debe estimular a los trabajadores para que se vistan con pantalones largos y camisa manga larga si fuera práctico (y evitando el acaloramiento). Identifique a las personas que tengan alergias y controle la exposición ya sea administrativamente o coordine con las autoridades médicas para tener un botiquín de primeros auxilios (incluyendo las medicinas </a:t>
            </a:r>
            <a:r>
              <a:rPr lang="es-PR" sz="1100" dirty="0" err="1">
                <a:cs typeface="Lucida Sans Unicode" pitchFamily="34" charset="0"/>
              </a:rPr>
              <a:t>autoinyectadas</a:t>
            </a:r>
            <a:r>
              <a:rPr lang="es-PR" sz="1100" dirty="0">
                <a:cs typeface="Lucida Sans Unicode" pitchFamily="34" charset="0"/>
              </a:rPr>
              <a:t>, si fuera necesario).  Instruya a los trabajadores en la identificación de plantas venenosas y animales peligrosos y los pasos que se deben tomar para mitigar el peligro.  Provea control vectorial, donde fuera factible.</a:t>
            </a:r>
          </a:p>
          <a:p>
            <a:pPr>
              <a:spcBef>
                <a:spcPts val="450"/>
              </a:spcBef>
            </a:pPr>
            <a:endParaRPr lang="es-PR" sz="1100" dirty="0">
              <a:cs typeface="Lucida Sans Unicode" pitchFamily="34" charset="0"/>
            </a:endParaRPr>
          </a:p>
          <a:p>
            <a:endParaRPr lang="es-PR" sz="1000" dirty="0"/>
          </a:p>
          <a:p>
            <a:endParaRPr lang="es-PR" sz="1100" dirty="0">
              <a:solidFill>
                <a:schemeClr val="tx1"/>
              </a:solidFill>
            </a:endParaRPr>
          </a:p>
          <a:p>
            <a:pPr marL="171433" indent="-171433">
              <a:buFont typeface="Arial" pitchFamily="34" charset="0"/>
              <a:buChar char="•"/>
            </a:pPr>
            <a:r>
              <a:rPr lang="es-PR" sz="1100" b="1" dirty="0">
                <a:solidFill>
                  <a:schemeClr val="tx1"/>
                </a:solidFill>
              </a:rPr>
              <a:t>Los mosquitos </a:t>
            </a:r>
            <a:r>
              <a:rPr lang="es-PR" sz="1100" dirty="0">
                <a:solidFill>
                  <a:schemeClr val="tx1"/>
                </a:solidFill>
              </a:rPr>
              <a:t>- Los mosquitos pueden transmitir enfermedades como el virus del Nilo occidental o el dengue. Use mosquiteros en las viviendas, y usar pantalones largos, calcetines y camisas de manga larga. Use repelentes de insectos que contengan DEET o </a:t>
            </a:r>
            <a:r>
              <a:rPr lang="es-PR" sz="1100" dirty="0" err="1">
                <a:solidFill>
                  <a:schemeClr val="tx1"/>
                </a:solidFill>
              </a:rPr>
              <a:t>Picaridin</a:t>
            </a:r>
            <a:r>
              <a:rPr lang="es-PR" sz="1100" dirty="0">
                <a:solidFill>
                  <a:schemeClr val="tx1"/>
                </a:solidFill>
              </a:rPr>
              <a:t>.</a:t>
            </a:r>
          </a:p>
          <a:p>
            <a:pPr marL="171433" indent="-171433">
              <a:buFont typeface="Arial" pitchFamily="34" charset="0"/>
              <a:buChar char="•"/>
            </a:pPr>
            <a:r>
              <a:rPr lang="es-PR" sz="1100" b="1" dirty="0">
                <a:solidFill>
                  <a:schemeClr val="tx1"/>
                </a:solidFill>
              </a:rPr>
              <a:t>(Asegúrese de seguir las instrucciones escritas en la etiqueta.)</a:t>
            </a:r>
          </a:p>
          <a:p>
            <a:pPr marL="171433" indent="-171433">
              <a:buFont typeface="Arial" pitchFamily="34" charset="0"/>
              <a:buChar char="•"/>
            </a:pPr>
            <a:endParaRPr lang="es-PR" sz="1100" b="1" dirty="0">
              <a:solidFill>
                <a:schemeClr val="tx1"/>
              </a:solidFill>
            </a:endParaRPr>
          </a:p>
          <a:p>
            <a:pPr marL="171433" indent="-171433">
              <a:buFont typeface="Arial" pitchFamily="34" charset="0"/>
              <a:buChar char="•"/>
            </a:pPr>
            <a:r>
              <a:rPr lang="es-PR" sz="1100" b="1" dirty="0">
                <a:solidFill>
                  <a:schemeClr val="tx1"/>
                </a:solidFill>
              </a:rPr>
              <a:t>Las hormigas de fuego – </a:t>
            </a:r>
            <a:r>
              <a:rPr lang="es-PR" sz="1100" dirty="0">
                <a:solidFill>
                  <a:schemeClr val="tx1"/>
                </a:solidFill>
              </a:rPr>
              <a:t>el agua de inundación a menudo a destruye los montículos de hormigas rojas y las hormigas de fuego </a:t>
            </a:r>
            <a:r>
              <a:rPr lang="es-PR" sz="1100" dirty="0" err="1">
                <a:solidFill>
                  <a:schemeClr val="tx1"/>
                </a:solidFill>
              </a:rPr>
              <a:t>forzandolas</a:t>
            </a:r>
            <a:r>
              <a:rPr lang="es-PR" sz="1100" dirty="0">
                <a:solidFill>
                  <a:schemeClr val="tx1"/>
                </a:solidFill>
              </a:rPr>
              <a:t> a buscar un nuevo lugar para vivir (puede ser interior o exterior). Las picaduras de hormigas bravas son ampollas dolorosas y causa y / o severas reacciones alérgicas en algunas personas. Para evitar ser mordido y permanecer alerta a las hormigas de fuego y </a:t>
            </a:r>
            <a:r>
              <a:rPr lang="es-PR" sz="1100" dirty="0" err="1">
                <a:solidFill>
                  <a:schemeClr val="tx1"/>
                </a:solidFill>
              </a:rPr>
              <a:t>mantengase</a:t>
            </a:r>
            <a:r>
              <a:rPr lang="es-PR" sz="1100" dirty="0">
                <a:solidFill>
                  <a:schemeClr val="tx1"/>
                </a:solidFill>
              </a:rPr>
              <a:t> alejado de ellos. Use pantalones largos, calcetines y camisas de manga larga para proteger su piel. Trate las picaduras con </a:t>
            </a:r>
            <a:r>
              <a:rPr lang="es-PR" sz="1100" dirty="0" err="1">
                <a:solidFill>
                  <a:schemeClr val="tx1"/>
                </a:solidFill>
              </a:rPr>
              <a:t>over-the-counter</a:t>
            </a:r>
            <a:r>
              <a:rPr lang="es-PR" sz="1100" dirty="0">
                <a:solidFill>
                  <a:schemeClr val="tx1"/>
                </a:solidFill>
              </a:rPr>
              <a:t> productos que alivian el dolor y prevenir la infección. Si experiencia dolor de pecho, náusea, sudoración intensa, dificultad para respirar, hinchazón o dificultad para hablar producido después de la picadura, la persona debe ser llevado inmediatamente a un centro médico de emergencia.</a:t>
            </a:r>
          </a:p>
          <a:p>
            <a:pPr marL="171433" indent="-171433">
              <a:buFont typeface="Arial" pitchFamily="34" charset="0"/>
              <a:buChar char="•"/>
            </a:pPr>
            <a:endParaRPr lang="es-PR" sz="1100" dirty="0">
              <a:solidFill>
                <a:schemeClr val="tx1"/>
              </a:solidFill>
            </a:endParaRPr>
          </a:p>
          <a:p>
            <a:pPr marL="171433" indent="-171433">
              <a:buFont typeface="Arial" pitchFamily="34" charset="0"/>
              <a:buChar char="•"/>
            </a:pPr>
            <a:r>
              <a:rPr lang="es-PR" sz="1100" b="1" dirty="0">
                <a:solidFill>
                  <a:schemeClr val="tx1"/>
                </a:solidFill>
              </a:rPr>
              <a:t>Arañas - </a:t>
            </a:r>
            <a:r>
              <a:rPr lang="es-PR" sz="1100" dirty="0">
                <a:solidFill>
                  <a:schemeClr val="tx1"/>
                </a:solidFill>
              </a:rPr>
              <a:t>Dependiendo de la zona del país, la viuda negro y la reclusa parda pueden ser presentes. Si usted sospecha de haber sido picado por una araña venenosa busque atención médica y traiga la araña si está disponible para su identificación.</a:t>
            </a:r>
          </a:p>
          <a:p>
            <a:pPr>
              <a:spcBef>
                <a:spcPts val="450"/>
              </a:spcBef>
            </a:pPr>
            <a:endParaRPr lang="en-GB" sz="1100" dirty="0"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5887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85800"/>
            <a:ext cx="4681538" cy="3513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93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7576" y="4427538"/>
            <a:ext cx="5194300" cy="407272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16" tIns="46407" rIns="92816" bIns="46407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5000"/>
              </a:lnSpc>
              <a:spcBef>
                <a:spcPts val="450"/>
              </a:spcBef>
            </a:pPr>
            <a:r>
              <a:rPr lang="en-GB" sz="1100" dirty="0" err="1">
                <a:cs typeface="Lucida Sans Unicode" pitchFamily="34" charset="0"/>
              </a:rPr>
              <a:t>Fotografía</a:t>
            </a:r>
            <a:r>
              <a:rPr lang="en-GB" sz="1100" dirty="0">
                <a:cs typeface="Lucida Sans Unicode" pitchFamily="34" charset="0"/>
              </a:rPr>
              <a:t> del </a:t>
            </a:r>
            <a:r>
              <a:rPr lang="en-GB" sz="1100" dirty="0" err="1">
                <a:cs typeface="Lucida Sans Unicode" pitchFamily="34" charset="0"/>
              </a:rPr>
              <a:t>pestcontrol</a:t>
            </a:r>
            <a:endParaRPr lang="en-GB" sz="1100" dirty="0">
              <a:cs typeface="Lucida Sans Unicode" pitchFamily="34" charset="0"/>
            </a:endParaRPr>
          </a:p>
          <a:p>
            <a:pPr>
              <a:spcBef>
                <a:spcPts val="450"/>
              </a:spcBef>
            </a:pPr>
            <a:r>
              <a:rPr lang="en-GB" sz="1100" b="1" u="sng" dirty="0" err="1">
                <a:cs typeface="Lucida Sans Unicode" pitchFamily="34" charset="0"/>
              </a:rPr>
              <a:t>Notas</a:t>
            </a:r>
            <a:r>
              <a:rPr lang="en-GB" sz="1100" b="1" u="sng" dirty="0">
                <a:cs typeface="Lucida Sans Unicode" pitchFamily="34" charset="0"/>
              </a:rPr>
              <a:t> para el </a:t>
            </a:r>
            <a:r>
              <a:rPr lang="en-GB" sz="1100" b="1" u="sng" dirty="0" err="1">
                <a:cs typeface="Lucida Sans Unicode" pitchFamily="34" charset="0"/>
              </a:rPr>
              <a:t>capacitador</a:t>
            </a:r>
            <a:r>
              <a:rPr lang="en-GB" sz="1100" b="1" u="sng" dirty="0">
                <a:cs typeface="Lucida Sans Unicode" pitchFamily="34" charset="0"/>
              </a:rPr>
              <a:t>:</a:t>
            </a:r>
          </a:p>
          <a:p>
            <a:pPr>
              <a:spcBef>
                <a:spcPts val="450"/>
              </a:spcBef>
            </a:pPr>
            <a:endParaRPr lang="en-GB" sz="1100" b="1" dirty="0">
              <a:cs typeface="Lucida Sans Unicode" pitchFamily="34" charset="0"/>
            </a:endParaRPr>
          </a:p>
          <a:p>
            <a:pPr>
              <a:spcBef>
                <a:spcPts val="450"/>
              </a:spcBef>
            </a:pPr>
            <a:r>
              <a:rPr lang="es-ES" sz="1100" dirty="0">
                <a:cs typeface="Lucida Sans Unicode" pitchFamily="34" charset="0"/>
              </a:rPr>
              <a:t>Las  inundaciones pueden desplazar animales silvestres y domésticos. Por lo tanto, no será difícil que  entre en contacto con animales con los que normalmente no estarían bajo circunstancias normales. Animales vivos y muertos pueden propagar enfermedades como la rabia y la fiebre de la mordedura de rata.</a:t>
            </a:r>
            <a:endParaRPr lang="en-US" sz="1100" dirty="0">
              <a:cs typeface="Lucida Sans Unicode" pitchFamily="34" charset="0"/>
            </a:endParaRPr>
          </a:p>
          <a:p>
            <a:pPr>
              <a:spcBef>
                <a:spcPts val="450"/>
              </a:spcBef>
            </a:pPr>
            <a:endParaRPr lang="en-US" sz="1100" dirty="0">
              <a:cs typeface="Lucida Sans Unicode" pitchFamily="34" charset="0"/>
            </a:endParaRPr>
          </a:p>
          <a:p>
            <a:pPr>
              <a:spcBef>
                <a:spcPts val="450"/>
              </a:spcBef>
            </a:pPr>
            <a:r>
              <a:rPr lang="es-ES" sz="1100" dirty="0">
                <a:cs typeface="Lucida Sans Unicode" pitchFamily="34" charset="0"/>
              </a:rPr>
              <a:t>Cuidado con los animales salvajes o callejeros. Evítelos!  Llame a las autoridades locales para manejar los animales. Descarte animales muertos según las normas locales. Use  ropa protectora adecuada cuando </a:t>
            </a:r>
            <a:r>
              <a:rPr lang="es-PR" sz="1100" dirty="0">
                <a:cs typeface="Lucida Sans Unicode" pitchFamily="34" charset="0"/>
              </a:rPr>
              <a:t>manipule restos de animales.</a:t>
            </a:r>
          </a:p>
          <a:p>
            <a:pPr>
              <a:spcBef>
                <a:spcPts val="450"/>
              </a:spcBef>
            </a:pPr>
            <a:endParaRPr lang="en-US" sz="1100" dirty="0">
              <a:cs typeface="Lucida Sans Unicode" pitchFamily="34" charset="0"/>
            </a:endParaRPr>
          </a:p>
          <a:p>
            <a:pPr>
              <a:spcBef>
                <a:spcPts val="450"/>
              </a:spcBef>
            </a:pPr>
            <a:r>
              <a:rPr lang="es-ES" sz="1100" dirty="0">
                <a:cs typeface="Lucida Sans Unicode" pitchFamily="34" charset="0"/>
              </a:rPr>
              <a:t>Evite el contacto con ratas o viviendas contaminadas de rata. Además de fiebre de mordedura de rata, contacto con roedores, excrementos de roedores y roedores muertos puede resultar en otras enfermedades infecciosas. Si usted no puede evitar el contacto con ratas, use guantes de protección, mantenga la práctica de lavado de manos regular.</a:t>
            </a:r>
          </a:p>
          <a:p>
            <a:pPr>
              <a:spcBef>
                <a:spcPts val="450"/>
              </a:spcBef>
            </a:pPr>
            <a:endParaRPr lang="es-ES" sz="1100" dirty="0">
              <a:cs typeface="Lucida Sans Unicode" pitchFamily="34" charset="0"/>
            </a:endParaRPr>
          </a:p>
          <a:p>
            <a:pPr>
              <a:spcBef>
                <a:spcPts val="450"/>
              </a:spcBef>
            </a:pPr>
            <a:r>
              <a:rPr lang="es-ES" sz="1100" dirty="0">
                <a:cs typeface="Lucida Sans Unicode" pitchFamily="34" charset="0"/>
              </a:rPr>
              <a:t>Si ha sido mordido o rasguñado por un animal, busque atención médica inmediatamente, incluso si es un animal doméstico.</a:t>
            </a:r>
            <a:endParaRPr lang="en-US" sz="1100" dirty="0">
              <a:cs typeface="Lucida Sans Unicode" pitchFamily="34" charset="0"/>
            </a:endParaRPr>
          </a:p>
          <a:p>
            <a:pPr>
              <a:spcBef>
                <a:spcPts val="450"/>
              </a:spcBef>
            </a:pPr>
            <a:endParaRPr lang="en-GB" sz="1100" dirty="0"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7700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85800"/>
            <a:ext cx="4681538" cy="3513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13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84239" y="4332288"/>
            <a:ext cx="5194300" cy="436554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16" tIns="46407" rIns="92816" bIns="46407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5000"/>
              </a:lnSpc>
              <a:spcBef>
                <a:spcPts val="450"/>
              </a:spcBef>
            </a:pPr>
            <a:r>
              <a:rPr lang="en-GB" sz="1000" b="1" u="sng" dirty="0" err="1">
                <a:cs typeface="Lucida Sans Unicode" pitchFamily="34" charset="0"/>
              </a:rPr>
              <a:t>Notas</a:t>
            </a:r>
            <a:r>
              <a:rPr lang="en-GB" sz="1000" b="1" u="sng" dirty="0">
                <a:cs typeface="Lucida Sans Unicode" pitchFamily="34" charset="0"/>
              </a:rPr>
              <a:t> </a:t>
            </a:r>
            <a:r>
              <a:rPr lang="en-GB" sz="1000" b="1" u="sng" dirty="0" err="1">
                <a:cs typeface="Lucida Sans Unicode" pitchFamily="34" charset="0"/>
              </a:rPr>
              <a:t>para</a:t>
            </a:r>
            <a:r>
              <a:rPr lang="en-GB" sz="1000" b="1" u="sng" dirty="0">
                <a:cs typeface="Lucida Sans Unicode" pitchFamily="34" charset="0"/>
              </a:rPr>
              <a:t> el </a:t>
            </a:r>
            <a:r>
              <a:rPr lang="en-GB" sz="1000" b="1" u="sng" dirty="0" err="1">
                <a:cs typeface="Lucida Sans Unicode" pitchFamily="34" charset="0"/>
              </a:rPr>
              <a:t>capacitador</a:t>
            </a:r>
            <a:r>
              <a:rPr lang="en-GB" sz="1000" b="1" u="sng" dirty="0">
                <a:cs typeface="Lucida Sans Unicode" pitchFamily="34" charset="0"/>
              </a:rPr>
              <a:t>:</a:t>
            </a:r>
          </a:p>
          <a:p>
            <a:pPr>
              <a:spcBef>
                <a:spcPts val="450"/>
              </a:spcBef>
            </a:pPr>
            <a:endParaRPr lang="es-ES" sz="1000" dirty="0">
              <a:cs typeface="Lucida Sans Unicode" pitchFamily="34" charset="0"/>
            </a:endParaRPr>
          </a:p>
          <a:p>
            <a:pPr>
              <a:spcBef>
                <a:spcPts val="450"/>
              </a:spcBef>
            </a:pPr>
            <a:r>
              <a:rPr lang="es-ES" sz="1000" dirty="0">
                <a:cs typeface="Lucida Sans Unicode" pitchFamily="34" charset="0"/>
              </a:rPr>
              <a:t>Otros equipos: </a:t>
            </a:r>
          </a:p>
          <a:p>
            <a:pPr>
              <a:spcBef>
                <a:spcPts val="450"/>
              </a:spcBef>
            </a:pPr>
            <a:r>
              <a:rPr lang="es-ES" sz="1000" dirty="0">
                <a:cs typeface="Lucida Sans Unicode" pitchFamily="34" charset="0"/>
              </a:rPr>
              <a:t>Chaleco salvavidas</a:t>
            </a:r>
          </a:p>
          <a:p>
            <a:pPr>
              <a:spcBef>
                <a:spcPts val="450"/>
              </a:spcBef>
            </a:pPr>
            <a:r>
              <a:rPr lang="es-ES" sz="1000" dirty="0">
                <a:cs typeface="Lucida Sans Unicode" pitchFamily="34" charset="0"/>
              </a:rPr>
              <a:t>Tapones para los oídos</a:t>
            </a:r>
          </a:p>
          <a:p>
            <a:pPr>
              <a:spcBef>
                <a:spcPts val="450"/>
              </a:spcBef>
            </a:pPr>
            <a:r>
              <a:rPr lang="es-ES" sz="1000" dirty="0">
                <a:cs typeface="Lucida Sans Unicode" pitchFamily="34" charset="0"/>
              </a:rPr>
              <a:t>Agua embotellada</a:t>
            </a:r>
          </a:p>
          <a:p>
            <a:pPr>
              <a:spcBef>
                <a:spcPts val="450"/>
              </a:spcBef>
            </a:pPr>
            <a:r>
              <a:rPr lang="es-ES" sz="1000" dirty="0">
                <a:cs typeface="Lucida Sans Unicode" pitchFamily="34" charset="0"/>
              </a:rPr>
              <a:t>Loción </a:t>
            </a:r>
            <a:r>
              <a:rPr lang="es-ES" sz="1000" dirty="0" err="1">
                <a:cs typeface="Lucida Sans Unicode" pitchFamily="34" charset="0"/>
              </a:rPr>
              <a:t>antisolar</a:t>
            </a:r>
            <a:endParaRPr lang="es-ES" sz="1000" dirty="0">
              <a:cs typeface="Lucida Sans Unicode" pitchFamily="34" charset="0"/>
            </a:endParaRPr>
          </a:p>
          <a:p>
            <a:pPr>
              <a:spcBef>
                <a:spcPts val="450"/>
              </a:spcBef>
            </a:pPr>
            <a:r>
              <a:rPr lang="es-ES" sz="1000" dirty="0">
                <a:cs typeface="Lucida Sans Unicode" pitchFamily="34" charset="0"/>
              </a:rPr>
              <a:t>Prendas impermeables</a:t>
            </a:r>
          </a:p>
          <a:p>
            <a:pPr>
              <a:spcBef>
                <a:spcPts val="450"/>
              </a:spcBef>
            </a:pPr>
            <a:endParaRPr lang="es-ES" sz="1000" dirty="0">
              <a:cs typeface="Lucida Sans Unicode" pitchFamily="34" charset="0"/>
            </a:endParaRPr>
          </a:p>
          <a:p>
            <a:pPr>
              <a:spcBef>
                <a:spcPts val="450"/>
              </a:spcBef>
            </a:pPr>
            <a:r>
              <a:rPr lang="es-ES" sz="1000" dirty="0">
                <a:cs typeface="Lucida Sans Unicode" pitchFamily="34" charset="0"/>
              </a:rPr>
              <a:t>Consulte la hoja de datos sobre el equipo de protección personal que también puede encontrar en español en la dirección: </a:t>
            </a:r>
          </a:p>
          <a:p>
            <a:pPr>
              <a:spcBef>
                <a:spcPts val="450"/>
              </a:spcBef>
            </a:pPr>
            <a:r>
              <a:rPr lang="es-ES" sz="1000" dirty="0">
                <a:cs typeface="Lucida Sans Unicode" pitchFamily="34" charset="0"/>
              </a:rPr>
              <a:t>-- www.osha.gov/OshDoc/toc_fact.html</a:t>
            </a:r>
          </a:p>
          <a:p>
            <a:pPr>
              <a:spcBef>
                <a:spcPts val="450"/>
              </a:spcBef>
            </a:pPr>
            <a:endParaRPr lang="es-ES" sz="1000" dirty="0">
              <a:cs typeface="Lucida Sans Unicode" pitchFamily="34" charset="0"/>
            </a:endParaRPr>
          </a:p>
          <a:p>
            <a:pPr>
              <a:spcBef>
                <a:spcPts val="450"/>
              </a:spcBef>
            </a:pPr>
            <a:r>
              <a:rPr lang="es-ES" sz="1000" dirty="0">
                <a:cs typeface="Lucida Sans Unicode" pitchFamily="34" charset="0"/>
              </a:rPr>
              <a:t>Consulte las </a:t>
            </a:r>
            <a:r>
              <a:rPr lang="es-ES" sz="1000" dirty="0" err="1">
                <a:cs typeface="Lucida Sans Unicode" pitchFamily="34" charset="0"/>
              </a:rPr>
              <a:t>publicacions</a:t>
            </a:r>
            <a:r>
              <a:rPr lang="es-ES" sz="1000" dirty="0">
                <a:cs typeface="Lucida Sans Unicode" pitchFamily="34" charset="0"/>
              </a:rPr>
              <a:t>: </a:t>
            </a:r>
          </a:p>
          <a:p>
            <a:pPr>
              <a:spcBef>
                <a:spcPts val="450"/>
              </a:spcBef>
            </a:pPr>
            <a:r>
              <a:rPr lang="es-ES" sz="1000" dirty="0">
                <a:cs typeface="Lucida Sans Unicode" pitchFamily="34" charset="0"/>
              </a:rPr>
              <a:t>-- OSHA 3077, Personal </a:t>
            </a:r>
            <a:r>
              <a:rPr lang="es-ES" sz="1000" dirty="0" err="1">
                <a:cs typeface="Lucida Sans Unicode" pitchFamily="34" charset="0"/>
              </a:rPr>
              <a:t>Protective</a:t>
            </a:r>
            <a:r>
              <a:rPr lang="es-ES" sz="1000" dirty="0">
                <a:cs typeface="Lucida Sans Unicode" pitchFamily="34" charset="0"/>
              </a:rPr>
              <a:t> </a:t>
            </a:r>
            <a:r>
              <a:rPr lang="es-ES" sz="1000" dirty="0" err="1">
                <a:cs typeface="Lucida Sans Unicode" pitchFamily="34" charset="0"/>
              </a:rPr>
              <a:t>Equipment</a:t>
            </a:r>
            <a:r>
              <a:rPr lang="es-ES" sz="1000" dirty="0">
                <a:cs typeface="Lucida Sans Unicode" pitchFamily="34" charset="0"/>
              </a:rPr>
              <a:t> (Equipo de Protección Personal)</a:t>
            </a:r>
          </a:p>
          <a:p>
            <a:pPr>
              <a:spcBef>
                <a:spcPts val="450"/>
              </a:spcBef>
            </a:pPr>
            <a:r>
              <a:rPr lang="es-ES" sz="1000" dirty="0">
                <a:cs typeface="Lucida Sans Unicode" pitchFamily="34" charset="0"/>
              </a:rPr>
              <a:t>-- OSHA 3151, </a:t>
            </a:r>
            <a:r>
              <a:rPr lang="es-ES" sz="1000" dirty="0" err="1">
                <a:cs typeface="Lucida Sans Unicode" pitchFamily="34" charset="0"/>
              </a:rPr>
              <a:t>Assessing</a:t>
            </a:r>
            <a:r>
              <a:rPr lang="es-ES" sz="1000" dirty="0">
                <a:cs typeface="Lucida Sans Unicode" pitchFamily="34" charset="0"/>
              </a:rPr>
              <a:t> </a:t>
            </a:r>
            <a:r>
              <a:rPr lang="es-ES" sz="1000" dirty="0" err="1">
                <a:cs typeface="Lucida Sans Unicode" pitchFamily="34" charset="0"/>
              </a:rPr>
              <a:t>the</a:t>
            </a:r>
            <a:r>
              <a:rPr lang="es-ES" sz="1000" dirty="0">
                <a:cs typeface="Lucida Sans Unicode" pitchFamily="34" charset="0"/>
              </a:rPr>
              <a:t> </a:t>
            </a:r>
            <a:r>
              <a:rPr lang="es-ES" sz="1000" dirty="0" err="1">
                <a:cs typeface="Lucida Sans Unicode" pitchFamily="34" charset="0"/>
              </a:rPr>
              <a:t>Need</a:t>
            </a:r>
            <a:r>
              <a:rPr lang="es-ES" sz="1000" dirty="0">
                <a:cs typeface="Lucida Sans Unicode" pitchFamily="34" charset="0"/>
              </a:rPr>
              <a:t> </a:t>
            </a:r>
            <a:r>
              <a:rPr lang="es-ES" sz="1000" dirty="0" err="1">
                <a:cs typeface="Lucida Sans Unicode" pitchFamily="34" charset="0"/>
              </a:rPr>
              <a:t>for</a:t>
            </a:r>
            <a:r>
              <a:rPr lang="es-ES" sz="1000" dirty="0">
                <a:cs typeface="Lucida Sans Unicode" pitchFamily="34" charset="0"/>
              </a:rPr>
              <a:t> Personal </a:t>
            </a:r>
            <a:r>
              <a:rPr lang="es-ES" sz="1000" dirty="0" err="1">
                <a:cs typeface="Lucida Sans Unicode" pitchFamily="34" charset="0"/>
              </a:rPr>
              <a:t>Protective</a:t>
            </a:r>
            <a:r>
              <a:rPr lang="es-ES" sz="1000" dirty="0">
                <a:cs typeface="Lucida Sans Unicode" pitchFamily="34" charset="0"/>
              </a:rPr>
              <a:t> </a:t>
            </a:r>
            <a:r>
              <a:rPr lang="es-ES" sz="1000" dirty="0" err="1">
                <a:cs typeface="Lucida Sans Unicode" pitchFamily="34" charset="0"/>
              </a:rPr>
              <a:t>Equipment</a:t>
            </a:r>
            <a:r>
              <a:rPr lang="es-ES" sz="1000" dirty="0">
                <a:cs typeface="Lucida Sans Unicode" pitchFamily="34" charset="0"/>
              </a:rPr>
              <a:t>: A </a:t>
            </a:r>
            <a:r>
              <a:rPr lang="es-ES" sz="1000" dirty="0" err="1">
                <a:cs typeface="Lucida Sans Unicode" pitchFamily="34" charset="0"/>
              </a:rPr>
              <a:t>Guide</a:t>
            </a:r>
            <a:r>
              <a:rPr lang="es-ES" sz="1000" dirty="0">
                <a:cs typeface="Lucida Sans Unicode" pitchFamily="34" charset="0"/>
              </a:rPr>
              <a:t> </a:t>
            </a:r>
            <a:r>
              <a:rPr lang="es-ES" sz="1000" dirty="0" err="1">
                <a:cs typeface="Lucida Sans Unicode" pitchFamily="34" charset="0"/>
              </a:rPr>
              <a:t>for</a:t>
            </a:r>
            <a:r>
              <a:rPr lang="es-ES" sz="1000" dirty="0">
                <a:cs typeface="Lucida Sans Unicode" pitchFamily="34" charset="0"/>
              </a:rPr>
              <a:t> Small Business </a:t>
            </a:r>
            <a:r>
              <a:rPr lang="es-ES" sz="1000" dirty="0" err="1">
                <a:cs typeface="Lucida Sans Unicode" pitchFamily="34" charset="0"/>
              </a:rPr>
              <a:t>Employers</a:t>
            </a:r>
            <a:r>
              <a:rPr lang="es-ES" sz="1000" dirty="0">
                <a:cs typeface="Lucida Sans Unicode" pitchFamily="34" charset="0"/>
              </a:rPr>
              <a:t> (Valoración de la necesidad de tener equipo de protección personal: Guía para empleadores de pequeños negocios)</a:t>
            </a:r>
          </a:p>
          <a:p>
            <a:pPr>
              <a:spcBef>
                <a:spcPts val="450"/>
              </a:spcBef>
            </a:pPr>
            <a:r>
              <a:rPr lang="es-ES" sz="1000" dirty="0">
                <a:cs typeface="Lucida Sans Unicode" pitchFamily="34" charset="0"/>
              </a:rPr>
              <a:t>		</a:t>
            </a:r>
          </a:p>
          <a:p>
            <a:pPr>
              <a:spcBef>
                <a:spcPts val="450"/>
              </a:spcBef>
            </a:pPr>
            <a:endParaRPr lang="es-ES" sz="1000" dirty="0">
              <a:cs typeface="Lucida Sans Unicode" pitchFamily="34" charset="0"/>
            </a:endParaRPr>
          </a:p>
          <a:p>
            <a:pPr>
              <a:spcBef>
                <a:spcPts val="450"/>
              </a:spcBef>
            </a:pPr>
            <a:endParaRPr lang="en-GB" sz="1000" dirty="0"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776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3FC34-BF99-403A-AA16-AF90622A1C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751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Notas</a:t>
            </a:r>
            <a:r>
              <a:rPr lang="en-US" dirty="0" smtClean="0"/>
              <a:t> para el </a:t>
            </a:r>
            <a:r>
              <a:rPr lang="en-US" dirty="0" err="1" smtClean="0"/>
              <a:t>capacitador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dirty="0" smtClean="0"/>
              <a:t>Los </a:t>
            </a:r>
            <a:r>
              <a:rPr lang="en-US" dirty="0" err="1" smtClean="0"/>
              <a:t>riesgos</a:t>
            </a:r>
            <a:r>
              <a:rPr lang="en-US" dirty="0" smtClean="0"/>
              <a:t> </a:t>
            </a:r>
            <a:r>
              <a:rPr lang="en-US" dirty="0" err="1" smtClean="0"/>
              <a:t>fisicos</a:t>
            </a:r>
            <a:r>
              <a:rPr lang="en-US" dirty="0" smtClean="0"/>
              <a:t> </a:t>
            </a:r>
            <a:r>
              <a:rPr lang="en-US" dirty="0" err="1" smtClean="0"/>
              <a:t>incluyen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riesgos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electricos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peligros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las </a:t>
            </a:r>
            <a:r>
              <a:rPr lang="en-US" baseline="0" dirty="0" err="1" smtClean="0"/>
              <a:t>carreteraras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peligros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caida</a:t>
            </a:r>
            <a:r>
              <a:rPr lang="en-US" baseline="0" dirty="0" smtClean="0"/>
              <a:t> y al </a:t>
            </a:r>
            <a:r>
              <a:rPr lang="en-US" baseline="0" dirty="0" err="1" smtClean="0"/>
              <a:t>manejar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herramientas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mano</a:t>
            </a:r>
            <a:r>
              <a:rPr lang="en-US" baseline="0" dirty="0" smtClean="0"/>
              <a:t> entre </a:t>
            </a:r>
            <a:r>
              <a:rPr lang="en-US" baseline="0" dirty="0" err="1" smtClean="0"/>
              <a:t>otros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3FC34-BF99-403A-AA16-AF90622A1C6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062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85800"/>
            <a:ext cx="4681538" cy="3513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65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7576" y="4427538"/>
            <a:ext cx="5194300" cy="235566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16" tIns="46407" rIns="92816" bIns="46407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5000"/>
              </a:lnSpc>
              <a:spcBef>
                <a:spcPts val="450"/>
              </a:spcBef>
            </a:pPr>
            <a:r>
              <a:rPr lang="en-GB" sz="800" b="1" u="sng" dirty="0" err="1">
                <a:cs typeface="Lucida Sans Unicode" pitchFamily="34" charset="0"/>
              </a:rPr>
              <a:t>Notas</a:t>
            </a:r>
            <a:r>
              <a:rPr lang="en-GB" sz="800" b="1" u="sng" dirty="0">
                <a:cs typeface="Lucida Sans Unicode" pitchFamily="34" charset="0"/>
              </a:rPr>
              <a:t> para el </a:t>
            </a:r>
            <a:r>
              <a:rPr lang="en-GB" sz="800" b="1" u="sng" dirty="0" err="1">
                <a:cs typeface="Lucida Sans Unicode" pitchFamily="34" charset="0"/>
              </a:rPr>
              <a:t>capacitador</a:t>
            </a:r>
            <a:r>
              <a:rPr lang="en-GB" sz="800" b="1" u="sng" dirty="0">
                <a:cs typeface="Lucida Sans Unicode" pitchFamily="34" charset="0"/>
              </a:rPr>
              <a:t>:</a:t>
            </a:r>
          </a:p>
          <a:p>
            <a:pPr>
              <a:spcBef>
                <a:spcPts val="450"/>
              </a:spcBef>
            </a:pPr>
            <a:r>
              <a:rPr lang="en-GB" sz="800" dirty="0">
                <a:cs typeface="Lucida Sans Unicode" pitchFamily="34" charset="0"/>
              </a:rPr>
              <a:t>Los </a:t>
            </a:r>
            <a:r>
              <a:rPr lang="en-GB" sz="800" dirty="0" err="1">
                <a:cs typeface="Lucida Sans Unicode" pitchFamily="34" charset="0"/>
              </a:rPr>
              <a:t>empleados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deben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estar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protegidos</a:t>
            </a:r>
            <a:r>
              <a:rPr lang="en-GB" sz="800" dirty="0">
                <a:cs typeface="Lucida Sans Unicode" pitchFamily="34" charset="0"/>
              </a:rPr>
              <a:t> contra </a:t>
            </a:r>
            <a:r>
              <a:rPr lang="en-GB" sz="800" dirty="0" err="1">
                <a:cs typeface="Lucida Sans Unicode" pitchFamily="34" charset="0"/>
              </a:rPr>
              <a:t>caídas</a:t>
            </a:r>
            <a:r>
              <a:rPr lang="en-GB" sz="800" dirty="0">
                <a:cs typeface="Lucida Sans Unicode" pitchFamily="34" charset="0"/>
              </a:rPr>
              <a:t> a un </a:t>
            </a:r>
            <a:r>
              <a:rPr lang="en-GB" sz="800" dirty="0" err="1">
                <a:cs typeface="Lucida Sans Unicode" pitchFamily="34" charset="0"/>
              </a:rPr>
              <a:t>nivel</a:t>
            </a:r>
            <a:r>
              <a:rPr lang="en-GB" sz="800" dirty="0">
                <a:cs typeface="Lucida Sans Unicode" pitchFamily="34" charset="0"/>
              </a:rPr>
              <a:t> inferior de </a:t>
            </a:r>
            <a:r>
              <a:rPr lang="en-GB" sz="800" dirty="0" err="1">
                <a:cs typeface="Lucida Sans Unicode" pitchFamily="34" charset="0"/>
              </a:rPr>
              <a:t>más</a:t>
            </a:r>
            <a:r>
              <a:rPr lang="en-GB" sz="800" dirty="0">
                <a:cs typeface="Lucida Sans Unicode" pitchFamily="34" charset="0"/>
              </a:rPr>
              <a:t> de </a:t>
            </a:r>
            <a:r>
              <a:rPr lang="en-GB" sz="800" dirty="0" err="1">
                <a:cs typeface="Lucida Sans Unicode" pitchFamily="34" charset="0"/>
              </a:rPr>
              <a:t>seis</a:t>
            </a:r>
            <a:r>
              <a:rPr lang="en-GB" sz="800" dirty="0">
                <a:cs typeface="Lucida Sans Unicode" pitchFamily="34" charset="0"/>
              </a:rPr>
              <a:t> pies. La </a:t>
            </a:r>
            <a:r>
              <a:rPr lang="en-GB" sz="800" dirty="0" err="1">
                <a:cs typeface="Lucida Sans Unicode" pitchFamily="34" charset="0"/>
              </a:rPr>
              <a:t>protección</a:t>
            </a:r>
            <a:r>
              <a:rPr lang="en-GB" sz="800" dirty="0">
                <a:cs typeface="Lucida Sans Unicode" pitchFamily="34" charset="0"/>
              </a:rPr>
              <a:t> contra </a:t>
            </a:r>
            <a:r>
              <a:rPr lang="en-GB" sz="800" dirty="0" err="1">
                <a:cs typeface="Lucida Sans Unicode" pitchFamily="34" charset="0"/>
              </a:rPr>
              <a:t>caídas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puede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ser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barandillas</a:t>
            </a:r>
            <a:r>
              <a:rPr lang="en-GB" sz="800" dirty="0">
                <a:cs typeface="Lucida Sans Unicode" pitchFamily="34" charset="0"/>
              </a:rPr>
              <a:t>, las tapas para las </a:t>
            </a:r>
            <a:r>
              <a:rPr lang="en-GB" sz="800" dirty="0" err="1">
                <a:cs typeface="Lucida Sans Unicode" pitchFamily="34" charset="0"/>
              </a:rPr>
              <a:t>aberturas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en</a:t>
            </a:r>
            <a:r>
              <a:rPr lang="en-GB" sz="800" dirty="0">
                <a:cs typeface="Lucida Sans Unicode" pitchFamily="34" charset="0"/>
              </a:rPr>
              <a:t> el </a:t>
            </a:r>
            <a:r>
              <a:rPr lang="en-GB" sz="800" dirty="0" err="1">
                <a:cs typeface="Lucida Sans Unicode" pitchFamily="34" charset="0"/>
              </a:rPr>
              <a:t>suelo</a:t>
            </a:r>
            <a:r>
              <a:rPr lang="en-GB" sz="800" dirty="0">
                <a:cs typeface="Lucida Sans Unicode" pitchFamily="34" charset="0"/>
              </a:rPr>
              <a:t> o </a:t>
            </a:r>
            <a:r>
              <a:rPr lang="en-GB" sz="800" dirty="0" err="1">
                <a:cs typeface="Lucida Sans Unicode" pitchFamily="34" charset="0"/>
              </a:rPr>
              <a:t>los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equipos</a:t>
            </a:r>
            <a:r>
              <a:rPr lang="en-GB" sz="800" dirty="0">
                <a:cs typeface="Lucida Sans Unicode" pitchFamily="34" charset="0"/>
              </a:rPr>
              <a:t> de </a:t>
            </a:r>
            <a:r>
              <a:rPr lang="en-GB" sz="800" dirty="0" err="1">
                <a:cs typeface="Lucida Sans Unicode" pitchFamily="34" charset="0"/>
              </a:rPr>
              <a:t>detención</a:t>
            </a:r>
            <a:r>
              <a:rPr lang="en-GB" sz="800" dirty="0">
                <a:cs typeface="Lucida Sans Unicode" pitchFamily="34" charset="0"/>
              </a:rPr>
              <a:t> de </a:t>
            </a:r>
            <a:r>
              <a:rPr lang="en-GB" sz="800" dirty="0" err="1">
                <a:cs typeface="Lucida Sans Unicode" pitchFamily="34" charset="0"/>
              </a:rPr>
              <a:t>caídas</a:t>
            </a:r>
            <a:r>
              <a:rPr lang="en-GB" sz="800" dirty="0">
                <a:cs typeface="Lucida Sans Unicode" pitchFamily="34" charset="0"/>
              </a:rPr>
              <a:t>.</a:t>
            </a:r>
          </a:p>
          <a:p>
            <a:pPr>
              <a:spcBef>
                <a:spcPts val="450"/>
              </a:spcBef>
            </a:pPr>
            <a:r>
              <a:rPr lang="en-GB" sz="800" dirty="0">
                <a:cs typeface="Lucida Sans Unicode" pitchFamily="34" charset="0"/>
              </a:rPr>
              <a:t>Una persona </a:t>
            </a:r>
            <a:r>
              <a:rPr lang="en-GB" sz="800" dirty="0" err="1">
                <a:cs typeface="Lucida Sans Unicode" pitchFamily="34" charset="0"/>
              </a:rPr>
              <a:t>cualificada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deberá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determinar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si</a:t>
            </a:r>
            <a:r>
              <a:rPr lang="en-GB" sz="800" dirty="0">
                <a:cs typeface="Lucida Sans Unicode" pitchFamily="34" charset="0"/>
              </a:rPr>
              <a:t> la </a:t>
            </a:r>
            <a:r>
              <a:rPr lang="en-GB" sz="800" dirty="0" err="1">
                <a:cs typeface="Lucida Sans Unicode" pitchFamily="34" charset="0"/>
              </a:rPr>
              <a:t>superficie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donde</a:t>
            </a:r>
            <a:r>
              <a:rPr lang="en-GB" sz="800" dirty="0">
                <a:cs typeface="Lucida Sans Unicode" pitchFamily="34" charset="0"/>
              </a:rPr>
              <a:t> se </a:t>
            </a:r>
            <a:r>
              <a:rPr lang="en-GB" sz="800" dirty="0" err="1">
                <a:cs typeface="Lucida Sans Unicode" pitchFamily="34" charset="0"/>
              </a:rPr>
              <a:t>camina</a:t>
            </a:r>
            <a:r>
              <a:rPr lang="en-GB" sz="800" dirty="0">
                <a:cs typeface="Lucida Sans Unicode" pitchFamily="34" charset="0"/>
              </a:rPr>
              <a:t> o </a:t>
            </a:r>
            <a:r>
              <a:rPr lang="en-GB" sz="800" dirty="0" err="1">
                <a:cs typeface="Lucida Sans Unicode" pitchFamily="34" charset="0"/>
              </a:rPr>
              <a:t>donde</a:t>
            </a:r>
            <a:r>
              <a:rPr lang="en-GB" sz="800" dirty="0">
                <a:cs typeface="Lucida Sans Unicode" pitchFamily="34" charset="0"/>
              </a:rPr>
              <a:t> se </a:t>
            </a:r>
            <a:r>
              <a:rPr lang="en-GB" sz="800" dirty="0" err="1">
                <a:cs typeface="Lucida Sans Unicode" pitchFamily="34" charset="0"/>
              </a:rPr>
              <a:t>trabaja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es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adecuada</a:t>
            </a:r>
            <a:r>
              <a:rPr lang="en-GB" sz="800" dirty="0">
                <a:cs typeface="Lucida Sans Unicode" pitchFamily="34" charset="0"/>
              </a:rPr>
              <a:t> para </a:t>
            </a:r>
            <a:r>
              <a:rPr lang="en-GB" sz="800" dirty="0" err="1">
                <a:cs typeface="Lucida Sans Unicode" pitchFamily="34" charset="0"/>
              </a:rPr>
              <a:t>soportar</a:t>
            </a:r>
            <a:r>
              <a:rPr lang="en-GB" sz="800" dirty="0">
                <a:cs typeface="Lucida Sans Unicode" pitchFamily="34" charset="0"/>
              </a:rPr>
              <a:t> el peso de </a:t>
            </a:r>
            <a:r>
              <a:rPr lang="en-GB" sz="800" dirty="0" err="1">
                <a:cs typeface="Lucida Sans Unicode" pitchFamily="34" charset="0"/>
              </a:rPr>
              <a:t>los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trabajadores</a:t>
            </a:r>
            <a:r>
              <a:rPr lang="en-GB" sz="800" dirty="0">
                <a:cs typeface="Lucida Sans Unicode" pitchFamily="34" charset="0"/>
              </a:rPr>
              <a:t>, las </a:t>
            </a:r>
            <a:r>
              <a:rPr lang="en-GB" sz="800" dirty="0" err="1">
                <a:cs typeface="Lucida Sans Unicode" pitchFamily="34" charset="0"/>
              </a:rPr>
              <a:t>herramientas</a:t>
            </a:r>
            <a:r>
              <a:rPr lang="en-GB" sz="800" dirty="0">
                <a:cs typeface="Lucida Sans Unicode" pitchFamily="34" charset="0"/>
              </a:rPr>
              <a:t> y </a:t>
            </a:r>
            <a:r>
              <a:rPr lang="en-GB" sz="800" dirty="0" err="1">
                <a:cs typeface="Lucida Sans Unicode" pitchFamily="34" charset="0"/>
              </a:rPr>
              <a:t>los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materiales</a:t>
            </a:r>
            <a:r>
              <a:rPr lang="en-GB" sz="800" dirty="0">
                <a:cs typeface="Lucida Sans Unicode" pitchFamily="34" charset="0"/>
              </a:rPr>
              <a:t>. </a:t>
            </a:r>
            <a:r>
              <a:rPr lang="en-GB" sz="800" dirty="0" err="1">
                <a:cs typeface="Lucida Sans Unicode" pitchFamily="34" charset="0"/>
              </a:rPr>
              <a:t>Esto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adquiere</a:t>
            </a:r>
            <a:r>
              <a:rPr lang="en-GB" sz="800" dirty="0">
                <a:cs typeface="Lucida Sans Unicode" pitchFamily="34" charset="0"/>
              </a:rPr>
              <a:t> particular </a:t>
            </a:r>
            <a:r>
              <a:rPr lang="en-GB" sz="800" dirty="0" err="1">
                <a:cs typeface="Lucida Sans Unicode" pitchFamily="34" charset="0"/>
              </a:rPr>
              <a:t>importancia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en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áreas</a:t>
            </a:r>
            <a:r>
              <a:rPr lang="en-GB" sz="800" dirty="0">
                <a:cs typeface="Lucida Sans Unicode" pitchFamily="34" charset="0"/>
              </a:rPr>
              <a:t> que </a:t>
            </a:r>
            <a:r>
              <a:rPr lang="en-GB" sz="800" dirty="0" err="1">
                <a:cs typeface="Lucida Sans Unicode" pitchFamily="34" charset="0"/>
              </a:rPr>
              <a:t>han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sido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afectadas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por</a:t>
            </a:r>
            <a:r>
              <a:rPr lang="en-GB" sz="800" dirty="0">
                <a:cs typeface="Lucida Sans Unicode" pitchFamily="34" charset="0"/>
              </a:rPr>
              <a:t> el </a:t>
            </a:r>
            <a:r>
              <a:rPr lang="en-GB" sz="800" dirty="0" err="1">
                <a:cs typeface="Lucida Sans Unicode" pitchFamily="34" charset="0"/>
              </a:rPr>
              <a:t>agua</a:t>
            </a:r>
            <a:r>
              <a:rPr lang="en-GB" sz="800" dirty="0">
                <a:cs typeface="Lucida Sans Unicode" pitchFamily="34" charset="0"/>
              </a:rPr>
              <a:t> de la </a:t>
            </a:r>
            <a:r>
              <a:rPr lang="en-GB" sz="800" dirty="0" err="1">
                <a:cs typeface="Lucida Sans Unicode" pitchFamily="34" charset="0"/>
              </a:rPr>
              <a:t>inundación</a:t>
            </a:r>
            <a:r>
              <a:rPr lang="en-GB" sz="800" dirty="0">
                <a:cs typeface="Lucida Sans Unicode" pitchFamily="34" charset="0"/>
              </a:rPr>
              <a:t> o que </a:t>
            </a:r>
            <a:r>
              <a:rPr lang="en-GB" sz="800" dirty="0" err="1">
                <a:cs typeface="Lucida Sans Unicode" pitchFamily="34" charset="0"/>
              </a:rPr>
              <a:t>han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sufrido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daño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estructural</a:t>
            </a:r>
            <a:r>
              <a:rPr lang="en-GB" sz="800" dirty="0">
                <a:cs typeface="Lucida Sans Unicode" pitchFamily="34" charset="0"/>
              </a:rPr>
              <a:t> con </a:t>
            </a:r>
            <a:r>
              <a:rPr lang="en-GB" sz="800" dirty="0" err="1">
                <a:cs typeface="Lucida Sans Unicode" pitchFamily="34" charset="0"/>
              </a:rPr>
              <a:t>los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vientos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fuertes</a:t>
            </a:r>
            <a:r>
              <a:rPr lang="en-GB" sz="800" dirty="0">
                <a:cs typeface="Lucida Sans Unicode" pitchFamily="34" charset="0"/>
              </a:rPr>
              <a:t>.</a:t>
            </a:r>
          </a:p>
          <a:p>
            <a:pPr>
              <a:spcBef>
                <a:spcPts val="450"/>
              </a:spcBef>
            </a:pPr>
            <a:r>
              <a:rPr lang="en-GB" sz="800" dirty="0">
                <a:cs typeface="Lucida Sans Unicode" pitchFamily="34" charset="0"/>
              </a:rPr>
              <a:t>El </a:t>
            </a:r>
            <a:r>
              <a:rPr lang="en-GB" sz="800" dirty="0" err="1">
                <a:cs typeface="Lucida Sans Unicode" pitchFamily="34" charset="0"/>
              </a:rPr>
              <a:t>uso</a:t>
            </a:r>
            <a:r>
              <a:rPr lang="en-GB" sz="800" dirty="0">
                <a:cs typeface="Lucida Sans Unicode" pitchFamily="34" charset="0"/>
              </a:rPr>
              <a:t> de </a:t>
            </a:r>
            <a:r>
              <a:rPr lang="en-GB" sz="800" dirty="0" err="1">
                <a:cs typeface="Lucida Sans Unicode" pitchFamily="34" charset="0"/>
              </a:rPr>
              <a:t>andamios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deberá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ajustarse</a:t>
            </a:r>
            <a:r>
              <a:rPr lang="en-GB" sz="800" dirty="0">
                <a:cs typeface="Lucida Sans Unicode" pitchFamily="34" charset="0"/>
              </a:rPr>
              <a:t> a la </a:t>
            </a:r>
            <a:r>
              <a:rPr lang="en-GB" sz="800" dirty="0" err="1">
                <a:cs typeface="Lucida Sans Unicode" pitchFamily="34" charset="0"/>
              </a:rPr>
              <a:t>norma</a:t>
            </a:r>
            <a:r>
              <a:rPr lang="en-GB" sz="800" dirty="0">
                <a:cs typeface="Lucida Sans Unicode" pitchFamily="34" charset="0"/>
              </a:rPr>
              <a:t> CFR 29, Parte 1926, </a:t>
            </a:r>
            <a:r>
              <a:rPr lang="en-GB" sz="800" dirty="0" err="1">
                <a:cs typeface="Lucida Sans Unicode" pitchFamily="34" charset="0"/>
              </a:rPr>
              <a:t>Subparte</a:t>
            </a:r>
            <a:r>
              <a:rPr lang="en-GB" sz="800" dirty="0">
                <a:cs typeface="Lucida Sans Unicode" pitchFamily="34" charset="0"/>
              </a:rPr>
              <a:t> L.  El </a:t>
            </a:r>
            <a:r>
              <a:rPr lang="en-GB" sz="800" dirty="0" err="1">
                <a:cs typeface="Lucida Sans Unicode" pitchFamily="34" charset="0"/>
              </a:rPr>
              <a:t>uso</a:t>
            </a:r>
            <a:r>
              <a:rPr lang="en-GB" sz="800" dirty="0">
                <a:cs typeface="Lucida Sans Unicode" pitchFamily="34" charset="0"/>
              </a:rPr>
              <a:t> de </a:t>
            </a:r>
            <a:r>
              <a:rPr lang="en-GB" sz="800" dirty="0" err="1">
                <a:cs typeface="Lucida Sans Unicode" pitchFamily="34" charset="0"/>
              </a:rPr>
              <a:t>escaleras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deberá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ajustarse</a:t>
            </a:r>
            <a:r>
              <a:rPr lang="en-GB" sz="800" dirty="0">
                <a:cs typeface="Lucida Sans Unicode" pitchFamily="34" charset="0"/>
              </a:rPr>
              <a:t> a la </a:t>
            </a:r>
            <a:r>
              <a:rPr lang="en-GB" sz="800" dirty="0" err="1">
                <a:cs typeface="Lucida Sans Unicode" pitchFamily="34" charset="0"/>
              </a:rPr>
              <a:t>norma</a:t>
            </a:r>
            <a:r>
              <a:rPr lang="en-GB" sz="800" dirty="0">
                <a:cs typeface="Lucida Sans Unicode" pitchFamily="34" charset="0"/>
              </a:rPr>
              <a:t> CFR 29, Parte 1926, </a:t>
            </a:r>
            <a:r>
              <a:rPr lang="en-GB" sz="800" dirty="0" err="1">
                <a:cs typeface="Lucida Sans Unicode" pitchFamily="34" charset="0"/>
              </a:rPr>
              <a:t>Subparte</a:t>
            </a:r>
            <a:r>
              <a:rPr lang="en-GB" sz="800" dirty="0">
                <a:cs typeface="Lucida Sans Unicode" pitchFamily="34" charset="0"/>
              </a:rPr>
              <a:t> X.  El </a:t>
            </a:r>
            <a:r>
              <a:rPr lang="en-GB" sz="800" dirty="0" err="1">
                <a:cs typeface="Lucida Sans Unicode" pitchFamily="34" charset="0"/>
              </a:rPr>
              <a:t>uso</a:t>
            </a:r>
            <a:r>
              <a:rPr lang="en-GB" sz="800" dirty="0">
                <a:cs typeface="Lucida Sans Unicode" pitchFamily="34" charset="0"/>
              </a:rPr>
              <a:t> de </a:t>
            </a:r>
            <a:r>
              <a:rPr lang="en-GB" sz="800" dirty="0" err="1">
                <a:cs typeface="Lucida Sans Unicode" pitchFamily="34" charset="0"/>
              </a:rPr>
              <a:t>elevadores</a:t>
            </a:r>
            <a:r>
              <a:rPr lang="en-GB" sz="800" dirty="0">
                <a:cs typeface="Lucida Sans Unicode" pitchFamily="34" charset="0"/>
              </a:rPr>
              <a:t> de </a:t>
            </a:r>
            <a:r>
              <a:rPr lang="en-GB" sz="800" dirty="0" err="1">
                <a:cs typeface="Lucida Sans Unicode" pitchFamily="34" charset="0"/>
              </a:rPr>
              <a:t>obra</a:t>
            </a:r>
            <a:r>
              <a:rPr lang="en-GB" sz="800" dirty="0">
                <a:cs typeface="Lucida Sans Unicode" pitchFamily="34" charset="0"/>
              </a:rPr>
              <a:t> y </a:t>
            </a:r>
            <a:r>
              <a:rPr lang="en-GB" sz="800" dirty="0" err="1">
                <a:cs typeface="Lucida Sans Unicode" pitchFamily="34" charset="0"/>
              </a:rPr>
              <a:t>ascensores</a:t>
            </a:r>
            <a:r>
              <a:rPr lang="en-GB" sz="800" dirty="0">
                <a:cs typeface="Lucida Sans Unicode" pitchFamily="34" charset="0"/>
              </a:rPr>
              <a:t> de </a:t>
            </a:r>
            <a:r>
              <a:rPr lang="en-GB" sz="800" dirty="0" err="1">
                <a:cs typeface="Lucida Sans Unicode" pitchFamily="34" charset="0"/>
              </a:rPr>
              <a:t>tijera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deberán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ajustarse</a:t>
            </a:r>
            <a:r>
              <a:rPr lang="en-GB" sz="800" dirty="0">
                <a:cs typeface="Lucida Sans Unicode" pitchFamily="34" charset="0"/>
              </a:rPr>
              <a:t> a las </a:t>
            </a:r>
            <a:r>
              <a:rPr lang="en-GB" sz="800" dirty="0" err="1">
                <a:cs typeface="Lucida Sans Unicode" pitchFamily="34" charset="0"/>
              </a:rPr>
              <a:t>porciones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aplicables</a:t>
            </a:r>
            <a:r>
              <a:rPr lang="en-GB" sz="800" dirty="0">
                <a:cs typeface="Lucida Sans Unicode" pitchFamily="34" charset="0"/>
              </a:rPr>
              <a:t> de la </a:t>
            </a:r>
            <a:r>
              <a:rPr lang="en-GB" sz="800" dirty="0" err="1">
                <a:cs typeface="Lucida Sans Unicode" pitchFamily="34" charset="0"/>
              </a:rPr>
              <a:t>norma</a:t>
            </a:r>
            <a:r>
              <a:rPr lang="en-GB" sz="800" dirty="0">
                <a:cs typeface="Lucida Sans Unicode" pitchFamily="34" charset="0"/>
              </a:rPr>
              <a:t> CFR 29, Parte 1926, </a:t>
            </a:r>
            <a:r>
              <a:rPr lang="en-GB" sz="800" dirty="0" err="1">
                <a:cs typeface="Lucida Sans Unicode" pitchFamily="34" charset="0"/>
              </a:rPr>
              <a:t>así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como</a:t>
            </a:r>
            <a:r>
              <a:rPr lang="en-GB" sz="800" dirty="0">
                <a:cs typeface="Lucida Sans Unicode" pitchFamily="34" charset="0"/>
              </a:rPr>
              <a:t> a las </a:t>
            </a:r>
            <a:r>
              <a:rPr lang="en-GB" sz="800" dirty="0" err="1">
                <a:cs typeface="Lucida Sans Unicode" pitchFamily="34" charset="0"/>
              </a:rPr>
              <a:t>normas</a:t>
            </a:r>
            <a:r>
              <a:rPr lang="en-GB" sz="800" dirty="0">
                <a:cs typeface="Lucida Sans Unicode" pitchFamily="34" charset="0"/>
              </a:rPr>
              <a:t> de ANSI que </a:t>
            </a:r>
            <a:r>
              <a:rPr lang="en-GB" sz="800" dirty="0" err="1">
                <a:cs typeface="Lucida Sans Unicode" pitchFamily="34" charset="0"/>
              </a:rPr>
              <a:t>conciernan</a:t>
            </a:r>
            <a:r>
              <a:rPr lang="en-GB" sz="800" dirty="0">
                <a:cs typeface="Lucida Sans Unicode" pitchFamily="34" charset="0"/>
              </a:rPr>
              <a:t>.</a:t>
            </a:r>
          </a:p>
          <a:p>
            <a:pPr>
              <a:spcBef>
                <a:spcPts val="450"/>
              </a:spcBef>
            </a:pPr>
            <a:r>
              <a:rPr lang="en-GB" sz="800" dirty="0">
                <a:cs typeface="Lucida Sans Unicode" pitchFamily="34" charset="0"/>
              </a:rPr>
              <a:t>Los </a:t>
            </a:r>
            <a:r>
              <a:rPr lang="en-GB" sz="800" dirty="0" err="1">
                <a:cs typeface="Lucida Sans Unicode" pitchFamily="34" charset="0"/>
              </a:rPr>
              <a:t>trabajadores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deberán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poner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atención</a:t>
            </a:r>
            <a:r>
              <a:rPr lang="en-GB" sz="800" dirty="0">
                <a:cs typeface="Lucida Sans Unicode" pitchFamily="34" charset="0"/>
              </a:rPr>
              <a:t> especial a las superficies </a:t>
            </a:r>
            <a:r>
              <a:rPr lang="en-GB" sz="800" dirty="0" err="1">
                <a:cs typeface="Lucida Sans Unicode" pitchFamily="34" charset="0"/>
              </a:rPr>
              <a:t>donde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caminan</a:t>
            </a:r>
            <a:r>
              <a:rPr lang="en-GB" sz="800" dirty="0">
                <a:cs typeface="Lucida Sans Unicode" pitchFamily="34" charset="0"/>
              </a:rPr>
              <a:t> y </a:t>
            </a:r>
            <a:r>
              <a:rPr lang="en-GB" sz="800" dirty="0" err="1">
                <a:cs typeface="Lucida Sans Unicode" pitchFamily="34" charset="0"/>
              </a:rPr>
              <a:t>donde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trabajan</a:t>
            </a:r>
            <a:r>
              <a:rPr lang="en-GB" sz="800" dirty="0">
                <a:cs typeface="Lucida Sans Unicode" pitchFamily="34" charset="0"/>
              </a:rPr>
              <a:t> para </a:t>
            </a:r>
            <a:r>
              <a:rPr lang="en-GB" sz="800" dirty="0" err="1">
                <a:cs typeface="Lucida Sans Unicode" pitchFamily="34" charset="0"/>
              </a:rPr>
              <a:t>reducir</a:t>
            </a:r>
            <a:r>
              <a:rPr lang="en-GB" sz="800" dirty="0">
                <a:cs typeface="Lucida Sans Unicode" pitchFamily="34" charset="0"/>
              </a:rPr>
              <a:t> al </a:t>
            </a:r>
            <a:r>
              <a:rPr lang="en-GB" sz="800" dirty="0" err="1">
                <a:cs typeface="Lucida Sans Unicode" pitchFamily="34" charset="0"/>
              </a:rPr>
              <a:t>mínimo</a:t>
            </a:r>
            <a:r>
              <a:rPr lang="en-GB" sz="800" dirty="0">
                <a:cs typeface="Lucida Sans Unicode" pitchFamily="34" charset="0"/>
              </a:rPr>
              <a:t> el </a:t>
            </a:r>
            <a:r>
              <a:rPr lang="en-GB" sz="800" dirty="0" err="1">
                <a:cs typeface="Lucida Sans Unicode" pitchFamily="34" charset="0"/>
              </a:rPr>
              <a:t>riesgo</a:t>
            </a:r>
            <a:r>
              <a:rPr lang="en-GB" sz="800" dirty="0">
                <a:cs typeface="Lucida Sans Unicode" pitchFamily="34" charset="0"/>
              </a:rPr>
              <a:t> de </a:t>
            </a:r>
            <a:r>
              <a:rPr lang="en-GB" sz="800" dirty="0" err="1">
                <a:cs typeface="Lucida Sans Unicode" pitchFamily="34" charset="0"/>
              </a:rPr>
              <a:t>resbalarse</a:t>
            </a:r>
            <a:r>
              <a:rPr lang="en-GB" sz="800" dirty="0">
                <a:cs typeface="Lucida Sans Unicode" pitchFamily="34" charset="0"/>
              </a:rPr>
              <a:t>, </a:t>
            </a:r>
            <a:r>
              <a:rPr lang="en-GB" sz="800" dirty="0" err="1">
                <a:cs typeface="Lucida Sans Unicode" pitchFamily="34" charset="0"/>
              </a:rPr>
              <a:t>perder</a:t>
            </a:r>
            <a:r>
              <a:rPr lang="en-GB" sz="800" dirty="0">
                <a:cs typeface="Lucida Sans Unicode" pitchFamily="34" charset="0"/>
              </a:rPr>
              <a:t> pie y </a:t>
            </a:r>
            <a:r>
              <a:rPr lang="en-GB" sz="800" dirty="0" err="1">
                <a:cs typeface="Lucida Sans Unicode" pitchFamily="34" charset="0"/>
              </a:rPr>
              <a:t>caerse</a:t>
            </a:r>
            <a:r>
              <a:rPr lang="en-GB" sz="800" dirty="0">
                <a:cs typeface="Lucida Sans Unicode" pitchFamily="34" charset="0"/>
              </a:rPr>
              <a:t>. Se </a:t>
            </a:r>
            <a:r>
              <a:rPr lang="en-GB" sz="800" dirty="0" err="1">
                <a:cs typeface="Lucida Sans Unicode" pitchFamily="34" charset="0"/>
              </a:rPr>
              <a:t>debe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tener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extremo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cuidado</a:t>
            </a:r>
            <a:r>
              <a:rPr lang="en-GB" sz="800" dirty="0">
                <a:cs typeface="Lucida Sans Unicode" pitchFamily="34" charset="0"/>
              </a:rPr>
              <a:t> al </a:t>
            </a:r>
            <a:r>
              <a:rPr lang="en-GB" sz="800" dirty="0" err="1">
                <a:cs typeface="Lucida Sans Unicode" pitchFamily="34" charset="0"/>
              </a:rPr>
              <a:t>pasar</a:t>
            </a:r>
            <a:r>
              <a:rPr lang="en-GB" sz="800" dirty="0">
                <a:cs typeface="Lucida Sans Unicode" pitchFamily="34" charset="0"/>
              </a:rPr>
              <a:t> a un </a:t>
            </a:r>
            <a:r>
              <a:rPr lang="en-GB" sz="800" dirty="0" err="1">
                <a:cs typeface="Lucida Sans Unicode" pitchFamily="34" charset="0"/>
              </a:rPr>
              <a:t>área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inestable</a:t>
            </a:r>
            <a:r>
              <a:rPr lang="en-GB" sz="800" dirty="0">
                <a:cs typeface="Lucida Sans Unicode" pitchFamily="34" charset="0"/>
              </a:rPr>
              <a:t> o </a:t>
            </a:r>
            <a:r>
              <a:rPr lang="en-GB" sz="800" dirty="0" err="1">
                <a:cs typeface="Lucida Sans Unicode" pitchFamily="34" charset="0"/>
              </a:rPr>
              <a:t>dispareja</a:t>
            </a:r>
            <a:r>
              <a:rPr lang="en-GB" sz="800" dirty="0">
                <a:cs typeface="Lucida Sans Unicode" pitchFamily="34" charset="0"/>
              </a:rPr>
              <a:t>, </a:t>
            </a:r>
            <a:r>
              <a:rPr lang="en-GB" sz="800" dirty="0" err="1">
                <a:cs typeface="Lucida Sans Unicode" pitchFamily="34" charset="0"/>
              </a:rPr>
              <a:t>como</a:t>
            </a:r>
            <a:r>
              <a:rPr lang="en-GB" sz="800" dirty="0">
                <a:cs typeface="Lucida Sans Unicode" pitchFamily="34" charset="0"/>
              </a:rPr>
              <a:t> un </a:t>
            </a:r>
            <a:r>
              <a:rPr lang="en-GB" sz="800" dirty="0" err="1">
                <a:cs typeface="Lucida Sans Unicode" pitchFamily="34" charset="0"/>
              </a:rPr>
              <a:t>lugar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donde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haya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escombros</a:t>
            </a:r>
            <a:r>
              <a:rPr lang="en-GB" sz="800" dirty="0">
                <a:cs typeface="Lucida Sans Unicode" pitchFamily="34" charset="0"/>
              </a:rPr>
              <a:t>, o </a:t>
            </a:r>
            <a:r>
              <a:rPr lang="en-GB" sz="800" dirty="0" err="1">
                <a:cs typeface="Lucida Sans Unicode" pitchFamily="34" charset="0"/>
              </a:rPr>
              <a:t>donde</a:t>
            </a:r>
            <a:r>
              <a:rPr lang="en-GB" sz="800" dirty="0">
                <a:cs typeface="Lucida Sans Unicode" pitchFamily="34" charset="0"/>
              </a:rPr>
              <a:t> no se </a:t>
            </a:r>
            <a:r>
              <a:rPr lang="en-GB" sz="800" dirty="0" err="1">
                <a:cs typeface="Lucida Sans Unicode" pitchFamily="34" charset="0"/>
              </a:rPr>
              <a:t>pueda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ver</a:t>
            </a:r>
            <a:r>
              <a:rPr lang="en-GB" sz="800" dirty="0">
                <a:cs typeface="Lucida Sans Unicode" pitchFamily="34" charset="0"/>
              </a:rPr>
              <a:t> el </a:t>
            </a:r>
            <a:r>
              <a:rPr lang="en-GB" sz="800" dirty="0" err="1">
                <a:cs typeface="Lucida Sans Unicode" pitchFamily="34" charset="0"/>
              </a:rPr>
              <a:t>fondo</a:t>
            </a:r>
            <a:r>
              <a:rPr lang="en-GB" sz="800" dirty="0">
                <a:cs typeface="Lucida Sans Unicode" pitchFamily="34" charset="0"/>
              </a:rPr>
              <a:t> (</a:t>
            </a:r>
            <a:r>
              <a:rPr lang="en-GB" sz="800" dirty="0" err="1">
                <a:cs typeface="Lucida Sans Unicode" pitchFamily="34" charset="0"/>
              </a:rPr>
              <a:t>por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ej</a:t>
            </a:r>
            <a:r>
              <a:rPr lang="en-GB" sz="800" dirty="0">
                <a:cs typeface="Lucida Sans Unicode" pitchFamily="34" charset="0"/>
              </a:rPr>
              <a:t>., </a:t>
            </a:r>
            <a:r>
              <a:rPr lang="en-GB" sz="800" dirty="0" err="1">
                <a:cs typeface="Lucida Sans Unicode" pitchFamily="34" charset="0"/>
              </a:rPr>
              <a:t>si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estuviera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cubierto</a:t>
            </a:r>
            <a:r>
              <a:rPr lang="en-GB" sz="800" dirty="0">
                <a:cs typeface="Lucida Sans Unicode" pitchFamily="34" charset="0"/>
              </a:rPr>
              <a:t> de </a:t>
            </a:r>
            <a:r>
              <a:rPr lang="en-GB" sz="800" dirty="0" err="1">
                <a:cs typeface="Lucida Sans Unicode" pitchFamily="34" charset="0"/>
              </a:rPr>
              <a:t>agua</a:t>
            </a:r>
            <a:r>
              <a:rPr lang="en-GB" sz="800" dirty="0">
                <a:cs typeface="Lucida Sans Unicode" pitchFamily="34" charset="0"/>
              </a:rPr>
              <a:t>).</a:t>
            </a:r>
          </a:p>
          <a:p>
            <a:pPr>
              <a:spcBef>
                <a:spcPts val="450"/>
              </a:spcBef>
            </a:pPr>
            <a:r>
              <a:rPr lang="en-GB" sz="800" dirty="0">
                <a:cs typeface="Lucida Sans Unicode" pitchFamily="34" charset="0"/>
              </a:rPr>
              <a:t>Los </a:t>
            </a:r>
            <a:r>
              <a:rPr lang="en-GB" sz="800" dirty="0" err="1">
                <a:cs typeface="Lucida Sans Unicode" pitchFamily="34" charset="0"/>
              </a:rPr>
              <a:t>objetos</a:t>
            </a:r>
            <a:r>
              <a:rPr lang="en-GB" sz="800" dirty="0">
                <a:cs typeface="Lucida Sans Unicode" pitchFamily="34" charset="0"/>
              </a:rPr>
              <a:t> que se </a:t>
            </a:r>
            <a:r>
              <a:rPr lang="en-GB" sz="800" dirty="0" err="1">
                <a:cs typeface="Lucida Sans Unicode" pitchFamily="34" charset="0"/>
              </a:rPr>
              <a:t>pueden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soltar</a:t>
            </a:r>
            <a:r>
              <a:rPr lang="en-GB" sz="800" dirty="0">
                <a:cs typeface="Lucida Sans Unicode" pitchFamily="34" charset="0"/>
              </a:rPr>
              <a:t> y </a:t>
            </a:r>
            <a:r>
              <a:rPr lang="en-GB" sz="800" dirty="0" err="1">
                <a:cs typeface="Lucida Sans Unicode" pitchFamily="34" charset="0"/>
              </a:rPr>
              <a:t>caerse</a:t>
            </a:r>
            <a:r>
              <a:rPr lang="en-GB" sz="800" dirty="0">
                <a:cs typeface="Lucida Sans Unicode" pitchFamily="34" charset="0"/>
              </a:rPr>
              <a:t>, </a:t>
            </a:r>
            <a:r>
              <a:rPr lang="en-GB" sz="800" dirty="0" err="1">
                <a:cs typeface="Lucida Sans Unicode" pitchFamily="34" charset="0"/>
              </a:rPr>
              <a:t>especialmente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si</a:t>
            </a:r>
            <a:r>
              <a:rPr lang="en-GB" sz="800" dirty="0">
                <a:cs typeface="Lucida Sans Unicode" pitchFamily="34" charset="0"/>
              </a:rPr>
              <a:t> se </a:t>
            </a:r>
            <a:r>
              <a:rPr lang="en-GB" sz="800" dirty="0" err="1">
                <a:cs typeface="Lucida Sans Unicode" pitchFamily="34" charset="0"/>
              </a:rPr>
              <a:t>quiebra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algún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vidrio</a:t>
            </a:r>
            <a:r>
              <a:rPr lang="en-GB" sz="800" dirty="0">
                <a:cs typeface="Lucida Sans Unicode" pitchFamily="34" charset="0"/>
              </a:rPr>
              <a:t>, </a:t>
            </a:r>
            <a:r>
              <a:rPr lang="en-GB" sz="800" dirty="0" err="1">
                <a:cs typeface="Lucida Sans Unicode" pitchFamily="34" charset="0"/>
              </a:rPr>
              <a:t>presentan</a:t>
            </a:r>
            <a:r>
              <a:rPr lang="en-GB" sz="800" dirty="0">
                <a:cs typeface="Lucida Sans Unicode" pitchFamily="34" charset="0"/>
              </a:rPr>
              <a:t> un </a:t>
            </a:r>
            <a:r>
              <a:rPr lang="en-GB" sz="800" dirty="0" err="1">
                <a:cs typeface="Lucida Sans Unicode" pitchFamily="34" charset="0"/>
              </a:rPr>
              <a:t>peligro</a:t>
            </a:r>
            <a:r>
              <a:rPr lang="en-GB" sz="800" dirty="0">
                <a:cs typeface="Lucida Sans Unicode" pitchFamily="34" charset="0"/>
              </a:rPr>
              <a:t> grave para </a:t>
            </a:r>
            <a:r>
              <a:rPr lang="en-GB" sz="800" dirty="0" err="1">
                <a:cs typeface="Lucida Sans Unicode" pitchFamily="34" charset="0"/>
              </a:rPr>
              <a:t>los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empleados</a:t>
            </a:r>
            <a:r>
              <a:rPr lang="en-GB" sz="800" dirty="0">
                <a:cs typeface="Lucida Sans Unicode" pitchFamily="34" charset="0"/>
              </a:rPr>
              <a:t>. </a:t>
            </a:r>
            <a:r>
              <a:rPr lang="en-GB" sz="800" dirty="0" err="1">
                <a:cs typeface="Lucida Sans Unicode" pitchFamily="34" charset="0"/>
              </a:rPr>
              <a:t>Siempre</a:t>
            </a:r>
            <a:r>
              <a:rPr lang="en-GB" sz="800" dirty="0">
                <a:cs typeface="Lucida Sans Unicode" pitchFamily="34" charset="0"/>
              </a:rPr>
              <a:t> que sea </a:t>
            </a:r>
            <a:r>
              <a:rPr lang="en-GB" sz="800" dirty="0" err="1">
                <a:cs typeface="Lucida Sans Unicode" pitchFamily="34" charset="0"/>
              </a:rPr>
              <a:t>posible</a:t>
            </a:r>
            <a:r>
              <a:rPr lang="en-GB" sz="800" dirty="0">
                <a:cs typeface="Lucida Sans Unicode" pitchFamily="34" charset="0"/>
              </a:rPr>
              <a:t>, se </a:t>
            </a:r>
            <a:r>
              <a:rPr lang="en-GB" sz="800" dirty="0" err="1">
                <a:cs typeface="Lucida Sans Unicode" pitchFamily="34" charset="0"/>
              </a:rPr>
              <a:t>deben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quitar</a:t>
            </a:r>
            <a:r>
              <a:rPr lang="en-GB" sz="800" dirty="0">
                <a:cs typeface="Lucida Sans Unicode" pitchFamily="34" charset="0"/>
              </a:rPr>
              <a:t> tales </a:t>
            </a:r>
            <a:r>
              <a:rPr lang="en-GB" sz="800" dirty="0" err="1">
                <a:cs typeface="Lucida Sans Unicode" pitchFamily="34" charset="0"/>
              </a:rPr>
              <a:t>objetos</a:t>
            </a:r>
            <a:r>
              <a:rPr lang="en-GB" sz="800" dirty="0">
                <a:cs typeface="Lucida Sans Unicode" pitchFamily="34" charset="0"/>
              </a:rPr>
              <a:t> o </a:t>
            </a:r>
            <a:r>
              <a:rPr lang="en-GB" sz="800" dirty="0" err="1">
                <a:cs typeface="Lucida Sans Unicode" pitchFamily="34" charset="0"/>
              </a:rPr>
              <a:t>vidrio</a:t>
            </a:r>
            <a:r>
              <a:rPr lang="en-GB" sz="800" dirty="0">
                <a:cs typeface="Lucida Sans Unicode" pitchFamily="34" charset="0"/>
              </a:rPr>
              <a:t> antes de que </a:t>
            </a:r>
            <a:r>
              <a:rPr lang="en-GB" sz="800" dirty="0" err="1">
                <a:cs typeface="Lucida Sans Unicode" pitchFamily="34" charset="0"/>
              </a:rPr>
              <a:t>los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empleados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puedan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trabajar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debajo</a:t>
            </a:r>
            <a:r>
              <a:rPr lang="en-GB" sz="800" dirty="0">
                <a:cs typeface="Lucida Sans Unicode" pitchFamily="34" charset="0"/>
              </a:rPr>
              <a:t>. Si </a:t>
            </a:r>
            <a:r>
              <a:rPr lang="en-GB" sz="800" dirty="0" err="1">
                <a:cs typeface="Lucida Sans Unicode" pitchFamily="34" charset="0"/>
              </a:rPr>
              <a:t>los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objetos</a:t>
            </a:r>
            <a:r>
              <a:rPr lang="en-GB" sz="800" dirty="0">
                <a:cs typeface="Lucida Sans Unicode" pitchFamily="34" charset="0"/>
              </a:rPr>
              <a:t> no se </a:t>
            </a:r>
            <a:r>
              <a:rPr lang="en-GB" sz="800" dirty="0" err="1">
                <a:cs typeface="Lucida Sans Unicode" pitchFamily="34" charset="0"/>
              </a:rPr>
              <a:t>pueden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quitar</a:t>
            </a:r>
            <a:r>
              <a:rPr lang="en-GB" sz="800" dirty="0">
                <a:cs typeface="Lucida Sans Unicode" pitchFamily="34" charset="0"/>
              </a:rPr>
              <a:t>, </a:t>
            </a:r>
            <a:r>
              <a:rPr lang="en-GB" sz="800" dirty="0" err="1">
                <a:cs typeface="Lucida Sans Unicode" pitchFamily="34" charset="0"/>
              </a:rPr>
              <a:t>entonces</a:t>
            </a:r>
            <a:r>
              <a:rPr lang="en-GB" sz="800" dirty="0">
                <a:cs typeface="Lucida Sans Unicode" pitchFamily="34" charset="0"/>
              </a:rPr>
              <a:t> hay que </a:t>
            </a:r>
            <a:r>
              <a:rPr lang="en-GB" sz="800" dirty="0" err="1">
                <a:cs typeface="Lucida Sans Unicode" pitchFamily="34" charset="0"/>
              </a:rPr>
              <a:t>recurrir</a:t>
            </a:r>
            <a:r>
              <a:rPr lang="en-GB" sz="800" dirty="0">
                <a:cs typeface="Lucida Sans Unicode" pitchFamily="34" charset="0"/>
              </a:rPr>
              <a:t> a </a:t>
            </a:r>
            <a:r>
              <a:rPr lang="en-GB" sz="800" dirty="0" err="1">
                <a:cs typeface="Lucida Sans Unicode" pitchFamily="34" charset="0"/>
              </a:rPr>
              <a:t>controles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como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redes</a:t>
            </a:r>
            <a:r>
              <a:rPr lang="en-GB" sz="800" dirty="0">
                <a:cs typeface="Lucida Sans Unicode" pitchFamily="34" charset="0"/>
              </a:rPr>
              <a:t>, </a:t>
            </a:r>
            <a:r>
              <a:rPr lang="en-GB" sz="800" dirty="0" err="1">
                <a:cs typeface="Lucida Sans Unicode" pitchFamily="34" charset="0"/>
              </a:rPr>
              <a:t>cobertizos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en</a:t>
            </a:r>
            <a:r>
              <a:rPr lang="en-GB" sz="800" dirty="0">
                <a:cs typeface="Lucida Sans Unicode" pitchFamily="34" charset="0"/>
              </a:rPr>
              <a:t> la </a:t>
            </a:r>
            <a:r>
              <a:rPr lang="en-GB" sz="800" dirty="0" err="1">
                <a:cs typeface="Lucida Sans Unicode" pitchFamily="34" charset="0"/>
              </a:rPr>
              <a:t>acera</a:t>
            </a:r>
            <a:r>
              <a:rPr lang="en-GB" sz="800" dirty="0">
                <a:cs typeface="Lucida Sans Unicode" pitchFamily="34" charset="0"/>
              </a:rPr>
              <a:t>, </a:t>
            </a:r>
            <a:r>
              <a:rPr lang="en-GB" sz="800" dirty="0" err="1">
                <a:cs typeface="Lucida Sans Unicode" pitchFamily="34" charset="0"/>
              </a:rPr>
              <a:t>toldos</a:t>
            </a:r>
            <a:r>
              <a:rPr lang="en-GB" sz="800" dirty="0">
                <a:cs typeface="Lucida Sans Unicode" pitchFamily="34" charset="0"/>
              </a:rPr>
              <a:t>, o </a:t>
            </a:r>
            <a:r>
              <a:rPr lang="en-GB" sz="800" dirty="0" err="1">
                <a:cs typeface="Lucida Sans Unicode" pitchFamily="34" charset="0"/>
              </a:rPr>
              <a:t>plataformas</a:t>
            </a:r>
            <a:r>
              <a:rPr lang="en-GB" sz="800" dirty="0">
                <a:cs typeface="Lucida Sans Unicode" pitchFamily="34" charset="0"/>
              </a:rPr>
              <a:t> que </a:t>
            </a:r>
            <a:r>
              <a:rPr lang="en-GB" sz="800" dirty="0" err="1">
                <a:cs typeface="Lucida Sans Unicode" pitchFamily="34" charset="0"/>
              </a:rPr>
              <a:t>puedan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atrapar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todo</a:t>
            </a:r>
            <a:r>
              <a:rPr lang="en-GB" sz="800" dirty="0">
                <a:cs typeface="Lucida Sans Unicode" pitchFamily="34" charset="0"/>
              </a:rPr>
              <a:t> lo que </a:t>
            </a:r>
            <a:r>
              <a:rPr lang="en-GB" sz="800" dirty="0" err="1">
                <a:cs typeface="Lucida Sans Unicode" pitchFamily="34" charset="0"/>
              </a:rPr>
              <a:t>caiga</a:t>
            </a:r>
            <a:r>
              <a:rPr lang="en-GB" sz="800" dirty="0">
                <a:cs typeface="Lucida Sans Unicode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52828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85800"/>
            <a:ext cx="4681538" cy="3513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7576" y="4427539"/>
            <a:ext cx="5194300" cy="293032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16" tIns="46407" rIns="92816" bIns="46407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ts val="450"/>
              </a:spcBef>
            </a:pPr>
            <a:r>
              <a:rPr lang="en-GB" sz="1100">
                <a:latin typeface="Univers" charset="0"/>
                <a:cs typeface="Lucida Sans Unicode" pitchFamily="34" charset="0"/>
              </a:rPr>
              <a:t>Si las escaleras portátiles no se colocan con cuidado cada vez que se van a usar, correrá el riesgo de caerse. Estando en la escalera, ésta se podría mover y soltarse de sus puntos de apoyo.  También podría perder el equilibrio al subirse o bajarse de una escalera inestable. Las caídas de las escaleras pueden provocar lesiones que van desde una torcedura hasta la muerte.</a:t>
            </a:r>
          </a:p>
          <a:p>
            <a:pPr>
              <a:spcBef>
                <a:spcPts val="450"/>
              </a:spcBef>
            </a:pPr>
            <a:r>
              <a:rPr lang="en-GB" sz="1100">
                <a:latin typeface="Univers" charset="0"/>
                <a:cs typeface="Lucida Sans Unicode" pitchFamily="34" charset="0"/>
              </a:rPr>
              <a:t>• Coloque las escaleras portátiles de modo que las zancas sobresalgan por lo menos 3 pies por encima del tope.</a:t>
            </a:r>
          </a:p>
          <a:p>
            <a:pPr>
              <a:spcBef>
                <a:spcPts val="450"/>
              </a:spcBef>
            </a:pPr>
            <a:r>
              <a:rPr lang="en-GB" sz="1100">
                <a:latin typeface="Univers" charset="0"/>
                <a:cs typeface="Lucida Sans Unicode" pitchFamily="34" charset="0"/>
              </a:rPr>
              <a:t>• Asegure las zancas a un punto rígido en la parte de arriba y si no es posible tener los 3 pies extendidos, utilice un mecanismo de apoyo para sostenerse.</a:t>
            </a:r>
          </a:p>
          <a:p>
            <a:pPr>
              <a:spcBef>
                <a:spcPts val="450"/>
              </a:spcBef>
            </a:pPr>
            <a:r>
              <a:rPr lang="en-GB" sz="1100">
                <a:latin typeface="Univers" charset="0"/>
                <a:cs typeface="Lucida Sans Unicode" pitchFamily="34" charset="0"/>
              </a:rPr>
              <a:t>• Asegúrese de que el peso puesto sobre la escalera no vaya a provocar que se deslice de su punto de apoyo.</a:t>
            </a:r>
          </a:p>
          <a:p>
            <a:pPr>
              <a:spcBef>
                <a:spcPts val="450"/>
              </a:spcBef>
            </a:pPr>
            <a:r>
              <a:rPr lang="en-GB" sz="1100">
                <a:latin typeface="Univers" charset="0"/>
                <a:cs typeface="Lucida Sans Unicode" pitchFamily="34" charset="0"/>
              </a:rPr>
              <a:t>• Antes de cada uso, inspeccione la escalera y compruebe que no tenga partes agrietadas, quebradas ni defectuosas.</a:t>
            </a:r>
          </a:p>
          <a:p>
            <a:pPr>
              <a:spcBef>
                <a:spcPts val="450"/>
              </a:spcBef>
            </a:pPr>
            <a:r>
              <a:rPr lang="en-GB" sz="1100">
                <a:latin typeface="Univers" charset="0"/>
                <a:cs typeface="Lucida Sans Unicode" pitchFamily="34" charset="0"/>
              </a:rPr>
              <a:t>• No le ponga más peso del que está destinada a soportar.</a:t>
            </a:r>
          </a:p>
          <a:p>
            <a:pPr>
              <a:spcBef>
                <a:spcPts val="450"/>
              </a:spcBef>
            </a:pPr>
            <a:r>
              <a:rPr lang="en-GB" sz="1100">
                <a:latin typeface="Univers" charset="0"/>
                <a:cs typeface="Lucida Sans Unicode" pitchFamily="34" charset="0"/>
              </a:rPr>
              <a:t>• Use sólo las escaleras que se ajusten a las normas de OSHA. </a:t>
            </a:r>
          </a:p>
        </p:txBody>
      </p:sp>
    </p:spTree>
    <p:extLst>
      <p:ext uri="{BB962C8B-B14F-4D97-AF65-F5344CB8AC3E}">
        <p14:creationId xmlns:p14="http://schemas.microsoft.com/office/powerpoint/2010/main" val="23046820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85800"/>
            <a:ext cx="4681538" cy="3513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270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7576" y="4427540"/>
            <a:ext cx="5194300" cy="303223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16" tIns="46407" rIns="92816" bIns="46407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5000"/>
              </a:lnSpc>
              <a:spcBef>
                <a:spcPts val="450"/>
              </a:spcBef>
            </a:pPr>
            <a:r>
              <a:rPr lang="en-GB" sz="1000" b="1" u="sng" dirty="0" err="1">
                <a:cs typeface="Lucida Sans Unicode" pitchFamily="34" charset="0"/>
              </a:rPr>
              <a:t>Notas</a:t>
            </a:r>
            <a:r>
              <a:rPr lang="en-GB" sz="1000" b="1" u="sng" dirty="0">
                <a:cs typeface="Lucida Sans Unicode" pitchFamily="34" charset="0"/>
              </a:rPr>
              <a:t> para el </a:t>
            </a:r>
            <a:r>
              <a:rPr lang="en-GB" sz="1000" b="1" u="sng" dirty="0" err="1">
                <a:cs typeface="Lucida Sans Unicode" pitchFamily="34" charset="0"/>
              </a:rPr>
              <a:t>capacitador</a:t>
            </a:r>
            <a:r>
              <a:rPr lang="en-GB" sz="1000" b="1" u="sng" dirty="0">
                <a:cs typeface="Lucida Sans Unicode" pitchFamily="34" charset="0"/>
              </a:rPr>
              <a:t>:</a:t>
            </a:r>
          </a:p>
          <a:p>
            <a:pPr>
              <a:spcBef>
                <a:spcPts val="450"/>
              </a:spcBef>
            </a:pPr>
            <a:endParaRPr lang="en-GB" sz="1000" dirty="0">
              <a:cs typeface="Lucida Sans Unicode" pitchFamily="34" charset="0"/>
            </a:endParaRPr>
          </a:p>
          <a:p>
            <a:pPr>
              <a:spcBef>
                <a:spcPts val="450"/>
              </a:spcBef>
            </a:pPr>
            <a:endParaRPr lang="en-GB" sz="1000" b="1" i="1" dirty="0">
              <a:cs typeface="Lucida Sans Unicode" pitchFamily="34" charset="0"/>
            </a:endParaRPr>
          </a:p>
          <a:p>
            <a:pPr>
              <a:spcBef>
                <a:spcPts val="450"/>
              </a:spcBef>
            </a:pPr>
            <a:r>
              <a:rPr lang="en-GB" sz="1000" b="1" i="1" dirty="0">
                <a:cs typeface="Lucida Sans Unicode" pitchFamily="34" charset="0"/>
              </a:rPr>
              <a:t>§1926.201 </a:t>
            </a:r>
            <a:r>
              <a:rPr lang="en-GB" sz="1000" b="1" i="1" dirty="0" err="1">
                <a:cs typeface="Lucida Sans Unicode" pitchFamily="34" charset="0"/>
              </a:rPr>
              <a:t>Señalización</a:t>
            </a:r>
            <a:endParaRPr lang="en-GB" sz="1000" b="1" i="1" dirty="0">
              <a:cs typeface="Lucida Sans Unicode" pitchFamily="34" charset="0"/>
            </a:endParaRPr>
          </a:p>
          <a:p>
            <a:pPr>
              <a:spcBef>
                <a:spcPts val="450"/>
              </a:spcBef>
            </a:pPr>
            <a:r>
              <a:rPr lang="en-GB" sz="1000" dirty="0">
                <a:cs typeface="Lucida Sans Unicode" pitchFamily="34" charset="0"/>
              </a:rPr>
              <a:t>Persona </a:t>
            </a:r>
            <a:r>
              <a:rPr lang="en-GB" sz="1000" dirty="0" err="1">
                <a:cs typeface="Lucida Sans Unicode" pitchFamily="34" charset="0"/>
              </a:rPr>
              <a:t>encargada</a:t>
            </a:r>
            <a:r>
              <a:rPr lang="en-GB" sz="1000" dirty="0">
                <a:cs typeface="Lucida Sans Unicode" pitchFamily="34" charset="0"/>
              </a:rPr>
              <a:t> de </a:t>
            </a:r>
            <a:r>
              <a:rPr lang="en-GB" sz="1000" dirty="0" err="1">
                <a:cs typeface="Lucida Sans Unicode" pitchFamily="34" charset="0"/>
              </a:rPr>
              <a:t>dar</a:t>
            </a:r>
            <a:r>
              <a:rPr lang="en-GB" sz="1000" dirty="0">
                <a:cs typeface="Lucida Sans Unicode" pitchFamily="34" charset="0"/>
              </a:rPr>
              <a:t> las </a:t>
            </a:r>
            <a:r>
              <a:rPr lang="en-GB" sz="1000" dirty="0" err="1">
                <a:cs typeface="Lucida Sans Unicode" pitchFamily="34" charset="0"/>
              </a:rPr>
              <a:t>señales</a:t>
            </a:r>
            <a:r>
              <a:rPr lang="en-GB" sz="1000" dirty="0">
                <a:cs typeface="Lucida Sans Unicode" pitchFamily="34" charset="0"/>
              </a:rPr>
              <a:t> de </a:t>
            </a:r>
            <a:r>
              <a:rPr lang="en-GB" sz="1000" dirty="0" err="1">
                <a:cs typeface="Lucida Sans Unicode" pitchFamily="34" charset="0"/>
              </a:rPr>
              <a:t>advertencia</a:t>
            </a:r>
            <a:endParaRPr lang="en-GB" sz="1000" dirty="0">
              <a:cs typeface="Lucida Sans Unicode" pitchFamily="34" charset="0"/>
            </a:endParaRPr>
          </a:p>
          <a:p>
            <a:pPr>
              <a:spcBef>
                <a:spcPts val="450"/>
              </a:spcBef>
            </a:pPr>
            <a:r>
              <a:rPr lang="en-GB" sz="1000" dirty="0" err="1">
                <a:cs typeface="Lucida Sans Unicode" pitchFamily="34" charset="0"/>
              </a:rPr>
              <a:t>Cuando</a:t>
            </a:r>
            <a:r>
              <a:rPr lang="en-GB" sz="1000" dirty="0">
                <a:cs typeface="Lucida Sans Unicode" pitchFamily="34" charset="0"/>
              </a:rPr>
              <a:t> las </a:t>
            </a:r>
            <a:r>
              <a:rPr lang="en-GB" sz="1000" dirty="0" err="1">
                <a:cs typeface="Lucida Sans Unicode" pitchFamily="34" charset="0"/>
              </a:rPr>
              <a:t>operaciones</a:t>
            </a:r>
            <a:r>
              <a:rPr lang="en-GB" sz="1000" dirty="0">
                <a:cs typeface="Lucida Sans Unicode" pitchFamily="34" charset="0"/>
              </a:rPr>
              <a:t> tales </a:t>
            </a:r>
            <a:r>
              <a:rPr lang="en-GB" sz="1000" dirty="0" err="1">
                <a:cs typeface="Lucida Sans Unicode" pitchFamily="34" charset="0"/>
              </a:rPr>
              <a:t>como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símbolos</a:t>
            </a:r>
            <a:r>
              <a:rPr lang="en-GB" sz="1000" dirty="0">
                <a:cs typeface="Lucida Sans Unicode" pitchFamily="34" charset="0"/>
              </a:rPr>
              <a:t>, </a:t>
            </a:r>
            <a:r>
              <a:rPr lang="en-GB" sz="1000" dirty="0" err="1">
                <a:cs typeface="Lucida Sans Unicode" pitchFamily="34" charset="0"/>
              </a:rPr>
              <a:t>señales</a:t>
            </a:r>
            <a:r>
              <a:rPr lang="en-GB" sz="1000" dirty="0">
                <a:cs typeface="Lucida Sans Unicode" pitchFamily="34" charset="0"/>
              </a:rPr>
              <a:t> y </a:t>
            </a:r>
            <a:r>
              <a:rPr lang="en-GB" sz="1000" dirty="0" err="1">
                <a:cs typeface="Lucida Sans Unicode" pitchFamily="34" charset="0"/>
              </a:rPr>
              <a:t>barricadas</a:t>
            </a:r>
            <a:r>
              <a:rPr lang="en-GB" sz="1000" dirty="0">
                <a:cs typeface="Lucida Sans Unicode" pitchFamily="34" charset="0"/>
              </a:rPr>
              <a:t> no </a:t>
            </a:r>
            <a:r>
              <a:rPr lang="en-GB" sz="1000" dirty="0" err="1">
                <a:cs typeface="Lucida Sans Unicode" pitchFamily="34" charset="0"/>
              </a:rPr>
              <a:t>ofrezcan</a:t>
            </a:r>
            <a:r>
              <a:rPr lang="en-GB" sz="1000" dirty="0">
                <a:cs typeface="Lucida Sans Unicode" pitchFamily="34" charset="0"/>
              </a:rPr>
              <a:t> la </a:t>
            </a:r>
            <a:r>
              <a:rPr lang="en-GB" sz="1000" dirty="0" err="1">
                <a:cs typeface="Lucida Sans Unicode" pitchFamily="34" charset="0"/>
              </a:rPr>
              <a:t>protección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necesaria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en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una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carretera</a:t>
            </a:r>
            <a:r>
              <a:rPr lang="en-GB" sz="1000" dirty="0">
                <a:cs typeface="Lucida Sans Unicode" pitchFamily="34" charset="0"/>
              </a:rPr>
              <a:t> o </a:t>
            </a:r>
            <a:r>
              <a:rPr lang="en-GB" sz="1000" dirty="0" err="1">
                <a:cs typeface="Lucida Sans Unicode" pitchFamily="34" charset="0"/>
              </a:rPr>
              <a:t>una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calle</a:t>
            </a:r>
            <a:r>
              <a:rPr lang="en-GB" sz="1000" dirty="0">
                <a:cs typeface="Lucida Sans Unicode" pitchFamily="34" charset="0"/>
              </a:rPr>
              <a:t>, o </a:t>
            </a:r>
            <a:r>
              <a:rPr lang="en-GB" sz="1000" dirty="0" err="1">
                <a:cs typeface="Lucida Sans Unicode" pitchFamily="34" charset="0"/>
              </a:rPr>
              <a:t>adyacente</a:t>
            </a:r>
            <a:r>
              <a:rPr lang="en-GB" sz="1000" dirty="0">
                <a:cs typeface="Lucida Sans Unicode" pitchFamily="34" charset="0"/>
              </a:rPr>
              <a:t> a </a:t>
            </a:r>
            <a:r>
              <a:rPr lang="en-GB" sz="1000" dirty="0" err="1">
                <a:cs typeface="Lucida Sans Unicode" pitchFamily="34" charset="0"/>
              </a:rPr>
              <a:t>ella</a:t>
            </a:r>
            <a:r>
              <a:rPr lang="en-GB" sz="1000" dirty="0">
                <a:cs typeface="Lucida Sans Unicode" pitchFamily="34" charset="0"/>
              </a:rPr>
              <a:t>, se </a:t>
            </a:r>
            <a:r>
              <a:rPr lang="en-GB" sz="1000" dirty="0" err="1">
                <a:cs typeface="Lucida Sans Unicode" pitchFamily="34" charset="0"/>
              </a:rPr>
              <a:t>deben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tener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pesonas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encargadas</a:t>
            </a:r>
            <a:r>
              <a:rPr lang="en-GB" sz="1000" dirty="0">
                <a:cs typeface="Lucida Sans Unicode" pitchFamily="34" charset="0"/>
              </a:rPr>
              <a:t> de </a:t>
            </a:r>
            <a:r>
              <a:rPr lang="en-GB" sz="1000" dirty="0" err="1">
                <a:cs typeface="Lucida Sans Unicode" pitchFamily="34" charset="0"/>
              </a:rPr>
              <a:t>dar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señales</a:t>
            </a:r>
            <a:r>
              <a:rPr lang="en-GB" sz="1000" dirty="0">
                <a:cs typeface="Lucida Sans Unicode" pitchFamily="34" charset="0"/>
              </a:rPr>
              <a:t> de </a:t>
            </a:r>
            <a:r>
              <a:rPr lang="en-GB" sz="1000" dirty="0" err="1">
                <a:cs typeface="Lucida Sans Unicode" pitchFamily="34" charset="0"/>
              </a:rPr>
              <a:t>advertencia</a:t>
            </a:r>
            <a:r>
              <a:rPr lang="en-GB" sz="1000" dirty="0">
                <a:cs typeface="Lucida Sans Unicode" pitchFamily="34" charset="0"/>
              </a:rPr>
              <a:t> u </a:t>
            </a:r>
            <a:r>
              <a:rPr lang="en-GB" sz="1000" dirty="0" err="1">
                <a:cs typeface="Lucida Sans Unicode" pitchFamily="34" charset="0"/>
              </a:rPr>
              <a:t>otros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medios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adecuados</a:t>
            </a:r>
            <a:r>
              <a:rPr lang="en-GB" sz="1000" dirty="0">
                <a:cs typeface="Lucida Sans Unicode" pitchFamily="34" charset="0"/>
              </a:rPr>
              <a:t> para </a:t>
            </a:r>
            <a:r>
              <a:rPr lang="en-GB" sz="1000" dirty="0" err="1">
                <a:cs typeface="Lucida Sans Unicode" pitchFamily="34" charset="0"/>
              </a:rPr>
              <a:t>controlar</a:t>
            </a:r>
            <a:r>
              <a:rPr lang="en-GB" sz="1000" dirty="0">
                <a:cs typeface="Lucida Sans Unicode" pitchFamily="34" charset="0"/>
              </a:rPr>
              <a:t> el </a:t>
            </a:r>
            <a:r>
              <a:rPr lang="en-GB" sz="1000" dirty="0" err="1">
                <a:cs typeface="Lucida Sans Unicode" pitchFamily="34" charset="0"/>
              </a:rPr>
              <a:t>tráfico</a:t>
            </a:r>
            <a:r>
              <a:rPr lang="en-GB" sz="1000" dirty="0">
                <a:cs typeface="Lucida Sans Unicode" pitchFamily="34" charset="0"/>
              </a:rPr>
              <a:t>.</a:t>
            </a:r>
          </a:p>
          <a:p>
            <a:pPr>
              <a:spcBef>
                <a:spcPts val="450"/>
              </a:spcBef>
            </a:pPr>
            <a:r>
              <a:rPr lang="en-GB" sz="1000" dirty="0">
                <a:cs typeface="Lucida Sans Unicode" pitchFamily="34" charset="0"/>
              </a:rPr>
              <a:t>Las </a:t>
            </a:r>
            <a:r>
              <a:rPr lang="en-GB" sz="1000" dirty="0" err="1">
                <a:cs typeface="Lucida Sans Unicode" pitchFamily="34" charset="0"/>
              </a:rPr>
              <a:t>direcciones</a:t>
            </a:r>
            <a:r>
              <a:rPr lang="en-GB" sz="1000" dirty="0">
                <a:cs typeface="Lucida Sans Unicode" pitchFamily="34" charset="0"/>
              </a:rPr>
              <a:t> de </a:t>
            </a:r>
            <a:r>
              <a:rPr lang="en-GB" sz="1000" dirty="0" err="1">
                <a:cs typeface="Lucida Sans Unicode" pitchFamily="34" charset="0"/>
              </a:rPr>
              <a:t>señalización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empleadas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por</a:t>
            </a:r>
            <a:r>
              <a:rPr lang="en-GB" sz="1000" dirty="0">
                <a:cs typeface="Lucida Sans Unicode" pitchFamily="34" charset="0"/>
              </a:rPr>
              <a:t> la persona </a:t>
            </a:r>
            <a:r>
              <a:rPr lang="en-GB" sz="1000" dirty="0" err="1">
                <a:cs typeface="Lucida Sans Unicode" pitchFamily="34" charset="0"/>
              </a:rPr>
              <a:t>encargada</a:t>
            </a:r>
            <a:r>
              <a:rPr lang="en-GB" sz="1000" dirty="0">
                <a:cs typeface="Lucida Sans Unicode" pitchFamily="34" charset="0"/>
              </a:rPr>
              <a:t> de </a:t>
            </a:r>
            <a:r>
              <a:rPr lang="en-GB" sz="1000" dirty="0" err="1">
                <a:cs typeface="Lucida Sans Unicode" pitchFamily="34" charset="0"/>
              </a:rPr>
              <a:t>dar</a:t>
            </a:r>
            <a:r>
              <a:rPr lang="en-GB" sz="1000" dirty="0">
                <a:cs typeface="Lucida Sans Unicode" pitchFamily="34" charset="0"/>
              </a:rPr>
              <a:t> las </a:t>
            </a:r>
            <a:r>
              <a:rPr lang="en-GB" sz="1000" dirty="0" err="1">
                <a:cs typeface="Lucida Sans Unicode" pitchFamily="34" charset="0"/>
              </a:rPr>
              <a:t>señales</a:t>
            </a:r>
            <a:r>
              <a:rPr lang="en-GB" sz="1000" dirty="0">
                <a:cs typeface="Lucida Sans Unicode" pitchFamily="34" charset="0"/>
              </a:rPr>
              <a:t> de </a:t>
            </a:r>
            <a:r>
              <a:rPr lang="en-GB" sz="1000" dirty="0" err="1">
                <a:cs typeface="Lucida Sans Unicode" pitchFamily="34" charset="0"/>
              </a:rPr>
              <a:t>advertencia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deberán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ajustarse</a:t>
            </a:r>
            <a:r>
              <a:rPr lang="en-GB" sz="1000" dirty="0">
                <a:cs typeface="Lucida Sans Unicode" pitchFamily="34" charset="0"/>
              </a:rPr>
              <a:t> a la </a:t>
            </a:r>
            <a:r>
              <a:rPr lang="en-GB" sz="1000" dirty="0" err="1">
                <a:cs typeface="Lucida Sans Unicode" pitchFamily="34" charset="0"/>
              </a:rPr>
              <a:t>norma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i="1" dirty="0">
                <a:cs typeface="Lucida Sans Unicode" pitchFamily="34" charset="0"/>
              </a:rPr>
              <a:t>D6.1-1971 del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i="1" dirty="0">
                <a:cs typeface="Lucida Sans Unicode" pitchFamily="34" charset="0"/>
              </a:rPr>
              <a:t>Manual on Uniform Traffic Control Devices for Streets and Highways del American National Standards Institute</a:t>
            </a:r>
            <a:r>
              <a:rPr lang="en-GB" sz="1000" dirty="0">
                <a:cs typeface="Lucida Sans Unicode" pitchFamily="34" charset="0"/>
              </a:rPr>
              <a:t>.</a:t>
            </a:r>
          </a:p>
          <a:p>
            <a:pPr>
              <a:spcBef>
                <a:spcPts val="450"/>
              </a:spcBef>
            </a:pPr>
            <a:r>
              <a:rPr lang="en-GB" sz="1000" dirty="0">
                <a:cs typeface="Lucida Sans Unicode" pitchFamily="34" charset="0"/>
              </a:rPr>
              <a:t>La </a:t>
            </a:r>
            <a:r>
              <a:rPr lang="en-GB" sz="1000" dirty="0" err="1">
                <a:cs typeface="Lucida Sans Unicode" pitchFamily="34" charset="0"/>
              </a:rPr>
              <a:t>señalización</a:t>
            </a:r>
            <a:r>
              <a:rPr lang="en-GB" sz="1000" dirty="0">
                <a:cs typeface="Lucida Sans Unicode" pitchFamily="34" charset="0"/>
              </a:rPr>
              <a:t> manual a cargo de la persona </a:t>
            </a:r>
            <a:r>
              <a:rPr lang="en-GB" sz="1000" dirty="0" err="1">
                <a:cs typeface="Lucida Sans Unicode" pitchFamily="34" charset="0"/>
              </a:rPr>
              <a:t>deberá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realizarse</a:t>
            </a:r>
            <a:r>
              <a:rPr lang="en-GB" sz="1000" dirty="0">
                <a:cs typeface="Lucida Sans Unicode" pitchFamily="34" charset="0"/>
              </a:rPr>
              <a:t> con </a:t>
            </a:r>
            <a:r>
              <a:rPr lang="en-GB" sz="1000" dirty="0" err="1">
                <a:cs typeface="Lucida Sans Unicode" pitchFamily="34" charset="0"/>
              </a:rPr>
              <a:t>banderillas</a:t>
            </a:r>
            <a:r>
              <a:rPr lang="en-GB" sz="1000" dirty="0">
                <a:cs typeface="Lucida Sans Unicode" pitchFamily="34" charset="0"/>
              </a:rPr>
              <a:t> de </a:t>
            </a:r>
            <a:r>
              <a:rPr lang="en-GB" sz="1000" dirty="0" err="1">
                <a:cs typeface="Lucida Sans Unicode" pitchFamily="34" charset="0"/>
              </a:rPr>
              <a:t>color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rojo</a:t>
            </a:r>
            <a:r>
              <a:rPr lang="en-GB" sz="1000" dirty="0">
                <a:cs typeface="Lucida Sans Unicode" pitchFamily="34" charset="0"/>
              </a:rPr>
              <a:t> de al </a:t>
            </a:r>
            <a:r>
              <a:rPr lang="en-GB" sz="1000" dirty="0" err="1">
                <a:cs typeface="Lucida Sans Unicode" pitchFamily="34" charset="0"/>
              </a:rPr>
              <a:t>menos</a:t>
            </a:r>
            <a:r>
              <a:rPr lang="en-GB" sz="1000" dirty="0">
                <a:cs typeface="Lucida Sans Unicode" pitchFamily="34" charset="0"/>
              </a:rPr>
              <a:t> 18 </a:t>
            </a:r>
            <a:r>
              <a:rPr lang="en-GB" sz="1000" dirty="0" err="1">
                <a:cs typeface="Lucida Sans Unicode" pitchFamily="34" charset="0"/>
              </a:rPr>
              <a:t>pulgadas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cuadradas</a:t>
            </a:r>
            <a:r>
              <a:rPr lang="en-GB" sz="1000" dirty="0">
                <a:cs typeface="Lucida Sans Unicode" pitchFamily="34" charset="0"/>
              </a:rPr>
              <a:t> o </a:t>
            </a:r>
            <a:r>
              <a:rPr lang="en-GB" sz="1000" dirty="0" err="1">
                <a:cs typeface="Lucida Sans Unicode" pitchFamily="34" charset="0"/>
              </a:rPr>
              <a:t>paletas</a:t>
            </a:r>
            <a:r>
              <a:rPr lang="en-GB" sz="1000" dirty="0">
                <a:cs typeface="Lucida Sans Unicode" pitchFamily="34" charset="0"/>
              </a:rPr>
              <a:t> de </a:t>
            </a:r>
            <a:r>
              <a:rPr lang="en-GB" sz="1000" dirty="0" err="1">
                <a:cs typeface="Lucida Sans Unicode" pitchFamily="34" charset="0"/>
              </a:rPr>
              <a:t>señales</a:t>
            </a:r>
            <a:r>
              <a:rPr lang="en-GB" sz="1000" dirty="0">
                <a:cs typeface="Lucida Sans Unicode" pitchFamily="34" charset="0"/>
              </a:rPr>
              <a:t>, y </a:t>
            </a:r>
            <a:r>
              <a:rPr lang="en-GB" sz="1000" dirty="0" err="1">
                <a:cs typeface="Lucida Sans Unicode" pitchFamily="34" charset="0"/>
              </a:rPr>
              <a:t>en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periodos</a:t>
            </a:r>
            <a:r>
              <a:rPr lang="en-GB" sz="1000" dirty="0">
                <a:cs typeface="Lucida Sans Unicode" pitchFamily="34" charset="0"/>
              </a:rPr>
              <a:t> de </a:t>
            </a:r>
            <a:r>
              <a:rPr lang="en-GB" sz="1000" dirty="0" err="1">
                <a:cs typeface="Lucida Sans Unicode" pitchFamily="34" charset="0"/>
              </a:rPr>
              <a:t>oscuridad</a:t>
            </a:r>
            <a:r>
              <a:rPr lang="en-GB" sz="1000" dirty="0">
                <a:cs typeface="Lucida Sans Unicode" pitchFamily="34" charset="0"/>
              </a:rPr>
              <a:t>, </a:t>
            </a:r>
            <a:r>
              <a:rPr lang="en-GB" sz="1000" dirty="0" err="1">
                <a:cs typeface="Lucida Sans Unicode" pitchFamily="34" charset="0"/>
              </a:rPr>
              <a:t>luces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rojas</a:t>
            </a:r>
            <a:r>
              <a:rPr lang="en-GB" sz="1000" dirty="0">
                <a:cs typeface="Lucida Sans Unicode" pitchFamily="34" charset="0"/>
              </a:rPr>
              <a:t>.</a:t>
            </a:r>
          </a:p>
          <a:p>
            <a:pPr>
              <a:spcBef>
                <a:spcPts val="450"/>
              </a:spcBef>
            </a:pPr>
            <a:r>
              <a:rPr lang="en-GB" sz="1000" dirty="0">
                <a:cs typeface="Lucida Sans Unicode" pitchFamily="34" charset="0"/>
              </a:rPr>
              <a:t>La persona </a:t>
            </a:r>
            <a:r>
              <a:rPr lang="en-GB" sz="1000" dirty="0" err="1">
                <a:cs typeface="Lucida Sans Unicode" pitchFamily="34" charset="0"/>
              </a:rPr>
              <a:t>encargada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deberá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recibir</a:t>
            </a:r>
            <a:r>
              <a:rPr lang="en-GB" sz="1000" dirty="0">
                <a:cs typeface="Lucida Sans Unicode" pitchFamily="34" charset="0"/>
              </a:rPr>
              <a:t> y </a:t>
            </a:r>
            <a:r>
              <a:rPr lang="en-GB" sz="1000" dirty="0" err="1">
                <a:cs typeface="Lucida Sans Unicode" pitchFamily="34" charset="0"/>
              </a:rPr>
              <a:t>deberá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ponerse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vestuario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rojo</a:t>
            </a:r>
            <a:r>
              <a:rPr lang="en-GB" sz="1000" dirty="0">
                <a:cs typeface="Lucida Sans Unicode" pitchFamily="34" charset="0"/>
              </a:rPr>
              <a:t> o </a:t>
            </a:r>
            <a:r>
              <a:rPr lang="en-GB" sz="1000" dirty="0" err="1">
                <a:cs typeface="Lucida Sans Unicode" pitchFamily="34" charset="0"/>
              </a:rPr>
              <a:t>anaranjado</a:t>
            </a:r>
            <a:r>
              <a:rPr lang="en-GB" sz="1000" dirty="0">
                <a:cs typeface="Lucida Sans Unicode" pitchFamily="34" charset="0"/>
              </a:rPr>
              <a:t> que </a:t>
            </a:r>
            <a:r>
              <a:rPr lang="en-GB" sz="1000" dirty="0" err="1">
                <a:cs typeface="Lucida Sans Unicode" pitchFamily="34" charset="0"/>
              </a:rPr>
              <a:t>sirva</a:t>
            </a:r>
            <a:r>
              <a:rPr lang="en-GB" sz="1000" dirty="0">
                <a:cs typeface="Lucida Sans Unicode" pitchFamily="34" charset="0"/>
              </a:rPr>
              <a:t> de </a:t>
            </a:r>
            <a:r>
              <a:rPr lang="en-GB" sz="1000" dirty="0" err="1">
                <a:cs typeface="Lucida Sans Unicode" pitchFamily="34" charset="0"/>
              </a:rPr>
              <a:t>advertencia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mientras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realiza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su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trabajo</a:t>
            </a:r>
            <a:r>
              <a:rPr lang="en-GB" sz="1000" dirty="0">
                <a:cs typeface="Lucida Sans Unicode" pitchFamily="34" charset="0"/>
              </a:rPr>
              <a:t>. El </a:t>
            </a:r>
            <a:r>
              <a:rPr lang="en-GB" sz="1000" dirty="0" err="1">
                <a:cs typeface="Lucida Sans Unicode" pitchFamily="34" charset="0"/>
              </a:rPr>
              <a:t>vestuario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llamativo</a:t>
            </a:r>
            <a:r>
              <a:rPr lang="en-GB" sz="1000" dirty="0">
                <a:cs typeface="Lucida Sans Unicode" pitchFamily="34" charset="0"/>
              </a:rPr>
              <a:t> que se </a:t>
            </a:r>
            <a:r>
              <a:rPr lang="en-GB" sz="1000" dirty="0" err="1">
                <a:cs typeface="Lucida Sans Unicode" pitchFamily="34" charset="0"/>
              </a:rPr>
              <a:t>vaya</a:t>
            </a:r>
            <a:r>
              <a:rPr lang="en-GB" sz="1000" dirty="0">
                <a:cs typeface="Lucida Sans Unicode" pitchFamily="34" charset="0"/>
              </a:rPr>
              <a:t> a </a:t>
            </a:r>
            <a:r>
              <a:rPr lang="en-GB" sz="1000" dirty="0" err="1">
                <a:cs typeface="Lucida Sans Unicode" pitchFamily="34" charset="0"/>
              </a:rPr>
              <a:t>utilizar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en</a:t>
            </a:r>
            <a:r>
              <a:rPr lang="en-GB" sz="1000" dirty="0">
                <a:cs typeface="Lucida Sans Unicode" pitchFamily="34" charset="0"/>
              </a:rPr>
              <a:t> la </a:t>
            </a:r>
            <a:r>
              <a:rPr lang="en-GB" sz="1000" dirty="0" err="1">
                <a:cs typeface="Lucida Sans Unicode" pitchFamily="34" charset="0"/>
              </a:rPr>
              <a:t>noche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debe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tener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reflectores</a:t>
            </a:r>
            <a:r>
              <a:rPr lang="en-GB" sz="1000" dirty="0">
                <a:cs typeface="Lucida Sans Unicode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81491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Notas</a:t>
            </a:r>
            <a:r>
              <a:rPr lang="en-US" dirty="0" smtClean="0"/>
              <a:t> para el </a:t>
            </a:r>
            <a:r>
              <a:rPr lang="en-US" dirty="0" err="1" smtClean="0"/>
              <a:t>capacitador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Foto</a:t>
            </a:r>
            <a:r>
              <a:rPr lang="en-US" dirty="0" smtClean="0"/>
              <a:t>: Toa Baja, PR  Vox.com</a:t>
            </a:r>
          </a:p>
          <a:p>
            <a:endParaRPr lang="en-US" dirty="0" smtClean="0"/>
          </a:p>
          <a:p>
            <a:r>
              <a:rPr lang="en-US" dirty="0" err="1" smtClean="0"/>
              <a:t>Lluvias</a:t>
            </a:r>
            <a:r>
              <a:rPr lang="en-US" dirty="0" smtClean="0"/>
              <a:t> </a:t>
            </a:r>
            <a:r>
              <a:rPr lang="en-US" dirty="0" err="1" smtClean="0"/>
              <a:t>intensas</a:t>
            </a:r>
            <a:r>
              <a:rPr lang="en-US" dirty="0" smtClean="0"/>
              <a:t> e </a:t>
            </a:r>
            <a:r>
              <a:rPr lang="en-US" dirty="0" err="1" smtClean="0"/>
              <a:t>inundaciones</a:t>
            </a:r>
            <a:r>
              <a:rPr lang="en-US" dirty="0" smtClean="0"/>
              <a:t> </a:t>
            </a:r>
            <a:r>
              <a:rPr lang="en-US" dirty="0" err="1" smtClean="0"/>
              <a:t>pueden</a:t>
            </a:r>
            <a:r>
              <a:rPr lang="en-US" dirty="0" smtClean="0"/>
              <a:t> </a:t>
            </a:r>
            <a:r>
              <a:rPr lang="en-US" dirty="0" err="1" smtClean="0"/>
              <a:t>destrozar</a:t>
            </a:r>
            <a:r>
              <a:rPr lang="en-US" dirty="0" smtClean="0"/>
              <a:t> las </a:t>
            </a:r>
            <a:r>
              <a:rPr lang="en-US" dirty="0" err="1" smtClean="0"/>
              <a:t>vias</a:t>
            </a:r>
            <a:r>
              <a:rPr lang="en-US" dirty="0" smtClean="0"/>
              <a:t> de </a:t>
            </a:r>
            <a:r>
              <a:rPr lang="en-US" dirty="0" err="1" smtClean="0"/>
              <a:t>rodaje</a:t>
            </a:r>
            <a:r>
              <a:rPr lang="en-US" dirty="0" smtClean="0"/>
              <a:t>, </a:t>
            </a:r>
            <a:r>
              <a:rPr lang="en-US" dirty="0" err="1" smtClean="0"/>
              <a:t>ya</a:t>
            </a:r>
            <a:r>
              <a:rPr lang="en-US" dirty="0" smtClean="0"/>
              <a:t> sea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deslizamientos</a:t>
            </a:r>
            <a:r>
              <a:rPr lang="en-US" dirty="0" smtClean="0"/>
              <a:t> o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alterar</a:t>
            </a:r>
            <a:r>
              <a:rPr lang="en-US" dirty="0" smtClean="0"/>
              <a:t> la </a:t>
            </a:r>
            <a:r>
              <a:rPr lang="en-US" dirty="0" err="1" smtClean="0"/>
              <a:t>superficie</a:t>
            </a:r>
            <a:r>
              <a:rPr lang="en-US" dirty="0" smtClean="0"/>
              <a:t> de las </a:t>
            </a:r>
            <a:r>
              <a:rPr lang="en-US" dirty="0" err="1" smtClean="0"/>
              <a:t>vias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3FC34-BF99-403A-AA16-AF90622A1C6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001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Notas</a:t>
            </a:r>
            <a:r>
              <a:rPr lang="en-US" dirty="0" smtClean="0"/>
              <a:t> para el </a:t>
            </a:r>
            <a:r>
              <a:rPr lang="en-US" dirty="0" err="1" smtClean="0"/>
              <a:t>capacitador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Foto</a:t>
            </a:r>
            <a:r>
              <a:rPr lang="en-US" dirty="0" smtClean="0"/>
              <a:t>: San Juan, Reuters news</a:t>
            </a:r>
          </a:p>
          <a:p>
            <a:endParaRPr lang="en-US" dirty="0" smtClean="0"/>
          </a:p>
          <a:p>
            <a:r>
              <a:rPr lang="en-US" dirty="0" smtClean="0"/>
              <a:t>Los </a:t>
            </a:r>
            <a:r>
              <a:rPr lang="en-US" dirty="0" err="1" smtClean="0"/>
              <a:t>peligros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</a:t>
            </a:r>
            <a:r>
              <a:rPr lang="en-US" dirty="0" err="1" smtClean="0"/>
              <a:t>carretera</a:t>
            </a:r>
            <a:r>
              <a:rPr lang="en-US" dirty="0" smtClean="0"/>
              <a:t> </a:t>
            </a:r>
            <a:r>
              <a:rPr lang="en-US" dirty="0" err="1" smtClean="0"/>
              <a:t>pueden</a:t>
            </a:r>
            <a:r>
              <a:rPr lang="en-US" dirty="0" smtClean="0"/>
              <a:t> </a:t>
            </a:r>
            <a:r>
              <a:rPr lang="en-US" dirty="0" err="1" smtClean="0"/>
              <a:t>surgir</a:t>
            </a:r>
            <a:r>
              <a:rPr lang="en-US" dirty="0" smtClean="0"/>
              <a:t> de </a:t>
            </a:r>
            <a:r>
              <a:rPr lang="en-US" dirty="0" err="1" smtClean="0"/>
              <a:t>estructuras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cercanas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donde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efecto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los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vientos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afecte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esructuras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creando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escombros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todo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tipo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3FC34-BF99-403A-AA16-AF90622A1C6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5025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85800"/>
            <a:ext cx="4681538" cy="3513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39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7576" y="4427539"/>
            <a:ext cx="5194300" cy="11140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16" tIns="46407" rIns="92816" bIns="46407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5000"/>
              </a:lnSpc>
              <a:spcBef>
                <a:spcPts val="450"/>
              </a:spcBef>
            </a:pPr>
            <a:r>
              <a:rPr lang="en-GB" sz="1100" b="1" u="sng" dirty="0" err="1">
                <a:cs typeface="Lucida Sans Unicode" pitchFamily="34" charset="0"/>
              </a:rPr>
              <a:t>Notas</a:t>
            </a:r>
            <a:r>
              <a:rPr lang="en-GB" sz="1100" b="1" u="sng" dirty="0">
                <a:cs typeface="Lucida Sans Unicode" pitchFamily="34" charset="0"/>
              </a:rPr>
              <a:t> para el </a:t>
            </a:r>
            <a:r>
              <a:rPr lang="en-GB" sz="1100" b="1" u="sng" dirty="0" err="1">
                <a:cs typeface="Lucida Sans Unicode" pitchFamily="34" charset="0"/>
              </a:rPr>
              <a:t>capacitador</a:t>
            </a:r>
            <a:r>
              <a:rPr lang="en-GB" sz="1100" b="1" u="sng" dirty="0">
                <a:cs typeface="Lucida Sans Unicode" pitchFamily="34" charset="0"/>
              </a:rPr>
              <a:t>:</a:t>
            </a:r>
          </a:p>
          <a:p>
            <a:pPr>
              <a:spcBef>
                <a:spcPts val="450"/>
              </a:spcBef>
            </a:pPr>
            <a:r>
              <a:rPr lang="en-GB" sz="1100" dirty="0">
                <a:cs typeface="Lucida Sans Unicode" pitchFamily="34" charset="0"/>
              </a:rPr>
              <a:t>.</a:t>
            </a:r>
          </a:p>
          <a:p>
            <a:pPr>
              <a:spcBef>
                <a:spcPts val="450"/>
              </a:spcBef>
            </a:pPr>
            <a:endParaRPr lang="en-GB" sz="1100" dirty="0">
              <a:cs typeface="Lucida Sans Unicode" pitchFamily="34" charset="0"/>
            </a:endParaRPr>
          </a:p>
          <a:p>
            <a:pPr>
              <a:spcBef>
                <a:spcPts val="450"/>
              </a:spcBef>
            </a:pPr>
            <a:r>
              <a:rPr lang="en-GB" sz="1100" dirty="0" err="1">
                <a:cs typeface="Lucida Sans Unicode" pitchFamily="34" charset="0"/>
              </a:rPr>
              <a:t>Opere</a:t>
            </a:r>
            <a:r>
              <a:rPr lang="en-GB" sz="1100" dirty="0">
                <a:cs typeface="Lucida Sans Unicode" pitchFamily="34" charset="0"/>
              </a:rPr>
              <a:t> el </a:t>
            </a:r>
            <a:r>
              <a:rPr lang="en-GB" sz="1100" dirty="0" err="1">
                <a:cs typeface="Lucida Sans Unicode" pitchFamily="34" charset="0"/>
              </a:rPr>
              <a:t>equipo</a:t>
            </a:r>
            <a:r>
              <a:rPr lang="en-GB" sz="1100" dirty="0">
                <a:cs typeface="Lucida Sans Unicode" pitchFamily="34" charset="0"/>
              </a:rPr>
              <a:t> </a:t>
            </a:r>
            <a:r>
              <a:rPr lang="en-GB" sz="1100" dirty="0" err="1">
                <a:cs typeface="Lucida Sans Unicode" pitchFamily="34" charset="0"/>
              </a:rPr>
              <a:t>correctamente</a:t>
            </a:r>
            <a:r>
              <a:rPr lang="en-GB" sz="1100" dirty="0">
                <a:cs typeface="Lucida Sans Unicode" pitchFamily="34" charset="0"/>
              </a:rPr>
              <a:t> y con </a:t>
            </a:r>
            <a:r>
              <a:rPr lang="en-GB" sz="1100" dirty="0" err="1">
                <a:cs typeface="Lucida Sans Unicode" pitchFamily="34" charset="0"/>
              </a:rPr>
              <a:t>extremo</a:t>
            </a:r>
            <a:r>
              <a:rPr lang="en-GB" sz="1100" dirty="0">
                <a:cs typeface="Lucida Sans Unicode" pitchFamily="34" charset="0"/>
              </a:rPr>
              <a:t> </a:t>
            </a:r>
            <a:r>
              <a:rPr lang="en-GB" sz="1100" dirty="0" err="1">
                <a:cs typeface="Lucida Sans Unicode" pitchFamily="34" charset="0"/>
              </a:rPr>
              <a:t>cuidado</a:t>
            </a:r>
            <a:r>
              <a:rPr lang="en-GB" sz="1100" dirty="0">
                <a:cs typeface="Lucida Sans Unicode" pitchFamily="34" charset="0"/>
              </a:rPr>
              <a:t>.  </a:t>
            </a:r>
            <a:r>
              <a:rPr lang="en-GB" sz="1100" dirty="0" err="1">
                <a:cs typeface="Lucida Sans Unicode" pitchFamily="34" charset="0"/>
              </a:rPr>
              <a:t>Inspeccione</a:t>
            </a:r>
            <a:r>
              <a:rPr lang="en-GB" sz="1100" dirty="0">
                <a:cs typeface="Lucida Sans Unicode" pitchFamily="34" charset="0"/>
              </a:rPr>
              <a:t>  </a:t>
            </a:r>
            <a:r>
              <a:rPr lang="en-GB" sz="1100" dirty="0" err="1">
                <a:cs typeface="Lucida Sans Unicode" pitchFamily="34" charset="0"/>
              </a:rPr>
              <a:t>por</a:t>
            </a:r>
            <a:r>
              <a:rPr lang="en-GB" sz="1100" dirty="0">
                <a:cs typeface="Lucida Sans Unicode" pitchFamily="34" charset="0"/>
              </a:rPr>
              <a:t> un </a:t>
            </a:r>
            <a:r>
              <a:rPr lang="en-GB" sz="1100" dirty="0" err="1">
                <a:cs typeface="Lucida Sans Unicode" pitchFamily="34" charset="0"/>
              </a:rPr>
              <a:t>trabajador</a:t>
            </a:r>
            <a:r>
              <a:rPr lang="en-GB" sz="1100" dirty="0">
                <a:cs typeface="Lucida Sans Unicode" pitchFamily="34" charset="0"/>
              </a:rPr>
              <a:t> </a:t>
            </a:r>
            <a:r>
              <a:rPr lang="en-GB" sz="1100" dirty="0" err="1">
                <a:cs typeface="Lucida Sans Unicode" pitchFamily="34" charset="0"/>
              </a:rPr>
              <a:t>cualificado</a:t>
            </a:r>
            <a:r>
              <a:rPr lang="en-GB" sz="1100" dirty="0">
                <a:cs typeface="Lucida Sans Unicode" pitchFamily="34" charset="0"/>
              </a:rPr>
              <a:t> antes de </a:t>
            </a:r>
            <a:r>
              <a:rPr lang="en-GB" sz="1100" dirty="0" err="1">
                <a:cs typeface="Lucida Sans Unicode" pitchFamily="34" charset="0"/>
              </a:rPr>
              <a:t>cada</a:t>
            </a:r>
            <a:r>
              <a:rPr lang="en-GB" sz="1100" dirty="0">
                <a:cs typeface="Lucida Sans Unicode" pitchFamily="34" charset="0"/>
              </a:rPr>
              <a:t> </a:t>
            </a:r>
            <a:r>
              <a:rPr lang="en-GB" sz="1100" dirty="0" err="1">
                <a:cs typeface="Lucida Sans Unicode" pitchFamily="34" charset="0"/>
              </a:rPr>
              <a:t>uso</a:t>
            </a:r>
            <a:endParaRPr lang="en-GB" sz="1100" dirty="0"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6734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85800"/>
            <a:ext cx="4681538" cy="3513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475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7576" y="4427540"/>
            <a:ext cx="5194300" cy="544477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16" tIns="46407" rIns="92816" bIns="46407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5000"/>
              </a:lnSpc>
              <a:spcBef>
                <a:spcPts val="450"/>
              </a:spcBef>
            </a:pPr>
            <a:r>
              <a:rPr lang="en-GB" sz="1000" b="1" u="sng" dirty="0" err="1">
                <a:cs typeface="Lucida Sans Unicode" pitchFamily="34" charset="0"/>
              </a:rPr>
              <a:t>Notas</a:t>
            </a:r>
            <a:r>
              <a:rPr lang="en-GB" sz="1000" b="1" u="sng" dirty="0">
                <a:cs typeface="Lucida Sans Unicode" pitchFamily="34" charset="0"/>
              </a:rPr>
              <a:t> para el </a:t>
            </a:r>
            <a:r>
              <a:rPr lang="en-GB" sz="1000" b="1" u="sng" dirty="0" err="1">
                <a:cs typeface="Lucida Sans Unicode" pitchFamily="34" charset="0"/>
              </a:rPr>
              <a:t>capacitador</a:t>
            </a:r>
            <a:r>
              <a:rPr lang="en-GB" sz="1000" b="1" u="sng" dirty="0">
                <a:cs typeface="Lucida Sans Unicode" pitchFamily="34" charset="0"/>
              </a:rPr>
              <a:t>:</a:t>
            </a:r>
          </a:p>
          <a:p>
            <a:pPr>
              <a:spcBef>
                <a:spcPts val="450"/>
              </a:spcBef>
            </a:pPr>
            <a:r>
              <a:rPr lang="en-GB" sz="800" dirty="0" err="1">
                <a:cs typeface="Lucida Sans Unicode" pitchFamily="34" charset="0"/>
              </a:rPr>
              <a:t>Haga</a:t>
            </a:r>
            <a:r>
              <a:rPr lang="en-GB" sz="800" dirty="0">
                <a:cs typeface="Lucida Sans Unicode" pitchFamily="34" charset="0"/>
              </a:rPr>
              <a:t> de </a:t>
            </a:r>
            <a:r>
              <a:rPr lang="en-GB" sz="800" dirty="0" err="1">
                <a:cs typeface="Lucida Sans Unicode" pitchFamily="34" charset="0"/>
              </a:rPr>
              <a:t>cuenta</a:t>
            </a:r>
            <a:r>
              <a:rPr lang="en-GB" sz="800" dirty="0">
                <a:cs typeface="Lucida Sans Unicode" pitchFamily="34" charset="0"/>
              </a:rPr>
              <a:t> que </a:t>
            </a:r>
            <a:r>
              <a:rPr lang="en-GB" sz="800" dirty="0" err="1">
                <a:cs typeface="Lucida Sans Unicode" pitchFamily="34" charset="0"/>
              </a:rPr>
              <a:t>todos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los</a:t>
            </a:r>
            <a:r>
              <a:rPr lang="en-GB" sz="800" dirty="0">
                <a:cs typeface="Lucida Sans Unicode" pitchFamily="34" charset="0"/>
              </a:rPr>
              <a:t> cables y </a:t>
            </a:r>
            <a:r>
              <a:rPr lang="en-GB" sz="800" dirty="0" err="1">
                <a:cs typeface="Lucida Sans Unicode" pitchFamily="34" charset="0"/>
              </a:rPr>
              <a:t>alambres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eléctricos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tienen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corriente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eléctrica</a:t>
            </a:r>
            <a:r>
              <a:rPr lang="en-GB" sz="800" dirty="0">
                <a:cs typeface="Lucida Sans Unicode" pitchFamily="34" charset="0"/>
              </a:rPr>
              <a:t> hasta que se </a:t>
            </a:r>
            <a:r>
              <a:rPr lang="en-GB" sz="800" dirty="0" err="1">
                <a:cs typeface="Lucida Sans Unicode" pitchFamily="34" charset="0"/>
              </a:rPr>
              <a:t>demuestre</a:t>
            </a:r>
            <a:r>
              <a:rPr lang="en-GB" sz="800" dirty="0">
                <a:cs typeface="Lucida Sans Unicode" pitchFamily="34" charset="0"/>
              </a:rPr>
              <a:t> lo </a:t>
            </a:r>
            <a:r>
              <a:rPr lang="en-GB" sz="800" dirty="0" err="1">
                <a:cs typeface="Lucida Sans Unicode" pitchFamily="34" charset="0"/>
              </a:rPr>
              <a:t>contrario</a:t>
            </a:r>
            <a:r>
              <a:rPr lang="en-GB" sz="800" dirty="0">
                <a:cs typeface="Lucida Sans Unicode" pitchFamily="34" charset="0"/>
              </a:rPr>
              <a:t>. Los </a:t>
            </a:r>
            <a:r>
              <a:rPr lang="en-GB" sz="800" dirty="0" err="1">
                <a:cs typeface="Lucida Sans Unicode" pitchFamily="34" charset="0"/>
              </a:rPr>
              <a:t>trabajadores</a:t>
            </a:r>
            <a:r>
              <a:rPr lang="en-GB" sz="800" dirty="0">
                <a:cs typeface="Lucida Sans Unicode" pitchFamily="34" charset="0"/>
              </a:rPr>
              <a:t> que </a:t>
            </a:r>
            <a:r>
              <a:rPr lang="en-GB" sz="800" dirty="0" err="1">
                <a:cs typeface="Lucida Sans Unicode" pitchFamily="34" charset="0"/>
              </a:rPr>
              <a:t>más</a:t>
            </a:r>
            <a:r>
              <a:rPr lang="en-GB" sz="800" dirty="0">
                <a:cs typeface="Lucida Sans Unicode" pitchFamily="34" charset="0"/>
              </a:rPr>
              <a:t> se </a:t>
            </a:r>
            <a:r>
              <a:rPr lang="en-GB" sz="800" dirty="0" err="1">
                <a:cs typeface="Lucida Sans Unicode" pitchFamily="34" charset="0"/>
              </a:rPr>
              <a:t>exponen</a:t>
            </a:r>
            <a:r>
              <a:rPr lang="en-GB" sz="800" dirty="0">
                <a:cs typeface="Lucida Sans Unicode" pitchFamily="34" charset="0"/>
              </a:rPr>
              <a:t> a </a:t>
            </a:r>
            <a:r>
              <a:rPr lang="en-GB" sz="800" dirty="0" err="1">
                <a:cs typeface="Lucida Sans Unicode" pitchFamily="34" charset="0"/>
              </a:rPr>
              <a:t>los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riesgos</a:t>
            </a:r>
            <a:r>
              <a:rPr lang="en-GB" sz="800" dirty="0">
                <a:cs typeface="Lucida Sans Unicode" pitchFamily="34" charset="0"/>
              </a:rPr>
              <a:t> son </a:t>
            </a:r>
            <a:r>
              <a:rPr lang="en-GB" sz="800" dirty="0" err="1">
                <a:cs typeface="Lucida Sans Unicode" pitchFamily="34" charset="0"/>
              </a:rPr>
              <a:t>los</a:t>
            </a:r>
            <a:r>
              <a:rPr lang="en-GB" sz="800" dirty="0">
                <a:cs typeface="Lucida Sans Unicode" pitchFamily="34" charset="0"/>
              </a:rPr>
              <a:t> que </a:t>
            </a:r>
            <a:r>
              <a:rPr lang="en-GB" sz="800" dirty="0" err="1">
                <a:cs typeface="Lucida Sans Unicode" pitchFamily="34" charset="0"/>
              </a:rPr>
              <a:t>quitan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escombros</a:t>
            </a:r>
            <a:r>
              <a:rPr lang="en-GB" sz="800" dirty="0">
                <a:cs typeface="Lucida Sans Unicode" pitchFamily="34" charset="0"/>
              </a:rPr>
              <a:t> de </a:t>
            </a:r>
            <a:r>
              <a:rPr lang="en-GB" sz="800" dirty="0" err="1">
                <a:cs typeface="Lucida Sans Unicode" pitchFamily="34" charset="0"/>
              </a:rPr>
              <a:t>los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caminos</a:t>
            </a:r>
            <a:r>
              <a:rPr lang="en-GB" sz="800" dirty="0">
                <a:cs typeface="Lucida Sans Unicode" pitchFamily="34" charset="0"/>
              </a:rPr>
              <a:t> o </a:t>
            </a:r>
            <a:r>
              <a:rPr lang="en-GB" sz="800" dirty="0" err="1">
                <a:cs typeface="Lucida Sans Unicode" pitchFamily="34" charset="0"/>
              </a:rPr>
              <a:t>carreteras</a:t>
            </a:r>
            <a:r>
              <a:rPr lang="en-GB" sz="800" dirty="0">
                <a:cs typeface="Lucida Sans Unicode" pitchFamily="34" charset="0"/>
              </a:rPr>
              <a:t> y </a:t>
            </a:r>
            <a:r>
              <a:rPr lang="en-GB" sz="800" dirty="0" err="1">
                <a:cs typeface="Lucida Sans Unicode" pitchFamily="34" charset="0"/>
              </a:rPr>
              <a:t>los</a:t>
            </a:r>
            <a:r>
              <a:rPr lang="en-GB" sz="800" dirty="0">
                <a:cs typeface="Lucida Sans Unicode" pitchFamily="34" charset="0"/>
              </a:rPr>
              <a:t> que </a:t>
            </a:r>
            <a:r>
              <a:rPr lang="en-GB" sz="800" dirty="0" err="1">
                <a:cs typeface="Lucida Sans Unicode" pitchFamily="34" charset="0"/>
              </a:rPr>
              <a:t>podan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árboles</a:t>
            </a:r>
            <a:r>
              <a:rPr lang="en-GB" sz="800" dirty="0">
                <a:cs typeface="Lucida Sans Unicode" pitchFamily="34" charset="0"/>
              </a:rPr>
              <a:t>.</a:t>
            </a:r>
          </a:p>
          <a:p>
            <a:pPr>
              <a:lnSpc>
                <a:spcPct val="102000"/>
              </a:lnSpc>
              <a:spcBef>
                <a:spcPts val="450"/>
              </a:spcBef>
            </a:pPr>
            <a:r>
              <a:rPr lang="en-GB" sz="800" dirty="0" err="1">
                <a:cs typeface="Lucida Sans Unicode" pitchFamily="34" charset="0"/>
              </a:rPr>
              <a:t>Cuando</a:t>
            </a:r>
            <a:r>
              <a:rPr lang="en-GB" sz="800" dirty="0">
                <a:cs typeface="Lucida Sans Unicode" pitchFamily="34" charset="0"/>
              </a:rPr>
              <a:t> un </a:t>
            </a:r>
            <a:r>
              <a:rPr lang="en-GB" sz="800" dirty="0" err="1">
                <a:cs typeface="Lucida Sans Unicode" pitchFamily="34" charset="0"/>
              </a:rPr>
              <a:t>choque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eléctrico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entra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en</a:t>
            </a:r>
            <a:r>
              <a:rPr lang="en-GB" sz="800" dirty="0">
                <a:cs typeface="Lucida Sans Unicode" pitchFamily="34" charset="0"/>
              </a:rPr>
              <a:t> el </a:t>
            </a:r>
            <a:r>
              <a:rPr lang="en-GB" sz="800" dirty="0" err="1">
                <a:cs typeface="Lucida Sans Unicode" pitchFamily="34" charset="0"/>
              </a:rPr>
              <a:t>cuerpo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pueden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producir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distintos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tipos</a:t>
            </a:r>
            <a:r>
              <a:rPr lang="en-GB" sz="800" dirty="0">
                <a:cs typeface="Lucida Sans Unicode" pitchFamily="34" charset="0"/>
              </a:rPr>
              <a:t> de </a:t>
            </a:r>
            <a:r>
              <a:rPr lang="en-GB" sz="800" dirty="0" err="1">
                <a:cs typeface="Lucida Sans Unicode" pitchFamily="34" charset="0"/>
              </a:rPr>
              <a:t>lesiones</a:t>
            </a:r>
            <a:r>
              <a:rPr lang="en-GB" sz="800" dirty="0">
                <a:cs typeface="Lucida Sans Unicode" pitchFamily="34" charset="0"/>
              </a:rPr>
              <a:t>. La </a:t>
            </a:r>
            <a:r>
              <a:rPr lang="en-GB" sz="800" dirty="0" err="1">
                <a:cs typeface="Lucida Sans Unicode" pitchFamily="34" charset="0"/>
              </a:rPr>
              <a:t>electrocución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puede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traer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como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consecuencia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una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lesión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interna</a:t>
            </a:r>
            <a:r>
              <a:rPr lang="en-GB" sz="800" dirty="0">
                <a:cs typeface="Lucida Sans Unicode" pitchFamily="34" charset="0"/>
              </a:rPr>
              <a:t> y externa </a:t>
            </a:r>
            <a:r>
              <a:rPr lang="en-GB" sz="800" dirty="0" err="1">
                <a:cs typeface="Lucida Sans Unicode" pitchFamily="34" charset="0"/>
              </a:rPr>
              <a:t>en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partes</a:t>
            </a:r>
            <a:r>
              <a:rPr lang="en-GB" sz="800" dirty="0">
                <a:cs typeface="Lucida Sans Unicode" pitchFamily="34" charset="0"/>
              </a:rPr>
              <a:t> del </a:t>
            </a:r>
            <a:r>
              <a:rPr lang="en-GB" sz="800" dirty="0" err="1">
                <a:cs typeface="Lucida Sans Unicode" pitchFamily="34" charset="0"/>
              </a:rPr>
              <a:t>cuerpo</a:t>
            </a:r>
            <a:r>
              <a:rPr lang="en-GB" sz="800" dirty="0">
                <a:cs typeface="Lucida Sans Unicode" pitchFamily="34" charset="0"/>
              </a:rPr>
              <a:t> o </a:t>
            </a:r>
            <a:r>
              <a:rPr lang="en-GB" sz="800" dirty="0" err="1">
                <a:cs typeface="Lucida Sans Unicode" pitchFamily="34" charset="0"/>
              </a:rPr>
              <a:t>en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todo</a:t>
            </a:r>
            <a:r>
              <a:rPr lang="en-GB" sz="800" dirty="0">
                <a:cs typeface="Lucida Sans Unicode" pitchFamily="34" charset="0"/>
              </a:rPr>
              <a:t> el </a:t>
            </a:r>
            <a:r>
              <a:rPr lang="en-GB" sz="800" dirty="0" err="1">
                <a:cs typeface="Lucida Sans Unicode" pitchFamily="34" charset="0"/>
              </a:rPr>
              <a:t>cuerpo</a:t>
            </a:r>
            <a:r>
              <a:rPr lang="en-GB" sz="800" dirty="0">
                <a:cs typeface="Lucida Sans Unicode" pitchFamily="34" charset="0"/>
              </a:rPr>
              <a:t>, y </a:t>
            </a:r>
            <a:r>
              <a:rPr lang="en-GB" sz="800" dirty="0" err="1">
                <a:cs typeface="Lucida Sans Unicode" pitchFamily="34" charset="0"/>
              </a:rPr>
              <a:t>muy</a:t>
            </a:r>
            <a:r>
              <a:rPr lang="en-GB" sz="800" dirty="0">
                <a:cs typeface="Lucida Sans Unicode" pitchFamily="34" charset="0"/>
              </a:rPr>
              <a:t> a menudo conduce a la </a:t>
            </a:r>
            <a:r>
              <a:rPr lang="en-GB" sz="800" dirty="0" err="1">
                <a:cs typeface="Lucida Sans Unicode" pitchFamily="34" charset="0"/>
              </a:rPr>
              <a:t>muerte</a:t>
            </a:r>
            <a:r>
              <a:rPr lang="en-GB" sz="800" dirty="0">
                <a:cs typeface="Lucida Sans Unicode" pitchFamily="34" charset="0"/>
              </a:rPr>
              <a:t>. </a:t>
            </a:r>
            <a:r>
              <a:rPr lang="en-GB" sz="800" dirty="0" err="1">
                <a:cs typeface="Lucida Sans Unicode" pitchFamily="34" charset="0"/>
              </a:rPr>
              <a:t>Después</a:t>
            </a:r>
            <a:r>
              <a:rPr lang="en-GB" sz="800" dirty="0">
                <a:cs typeface="Lucida Sans Unicode" pitchFamily="34" charset="0"/>
              </a:rPr>
              <a:t> de </a:t>
            </a:r>
            <a:r>
              <a:rPr lang="en-GB" sz="800" dirty="0" err="1">
                <a:cs typeface="Lucida Sans Unicode" pitchFamily="34" charset="0"/>
              </a:rPr>
              <a:t>recibir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una</a:t>
            </a:r>
            <a:r>
              <a:rPr lang="en-GB" sz="800" dirty="0">
                <a:cs typeface="Lucida Sans Unicode" pitchFamily="34" charset="0"/>
              </a:rPr>
              <a:t> “</a:t>
            </a:r>
            <a:r>
              <a:rPr lang="en-GB" sz="800" dirty="0" err="1">
                <a:cs typeface="Lucida Sans Unicode" pitchFamily="34" charset="0"/>
              </a:rPr>
              <a:t>sacudida</a:t>
            </a:r>
            <a:r>
              <a:rPr lang="en-GB" sz="800" dirty="0">
                <a:cs typeface="Lucida Sans Unicode" pitchFamily="34" charset="0"/>
              </a:rPr>
              <a:t>” de </a:t>
            </a:r>
            <a:r>
              <a:rPr lang="en-GB" sz="800" dirty="0" err="1">
                <a:cs typeface="Lucida Sans Unicode" pitchFamily="34" charset="0"/>
              </a:rPr>
              <a:t>electricidad</a:t>
            </a:r>
            <a:r>
              <a:rPr lang="en-GB" sz="800" dirty="0">
                <a:cs typeface="Lucida Sans Unicode" pitchFamily="34" charset="0"/>
              </a:rPr>
              <a:t>, el </a:t>
            </a:r>
            <a:r>
              <a:rPr lang="en-GB" sz="800" dirty="0" err="1">
                <a:cs typeface="Lucida Sans Unicode" pitchFamily="34" charset="0"/>
              </a:rPr>
              <a:t>cuerpo</a:t>
            </a:r>
            <a:r>
              <a:rPr lang="en-GB" sz="800" dirty="0">
                <a:cs typeface="Lucida Sans Unicode" pitchFamily="34" charset="0"/>
              </a:rPr>
              <a:t> (</a:t>
            </a:r>
            <a:r>
              <a:rPr lang="en-GB" sz="800" dirty="0" err="1">
                <a:cs typeface="Lucida Sans Unicode" pitchFamily="34" charset="0"/>
              </a:rPr>
              <a:t>todo</a:t>
            </a:r>
            <a:r>
              <a:rPr lang="en-GB" sz="800" dirty="0">
                <a:cs typeface="Lucida Sans Unicode" pitchFamily="34" charset="0"/>
              </a:rPr>
              <a:t> o </a:t>
            </a:r>
            <a:r>
              <a:rPr lang="en-GB" sz="800" dirty="0" err="1">
                <a:cs typeface="Lucida Sans Unicode" pitchFamily="34" charset="0"/>
              </a:rPr>
              <a:t>sólo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partes</a:t>
            </a:r>
            <a:r>
              <a:rPr lang="en-GB" sz="800" dirty="0">
                <a:cs typeface="Lucida Sans Unicode" pitchFamily="34" charset="0"/>
              </a:rPr>
              <a:t>) </a:t>
            </a:r>
            <a:r>
              <a:rPr lang="en-GB" sz="800" dirty="0" err="1">
                <a:cs typeface="Lucida Sans Unicode" pitchFamily="34" charset="0"/>
              </a:rPr>
              <a:t>podría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quedar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temporalmente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paralizado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ocasionando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una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pérdida</a:t>
            </a:r>
            <a:r>
              <a:rPr lang="en-GB" sz="800" dirty="0">
                <a:cs typeface="Lucida Sans Unicode" pitchFamily="34" charset="0"/>
              </a:rPr>
              <a:t> del </a:t>
            </a:r>
            <a:r>
              <a:rPr lang="en-GB" sz="800" dirty="0" err="1">
                <a:cs typeface="Lucida Sans Unicode" pitchFamily="34" charset="0"/>
              </a:rPr>
              <a:t>equilibrio</a:t>
            </a:r>
            <a:r>
              <a:rPr lang="en-GB" sz="800" dirty="0">
                <a:cs typeface="Lucida Sans Unicode" pitchFamily="34" charset="0"/>
              </a:rPr>
              <a:t> o de la </a:t>
            </a:r>
            <a:r>
              <a:rPr lang="en-GB" sz="800" dirty="0" err="1">
                <a:cs typeface="Lucida Sans Unicode" pitchFamily="34" charset="0"/>
              </a:rPr>
              <a:t>estabilidad</a:t>
            </a:r>
            <a:r>
              <a:rPr lang="en-GB" sz="800" dirty="0">
                <a:cs typeface="Lucida Sans Unicode" pitchFamily="34" charset="0"/>
              </a:rPr>
              <a:t>.  Una persona </a:t>
            </a:r>
            <a:r>
              <a:rPr lang="en-GB" sz="800" dirty="0" err="1">
                <a:cs typeface="Lucida Sans Unicode" pitchFamily="34" charset="0"/>
              </a:rPr>
              <a:t>también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podría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moverse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involuntariamente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tras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recibir</a:t>
            </a:r>
            <a:r>
              <a:rPr lang="en-GB" sz="800" dirty="0">
                <a:cs typeface="Lucida Sans Unicode" pitchFamily="34" charset="0"/>
              </a:rPr>
              <a:t> un </a:t>
            </a:r>
            <a:r>
              <a:rPr lang="en-GB" sz="800" dirty="0" err="1">
                <a:cs typeface="Lucida Sans Unicode" pitchFamily="34" charset="0"/>
              </a:rPr>
              <a:t>choque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eléctrico</a:t>
            </a:r>
            <a:r>
              <a:rPr lang="en-GB" sz="800" dirty="0">
                <a:cs typeface="Lucida Sans Unicode" pitchFamily="34" charset="0"/>
              </a:rPr>
              <a:t>, y </a:t>
            </a:r>
            <a:r>
              <a:rPr lang="en-GB" sz="800" dirty="0" err="1">
                <a:cs typeface="Lucida Sans Unicode" pitchFamily="34" charset="0"/>
              </a:rPr>
              <a:t>esto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podría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resultar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en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una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caída</a:t>
            </a:r>
            <a:r>
              <a:rPr lang="en-GB" sz="800" dirty="0">
                <a:cs typeface="Lucida Sans Unicode" pitchFamily="34" charset="0"/>
              </a:rPr>
              <a:t>. El </a:t>
            </a:r>
            <a:r>
              <a:rPr lang="en-GB" sz="800" dirty="0" err="1">
                <a:cs typeface="Lucida Sans Unicode" pitchFamily="34" charset="0"/>
              </a:rPr>
              <a:t>contacto</a:t>
            </a:r>
            <a:r>
              <a:rPr lang="en-GB" sz="800" dirty="0">
                <a:cs typeface="Lucida Sans Unicode" pitchFamily="34" charset="0"/>
              </a:rPr>
              <a:t> con la </a:t>
            </a:r>
            <a:r>
              <a:rPr lang="en-GB" sz="800" dirty="0" err="1">
                <a:cs typeface="Lucida Sans Unicode" pitchFamily="34" charset="0"/>
              </a:rPr>
              <a:t>electricidad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podría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producir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quemaduras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internas</a:t>
            </a:r>
            <a:r>
              <a:rPr lang="en-GB" sz="800" dirty="0">
                <a:cs typeface="Lucida Sans Unicode" pitchFamily="34" charset="0"/>
              </a:rPr>
              <a:t> o </a:t>
            </a:r>
            <a:r>
              <a:rPr lang="en-GB" sz="800" dirty="0" err="1">
                <a:cs typeface="Lucida Sans Unicode" pitchFamily="34" charset="0"/>
              </a:rPr>
              <a:t>externas</a:t>
            </a:r>
            <a:r>
              <a:rPr lang="en-GB" sz="800" dirty="0">
                <a:cs typeface="Lucida Sans Unicode" pitchFamily="34" charset="0"/>
              </a:rPr>
              <a:t>.</a:t>
            </a:r>
          </a:p>
          <a:p>
            <a:pPr>
              <a:spcBef>
                <a:spcPts val="450"/>
              </a:spcBef>
            </a:pPr>
            <a:endParaRPr lang="en-GB" sz="800" dirty="0">
              <a:cs typeface="Lucida Sans Unicode" pitchFamily="34" charset="0"/>
            </a:endParaRPr>
          </a:p>
          <a:p>
            <a:pPr>
              <a:spcBef>
                <a:spcPts val="450"/>
              </a:spcBef>
            </a:pPr>
            <a:r>
              <a:rPr lang="en-GB" sz="800" dirty="0">
                <a:cs typeface="Lucida Sans Unicode" pitchFamily="34" charset="0"/>
              </a:rPr>
              <a:t>La </a:t>
            </a:r>
            <a:r>
              <a:rPr lang="en-GB" sz="800" dirty="0" err="1">
                <a:cs typeface="Lucida Sans Unicode" pitchFamily="34" charset="0"/>
              </a:rPr>
              <a:t>electricidad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viaja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en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circuitos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cerrados</a:t>
            </a:r>
            <a:r>
              <a:rPr lang="en-GB" sz="800" dirty="0">
                <a:cs typeface="Lucida Sans Unicode" pitchFamily="34" charset="0"/>
              </a:rPr>
              <a:t> y </a:t>
            </a:r>
            <a:r>
              <a:rPr lang="en-GB" sz="800" dirty="0" err="1">
                <a:cs typeface="Lucida Sans Unicode" pitchFamily="34" charset="0"/>
              </a:rPr>
              <a:t>su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ruta</a:t>
            </a:r>
            <a:r>
              <a:rPr lang="en-GB" sz="800" dirty="0">
                <a:cs typeface="Lucida Sans Unicode" pitchFamily="34" charset="0"/>
              </a:rPr>
              <a:t> normal </a:t>
            </a:r>
            <a:r>
              <a:rPr lang="en-GB" sz="800" dirty="0" err="1">
                <a:cs typeface="Lucida Sans Unicode" pitchFamily="34" charset="0"/>
              </a:rPr>
              <a:t>es</a:t>
            </a:r>
            <a:r>
              <a:rPr lang="en-GB" sz="800" dirty="0">
                <a:cs typeface="Lucida Sans Unicode" pitchFamily="34" charset="0"/>
              </a:rPr>
              <a:t> a </a:t>
            </a:r>
            <a:r>
              <a:rPr lang="en-GB" sz="800" dirty="0" err="1">
                <a:cs typeface="Lucida Sans Unicode" pitchFamily="34" charset="0"/>
              </a:rPr>
              <a:t>través</a:t>
            </a:r>
            <a:r>
              <a:rPr lang="en-GB" sz="800" dirty="0">
                <a:cs typeface="Lucida Sans Unicode" pitchFamily="34" charset="0"/>
              </a:rPr>
              <a:t> de un conductor. El </a:t>
            </a:r>
            <a:r>
              <a:rPr lang="en-GB" sz="800" dirty="0" err="1">
                <a:cs typeface="Lucida Sans Unicode" pitchFamily="34" charset="0"/>
              </a:rPr>
              <a:t>choque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eléctrico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ocurre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cuando</a:t>
            </a:r>
            <a:r>
              <a:rPr lang="en-GB" sz="800" dirty="0">
                <a:cs typeface="Lucida Sans Unicode" pitchFamily="34" charset="0"/>
              </a:rPr>
              <a:t> el </a:t>
            </a:r>
            <a:r>
              <a:rPr lang="en-GB" sz="800" dirty="0" err="1">
                <a:cs typeface="Lucida Sans Unicode" pitchFamily="34" charset="0"/>
              </a:rPr>
              <a:t>cuerpo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entra</a:t>
            </a:r>
            <a:r>
              <a:rPr lang="en-GB" sz="800" dirty="0">
                <a:cs typeface="Lucida Sans Unicode" pitchFamily="34" charset="0"/>
              </a:rPr>
              <a:t> a </a:t>
            </a:r>
            <a:r>
              <a:rPr lang="en-GB" sz="800" dirty="0" err="1">
                <a:cs typeface="Lucida Sans Unicode" pitchFamily="34" charset="0"/>
              </a:rPr>
              <a:t>formar</a:t>
            </a:r>
            <a:r>
              <a:rPr lang="en-GB" sz="800" dirty="0">
                <a:cs typeface="Lucida Sans Unicode" pitchFamily="34" charset="0"/>
              </a:rPr>
              <a:t> parte del </a:t>
            </a:r>
            <a:r>
              <a:rPr lang="en-GB" sz="800" dirty="0" err="1">
                <a:cs typeface="Lucida Sans Unicode" pitchFamily="34" charset="0"/>
              </a:rPr>
              <a:t>circuito</a:t>
            </a:r>
            <a:r>
              <a:rPr lang="en-GB" sz="800" dirty="0">
                <a:cs typeface="Lucida Sans Unicode" pitchFamily="34" charset="0"/>
              </a:rPr>
              <a:t>. </a:t>
            </a:r>
          </a:p>
          <a:p>
            <a:pPr>
              <a:spcBef>
                <a:spcPts val="450"/>
              </a:spcBef>
            </a:pPr>
            <a:endParaRPr lang="en-GB" sz="800" b="1" dirty="0">
              <a:cs typeface="Lucida Sans Unicode" pitchFamily="34" charset="0"/>
            </a:endParaRPr>
          </a:p>
          <a:p>
            <a:pPr>
              <a:spcBef>
                <a:spcPts val="450"/>
              </a:spcBef>
            </a:pPr>
            <a:r>
              <a:rPr lang="en-GB" sz="800" b="1" dirty="0">
                <a:cs typeface="Lucida Sans Unicode" pitchFamily="34" charset="0"/>
              </a:rPr>
              <a:t>La </a:t>
            </a:r>
            <a:r>
              <a:rPr lang="en-GB" sz="800" b="1" dirty="0" err="1">
                <a:cs typeface="Lucida Sans Unicode" pitchFamily="34" charset="0"/>
              </a:rPr>
              <a:t>conexión</a:t>
            </a:r>
            <a:r>
              <a:rPr lang="en-GB" sz="800" b="1" dirty="0">
                <a:cs typeface="Lucida Sans Unicode" pitchFamily="34" charset="0"/>
              </a:rPr>
              <a:t> a </a:t>
            </a:r>
            <a:r>
              <a:rPr lang="en-GB" sz="800" b="1" dirty="0" err="1">
                <a:cs typeface="Lucida Sans Unicode" pitchFamily="34" charset="0"/>
              </a:rPr>
              <a:t>tierra</a:t>
            </a:r>
            <a:r>
              <a:rPr lang="en-GB" sz="800" b="1" dirty="0">
                <a:cs typeface="Lucida Sans Unicode" pitchFamily="34" charset="0"/>
              </a:rPr>
              <a:t> (o </a:t>
            </a:r>
            <a:r>
              <a:rPr lang="en-GB" sz="800" b="1" dirty="0" err="1">
                <a:cs typeface="Lucida Sans Unicode" pitchFamily="34" charset="0"/>
              </a:rPr>
              <a:t>puesta</a:t>
            </a:r>
            <a:r>
              <a:rPr lang="en-GB" sz="800" b="1" dirty="0">
                <a:cs typeface="Lucida Sans Unicode" pitchFamily="34" charset="0"/>
              </a:rPr>
              <a:t> a </a:t>
            </a:r>
            <a:r>
              <a:rPr lang="en-GB" sz="800" b="1" dirty="0" err="1">
                <a:cs typeface="Lucida Sans Unicode" pitchFamily="34" charset="0"/>
              </a:rPr>
              <a:t>tierra</a:t>
            </a:r>
            <a:r>
              <a:rPr lang="en-GB" sz="800" b="1" dirty="0">
                <a:cs typeface="Lucida Sans Unicode" pitchFamily="34" charset="0"/>
              </a:rPr>
              <a:t>)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es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una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conexión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física</a:t>
            </a:r>
            <a:r>
              <a:rPr lang="en-GB" sz="800" dirty="0">
                <a:cs typeface="Lucida Sans Unicode" pitchFamily="34" charset="0"/>
              </a:rPr>
              <a:t> a la </a:t>
            </a:r>
            <a:r>
              <a:rPr lang="en-GB" sz="800" dirty="0" err="1">
                <a:cs typeface="Lucida Sans Unicode" pitchFamily="34" charset="0"/>
              </a:rPr>
              <a:t>tierra</a:t>
            </a:r>
            <a:r>
              <a:rPr lang="en-GB" sz="800" dirty="0">
                <a:cs typeface="Lucida Sans Unicode" pitchFamily="34" charset="0"/>
              </a:rPr>
              <a:t>, la </a:t>
            </a:r>
            <a:r>
              <a:rPr lang="en-GB" sz="800" dirty="0" err="1">
                <a:cs typeface="Lucida Sans Unicode" pitchFamily="34" charset="0"/>
              </a:rPr>
              <a:t>cual</a:t>
            </a:r>
            <a:r>
              <a:rPr lang="en-GB" sz="800" dirty="0">
                <a:cs typeface="Lucida Sans Unicode" pitchFamily="34" charset="0"/>
              </a:rPr>
              <a:t> se da </a:t>
            </a:r>
            <a:r>
              <a:rPr lang="en-GB" sz="800" dirty="0" err="1">
                <a:cs typeface="Lucida Sans Unicode" pitchFamily="34" charset="0"/>
              </a:rPr>
              <a:t>en</a:t>
            </a:r>
            <a:r>
              <a:rPr lang="en-GB" sz="800" dirty="0">
                <a:cs typeface="Lucida Sans Unicode" pitchFamily="34" charset="0"/>
              </a:rPr>
              <a:t> cero </a:t>
            </a:r>
            <a:r>
              <a:rPr lang="en-GB" sz="800" dirty="0" err="1">
                <a:cs typeface="Lucida Sans Unicode" pitchFamily="34" charset="0"/>
              </a:rPr>
              <a:t>voltios</a:t>
            </a:r>
            <a:r>
              <a:rPr lang="en-GB" sz="800" dirty="0">
                <a:cs typeface="Lucida Sans Unicode" pitchFamily="34" charset="0"/>
              </a:rPr>
              <a:t>.</a:t>
            </a:r>
          </a:p>
          <a:p>
            <a:pPr>
              <a:spcBef>
                <a:spcPts val="450"/>
              </a:spcBef>
            </a:pPr>
            <a:r>
              <a:rPr lang="en-GB" sz="800" b="1" dirty="0">
                <a:cs typeface="Lucida Sans Unicode" pitchFamily="34" charset="0"/>
              </a:rPr>
              <a:t>Las </a:t>
            </a:r>
            <a:r>
              <a:rPr lang="en-GB" sz="800" b="1" dirty="0" err="1">
                <a:cs typeface="Lucida Sans Unicode" pitchFamily="34" charset="0"/>
              </a:rPr>
              <a:t>partes</a:t>
            </a:r>
            <a:r>
              <a:rPr lang="en-GB" sz="800" b="1" dirty="0">
                <a:cs typeface="Lucida Sans Unicode" pitchFamily="34" charset="0"/>
              </a:rPr>
              <a:t> </a:t>
            </a:r>
            <a:r>
              <a:rPr lang="en-GB" sz="800" b="1" dirty="0" err="1">
                <a:cs typeface="Lucida Sans Unicode" pitchFamily="34" charset="0"/>
              </a:rPr>
              <a:t>metálicas</a:t>
            </a:r>
            <a:r>
              <a:rPr lang="en-GB" sz="800" b="1" dirty="0">
                <a:cs typeface="Lucida Sans Unicode" pitchFamily="34" charset="0"/>
              </a:rPr>
              <a:t> de las </a:t>
            </a:r>
            <a:r>
              <a:rPr lang="en-GB" sz="800" b="1" dirty="0" err="1">
                <a:cs typeface="Lucida Sans Unicode" pitchFamily="34" charset="0"/>
              </a:rPr>
              <a:t>herramientas</a:t>
            </a:r>
            <a:r>
              <a:rPr lang="en-GB" sz="800" b="1" dirty="0">
                <a:cs typeface="Lucida Sans Unicode" pitchFamily="34" charset="0"/>
              </a:rPr>
              <a:t> y </a:t>
            </a:r>
            <a:r>
              <a:rPr lang="en-GB" sz="800" b="1" dirty="0" err="1">
                <a:cs typeface="Lucida Sans Unicode" pitchFamily="34" charset="0"/>
              </a:rPr>
              <a:t>máquinas</a:t>
            </a:r>
            <a:r>
              <a:rPr lang="en-GB" sz="800" b="1" dirty="0">
                <a:cs typeface="Lucida Sans Unicode" pitchFamily="34" charset="0"/>
              </a:rPr>
              <a:t> </a:t>
            </a:r>
            <a:r>
              <a:rPr lang="en-GB" sz="800" b="1" dirty="0" err="1">
                <a:cs typeface="Lucida Sans Unicode" pitchFamily="34" charset="0"/>
              </a:rPr>
              <a:t>eléctricas</a:t>
            </a:r>
            <a:r>
              <a:rPr lang="en-GB" sz="800" b="1" dirty="0">
                <a:cs typeface="Lucida Sans Unicode" pitchFamily="34" charset="0"/>
              </a:rPr>
              <a:t> </a:t>
            </a:r>
            <a:r>
              <a:rPr lang="en-GB" sz="800" b="1" dirty="0" err="1">
                <a:cs typeface="Lucida Sans Unicode" pitchFamily="34" charset="0"/>
              </a:rPr>
              <a:t>pueden</a:t>
            </a:r>
            <a:r>
              <a:rPr lang="en-GB" sz="800" b="1" dirty="0">
                <a:cs typeface="Lucida Sans Unicode" pitchFamily="34" charset="0"/>
              </a:rPr>
              <a:t> </a:t>
            </a:r>
            <a:r>
              <a:rPr lang="en-GB" sz="800" b="1" dirty="0" err="1">
                <a:cs typeface="Lucida Sans Unicode" pitchFamily="34" charset="0"/>
              </a:rPr>
              <a:t>coger</a:t>
            </a:r>
            <a:r>
              <a:rPr lang="en-GB" sz="800" b="1" dirty="0">
                <a:cs typeface="Lucida Sans Unicode" pitchFamily="34" charset="0"/>
              </a:rPr>
              <a:t> </a:t>
            </a:r>
            <a:r>
              <a:rPr lang="en-GB" sz="800" b="1" dirty="0" err="1">
                <a:cs typeface="Lucida Sans Unicode" pitchFamily="34" charset="0"/>
              </a:rPr>
              <a:t>corriente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si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ocurre</a:t>
            </a:r>
            <a:r>
              <a:rPr lang="en-GB" sz="800" dirty="0">
                <a:cs typeface="Lucida Sans Unicode" pitchFamily="34" charset="0"/>
              </a:rPr>
              <a:t> un </a:t>
            </a:r>
            <a:r>
              <a:rPr lang="en-GB" sz="800" dirty="0" err="1">
                <a:cs typeface="Lucida Sans Unicode" pitchFamily="34" charset="0"/>
              </a:rPr>
              <a:t>rompimiento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en</a:t>
            </a:r>
            <a:r>
              <a:rPr lang="en-GB" sz="800" dirty="0">
                <a:cs typeface="Lucida Sans Unicode" pitchFamily="34" charset="0"/>
              </a:rPr>
              <a:t> el </a:t>
            </a:r>
            <a:r>
              <a:rPr lang="en-GB" sz="800" dirty="0" err="1">
                <a:cs typeface="Lucida Sans Unicode" pitchFamily="34" charset="0"/>
              </a:rPr>
              <a:t>aislamiento</a:t>
            </a:r>
            <a:r>
              <a:rPr lang="en-GB" sz="800" dirty="0">
                <a:cs typeface="Lucida Sans Unicode" pitchFamily="34" charset="0"/>
              </a:rPr>
              <a:t> de la </a:t>
            </a:r>
            <a:r>
              <a:rPr lang="en-GB" sz="800" dirty="0" err="1">
                <a:cs typeface="Lucida Sans Unicode" pitchFamily="34" charset="0"/>
              </a:rPr>
              <a:t>herramienta</a:t>
            </a:r>
            <a:r>
              <a:rPr lang="en-GB" sz="800" dirty="0">
                <a:cs typeface="Lucida Sans Unicode" pitchFamily="34" charset="0"/>
              </a:rPr>
              <a:t> o </a:t>
            </a:r>
            <a:r>
              <a:rPr lang="en-GB" sz="800" dirty="0" err="1">
                <a:cs typeface="Lucida Sans Unicode" pitchFamily="34" charset="0"/>
              </a:rPr>
              <a:t>en</a:t>
            </a:r>
            <a:r>
              <a:rPr lang="en-GB" sz="800" dirty="0">
                <a:cs typeface="Lucida Sans Unicode" pitchFamily="34" charset="0"/>
              </a:rPr>
              <a:t> el </a:t>
            </a:r>
            <a:r>
              <a:rPr lang="en-GB" sz="800" dirty="0" err="1">
                <a:cs typeface="Lucida Sans Unicode" pitchFamily="34" charset="0"/>
              </a:rPr>
              <a:t>alambrado</a:t>
            </a:r>
            <a:r>
              <a:rPr lang="en-GB" sz="800" dirty="0">
                <a:cs typeface="Lucida Sans Unicode" pitchFamily="34" charset="0"/>
              </a:rPr>
              <a:t> de la </a:t>
            </a:r>
            <a:r>
              <a:rPr lang="en-GB" sz="800" dirty="0" err="1">
                <a:cs typeface="Lucida Sans Unicode" pitchFamily="34" charset="0"/>
              </a:rPr>
              <a:t>máquina</a:t>
            </a:r>
            <a:r>
              <a:rPr lang="en-GB" sz="800" dirty="0">
                <a:cs typeface="Lucida Sans Unicode" pitchFamily="34" charset="0"/>
              </a:rPr>
              <a:t>. Un </a:t>
            </a:r>
            <a:r>
              <a:rPr lang="en-GB" sz="800" dirty="0" err="1">
                <a:cs typeface="Lucida Sans Unicode" pitchFamily="34" charset="0"/>
              </a:rPr>
              <a:t>trabajador</a:t>
            </a:r>
            <a:r>
              <a:rPr lang="en-GB" sz="800" dirty="0">
                <a:cs typeface="Lucida Sans Unicode" pitchFamily="34" charset="0"/>
              </a:rPr>
              <a:t> que </a:t>
            </a:r>
            <a:r>
              <a:rPr lang="en-GB" sz="800" dirty="0" err="1">
                <a:cs typeface="Lucida Sans Unicode" pitchFamily="34" charset="0"/>
              </a:rPr>
              <a:t>esté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utilizando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este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tipo</a:t>
            </a:r>
            <a:r>
              <a:rPr lang="en-GB" sz="800" dirty="0">
                <a:cs typeface="Lucida Sans Unicode" pitchFamily="34" charset="0"/>
              </a:rPr>
              <a:t> de </a:t>
            </a:r>
            <a:r>
              <a:rPr lang="en-GB" sz="800" dirty="0" err="1">
                <a:cs typeface="Lucida Sans Unicode" pitchFamily="34" charset="0"/>
              </a:rPr>
              <a:t>herramientas</a:t>
            </a:r>
            <a:r>
              <a:rPr lang="en-GB" sz="800" dirty="0">
                <a:cs typeface="Lucida Sans Unicode" pitchFamily="34" charset="0"/>
              </a:rPr>
              <a:t> y </a:t>
            </a:r>
            <a:r>
              <a:rPr lang="en-GB" sz="800" dirty="0" err="1">
                <a:cs typeface="Lucida Sans Unicode" pitchFamily="34" charset="0"/>
              </a:rPr>
              <a:t>máquinas</a:t>
            </a:r>
            <a:r>
              <a:rPr lang="en-GB" sz="800" dirty="0">
                <a:cs typeface="Lucida Sans Unicode" pitchFamily="34" charset="0"/>
              </a:rPr>
              <a:t> se </a:t>
            </a:r>
            <a:r>
              <a:rPr lang="en-GB" sz="800" dirty="0" err="1">
                <a:cs typeface="Lucida Sans Unicode" pitchFamily="34" charset="0"/>
              </a:rPr>
              <a:t>expone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menos</a:t>
            </a:r>
            <a:r>
              <a:rPr lang="en-GB" sz="800" dirty="0">
                <a:cs typeface="Lucida Sans Unicode" pitchFamily="34" charset="0"/>
              </a:rPr>
              <a:t> al </a:t>
            </a:r>
            <a:r>
              <a:rPr lang="en-GB" sz="800" dirty="0" err="1">
                <a:cs typeface="Lucida Sans Unicode" pitchFamily="34" charset="0"/>
              </a:rPr>
              <a:t>choque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eléctrico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si</a:t>
            </a:r>
            <a:r>
              <a:rPr lang="en-GB" sz="800" dirty="0">
                <a:cs typeface="Lucida Sans Unicode" pitchFamily="34" charset="0"/>
              </a:rPr>
              <a:t> la </a:t>
            </a:r>
            <a:r>
              <a:rPr lang="en-GB" sz="800" dirty="0" err="1">
                <a:cs typeface="Lucida Sans Unicode" pitchFamily="34" charset="0"/>
              </a:rPr>
              <a:t>envoltura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metálica</a:t>
            </a:r>
            <a:r>
              <a:rPr lang="en-GB" sz="800" dirty="0">
                <a:cs typeface="Lucida Sans Unicode" pitchFamily="34" charset="0"/>
              </a:rPr>
              <a:t> de la </a:t>
            </a:r>
            <a:r>
              <a:rPr lang="en-GB" sz="800" dirty="0" err="1">
                <a:cs typeface="Lucida Sans Unicode" pitchFamily="34" charset="0"/>
              </a:rPr>
              <a:t>herramienta</a:t>
            </a:r>
            <a:r>
              <a:rPr lang="en-GB" sz="800" dirty="0">
                <a:cs typeface="Lucida Sans Unicode" pitchFamily="34" charset="0"/>
              </a:rPr>
              <a:t> o </a:t>
            </a:r>
            <a:r>
              <a:rPr lang="en-GB" sz="800" dirty="0" err="1">
                <a:cs typeface="Lucida Sans Unicode" pitchFamily="34" charset="0"/>
              </a:rPr>
              <a:t>máquina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ofrece</a:t>
            </a:r>
            <a:r>
              <a:rPr lang="en-GB" sz="800" dirty="0">
                <a:cs typeface="Lucida Sans Unicode" pitchFamily="34" charset="0"/>
              </a:rPr>
              <a:t> un </a:t>
            </a:r>
            <a:r>
              <a:rPr lang="en-GB" sz="800" dirty="0" err="1">
                <a:cs typeface="Lucida Sans Unicode" pitchFamily="34" charset="0"/>
              </a:rPr>
              <a:t>trayecto</a:t>
            </a:r>
            <a:r>
              <a:rPr lang="en-GB" sz="800" dirty="0">
                <a:cs typeface="Lucida Sans Unicode" pitchFamily="34" charset="0"/>
              </a:rPr>
              <a:t> de </a:t>
            </a:r>
            <a:r>
              <a:rPr lang="en-GB" sz="800" dirty="0" err="1">
                <a:cs typeface="Lucida Sans Unicode" pitchFamily="34" charset="0"/>
              </a:rPr>
              <a:t>baja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resistencia</a:t>
            </a:r>
            <a:r>
              <a:rPr lang="en-GB" sz="800" dirty="0">
                <a:cs typeface="Lucida Sans Unicode" pitchFamily="34" charset="0"/>
              </a:rPr>
              <a:t> al </a:t>
            </a:r>
            <a:r>
              <a:rPr lang="en-GB" sz="800" dirty="0" err="1">
                <a:cs typeface="Lucida Sans Unicode" pitchFamily="34" charset="0"/>
              </a:rPr>
              <a:t>suelo</a:t>
            </a:r>
            <a:r>
              <a:rPr lang="en-GB" sz="800" dirty="0">
                <a:cs typeface="Lucida Sans Unicode" pitchFamily="34" charset="0"/>
              </a:rPr>
              <a:t>. El </a:t>
            </a:r>
            <a:r>
              <a:rPr lang="en-GB" sz="800" dirty="0" err="1">
                <a:cs typeface="Lucida Sans Unicode" pitchFamily="34" charset="0"/>
              </a:rPr>
              <a:t>trayecto</a:t>
            </a:r>
            <a:r>
              <a:rPr lang="en-GB" sz="800" dirty="0">
                <a:cs typeface="Lucida Sans Unicode" pitchFamily="34" charset="0"/>
              </a:rPr>
              <a:t> de </a:t>
            </a:r>
            <a:r>
              <a:rPr lang="en-GB" sz="800" dirty="0" err="1">
                <a:cs typeface="Lucida Sans Unicode" pitchFamily="34" charset="0"/>
              </a:rPr>
              <a:t>baja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resistencia</a:t>
            </a:r>
            <a:r>
              <a:rPr lang="en-GB" sz="800" dirty="0">
                <a:cs typeface="Lucida Sans Unicode" pitchFamily="34" charset="0"/>
              </a:rPr>
              <a:t> se </a:t>
            </a:r>
            <a:r>
              <a:rPr lang="en-GB" sz="800" dirty="0" err="1">
                <a:cs typeface="Lucida Sans Unicode" pitchFamily="34" charset="0"/>
              </a:rPr>
              <a:t>logra</a:t>
            </a:r>
            <a:r>
              <a:rPr lang="en-GB" sz="800" dirty="0">
                <a:cs typeface="Lucida Sans Unicode" pitchFamily="34" charset="0"/>
              </a:rPr>
              <a:t> con un conductor para </a:t>
            </a:r>
            <a:r>
              <a:rPr lang="en-GB" sz="800" dirty="0" err="1">
                <a:cs typeface="Lucida Sans Unicode" pitchFamily="34" charset="0"/>
              </a:rPr>
              <a:t>poner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equipo</a:t>
            </a:r>
            <a:r>
              <a:rPr lang="en-GB" sz="800" dirty="0">
                <a:cs typeface="Lucida Sans Unicode" pitchFamily="34" charset="0"/>
              </a:rPr>
              <a:t> a </a:t>
            </a:r>
            <a:r>
              <a:rPr lang="en-GB" sz="800" dirty="0" err="1">
                <a:cs typeface="Lucida Sans Unicode" pitchFamily="34" charset="0"/>
              </a:rPr>
              <a:t>tierra</a:t>
            </a:r>
            <a:r>
              <a:rPr lang="en-GB" sz="800" dirty="0">
                <a:cs typeface="Lucida Sans Unicode" pitchFamily="34" charset="0"/>
              </a:rPr>
              <a:t>: un </a:t>
            </a:r>
            <a:r>
              <a:rPr lang="en-GB" sz="800" dirty="0" err="1">
                <a:cs typeface="Lucida Sans Unicode" pitchFamily="34" charset="0"/>
              </a:rPr>
              <a:t>alambre</a:t>
            </a:r>
            <a:r>
              <a:rPr lang="en-GB" sz="800" dirty="0">
                <a:cs typeface="Lucida Sans Unicode" pitchFamily="34" charset="0"/>
              </a:rPr>
              <a:t> de </a:t>
            </a:r>
            <a:r>
              <a:rPr lang="en-GB" sz="800" dirty="0" err="1">
                <a:cs typeface="Lucida Sans Unicode" pitchFamily="34" charset="0"/>
              </a:rPr>
              <a:t>baja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resistencia</a:t>
            </a:r>
            <a:r>
              <a:rPr lang="en-GB" sz="800" dirty="0">
                <a:cs typeface="Lucida Sans Unicode" pitchFamily="34" charset="0"/>
              </a:rPr>
              <a:t> que </a:t>
            </a:r>
            <a:r>
              <a:rPr lang="en-GB" sz="800" dirty="0" err="1">
                <a:cs typeface="Lucida Sans Unicode" pitchFamily="34" charset="0"/>
              </a:rPr>
              <a:t>hace</a:t>
            </a:r>
            <a:r>
              <a:rPr lang="en-GB" sz="800" dirty="0">
                <a:cs typeface="Lucida Sans Unicode" pitchFamily="34" charset="0"/>
              </a:rPr>
              <a:t> que la </a:t>
            </a:r>
            <a:r>
              <a:rPr lang="en-GB" sz="800" dirty="0" err="1">
                <a:cs typeface="Lucida Sans Unicode" pitchFamily="34" charset="0"/>
              </a:rPr>
              <a:t>corriente</a:t>
            </a:r>
            <a:r>
              <a:rPr lang="en-GB" sz="800" dirty="0">
                <a:cs typeface="Lucida Sans Unicode" pitchFamily="34" charset="0"/>
              </a:rPr>
              <a:t> no </a:t>
            </a:r>
            <a:r>
              <a:rPr lang="en-GB" sz="800" dirty="0" err="1">
                <a:cs typeface="Lucida Sans Unicode" pitchFamily="34" charset="0"/>
              </a:rPr>
              <a:t>deseada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pase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directamente</a:t>
            </a:r>
            <a:r>
              <a:rPr lang="en-GB" sz="800" dirty="0">
                <a:cs typeface="Lucida Sans Unicode" pitchFamily="34" charset="0"/>
              </a:rPr>
              <a:t> al </a:t>
            </a:r>
            <a:r>
              <a:rPr lang="en-GB" sz="800" dirty="0" err="1">
                <a:cs typeface="Lucida Sans Unicode" pitchFamily="34" charset="0"/>
              </a:rPr>
              <a:t>suelo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reduciendo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así</a:t>
            </a:r>
            <a:r>
              <a:rPr lang="en-GB" sz="800" dirty="0">
                <a:cs typeface="Lucida Sans Unicode" pitchFamily="34" charset="0"/>
              </a:rPr>
              <a:t> la </a:t>
            </a:r>
            <a:r>
              <a:rPr lang="en-GB" sz="800" dirty="0" err="1">
                <a:cs typeface="Lucida Sans Unicode" pitchFamily="34" charset="0"/>
              </a:rPr>
              <a:t>corriente</a:t>
            </a:r>
            <a:r>
              <a:rPr lang="en-GB" sz="800" dirty="0">
                <a:cs typeface="Lucida Sans Unicode" pitchFamily="34" charset="0"/>
              </a:rPr>
              <a:t> que </a:t>
            </a:r>
            <a:r>
              <a:rPr lang="en-GB" sz="800" dirty="0" err="1">
                <a:cs typeface="Lucida Sans Unicode" pitchFamily="34" charset="0"/>
              </a:rPr>
              <a:t>atraviesa</a:t>
            </a:r>
            <a:r>
              <a:rPr lang="en-GB" sz="800" dirty="0">
                <a:cs typeface="Lucida Sans Unicode" pitchFamily="34" charset="0"/>
              </a:rPr>
              <a:t> el </a:t>
            </a:r>
            <a:r>
              <a:rPr lang="en-GB" sz="800" dirty="0" err="1">
                <a:cs typeface="Lucida Sans Unicode" pitchFamily="34" charset="0"/>
              </a:rPr>
              <a:t>cuerpo</a:t>
            </a:r>
            <a:r>
              <a:rPr lang="en-GB" sz="800" dirty="0">
                <a:cs typeface="Lucida Sans Unicode" pitchFamily="34" charset="0"/>
              </a:rPr>
              <a:t> de la persona </a:t>
            </a:r>
            <a:r>
              <a:rPr lang="en-GB" sz="800" dirty="0" err="1">
                <a:cs typeface="Lucida Sans Unicode" pitchFamily="34" charset="0"/>
              </a:rPr>
              <a:t>en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contacto</a:t>
            </a:r>
            <a:r>
              <a:rPr lang="en-GB" sz="800" dirty="0">
                <a:cs typeface="Lucida Sans Unicode" pitchFamily="34" charset="0"/>
              </a:rPr>
              <a:t> con la </a:t>
            </a:r>
            <a:r>
              <a:rPr lang="en-GB" sz="800" dirty="0" err="1">
                <a:cs typeface="Lucida Sans Unicode" pitchFamily="34" charset="0"/>
              </a:rPr>
              <a:t>herramienta</a:t>
            </a:r>
            <a:r>
              <a:rPr lang="en-GB" sz="800" dirty="0">
                <a:cs typeface="Lucida Sans Unicode" pitchFamily="34" charset="0"/>
              </a:rPr>
              <a:t> o </a:t>
            </a:r>
            <a:r>
              <a:rPr lang="en-GB" sz="800" dirty="0" err="1">
                <a:cs typeface="Lucida Sans Unicode" pitchFamily="34" charset="0"/>
              </a:rPr>
              <a:t>máquina</a:t>
            </a:r>
            <a:r>
              <a:rPr lang="en-GB" sz="800" dirty="0">
                <a:cs typeface="Lucida Sans Unicode" pitchFamily="34" charset="0"/>
              </a:rPr>
              <a:t>.  </a:t>
            </a:r>
          </a:p>
          <a:p>
            <a:pPr>
              <a:lnSpc>
                <a:spcPct val="102000"/>
              </a:lnSpc>
              <a:spcBef>
                <a:spcPts val="450"/>
              </a:spcBef>
            </a:pPr>
            <a:r>
              <a:rPr lang="en-GB" sz="800" b="1" dirty="0">
                <a:cs typeface="Lucida Sans Unicode" pitchFamily="34" charset="0"/>
              </a:rPr>
              <a:t>OSHA 1926 </a:t>
            </a:r>
            <a:r>
              <a:rPr lang="en-GB" sz="800" b="1" dirty="0" err="1">
                <a:cs typeface="Lucida Sans Unicode" pitchFamily="34" charset="0"/>
              </a:rPr>
              <a:t>Subparte</a:t>
            </a:r>
            <a:r>
              <a:rPr lang="en-GB" sz="800" b="1" dirty="0">
                <a:cs typeface="Lucida Sans Unicode" pitchFamily="34" charset="0"/>
              </a:rPr>
              <a:t> K - </a:t>
            </a:r>
            <a:r>
              <a:rPr lang="en-GB" sz="800" b="1" dirty="0" err="1">
                <a:cs typeface="Lucida Sans Unicode" pitchFamily="34" charset="0"/>
              </a:rPr>
              <a:t>Electricidad</a:t>
            </a:r>
            <a:endParaRPr lang="en-GB" sz="800" b="1" dirty="0">
              <a:cs typeface="Lucida Sans Unicode" pitchFamily="34" charset="0"/>
            </a:endParaRPr>
          </a:p>
          <a:p>
            <a:pPr>
              <a:lnSpc>
                <a:spcPct val="102000"/>
              </a:lnSpc>
              <a:spcBef>
                <a:spcPts val="450"/>
              </a:spcBef>
            </a:pPr>
            <a:r>
              <a:rPr lang="en-GB" sz="800" dirty="0">
                <a:cs typeface="Lucida Sans Unicode" pitchFamily="34" charset="0"/>
              </a:rPr>
              <a:t>1926.416, 1926.417</a:t>
            </a:r>
          </a:p>
          <a:p>
            <a:pPr>
              <a:lnSpc>
                <a:spcPct val="102000"/>
              </a:lnSpc>
              <a:spcBef>
                <a:spcPts val="450"/>
              </a:spcBef>
            </a:pPr>
            <a:r>
              <a:rPr lang="en-GB" sz="800" dirty="0">
                <a:cs typeface="Lucida Sans Unicode" pitchFamily="34" charset="0"/>
              </a:rPr>
              <a:t>El </a:t>
            </a:r>
            <a:r>
              <a:rPr lang="en-GB" sz="800" dirty="0" err="1">
                <a:cs typeface="Lucida Sans Unicode" pitchFamily="34" charset="0"/>
              </a:rPr>
              <a:t>empleado</a:t>
            </a:r>
            <a:r>
              <a:rPr lang="en-GB" sz="800" dirty="0">
                <a:cs typeface="Lucida Sans Unicode" pitchFamily="34" charset="0"/>
              </a:rPr>
              <a:t> no </a:t>
            </a:r>
            <a:r>
              <a:rPr lang="en-GB" sz="800" dirty="0" err="1">
                <a:cs typeface="Lucida Sans Unicode" pitchFamily="34" charset="0"/>
              </a:rPr>
              <a:t>podrá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trabajar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cerca</a:t>
            </a:r>
            <a:r>
              <a:rPr lang="en-GB" sz="800" dirty="0">
                <a:cs typeface="Lucida Sans Unicode" pitchFamily="34" charset="0"/>
              </a:rPr>
              <a:t> de </a:t>
            </a:r>
            <a:r>
              <a:rPr lang="en-GB" sz="800" dirty="0" err="1">
                <a:cs typeface="Lucida Sans Unicode" pitchFamily="34" charset="0"/>
              </a:rPr>
              <a:t>ninguna</a:t>
            </a:r>
            <a:r>
              <a:rPr lang="en-GB" sz="800" dirty="0">
                <a:cs typeface="Lucida Sans Unicode" pitchFamily="34" charset="0"/>
              </a:rPr>
              <a:t> parte de un </a:t>
            </a:r>
            <a:r>
              <a:rPr lang="en-GB" sz="800" dirty="0" err="1">
                <a:cs typeface="Lucida Sans Unicode" pitchFamily="34" charset="0"/>
              </a:rPr>
              <a:t>circuito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eléctrico</a:t>
            </a:r>
            <a:r>
              <a:rPr lang="en-GB" sz="800" dirty="0">
                <a:cs typeface="Lucida Sans Unicode" pitchFamily="34" charset="0"/>
              </a:rPr>
              <a:t> con el </a:t>
            </a:r>
            <a:r>
              <a:rPr lang="en-GB" sz="800" dirty="0" err="1">
                <a:cs typeface="Lucida Sans Unicode" pitchFamily="34" charset="0"/>
              </a:rPr>
              <a:t>cual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podría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entrar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en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contacto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durante</a:t>
            </a:r>
            <a:r>
              <a:rPr lang="en-GB" sz="800" dirty="0">
                <a:cs typeface="Lucida Sans Unicode" pitchFamily="34" charset="0"/>
              </a:rPr>
              <a:t> la </a:t>
            </a:r>
            <a:r>
              <a:rPr lang="en-GB" sz="800" dirty="0" err="1">
                <a:cs typeface="Lucida Sans Unicode" pitchFamily="34" charset="0"/>
              </a:rPr>
              <a:t>realización</a:t>
            </a:r>
            <a:r>
              <a:rPr lang="en-GB" sz="800" dirty="0">
                <a:cs typeface="Lucida Sans Unicode" pitchFamily="34" charset="0"/>
              </a:rPr>
              <a:t> de </a:t>
            </a:r>
            <a:r>
              <a:rPr lang="en-GB" sz="800" dirty="0" err="1">
                <a:cs typeface="Lucida Sans Unicode" pitchFamily="34" charset="0"/>
              </a:rPr>
              <a:t>su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trabajo</a:t>
            </a:r>
            <a:r>
              <a:rPr lang="en-GB" sz="800" dirty="0">
                <a:cs typeface="Lucida Sans Unicode" pitchFamily="34" charset="0"/>
              </a:rPr>
              <a:t>, a </a:t>
            </a:r>
            <a:r>
              <a:rPr lang="en-GB" sz="800" dirty="0" err="1">
                <a:cs typeface="Lucida Sans Unicode" pitchFamily="34" charset="0"/>
              </a:rPr>
              <a:t>menos</a:t>
            </a:r>
            <a:r>
              <a:rPr lang="en-GB" sz="800" dirty="0">
                <a:cs typeface="Lucida Sans Unicode" pitchFamily="34" charset="0"/>
              </a:rPr>
              <a:t> que </a:t>
            </a:r>
            <a:r>
              <a:rPr lang="en-GB" sz="800" dirty="0" err="1">
                <a:cs typeface="Lucida Sans Unicode" pitchFamily="34" charset="0"/>
              </a:rPr>
              <a:t>dicho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empleado</a:t>
            </a:r>
            <a:r>
              <a:rPr lang="en-GB" sz="800" dirty="0">
                <a:cs typeface="Lucida Sans Unicode" pitchFamily="34" charset="0"/>
              </a:rPr>
              <a:t> se </a:t>
            </a:r>
            <a:r>
              <a:rPr lang="en-GB" sz="800" dirty="0" err="1">
                <a:cs typeface="Lucida Sans Unicode" pitchFamily="34" charset="0"/>
              </a:rPr>
              <a:t>hubiere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protegido</a:t>
            </a:r>
            <a:r>
              <a:rPr lang="en-GB" sz="800" dirty="0">
                <a:cs typeface="Lucida Sans Unicode" pitchFamily="34" charset="0"/>
              </a:rPr>
              <a:t> contra </a:t>
            </a:r>
            <a:r>
              <a:rPr lang="en-GB" sz="800" dirty="0" err="1">
                <a:cs typeface="Lucida Sans Unicode" pitchFamily="34" charset="0"/>
              </a:rPr>
              <a:t>choques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eléctricos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ya</a:t>
            </a:r>
            <a:r>
              <a:rPr lang="en-GB" sz="800" dirty="0">
                <a:cs typeface="Lucida Sans Unicode" pitchFamily="34" charset="0"/>
              </a:rPr>
              <a:t> sea </a:t>
            </a:r>
            <a:r>
              <a:rPr lang="en-GB" sz="800" dirty="0" err="1">
                <a:cs typeface="Lucida Sans Unicode" pitchFamily="34" charset="0"/>
              </a:rPr>
              <a:t>cortándole</a:t>
            </a:r>
            <a:r>
              <a:rPr lang="en-GB" sz="800" dirty="0">
                <a:cs typeface="Lucida Sans Unicode" pitchFamily="34" charset="0"/>
              </a:rPr>
              <a:t> la </a:t>
            </a:r>
            <a:r>
              <a:rPr lang="en-GB" sz="800" dirty="0" err="1">
                <a:cs typeface="Lucida Sans Unicode" pitchFamily="34" charset="0"/>
              </a:rPr>
              <a:t>corriente</a:t>
            </a:r>
            <a:r>
              <a:rPr lang="en-GB" sz="800" dirty="0">
                <a:cs typeface="Lucida Sans Unicode" pitchFamily="34" charset="0"/>
              </a:rPr>
              <a:t> al </a:t>
            </a:r>
            <a:r>
              <a:rPr lang="en-GB" sz="800" dirty="0" err="1">
                <a:cs typeface="Lucida Sans Unicode" pitchFamily="34" charset="0"/>
              </a:rPr>
              <a:t>circuito</a:t>
            </a:r>
            <a:r>
              <a:rPr lang="en-GB" sz="800" dirty="0">
                <a:cs typeface="Lucida Sans Unicode" pitchFamily="34" charset="0"/>
              </a:rPr>
              <a:t> y </a:t>
            </a:r>
            <a:r>
              <a:rPr lang="en-GB" sz="800" dirty="0" err="1">
                <a:cs typeface="Lucida Sans Unicode" pitchFamily="34" charset="0"/>
              </a:rPr>
              <a:t>poniéndolo</a:t>
            </a:r>
            <a:r>
              <a:rPr lang="en-GB" sz="800" dirty="0">
                <a:cs typeface="Lucida Sans Unicode" pitchFamily="34" charset="0"/>
              </a:rPr>
              <a:t> a </a:t>
            </a:r>
            <a:r>
              <a:rPr lang="en-GB" sz="800" dirty="0" err="1">
                <a:cs typeface="Lucida Sans Unicode" pitchFamily="34" charset="0"/>
              </a:rPr>
              <a:t>tierra</a:t>
            </a:r>
            <a:r>
              <a:rPr lang="en-GB" sz="800" dirty="0">
                <a:cs typeface="Lucida Sans Unicode" pitchFamily="34" charset="0"/>
              </a:rPr>
              <a:t>, o </a:t>
            </a:r>
            <a:r>
              <a:rPr lang="en-GB" sz="800" dirty="0" err="1">
                <a:cs typeface="Lucida Sans Unicode" pitchFamily="34" charset="0"/>
              </a:rPr>
              <a:t>protegiéndolo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eficazmente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por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medio</a:t>
            </a:r>
            <a:r>
              <a:rPr lang="en-GB" sz="800" dirty="0">
                <a:cs typeface="Lucida Sans Unicode" pitchFamily="34" charset="0"/>
              </a:rPr>
              <a:t> de </a:t>
            </a:r>
            <a:r>
              <a:rPr lang="en-GB" sz="800" dirty="0" err="1">
                <a:cs typeface="Lucida Sans Unicode" pitchFamily="34" charset="0"/>
              </a:rPr>
              <a:t>aislamiento</a:t>
            </a:r>
            <a:r>
              <a:rPr lang="en-GB" sz="800" dirty="0">
                <a:cs typeface="Lucida Sans Unicode" pitchFamily="34" charset="0"/>
              </a:rPr>
              <a:t> u </a:t>
            </a:r>
            <a:r>
              <a:rPr lang="en-GB" sz="800" dirty="0" err="1">
                <a:cs typeface="Lucida Sans Unicode" pitchFamily="34" charset="0"/>
              </a:rPr>
              <a:t>otros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medios</a:t>
            </a:r>
            <a:r>
              <a:rPr lang="en-GB" sz="800" dirty="0">
                <a:cs typeface="Lucida Sans Unicode" pitchFamily="34" charset="0"/>
              </a:rPr>
              <a:t>.</a:t>
            </a:r>
          </a:p>
          <a:p>
            <a:pPr>
              <a:lnSpc>
                <a:spcPct val="102000"/>
              </a:lnSpc>
              <a:spcBef>
                <a:spcPts val="450"/>
              </a:spcBef>
            </a:pPr>
            <a:r>
              <a:rPr lang="en-GB" sz="800" dirty="0">
                <a:cs typeface="Lucida Sans Unicode" pitchFamily="34" charset="0"/>
              </a:rPr>
              <a:t>*  </a:t>
            </a:r>
            <a:r>
              <a:rPr lang="en-GB" sz="800" b="1" dirty="0" err="1">
                <a:cs typeface="Lucida Sans Unicode" pitchFamily="34" charset="0"/>
              </a:rPr>
              <a:t>En</a:t>
            </a:r>
            <a:r>
              <a:rPr lang="en-GB" sz="800" b="1" dirty="0">
                <a:cs typeface="Lucida Sans Unicode" pitchFamily="34" charset="0"/>
              </a:rPr>
              <a:t> zonas de </a:t>
            </a:r>
            <a:r>
              <a:rPr lang="en-GB" sz="800" b="1" dirty="0" err="1">
                <a:cs typeface="Lucida Sans Unicode" pitchFamily="34" charset="0"/>
              </a:rPr>
              <a:t>trabajo</a:t>
            </a:r>
            <a:r>
              <a:rPr lang="en-GB" sz="800" b="1" dirty="0">
                <a:cs typeface="Lucida Sans Unicode" pitchFamily="34" charset="0"/>
              </a:rPr>
              <a:t> </a:t>
            </a:r>
            <a:r>
              <a:rPr lang="en-GB" sz="800" b="1" dirty="0" err="1">
                <a:cs typeface="Lucida Sans Unicode" pitchFamily="34" charset="0"/>
              </a:rPr>
              <a:t>donde</a:t>
            </a:r>
            <a:r>
              <a:rPr lang="en-GB" sz="800" b="1" dirty="0">
                <a:cs typeface="Lucida Sans Unicode" pitchFamily="34" charset="0"/>
              </a:rPr>
              <a:t> no se </a:t>
            </a:r>
            <a:r>
              <a:rPr lang="en-GB" sz="800" b="1" dirty="0" err="1">
                <a:cs typeface="Lucida Sans Unicode" pitchFamily="34" charset="0"/>
              </a:rPr>
              <a:t>conozca</a:t>
            </a:r>
            <a:r>
              <a:rPr lang="en-GB" sz="800" b="1" dirty="0">
                <a:cs typeface="Lucida Sans Unicode" pitchFamily="34" charset="0"/>
              </a:rPr>
              <a:t> la </a:t>
            </a:r>
            <a:r>
              <a:rPr lang="en-GB" sz="800" b="1" dirty="0" err="1">
                <a:cs typeface="Lucida Sans Unicode" pitchFamily="34" charset="0"/>
              </a:rPr>
              <a:t>ubicación</a:t>
            </a:r>
            <a:r>
              <a:rPr lang="en-GB" sz="800" b="1" dirty="0">
                <a:cs typeface="Lucida Sans Unicode" pitchFamily="34" charset="0"/>
              </a:rPr>
              <a:t> exacta de </a:t>
            </a:r>
            <a:r>
              <a:rPr lang="en-GB" sz="800" b="1" dirty="0" err="1">
                <a:cs typeface="Lucida Sans Unicode" pitchFamily="34" charset="0"/>
              </a:rPr>
              <a:t>los</a:t>
            </a:r>
            <a:r>
              <a:rPr lang="en-GB" sz="800" b="1" dirty="0">
                <a:cs typeface="Lucida Sans Unicode" pitchFamily="34" charset="0"/>
              </a:rPr>
              <a:t> cables </a:t>
            </a:r>
            <a:r>
              <a:rPr lang="en-GB" sz="800" b="1" dirty="0" err="1">
                <a:cs typeface="Lucida Sans Unicode" pitchFamily="34" charset="0"/>
              </a:rPr>
              <a:t>eléctricos</a:t>
            </a:r>
            <a:r>
              <a:rPr lang="en-GB" sz="800" b="1" dirty="0">
                <a:cs typeface="Lucida Sans Unicode" pitchFamily="34" charset="0"/>
              </a:rPr>
              <a:t> </a:t>
            </a:r>
            <a:r>
              <a:rPr lang="en-GB" sz="800" b="1" dirty="0" err="1">
                <a:cs typeface="Lucida Sans Unicode" pitchFamily="34" charset="0"/>
              </a:rPr>
              <a:t>subterráneos</a:t>
            </a:r>
            <a:r>
              <a:rPr lang="en-GB" sz="800" dirty="0">
                <a:cs typeface="Lucida Sans Unicode" pitchFamily="34" charset="0"/>
              </a:rPr>
              <a:t>, se </a:t>
            </a:r>
            <a:r>
              <a:rPr lang="en-GB" sz="800" dirty="0" err="1">
                <a:cs typeface="Lucida Sans Unicode" pitchFamily="34" charset="0"/>
              </a:rPr>
              <a:t>deberá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proveer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guantes</a:t>
            </a:r>
            <a:r>
              <a:rPr lang="en-GB" sz="800" dirty="0">
                <a:cs typeface="Lucida Sans Unicode" pitchFamily="34" charset="0"/>
              </a:rPr>
              <a:t> de </a:t>
            </a:r>
            <a:r>
              <a:rPr lang="en-GB" sz="800" dirty="0" err="1">
                <a:cs typeface="Lucida Sans Unicode" pitchFamily="34" charset="0"/>
              </a:rPr>
              <a:t>protección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aislados</a:t>
            </a:r>
            <a:r>
              <a:rPr lang="en-GB" sz="800" dirty="0">
                <a:cs typeface="Lucida Sans Unicode" pitchFamily="34" charset="0"/>
              </a:rPr>
              <a:t> a </a:t>
            </a:r>
            <a:r>
              <a:rPr lang="en-GB" sz="800" dirty="0" err="1">
                <a:cs typeface="Lucida Sans Unicode" pitchFamily="34" charset="0"/>
              </a:rPr>
              <a:t>los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empleados</a:t>
            </a:r>
            <a:r>
              <a:rPr lang="en-GB" sz="800" dirty="0">
                <a:cs typeface="Lucida Sans Unicode" pitchFamily="34" charset="0"/>
              </a:rPr>
              <a:t> que </a:t>
            </a:r>
            <a:r>
              <a:rPr lang="en-GB" sz="800" dirty="0" err="1">
                <a:cs typeface="Lucida Sans Unicode" pitchFamily="34" charset="0"/>
              </a:rPr>
              <a:t>estén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utilizando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martillos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perforadores</a:t>
            </a:r>
            <a:r>
              <a:rPr lang="en-GB" sz="800" dirty="0">
                <a:cs typeface="Lucida Sans Unicode" pitchFamily="34" charset="0"/>
              </a:rPr>
              <a:t>, </a:t>
            </a:r>
            <a:r>
              <a:rPr lang="en-GB" sz="800" dirty="0" err="1">
                <a:cs typeface="Lucida Sans Unicode" pitchFamily="34" charset="0"/>
              </a:rPr>
              <a:t>barras</a:t>
            </a:r>
            <a:r>
              <a:rPr lang="en-GB" sz="800" dirty="0">
                <a:cs typeface="Lucida Sans Unicode" pitchFamily="34" charset="0"/>
              </a:rPr>
              <a:t> u </a:t>
            </a:r>
            <a:r>
              <a:rPr lang="en-GB" sz="800" dirty="0" err="1">
                <a:cs typeface="Lucida Sans Unicode" pitchFamily="34" charset="0"/>
              </a:rPr>
              <a:t>otras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herramientas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manuales</a:t>
            </a:r>
            <a:r>
              <a:rPr lang="en-GB" sz="800" dirty="0">
                <a:cs typeface="Lucida Sans Unicode" pitchFamily="34" charset="0"/>
              </a:rPr>
              <a:t> que </a:t>
            </a:r>
            <a:r>
              <a:rPr lang="en-GB" sz="800" dirty="0" err="1">
                <a:cs typeface="Lucida Sans Unicode" pitchFamily="34" charset="0"/>
              </a:rPr>
              <a:t>pudieran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entrar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en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contacto</a:t>
            </a:r>
            <a:r>
              <a:rPr lang="en-GB" sz="800" dirty="0">
                <a:cs typeface="Lucida Sans Unicode" pitchFamily="34" charset="0"/>
              </a:rPr>
              <a:t> con un cable.</a:t>
            </a:r>
          </a:p>
          <a:p>
            <a:pPr>
              <a:lnSpc>
                <a:spcPct val="102000"/>
              </a:lnSpc>
              <a:spcBef>
                <a:spcPts val="450"/>
              </a:spcBef>
            </a:pPr>
            <a:r>
              <a:rPr lang="en-GB" sz="800" dirty="0">
                <a:cs typeface="Lucida Sans Unicode" pitchFamily="34" charset="0"/>
              </a:rPr>
              <a:t>*  </a:t>
            </a:r>
            <a:r>
              <a:rPr lang="en-GB" sz="800" b="1" dirty="0">
                <a:cs typeface="Lucida Sans Unicode" pitchFamily="34" charset="0"/>
              </a:rPr>
              <a:t>Antes de </a:t>
            </a:r>
            <a:r>
              <a:rPr lang="en-GB" sz="800" b="1" dirty="0" err="1">
                <a:cs typeface="Lucida Sans Unicode" pitchFamily="34" charset="0"/>
              </a:rPr>
              <a:t>comenzar</a:t>
            </a:r>
            <a:r>
              <a:rPr lang="en-GB" sz="800" b="1" dirty="0">
                <a:cs typeface="Lucida Sans Unicode" pitchFamily="34" charset="0"/>
              </a:rPr>
              <a:t> el </a:t>
            </a:r>
            <a:r>
              <a:rPr lang="en-GB" sz="800" b="1" dirty="0" err="1">
                <a:cs typeface="Lucida Sans Unicode" pitchFamily="34" charset="0"/>
              </a:rPr>
              <a:t>trabajo</a:t>
            </a:r>
            <a:r>
              <a:rPr lang="en-GB" sz="800" dirty="0">
                <a:cs typeface="Lucida Sans Unicode" pitchFamily="34" charset="0"/>
              </a:rPr>
              <a:t>, </a:t>
            </a:r>
            <a:r>
              <a:rPr lang="en-GB" sz="800" dirty="0" err="1">
                <a:cs typeface="Lucida Sans Unicode" pitchFamily="34" charset="0"/>
              </a:rPr>
              <a:t>averigüe</a:t>
            </a:r>
            <a:r>
              <a:rPr lang="en-GB" sz="800" dirty="0">
                <a:cs typeface="Lucida Sans Unicode" pitchFamily="34" charset="0"/>
              </a:rPr>
              <a:t> u observe con </a:t>
            </a:r>
            <a:r>
              <a:rPr lang="en-GB" sz="800" dirty="0" err="1">
                <a:cs typeface="Lucida Sans Unicode" pitchFamily="34" charset="0"/>
              </a:rPr>
              <a:t>instrumentos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si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cualquier</a:t>
            </a:r>
            <a:r>
              <a:rPr lang="en-GB" sz="800" dirty="0">
                <a:cs typeface="Lucida Sans Unicode" pitchFamily="34" charset="0"/>
              </a:rPr>
              <a:t> parte de un </a:t>
            </a:r>
            <a:r>
              <a:rPr lang="en-GB" sz="800" dirty="0" err="1">
                <a:cs typeface="Lucida Sans Unicode" pitchFamily="34" charset="0"/>
              </a:rPr>
              <a:t>circuito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eléctrico</a:t>
            </a:r>
            <a:r>
              <a:rPr lang="en-GB" sz="800" dirty="0">
                <a:cs typeface="Lucida Sans Unicode" pitchFamily="34" charset="0"/>
              </a:rPr>
              <a:t> que </a:t>
            </a:r>
            <a:r>
              <a:rPr lang="en-GB" sz="800" dirty="0" err="1">
                <a:cs typeface="Lucida Sans Unicode" pitchFamily="34" charset="0"/>
              </a:rPr>
              <a:t>tenga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corriente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está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ubicado</a:t>
            </a:r>
            <a:r>
              <a:rPr lang="en-GB" sz="800" dirty="0">
                <a:cs typeface="Lucida Sans Unicode" pitchFamily="34" charset="0"/>
              </a:rPr>
              <a:t> de </a:t>
            </a:r>
            <a:r>
              <a:rPr lang="en-GB" sz="800" dirty="0" err="1">
                <a:cs typeface="Lucida Sans Unicode" pitchFamily="34" charset="0"/>
              </a:rPr>
              <a:t>manera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tal</a:t>
            </a:r>
            <a:r>
              <a:rPr lang="en-GB" sz="800" dirty="0">
                <a:cs typeface="Lucida Sans Unicode" pitchFamily="34" charset="0"/>
              </a:rPr>
              <a:t> que la </a:t>
            </a:r>
            <a:r>
              <a:rPr lang="en-GB" sz="800" dirty="0" err="1">
                <a:cs typeface="Lucida Sans Unicode" pitchFamily="34" charset="0"/>
              </a:rPr>
              <a:t>realización</a:t>
            </a:r>
            <a:r>
              <a:rPr lang="en-GB" sz="800" dirty="0">
                <a:cs typeface="Lucida Sans Unicode" pitchFamily="34" charset="0"/>
              </a:rPr>
              <a:t> del </a:t>
            </a:r>
            <a:r>
              <a:rPr lang="en-GB" sz="800" dirty="0" err="1">
                <a:cs typeface="Lucida Sans Unicode" pitchFamily="34" charset="0"/>
              </a:rPr>
              <a:t>trabajo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podría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poner</a:t>
            </a:r>
            <a:r>
              <a:rPr lang="en-GB" sz="800" dirty="0">
                <a:cs typeface="Lucida Sans Unicode" pitchFamily="34" charset="0"/>
              </a:rPr>
              <a:t> a la persona, </a:t>
            </a:r>
            <a:r>
              <a:rPr lang="en-GB" sz="800" dirty="0" err="1">
                <a:cs typeface="Lucida Sans Unicode" pitchFamily="34" charset="0"/>
              </a:rPr>
              <a:t>herramienta</a:t>
            </a:r>
            <a:r>
              <a:rPr lang="en-GB" sz="800" dirty="0">
                <a:cs typeface="Lucida Sans Unicode" pitchFamily="34" charset="0"/>
              </a:rPr>
              <a:t> o </a:t>
            </a:r>
            <a:r>
              <a:rPr lang="en-GB" sz="800" dirty="0" err="1">
                <a:cs typeface="Lucida Sans Unicode" pitchFamily="34" charset="0"/>
              </a:rPr>
              <a:t>máquina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en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contacto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físico</a:t>
            </a:r>
            <a:r>
              <a:rPr lang="en-GB" sz="800" dirty="0">
                <a:cs typeface="Lucida Sans Unicode" pitchFamily="34" charset="0"/>
              </a:rPr>
              <a:t> o </a:t>
            </a:r>
            <a:r>
              <a:rPr lang="en-GB" sz="800" dirty="0" err="1">
                <a:cs typeface="Lucida Sans Unicode" pitchFamily="34" charset="0"/>
              </a:rPr>
              <a:t>eléctrico</a:t>
            </a:r>
            <a:r>
              <a:rPr lang="en-GB" sz="800" dirty="0">
                <a:cs typeface="Lucida Sans Unicode" pitchFamily="34" charset="0"/>
              </a:rPr>
              <a:t> con </a:t>
            </a:r>
            <a:r>
              <a:rPr lang="en-GB" sz="800" dirty="0" err="1">
                <a:cs typeface="Lucida Sans Unicode" pitchFamily="34" charset="0"/>
              </a:rPr>
              <a:t>dicho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circuito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eléctrico</a:t>
            </a:r>
            <a:r>
              <a:rPr lang="en-GB" sz="800" dirty="0">
                <a:cs typeface="Lucida Sans Unicode" pitchFamily="34" charset="0"/>
              </a:rPr>
              <a:t>. </a:t>
            </a:r>
            <a:r>
              <a:rPr lang="en-GB" sz="800" dirty="0" err="1">
                <a:cs typeface="Lucida Sans Unicode" pitchFamily="34" charset="0"/>
              </a:rPr>
              <a:t>Donde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existan</a:t>
            </a:r>
            <a:r>
              <a:rPr lang="en-GB" sz="800" dirty="0">
                <a:cs typeface="Lucida Sans Unicode" pitchFamily="34" charset="0"/>
              </a:rPr>
              <a:t> tales </a:t>
            </a:r>
            <a:r>
              <a:rPr lang="en-GB" sz="800" dirty="0" err="1">
                <a:cs typeface="Lucida Sans Unicode" pitchFamily="34" charset="0"/>
              </a:rPr>
              <a:t>circuitos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ponga</a:t>
            </a:r>
            <a:r>
              <a:rPr lang="en-GB" sz="800" dirty="0">
                <a:cs typeface="Lucida Sans Unicode" pitchFamily="34" charset="0"/>
              </a:rPr>
              <a:t> las </a:t>
            </a:r>
            <a:r>
              <a:rPr lang="en-GB" sz="800" dirty="0" err="1">
                <a:cs typeface="Lucida Sans Unicode" pitchFamily="34" charset="0"/>
              </a:rPr>
              <a:t>debidas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señales</a:t>
            </a:r>
            <a:r>
              <a:rPr lang="en-GB" sz="800" dirty="0">
                <a:cs typeface="Lucida Sans Unicode" pitchFamily="34" charset="0"/>
              </a:rPr>
              <a:t> de </a:t>
            </a:r>
            <a:r>
              <a:rPr lang="en-GB" sz="800" dirty="0" err="1">
                <a:cs typeface="Lucida Sans Unicode" pitchFamily="34" charset="0"/>
              </a:rPr>
              <a:t>advertencia</a:t>
            </a:r>
            <a:r>
              <a:rPr lang="en-GB" sz="800" dirty="0">
                <a:cs typeface="Lucida Sans Unicode" pitchFamily="34" charset="0"/>
              </a:rPr>
              <a:t> y </a:t>
            </a:r>
            <a:r>
              <a:rPr lang="en-GB" sz="800" dirty="0" err="1">
                <a:cs typeface="Lucida Sans Unicode" pitchFamily="34" charset="0"/>
              </a:rPr>
              <a:t>manténgalas</a:t>
            </a:r>
            <a:r>
              <a:rPr lang="en-GB" sz="800" dirty="0">
                <a:cs typeface="Lucida Sans Unicode" pitchFamily="34" charset="0"/>
              </a:rPr>
              <a:t>. El </a:t>
            </a:r>
            <a:r>
              <a:rPr lang="en-GB" sz="800" dirty="0" err="1">
                <a:cs typeface="Lucida Sans Unicode" pitchFamily="34" charset="0"/>
              </a:rPr>
              <a:t>empleador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deberá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avisarle</a:t>
            </a:r>
            <a:r>
              <a:rPr lang="en-GB" sz="800" dirty="0">
                <a:cs typeface="Lucida Sans Unicode" pitchFamily="34" charset="0"/>
              </a:rPr>
              <a:t> a </a:t>
            </a:r>
            <a:r>
              <a:rPr lang="en-GB" sz="800" dirty="0" err="1">
                <a:cs typeface="Lucida Sans Unicode" pitchFamily="34" charset="0"/>
              </a:rPr>
              <a:t>los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empleados</a:t>
            </a:r>
            <a:r>
              <a:rPr lang="en-GB" sz="800" dirty="0">
                <a:cs typeface="Lucida Sans Unicode" pitchFamily="34" charset="0"/>
              </a:rPr>
              <a:t> la </a:t>
            </a:r>
            <a:r>
              <a:rPr lang="en-GB" sz="800" dirty="0" err="1">
                <a:cs typeface="Lucida Sans Unicode" pitchFamily="34" charset="0"/>
              </a:rPr>
              <a:t>ubicación</a:t>
            </a:r>
            <a:r>
              <a:rPr lang="en-GB" sz="800" dirty="0">
                <a:cs typeface="Lucida Sans Unicode" pitchFamily="34" charset="0"/>
              </a:rPr>
              <a:t> de tales cables, </a:t>
            </a:r>
            <a:r>
              <a:rPr lang="en-GB" sz="800" dirty="0" err="1">
                <a:cs typeface="Lucida Sans Unicode" pitchFamily="34" charset="0"/>
              </a:rPr>
              <a:t>los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peligros</a:t>
            </a:r>
            <a:r>
              <a:rPr lang="en-GB" sz="800" dirty="0">
                <a:cs typeface="Lucida Sans Unicode" pitchFamily="34" charset="0"/>
              </a:rPr>
              <a:t> que </a:t>
            </a:r>
            <a:r>
              <a:rPr lang="en-GB" sz="800" dirty="0" err="1">
                <a:cs typeface="Lucida Sans Unicode" pitchFamily="34" charset="0"/>
              </a:rPr>
              <a:t>implican</a:t>
            </a:r>
            <a:r>
              <a:rPr lang="en-GB" sz="800" dirty="0">
                <a:cs typeface="Lucida Sans Unicode" pitchFamily="34" charset="0"/>
              </a:rPr>
              <a:t> y las </a:t>
            </a:r>
            <a:r>
              <a:rPr lang="en-GB" sz="800" dirty="0" err="1">
                <a:cs typeface="Lucida Sans Unicode" pitchFamily="34" charset="0"/>
              </a:rPr>
              <a:t>medidas</a:t>
            </a:r>
            <a:r>
              <a:rPr lang="en-GB" sz="800" dirty="0">
                <a:cs typeface="Lucida Sans Unicode" pitchFamily="34" charset="0"/>
              </a:rPr>
              <a:t> de </a:t>
            </a:r>
            <a:r>
              <a:rPr lang="en-GB" sz="800" dirty="0" err="1">
                <a:cs typeface="Lucida Sans Unicode" pitchFamily="34" charset="0"/>
              </a:rPr>
              <a:t>protección</a:t>
            </a:r>
            <a:r>
              <a:rPr lang="en-GB" sz="800" dirty="0">
                <a:cs typeface="Lucida Sans Unicode" pitchFamily="34" charset="0"/>
              </a:rPr>
              <a:t> que </a:t>
            </a:r>
            <a:r>
              <a:rPr lang="en-GB" sz="800" dirty="0" err="1">
                <a:cs typeface="Lucida Sans Unicode" pitchFamily="34" charset="0"/>
              </a:rPr>
              <a:t>deben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tomarse</a:t>
            </a:r>
            <a:r>
              <a:rPr lang="en-GB" sz="800" dirty="0">
                <a:cs typeface="Lucida Sans Unicode" pitchFamily="34" charset="0"/>
              </a:rPr>
              <a:t>.</a:t>
            </a:r>
          </a:p>
          <a:p>
            <a:pPr>
              <a:lnSpc>
                <a:spcPct val="102000"/>
              </a:lnSpc>
              <a:spcBef>
                <a:spcPts val="450"/>
              </a:spcBef>
            </a:pPr>
            <a:endParaRPr lang="en-GB" sz="800" dirty="0">
              <a:cs typeface="Lucida Sans Unicode" pitchFamily="34" charset="0"/>
            </a:endParaRPr>
          </a:p>
          <a:p>
            <a:pPr>
              <a:lnSpc>
                <a:spcPct val="102000"/>
              </a:lnSpc>
              <a:spcBef>
                <a:spcPts val="450"/>
              </a:spcBef>
            </a:pPr>
            <a:endParaRPr lang="en-GB" sz="800" dirty="0"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015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85800"/>
            <a:ext cx="4681538" cy="3513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475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7576" y="4427540"/>
            <a:ext cx="5194300" cy="16652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16" tIns="46407" rIns="92816" bIns="46407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5000"/>
              </a:lnSpc>
              <a:spcBef>
                <a:spcPts val="450"/>
              </a:spcBef>
            </a:pPr>
            <a:r>
              <a:rPr lang="en-GB" sz="1000" b="1" u="sng" dirty="0" err="1">
                <a:cs typeface="Lucida Sans Unicode" pitchFamily="34" charset="0"/>
              </a:rPr>
              <a:t>Notas</a:t>
            </a:r>
            <a:r>
              <a:rPr lang="en-GB" sz="1000" b="1" u="sng" dirty="0">
                <a:cs typeface="Lucida Sans Unicode" pitchFamily="34" charset="0"/>
              </a:rPr>
              <a:t> para el </a:t>
            </a:r>
            <a:r>
              <a:rPr lang="en-GB" sz="1000" b="1" u="sng" dirty="0" err="1">
                <a:cs typeface="Lucida Sans Unicode" pitchFamily="34" charset="0"/>
              </a:rPr>
              <a:t>capacitador</a:t>
            </a:r>
            <a:r>
              <a:rPr lang="en-GB" sz="1000" b="1" u="sng" dirty="0">
                <a:cs typeface="Lucida Sans Unicode" pitchFamily="34" charset="0"/>
              </a:rPr>
              <a:t>:</a:t>
            </a:r>
          </a:p>
          <a:p>
            <a:pPr>
              <a:spcBef>
                <a:spcPts val="450"/>
              </a:spcBef>
            </a:pPr>
            <a:r>
              <a:rPr lang="en-GB" sz="800" dirty="0" err="1">
                <a:cs typeface="Lucida Sans Unicode" pitchFamily="34" charset="0"/>
              </a:rPr>
              <a:t>Haga</a:t>
            </a:r>
            <a:r>
              <a:rPr lang="en-GB" sz="800" dirty="0">
                <a:cs typeface="Lucida Sans Unicode" pitchFamily="34" charset="0"/>
              </a:rPr>
              <a:t> de </a:t>
            </a:r>
            <a:r>
              <a:rPr lang="en-GB" sz="800" dirty="0" err="1">
                <a:cs typeface="Lucida Sans Unicode" pitchFamily="34" charset="0"/>
              </a:rPr>
              <a:t>cuenta</a:t>
            </a:r>
            <a:r>
              <a:rPr lang="en-GB" sz="800" dirty="0">
                <a:cs typeface="Lucida Sans Unicode" pitchFamily="34" charset="0"/>
              </a:rPr>
              <a:t> que </a:t>
            </a:r>
            <a:r>
              <a:rPr lang="en-GB" sz="800" dirty="0" err="1">
                <a:cs typeface="Lucida Sans Unicode" pitchFamily="34" charset="0"/>
              </a:rPr>
              <a:t>todos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los</a:t>
            </a:r>
            <a:r>
              <a:rPr lang="en-GB" sz="800" dirty="0">
                <a:cs typeface="Lucida Sans Unicode" pitchFamily="34" charset="0"/>
              </a:rPr>
              <a:t> cables y </a:t>
            </a:r>
            <a:r>
              <a:rPr lang="en-GB" sz="800" dirty="0" err="1">
                <a:cs typeface="Lucida Sans Unicode" pitchFamily="34" charset="0"/>
              </a:rPr>
              <a:t>alambres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eléctricos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tienen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corriente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eléctrica</a:t>
            </a:r>
            <a:r>
              <a:rPr lang="en-GB" sz="800" dirty="0">
                <a:cs typeface="Lucida Sans Unicode" pitchFamily="34" charset="0"/>
              </a:rPr>
              <a:t> hasta que se </a:t>
            </a:r>
            <a:r>
              <a:rPr lang="en-GB" sz="800" dirty="0" err="1">
                <a:cs typeface="Lucida Sans Unicode" pitchFamily="34" charset="0"/>
              </a:rPr>
              <a:t>demuestre</a:t>
            </a:r>
            <a:r>
              <a:rPr lang="en-GB" sz="800" dirty="0">
                <a:cs typeface="Lucida Sans Unicode" pitchFamily="34" charset="0"/>
              </a:rPr>
              <a:t> lo </a:t>
            </a:r>
            <a:r>
              <a:rPr lang="en-GB" sz="800" dirty="0" err="1">
                <a:cs typeface="Lucida Sans Unicode" pitchFamily="34" charset="0"/>
              </a:rPr>
              <a:t>contrario</a:t>
            </a:r>
            <a:r>
              <a:rPr lang="en-GB" sz="800" dirty="0">
                <a:cs typeface="Lucida Sans Unicode" pitchFamily="34" charset="0"/>
              </a:rPr>
              <a:t>. Los </a:t>
            </a:r>
            <a:r>
              <a:rPr lang="en-GB" sz="800" dirty="0" err="1">
                <a:cs typeface="Lucida Sans Unicode" pitchFamily="34" charset="0"/>
              </a:rPr>
              <a:t>trabajadores</a:t>
            </a:r>
            <a:r>
              <a:rPr lang="en-GB" sz="800" dirty="0">
                <a:cs typeface="Lucida Sans Unicode" pitchFamily="34" charset="0"/>
              </a:rPr>
              <a:t> que </a:t>
            </a:r>
            <a:r>
              <a:rPr lang="en-GB" sz="800" dirty="0" err="1">
                <a:cs typeface="Lucida Sans Unicode" pitchFamily="34" charset="0"/>
              </a:rPr>
              <a:t>más</a:t>
            </a:r>
            <a:r>
              <a:rPr lang="en-GB" sz="800" dirty="0">
                <a:cs typeface="Lucida Sans Unicode" pitchFamily="34" charset="0"/>
              </a:rPr>
              <a:t> se </a:t>
            </a:r>
            <a:r>
              <a:rPr lang="en-GB" sz="800" dirty="0" err="1">
                <a:cs typeface="Lucida Sans Unicode" pitchFamily="34" charset="0"/>
              </a:rPr>
              <a:t>exponen</a:t>
            </a:r>
            <a:r>
              <a:rPr lang="en-GB" sz="800" dirty="0">
                <a:cs typeface="Lucida Sans Unicode" pitchFamily="34" charset="0"/>
              </a:rPr>
              <a:t> a </a:t>
            </a:r>
            <a:r>
              <a:rPr lang="en-GB" sz="800" dirty="0" err="1">
                <a:cs typeface="Lucida Sans Unicode" pitchFamily="34" charset="0"/>
              </a:rPr>
              <a:t>los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riesgos</a:t>
            </a:r>
            <a:r>
              <a:rPr lang="en-GB" sz="800" dirty="0">
                <a:cs typeface="Lucida Sans Unicode" pitchFamily="34" charset="0"/>
              </a:rPr>
              <a:t> son </a:t>
            </a:r>
            <a:r>
              <a:rPr lang="en-GB" sz="800" dirty="0" err="1">
                <a:cs typeface="Lucida Sans Unicode" pitchFamily="34" charset="0"/>
              </a:rPr>
              <a:t>los</a:t>
            </a:r>
            <a:r>
              <a:rPr lang="en-GB" sz="800" dirty="0">
                <a:cs typeface="Lucida Sans Unicode" pitchFamily="34" charset="0"/>
              </a:rPr>
              <a:t> que </a:t>
            </a:r>
            <a:r>
              <a:rPr lang="en-GB" sz="800" dirty="0" err="1">
                <a:cs typeface="Lucida Sans Unicode" pitchFamily="34" charset="0"/>
              </a:rPr>
              <a:t>quitan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escombros</a:t>
            </a:r>
            <a:r>
              <a:rPr lang="en-GB" sz="800" dirty="0">
                <a:cs typeface="Lucida Sans Unicode" pitchFamily="34" charset="0"/>
              </a:rPr>
              <a:t> de </a:t>
            </a:r>
            <a:r>
              <a:rPr lang="en-GB" sz="800" dirty="0" err="1">
                <a:cs typeface="Lucida Sans Unicode" pitchFamily="34" charset="0"/>
              </a:rPr>
              <a:t>los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caminos</a:t>
            </a:r>
            <a:r>
              <a:rPr lang="en-GB" sz="800" dirty="0">
                <a:cs typeface="Lucida Sans Unicode" pitchFamily="34" charset="0"/>
              </a:rPr>
              <a:t> o </a:t>
            </a:r>
            <a:r>
              <a:rPr lang="en-GB" sz="800" dirty="0" err="1">
                <a:cs typeface="Lucida Sans Unicode" pitchFamily="34" charset="0"/>
              </a:rPr>
              <a:t>carreteras</a:t>
            </a:r>
            <a:r>
              <a:rPr lang="en-GB" sz="800" dirty="0">
                <a:cs typeface="Lucida Sans Unicode" pitchFamily="34" charset="0"/>
              </a:rPr>
              <a:t> y </a:t>
            </a:r>
            <a:r>
              <a:rPr lang="en-GB" sz="800" dirty="0" err="1">
                <a:cs typeface="Lucida Sans Unicode" pitchFamily="34" charset="0"/>
              </a:rPr>
              <a:t>los</a:t>
            </a:r>
            <a:r>
              <a:rPr lang="en-GB" sz="800" dirty="0">
                <a:cs typeface="Lucida Sans Unicode" pitchFamily="34" charset="0"/>
              </a:rPr>
              <a:t> que </a:t>
            </a:r>
            <a:r>
              <a:rPr lang="en-GB" sz="800" dirty="0" err="1">
                <a:cs typeface="Lucida Sans Unicode" pitchFamily="34" charset="0"/>
              </a:rPr>
              <a:t>podan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árboles</a:t>
            </a:r>
            <a:r>
              <a:rPr lang="en-GB" sz="800" dirty="0">
                <a:cs typeface="Lucida Sans Unicode" pitchFamily="34" charset="0"/>
              </a:rPr>
              <a:t>.</a:t>
            </a:r>
          </a:p>
          <a:p>
            <a:pPr>
              <a:spcBef>
                <a:spcPts val="450"/>
              </a:spcBef>
            </a:pPr>
            <a:endParaRPr lang="en-GB" sz="800" dirty="0">
              <a:cs typeface="Lucida Sans Unicode" pitchFamily="34" charset="0"/>
            </a:endParaRPr>
          </a:p>
          <a:p>
            <a:pPr>
              <a:lnSpc>
                <a:spcPct val="102000"/>
              </a:lnSpc>
              <a:spcBef>
                <a:spcPts val="450"/>
              </a:spcBef>
            </a:pPr>
            <a:r>
              <a:rPr lang="en-GB" sz="800" b="1" dirty="0">
                <a:cs typeface="Lucida Sans Unicode" pitchFamily="34" charset="0"/>
              </a:rPr>
              <a:t>OSHA 1926 </a:t>
            </a:r>
            <a:r>
              <a:rPr lang="en-GB" sz="800" b="1" dirty="0" err="1">
                <a:cs typeface="Lucida Sans Unicode" pitchFamily="34" charset="0"/>
              </a:rPr>
              <a:t>Subparte</a:t>
            </a:r>
            <a:r>
              <a:rPr lang="en-GB" sz="800" b="1" dirty="0">
                <a:cs typeface="Lucida Sans Unicode" pitchFamily="34" charset="0"/>
              </a:rPr>
              <a:t> K - </a:t>
            </a:r>
            <a:r>
              <a:rPr lang="en-GB" sz="800" b="1" dirty="0" err="1">
                <a:cs typeface="Lucida Sans Unicode" pitchFamily="34" charset="0"/>
              </a:rPr>
              <a:t>Electricidad</a:t>
            </a:r>
            <a:endParaRPr lang="en-GB" sz="800" b="1" dirty="0">
              <a:cs typeface="Lucida Sans Unicode" pitchFamily="34" charset="0"/>
            </a:endParaRPr>
          </a:p>
          <a:p>
            <a:pPr>
              <a:lnSpc>
                <a:spcPct val="102000"/>
              </a:lnSpc>
              <a:spcBef>
                <a:spcPts val="450"/>
              </a:spcBef>
            </a:pPr>
            <a:r>
              <a:rPr lang="en-GB" sz="800" dirty="0">
                <a:cs typeface="Lucida Sans Unicode" pitchFamily="34" charset="0"/>
              </a:rPr>
              <a:t>1926.416, 1926.417</a:t>
            </a:r>
          </a:p>
          <a:p>
            <a:pPr>
              <a:lnSpc>
                <a:spcPct val="102000"/>
              </a:lnSpc>
              <a:spcBef>
                <a:spcPts val="450"/>
              </a:spcBef>
            </a:pPr>
            <a:r>
              <a:rPr lang="en-GB" sz="800" dirty="0">
                <a:cs typeface="Lucida Sans Unicode" pitchFamily="34" charset="0"/>
              </a:rPr>
              <a:t>El </a:t>
            </a:r>
            <a:r>
              <a:rPr lang="en-GB" sz="800" dirty="0" err="1">
                <a:cs typeface="Lucida Sans Unicode" pitchFamily="34" charset="0"/>
              </a:rPr>
              <a:t>empleado</a:t>
            </a:r>
            <a:r>
              <a:rPr lang="en-GB" sz="800" dirty="0">
                <a:cs typeface="Lucida Sans Unicode" pitchFamily="34" charset="0"/>
              </a:rPr>
              <a:t> no </a:t>
            </a:r>
            <a:r>
              <a:rPr lang="en-GB" sz="800" dirty="0" err="1">
                <a:cs typeface="Lucida Sans Unicode" pitchFamily="34" charset="0"/>
              </a:rPr>
              <a:t>podrá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trabajar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cerca</a:t>
            </a:r>
            <a:r>
              <a:rPr lang="en-GB" sz="800" dirty="0">
                <a:cs typeface="Lucida Sans Unicode" pitchFamily="34" charset="0"/>
              </a:rPr>
              <a:t> de </a:t>
            </a:r>
            <a:r>
              <a:rPr lang="en-GB" sz="800" dirty="0" err="1">
                <a:cs typeface="Lucida Sans Unicode" pitchFamily="34" charset="0"/>
              </a:rPr>
              <a:t>ninguna</a:t>
            </a:r>
            <a:r>
              <a:rPr lang="en-GB" sz="800" dirty="0">
                <a:cs typeface="Lucida Sans Unicode" pitchFamily="34" charset="0"/>
              </a:rPr>
              <a:t> parte de un </a:t>
            </a:r>
            <a:r>
              <a:rPr lang="en-GB" sz="800" dirty="0" err="1">
                <a:cs typeface="Lucida Sans Unicode" pitchFamily="34" charset="0"/>
              </a:rPr>
              <a:t>circuito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eléctrico</a:t>
            </a:r>
            <a:r>
              <a:rPr lang="en-GB" sz="800" dirty="0">
                <a:cs typeface="Lucida Sans Unicode" pitchFamily="34" charset="0"/>
              </a:rPr>
              <a:t> con el </a:t>
            </a:r>
            <a:r>
              <a:rPr lang="en-GB" sz="800" dirty="0" err="1">
                <a:cs typeface="Lucida Sans Unicode" pitchFamily="34" charset="0"/>
              </a:rPr>
              <a:t>cual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podría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entrar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en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contacto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durante</a:t>
            </a:r>
            <a:r>
              <a:rPr lang="en-GB" sz="800" dirty="0">
                <a:cs typeface="Lucida Sans Unicode" pitchFamily="34" charset="0"/>
              </a:rPr>
              <a:t> la </a:t>
            </a:r>
            <a:r>
              <a:rPr lang="en-GB" sz="800" dirty="0" err="1">
                <a:cs typeface="Lucida Sans Unicode" pitchFamily="34" charset="0"/>
              </a:rPr>
              <a:t>realización</a:t>
            </a:r>
            <a:r>
              <a:rPr lang="en-GB" sz="800" dirty="0">
                <a:cs typeface="Lucida Sans Unicode" pitchFamily="34" charset="0"/>
              </a:rPr>
              <a:t> de </a:t>
            </a:r>
            <a:r>
              <a:rPr lang="en-GB" sz="800" dirty="0" err="1">
                <a:cs typeface="Lucida Sans Unicode" pitchFamily="34" charset="0"/>
              </a:rPr>
              <a:t>su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trabajo</a:t>
            </a:r>
            <a:r>
              <a:rPr lang="en-GB" sz="800" dirty="0">
                <a:cs typeface="Lucida Sans Unicode" pitchFamily="34" charset="0"/>
              </a:rPr>
              <a:t>, a </a:t>
            </a:r>
            <a:r>
              <a:rPr lang="en-GB" sz="800" dirty="0" err="1">
                <a:cs typeface="Lucida Sans Unicode" pitchFamily="34" charset="0"/>
              </a:rPr>
              <a:t>menos</a:t>
            </a:r>
            <a:r>
              <a:rPr lang="en-GB" sz="800" dirty="0">
                <a:cs typeface="Lucida Sans Unicode" pitchFamily="34" charset="0"/>
              </a:rPr>
              <a:t> que </a:t>
            </a:r>
            <a:r>
              <a:rPr lang="en-GB" sz="800" dirty="0" err="1">
                <a:cs typeface="Lucida Sans Unicode" pitchFamily="34" charset="0"/>
              </a:rPr>
              <a:t>dicho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empleado</a:t>
            </a:r>
            <a:r>
              <a:rPr lang="en-GB" sz="800" dirty="0">
                <a:cs typeface="Lucida Sans Unicode" pitchFamily="34" charset="0"/>
              </a:rPr>
              <a:t> se </a:t>
            </a:r>
            <a:r>
              <a:rPr lang="en-GB" sz="800" dirty="0" err="1">
                <a:cs typeface="Lucida Sans Unicode" pitchFamily="34" charset="0"/>
              </a:rPr>
              <a:t>hubiere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protegido</a:t>
            </a:r>
            <a:r>
              <a:rPr lang="en-GB" sz="800" dirty="0">
                <a:cs typeface="Lucida Sans Unicode" pitchFamily="34" charset="0"/>
              </a:rPr>
              <a:t> contra </a:t>
            </a:r>
            <a:r>
              <a:rPr lang="en-GB" sz="800" dirty="0" err="1">
                <a:cs typeface="Lucida Sans Unicode" pitchFamily="34" charset="0"/>
              </a:rPr>
              <a:t>choques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eléctricos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ya</a:t>
            </a:r>
            <a:r>
              <a:rPr lang="en-GB" sz="800" dirty="0">
                <a:cs typeface="Lucida Sans Unicode" pitchFamily="34" charset="0"/>
              </a:rPr>
              <a:t> sea </a:t>
            </a:r>
            <a:r>
              <a:rPr lang="en-GB" sz="800" dirty="0" err="1">
                <a:cs typeface="Lucida Sans Unicode" pitchFamily="34" charset="0"/>
              </a:rPr>
              <a:t>cortándole</a:t>
            </a:r>
            <a:r>
              <a:rPr lang="en-GB" sz="800" dirty="0">
                <a:cs typeface="Lucida Sans Unicode" pitchFamily="34" charset="0"/>
              </a:rPr>
              <a:t> la </a:t>
            </a:r>
            <a:r>
              <a:rPr lang="en-GB" sz="800" dirty="0" err="1">
                <a:cs typeface="Lucida Sans Unicode" pitchFamily="34" charset="0"/>
              </a:rPr>
              <a:t>corriente</a:t>
            </a:r>
            <a:r>
              <a:rPr lang="en-GB" sz="800" dirty="0">
                <a:cs typeface="Lucida Sans Unicode" pitchFamily="34" charset="0"/>
              </a:rPr>
              <a:t> al </a:t>
            </a:r>
            <a:r>
              <a:rPr lang="en-GB" sz="800" dirty="0" err="1">
                <a:cs typeface="Lucida Sans Unicode" pitchFamily="34" charset="0"/>
              </a:rPr>
              <a:t>circuito</a:t>
            </a:r>
            <a:r>
              <a:rPr lang="en-GB" sz="800" dirty="0">
                <a:cs typeface="Lucida Sans Unicode" pitchFamily="34" charset="0"/>
              </a:rPr>
              <a:t> y </a:t>
            </a:r>
            <a:r>
              <a:rPr lang="en-GB" sz="800" dirty="0" err="1">
                <a:cs typeface="Lucida Sans Unicode" pitchFamily="34" charset="0"/>
              </a:rPr>
              <a:t>poniéndolo</a:t>
            </a:r>
            <a:r>
              <a:rPr lang="en-GB" sz="800" dirty="0">
                <a:cs typeface="Lucida Sans Unicode" pitchFamily="34" charset="0"/>
              </a:rPr>
              <a:t> a </a:t>
            </a:r>
            <a:r>
              <a:rPr lang="en-GB" sz="800" dirty="0" err="1">
                <a:cs typeface="Lucida Sans Unicode" pitchFamily="34" charset="0"/>
              </a:rPr>
              <a:t>tierra</a:t>
            </a:r>
            <a:r>
              <a:rPr lang="en-GB" sz="800" dirty="0">
                <a:cs typeface="Lucida Sans Unicode" pitchFamily="34" charset="0"/>
              </a:rPr>
              <a:t>, o </a:t>
            </a:r>
            <a:r>
              <a:rPr lang="en-GB" sz="800" dirty="0" err="1">
                <a:cs typeface="Lucida Sans Unicode" pitchFamily="34" charset="0"/>
              </a:rPr>
              <a:t>protegiéndolo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eficazmente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por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medio</a:t>
            </a:r>
            <a:r>
              <a:rPr lang="en-GB" sz="800" dirty="0">
                <a:cs typeface="Lucida Sans Unicode" pitchFamily="34" charset="0"/>
              </a:rPr>
              <a:t> de </a:t>
            </a:r>
            <a:r>
              <a:rPr lang="en-GB" sz="800" dirty="0" err="1">
                <a:cs typeface="Lucida Sans Unicode" pitchFamily="34" charset="0"/>
              </a:rPr>
              <a:t>aislamiento</a:t>
            </a:r>
            <a:r>
              <a:rPr lang="en-GB" sz="800" dirty="0">
                <a:cs typeface="Lucida Sans Unicode" pitchFamily="34" charset="0"/>
              </a:rPr>
              <a:t> u </a:t>
            </a:r>
            <a:r>
              <a:rPr lang="en-GB" sz="800" dirty="0" err="1">
                <a:cs typeface="Lucida Sans Unicode" pitchFamily="34" charset="0"/>
              </a:rPr>
              <a:t>otros</a:t>
            </a:r>
            <a:r>
              <a:rPr lang="en-GB" sz="800" dirty="0">
                <a:cs typeface="Lucida Sans Unicode" pitchFamily="34" charset="0"/>
              </a:rPr>
              <a:t> </a:t>
            </a:r>
            <a:r>
              <a:rPr lang="en-GB" sz="800" dirty="0" err="1">
                <a:cs typeface="Lucida Sans Unicode" pitchFamily="34" charset="0"/>
              </a:rPr>
              <a:t>medios</a:t>
            </a:r>
            <a:r>
              <a:rPr lang="en-GB" sz="800" dirty="0">
                <a:cs typeface="Lucida Sans Unicode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0015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85800"/>
            <a:ext cx="4681538" cy="3513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57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7576" y="4427538"/>
            <a:ext cx="5194300" cy="44143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16" tIns="46407" rIns="92816" bIns="46407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5000"/>
              </a:lnSpc>
              <a:spcBef>
                <a:spcPts val="450"/>
              </a:spcBef>
            </a:pPr>
            <a:r>
              <a:rPr lang="en-GB" sz="1000" b="1" u="sng" dirty="0" err="1">
                <a:cs typeface="Lucida Sans Unicode" pitchFamily="34" charset="0"/>
              </a:rPr>
              <a:t>Notas</a:t>
            </a:r>
            <a:r>
              <a:rPr lang="en-GB" sz="1000" b="1" u="sng" dirty="0">
                <a:cs typeface="Lucida Sans Unicode" pitchFamily="34" charset="0"/>
              </a:rPr>
              <a:t> </a:t>
            </a:r>
            <a:r>
              <a:rPr lang="en-GB" sz="1000" b="1" u="sng" dirty="0" err="1">
                <a:cs typeface="Lucida Sans Unicode" pitchFamily="34" charset="0"/>
              </a:rPr>
              <a:t>para</a:t>
            </a:r>
            <a:r>
              <a:rPr lang="en-GB" sz="1000" b="1" u="sng" dirty="0">
                <a:cs typeface="Lucida Sans Unicode" pitchFamily="34" charset="0"/>
              </a:rPr>
              <a:t> el </a:t>
            </a:r>
            <a:r>
              <a:rPr lang="en-GB" sz="1000" b="1" u="sng" dirty="0" err="1">
                <a:cs typeface="Lucida Sans Unicode" pitchFamily="34" charset="0"/>
              </a:rPr>
              <a:t>capacitador</a:t>
            </a:r>
            <a:r>
              <a:rPr lang="en-GB" sz="1000" b="1" u="sng" dirty="0">
                <a:cs typeface="Lucida Sans Unicode" pitchFamily="34" charset="0"/>
              </a:rPr>
              <a:t>:</a:t>
            </a:r>
          </a:p>
          <a:p>
            <a:pPr>
              <a:spcBef>
                <a:spcPts val="450"/>
              </a:spcBef>
            </a:pPr>
            <a:endParaRPr lang="en-GB" sz="1000" dirty="0">
              <a:cs typeface="Lucida Sans Unicode" pitchFamily="34" charset="0"/>
            </a:endParaRPr>
          </a:p>
          <a:p>
            <a:pPr>
              <a:spcBef>
                <a:spcPts val="450"/>
              </a:spcBef>
            </a:pPr>
            <a:r>
              <a:rPr lang="en-GB" sz="900" dirty="0">
                <a:cs typeface="Lucida Sans Unicode" pitchFamily="34" charset="0"/>
              </a:rPr>
              <a:t>Este </a:t>
            </a:r>
            <a:r>
              <a:rPr lang="en-GB" sz="900" dirty="0" err="1">
                <a:cs typeface="Lucida Sans Unicode" pitchFamily="34" charset="0"/>
              </a:rPr>
              <a:t>es</a:t>
            </a:r>
            <a:r>
              <a:rPr lang="en-GB" sz="900" dirty="0">
                <a:cs typeface="Lucida Sans Unicode" pitchFamily="34" charset="0"/>
              </a:rPr>
              <a:t> un </a:t>
            </a:r>
            <a:r>
              <a:rPr lang="en-GB" sz="900" dirty="0" err="1">
                <a:cs typeface="Lucida Sans Unicode" pitchFamily="34" charset="0"/>
              </a:rPr>
              <a:t>ejemplo</a:t>
            </a:r>
            <a:r>
              <a:rPr lang="en-GB" sz="900" dirty="0">
                <a:cs typeface="Lucida Sans Unicode" pitchFamily="34" charset="0"/>
              </a:rPr>
              <a:t> de cables </a:t>
            </a:r>
            <a:r>
              <a:rPr lang="en-GB" sz="900" dirty="0" err="1">
                <a:cs typeface="Lucida Sans Unicode" pitchFamily="34" charset="0"/>
              </a:rPr>
              <a:t>eléctricos</a:t>
            </a:r>
            <a:r>
              <a:rPr lang="en-GB" sz="900" dirty="0">
                <a:cs typeface="Lucida Sans Unicode" pitchFamily="34" charset="0"/>
              </a:rPr>
              <a:t> </a:t>
            </a:r>
            <a:r>
              <a:rPr lang="en-GB" sz="900" dirty="0" err="1">
                <a:cs typeface="Lucida Sans Unicode" pitchFamily="34" charset="0"/>
              </a:rPr>
              <a:t>dañados</a:t>
            </a:r>
            <a:r>
              <a:rPr lang="en-GB" sz="900" dirty="0">
                <a:cs typeface="Lucida Sans Unicode" pitchFamily="34" charset="0"/>
              </a:rPr>
              <a:t> y </a:t>
            </a:r>
            <a:r>
              <a:rPr lang="en-GB" sz="900" dirty="0" err="1">
                <a:cs typeface="Lucida Sans Unicode" pitchFamily="34" charset="0"/>
              </a:rPr>
              <a:t>expuestos</a:t>
            </a:r>
            <a:r>
              <a:rPr lang="en-GB" sz="900" dirty="0">
                <a:cs typeface="Lucida Sans Unicode" pitchFamily="34" charset="0"/>
              </a:rPr>
              <a:t>.  </a:t>
            </a:r>
          </a:p>
          <a:p>
            <a:pPr>
              <a:spcBef>
                <a:spcPts val="450"/>
              </a:spcBef>
            </a:pPr>
            <a:r>
              <a:rPr lang="en-GB" sz="900" dirty="0" err="1">
                <a:cs typeface="Lucida Sans Unicode" pitchFamily="34" charset="0"/>
              </a:rPr>
              <a:t>Siempre</a:t>
            </a:r>
            <a:r>
              <a:rPr lang="en-GB" sz="900" dirty="0">
                <a:cs typeface="Lucida Sans Unicode" pitchFamily="34" charset="0"/>
              </a:rPr>
              <a:t> </a:t>
            </a:r>
            <a:r>
              <a:rPr lang="en-GB" sz="900" dirty="0" err="1">
                <a:cs typeface="Lucida Sans Unicode" pitchFamily="34" charset="0"/>
              </a:rPr>
              <a:t>que</a:t>
            </a:r>
            <a:r>
              <a:rPr lang="en-GB" sz="900" dirty="0">
                <a:cs typeface="Lucida Sans Unicode" pitchFamily="34" charset="0"/>
              </a:rPr>
              <a:t> se </a:t>
            </a:r>
            <a:r>
              <a:rPr lang="en-GB" sz="900" dirty="0" err="1">
                <a:cs typeface="Lucida Sans Unicode" pitchFamily="34" charset="0"/>
              </a:rPr>
              <a:t>trabaja</a:t>
            </a:r>
            <a:r>
              <a:rPr lang="en-GB" sz="900" dirty="0">
                <a:cs typeface="Lucida Sans Unicode" pitchFamily="34" charset="0"/>
              </a:rPr>
              <a:t> con </a:t>
            </a:r>
            <a:r>
              <a:rPr lang="en-GB" sz="900" dirty="0" err="1">
                <a:cs typeface="Lucida Sans Unicode" pitchFamily="34" charset="0"/>
              </a:rPr>
              <a:t>herramientas</a:t>
            </a:r>
            <a:r>
              <a:rPr lang="en-GB" sz="900" dirty="0">
                <a:cs typeface="Lucida Sans Unicode" pitchFamily="34" charset="0"/>
              </a:rPr>
              <a:t> </a:t>
            </a:r>
            <a:r>
              <a:rPr lang="en-GB" sz="900" dirty="0" err="1">
                <a:cs typeface="Lucida Sans Unicode" pitchFamily="34" charset="0"/>
              </a:rPr>
              <a:t>motorizadas</a:t>
            </a:r>
            <a:r>
              <a:rPr lang="en-GB" sz="900" dirty="0">
                <a:cs typeface="Lucida Sans Unicode" pitchFamily="34" charset="0"/>
              </a:rPr>
              <a:t> o </a:t>
            </a:r>
            <a:r>
              <a:rPr lang="en-GB" sz="900" dirty="0" err="1">
                <a:cs typeface="Lucida Sans Unicode" pitchFamily="34" charset="0"/>
              </a:rPr>
              <a:t>circuitos</a:t>
            </a:r>
            <a:r>
              <a:rPr lang="en-GB" sz="900" dirty="0">
                <a:cs typeface="Lucida Sans Unicode" pitchFamily="34" charset="0"/>
              </a:rPr>
              <a:t> </a:t>
            </a:r>
            <a:r>
              <a:rPr lang="en-GB" sz="900" dirty="0" err="1">
                <a:cs typeface="Lucida Sans Unicode" pitchFamily="34" charset="0"/>
              </a:rPr>
              <a:t>eléctricos</a:t>
            </a:r>
            <a:r>
              <a:rPr lang="en-GB" sz="900" dirty="0">
                <a:cs typeface="Lucida Sans Unicode" pitchFamily="34" charset="0"/>
              </a:rPr>
              <a:t> </a:t>
            </a:r>
            <a:r>
              <a:rPr lang="en-GB" sz="900" dirty="0" err="1">
                <a:cs typeface="Lucida Sans Unicode" pitchFamily="34" charset="0"/>
              </a:rPr>
              <a:t>existe</a:t>
            </a:r>
            <a:r>
              <a:rPr lang="en-GB" sz="900" dirty="0">
                <a:cs typeface="Lucida Sans Unicode" pitchFamily="34" charset="0"/>
              </a:rPr>
              <a:t> un </a:t>
            </a:r>
            <a:r>
              <a:rPr lang="en-GB" sz="900" dirty="0" err="1">
                <a:cs typeface="Lucida Sans Unicode" pitchFamily="34" charset="0"/>
              </a:rPr>
              <a:t>riesgo</a:t>
            </a:r>
            <a:r>
              <a:rPr lang="en-GB" sz="900" dirty="0">
                <a:cs typeface="Lucida Sans Unicode" pitchFamily="34" charset="0"/>
              </a:rPr>
              <a:t>, </a:t>
            </a:r>
            <a:r>
              <a:rPr lang="en-GB" sz="900" dirty="0" err="1">
                <a:cs typeface="Lucida Sans Unicode" pitchFamily="34" charset="0"/>
              </a:rPr>
              <a:t>especialmente</a:t>
            </a:r>
            <a:r>
              <a:rPr lang="en-GB" sz="900" dirty="0">
                <a:cs typeface="Lucida Sans Unicode" pitchFamily="34" charset="0"/>
              </a:rPr>
              <a:t> de </a:t>
            </a:r>
            <a:r>
              <a:rPr lang="en-GB" sz="900" dirty="0" err="1">
                <a:cs typeface="Lucida Sans Unicode" pitchFamily="34" charset="0"/>
              </a:rPr>
              <a:t>choque</a:t>
            </a:r>
            <a:r>
              <a:rPr lang="en-GB" sz="900" dirty="0">
                <a:cs typeface="Lucida Sans Unicode" pitchFamily="34" charset="0"/>
              </a:rPr>
              <a:t> </a:t>
            </a:r>
            <a:r>
              <a:rPr lang="en-GB" sz="900" dirty="0" err="1">
                <a:cs typeface="Lucida Sans Unicode" pitchFamily="34" charset="0"/>
              </a:rPr>
              <a:t>eléctrico</a:t>
            </a:r>
            <a:r>
              <a:rPr lang="en-GB" sz="900" dirty="0">
                <a:cs typeface="Lucida Sans Unicode" pitchFamily="34" charset="0"/>
              </a:rPr>
              <a:t>. Los </a:t>
            </a:r>
            <a:r>
              <a:rPr lang="en-GB" sz="900" dirty="0" err="1">
                <a:cs typeface="Lucida Sans Unicode" pitchFamily="34" charset="0"/>
              </a:rPr>
              <a:t>riesgos</a:t>
            </a:r>
            <a:r>
              <a:rPr lang="en-GB" sz="900" dirty="0">
                <a:cs typeface="Lucida Sans Unicode" pitchFamily="34" charset="0"/>
              </a:rPr>
              <a:t> son </a:t>
            </a:r>
            <a:r>
              <a:rPr lang="en-GB" sz="900" dirty="0" err="1">
                <a:cs typeface="Lucida Sans Unicode" pitchFamily="34" charset="0"/>
              </a:rPr>
              <a:t>mayores</a:t>
            </a:r>
            <a:r>
              <a:rPr lang="en-GB" sz="900" dirty="0">
                <a:cs typeface="Lucida Sans Unicode" pitchFamily="34" charset="0"/>
              </a:rPr>
              <a:t> en </a:t>
            </a:r>
            <a:r>
              <a:rPr lang="en-GB" sz="900" dirty="0" err="1">
                <a:cs typeface="Lucida Sans Unicode" pitchFamily="34" charset="0"/>
              </a:rPr>
              <a:t>las</a:t>
            </a:r>
            <a:r>
              <a:rPr lang="en-GB" sz="900" dirty="0">
                <a:cs typeface="Lucida Sans Unicode" pitchFamily="34" charset="0"/>
              </a:rPr>
              <a:t> </a:t>
            </a:r>
            <a:r>
              <a:rPr lang="en-GB" sz="900" dirty="0" err="1">
                <a:cs typeface="Lucida Sans Unicode" pitchFamily="34" charset="0"/>
              </a:rPr>
              <a:t>obras</a:t>
            </a:r>
            <a:r>
              <a:rPr lang="en-GB" sz="900" dirty="0">
                <a:cs typeface="Lucida Sans Unicode" pitchFamily="34" charset="0"/>
              </a:rPr>
              <a:t> de </a:t>
            </a:r>
            <a:r>
              <a:rPr lang="en-GB" sz="900" dirty="0" err="1">
                <a:cs typeface="Lucida Sans Unicode" pitchFamily="34" charset="0"/>
              </a:rPr>
              <a:t>construcción</a:t>
            </a:r>
            <a:r>
              <a:rPr lang="en-GB" sz="900" dirty="0">
                <a:cs typeface="Lucida Sans Unicode" pitchFamily="34" charset="0"/>
              </a:rPr>
              <a:t> </a:t>
            </a:r>
            <a:r>
              <a:rPr lang="en-GB" sz="900" dirty="0" err="1">
                <a:cs typeface="Lucida Sans Unicode" pitchFamily="34" charset="0"/>
              </a:rPr>
              <a:t>porque</a:t>
            </a:r>
            <a:r>
              <a:rPr lang="en-GB" sz="900" dirty="0">
                <a:cs typeface="Lucida Sans Unicode" pitchFamily="34" charset="0"/>
              </a:rPr>
              <a:t> </a:t>
            </a:r>
            <a:r>
              <a:rPr lang="en-GB" sz="900" dirty="0" err="1">
                <a:cs typeface="Lucida Sans Unicode" pitchFamily="34" charset="0"/>
              </a:rPr>
              <a:t>muchos</a:t>
            </a:r>
            <a:r>
              <a:rPr lang="en-GB" sz="900" dirty="0">
                <a:cs typeface="Lucida Sans Unicode" pitchFamily="34" charset="0"/>
              </a:rPr>
              <a:t> </a:t>
            </a:r>
            <a:r>
              <a:rPr lang="en-GB" sz="900" dirty="0" err="1">
                <a:cs typeface="Lucida Sans Unicode" pitchFamily="34" charset="0"/>
              </a:rPr>
              <a:t>trabajos</a:t>
            </a:r>
            <a:r>
              <a:rPr lang="en-GB" sz="900" dirty="0">
                <a:cs typeface="Lucida Sans Unicode" pitchFamily="34" charset="0"/>
              </a:rPr>
              <a:t> </a:t>
            </a:r>
            <a:r>
              <a:rPr lang="en-GB" sz="900" dirty="0" err="1">
                <a:cs typeface="Lucida Sans Unicode" pitchFamily="34" charset="0"/>
              </a:rPr>
              <a:t>necesitan</a:t>
            </a:r>
            <a:r>
              <a:rPr lang="en-GB" sz="900" dirty="0">
                <a:cs typeface="Lucida Sans Unicode" pitchFamily="34" charset="0"/>
              </a:rPr>
              <a:t> </a:t>
            </a:r>
            <a:r>
              <a:rPr lang="en-GB" sz="900" dirty="0" err="1">
                <a:cs typeface="Lucida Sans Unicode" pitchFamily="34" charset="0"/>
              </a:rPr>
              <a:t>herramientas</a:t>
            </a:r>
            <a:r>
              <a:rPr lang="en-GB" sz="900" dirty="0">
                <a:cs typeface="Lucida Sans Unicode" pitchFamily="34" charset="0"/>
              </a:rPr>
              <a:t> </a:t>
            </a:r>
            <a:r>
              <a:rPr lang="en-GB" sz="900" dirty="0" err="1">
                <a:cs typeface="Lucida Sans Unicode" pitchFamily="34" charset="0"/>
              </a:rPr>
              <a:t>motorizadas</a:t>
            </a:r>
            <a:r>
              <a:rPr lang="en-GB" sz="900" dirty="0">
                <a:cs typeface="Lucida Sans Unicode" pitchFamily="34" charset="0"/>
              </a:rPr>
              <a:t>.  </a:t>
            </a:r>
          </a:p>
          <a:p>
            <a:pPr>
              <a:lnSpc>
                <a:spcPct val="102000"/>
              </a:lnSpc>
              <a:spcBef>
                <a:spcPts val="450"/>
              </a:spcBef>
            </a:pPr>
            <a:r>
              <a:rPr lang="en-GB" sz="900" dirty="0">
                <a:cs typeface="Lucida Sans Unicode" pitchFamily="34" charset="0"/>
              </a:rPr>
              <a:t>Los </a:t>
            </a:r>
            <a:r>
              <a:rPr lang="en-GB" sz="900" dirty="0" err="1">
                <a:cs typeface="Lucida Sans Unicode" pitchFamily="34" charset="0"/>
              </a:rPr>
              <a:t>trabajadores</a:t>
            </a:r>
            <a:r>
              <a:rPr lang="en-GB" sz="900" dirty="0">
                <a:cs typeface="Lucida Sans Unicode" pitchFamily="34" charset="0"/>
              </a:rPr>
              <a:t> </a:t>
            </a:r>
            <a:r>
              <a:rPr lang="en-GB" sz="900" dirty="0" err="1">
                <a:cs typeface="Lucida Sans Unicode" pitchFamily="34" charset="0"/>
              </a:rPr>
              <a:t>que</a:t>
            </a:r>
            <a:r>
              <a:rPr lang="en-GB" sz="900" dirty="0">
                <a:cs typeface="Lucida Sans Unicode" pitchFamily="34" charset="0"/>
              </a:rPr>
              <a:t> se </a:t>
            </a:r>
            <a:r>
              <a:rPr lang="en-GB" sz="900" dirty="0" err="1">
                <a:cs typeface="Lucida Sans Unicode" pitchFamily="34" charset="0"/>
              </a:rPr>
              <a:t>dedican</a:t>
            </a:r>
            <a:r>
              <a:rPr lang="en-GB" sz="900" dirty="0">
                <a:cs typeface="Lucida Sans Unicode" pitchFamily="34" charset="0"/>
              </a:rPr>
              <a:t> a los </a:t>
            </a:r>
            <a:r>
              <a:rPr lang="en-GB" sz="900" dirty="0" err="1">
                <a:cs typeface="Lucida Sans Unicode" pitchFamily="34" charset="0"/>
              </a:rPr>
              <a:t>oficios</a:t>
            </a:r>
            <a:r>
              <a:rPr lang="en-GB" sz="900" dirty="0">
                <a:cs typeface="Lucida Sans Unicode" pitchFamily="34" charset="0"/>
              </a:rPr>
              <a:t> </a:t>
            </a:r>
            <a:r>
              <a:rPr lang="en-GB" sz="900" dirty="0" err="1">
                <a:cs typeface="Lucida Sans Unicode" pitchFamily="34" charset="0"/>
              </a:rPr>
              <a:t>eléctricos</a:t>
            </a:r>
            <a:r>
              <a:rPr lang="en-GB" sz="900" dirty="0">
                <a:cs typeface="Lucida Sans Unicode" pitchFamily="34" charset="0"/>
              </a:rPr>
              <a:t> </a:t>
            </a:r>
            <a:r>
              <a:rPr lang="en-GB" sz="900" dirty="0" err="1">
                <a:cs typeface="Lucida Sans Unicode" pitchFamily="34" charset="0"/>
              </a:rPr>
              <a:t>deben</a:t>
            </a:r>
            <a:r>
              <a:rPr lang="en-GB" sz="900" dirty="0">
                <a:cs typeface="Lucida Sans Unicode" pitchFamily="34" charset="0"/>
              </a:rPr>
              <a:t> </a:t>
            </a:r>
            <a:r>
              <a:rPr lang="en-GB" sz="900" dirty="0" err="1">
                <a:cs typeface="Lucida Sans Unicode" pitchFamily="34" charset="0"/>
              </a:rPr>
              <a:t>poner</a:t>
            </a:r>
            <a:r>
              <a:rPr lang="en-GB" sz="900" dirty="0">
                <a:cs typeface="Lucida Sans Unicode" pitchFamily="34" charset="0"/>
              </a:rPr>
              <a:t> </a:t>
            </a:r>
            <a:r>
              <a:rPr lang="en-GB" sz="900" dirty="0" err="1">
                <a:cs typeface="Lucida Sans Unicode" pitchFamily="34" charset="0"/>
              </a:rPr>
              <a:t>atención</a:t>
            </a:r>
            <a:r>
              <a:rPr lang="en-GB" sz="900" dirty="0">
                <a:cs typeface="Lucida Sans Unicode" pitchFamily="34" charset="0"/>
              </a:rPr>
              <a:t> especial a los </a:t>
            </a:r>
            <a:r>
              <a:rPr lang="en-GB" sz="900" dirty="0" err="1">
                <a:cs typeface="Lucida Sans Unicode" pitchFamily="34" charset="0"/>
              </a:rPr>
              <a:t>peligros</a:t>
            </a:r>
            <a:r>
              <a:rPr lang="en-GB" sz="900" dirty="0">
                <a:cs typeface="Lucida Sans Unicode" pitchFamily="34" charset="0"/>
              </a:rPr>
              <a:t> </a:t>
            </a:r>
            <a:r>
              <a:rPr lang="en-GB" sz="900" dirty="0" err="1">
                <a:cs typeface="Lucida Sans Unicode" pitchFamily="34" charset="0"/>
              </a:rPr>
              <a:t>que</a:t>
            </a:r>
            <a:r>
              <a:rPr lang="en-GB" sz="900" dirty="0">
                <a:cs typeface="Lucida Sans Unicode" pitchFamily="34" charset="0"/>
              </a:rPr>
              <a:t> </a:t>
            </a:r>
            <a:r>
              <a:rPr lang="en-GB" sz="900" dirty="0" err="1">
                <a:cs typeface="Lucida Sans Unicode" pitchFamily="34" charset="0"/>
              </a:rPr>
              <a:t>conllevan</a:t>
            </a:r>
            <a:r>
              <a:rPr lang="en-GB" sz="900" dirty="0">
                <a:cs typeface="Lucida Sans Unicode" pitchFamily="34" charset="0"/>
              </a:rPr>
              <a:t> </a:t>
            </a:r>
            <a:r>
              <a:rPr lang="en-GB" sz="900" dirty="0" err="1">
                <a:cs typeface="Lucida Sans Unicode" pitchFamily="34" charset="0"/>
              </a:rPr>
              <a:t>por</a:t>
            </a:r>
            <a:r>
              <a:rPr lang="en-GB" sz="900" dirty="0">
                <a:cs typeface="Lucida Sans Unicode" pitchFamily="34" charset="0"/>
              </a:rPr>
              <a:t> el </a:t>
            </a:r>
            <a:r>
              <a:rPr lang="en-GB" sz="900" dirty="0" err="1">
                <a:cs typeface="Lucida Sans Unicode" pitchFamily="34" charset="0"/>
              </a:rPr>
              <a:t>hecho</a:t>
            </a:r>
            <a:r>
              <a:rPr lang="en-GB" sz="900" dirty="0">
                <a:cs typeface="Lucida Sans Unicode" pitchFamily="34" charset="0"/>
              </a:rPr>
              <a:t> de </a:t>
            </a:r>
            <a:r>
              <a:rPr lang="en-GB" sz="900" dirty="0" err="1">
                <a:cs typeface="Lucida Sans Unicode" pitchFamily="34" charset="0"/>
              </a:rPr>
              <a:t>trabajar</a:t>
            </a:r>
            <a:r>
              <a:rPr lang="en-GB" sz="900" dirty="0">
                <a:cs typeface="Lucida Sans Unicode" pitchFamily="34" charset="0"/>
              </a:rPr>
              <a:t> con </a:t>
            </a:r>
            <a:r>
              <a:rPr lang="en-GB" sz="900" dirty="0" err="1">
                <a:cs typeface="Lucida Sans Unicode" pitchFamily="34" charset="0"/>
              </a:rPr>
              <a:t>circuitos</a:t>
            </a:r>
            <a:r>
              <a:rPr lang="en-GB" sz="900" dirty="0">
                <a:cs typeface="Lucida Sans Unicode" pitchFamily="34" charset="0"/>
              </a:rPr>
              <a:t> </a:t>
            </a:r>
            <a:r>
              <a:rPr lang="en-GB" sz="900" dirty="0" err="1">
                <a:cs typeface="Lucida Sans Unicode" pitchFamily="34" charset="0"/>
              </a:rPr>
              <a:t>eléctricos</a:t>
            </a:r>
            <a:r>
              <a:rPr lang="en-GB" sz="900" dirty="0">
                <a:cs typeface="Lucida Sans Unicode" pitchFamily="34" charset="0"/>
              </a:rPr>
              <a:t>.  </a:t>
            </a:r>
            <a:r>
              <a:rPr lang="en-GB" sz="900" dirty="0" err="1">
                <a:cs typeface="Lucida Sans Unicode" pitchFamily="34" charset="0"/>
              </a:rPr>
              <a:t>Entrar</a:t>
            </a:r>
            <a:r>
              <a:rPr lang="en-GB" sz="900" dirty="0">
                <a:cs typeface="Lucida Sans Unicode" pitchFamily="34" charset="0"/>
              </a:rPr>
              <a:t> en </a:t>
            </a:r>
            <a:r>
              <a:rPr lang="en-GB" sz="900" dirty="0" err="1">
                <a:cs typeface="Lucida Sans Unicode" pitchFamily="34" charset="0"/>
              </a:rPr>
              <a:t>contacto</a:t>
            </a:r>
            <a:r>
              <a:rPr lang="en-GB" sz="900" dirty="0">
                <a:cs typeface="Lucida Sans Unicode" pitchFamily="34" charset="0"/>
              </a:rPr>
              <a:t> con un </a:t>
            </a:r>
            <a:r>
              <a:rPr lang="en-GB" sz="900" dirty="0" err="1">
                <a:cs typeface="Lucida Sans Unicode" pitchFamily="34" charset="0"/>
              </a:rPr>
              <a:t>voltaje</a:t>
            </a:r>
            <a:r>
              <a:rPr lang="en-GB" sz="900" dirty="0">
                <a:cs typeface="Lucida Sans Unicode" pitchFamily="34" charset="0"/>
              </a:rPr>
              <a:t> </a:t>
            </a:r>
            <a:r>
              <a:rPr lang="en-GB" sz="900" dirty="0" err="1">
                <a:cs typeface="Lucida Sans Unicode" pitchFamily="34" charset="0"/>
              </a:rPr>
              <a:t>eléctrico</a:t>
            </a:r>
            <a:r>
              <a:rPr lang="en-GB" sz="900" dirty="0">
                <a:cs typeface="Lucida Sans Unicode" pitchFamily="34" charset="0"/>
              </a:rPr>
              <a:t> </a:t>
            </a:r>
            <a:r>
              <a:rPr lang="en-GB" sz="900" dirty="0" err="1">
                <a:cs typeface="Lucida Sans Unicode" pitchFamily="34" charset="0"/>
              </a:rPr>
              <a:t>puede</a:t>
            </a:r>
            <a:r>
              <a:rPr lang="en-GB" sz="900" dirty="0">
                <a:cs typeface="Lucida Sans Unicode" pitchFamily="34" charset="0"/>
              </a:rPr>
              <a:t> </a:t>
            </a:r>
            <a:r>
              <a:rPr lang="en-GB" sz="900" dirty="0" err="1">
                <a:cs typeface="Lucida Sans Unicode" pitchFamily="34" charset="0"/>
              </a:rPr>
              <a:t>ocasionar</a:t>
            </a:r>
            <a:r>
              <a:rPr lang="en-GB" sz="900" dirty="0">
                <a:cs typeface="Lucida Sans Unicode" pitchFamily="34" charset="0"/>
              </a:rPr>
              <a:t> </a:t>
            </a:r>
            <a:r>
              <a:rPr lang="en-GB" sz="900" dirty="0" err="1">
                <a:cs typeface="Lucida Sans Unicode" pitchFamily="34" charset="0"/>
              </a:rPr>
              <a:t>que</a:t>
            </a:r>
            <a:r>
              <a:rPr lang="en-GB" sz="900" dirty="0">
                <a:cs typeface="Lucida Sans Unicode" pitchFamily="34" charset="0"/>
              </a:rPr>
              <a:t> un </a:t>
            </a:r>
            <a:r>
              <a:rPr lang="en-GB" sz="900" dirty="0" err="1">
                <a:cs typeface="Lucida Sans Unicode" pitchFamily="34" charset="0"/>
              </a:rPr>
              <a:t>flujo</a:t>
            </a:r>
            <a:r>
              <a:rPr lang="en-GB" sz="900" dirty="0">
                <a:cs typeface="Lucida Sans Unicode" pitchFamily="34" charset="0"/>
              </a:rPr>
              <a:t> de </a:t>
            </a:r>
            <a:r>
              <a:rPr lang="en-GB" sz="900" dirty="0" err="1">
                <a:cs typeface="Lucida Sans Unicode" pitchFamily="34" charset="0"/>
              </a:rPr>
              <a:t>corriente</a:t>
            </a:r>
            <a:r>
              <a:rPr lang="en-GB" sz="900" dirty="0">
                <a:cs typeface="Lucida Sans Unicode" pitchFamily="34" charset="0"/>
              </a:rPr>
              <a:t> </a:t>
            </a:r>
            <a:r>
              <a:rPr lang="en-GB" sz="900" dirty="0" err="1">
                <a:cs typeface="Lucida Sans Unicode" pitchFamily="34" charset="0"/>
              </a:rPr>
              <a:t>pase</a:t>
            </a:r>
            <a:r>
              <a:rPr lang="en-GB" sz="900" dirty="0">
                <a:cs typeface="Lucida Sans Unicode" pitchFamily="34" charset="0"/>
              </a:rPr>
              <a:t> </a:t>
            </a:r>
            <a:r>
              <a:rPr lang="en-GB" sz="900" dirty="0" err="1">
                <a:cs typeface="Lucida Sans Unicode" pitchFamily="34" charset="0"/>
              </a:rPr>
              <a:t>por</a:t>
            </a:r>
            <a:r>
              <a:rPr lang="en-GB" sz="900" dirty="0">
                <a:cs typeface="Lucida Sans Unicode" pitchFamily="34" charset="0"/>
              </a:rPr>
              <a:t> el </a:t>
            </a:r>
            <a:r>
              <a:rPr lang="en-GB" sz="900" dirty="0" err="1">
                <a:cs typeface="Lucida Sans Unicode" pitchFamily="34" charset="0"/>
              </a:rPr>
              <a:t>cuerpo</a:t>
            </a:r>
            <a:r>
              <a:rPr lang="en-GB" sz="900" dirty="0">
                <a:cs typeface="Lucida Sans Unicode" pitchFamily="34" charset="0"/>
              </a:rPr>
              <a:t>, lo </a:t>
            </a:r>
            <a:r>
              <a:rPr lang="en-GB" sz="900" dirty="0" err="1">
                <a:cs typeface="Lucida Sans Unicode" pitchFamily="34" charset="0"/>
              </a:rPr>
              <a:t>cual</a:t>
            </a:r>
            <a:r>
              <a:rPr lang="en-GB" sz="900" dirty="0">
                <a:cs typeface="Lucida Sans Unicode" pitchFamily="34" charset="0"/>
              </a:rPr>
              <a:t> a </a:t>
            </a:r>
            <a:r>
              <a:rPr lang="en-GB" sz="900" dirty="0" err="1">
                <a:cs typeface="Lucida Sans Unicode" pitchFamily="34" charset="0"/>
              </a:rPr>
              <a:t>su</a:t>
            </a:r>
            <a:r>
              <a:rPr lang="en-GB" sz="900" dirty="0">
                <a:cs typeface="Lucida Sans Unicode" pitchFamily="34" charset="0"/>
              </a:rPr>
              <a:t> </a:t>
            </a:r>
            <a:r>
              <a:rPr lang="en-GB" sz="900" dirty="0" err="1">
                <a:cs typeface="Lucida Sans Unicode" pitchFamily="34" charset="0"/>
              </a:rPr>
              <a:t>vez</a:t>
            </a:r>
            <a:r>
              <a:rPr lang="en-GB" sz="900" dirty="0">
                <a:cs typeface="Lucida Sans Unicode" pitchFamily="34" charset="0"/>
              </a:rPr>
              <a:t> </a:t>
            </a:r>
            <a:r>
              <a:rPr lang="en-GB" sz="900" dirty="0" err="1">
                <a:cs typeface="Lucida Sans Unicode" pitchFamily="34" charset="0"/>
              </a:rPr>
              <a:t>puede</a:t>
            </a:r>
            <a:r>
              <a:rPr lang="en-GB" sz="900" dirty="0">
                <a:cs typeface="Lucida Sans Unicode" pitchFamily="34" charset="0"/>
              </a:rPr>
              <a:t> </a:t>
            </a:r>
            <a:r>
              <a:rPr lang="en-GB" sz="900" dirty="0" err="1">
                <a:cs typeface="Lucida Sans Unicode" pitchFamily="34" charset="0"/>
              </a:rPr>
              <a:t>ocasionar</a:t>
            </a:r>
            <a:r>
              <a:rPr lang="en-GB" sz="900" dirty="0">
                <a:cs typeface="Lucida Sans Unicode" pitchFamily="34" charset="0"/>
              </a:rPr>
              <a:t> </a:t>
            </a:r>
            <a:r>
              <a:rPr lang="en-GB" sz="900" dirty="0" err="1">
                <a:cs typeface="Lucida Sans Unicode" pitchFamily="34" charset="0"/>
              </a:rPr>
              <a:t>choque</a:t>
            </a:r>
            <a:r>
              <a:rPr lang="en-GB" sz="900" dirty="0">
                <a:cs typeface="Lucida Sans Unicode" pitchFamily="34" charset="0"/>
              </a:rPr>
              <a:t> </a:t>
            </a:r>
            <a:r>
              <a:rPr lang="en-GB" sz="900" dirty="0" err="1">
                <a:cs typeface="Lucida Sans Unicode" pitchFamily="34" charset="0"/>
              </a:rPr>
              <a:t>eléctrico</a:t>
            </a:r>
            <a:r>
              <a:rPr lang="en-GB" sz="900" dirty="0">
                <a:cs typeface="Lucida Sans Unicode" pitchFamily="34" charset="0"/>
              </a:rPr>
              <a:t> y </a:t>
            </a:r>
            <a:r>
              <a:rPr lang="en-GB" sz="900" dirty="0" err="1">
                <a:cs typeface="Lucida Sans Unicode" pitchFamily="34" charset="0"/>
              </a:rPr>
              <a:t>quemaduras</a:t>
            </a:r>
            <a:r>
              <a:rPr lang="en-GB" sz="900" dirty="0">
                <a:cs typeface="Lucida Sans Unicode" pitchFamily="34" charset="0"/>
              </a:rPr>
              <a:t>. </a:t>
            </a:r>
            <a:r>
              <a:rPr lang="en-GB" sz="900" dirty="0" err="1">
                <a:cs typeface="Lucida Sans Unicode" pitchFamily="34" charset="0"/>
              </a:rPr>
              <a:t>Así</a:t>
            </a:r>
            <a:r>
              <a:rPr lang="en-GB" sz="900" dirty="0">
                <a:cs typeface="Lucida Sans Unicode" pitchFamily="34" charset="0"/>
              </a:rPr>
              <a:t> se </a:t>
            </a:r>
            <a:r>
              <a:rPr lang="en-GB" sz="900" dirty="0" err="1">
                <a:cs typeface="Lucida Sans Unicode" pitchFamily="34" charset="0"/>
              </a:rPr>
              <a:t>pueden</a:t>
            </a:r>
            <a:r>
              <a:rPr lang="en-GB" sz="900" dirty="0">
                <a:cs typeface="Lucida Sans Unicode" pitchFamily="34" charset="0"/>
              </a:rPr>
              <a:t> </a:t>
            </a:r>
            <a:r>
              <a:rPr lang="en-GB" sz="900" dirty="0" err="1">
                <a:cs typeface="Lucida Sans Unicode" pitchFamily="34" charset="0"/>
              </a:rPr>
              <a:t>sufrir</a:t>
            </a:r>
            <a:r>
              <a:rPr lang="en-GB" sz="900" dirty="0">
                <a:cs typeface="Lucida Sans Unicode" pitchFamily="34" charset="0"/>
              </a:rPr>
              <a:t> </a:t>
            </a:r>
            <a:r>
              <a:rPr lang="en-GB" sz="900" dirty="0" err="1">
                <a:cs typeface="Lucida Sans Unicode" pitchFamily="34" charset="0"/>
              </a:rPr>
              <a:t>lesiones</a:t>
            </a:r>
            <a:r>
              <a:rPr lang="en-GB" sz="900" dirty="0">
                <a:cs typeface="Lucida Sans Unicode" pitchFamily="34" charset="0"/>
              </a:rPr>
              <a:t> graves o </a:t>
            </a:r>
            <a:r>
              <a:rPr lang="en-GB" sz="900" i="1" dirty="0">
                <a:cs typeface="Lucida Sans Unicode" pitchFamily="34" charset="0"/>
              </a:rPr>
              <a:t>hasta </a:t>
            </a:r>
            <a:r>
              <a:rPr lang="en-GB" sz="900" i="1" dirty="0" err="1">
                <a:cs typeface="Lucida Sans Unicode" pitchFamily="34" charset="0"/>
              </a:rPr>
              <a:t>morir</a:t>
            </a:r>
            <a:r>
              <a:rPr lang="en-GB" sz="900" dirty="0">
                <a:cs typeface="Lucida Sans Unicode" pitchFamily="34" charset="0"/>
              </a:rPr>
              <a:t>. </a:t>
            </a:r>
          </a:p>
          <a:p>
            <a:pPr>
              <a:lnSpc>
                <a:spcPct val="102000"/>
              </a:lnSpc>
              <a:spcBef>
                <a:spcPts val="450"/>
              </a:spcBef>
            </a:pPr>
            <a:r>
              <a:rPr lang="en-GB" sz="900" b="1" u="sng" dirty="0" err="1">
                <a:cs typeface="Lucida Sans Unicode" pitchFamily="34" charset="0"/>
              </a:rPr>
              <a:t>Evite</a:t>
            </a:r>
            <a:r>
              <a:rPr lang="en-GB" sz="900" b="1" u="sng" dirty="0">
                <a:cs typeface="Lucida Sans Unicode" pitchFamily="34" charset="0"/>
              </a:rPr>
              <a:t> los </a:t>
            </a:r>
            <a:r>
              <a:rPr lang="en-GB" sz="900" b="1" u="sng" dirty="0" err="1">
                <a:cs typeface="Lucida Sans Unicode" pitchFamily="34" charset="0"/>
              </a:rPr>
              <a:t>peligros</a:t>
            </a:r>
            <a:endParaRPr lang="en-GB" sz="900" b="1" u="sng" dirty="0">
              <a:cs typeface="Lucida Sans Unicode" pitchFamily="34" charset="0"/>
            </a:endParaRPr>
          </a:p>
          <a:p>
            <a:pPr>
              <a:lnSpc>
                <a:spcPct val="102000"/>
              </a:lnSpc>
              <a:spcBef>
                <a:spcPts val="450"/>
              </a:spcBef>
              <a:buFont typeface="Arial" charset="0"/>
              <a:buChar char="•"/>
            </a:pPr>
            <a:r>
              <a:rPr lang="en-GB" sz="900" dirty="0">
                <a:cs typeface="Lucida Sans Unicode" pitchFamily="34" charset="0"/>
              </a:rPr>
              <a:t>-- </a:t>
            </a:r>
            <a:r>
              <a:rPr lang="en-GB" sz="900" dirty="0" err="1">
                <a:cs typeface="Lucida Sans Unicode" pitchFamily="34" charset="0"/>
              </a:rPr>
              <a:t>Busque</a:t>
            </a:r>
            <a:r>
              <a:rPr lang="en-GB" sz="900" dirty="0">
                <a:cs typeface="Lucida Sans Unicode" pitchFamily="34" charset="0"/>
              </a:rPr>
              <a:t> los cables de alto </a:t>
            </a:r>
            <a:r>
              <a:rPr lang="en-GB" sz="900" dirty="0" err="1">
                <a:cs typeface="Lucida Sans Unicode" pitchFamily="34" charset="0"/>
              </a:rPr>
              <a:t>voltaje</a:t>
            </a:r>
            <a:r>
              <a:rPr lang="en-GB" sz="900" dirty="0">
                <a:cs typeface="Lucida Sans Unicode" pitchFamily="34" charset="0"/>
              </a:rPr>
              <a:t> y los </a:t>
            </a:r>
            <a:r>
              <a:rPr lang="en-GB" sz="900" dirty="0" err="1">
                <a:cs typeface="Lucida Sans Unicode" pitchFamily="34" charset="0"/>
              </a:rPr>
              <a:t>indicadores</a:t>
            </a:r>
            <a:r>
              <a:rPr lang="en-GB" sz="900" dirty="0">
                <a:cs typeface="Lucida Sans Unicode" pitchFamily="34" charset="0"/>
              </a:rPr>
              <a:t> </a:t>
            </a:r>
            <a:r>
              <a:rPr lang="en-GB" sz="900" dirty="0" err="1">
                <a:cs typeface="Lucida Sans Unicode" pitchFamily="34" charset="0"/>
              </a:rPr>
              <a:t>que</a:t>
            </a:r>
            <a:r>
              <a:rPr lang="en-GB" sz="900" dirty="0">
                <a:cs typeface="Lucida Sans Unicode" pitchFamily="34" charset="0"/>
              </a:rPr>
              <a:t> </a:t>
            </a:r>
            <a:r>
              <a:rPr lang="en-GB" sz="900" dirty="0" err="1">
                <a:cs typeface="Lucida Sans Unicode" pitchFamily="34" charset="0"/>
              </a:rPr>
              <a:t>señalen</a:t>
            </a:r>
            <a:r>
              <a:rPr lang="en-GB" sz="900" dirty="0">
                <a:cs typeface="Lucida Sans Unicode" pitchFamily="34" charset="0"/>
              </a:rPr>
              <a:t> </a:t>
            </a:r>
            <a:r>
              <a:rPr lang="en-GB" sz="900" dirty="0" err="1">
                <a:cs typeface="Lucida Sans Unicode" pitchFamily="34" charset="0"/>
              </a:rPr>
              <a:t>dónde</a:t>
            </a:r>
            <a:r>
              <a:rPr lang="en-GB" sz="900" dirty="0">
                <a:cs typeface="Lucida Sans Unicode" pitchFamily="34" charset="0"/>
              </a:rPr>
              <a:t> hay cables </a:t>
            </a:r>
            <a:r>
              <a:rPr lang="en-GB" sz="900" dirty="0" err="1">
                <a:cs typeface="Lucida Sans Unicode" pitchFamily="34" charset="0"/>
              </a:rPr>
              <a:t>eléctricos</a:t>
            </a:r>
            <a:r>
              <a:rPr lang="en-GB" sz="900" dirty="0">
                <a:cs typeface="Lucida Sans Unicode" pitchFamily="34" charset="0"/>
              </a:rPr>
              <a:t> </a:t>
            </a:r>
            <a:r>
              <a:rPr lang="en-GB" sz="900" dirty="0" err="1">
                <a:cs typeface="Lucida Sans Unicode" pitchFamily="34" charset="0"/>
              </a:rPr>
              <a:t>enterrados</a:t>
            </a:r>
            <a:r>
              <a:rPr lang="en-GB" sz="900" dirty="0">
                <a:cs typeface="Lucida Sans Unicode" pitchFamily="34" charset="0"/>
              </a:rPr>
              <a:t>. </a:t>
            </a:r>
            <a:r>
              <a:rPr lang="en-GB" sz="900" dirty="0" err="1">
                <a:cs typeface="Lucida Sans Unicode" pitchFamily="34" charset="0"/>
              </a:rPr>
              <a:t>Ponga</a:t>
            </a:r>
            <a:r>
              <a:rPr lang="en-GB" sz="900" dirty="0">
                <a:cs typeface="Lucida Sans Unicode" pitchFamily="34" charset="0"/>
              </a:rPr>
              <a:t> </a:t>
            </a:r>
            <a:r>
              <a:rPr lang="en-GB" sz="900" dirty="0" err="1">
                <a:cs typeface="Lucida Sans Unicode" pitchFamily="34" charset="0"/>
              </a:rPr>
              <a:t>rótulos</a:t>
            </a:r>
            <a:r>
              <a:rPr lang="en-GB" sz="900" dirty="0">
                <a:cs typeface="Lucida Sans Unicode" pitchFamily="34" charset="0"/>
              </a:rPr>
              <a:t> de </a:t>
            </a:r>
            <a:r>
              <a:rPr lang="en-GB" sz="900" dirty="0" err="1">
                <a:cs typeface="Lucida Sans Unicode" pitchFamily="34" charset="0"/>
              </a:rPr>
              <a:t>advertencia</a:t>
            </a:r>
            <a:r>
              <a:rPr lang="en-GB" sz="900" dirty="0">
                <a:cs typeface="Lucida Sans Unicode" pitchFamily="34" charset="0"/>
              </a:rPr>
              <a:t>. </a:t>
            </a:r>
          </a:p>
          <a:p>
            <a:pPr>
              <a:lnSpc>
                <a:spcPct val="102000"/>
              </a:lnSpc>
              <a:spcBef>
                <a:spcPts val="450"/>
              </a:spcBef>
              <a:buFont typeface="Arial" charset="0"/>
              <a:buChar char="•"/>
            </a:pPr>
            <a:r>
              <a:rPr lang="en-GB" sz="900" dirty="0">
                <a:cs typeface="Lucida Sans Unicode" pitchFamily="34" charset="0"/>
              </a:rPr>
              <a:t>-- </a:t>
            </a:r>
            <a:r>
              <a:rPr lang="en-GB" sz="900" dirty="0" err="1">
                <a:cs typeface="Lucida Sans Unicode" pitchFamily="34" charset="0"/>
              </a:rPr>
              <a:t>Comuníquese</a:t>
            </a:r>
            <a:r>
              <a:rPr lang="en-GB" sz="900" dirty="0">
                <a:cs typeface="Lucida Sans Unicode" pitchFamily="34" charset="0"/>
              </a:rPr>
              <a:t> con </a:t>
            </a:r>
            <a:r>
              <a:rPr lang="en-GB" sz="900" dirty="0" err="1">
                <a:cs typeface="Lucida Sans Unicode" pitchFamily="34" charset="0"/>
              </a:rPr>
              <a:t>las</a:t>
            </a:r>
            <a:r>
              <a:rPr lang="en-GB" sz="900" dirty="0">
                <a:cs typeface="Lucida Sans Unicode" pitchFamily="34" charset="0"/>
              </a:rPr>
              <a:t> </a:t>
            </a:r>
            <a:r>
              <a:rPr lang="en-GB" sz="900" dirty="0" err="1">
                <a:cs typeface="Lucida Sans Unicode" pitchFamily="34" charset="0"/>
              </a:rPr>
              <a:t>compañías</a:t>
            </a:r>
            <a:r>
              <a:rPr lang="en-GB" sz="900" dirty="0">
                <a:cs typeface="Lucida Sans Unicode" pitchFamily="34" charset="0"/>
              </a:rPr>
              <a:t> de </a:t>
            </a:r>
            <a:r>
              <a:rPr lang="en-GB" sz="900" dirty="0" err="1">
                <a:cs typeface="Lucida Sans Unicode" pitchFamily="34" charset="0"/>
              </a:rPr>
              <a:t>servicio</a:t>
            </a:r>
            <a:r>
              <a:rPr lang="en-GB" sz="900" dirty="0">
                <a:cs typeface="Lucida Sans Unicode" pitchFamily="34" charset="0"/>
              </a:rPr>
              <a:t> </a:t>
            </a:r>
            <a:r>
              <a:rPr lang="en-GB" sz="900" dirty="0" err="1">
                <a:cs typeface="Lucida Sans Unicode" pitchFamily="34" charset="0"/>
              </a:rPr>
              <a:t>público</a:t>
            </a:r>
            <a:r>
              <a:rPr lang="en-GB" sz="900" dirty="0">
                <a:cs typeface="Lucida Sans Unicode" pitchFamily="34" charset="0"/>
              </a:rPr>
              <a:t> </a:t>
            </a:r>
            <a:r>
              <a:rPr lang="en-GB" sz="900" dirty="0" err="1">
                <a:cs typeface="Lucida Sans Unicode" pitchFamily="34" charset="0"/>
              </a:rPr>
              <a:t>para</a:t>
            </a:r>
            <a:r>
              <a:rPr lang="en-GB" sz="900" dirty="0">
                <a:cs typeface="Lucida Sans Unicode" pitchFamily="34" charset="0"/>
              </a:rPr>
              <a:t> </a:t>
            </a:r>
            <a:r>
              <a:rPr lang="en-GB" sz="900" dirty="0" err="1">
                <a:cs typeface="Lucida Sans Unicode" pitchFamily="34" charset="0"/>
              </a:rPr>
              <a:t>que</a:t>
            </a:r>
            <a:r>
              <a:rPr lang="en-GB" sz="900" dirty="0">
                <a:cs typeface="Lucida Sans Unicode" pitchFamily="34" charset="0"/>
              </a:rPr>
              <a:t> le </a:t>
            </a:r>
            <a:r>
              <a:rPr lang="en-GB" sz="900" dirty="0" err="1">
                <a:cs typeface="Lucida Sans Unicode" pitchFamily="34" charset="0"/>
              </a:rPr>
              <a:t>indiquen</a:t>
            </a:r>
            <a:r>
              <a:rPr lang="en-GB" sz="900" dirty="0">
                <a:cs typeface="Lucida Sans Unicode" pitchFamily="34" charset="0"/>
              </a:rPr>
              <a:t> </a:t>
            </a:r>
            <a:r>
              <a:rPr lang="en-GB" sz="900" dirty="0" err="1">
                <a:cs typeface="Lucida Sans Unicode" pitchFamily="34" charset="0"/>
              </a:rPr>
              <a:t>dónde</a:t>
            </a:r>
            <a:r>
              <a:rPr lang="en-GB" sz="900" dirty="0">
                <a:cs typeface="Lucida Sans Unicode" pitchFamily="34" charset="0"/>
              </a:rPr>
              <a:t> </a:t>
            </a:r>
            <a:r>
              <a:rPr lang="en-GB" sz="900" dirty="0" err="1">
                <a:cs typeface="Lucida Sans Unicode" pitchFamily="34" charset="0"/>
              </a:rPr>
              <a:t>están</a:t>
            </a:r>
            <a:r>
              <a:rPr lang="en-GB" sz="900" dirty="0">
                <a:cs typeface="Lucida Sans Unicode" pitchFamily="34" charset="0"/>
              </a:rPr>
              <a:t> los cables </a:t>
            </a:r>
            <a:r>
              <a:rPr lang="en-GB" sz="900" dirty="0" err="1">
                <a:cs typeface="Lucida Sans Unicode" pitchFamily="34" charset="0"/>
              </a:rPr>
              <a:t>enterrados</a:t>
            </a:r>
            <a:r>
              <a:rPr lang="en-GB" sz="900" dirty="0">
                <a:cs typeface="Lucida Sans Unicode" pitchFamily="34" charset="0"/>
              </a:rPr>
              <a:t>. </a:t>
            </a:r>
          </a:p>
          <a:p>
            <a:pPr>
              <a:lnSpc>
                <a:spcPct val="102000"/>
              </a:lnSpc>
              <a:spcBef>
                <a:spcPts val="450"/>
              </a:spcBef>
              <a:buFont typeface="Arial" charset="0"/>
              <a:buChar char="•"/>
            </a:pPr>
            <a:r>
              <a:rPr lang="en-GB" sz="900" dirty="0">
                <a:cs typeface="Lucida Sans Unicode" pitchFamily="34" charset="0"/>
              </a:rPr>
              <a:t>-- </a:t>
            </a:r>
            <a:r>
              <a:rPr lang="en-GB" sz="900" dirty="0" err="1">
                <a:cs typeface="Lucida Sans Unicode" pitchFamily="34" charset="0"/>
              </a:rPr>
              <a:t>Manténgase</a:t>
            </a:r>
            <a:r>
              <a:rPr lang="en-GB" sz="900" dirty="0">
                <a:cs typeface="Lucida Sans Unicode" pitchFamily="34" charset="0"/>
              </a:rPr>
              <a:t> </a:t>
            </a:r>
            <a:r>
              <a:rPr lang="en-GB" sz="900" dirty="0" err="1">
                <a:cs typeface="Lucida Sans Unicode" pitchFamily="34" charset="0"/>
              </a:rPr>
              <a:t>por</a:t>
            </a:r>
            <a:r>
              <a:rPr lang="en-GB" sz="900" dirty="0">
                <a:cs typeface="Lucida Sans Unicode" pitchFamily="34" charset="0"/>
              </a:rPr>
              <a:t> lo </a:t>
            </a:r>
            <a:r>
              <a:rPr lang="en-GB" sz="900" dirty="0" err="1">
                <a:cs typeface="Lucida Sans Unicode" pitchFamily="34" charset="0"/>
              </a:rPr>
              <a:t>menos</a:t>
            </a:r>
            <a:r>
              <a:rPr lang="en-GB" sz="900" dirty="0">
                <a:cs typeface="Lucida Sans Unicode" pitchFamily="34" charset="0"/>
              </a:rPr>
              <a:t> a 10 pies de los cables de alto </a:t>
            </a:r>
            <a:r>
              <a:rPr lang="en-GB" sz="900" dirty="0" err="1">
                <a:cs typeface="Lucida Sans Unicode" pitchFamily="34" charset="0"/>
              </a:rPr>
              <a:t>voltaje</a:t>
            </a:r>
            <a:r>
              <a:rPr lang="en-GB" sz="900" dirty="0">
                <a:cs typeface="Lucida Sans Unicode" pitchFamily="34" charset="0"/>
              </a:rPr>
              <a:t>.  </a:t>
            </a:r>
          </a:p>
          <a:p>
            <a:pPr>
              <a:lnSpc>
                <a:spcPct val="102000"/>
              </a:lnSpc>
              <a:spcBef>
                <a:spcPts val="450"/>
              </a:spcBef>
              <a:buFont typeface="Arial" charset="0"/>
              <a:buChar char="•"/>
            </a:pPr>
            <a:r>
              <a:rPr lang="en-GB" sz="900" dirty="0">
                <a:cs typeface="Lucida Sans Unicode" pitchFamily="34" charset="0"/>
              </a:rPr>
              <a:t>-- Si no </a:t>
            </a:r>
            <a:r>
              <a:rPr lang="en-GB" sz="900" dirty="0" err="1">
                <a:cs typeface="Lucida Sans Unicode" pitchFamily="34" charset="0"/>
              </a:rPr>
              <a:t>está</a:t>
            </a:r>
            <a:r>
              <a:rPr lang="en-GB" sz="900" dirty="0">
                <a:cs typeface="Lucida Sans Unicode" pitchFamily="34" charset="0"/>
              </a:rPr>
              <a:t> </a:t>
            </a:r>
            <a:r>
              <a:rPr lang="en-GB" sz="900" dirty="0" err="1">
                <a:cs typeface="Lucida Sans Unicode" pitchFamily="34" charset="0"/>
              </a:rPr>
              <a:t>plenamente</a:t>
            </a:r>
            <a:r>
              <a:rPr lang="en-GB" sz="900" dirty="0">
                <a:cs typeface="Lucida Sans Unicode" pitchFamily="34" charset="0"/>
              </a:rPr>
              <a:t> </a:t>
            </a:r>
            <a:r>
              <a:rPr lang="en-GB" sz="900" dirty="0" err="1">
                <a:cs typeface="Lucida Sans Unicode" pitchFamily="34" charset="0"/>
              </a:rPr>
              <a:t>seguro</a:t>
            </a:r>
            <a:r>
              <a:rPr lang="en-GB" sz="900" dirty="0">
                <a:cs typeface="Lucida Sans Unicode" pitchFamily="34" charset="0"/>
              </a:rPr>
              <a:t> de </a:t>
            </a:r>
            <a:r>
              <a:rPr lang="en-GB" sz="900" dirty="0" err="1">
                <a:cs typeface="Lucida Sans Unicode" pitchFamily="34" charset="0"/>
              </a:rPr>
              <a:t>que</a:t>
            </a:r>
            <a:r>
              <a:rPr lang="en-GB" sz="900" dirty="0">
                <a:cs typeface="Lucida Sans Unicode" pitchFamily="34" charset="0"/>
              </a:rPr>
              <a:t> la </a:t>
            </a:r>
            <a:r>
              <a:rPr lang="en-GB" sz="900" dirty="0" err="1">
                <a:cs typeface="Lucida Sans Unicode" pitchFamily="34" charset="0"/>
              </a:rPr>
              <a:t>corriente</a:t>
            </a:r>
            <a:r>
              <a:rPr lang="en-GB" sz="900" dirty="0">
                <a:cs typeface="Lucida Sans Unicode" pitchFamily="34" charset="0"/>
              </a:rPr>
              <a:t> </a:t>
            </a:r>
            <a:r>
              <a:rPr lang="en-GB" sz="900" dirty="0" err="1">
                <a:cs typeface="Lucida Sans Unicode" pitchFamily="34" charset="0"/>
              </a:rPr>
              <a:t>eléctrica</a:t>
            </a:r>
            <a:r>
              <a:rPr lang="en-GB" sz="900" dirty="0">
                <a:cs typeface="Lucida Sans Unicode" pitchFamily="34" charset="0"/>
              </a:rPr>
              <a:t> no </a:t>
            </a:r>
            <a:r>
              <a:rPr lang="en-GB" sz="900" dirty="0" err="1">
                <a:cs typeface="Lucida Sans Unicode" pitchFamily="34" charset="0"/>
              </a:rPr>
              <a:t>está</a:t>
            </a:r>
            <a:r>
              <a:rPr lang="en-GB" sz="900" dirty="0">
                <a:cs typeface="Lucida Sans Unicode" pitchFamily="34" charset="0"/>
              </a:rPr>
              <a:t> </a:t>
            </a:r>
            <a:r>
              <a:rPr lang="en-GB" sz="900" dirty="0" err="1">
                <a:cs typeface="Lucida Sans Unicode" pitchFamily="34" charset="0"/>
              </a:rPr>
              <a:t>cortada</a:t>
            </a:r>
            <a:r>
              <a:rPr lang="en-GB" sz="900" dirty="0">
                <a:cs typeface="Lucida Sans Unicode" pitchFamily="34" charset="0"/>
              </a:rPr>
              <a:t>, </a:t>
            </a:r>
            <a:r>
              <a:rPr lang="en-GB" sz="900" dirty="0" err="1">
                <a:cs typeface="Lucida Sans Unicode" pitchFamily="34" charset="0"/>
              </a:rPr>
              <a:t>haga</a:t>
            </a:r>
            <a:r>
              <a:rPr lang="en-GB" sz="900" dirty="0">
                <a:cs typeface="Lucida Sans Unicode" pitchFamily="34" charset="0"/>
              </a:rPr>
              <a:t> de </a:t>
            </a:r>
            <a:r>
              <a:rPr lang="en-GB" sz="900" dirty="0" err="1">
                <a:cs typeface="Lucida Sans Unicode" pitchFamily="34" charset="0"/>
              </a:rPr>
              <a:t>cuenta</a:t>
            </a:r>
            <a:r>
              <a:rPr lang="en-GB" sz="900" dirty="0">
                <a:cs typeface="Lucida Sans Unicode" pitchFamily="34" charset="0"/>
              </a:rPr>
              <a:t> </a:t>
            </a:r>
            <a:r>
              <a:rPr lang="en-GB" sz="900" dirty="0" err="1">
                <a:cs typeface="Lucida Sans Unicode" pitchFamily="34" charset="0"/>
              </a:rPr>
              <a:t>que</a:t>
            </a:r>
            <a:r>
              <a:rPr lang="en-GB" sz="900" dirty="0">
                <a:cs typeface="Lucida Sans Unicode" pitchFamily="34" charset="0"/>
              </a:rPr>
              <a:t> los cables de alto </a:t>
            </a:r>
            <a:r>
              <a:rPr lang="en-GB" sz="900" dirty="0" err="1">
                <a:cs typeface="Lucida Sans Unicode" pitchFamily="34" charset="0"/>
              </a:rPr>
              <a:t>voltaje</a:t>
            </a:r>
            <a:r>
              <a:rPr lang="en-GB" sz="900" dirty="0">
                <a:cs typeface="Lucida Sans Unicode" pitchFamily="34" charset="0"/>
              </a:rPr>
              <a:t> </a:t>
            </a:r>
            <a:r>
              <a:rPr lang="en-GB" sz="900" dirty="0" err="1">
                <a:cs typeface="Lucida Sans Unicode" pitchFamily="34" charset="0"/>
              </a:rPr>
              <a:t>tienen</a:t>
            </a:r>
            <a:r>
              <a:rPr lang="en-GB" sz="900" dirty="0">
                <a:cs typeface="Lucida Sans Unicode" pitchFamily="34" charset="0"/>
              </a:rPr>
              <a:t> </a:t>
            </a:r>
            <a:r>
              <a:rPr lang="en-GB" sz="900" dirty="0" err="1">
                <a:cs typeface="Lucida Sans Unicode" pitchFamily="34" charset="0"/>
              </a:rPr>
              <a:t>electricidad</a:t>
            </a:r>
            <a:r>
              <a:rPr lang="en-GB" sz="900" dirty="0">
                <a:cs typeface="Lucida Sans Unicode" pitchFamily="34" charset="0"/>
              </a:rPr>
              <a:t>. </a:t>
            </a:r>
          </a:p>
          <a:p>
            <a:pPr>
              <a:lnSpc>
                <a:spcPct val="102000"/>
              </a:lnSpc>
              <a:spcBef>
                <a:spcPts val="450"/>
              </a:spcBef>
              <a:buFont typeface="Arial" charset="0"/>
              <a:buChar char="•"/>
            </a:pPr>
            <a:r>
              <a:rPr lang="en-GB" sz="900" dirty="0">
                <a:cs typeface="Lucida Sans Unicode" pitchFamily="34" charset="0"/>
              </a:rPr>
              <a:t>-- </a:t>
            </a:r>
            <a:r>
              <a:rPr lang="en-GB" sz="900" dirty="0" err="1">
                <a:cs typeface="Lucida Sans Unicode" pitchFamily="34" charset="0"/>
              </a:rPr>
              <a:t>Haga</a:t>
            </a:r>
            <a:r>
              <a:rPr lang="en-GB" sz="900" dirty="0">
                <a:cs typeface="Lucida Sans Unicode" pitchFamily="34" charset="0"/>
              </a:rPr>
              <a:t> </a:t>
            </a:r>
            <a:r>
              <a:rPr lang="en-GB" sz="900" dirty="0" err="1">
                <a:cs typeface="Lucida Sans Unicode" pitchFamily="34" charset="0"/>
              </a:rPr>
              <a:t>que</a:t>
            </a:r>
            <a:r>
              <a:rPr lang="en-GB" sz="900" dirty="0">
                <a:cs typeface="Lucida Sans Unicode" pitchFamily="34" charset="0"/>
              </a:rPr>
              <a:t> el </a:t>
            </a:r>
            <a:r>
              <a:rPr lang="en-GB" sz="900" dirty="0" err="1">
                <a:cs typeface="Lucida Sans Unicode" pitchFamily="34" charset="0"/>
              </a:rPr>
              <a:t>dueño</a:t>
            </a:r>
            <a:r>
              <a:rPr lang="en-GB" sz="900" dirty="0">
                <a:cs typeface="Lucida Sans Unicode" pitchFamily="34" charset="0"/>
              </a:rPr>
              <a:t> u </a:t>
            </a:r>
            <a:r>
              <a:rPr lang="en-GB" sz="900" dirty="0" err="1">
                <a:cs typeface="Lucida Sans Unicode" pitchFamily="34" charset="0"/>
              </a:rPr>
              <a:t>operador</a:t>
            </a:r>
            <a:r>
              <a:rPr lang="en-GB" sz="900" dirty="0">
                <a:cs typeface="Lucida Sans Unicode" pitchFamily="34" charset="0"/>
              </a:rPr>
              <a:t> de los cables </a:t>
            </a:r>
            <a:r>
              <a:rPr lang="en-GB" sz="900" dirty="0" err="1">
                <a:cs typeface="Lucida Sans Unicode" pitchFamily="34" charset="0"/>
              </a:rPr>
              <a:t>corte</a:t>
            </a:r>
            <a:r>
              <a:rPr lang="en-GB" sz="900" dirty="0">
                <a:cs typeface="Lucida Sans Unicode" pitchFamily="34" charset="0"/>
              </a:rPr>
              <a:t> la </a:t>
            </a:r>
            <a:r>
              <a:rPr lang="en-GB" sz="900" dirty="0" err="1">
                <a:cs typeface="Lucida Sans Unicode" pitchFamily="34" charset="0"/>
              </a:rPr>
              <a:t>electricidad</a:t>
            </a:r>
            <a:r>
              <a:rPr lang="en-GB" sz="900" dirty="0">
                <a:cs typeface="Lucida Sans Unicode" pitchFamily="34" charset="0"/>
              </a:rPr>
              <a:t> y </a:t>
            </a:r>
            <a:r>
              <a:rPr lang="en-GB" sz="900" dirty="0" err="1">
                <a:cs typeface="Lucida Sans Unicode" pitchFamily="34" charset="0"/>
              </a:rPr>
              <a:t>ponga</a:t>
            </a:r>
            <a:r>
              <a:rPr lang="en-GB" sz="900" dirty="0">
                <a:cs typeface="Lucida Sans Unicode" pitchFamily="34" charset="0"/>
              </a:rPr>
              <a:t> a </a:t>
            </a:r>
            <a:r>
              <a:rPr lang="en-GB" sz="900" dirty="0" err="1">
                <a:cs typeface="Lucida Sans Unicode" pitchFamily="34" charset="0"/>
              </a:rPr>
              <a:t>tierra</a:t>
            </a:r>
            <a:r>
              <a:rPr lang="en-GB" sz="900" dirty="0">
                <a:cs typeface="Lucida Sans Unicode" pitchFamily="34" charset="0"/>
              </a:rPr>
              <a:t> los cables </a:t>
            </a:r>
            <a:r>
              <a:rPr lang="en-GB" sz="900" dirty="0" err="1">
                <a:cs typeface="Lucida Sans Unicode" pitchFamily="34" charset="0"/>
              </a:rPr>
              <a:t>cuando</a:t>
            </a:r>
            <a:r>
              <a:rPr lang="en-GB" sz="900" dirty="0">
                <a:cs typeface="Lucida Sans Unicode" pitchFamily="34" charset="0"/>
              </a:rPr>
              <a:t> se </a:t>
            </a:r>
            <a:r>
              <a:rPr lang="en-GB" sz="900" dirty="0" err="1">
                <a:cs typeface="Lucida Sans Unicode" pitchFamily="34" charset="0"/>
              </a:rPr>
              <a:t>trabaje</a:t>
            </a:r>
            <a:r>
              <a:rPr lang="en-GB" sz="900" dirty="0">
                <a:cs typeface="Lucida Sans Unicode" pitchFamily="34" charset="0"/>
              </a:rPr>
              <a:t> </a:t>
            </a:r>
            <a:r>
              <a:rPr lang="en-GB" sz="900" dirty="0" err="1">
                <a:cs typeface="Lucida Sans Unicode" pitchFamily="34" charset="0"/>
              </a:rPr>
              <a:t>cerca</a:t>
            </a:r>
            <a:r>
              <a:rPr lang="en-GB" sz="900" dirty="0">
                <a:cs typeface="Lucida Sans Unicode" pitchFamily="34" charset="0"/>
              </a:rPr>
              <a:t> de </a:t>
            </a:r>
            <a:r>
              <a:rPr lang="en-GB" sz="900" dirty="0" err="1">
                <a:cs typeface="Lucida Sans Unicode" pitchFamily="34" charset="0"/>
              </a:rPr>
              <a:t>ellos</a:t>
            </a:r>
            <a:r>
              <a:rPr lang="en-GB" sz="900" dirty="0">
                <a:cs typeface="Lucida Sans Unicode" pitchFamily="34" charset="0"/>
              </a:rPr>
              <a:t>.</a:t>
            </a:r>
          </a:p>
          <a:p>
            <a:pPr>
              <a:lnSpc>
                <a:spcPct val="102000"/>
              </a:lnSpc>
              <a:spcBef>
                <a:spcPts val="450"/>
              </a:spcBef>
              <a:buFont typeface="Arial" charset="0"/>
              <a:buChar char="•"/>
            </a:pPr>
            <a:r>
              <a:rPr lang="en-GB" sz="900" dirty="0">
                <a:cs typeface="Lucida Sans Unicode" pitchFamily="34" charset="0"/>
              </a:rPr>
              <a:t>-- </a:t>
            </a:r>
            <a:r>
              <a:rPr lang="en-GB" sz="900" dirty="0" err="1">
                <a:cs typeface="Lucida Sans Unicode" pitchFamily="34" charset="0"/>
              </a:rPr>
              <a:t>Otras</a:t>
            </a:r>
            <a:r>
              <a:rPr lang="en-GB" sz="900" dirty="0">
                <a:cs typeface="Lucida Sans Unicode" pitchFamily="34" charset="0"/>
              </a:rPr>
              <a:t> </a:t>
            </a:r>
            <a:r>
              <a:rPr lang="en-GB" sz="900" dirty="0" err="1">
                <a:cs typeface="Lucida Sans Unicode" pitchFamily="34" charset="0"/>
              </a:rPr>
              <a:t>medidas</a:t>
            </a:r>
            <a:r>
              <a:rPr lang="en-GB" sz="900" dirty="0">
                <a:cs typeface="Lucida Sans Unicode" pitchFamily="34" charset="0"/>
              </a:rPr>
              <a:t> de </a:t>
            </a:r>
            <a:r>
              <a:rPr lang="en-GB" sz="900" dirty="0" err="1">
                <a:cs typeface="Lucida Sans Unicode" pitchFamily="34" charset="0"/>
              </a:rPr>
              <a:t>protección</a:t>
            </a:r>
            <a:r>
              <a:rPr lang="en-GB" sz="900" dirty="0">
                <a:cs typeface="Lucida Sans Unicode" pitchFamily="34" charset="0"/>
              </a:rPr>
              <a:t> </a:t>
            </a:r>
            <a:r>
              <a:rPr lang="en-GB" sz="900" dirty="0" err="1">
                <a:cs typeface="Lucida Sans Unicode" pitchFamily="34" charset="0"/>
              </a:rPr>
              <a:t>incluyen</a:t>
            </a:r>
            <a:r>
              <a:rPr lang="en-GB" sz="900" dirty="0">
                <a:cs typeface="Lucida Sans Unicode" pitchFamily="34" charset="0"/>
              </a:rPr>
              <a:t> </a:t>
            </a:r>
            <a:r>
              <a:rPr lang="en-GB" sz="900" dirty="0" err="1">
                <a:cs typeface="Lucida Sans Unicode" pitchFamily="34" charset="0"/>
              </a:rPr>
              <a:t>resguardar</a:t>
            </a:r>
            <a:r>
              <a:rPr lang="en-GB" sz="900" dirty="0">
                <a:cs typeface="Lucida Sans Unicode" pitchFamily="34" charset="0"/>
              </a:rPr>
              <a:t> o </a:t>
            </a:r>
            <a:r>
              <a:rPr lang="en-GB" sz="900" dirty="0" err="1">
                <a:cs typeface="Lucida Sans Unicode" pitchFamily="34" charset="0"/>
              </a:rPr>
              <a:t>aislar</a:t>
            </a:r>
            <a:r>
              <a:rPr lang="en-GB" sz="900" dirty="0">
                <a:cs typeface="Lucida Sans Unicode" pitchFamily="34" charset="0"/>
              </a:rPr>
              <a:t> los cables. </a:t>
            </a:r>
          </a:p>
          <a:p>
            <a:pPr>
              <a:lnSpc>
                <a:spcPct val="102000"/>
              </a:lnSpc>
              <a:spcBef>
                <a:spcPts val="450"/>
              </a:spcBef>
              <a:buFont typeface="Arial" charset="0"/>
              <a:buChar char="•"/>
            </a:pPr>
            <a:r>
              <a:rPr lang="en-GB" sz="900" dirty="0">
                <a:cs typeface="Lucida Sans Unicode" pitchFamily="34" charset="0"/>
              </a:rPr>
              <a:t>-- Use </a:t>
            </a:r>
            <a:r>
              <a:rPr lang="en-GB" sz="900" dirty="0" err="1">
                <a:cs typeface="Lucida Sans Unicode" pitchFamily="34" charset="0"/>
              </a:rPr>
              <a:t>escaleras</a:t>
            </a:r>
            <a:r>
              <a:rPr lang="en-GB" sz="900" dirty="0">
                <a:cs typeface="Lucida Sans Unicode" pitchFamily="34" charset="0"/>
              </a:rPr>
              <a:t> de </a:t>
            </a:r>
            <a:r>
              <a:rPr lang="en-GB" sz="900" dirty="0" err="1">
                <a:cs typeface="Lucida Sans Unicode" pitchFamily="34" charset="0"/>
              </a:rPr>
              <a:t>madera</a:t>
            </a:r>
            <a:r>
              <a:rPr lang="en-GB" sz="900" dirty="0">
                <a:cs typeface="Lucida Sans Unicode" pitchFamily="34" charset="0"/>
              </a:rPr>
              <a:t> no </a:t>
            </a:r>
            <a:r>
              <a:rPr lang="en-GB" sz="900" dirty="0" err="1">
                <a:cs typeface="Lucida Sans Unicode" pitchFamily="34" charset="0"/>
              </a:rPr>
              <a:t>conductora</a:t>
            </a:r>
            <a:r>
              <a:rPr lang="en-GB" sz="900" dirty="0">
                <a:cs typeface="Lucida Sans Unicode" pitchFamily="34" charset="0"/>
              </a:rPr>
              <a:t> o de </a:t>
            </a:r>
            <a:r>
              <a:rPr lang="en-GB" sz="900" dirty="0" err="1">
                <a:cs typeface="Lucida Sans Unicode" pitchFamily="34" charset="0"/>
              </a:rPr>
              <a:t>fibra</a:t>
            </a:r>
            <a:r>
              <a:rPr lang="en-GB" sz="900" dirty="0">
                <a:cs typeface="Lucida Sans Unicode" pitchFamily="34" charset="0"/>
              </a:rPr>
              <a:t> de </a:t>
            </a:r>
            <a:r>
              <a:rPr lang="en-GB" sz="900" dirty="0" err="1">
                <a:cs typeface="Lucida Sans Unicode" pitchFamily="34" charset="0"/>
              </a:rPr>
              <a:t>vidrio</a:t>
            </a:r>
            <a:r>
              <a:rPr lang="en-GB" sz="900" dirty="0">
                <a:cs typeface="Lucida Sans Unicode" pitchFamily="34" charset="0"/>
              </a:rPr>
              <a:t> </a:t>
            </a:r>
            <a:r>
              <a:rPr lang="en-GB" sz="900" dirty="0" err="1">
                <a:cs typeface="Lucida Sans Unicode" pitchFamily="34" charset="0"/>
              </a:rPr>
              <a:t>cuando</a:t>
            </a:r>
            <a:r>
              <a:rPr lang="en-GB" sz="900" dirty="0">
                <a:cs typeface="Lucida Sans Unicode" pitchFamily="34" charset="0"/>
              </a:rPr>
              <a:t> </a:t>
            </a:r>
            <a:r>
              <a:rPr lang="en-GB" sz="900" dirty="0" err="1">
                <a:cs typeface="Lucida Sans Unicode" pitchFamily="34" charset="0"/>
              </a:rPr>
              <a:t>trabaje</a:t>
            </a:r>
            <a:r>
              <a:rPr lang="en-GB" sz="900" dirty="0">
                <a:cs typeface="Lucida Sans Unicode" pitchFamily="34" charset="0"/>
              </a:rPr>
              <a:t> </a:t>
            </a:r>
            <a:r>
              <a:rPr lang="en-GB" sz="900" dirty="0" err="1">
                <a:cs typeface="Lucida Sans Unicode" pitchFamily="34" charset="0"/>
              </a:rPr>
              <a:t>cerca</a:t>
            </a:r>
            <a:r>
              <a:rPr lang="en-GB" sz="900" dirty="0">
                <a:cs typeface="Lucida Sans Unicode" pitchFamily="34" charset="0"/>
              </a:rPr>
              <a:t> de los cables </a:t>
            </a:r>
            <a:r>
              <a:rPr lang="en-GB" sz="900" dirty="0" err="1">
                <a:cs typeface="Lucida Sans Unicode" pitchFamily="34" charset="0"/>
              </a:rPr>
              <a:t>eléctricos</a:t>
            </a:r>
            <a:r>
              <a:rPr lang="en-GB" sz="900" dirty="0">
                <a:cs typeface="Lucida Sans Unicode" pitchFamily="34" charset="0"/>
              </a:rPr>
              <a:t>. </a:t>
            </a:r>
          </a:p>
          <a:p>
            <a:pPr>
              <a:spcBef>
                <a:spcPts val="450"/>
              </a:spcBef>
            </a:pPr>
            <a:r>
              <a:rPr lang="en-GB" sz="900" dirty="0" err="1">
                <a:cs typeface="Lucida Sans Unicode" pitchFamily="34" charset="0"/>
              </a:rPr>
              <a:t>Todo</a:t>
            </a:r>
            <a:r>
              <a:rPr lang="en-GB" sz="900" dirty="0">
                <a:cs typeface="Lucida Sans Unicode" pitchFamily="34" charset="0"/>
              </a:rPr>
              <a:t> el </a:t>
            </a:r>
            <a:r>
              <a:rPr lang="en-GB" sz="900" dirty="0" err="1">
                <a:cs typeface="Lucida Sans Unicode" pitchFamily="34" charset="0"/>
              </a:rPr>
              <a:t>equipo</a:t>
            </a:r>
            <a:r>
              <a:rPr lang="en-GB" sz="900" dirty="0">
                <a:cs typeface="Lucida Sans Unicode" pitchFamily="34" charset="0"/>
              </a:rPr>
              <a:t> </a:t>
            </a:r>
            <a:r>
              <a:rPr lang="en-GB" sz="900" dirty="0" err="1">
                <a:cs typeface="Lucida Sans Unicode" pitchFamily="34" charset="0"/>
              </a:rPr>
              <a:t>eléctrico</a:t>
            </a:r>
            <a:r>
              <a:rPr lang="en-GB" sz="900" dirty="0">
                <a:cs typeface="Lucida Sans Unicode" pitchFamily="34" charset="0"/>
              </a:rPr>
              <a:t>, </a:t>
            </a:r>
            <a:r>
              <a:rPr lang="en-GB" sz="900" dirty="0" err="1">
                <a:cs typeface="Lucida Sans Unicode" pitchFamily="34" charset="0"/>
              </a:rPr>
              <a:t>incluyendo</a:t>
            </a:r>
            <a:r>
              <a:rPr lang="en-GB" sz="900" dirty="0">
                <a:cs typeface="Lucida Sans Unicode" pitchFamily="34" charset="0"/>
              </a:rPr>
              <a:t> </a:t>
            </a:r>
            <a:r>
              <a:rPr lang="en-GB" sz="900" dirty="0" err="1">
                <a:cs typeface="Lucida Sans Unicode" pitchFamily="34" charset="0"/>
              </a:rPr>
              <a:t>generadores</a:t>
            </a:r>
            <a:r>
              <a:rPr lang="en-GB" sz="900" dirty="0">
                <a:cs typeface="Lucida Sans Unicode" pitchFamily="34" charset="0"/>
              </a:rPr>
              <a:t>, </a:t>
            </a:r>
            <a:r>
              <a:rPr lang="en-GB" sz="900" dirty="0" err="1">
                <a:cs typeface="Lucida Sans Unicode" pitchFamily="34" charset="0"/>
              </a:rPr>
              <a:t>cordones</a:t>
            </a:r>
            <a:r>
              <a:rPr lang="en-GB" sz="900" dirty="0">
                <a:cs typeface="Lucida Sans Unicode" pitchFamily="34" charset="0"/>
              </a:rPr>
              <a:t> de </a:t>
            </a:r>
            <a:r>
              <a:rPr lang="en-GB" sz="900" dirty="0" err="1">
                <a:cs typeface="Lucida Sans Unicode" pitchFamily="34" charset="0"/>
              </a:rPr>
              <a:t>extensión</a:t>
            </a:r>
            <a:r>
              <a:rPr lang="en-GB" sz="900" dirty="0">
                <a:cs typeface="Lucida Sans Unicode" pitchFamily="34" charset="0"/>
              </a:rPr>
              <a:t>, luces y </a:t>
            </a:r>
            <a:r>
              <a:rPr lang="en-GB" sz="900" dirty="0" err="1">
                <a:cs typeface="Lucida Sans Unicode" pitchFamily="34" charset="0"/>
              </a:rPr>
              <a:t>herramientas</a:t>
            </a:r>
            <a:r>
              <a:rPr lang="en-GB" sz="900" dirty="0">
                <a:cs typeface="Lucida Sans Unicode" pitchFamily="34" charset="0"/>
              </a:rPr>
              <a:t> </a:t>
            </a:r>
            <a:r>
              <a:rPr lang="en-GB" sz="900" dirty="0" err="1">
                <a:cs typeface="Lucida Sans Unicode" pitchFamily="34" charset="0"/>
              </a:rPr>
              <a:t>motorizadas</a:t>
            </a:r>
            <a:r>
              <a:rPr lang="en-GB" sz="900" dirty="0">
                <a:cs typeface="Lucida Sans Unicode" pitchFamily="34" charset="0"/>
              </a:rPr>
              <a:t>, </a:t>
            </a:r>
            <a:r>
              <a:rPr lang="en-GB" sz="900" dirty="0" err="1">
                <a:cs typeface="Lucida Sans Unicode" pitchFamily="34" charset="0"/>
              </a:rPr>
              <a:t>deben</a:t>
            </a:r>
            <a:r>
              <a:rPr lang="en-GB" sz="900" dirty="0">
                <a:cs typeface="Lucida Sans Unicode" pitchFamily="34" charset="0"/>
              </a:rPr>
              <a:t> </a:t>
            </a:r>
            <a:r>
              <a:rPr lang="en-GB" sz="900" dirty="0" err="1">
                <a:cs typeface="Lucida Sans Unicode" pitchFamily="34" charset="0"/>
              </a:rPr>
              <a:t>observar</a:t>
            </a:r>
            <a:r>
              <a:rPr lang="en-GB" sz="900" dirty="0">
                <a:cs typeface="Lucida Sans Unicode" pitchFamily="34" charset="0"/>
              </a:rPr>
              <a:t> </a:t>
            </a:r>
            <a:r>
              <a:rPr lang="en-GB" sz="900" dirty="0" err="1">
                <a:cs typeface="Lucida Sans Unicode" pitchFamily="34" charset="0"/>
              </a:rPr>
              <a:t>las</a:t>
            </a:r>
            <a:r>
              <a:rPr lang="en-GB" sz="900" dirty="0">
                <a:cs typeface="Lucida Sans Unicode" pitchFamily="34" charset="0"/>
              </a:rPr>
              <a:t> </a:t>
            </a:r>
            <a:r>
              <a:rPr lang="en-GB" sz="900" dirty="0" err="1">
                <a:cs typeface="Lucida Sans Unicode" pitchFamily="34" charset="0"/>
              </a:rPr>
              <a:t>normas</a:t>
            </a:r>
            <a:r>
              <a:rPr lang="en-GB" sz="900" dirty="0">
                <a:cs typeface="Lucida Sans Unicode" pitchFamily="34" charset="0"/>
              </a:rPr>
              <a:t> </a:t>
            </a:r>
            <a:r>
              <a:rPr lang="en-GB" sz="900" dirty="0" err="1">
                <a:cs typeface="Lucida Sans Unicode" pitchFamily="34" charset="0"/>
              </a:rPr>
              <a:t>aplicables</a:t>
            </a:r>
            <a:r>
              <a:rPr lang="en-GB" sz="900" dirty="0">
                <a:cs typeface="Lucida Sans Unicode" pitchFamily="34" charset="0"/>
              </a:rPr>
              <a:t> de OSHA, NFPA y NEC.  Los </a:t>
            </a:r>
            <a:r>
              <a:rPr lang="en-GB" sz="900" dirty="0" err="1">
                <a:cs typeface="Lucida Sans Unicode" pitchFamily="34" charset="0"/>
              </a:rPr>
              <a:t>interruptores</a:t>
            </a:r>
            <a:r>
              <a:rPr lang="en-GB" sz="900" dirty="0">
                <a:cs typeface="Lucida Sans Unicode" pitchFamily="34" charset="0"/>
              </a:rPr>
              <a:t> con polo a </a:t>
            </a:r>
            <a:r>
              <a:rPr lang="en-GB" sz="900" dirty="0" err="1">
                <a:cs typeface="Lucida Sans Unicode" pitchFamily="34" charset="0"/>
              </a:rPr>
              <a:t>tierra</a:t>
            </a:r>
            <a:r>
              <a:rPr lang="en-GB" sz="900" dirty="0">
                <a:cs typeface="Lucida Sans Unicode" pitchFamily="34" charset="0"/>
              </a:rPr>
              <a:t> (GFCI) </a:t>
            </a:r>
            <a:r>
              <a:rPr lang="en-GB" sz="900" dirty="0" err="1">
                <a:cs typeface="Lucida Sans Unicode" pitchFamily="34" charset="0"/>
              </a:rPr>
              <a:t>deberán</a:t>
            </a:r>
            <a:r>
              <a:rPr lang="en-GB" sz="900" dirty="0">
                <a:cs typeface="Lucida Sans Unicode" pitchFamily="34" charset="0"/>
              </a:rPr>
              <a:t> </a:t>
            </a:r>
            <a:r>
              <a:rPr lang="en-GB" sz="900" dirty="0" err="1">
                <a:cs typeface="Lucida Sans Unicode" pitchFamily="34" charset="0"/>
              </a:rPr>
              <a:t>instalarse</a:t>
            </a:r>
            <a:r>
              <a:rPr lang="en-GB" sz="900" dirty="0">
                <a:cs typeface="Lucida Sans Unicode" pitchFamily="34" charset="0"/>
              </a:rPr>
              <a:t> en </a:t>
            </a:r>
            <a:r>
              <a:rPr lang="en-GB" sz="900" dirty="0" err="1">
                <a:cs typeface="Lucida Sans Unicode" pitchFamily="34" charset="0"/>
              </a:rPr>
              <a:t>todos</a:t>
            </a:r>
            <a:r>
              <a:rPr lang="en-GB" sz="900" dirty="0">
                <a:cs typeface="Lucida Sans Unicode" pitchFamily="34" charset="0"/>
              </a:rPr>
              <a:t> los </a:t>
            </a:r>
            <a:r>
              <a:rPr lang="en-GB" sz="900" dirty="0" err="1">
                <a:cs typeface="Lucida Sans Unicode" pitchFamily="34" charset="0"/>
              </a:rPr>
              <a:t>circuitos</a:t>
            </a:r>
            <a:r>
              <a:rPr lang="en-GB" sz="900" dirty="0">
                <a:cs typeface="Lucida Sans Unicode" pitchFamily="34" charset="0"/>
              </a:rPr>
              <a:t> de </a:t>
            </a:r>
            <a:r>
              <a:rPr lang="en-GB" sz="900" dirty="0" err="1">
                <a:cs typeface="Lucida Sans Unicode" pitchFamily="34" charset="0"/>
              </a:rPr>
              <a:t>alambrado</a:t>
            </a:r>
            <a:r>
              <a:rPr lang="en-GB" sz="900" dirty="0">
                <a:cs typeface="Lucida Sans Unicode" pitchFamily="34" charset="0"/>
              </a:rPr>
              <a:t> temporal de 15A y 20A.</a:t>
            </a:r>
          </a:p>
        </p:txBody>
      </p:sp>
    </p:spTree>
    <p:extLst>
      <p:ext uri="{BB962C8B-B14F-4D97-AF65-F5344CB8AC3E}">
        <p14:creationId xmlns:p14="http://schemas.microsoft.com/office/powerpoint/2010/main" val="2720784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b="1" dirty="0" smtClean="0"/>
              <a:t>Notas para el capacitador</a:t>
            </a:r>
            <a:r>
              <a:rPr lang="es-PR" dirty="0" smtClean="0"/>
              <a:t>:</a:t>
            </a:r>
          </a:p>
          <a:p>
            <a:endParaRPr lang="es-PR" dirty="0" smtClean="0"/>
          </a:p>
          <a:p>
            <a:r>
              <a:rPr lang="es-PR" dirty="0" smtClean="0"/>
              <a:t>Las agencias federales y estatales  destacan personal en los</a:t>
            </a:r>
            <a:r>
              <a:rPr lang="es-PR" baseline="0" dirty="0" smtClean="0"/>
              <a:t> esfuerzos de ayuda luego de un huracán</a:t>
            </a:r>
          </a:p>
          <a:p>
            <a:r>
              <a:rPr lang="es-PR" baseline="0" dirty="0" smtClean="0"/>
              <a:t>Existen peligros ambientales y de salud y seguridad ocupacional que afectan al personal destacado</a:t>
            </a:r>
          </a:p>
          <a:p>
            <a:r>
              <a:rPr lang="es-PR" dirty="0" smtClean="0"/>
              <a:t>Los huracanes de categoría 4 y mayor causan devastación a  a</a:t>
            </a:r>
            <a:r>
              <a:rPr lang="es-PR" baseline="0" dirty="0" smtClean="0"/>
              <a:t> su paso creando peligros  mayores en operaciones de ayuda.  </a:t>
            </a:r>
          </a:p>
          <a:p>
            <a:endParaRPr lang="es-PR" baseline="0" dirty="0" smtClean="0"/>
          </a:p>
          <a:p>
            <a:r>
              <a:rPr lang="es-PR" baseline="0" dirty="0" smtClean="0"/>
              <a:t>Es necesario por tanto aumentar la conciencia de seguridad para estos trabajadores.</a:t>
            </a:r>
            <a:endParaRPr lang="es-P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3FC34-BF99-403A-AA16-AF90622A1C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0064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698500"/>
            <a:ext cx="4645025" cy="3484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68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387352" y="4414840"/>
            <a:ext cx="6156325" cy="304416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16" tIns="46407" rIns="92816" bIns="46407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5000"/>
              </a:lnSpc>
              <a:spcBef>
                <a:spcPts val="450"/>
              </a:spcBef>
            </a:pPr>
            <a:r>
              <a:rPr lang="en-GB" sz="1100" b="1" u="sng" dirty="0" err="1">
                <a:cs typeface="Lucida Sans Unicode" pitchFamily="34" charset="0"/>
              </a:rPr>
              <a:t>Notas</a:t>
            </a:r>
            <a:r>
              <a:rPr lang="en-GB" sz="1100" b="1" u="sng" dirty="0">
                <a:cs typeface="Lucida Sans Unicode" pitchFamily="34" charset="0"/>
              </a:rPr>
              <a:t> para el </a:t>
            </a:r>
            <a:r>
              <a:rPr lang="en-GB" sz="1100" b="1" u="sng" dirty="0" err="1">
                <a:cs typeface="Lucida Sans Unicode" pitchFamily="34" charset="0"/>
              </a:rPr>
              <a:t>capacitador</a:t>
            </a:r>
            <a:r>
              <a:rPr lang="en-GB" sz="1100" b="1" u="sng" dirty="0">
                <a:cs typeface="Lucida Sans Unicode" pitchFamily="34" charset="0"/>
              </a:rPr>
              <a:t>:</a:t>
            </a:r>
          </a:p>
          <a:p>
            <a:pPr>
              <a:spcBef>
                <a:spcPts val="450"/>
              </a:spcBef>
            </a:pPr>
            <a:endParaRPr lang="en-GB" sz="1100" b="1" dirty="0">
              <a:cs typeface="Lucida Sans Unicode" pitchFamily="34" charset="0"/>
            </a:endParaRPr>
          </a:p>
          <a:p>
            <a:pPr>
              <a:spcBef>
                <a:spcPts val="450"/>
              </a:spcBef>
            </a:pPr>
            <a:r>
              <a:rPr lang="en-GB" sz="1100" b="1" dirty="0">
                <a:cs typeface="Lucida Sans Unicode" pitchFamily="34" charset="0"/>
              </a:rPr>
              <a:t>OSHA 1926 </a:t>
            </a:r>
            <a:r>
              <a:rPr lang="en-GB" sz="1100" b="1" dirty="0" err="1">
                <a:cs typeface="Lucida Sans Unicode" pitchFamily="34" charset="0"/>
              </a:rPr>
              <a:t>Subparte</a:t>
            </a:r>
            <a:r>
              <a:rPr lang="en-GB" sz="1100" b="1" dirty="0">
                <a:cs typeface="Lucida Sans Unicode" pitchFamily="34" charset="0"/>
              </a:rPr>
              <a:t> I – </a:t>
            </a:r>
            <a:r>
              <a:rPr lang="en-GB" sz="1100" b="1" dirty="0" err="1">
                <a:cs typeface="Lucida Sans Unicode" pitchFamily="34" charset="0"/>
              </a:rPr>
              <a:t>Herramientas</a:t>
            </a:r>
            <a:r>
              <a:rPr lang="en-GB" sz="1100" b="1" dirty="0">
                <a:cs typeface="Lucida Sans Unicode" pitchFamily="34" charset="0"/>
              </a:rPr>
              <a:t> de </a:t>
            </a:r>
            <a:r>
              <a:rPr lang="en-GB" sz="1100" b="1" dirty="0" err="1">
                <a:cs typeface="Lucida Sans Unicode" pitchFamily="34" charset="0"/>
              </a:rPr>
              <a:t>mano</a:t>
            </a:r>
            <a:r>
              <a:rPr lang="en-GB" sz="1100" b="1" dirty="0">
                <a:cs typeface="Lucida Sans Unicode" pitchFamily="34" charset="0"/>
              </a:rPr>
              <a:t> y </a:t>
            </a:r>
            <a:r>
              <a:rPr lang="en-GB" sz="1100" b="1" dirty="0" err="1">
                <a:cs typeface="Lucida Sans Unicode" pitchFamily="34" charset="0"/>
              </a:rPr>
              <a:t>motorizadas</a:t>
            </a:r>
            <a:endParaRPr lang="en-GB" sz="1100" b="1" dirty="0">
              <a:cs typeface="Lucida Sans Unicode" pitchFamily="34" charset="0"/>
            </a:endParaRPr>
          </a:p>
          <a:p>
            <a:pPr>
              <a:spcBef>
                <a:spcPts val="450"/>
              </a:spcBef>
            </a:pPr>
            <a:endParaRPr lang="en-GB" sz="1100" b="1" dirty="0">
              <a:cs typeface="Lucida Sans Unicode" pitchFamily="34" charset="0"/>
            </a:endParaRPr>
          </a:p>
          <a:p>
            <a:pPr>
              <a:spcBef>
                <a:spcPts val="450"/>
              </a:spcBef>
            </a:pPr>
            <a:r>
              <a:rPr lang="en-GB" sz="1100" b="1" dirty="0" err="1">
                <a:cs typeface="Lucida Sans Unicode" pitchFamily="34" charset="0"/>
              </a:rPr>
              <a:t>Opere</a:t>
            </a:r>
            <a:r>
              <a:rPr lang="en-GB" sz="1100" b="1" dirty="0">
                <a:cs typeface="Lucida Sans Unicode" pitchFamily="34" charset="0"/>
              </a:rPr>
              <a:t>, </a:t>
            </a:r>
            <a:r>
              <a:rPr lang="en-GB" sz="1100" b="1" dirty="0" err="1">
                <a:cs typeface="Lucida Sans Unicode" pitchFamily="34" charset="0"/>
              </a:rPr>
              <a:t>ajuste</a:t>
            </a:r>
            <a:r>
              <a:rPr lang="en-GB" sz="1100" b="1" dirty="0">
                <a:cs typeface="Lucida Sans Unicode" pitchFamily="34" charset="0"/>
              </a:rPr>
              <a:t> y dele </a:t>
            </a:r>
            <a:r>
              <a:rPr lang="en-GB" sz="1100" b="1" dirty="0" err="1">
                <a:cs typeface="Lucida Sans Unicode" pitchFamily="34" charset="0"/>
              </a:rPr>
              <a:t>mantenimiento</a:t>
            </a:r>
            <a:r>
              <a:rPr lang="en-GB" sz="1100" b="1" dirty="0">
                <a:cs typeface="Lucida Sans Unicode" pitchFamily="34" charset="0"/>
              </a:rPr>
              <a:t> a la sierra </a:t>
            </a:r>
            <a:r>
              <a:rPr lang="en-GB" sz="1100" b="1" dirty="0" err="1">
                <a:cs typeface="Lucida Sans Unicode" pitchFamily="34" charset="0"/>
              </a:rPr>
              <a:t>según</a:t>
            </a:r>
            <a:r>
              <a:rPr lang="en-GB" sz="1100" b="1" dirty="0">
                <a:cs typeface="Lucida Sans Unicode" pitchFamily="34" charset="0"/>
              </a:rPr>
              <a:t> las </a:t>
            </a:r>
            <a:r>
              <a:rPr lang="en-GB" sz="1100" b="1" dirty="0" err="1">
                <a:cs typeface="Lucida Sans Unicode" pitchFamily="34" charset="0"/>
              </a:rPr>
              <a:t>indicaciones</a:t>
            </a:r>
            <a:r>
              <a:rPr lang="en-GB" sz="1100" b="1" dirty="0">
                <a:cs typeface="Lucida Sans Unicode" pitchFamily="34" charset="0"/>
              </a:rPr>
              <a:t> del </a:t>
            </a:r>
            <a:r>
              <a:rPr lang="en-GB" sz="1100" b="1" dirty="0" err="1">
                <a:cs typeface="Lucida Sans Unicode" pitchFamily="34" charset="0"/>
              </a:rPr>
              <a:t>fabricante</a:t>
            </a:r>
            <a:r>
              <a:rPr lang="en-GB" sz="1100" dirty="0">
                <a:cs typeface="Lucida Sans Unicode" pitchFamily="34" charset="0"/>
              </a:rPr>
              <a:t> que </a:t>
            </a:r>
            <a:r>
              <a:rPr lang="en-GB" sz="1100" dirty="0" err="1">
                <a:cs typeface="Lucida Sans Unicode" pitchFamily="34" charset="0"/>
              </a:rPr>
              <a:t>vienen</a:t>
            </a:r>
            <a:r>
              <a:rPr lang="en-GB" sz="1100" dirty="0">
                <a:cs typeface="Lucida Sans Unicode" pitchFamily="34" charset="0"/>
              </a:rPr>
              <a:t> </a:t>
            </a:r>
            <a:r>
              <a:rPr lang="en-GB" sz="1100" dirty="0" err="1">
                <a:cs typeface="Lucida Sans Unicode" pitchFamily="34" charset="0"/>
              </a:rPr>
              <a:t>en</a:t>
            </a:r>
            <a:r>
              <a:rPr lang="en-GB" sz="1100" dirty="0">
                <a:cs typeface="Lucida Sans Unicode" pitchFamily="34" charset="0"/>
              </a:rPr>
              <a:t> el manual que </a:t>
            </a:r>
            <a:r>
              <a:rPr lang="en-GB" sz="1100" dirty="0" err="1">
                <a:cs typeface="Lucida Sans Unicode" pitchFamily="34" charset="0"/>
              </a:rPr>
              <a:t>acompaña</a:t>
            </a:r>
            <a:r>
              <a:rPr lang="en-GB" sz="1100" dirty="0">
                <a:cs typeface="Lucida Sans Unicode" pitchFamily="34" charset="0"/>
              </a:rPr>
              <a:t> a la sierra. </a:t>
            </a:r>
          </a:p>
          <a:p>
            <a:pPr>
              <a:spcBef>
                <a:spcPts val="450"/>
              </a:spcBef>
            </a:pPr>
            <a:r>
              <a:rPr lang="en-GB" sz="1100" b="1" dirty="0" err="1">
                <a:cs typeface="Lucida Sans Unicode" pitchFamily="34" charset="0"/>
              </a:rPr>
              <a:t>Afile</a:t>
            </a:r>
            <a:r>
              <a:rPr lang="en-GB" sz="1100" b="1" dirty="0">
                <a:cs typeface="Lucida Sans Unicode" pitchFamily="34" charset="0"/>
              </a:rPr>
              <a:t> </a:t>
            </a:r>
            <a:r>
              <a:rPr lang="en-GB" sz="1100" b="1" dirty="0" err="1">
                <a:cs typeface="Lucida Sans Unicode" pitchFamily="34" charset="0"/>
              </a:rPr>
              <a:t>correctamente</a:t>
            </a:r>
            <a:r>
              <a:rPr lang="en-GB" sz="1100" b="1" dirty="0">
                <a:cs typeface="Lucida Sans Unicode" pitchFamily="34" charset="0"/>
              </a:rPr>
              <a:t> las </a:t>
            </a:r>
            <a:r>
              <a:rPr lang="en-GB" sz="1100" b="1" dirty="0" err="1">
                <a:cs typeface="Lucida Sans Unicode" pitchFamily="34" charset="0"/>
              </a:rPr>
              <a:t>cuchillas</a:t>
            </a:r>
            <a:r>
              <a:rPr lang="en-GB" sz="1100" b="1" dirty="0">
                <a:cs typeface="Lucida Sans Unicode" pitchFamily="34" charset="0"/>
              </a:rPr>
              <a:t> de la sierra</a:t>
            </a:r>
            <a:r>
              <a:rPr lang="en-GB" sz="1100" dirty="0">
                <a:cs typeface="Lucida Sans Unicode" pitchFamily="34" charset="0"/>
              </a:rPr>
              <a:t> </a:t>
            </a:r>
            <a:r>
              <a:rPr lang="en-GB" sz="1100" b="1" dirty="0">
                <a:cs typeface="Lucida Sans Unicode" pitchFamily="34" charset="0"/>
              </a:rPr>
              <a:t>y </a:t>
            </a:r>
            <a:r>
              <a:rPr lang="en-GB" sz="1100" b="1" dirty="0" err="1">
                <a:cs typeface="Lucida Sans Unicode" pitchFamily="34" charset="0"/>
              </a:rPr>
              <a:t>lubríquelas</a:t>
            </a:r>
            <a:r>
              <a:rPr lang="en-GB" sz="1100" dirty="0">
                <a:cs typeface="Lucida Sans Unicode" pitchFamily="34" charset="0"/>
              </a:rPr>
              <a:t> .  Si </a:t>
            </a:r>
            <a:r>
              <a:rPr lang="en-GB" sz="1100" dirty="0" err="1">
                <a:cs typeface="Lucida Sans Unicode" pitchFamily="34" charset="0"/>
              </a:rPr>
              <a:t>usted</a:t>
            </a:r>
            <a:r>
              <a:rPr lang="en-GB" sz="1100" dirty="0">
                <a:cs typeface="Lucida Sans Unicode" pitchFamily="34" charset="0"/>
              </a:rPr>
              <a:t> </a:t>
            </a:r>
            <a:r>
              <a:rPr lang="en-GB" sz="1100" dirty="0" err="1">
                <a:cs typeface="Lucida Sans Unicode" pitchFamily="34" charset="0"/>
              </a:rPr>
              <a:t>observa</a:t>
            </a:r>
            <a:r>
              <a:rPr lang="en-GB" sz="1100" dirty="0">
                <a:cs typeface="Lucida Sans Unicode" pitchFamily="34" charset="0"/>
              </a:rPr>
              <a:t> que la sierra no </a:t>
            </a:r>
            <a:r>
              <a:rPr lang="en-GB" sz="1100" dirty="0" err="1">
                <a:cs typeface="Lucida Sans Unicode" pitchFamily="34" charset="0"/>
              </a:rPr>
              <a:t>corta</a:t>
            </a:r>
            <a:r>
              <a:rPr lang="en-GB" sz="1100" dirty="0">
                <a:cs typeface="Lucida Sans Unicode" pitchFamily="34" charset="0"/>
              </a:rPr>
              <a:t> </a:t>
            </a:r>
            <a:r>
              <a:rPr lang="en-GB" sz="1100" dirty="0" err="1">
                <a:cs typeface="Lucida Sans Unicode" pitchFamily="34" charset="0"/>
              </a:rPr>
              <a:t>bien</a:t>
            </a:r>
            <a:r>
              <a:rPr lang="en-GB" sz="1100" dirty="0">
                <a:cs typeface="Lucida Sans Unicode" pitchFamily="34" charset="0"/>
              </a:rPr>
              <a:t>, hay mucho </a:t>
            </a:r>
            <a:r>
              <a:rPr lang="en-GB" sz="1100" dirty="0" err="1">
                <a:cs typeface="Lucida Sans Unicode" pitchFamily="34" charset="0"/>
              </a:rPr>
              <a:t>polvo</a:t>
            </a:r>
            <a:r>
              <a:rPr lang="en-GB" sz="1100" dirty="0">
                <a:cs typeface="Lucida Sans Unicode" pitchFamily="34" charset="0"/>
              </a:rPr>
              <a:t> </a:t>
            </a:r>
            <a:r>
              <a:rPr lang="en-GB" sz="1100" dirty="0" err="1">
                <a:cs typeface="Lucida Sans Unicode" pitchFamily="34" charset="0"/>
              </a:rPr>
              <a:t>fino</a:t>
            </a:r>
            <a:r>
              <a:rPr lang="en-GB" sz="1100" dirty="0">
                <a:cs typeface="Lucida Sans Unicode" pitchFamily="34" charset="0"/>
              </a:rPr>
              <a:t>, </a:t>
            </a:r>
            <a:r>
              <a:rPr lang="en-GB" sz="1100" dirty="0" err="1">
                <a:cs typeface="Lucida Sans Unicode" pitchFamily="34" charset="0"/>
              </a:rPr>
              <a:t>tiene</a:t>
            </a:r>
            <a:r>
              <a:rPr lang="en-GB" sz="1100" dirty="0">
                <a:cs typeface="Lucida Sans Unicode" pitchFamily="34" charset="0"/>
              </a:rPr>
              <a:t> que </a:t>
            </a:r>
            <a:r>
              <a:rPr lang="en-GB" sz="1100" dirty="0" err="1">
                <a:cs typeface="Lucida Sans Unicode" pitchFamily="34" charset="0"/>
              </a:rPr>
              <a:t>hacer</a:t>
            </a:r>
            <a:r>
              <a:rPr lang="en-GB" sz="1100" dirty="0">
                <a:cs typeface="Lucida Sans Unicode" pitchFamily="34" charset="0"/>
              </a:rPr>
              <a:t> </a:t>
            </a:r>
            <a:r>
              <a:rPr lang="en-GB" sz="1100" dirty="0" err="1">
                <a:cs typeface="Lucida Sans Unicode" pitchFamily="34" charset="0"/>
              </a:rPr>
              <a:t>furza</a:t>
            </a:r>
            <a:r>
              <a:rPr lang="en-GB" sz="1100" dirty="0">
                <a:cs typeface="Lucida Sans Unicode" pitchFamily="34" charset="0"/>
              </a:rPr>
              <a:t> </a:t>
            </a:r>
            <a:r>
              <a:rPr lang="en-GB" sz="1100" dirty="0" err="1">
                <a:cs typeface="Lucida Sans Unicode" pitchFamily="34" charset="0"/>
              </a:rPr>
              <a:t>excesiva</a:t>
            </a:r>
            <a:r>
              <a:rPr lang="en-GB" sz="1100" dirty="0">
                <a:cs typeface="Lucida Sans Unicode" pitchFamily="34" charset="0"/>
              </a:rPr>
              <a:t> al </a:t>
            </a:r>
            <a:r>
              <a:rPr lang="en-GB" sz="1100" dirty="0" err="1">
                <a:cs typeface="Lucida Sans Unicode" pitchFamily="34" charset="0"/>
              </a:rPr>
              <a:t>cortar</a:t>
            </a:r>
            <a:r>
              <a:rPr lang="en-GB" sz="1100" dirty="0">
                <a:cs typeface="Lucida Sans Unicode" pitchFamily="34" charset="0"/>
              </a:rPr>
              <a:t> o </a:t>
            </a:r>
            <a:r>
              <a:rPr lang="en-GB" sz="1100" dirty="0" err="1">
                <a:cs typeface="Lucida Sans Unicode" pitchFamily="34" charset="0"/>
              </a:rPr>
              <a:t>hule</a:t>
            </a:r>
            <a:r>
              <a:rPr lang="en-GB" sz="1100" dirty="0">
                <a:cs typeface="Lucida Sans Unicode" pitchFamily="34" charset="0"/>
              </a:rPr>
              <a:t> a </a:t>
            </a:r>
            <a:r>
              <a:rPr lang="en-GB" sz="1100" dirty="0" err="1">
                <a:cs typeface="Lucida Sans Unicode" pitchFamily="34" charset="0"/>
              </a:rPr>
              <a:t>madera</a:t>
            </a:r>
            <a:r>
              <a:rPr lang="en-GB" sz="1100" dirty="0">
                <a:cs typeface="Lucida Sans Unicode" pitchFamily="34" charset="0"/>
              </a:rPr>
              <a:t> </a:t>
            </a:r>
            <a:r>
              <a:rPr lang="en-GB" sz="1100" dirty="0" err="1">
                <a:cs typeface="Lucida Sans Unicode" pitchFamily="34" charset="0"/>
              </a:rPr>
              <a:t>quemada</a:t>
            </a:r>
            <a:r>
              <a:rPr lang="en-GB" sz="1100" dirty="0">
                <a:cs typeface="Lucida Sans Unicode" pitchFamily="34" charset="0"/>
              </a:rPr>
              <a:t>, la </a:t>
            </a:r>
            <a:r>
              <a:rPr lang="en-GB" sz="1100" dirty="0" err="1">
                <a:cs typeface="Lucida Sans Unicode" pitchFamily="34" charset="0"/>
              </a:rPr>
              <a:t>cuchilla</a:t>
            </a:r>
            <a:r>
              <a:rPr lang="en-GB" sz="1100" dirty="0">
                <a:cs typeface="Lucida Sans Unicode" pitchFamily="34" charset="0"/>
              </a:rPr>
              <a:t> </a:t>
            </a:r>
            <a:r>
              <a:rPr lang="en-GB" sz="1100" dirty="0" err="1">
                <a:cs typeface="Lucida Sans Unicode" pitchFamily="34" charset="0"/>
              </a:rPr>
              <a:t>necesita</a:t>
            </a:r>
            <a:r>
              <a:rPr lang="en-GB" sz="1100" dirty="0">
                <a:cs typeface="Lucida Sans Unicode" pitchFamily="34" charset="0"/>
              </a:rPr>
              <a:t> </a:t>
            </a:r>
            <a:r>
              <a:rPr lang="en-GB" sz="1100" dirty="0" err="1">
                <a:cs typeface="Lucida Sans Unicode" pitchFamily="34" charset="0"/>
              </a:rPr>
              <a:t>afilarse</a:t>
            </a:r>
            <a:r>
              <a:rPr lang="en-GB" sz="1100" dirty="0">
                <a:cs typeface="Lucida Sans Unicode" pitchFamily="34" charset="0"/>
              </a:rPr>
              <a:t>. </a:t>
            </a:r>
            <a:r>
              <a:rPr lang="en-GB" sz="1100" dirty="0" err="1">
                <a:cs typeface="Lucida Sans Unicode" pitchFamily="34" charset="0"/>
              </a:rPr>
              <a:t>Siga</a:t>
            </a:r>
            <a:r>
              <a:rPr lang="en-GB" sz="1100" dirty="0">
                <a:cs typeface="Lucida Sans Unicode" pitchFamily="34" charset="0"/>
              </a:rPr>
              <a:t> las </a:t>
            </a:r>
            <a:r>
              <a:rPr lang="en-GB" sz="1100" dirty="0" err="1">
                <a:cs typeface="Lucida Sans Unicode" pitchFamily="34" charset="0"/>
              </a:rPr>
              <a:t>instrucciones</a:t>
            </a:r>
            <a:r>
              <a:rPr lang="en-GB" sz="1100" dirty="0">
                <a:cs typeface="Lucida Sans Unicode" pitchFamily="34" charset="0"/>
              </a:rPr>
              <a:t> del </a:t>
            </a:r>
            <a:r>
              <a:rPr lang="en-GB" sz="1100" dirty="0" err="1">
                <a:cs typeface="Lucida Sans Unicode" pitchFamily="34" charset="0"/>
              </a:rPr>
              <a:t>fabricante</a:t>
            </a:r>
            <a:r>
              <a:rPr lang="en-GB" sz="1100" dirty="0">
                <a:cs typeface="Lucida Sans Unicode" pitchFamily="34" charset="0"/>
              </a:rPr>
              <a:t> y </a:t>
            </a:r>
            <a:r>
              <a:rPr lang="en-GB" sz="1100" dirty="0" err="1">
                <a:cs typeface="Lucida Sans Unicode" pitchFamily="34" charset="0"/>
              </a:rPr>
              <a:t>lubrique</a:t>
            </a:r>
            <a:r>
              <a:rPr lang="en-GB" sz="1100" dirty="0">
                <a:cs typeface="Lucida Sans Unicode" pitchFamily="34" charset="0"/>
              </a:rPr>
              <a:t> con el </a:t>
            </a:r>
            <a:r>
              <a:rPr lang="en-GB" sz="1100" dirty="0" err="1">
                <a:cs typeface="Lucida Sans Unicode" pitchFamily="34" charset="0"/>
              </a:rPr>
              <a:t>aceite</a:t>
            </a:r>
            <a:r>
              <a:rPr lang="en-GB" sz="1100" dirty="0">
                <a:cs typeface="Lucida Sans Unicode" pitchFamily="34" charset="0"/>
              </a:rPr>
              <a:t> especial “bar and chain”. </a:t>
            </a:r>
            <a:r>
              <a:rPr lang="en-GB" sz="1100" dirty="0" err="1">
                <a:cs typeface="Lucida Sans Unicode" pitchFamily="34" charset="0"/>
              </a:rPr>
              <a:t>Además</a:t>
            </a:r>
            <a:r>
              <a:rPr lang="en-GB" sz="1100" dirty="0">
                <a:cs typeface="Lucida Sans Unicode" pitchFamily="34" charset="0"/>
              </a:rPr>
              <a:t>, el </a:t>
            </a:r>
            <a:r>
              <a:rPr lang="en-GB" sz="1100" dirty="0" err="1">
                <a:cs typeface="Lucida Sans Unicode" pitchFamily="34" charset="0"/>
              </a:rPr>
              <a:t>operador</a:t>
            </a:r>
            <a:r>
              <a:rPr lang="en-GB" sz="1100" dirty="0">
                <a:cs typeface="Lucida Sans Unicode" pitchFamily="34" charset="0"/>
              </a:rPr>
              <a:t> </a:t>
            </a:r>
            <a:r>
              <a:rPr lang="en-GB" sz="1100" dirty="0" err="1">
                <a:cs typeface="Lucida Sans Unicode" pitchFamily="34" charset="0"/>
              </a:rPr>
              <a:t>debe</a:t>
            </a:r>
            <a:r>
              <a:rPr lang="en-GB" sz="1100" dirty="0">
                <a:cs typeface="Lucida Sans Unicode" pitchFamily="34" charset="0"/>
              </a:rPr>
              <a:t> </a:t>
            </a:r>
            <a:r>
              <a:rPr lang="en-GB" sz="1100" dirty="0" err="1">
                <a:cs typeface="Lucida Sans Unicode" pitchFamily="34" charset="0"/>
              </a:rPr>
              <a:t>revisar</a:t>
            </a:r>
            <a:r>
              <a:rPr lang="en-GB" sz="1100" dirty="0">
                <a:cs typeface="Lucida Sans Unicode" pitchFamily="34" charset="0"/>
              </a:rPr>
              <a:t> y </a:t>
            </a:r>
            <a:r>
              <a:rPr lang="en-GB" sz="1100" dirty="0" err="1">
                <a:cs typeface="Lucida Sans Unicode" pitchFamily="34" charset="0"/>
              </a:rPr>
              <a:t>ajustar</a:t>
            </a:r>
            <a:r>
              <a:rPr lang="en-GB" sz="1100" dirty="0">
                <a:cs typeface="Lucida Sans Unicode" pitchFamily="34" charset="0"/>
              </a:rPr>
              <a:t> </a:t>
            </a:r>
            <a:r>
              <a:rPr lang="en-GB" sz="1100" dirty="0" err="1">
                <a:cs typeface="Lucida Sans Unicode" pitchFamily="34" charset="0"/>
              </a:rPr>
              <a:t>periódicamente</a:t>
            </a:r>
            <a:r>
              <a:rPr lang="en-GB" sz="1100" dirty="0">
                <a:cs typeface="Lucida Sans Unicode" pitchFamily="34" charset="0"/>
              </a:rPr>
              <a:t> la </a:t>
            </a:r>
            <a:r>
              <a:rPr lang="en-GB" sz="1100" dirty="0" err="1">
                <a:cs typeface="Lucida Sans Unicode" pitchFamily="34" charset="0"/>
              </a:rPr>
              <a:t>tensión</a:t>
            </a:r>
            <a:r>
              <a:rPr lang="en-GB" sz="1100" dirty="0">
                <a:cs typeface="Lucida Sans Unicode" pitchFamily="34" charset="0"/>
              </a:rPr>
              <a:t> de la </a:t>
            </a:r>
            <a:r>
              <a:rPr lang="en-GB" sz="1100" dirty="0" err="1">
                <a:cs typeface="Lucida Sans Unicode" pitchFamily="34" charset="0"/>
              </a:rPr>
              <a:t>cadena</a:t>
            </a:r>
            <a:r>
              <a:rPr lang="en-GB" sz="1100" dirty="0">
                <a:cs typeface="Lucida Sans Unicode" pitchFamily="34" charset="0"/>
              </a:rPr>
              <a:t> de la sierra para </a:t>
            </a:r>
            <a:r>
              <a:rPr lang="en-GB" sz="1100" dirty="0" err="1">
                <a:cs typeface="Lucida Sans Unicode" pitchFamily="34" charset="0"/>
              </a:rPr>
              <a:t>asegurar</a:t>
            </a:r>
            <a:r>
              <a:rPr lang="en-GB" sz="1100" dirty="0">
                <a:cs typeface="Lucida Sans Unicode" pitchFamily="34" charset="0"/>
              </a:rPr>
              <a:t> un </a:t>
            </a:r>
            <a:r>
              <a:rPr lang="en-GB" sz="1100" dirty="0" err="1">
                <a:cs typeface="Lucida Sans Unicode" pitchFamily="34" charset="0"/>
              </a:rPr>
              <a:t>buen</a:t>
            </a:r>
            <a:r>
              <a:rPr lang="en-GB" sz="1100" dirty="0">
                <a:cs typeface="Lucida Sans Unicode" pitchFamily="34" charset="0"/>
              </a:rPr>
              <a:t> </a:t>
            </a:r>
            <a:r>
              <a:rPr lang="en-GB" sz="1100" dirty="0" err="1">
                <a:cs typeface="Lucida Sans Unicode" pitchFamily="34" charset="0"/>
              </a:rPr>
              <a:t>corte</a:t>
            </a:r>
            <a:r>
              <a:rPr lang="en-GB" sz="1100" dirty="0">
                <a:cs typeface="Lucida Sans Unicode" pitchFamily="34" charset="0"/>
              </a:rPr>
              <a:t>. </a:t>
            </a:r>
          </a:p>
          <a:p>
            <a:pPr>
              <a:spcBef>
                <a:spcPts val="450"/>
              </a:spcBef>
            </a:pPr>
            <a:r>
              <a:rPr lang="en-GB" sz="1100" b="1" dirty="0" err="1">
                <a:cs typeface="Lucida Sans Unicode" pitchFamily="34" charset="0"/>
              </a:rPr>
              <a:t>Elija</a:t>
            </a:r>
            <a:r>
              <a:rPr lang="en-GB" sz="1100" b="1" dirty="0">
                <a:cs typeface="Lucida Sans Unicode" pitchFamily="34" charset="0"/>
              </a:rPr>
              <a:t> el </a:t>
            </a:r>
            <a:r>
              <a:rPr lang="en-GB" sz="1100" b="1" dirty="0" err="1">
                <a:cs typeface="Lucida Sans Unicode" pitchFamily="34" charset="0"/>
              </a:rPr>
              <a:t>tamaño</a:t>
            </a:r>
            <a:r>
              <a:rPr lang="en-GB" sz="1100" b="1" dirty="0">
                <a:cs typeface="Lucida Sans Unicode" pitchFamily="34" charset="0"/>
              </a:rPr>
              <a:t> </a:t>
            </a:r>
            <a:r>
              <a:rPr lang="en-GB" sz="1100" b="1" dirty="0" err="1">
                <a:cs typeface="Lucida Sans Unicode" pitchFamily="34" charset="0"/>
              </a:rPr>
              <a:t>correcto</a:t>
            </a:r>
            <a:r>
              <a:rPr lang="en-GB" sz="1100" b="1" dirty="0">
                <a:cs typeface="Lucida Sans Unicode" pitchFamily="34" charset="0"/>
              </a:rPr>
              <a:t> de sierra para el </a:t>
            </a:r>
            <a:r>
              <a:rPr lang="en-GB" sz="1100" b="1" dirty="0" err="1">
                <a:cs typeface="Lucida Sans Unicode" pitchFamily="34" charset="0"/>
              </a:rPr>
              <a:t>trabajo</a:t>
            </a:r>
            <a:r>
              <a:rPr lang="en-GB" sz="1100" dirty="0">
                <a:cs typeface="Lucida Sans Unicode" pitchFamily="34" charset="0"/>
              </a:rPr>
              <a:t>, e </a:t>
            </a:r>
            <a:r>
              <a:rPr lang="en-GB" sz="1100" dirty="0" err="1">
                <a:cs typeface="Lucida Sans Unicode" pitchFamily="34" charset="0"/>
              </a:rPr>
              <a:t>incluya</a:t>
            </a:r>
            <a:r>
              <a:rPr lang="en-GB" sz="1100" dirty="0">
                <a:cs typeface="Lucida Sans Unicode" pitchFamily="34" charset="0"/>
              </a:rPr>
              <a:t> </a:t>
            </a:r>
            <a:r>
              <a:rPr lang="en-GB" sz="1100" dirty="0" err="1">
                <a:cs typeface="Lucida Sans Unicode" pitchFamily="34" charset="0"/>
              </a:rPr>
              <a:t>adiciones</a:t>
            </a:r>
            <a:r>
              <a:rPr lang="en-GB" sz="1100" dirty="0">
                <a:cs typeface="Lucida Sans Unicode" pitchFamily="34" charset="0"/>
              </a:rPr>
              <a:t> de </a:t>
            </a:r>
            <a:r>
              <a:rPr lang="en-GB" sz="1100" dirty="0" err="1">
                <a:cs typeface="Lucida Sans Unicode" pitchFamily="34" charset="0"/>
              </a:rPr>
              <a:t>seguridad</a:t>
            </a:r>
            <a:r>
              <a:rPr lang="en-GB" sz="1100" dirty="0">
                <a:cs typeface="Lucida Sans Unicode" pitchFamily="34" charset="0"/>
              </a:rPr>
              <a:t> </a:t>
            </a:r>
            <a:r>
              <a:rPr lang="en-GB" sz="1100" dirty="0" err="1">
                <a:cs typeface="Lucida Sans Unicode" pitchFamily="34" charset="0"/>
              </a:rPr>
              <a:t>como</a:t>
            </a:r>
            <a:r>
              <a:rPr lang="en-GB" sz="1100" dirty="0">
                <a:cs typeface="Lucida Sans Unicode" pitchFamily="34" charset="0"/>
              </a:rPr>
              <a:t> el </a:t>
            </a:r>
            <a:r>
              <a:rPr lang="en-GB" sz="1100" dirty="0" err="1">
                <a:cs typeface="Lucida Sans Unicode" pitchFamily="34" charset="0"/>
              </a:rPr>
              <a:t>freno</a:t>
            </a:r>
            <a:r>
              <a:rPr lang="en-GB" sz="1100" dirty="0">
                <a:cs typeface="Lucida Sans Unicode" pitchFamily="34" charset="0"/>
              </a:rPr>
              <a:t> para la </a:t>
            </a:r>
            <a:r>
              <a:rPr lang="en-GB" sz="1100" dirty="0" err="1">
                <a:cs typeface="Lucida Sans Unicode" pitchFamily="34" charset="0"/>
              </a:rPr>
              <a:t>cadena</a:t>
            </a:r>
            <a:r>
              <a:rPr lang="en-GB" sz="1100" dirty="0">
                <a:cs typeface="Lucida Sans Unicode" pitchFamily="34" charset="0"/>
              </a:rPr>
              <a:t>, </a:t>
            </a:r>
            <a:r>
              <a:rPr lang="en-GB" sz="1100" dirty="0" err="1">
                <a:cs typeface="Lucida Sans Unicode" pitchFamily="34" charset="0"/>
              </a:rPr>
              <a:t>protectores</a:t>
            </a:r>
            <a:r>
              <a:rPr lang="en-GB" sz="1100" dirty="0">
                <a:cs typeface="Lucida Sans Unicode" pitchFamily="34" charset="0"/>
              </a:rPr>
              <a:t> </a:t>
            </a:r>
            <a:r>
              <a:rPr lang="en-GB" sz="1100" dirty="0" err="1">
                <a:cs typeface="Lucida Sans Unicode" pitchFamily="34" charset="0"/>
              </a:rPr>
              <a:t>manuales</a:t>
            </a:r>
            <a:r>
              <a:rPr lang="en-GB" sz="1100" dirty="0">
                <a:cs typeface="Lucida Sans Unicode" pitchFamily="34" charset="0"/>
              </a:rPr>
              <a:t> </a:t>
            </a:r>
            <a:r>
              <a:rPr lang="en-GB" sz="1100" dirty="0" err="1">
                <a:cs typeface="Lucida Sans Unicode" pitchFamily="34" charset="0"/>
              </a:rPr>
              <a:t>delanteros</a:t>
            </a:r>
            <a:r>
              <a:rPr lang="en-GB" sz="1100" dirty="0">
                <a:cs typeface="Lucida Sans Unicode" pitchFamily="34" charset="0"/>
              </a:rPr>
              <a:t> y </a:t>
            </a:r>
            <a:r>
              <a:rPr lang="en-GB" sz="1100" dirty="0" err="1">
                <a:cs typeface="Lucida Sans Unicode" pitchFamily="34" charset="0"/>
              </a:rPr>
              <a:t>traseros</a:t>
            </a:r>
            <a:r>
              <a:rPr lang="en-GB" sz="1100" dirty="0">
                <a:cs typeface="Lucida Sans Unicode" pitchFamily="34" charset="0"/>
              </a:rPr>
              <a:t>, </a:t>
            </a:r>
            <a:r>
              <a:rPr lang="en-GB" sz="1100" dirty="0" err="1">
                <a:cs typeface="Lucida Sans Unicode" pitchFamily="34" charset="0"/>
              </a:rPr>
              <a:t>interruptor</a:t>
            </a:r>
            <a:r>
              <a:rPr lang="en-GB" sz="1100" dirty="0">
                <a:cs typeface="Lucida Sans Unicode" pitchFamily="34" charset="0"/>
              </a:rPr>
              <a:t> para </a:t>
            </a:r>
            <a:r>
              <a:rPr lang="en-GB" sz="1100" dirty="0" err="1">
                <a:cs typeface="Lucida Sans Unicode" pitchFamily="34" charset="0"/>
              </a:rPr>
              <a:t>parar</a:t>
            </a:r>
            <a:r>
              <a:rPr lang="en-GB" sz="1100" dirty="0">
                <a:cs typeface="Lucida Sans Unicode" pitchFamily="34" charset="0"/>
              </a:rPr>
              <a:t>, </a:t>
            </a:r>
            <a:r>
              <a:rPr lang="en-GB" sz="1100" dirty="0" err="1">
                <a:cs typeface="Lucida Sans Unicode" pitchFamily="34" charset="0"/>
              </a:rPr>
              <a:t>trinquete</a:t>
            </a:r>
            <a:r>
              <a:rPr lang="en-GB" sz="1100" dirty="0">
                <a:cs typeface="Lucida Sans Unicode" pitchFamily="34" charset="0"/>
              </a:rPr>
              <a:t> para la </a:t>
            </a:r>
            <a:r>
              <a:rPr lang="en-GB" sz="1100" dirty="0" err="1">
                <a:cs typeface="Lucida Sans Unicode" pitchFamily="34" charset="0"/>
              </a:rPr>
              <a:t>cadena</a:t>
            </a:r>
            <a:r>
              <a:rPr lang="en-GB" sz="1100" dirty="0">
                <a:cs typeface="Lucida Sans Unicode" pitchFamily="34" charset="0"/>
              </a:rPr>
              <a:t> y el </a:t>
            </a:r>
            <a:r>
              <a:rPr lang="en-GB" sz="1100" dirty="0" err="1">
                <a:cs typeface="Lucida Sans Unicode" pitchFamily="34" charset="0"/>
              </a:rPr>
              <a:t>parachispas</a:t>
            </a:r>
            <a:r>
              <a:rPr lang="en-GB" sz="1100" dirty="0">
                <a:cs typeface="Lucida Sans Unicode" pitchFamily="34" charset="0"/>
              </a:rPr>
              <a:t>. </a:t>
            </a:r>
          </a:p>
          <a:p>
            <a:pPr>
              <a:spcBef>
                <a:spcPts val="450"/>
              </a:spcBef>
            </a:pPr>
            <a:endParaRPr lang="en-GB" sz="1100" dirty="0"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186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85800"/>
            <a:ext cx="4681538" cy="3513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8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7576" y="4427541"/>
            <a:ext cx="5194300" cy="321178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16" tIns="46407" rIns="92816" bIns="46407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5000"/>
              </a:lnSpc>
              <a:spcBef>
                <a:spcPts val="450"/>
              </a:spcBef>
            </a:pPr>
            <a:r>
              <a:rPr lang="en-GB" sz="1100" b="1" u="sng" dirty="0" err="1">
                <a:cs typeface="Lucida Sans Unicode" pitchFamily="34" charset="0"/>
              </a:rPr>
              <a:t>Notas</a:t>
            </a:r>
            <a:r>
              <a:rPr lang="en-GB" sz="1100" b="1" u="sng" dirty="0">
                <a:cs typeface="Lucida Sans Unicode" pitchFamily="34" charset="0"/>
              </a:rPr>
              <a:t> para el </a:t>
            </a:r>
            <a:r>
              <a:rPr lang="en-GB" sz="1100" b="1" u="sng" dirty="0" err="1">
                <a:cs typeface="Lucida Sans Unicode" pitchFamily="34" charset="0"/>
              </a:rPr>
              <a:t>capacitador</a:t>
            </a:r>
            <a:r>
              <a:rPr lang="en-GB" sz="1100" b="1" u="sng" dirty="0">
                <a:cs typeface="Lucida Sans Unicode" pitchFamily="34" charset="0"/>
              </a:rPr>
              <a:t>:</a:t>
            </a:r>
          </a:p>
          <a:p>
            <a:pPr>
              <a:spcBef>
                <a:spcPts val="450"/>
              </a:spcBef>
            </a:pPr>
            <a:r>
              <a:rPr lang="en-GB" sz="1100" b="1" dirty="0" err="1">
                <a:cs typeface="Lucida Sans Unicode" pitchFamily="34" charset="0"/>
              </a:rPr>
              <a:t>Foto</a:t>
            </a:r>
            <a:r>
              <a:rPr lang="en-GB" sz="1100" b="1" dirty="0">
                <a:cs typeface="Lucida Sans Unicode" pitchFamily="34" charset="0"/>
              </a:rPr>
              <a:t> NIH</a:t>
            </a:r>
          </a:p>
          <a:p>
            <a:pPr>
              <a:spcBef>
                <a:spcPts val="450"/>
              </a:spcBef>
            </a:pPr>
            <a:endParaRPr lang="en-GB" sz="1100" b="1" dirty="0">
              <a:cs typeface="Lucida Sans Unicode" pitchFamily="34" charset="0"/>
            </a:endParaRPr>
          </a:p>
          <a:p>
            <a:pPr>
              <a:spcBef>
                <a:spcPts val="450"/>
              </a:spcBef>
            </a:pPr>
            <a:r>
              <a:rPr lang="en-GB" sz="1100" b="1" dirty="0" err="1">
                <a:cs typeface="Lucida Sans Unicode" pitchFamily="34" charset="0"/>
              </a:rPr>
              <a:t>Póngase</a:t>
            </a:r>
            <a:r>
              <a:rPr lang="en-GB" sz="1100" b="1" dirty="0">
                <a:cs typeface="Lucida Sans Unicode" pitchFamily="34" charset="0"/>
              </a:rPr>
              <a:t> el </a:t>
            </a:r>
            <a:r>
              <a:rPr lang="en-GB" sz="1100" b="1" dirty="0" err="1">
                <a:cs typeface="Lucida Sans Unicode" pitchFamily="34" charset="0"/>
              </a:rPr>
              <a:t>equipo</a:t>
            </a:r>
            <a:r>
              <a:rPr lang="en-GB" sz="1100" b="1" dirty="0">
                <a:cs typeface="Lucida Sans Unicode" pitchFamily="34" charset="0"/>
              </a:rPr>
              <a:t> de </a:t>
            </a:r>
            <a:r>
              <a:rPr lang="en-GB" sz="1100" b="1" dirty="0" err="1">
                <a:cs typeface="Lucida Sans Unicode" pitchFamily="34" charset="0"/>
              </a:rPr>
              <a:t>protección</a:t>
            </a:r>
            <a:r>
              <a:rPr lang="en-GB" sz="1100" b="1" dirty="0">
                <a:cs typeface="Lucida Sans Unicode" pitchFamily="34" charset="0"/>
              </a:rPr>
              <a:t> </a:t>
            </a:r>
            <a:r>
              <a:rPr lang="en-GB" sz="1100" b="1" dirty="0" err="1">
                <a:cs typeface="Lucida Sans Unicode" pitchFamily="34" charset="0"/>
              </a:rPr>
              <a:t>adecuado</a:t>
            </a:r>
            <a:r>
              <a:rPr lang="en-GB" sz="1100" b="1" dirty="0">
                <a:cs typeface="Lucida Sans Unicode" pitchFamily="34" charset="0"/>
              </a:rPr>
              <a:t>, </a:t>
            </a:r>
            <a:r>
              <a:rPr lang="en-GB" sz="1100" dirty="0" err="1">
                <a:cs typeface="Lucida Sans Unicode" pitchFamily="34" charset="0"/>
              </a:rPr>
              <a:t>incluidos</a:t>
            </a:r>
            <a:r>
              <a:rPr lang="en-GB" sz="1100" dirty="0">
                <a:cs typeface="Lucida Sans Unicode" pitchFamily="34" charset="0"/>
              </a:rPr>
              <a:t> </a:t>
            </a:r>
            <a:r>
              <a:rPr lang="en-GB" sz="1100" dirty="0" err="1">
                <a:cs typeface="Lucida Sans Unicode" pitchFamily="34" charset="0"/>
              </a:rPr>
              <a:t>casco</a:t>
            </a:r>
            <a:r>
              <a:rPr lang="en-GB" sz="1100" dirty="0">
                <a:cs typeface="Lucida Sans Unicode" pitchFamily="34" charset="0"/>
              </a:rPr>
              <a:t>, </a:t>
            </a:r>
            <a:r>
              <a:rPr lang="en-GB" sz="1100" dirty="0" err="1">
                <a:cs typeface="Lucida Sans Unicode" pitchFamily="34" charset="0"/>
              </a:rPr>
              <a:t>gafas</a:t>
            </a:r>
            <a:r>
              <a:rPr lang="en-GB" sz="1100" dirty="0">
                <a:cs typeface="Lucida Sans Unicode" pitchFamily="34" charset="0"/>
              </a:rPr>
              <a:t> de </a:t>
            </a:r>
            <a:r>
              <a:rPr lang="en-GB" sz="1100" dirty="0" err="1">
                <a:cs typeface="Lucida Sans Unicode" pitchFamily="34" charset="0"/>
              </a:rPr>
              <a:t>seguridad</a:t>
            </a:r>
            <a:r>
              <a:rPr lang="en-GB" sz="1100" dirty="0">
                <a:cs typeface="Lucida Sans Unicode" pitchFamily="34" charset="0"/>
              </a:rPr>
              <a:t>, </a:t>
            </a:r>
            <a:r>
              <a:rPr lang="en-GB" sz="1100" dirty="0" err="1">
                <a:cs typeface="Lucida Sans Unicode" pitchFamily="34" charset="0"/>
              </a:rPr>
              <a:t>protección</a:t>
            </a:r>
            <a:r>
              <a:rPr lang="en-GB" sz="1100" dirty="0">
                <a:cs typeface="Lucida Sans Unicode" pitchFamily="34" charset="0"/>
              </a:rPr>
              <a:t> para </a:t>
            </a:r>
            <a:r>
              <a:rPr lang="en-GB" sz="1100" dirty="0" err="1">
                <a:cs typeface="Lucida Sans Unicode" pitchFamily="34" charset="0"/>
              </a:rPr>
              <a:t>los</a:t>
            </a:r>
            <a:r>
              <a:rPr lang="en-GB" sz="1100" dirty="0">
                <a:cs typeface="Lucida Sans Unicode" pitchFamily="34" charset="0"/>
              </a:rPr>
              <a:t> </a:t>
            </a:r>
            <a:r>
              <a:rPr lang="en-GB" sz="1100" dirty="0" err="1">
                <a:cs typeface="Lucida Sans Unicode" pitchFamily="34" charset="0"/>
              </a:rPr>
              <a:t>oídos</a:t>
            </a:r>
            <a:r>
              <a:rPr lang="en-GB" sz="1100" dirty="0">
                <a:cs typeface="Lucida Sans Unicode" pitchFamily="34" charset="0"/>
              </a:rPr>
              <a:t>, </a:t>
            </a:r>
            <a:r>
              <a:rPr lang="en-GB" sz="1100" dirty="0" err="1">
                <a:cs typeface="Lucida Sans Unicode" pitchFamily="34" charset="0"/>
              </a:rPr>
              <a:t>guantes</a:t>
            </a:r>
            <a:r>
              <a:rPr lang="en-GB" sz="1100" dirty="0">
                <a:cs typeface="Lucida Sans Unicode" pitchFamily="34" charset="0"/>
              </a:rPr>
              <a:t> para </a:t>
            </a:r>
            <a:r>
              <a:rPr lang="en-GB" sz="1100" dirty="0" err="1">
                <a:cs typeface="Lucida Sans Unicode" pitchFamily="34" charset="0"/>
              </a:rPr>
              <a:t>trabajo</a:t>
            </a:r>
            <a:r>
              <a:rPr lang="en-GB" sz="1100" dirty="0">
                <a:cs typeface="Lucida Sans Unicode" pitchFamily="34" charset="0"/>
              </a:rPr>
              <a:t> </a:t>
            </a:r>
            <a:r>
              <a:rPr lang="en-GB" sz="1100" dirty="0" err="1">
                <a:cs typeface="Lucida Sans Unicode" pitchFamily="34" charset="0"/>
              </a:rPr>
              <a:t>pesado</a:t>
            </a:r>
            <a:r>
              <a:rPr lang="en-GB" sz="1100" dirty="0">
                <a:cs typeface="Lucida Sans Unicode" pitchFamily="34" charset="0"/>
              </a:rPr>
              <a:t>, </a:t>
            </a:r>
            <a:r>
              <a:rPr lang="en-GB" sz="1100" dirty="0" err="1">
                <a:cs typeface="Lucida Sans Unicode" pitchFamily="34" charset="0"/>
              </a:rPr>
              <a:t>protección</a:t>
            </a:r>
            <a:r>
              <a:rPr lang="en-GB" sz="1100" dirty="0">
                <a:cs typeface="Lucida Sans Unicode" pitchFamily="34" charset="0"/>
              </a:rPr>
              <a:t> para las </a:t>
            </a:r>
            <a:r>
              <a:rPr lang="en-GB" sz="1100" dirty="0" err="1">
                <a:cs typeface="Lucida Sans Unicode" pitchFamily="34" charset="0"/>
              </a:rPr>
              <a:t>piernas</a:t>
            </a:r>
            <a:r>
              <a:rPr lang="en-GB" sz="1100" dirty="0">
                <a:cs typeface="Lucida Sans Unicode" pitchFamily="34" charset="0"/>
              </a:rPr>
              <a:t> (contra </a:t>
            </a:r>
            <a:r>
              <a:rPr lang="en-GB" sz="1100" dirty="0" err="1">
                <a:cs typeface="Lucida Sans Unicode" pitchFamily="34" charset="0"/>
              </a:rPr>
              <a:t>cortaduras</a:t>
            </a:r>
            <a:r>
              <a:rPr lang="en-GB" sz="1100" dirty="0">
                <a:cs typeface="Lucida Sans Unicode" pitchFamily="34" charset="0"/>
              </a:rPr>
              <a:t> de la sierra) que </a:t>
            </a:r>
            <a:r>
              <a:rPr lang="en-GB" sz="1100" dirty="0" err="1">
                <a:cs typeface="Lucida Sans Unicode" pitchFamily="34" charset="0"/>
              </a:rPr>
              <a:t>cubran</a:t>
            </a:r>
            <a:r>
              <a:rPr lang="en-GB" sz="1100" dirty="0">
                <a:cs typeface="Lucida Sans Unicode" pitchFamily="34" charset="0"/>
              </a:rPr>
              <a:t> </a:t>
            </a:r>
            <a:r>
              <a:rPr lang="en-GB" sz="1100" dirty="0" err="1">
                <a:cs typeface="Lucida Sans Unicode" pitchFamily="34" charset="0"/>
              </a:rPr>
              <a:t>desde</a:t>
            </a:r>
            <a:r>
              <a:rPr lang="en-GB" sz="1100" dirty="0">
                <a:cs typeface="Lucida Sans Unicode" pitchFamily="34" charset="0"/>
              </a:rPr>
              <a:t> la </a:t>
            </a:r>
            <a:r>
              <a:rPr lang="en-GB" sz="1100" dirty="0" err="1">
                <a:cs typeface="Lucida Sans Unicode" pitchFamily="34" charset="0"/>
              </a:rPr>
              <a:t>cintura</a:t>
            </a:r>
            <a:r>
              <a:rPr lang="en-GB" sz="1100" dirty="0">
                <a:cs typeface="Lucida Sans Unicode" pitchFamily="34" charset="0"/>
              </a:rPr>
              <a:t> hasta el </a:t>
            </a:r>
            <a:r>
              <a:rPr lang="en-GB" sz="1100" dirty="0" err="1">
                <a:cs typeface="Lucida Sans Unicode" pitchFamily="34" charset="0"/>
              </a:rPr>
              <a:t>empeine</a:t>
            </a:r>
            <a:r>
              <a:rPr lang="en-GB" sz="1100" dirty="0">
                <a:cs typeface="Lucida Sans Unicode" pitchFamily="34" charset="0"/>
              </a:rPr>
              <a:t> y </a:t>
            </a:r>
            <a:r>
              <a:rPr lang="en-GB" sz="1100" dirty="0" err="1">
                <a:cs typeface="Lucida Sans Unicode" pitchFamily="34" charset="0"/>
              </a:rPr>
              <a:t>botas</a:t>
            </a:r>
            <a:r>
              <a:rPr lang="en-GB" sz="1100" dirty="0">
                <a:cs typeface="Lucida Sans Unicode" pitchFamily="34" charset="0"/>
              </a:rPr>
              <a:t> que </a:t>
            </a:r>
            <a:r>
              <a:rPr lang="en-GB" sz="1100" dirty="0" err="1">
                <a:cs typeface="Lucida Sans Unicode" pitchFamily="34" charset="0"/>
              </a:rPr>
              <a:t>cubran</a:t>
            </a:r>
            <a:r>
              <a:rPr lang="en-GB" sz="1100" dirty="0">
                <a:cs typeface="Lucida Sans Unicode" pitchFamily="34" charset="0"/>
              </a:rPr>
              <a:t> el </a:t>
            </a:r>
            <a:r>
              <a:rPr lang="en-GB" sz="1100" dirty="0" err="1">
                <a:cs typeface="Lucida Sans Unicode" pitchFamily="34" charset="0"/>
              </a:rPr>
              <a:t>tobillo</a:t>
            </a:r>
            <a:r>
              <a:rPr lang="en-GB" sz="1100" dirty="0">
                <a:cs typeface="Lucida Sans Unicode" pitchFamily="34" charset="0"/>
              </a:rPr>
              <a:t>. </a:t>
            </a:r>
          </a:p>
          <a:p>
            <a:pPr>
              <a:spcBef>
                <a:spcPts val="450"/>
              </a:spcBef>
            </a:pPr>
            <a:r>
              <a:rPr lang="en-GB" sz="1100" b="1" dirty="0">
                <a:cs typeface="Lucida Sans Unicode" pitchFamily="34" charset="0"/>
              </a:rPr>
              <a:t>Evite el </a:t>
            </a:r>
            <a:r>
              <a:rPr lang="en-GB" sz="1100" b="1" dirty="0" err="1">
                <a:cs typeface="Lucida Sans Unicode" pitchFamily="34" charset="0"/>
              </a:rPr>
              <a:t>contacto</a:t>
            </a:r>
            <a:r>
              <a:rPr lang="en-GB" sz="1100" b="1" dirty="0">
                <a:cs typeface="Lucida Sans Unicode" pitchFamily="34" charset="0"/>
              </a:rPr>
              <a:t> con </a:t>
            </a:r>
            <a:r>
              <a:rPr lang="en-GB" sz="1100" b="1" dirty="0" err="1">
                <a:cs typeface="Lucida Sans Unicode" pitchFamily="34" charset="0"/>
              </a:rPr>
              <a:t>los</a:t>
            </a:r>
            <a:r>
              <a:rPr lang="en-GB" sz="1100" b="1" dirty="0">
                <a:cs typeface="Lucida Sans Unicode" pitchFamily="34" charset="0"/>
              </a:rPr>
              <a:t> cables </a:t>
            </a:r>
            <a:r>
              <a:rPr lang="en-GB" sz="1100" b="1" dirty="0" err="1">
                <a:cs typeface="Lucida Sans Unicode" pitchFamily="34" charset="0"/>
              </a:rPr>
              <a:t>eléctricos</a:t>
            </a:r>
            <a:r>
              <a:rPr lang="en-GB" sz="1100" b="1" dirty="0">
                <a:cs typeface="Lucida Sans Unicode" pitchFamily="34" charset="0"/>
              </a:rPr>
              <a:t> </a:t>
            </a:r>
            <a:r>
              <a:rPr lang="en-GB" sz="1100" dirty="0">
                <a:cs typeface="Lucida Sans Unicode" pitchFamily="34" charset="0"/>
              </a:rPr>
              <a:t>hasta que se </a:t>
            </a:r>
            <a:r>
              <a:rPr lang="en-GB" sz="1100" dirty="0" err="1">
                <a:cs typeface="Lucida Sans Unicode" pitchFamily="34" charset="0"/>
              </a:rPr>
              <a:t>verifique</a:t>
            </a:r>
            <a:r>
              <a:rPr lang="en-GB" sz="1100" dirty="0">
                <a:cs typeface="Lucida Sans Unicode" pitchFamily="34" charset="0"/>
              </a:rPr>
              <a:t> que la </a:t>
            </a:r>
            <a:r>
              <a:rPr lang="en-GB" sz="1100" dirty="0" err="1">
                <a:cs typeface="Lucida Sans Unicode" pitchFamily="34" charset="0"/>
              </a:rPr>
              <a:t>corriente</a:t>
            </a:r>
            <a:r>
              <a:rPr lang="en-GB" sz="1100" dirty="0">
                <a:cs typeface="Lucida Sans Unicode" pitchFamily="34" charset="0"/>
              </a:rPr>
              <a:t> ha </a:t>
            </a:r>
            <a:r>
              <a:rPr lang="en-GB" sz="1100" dirty="0" err="1">
                <a:cs typeface="Lucida Sans Unicode" pitchFamily="34" charset="0"/>
              </a:rPr>
              <a:t>sido</a:t>
            </a:r>
            <a:r>
              <a:rPr lang="en-GB" sz="1100" dirty="0">
                <a:cs typeface="Lucida Sans Unicode" pitchFamily="34" charset="0"/>
              </a:rPr>
              <a:t> </a:t>
            </a:r>
            <a:r>
              <a:rPr lang="en-GB" sz="1100" dirty="0" err="1">
                <a:cs typeface="Lucida Sans Unicode" pitchFamily="34" charset="0"/>
              </a:rPr>
              <a:t>cortada</a:t>
            </a:r>
            <a:r>
              <a:rPr lang="en-GB" sz="1100" dirty="0">
                <a:cs typeface="Lucida Sans Unicode" pitchFamily="34" charset="0"/>
              </a:rPr>
              <a:t>. </a:t>
            </a:r>
          </a:p>
          <a:p>
            <a:pPr>
              <a:spcBef>
                <a:spcPts val="450"/>
              </a:spcBef>
            </a:pPr>
            <a:r>
              <a:rPr lang="en-GB" sz="1100" b="1" dirty="0" err="1">
                <a:cs typeface="Lucida Sans Unicode" pitchFamily="34" charset="0"/>
              </a:rPr>
              <a:t>Siempre</a:t>
            </a:r>
            <a:r>
              <a:rPr lang="en-GB" sz="1100" b="1" dirty="0">
                <a:cs typeface="Lucida Sans Unicode" pitchFamily="34" charset="0"/>
              </a:rPr>
              <a:t> </a:t>
            </a:r>
            <a:r>
              <a:rPr lang="en-GB" sz="1100" b="1" dirty="0" err="1">
                <a:cs typeface="Lucida Sans Unicode" pitchFamily="34" charset="0"/>
              </a:rPr>
              <a:t>corte</a:t>
            </a:r>
            <a:r>
              <a:rPr lang="en-GB" sz="1100" b="1" dirty="0">
                <a:cs typeface="Lucida Sans Unicode" pitchFamily="34" charset="0"/>
              </a:rPr>
              <a:t> a </a:t>
            </a:r>
            <a:r>
              <a:rPr lang="en-GB" sz="1100" b="1" dirty="0" err="1">
                <a:cs typeface="Lucida Sans Unicode" pitchFamily="34" charset="0"/>
              </a:rPr>
              <a:t>nivel</a:t>
            </a:r>
            <a:r>
              <a:rPr lang="en-GB" sz="1100" b="1" dirty="0">
                <a:cs typeface="Lucida Sans Unicode" pitchFamily="34" charset="0"/>
              </a:rPr>
              <a:t> de la </a:t>
            </a:r>
            <a:r>
              <a:rPr lang="en-GB" sz="1100" b="1" dirty="0" err="1">
                <a:cs typeface="Lucida Sans Unicode" pitchFamily="34" charset="0"/>
              </a:rPr>
              <a:t>cintura</a:t>
            </a:r>
            <a:r>
              <a:rPr lang="en-GB" sz="1100" b="1" dirty="0">
                <a:cs typeface="Lucida Sans Unicode" pitchFamily="34" charset="0"/>
              </a:rPr>
              <a:t> o </a:t>
            </a:r>
            <a:r>
              <a:rPr lang="en-GB" sz="1100" b="1" dirty="0" err="1">
                <a:cs typeface="Lucida Sans Unicode" pitchFamily="34" charset="0"/>
              </a:rPr>
              <a:t>debajo</a:t>
            </a:r>
            <a:r>
              <a:rPr lang="en-GB" sz="1100" dirty="0">
                <a:cs typeface="Lucida Sans Unicode" pitchFamily="34" charset="0"/>
              </a:rPr>
              <a:t> para </a:t>
            </a:r>
            <a:r>
              <a:rPr lang="en-GB" sz="1100" dirty="0" err="1">
                <a:cs typeface="Lucida Sans Unicode" pitchFamily="34" charset="0"/>
              </a:rPr>
              <a:t>mantener</a:t>
            </a:r>
            <a:r>
              <a:rPr lang="en-GB" sz="1100" dirty="0">
                <a:cs typeface="Lucida Sans Unicode" pitchFamily="34" charset="0"/>
              </a:rPr>
              <a:t> el control de la sierra y </a:t>
            </a:r>
            <a:r>
              <a:rPr lang="en-GB" sz="1100" dirty="0" err="1">
                <a:cs typeface="Lucida Sans Unicode" pitchFamily="34" charset="0"/>
              </a:rPr>
              <a:t>manejarla</a:t>
            </a:r>
            <a:r>
              <a:rPr lang="en-GB" sz="1100" dirty="0">
                <a:cs typeface="Lucida Sans Unicode" pitchFamily="34" charset="0"/>
              </a:rPr>
              <a:t> con </a:t>
            </a:r>
            <a:r>
              <a:rPr lang="en-GB" sz="1100" dirty="0" err="1">
                <a:cs typeface="Lucida Sans Unicode" pitchFamily="34" charset="0"/>
              </a:rPr>
              <a:t>seguridad</a:t>
            </a:r>
            <a:r>
              <a:rPr lang="en-GB" sz="1100" dirty="0">
                <a:cs typeface="Lucida Sans Unicode" pitchFamily="34" charset="0"/>
              </a:rPr>
              <a:t>. </a:t>
            </a:r>
          </a:p>
          <a:p>
            <a:pPr>
              <a:spcBef>
                <a:spcPts val="450"/>
              </a:spcBef>
            </a:pPr>
            <a:r>
              <a:rPr lang="en-GB" sz="1100" b="1" dirty="0">
                <a:cs typeface="Lucida Sans Unicode" pitchFamily="34" charset="0"/>
              </a:rPr>
              <a:t>Las personas </a:t>
            </a:r>
            <a:r>
              <a:rPr lang="en-GB" sz="1100" b="1" dirty="0" err="1">
                <a:cs typeface="Lucida Sans Unicode" pitchFamily="34" charset="0"/>
              </a:rPr>
              <a:t>alrededor</a:t>
            </a:r>
            <a:r>
              <a:rPr lang="en-GB" sz="1100" b="1" dirty="0">
                <a:cs typeface="Lucida Sans Unicode" pitchFamily="34" charset="0"/>
              </a:rPr>
              <a:t> o </a:t>
            </a:r>
            <a:r>
              <a:rPr lang="en-GB" sz="1100" b="1" dirty="0" err="1">
                <a:cs typeface="Lucida Sans Unicode" pitchFamily="34" charset="0"/>
              </a:rPr>
              <a:t>los</a:t>
            </a:r>
            <a:r>
              <a:rPr lang="en-GB" sz="1100" b="1" dirty="0">
                <a:cs typeface="Lucida Sans Unicode" pitchFamily="34" charset="0"/>
              </a:rPr>
              <a:t> </a:t>
            </a:r>
            <a:r>
              <a:rPr lang="en-GB" sz="1100" b="1" dirty="0" err="1">
                <a:cs typeface="Lucida Sans Unicode" pitchFamily="34" charset="0"/>
              </a:rPr>
              <a:t>compañeros</a:t>
            </a:r>
            <a:r>
              <a:rPr lang="en-GB" sz="1100" b="1" dirty="0">
                <a:cs typeface="Lucida Sans Unicode" pitchFamily="34" charset="0"/>
              </a:rPr>
              <a:t> de </a:t>
            </a:r>
            <a:r>
              <a:rPr lang="en-GB" sz="1100" b="1" dirty="0" err="1">
                <a:cs typeface="Lucida Sans Unicode" pitchFamily="34" charset="0"/>
              </a:rPr>
              <a:t>trabajo</a:t>
            </a:r>
            <a:r>
              <a:rPr lang="en-GB" sz="1100" b="1" dirty="0">
                <a:cs typeface="Lucida Sans Unicode" pitchFamily="34" charset="0"/>
              </a:rPr>
              <a:t> </a:t>
            </a:r>
            <a:r>
              <a:rPr lang="en-GB" sz="1100" b="1" dirty="0" err="1">
                <a:cs typeface="Lucida Sans Unicode" pitchFamily="34" charset="0"/>
              </a:rPr>
              <a:t>deben</a:t>
            </a:r>
            <a:r>
              <a:rPr lang="en-GB" sz="1100" b="1" dirty="0">
                <a:cs typeface="Lucida Sans Unicode" pitchFamily="34" charset="0"/>
              </a:rPr>
              <a:t> </a:t>
            </a:r>
            <a:r>
              <a:rPr lang="en-GB" sz="1100" b="1" dirty="0" err="1">
                <a:cs typeface="Lucida Sans Unicode" pitchFamily="34" charset="0"/>
              </a:rPr>
              <a:t>permanecer</a:t>
            </a:r>
            <a:r>
              <a:rPr lang="en-GB" sz="1100" b="1" dirty="0">
                <a:cs typeface="Lucida Sans Unicode" pitchFamily="34" charset="0"/>
              </a:rPr>
              <a:t> a </a:t>
            </a:r>
            <a:r>
              <a:rPr lang="en-GB" sz="1100" b="1" dirty="0" err="1">
                <a:cs typeface="Lucida Sans Unicode" pitchFamily="34" charset="0"/>
              </a:rPr>
              <a:t>una</a:t>
            </a:r>
            <a:r>
              <a:rPr lang="en-GB" sz="1100" b="1" dirty="0">
                <a:cs typeface="Lucida Sans Unicode" pitchFamily="34" charset="0"/>
              </a:rPr>
              <a:t> </a:t>
            </a:r>
            <a:r>
              <a:rPr lang="en-GB" sz="1100" b="1" dirty="0" err="1">
                <a:cs typeface="Lucida Sans Unicode" pitchFamily="34" charset="0"/>
              </a:rPr>
              <a:t>distancia</a:t>
            </a:r>
            <a:r>
              <a:rPr lang="en-GB" sz="1100" b="1" dirty="0">
                <a:cs typeface="Lucida Sans Unicode" pitchFamily="34" charset="0"/>
              </a:rPr>
              <a:t> </a:t>
            </a:r>
            <a:r>
              <a:rPr lang="en-GB" sz="1100" b="1" dirty="0" err="1">
                <a:cs typeface="Lucida Sans Unicode" pitchFamily="34" charset="0"/>
              </a:rPr>
              <a:t>mínima</a:t>
            </a:r>
            <a:r>
              <a:rPr lang="en-GB" sz="1100" b="1" dirty="0">
                <a:cs typeface="Lucida Sans Unicode" pitchFamily="34" charset="0"/>
              </a:rPr>
              <a:t> de 2 </a:t>
            </a:r>
            <a:r>
              <a:rPr lang="en-GB" sz="1100" b="1" dirty="0" err="1">
                <a:cs typeface="Lucida Sans Unicode" pitchFamily="34" charset="0"/>
              </a:rPr>
              <a:t>árboles</a:t>
            </a:r>
            <a:r>
              <a:rPr lang="en-GB" sz="1100" b="1" dirty="0">
                <a:cs typeface="Lucida Sans Unicode" pitchFamily="34" charset="0"/>
              </a:rPr>
              <a:t> (</a:t>
            </a:r>
            <a:r>
              <a:rPr lang="en-GB" sz="1100" b="1" dirty="0" err="1">
                <a:cs typeface="Lucida Sans Unicode" pitchFamily="34" charset="0"/>
              </a:rPr>
              <a:t>por</a:t>
            </a:r>
            <a:r>
              <a:rPr lang="en-GB" sz="1100" b="1" dirty="0">
                <a:cs typeface="Lucida Sans Unicode" pitchFamily="34" charset="0"/>
              </a:rPr>
              <a:t> lo </a:t>
            </a:r>
            <a:r>
              <a:rPr lang="en-GB" sz="1100" b="1" dirty="0" err="1">
                <a:cs typeface="Lucida Sans Unicode" pitchFamily="34" charset="0"/>
              </a:rPr>
              <a:t>menos</a:t>
            </a:r>
            <a:r>
              <a:rPr lang="en-GB" sz="1100" b="1" dirty="0">
                <a:cs typeface="Lucida Sans Unicode" pitchFamily="34" charset="0"/>
              </a:rPr>
              <a:t> 150 pies)</a:t>
            </a:r>
            <a:r>
              <a:rPr lang="en-GB" sz="1100" dirty="0">
                <a:cs typeface="Lucida Sans Unicode" pitchFamily="34" charset="0"/>
              </a:rPr>
              <a:t> de </a:t>
            </a:r>
            <a:r>
              <a:rPr lang="en-GB" sz="1100" dirty="0" err="1">
                <a:cs typeface="Lucida Sans Unicode" pitchFamily="34" charset="0"/>
              </a:rPr>
              <a:t>cualquiera</a:t>
            </a:r>
            <a:r>
              <a:rPr lang="en-GB" sz="1100" dirty="0">
                <a:cs typeface="Lucida Sans Unicode" pitchFamily="34" charset="0"/>
              </a:rPr>
              <a:t> que </a:t>
            </a:r>
            <a:r>
              <a:rPr lang="en-GB" sz="1100" dirty="0" err="1">
                <a:cs typeface="Lucida Sans Unicode" pitchFamily="34" charset="0"/>
              </a:rPr>
              <a:t>esté</a:t>
            </a:r>
            <a:r>
              <a:rPr lang="en-GB" sz="1100" dirty="0">
                <a:cs typeface="Lucida Sans Unicode" pitchFamily="34" charset="0"/>
              </a:rPr>
              <a:t> </a:t>
            </a:r>
            <a:r>
              <a:rPr lang="en-GB" sz="1100" dirty="0" err="1">
                <a:cs typeface="Lucida Sans Unicode" pitchFamily="34" charset="0"/>
              </a:rPr>
              <a:t>botando</a:t>
            </a:r>
            <a:r>
              <a:rPr lang="en-GB" sz="1100" dirty="0">
                <a:cs typeface="Lucida Sans Unicode" pitchFamily="34" charset="0"/>
              </a:rPr>
              <a:t> un </a:t>
            </a:r>
            <a:r>
              <a:rPr lang="en-GB" sz="1100" dirty="0" err="1">
                <a:cs typeface="Lucida Sans Unicode" pitchFamily="34" charset="0"/>
              </a:rPr>
              <a:t>árbol</a:t>
            </a:r>
            <a:r>
              <a:rPr lang="en-GB" sz="1100" dirty="0">
                <a:cs typeface="Lucida Sans Unicode" pitchFamily="34" charset="0"/>
              </a:rPr>
              <a:t> y </a:t>
            </a:r>
            <a:r>
              <a:rPr lang="en-GB" sz="1100" dirty="0" err="1">
                <a:cs typeface="Lucida Sans Unicode" pitchFamily="34" charset="0"/>
              </a:rPr>
              <a:t>por</a:t>
            </a:r>
            <a:r>
              <a:rPr lang="en-GB" sz="1100" dirty="0">
                <a:cs typeface="Lucida Sans Unicode" pitchFamily="34" charset="0"/>
              </a:rPr>
              <a:t> lo </a:t>
            </a:r>
            <a:r>
              <a:rPr lang="en-GB" sz="1100" dirty="0" err="1">
                <a:cs typeface="Lucida Sans Unicode" pitchFamily="34" charset="0"/>
              </a:rPr>
              <a:t>menos</a:t>
            </a:r>
            <a:r>
              <a:rPr lang="en-GB" sz="1100" dirty="0">
                <a:cs typeface="Lucida Sans Unicode" pitchFamily="34" charset="0"/>
              </a:rPr>
              <a:t> 30 pies de </a:t>
            </a:r>
            <a:r>
              <a:rPr lang="en-GB" sz="1100" dirty="0" err="1">
                <a:cs typeface="Lucida Sans Unicode" pitchFamily="34" charset="0"/>
              </a:rPr>
              <a:t>cualquiera</a:t>
            </a:r>
            <a:r>
              <a:rPr lang="en-GB" sz="1100" dirty="0">
                <a:cs typeface="Lucida Sans Unicode" pitchFamily="34" charset="0"/>
              </a:rPr>
              <a:t> que </a:t>
            </a:r>
            <a:r>
              <a:rPr lang="en-GB" sz="1100" dirty="0" err="1">
                <a:cs typeface="Lucida Sans Unicode" pitchFamily="34" charset="0"/>
              </a:rPr>
              <a:t>esté</a:t>
            </a:r>
            <a:r>
              <a:rPr lang="en-GB" sz="1100" dirty="0">
                <a:cs typeface="Lucida Sans Unicode" pitchFamily="34" charset="0"/>
              </a:rPr>
              <a:t> operando </a:t>
            </a:r>
            <a:r>
              <a:rPr lang="en-GB" sz="1100" dirty="0" err="1">
                <a:cs typeface="Lucida Sans Unicode" pitchFamily="34" charset="0"/>
              </a:rPr>
              <a:t>una</a:t>
            </a:r>
            <a:r>
              <a:rPr lang="en-GB" sz="1100" dirty="0">
                <a:cs typeface="Lucida Sans Unicode" pitchFamily="34" charset="0"/>
              </a:rPr>
              <a:t> sierra </a:t>
            </a:r>
            <a:r>
              <a:rPr lang="en-GB" sz="1100" dirty="0" err="1">
                <a:cs typeface="Lucida Sans Unicode" pitchFamily="34" charset="0"/>
              </a:rPr>
              <a:t>motriz</a:t>
            </a:r>
            <a:r>
              <a:rPr lang="en-GB" sz="1100" dirty="0">
                <a:cs typeface="Lucida Sans Unicode" pitchFamily="34" charset="0"/>
              </a:rPr>
              <a:t> para </a:t>
            </a:r>
            <a:r>
              <a:rPr lang="en-GB" sz="1100" dirty="0" err="1">
                <a:cs typeface="Lucida Sans Unicode" pitchFamily="34" charset="0"/>
              </a:rPr>
              <a:t>quitar</a:t>
            </a:r>
            <a:r>
              <a:rPr lang="en-GB" sz="1100" dirty="0">
                <a:cs typeface="Lucida Sans Unicode" pitchFamily="34" charset="0"/>
              </a:rPr>
              <a:t> </a:t>
            </a:r>
            <a:r>
              <a:rPr lang="en-GB" sz="1100" dirty="0" err="1">
                <a:cs typeface="Lucida Sans Unicode" pitchFamily="34" charset="0"/>
              </a:rPr>
              <a:t>ramas</a:t>
            </a:r>
            <a:r>
              <a:rPr lang="en-GB" sz="1100" dirty="0">
                <a:cs typeface="Lucida Sans Unicode" pitchFamily="34" charset="0"/>
              </a:rPr>
              <a:t> o </a:t>
            </a:r>
            <a:r>
              <a:rPr lang="en-GB" sz="1100" dirty="0" err="1">
                <a:cs typeface="Lucida Sans Unicode" pitchFamily="34" charset="0"/>
              </a:rPr>
              <a:t>cortar</a:t>
            </a:r>
            <a:r>
              <a:rPr lang="en-GB" sz="1100" dirty="0">
                <a:cs typeface="Lucida Sans Unicode" pitchFamily="34" charset="0"/>
              </a:rPr>
              <a:t> un </a:t>
            </a:r>
            <a:r>
              <a:rPr lang="en-GB" sz="1100" dirty="0" err="1">
                <a:cs typeface="Lucida Sans Unicode" pitchFamily="34" charset="0"/>
              </a:rPr>
              <a:t>árbol</a:t>
            </a:r>
            <a:r>
              <a:rPr lang="en-GB" sz="1100" dirty="0">
                <a:cs typeface="Lucida Sans Unicode" pitchFamily="34" charset="0"/>
              </a:rPr>
              <a:t> </a:t>
            </a:r>
            <a:r>
              <a:rPr lang="en-GB" sz="1100" dirty="0" err="1">
                <a:cs typeface="Lucida Sans Unicode" pitchFamily="34" charset="0"/>
              </a:rPr>
              <a:t>caído</a:t>
            </a:r>
            <a:r>
              <a:rPr lang="en-GB" sz="1100" dirty="0">
                <a:cs typeface="Lucida Sans Unicode" pitchFamily="34" charset="0"/>
              </a:rPr>
              <a:t>. </a:t>
            </a:r>
          </a:p>
          <a:p>
            <a:pPr>
              <a:spcBef>
                <a:spcPts val="450"/>
              </a:spcBef>
            </a:pPr>
            <a:endParaRPr lang="en-GB" sz="1100" dirty="0"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3515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85800"/>
            <a:ext cx="4681538" cy="3513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98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7576" y="4427540"/>
            <a:ext cx="5194300" cy="143580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16" tIns="46407" rIns="92816" bIns="46407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5000"/>
              </a:lnSpc>
              <a:spcBef>
                <a:spcPts val="450"/>
              </a:spcBef>
            </a:pPr>
            <a:r>
              <a:rPr lang="en-GB" b="1" u="sng" dirty="0" err="1">
                <a:cs typeface="Lucida Sans Unicode" pitchFamily="34" charset="0"/>
              </a:rPr>
              <a:t>Notas</a:t>
            </a:r>
            <a:r>
              <a:rPr lang="en-GB" b="1" u="sng" dirty="0">
                <a:cs typeface="Lucida Sans Unicode" pitchFamily="34" charset="0"/>
              </a:rPr>
              <a:t> para el </a:t>
            </a:r>
            <a:r>
              <a:rPr lang="en-GB" b="1" u="sng" dirty="0" err="1">
                <a:cs typeface="Lucida Sans Unicode" pitchFamily="34" charset="0"/>
              </a:rPr>
              <a:t>capacitador</a:t>
            </a:r>
            <a:r>
              <a:rPr lang="en-GB" b="1" u="sng" dirty="0">
                <a:cs typeface="Lucida Sans Unicode" pitchFamily="34" charset="0"/>
              </a:rPr>
              <a:t>:</a:t>
            </a:r>
          </a:p>
          <a:p>
            <a:pPr>
              <a:spcBef>
                <a:spcPts val="450"/>
              </a:spcBef>
            </a:pPr>
            <a:endParaRPr lang="en-GB" b="1" u="sng" dirty="0" smtClean="0">
              <a:cs typeface="Lucida Sans Unicode" pitchFamily="34" charset="0"/>
            </a:endParaRPr>
          </a:p>
          <a:p>
            <a:pPr>
              <a:spcBef>
                <a:spcPts val="450"/>
              </a:spcBef>
            </a:pPr>
            <a:r>
              <a:rPr lang="en-GB" b="0" u="none" dirty="0" err="1" smtClean="0">
                <a:cs typeface="Lucida Sans Unicode" pitchFamily="34" charset="0"/>
              </a:rPr>
              <a:t>Cuando</a:t>
            </a:r>
            <a:r>
              <a:rPr lang="en-GB" b="0" u="none" dirty="0" smtClean="0">
                <a:cs typeface="Lucida Sans Unicode" pitchFamily="34" charset="0"/>
              </a:rPr>
              <a:t> </a:t>
            </a:r>
            <a:r>
              <a:rPr lang="en-GB" b="0" u="none" dirty="0" err="1" smtClean="0">
                <a:cs typeface="Lucida Sans Unicode" pitchFamily="34" charset="0"/>
              </a:rPr>
              <a:t>remueva</a:t>
            </a:r>
            <a:r>
              <a:rPr lang="en-GB" b="0" u="none" dirty="0" smtClean="0">
                <a:cs typeface="Lucida Sans Unicode" pitchFamily="34" charset="0"/>
              </a:rPr>
              <a:t> </a:t>
            </a:r>
            <a:r>
              <a:rPr lang="en-GB" b="0" u="none" dirty="0" err="1" smtClean="0">
                <a:cs typeface="Lucida Sans Unicode" pitchFamily="34" charset="0"/>
              </a:rPr>
              <a:t>escombros</a:t>
            </a:r>
            <a:r>
              <a:rPr lang="en-GB" b="0" u="none" dirty="0" smtClean="0">
                <a:cs typeface="Lucida Sans Unicode" pitchFamily="34" charset="0"/>
              </a:rPr>
              <a:t> , </a:t>
            </a:r>
            <a:r>
              <a:rPr lang="en-GB" b="0" u="none" dirty="0" err="1" smtClean="0">
                <a:cs typeface="Lucida Sans Unicode" pitchFamily="34" charset="0"/>
              </a:rPr>
              <a:t>este</a:t>
            </a:r>
            <a:r>
              <a:rPr lang="en-GB" b="0" u="none" dirty="0" smtClean="0">
                <a:cs typeface="Lucida Sans Unicode" pitchFamily="34" charset="0"/>
              </a:rPr>
              <a:t> </a:t>
            </a:r>
            <a:r>
              <a:rPr lang="en-GB" b="0" u="none" dirty="0" err="1" smtClean="0">
                <a:cs typeface="Lucida Sans Unicode" pitchFamily="34" charset="0"/>
              </a:rPr>
              <a:t>atento</a:t>
            </a:r>
            <a:r>
              <a:rPr lang="en-GB" b="0" u="none" dirty="0" smtClean="0">
                <a:cs typeface="Lucida Sans Unicode" pitchFamily="34" charset="0"/>
              </a:rPr>
              <a:t> a superficies </a:t>
            </a:r>
            <a:r>
              <a:rPr lang="en-GB" b="0" u="none" dirty="0" err="1" smtClean="0">
                <a:cs typeface="Lucida Sans Unicode" pitchFamily="34" charset="0"/>
              </a:rPr>
              <a:t>irregulares</a:t>
            </a:r>
            <a:r>
              <a:rPr lang="en-GB" b="0" u="none" baseline="0" dirty="0" smtClean="0">
                <a:cs typeface="Lucida Sans Unicode" pitchFamily="34" charset="0"/>
              </a:rPr>
              <a:t> y a </a:t>
            </a:r>
            <a:r>
              <a:rPr lang="en-GB" b="0" u="none" baseline="0" dirty="0" err="1" smtClean="0">
                <a:cs typeface="Lucida Sans Unicode" pitchFamily="34" charset="0"/>
              </a:rPr>
              <a:t>peligros</a:t>
            </a:r>
            <a:r>
              <a:rPr lang="en-GB" b="0" u="none" baseline="0" dirty="0" smtClean="0">
                <a:cs typeface="Lucida Sans Unicode" pitchFamily="34" charset="0"/>
              </a:rPr>
              <a:t> </a:t>
            </a:r>
            <a:r>
              <a:rPr lang="en-GB" b="0" u="none" baseline="0" dirty="0" err="1" smtClean="0">
                <a:cs typeface="Lucida Sans Unicode" pitchFamily="34" charset="0"/>
              </a:rPr>
              <a:t>escondidos</a:t>
            </a:r>
            <a:r>
              <a:rPr lang="en-GB" b="0" u="none" baseline="0" dirty="0" smtClean="0">
                <a:cs typeface="Lucida Sans Unicode" pitchFamily="34" charset="0"/>
              </a:rPr>
              <a:t> </a:t>
            </a:r>
            <a:r>
              <a:rPr lang="en-GB" b="0" u="none" baseline="0" dirty="0" err="1" smtClean="0">
                <a:cs typeface="Lucida Sans Unicode" pitchFamily="34" charset="0"/>
              </a:rPr>
              <a:t>como</a:t>
            </a:r>
            <a:r>
              <a:rPr lang="en-GB" b="0" u="none" baseline="0" dirty="0" smtClean="0">
                <a:cs typeface="Lucida Sans Unicode" pitchFamily="34" charset="0"/>
              </a:rPr>
              <a:t> </a:t>
            </a:r>
            <a:r>
              <a:rPr lang="en-GB" b="0" u="none" baseline="0" dirty="0" err="1" smtClean="0">
                <a:cs typeface="Lucida Sans Unicode" pitchFamily="34" charset="0"/>
              </a:rPr>
              <a:t>metales</a:t>
            </a:r>
            <a:r>
              <a:rPr lang="en-GB" b="0" u="none" baseline="0" dirty="0" smtClean="0">
                <a:cs typeface="Lucida Sans Unicode" pitchFamily="34" charset="0"/>
              </a:rPr>
              <a:t>, </a:t>
            </a:r>
            <a:r>
              <a:rPr lang="en-GB" b="0" u="none" baseline="0" dirty="0" err="1" smtClean="0">
                <a:cs typeface="Lucida Sans Unicode" pitchFamily="34" charset="0"/>
              </a:rPr>
              <a:t>vidrio</a:t>
            </a:r>
            <a:r>
              <a:rPr lang="en-GB" b="0" u="none" baseline="0" dirty="0" smtClean="0">
                <a:cs typeface="Lucida Sans Unicode" pitchFamily="34" charset="0"/>
              </a:rPr>
              <a:t>, o </a:t>
            </a:r>
            <a:r>
              <a:rPr lang="en-GB" b="0" u="none" baseline="0" dirty="0" err="1" smtClean="0">
                <a:cs typeface="Lucida Sans Unicode" pitchFamily="34" charset="0"/>
              </a:rPr>
              <a:t>riesgos</a:t>
            </a:r>
            <a:r>
              <a:rPr lang="en-GB" b="0" u="none" baseline="0" dirty="0" smtClean="0">
                <a:cs typeface="Lucida Sans Unicode" pitchFamily="34" charset="0"/>
              </a:rPr>
              <a:t> de </a:t>
            </a:r>
            <a:r>
              <a:rPr lang="en-GB" b="0" u="none" baseline="0" dirty="0" err="1" smtClean="0">
                <a:cs typeface="Lucida Sans Unicode" pitchFamily="34" charset="0"/>
              </a:rPr>
              <a:t>cortes</a:t>
            </a:r>
            <a:r>
              <a:rPr lang="en-GB" b="0" u="none" baseline="0" dirty="0" smtClean="0">
                <a:cs typeface="Lucida Sans Unicode" pitchFamily="34" charset="0"/>
              </a:rPr>
              <a:t> o </a:t>
            </a:r>
            <a:r>
              <a:rPr lang="en-GB" b="0" u="none" baseline="0" dirty="0" err="1" smtClean="0">
                <a:cs typeface="Lucida Sans Unicode" pitchFamily="34" charset="0"/>
              </a:rPr>
              <a:t>punciones</a:t>
            </a:r>
            <a:r>
              <a:rPr lang="en-GB" b="0" u="none" baseline="0" dirty="0" smtClean="0">
                <a:cs typeface="Lucida Sans Unicode" pitchFamily="34" charset="0"/>
              </a:rPr>
              <a:t>.</a:t>
            </a:r>
          </a:p>
          <a:p>
            <a:pPr>
              <a:spcBef>
                <a:spcPts val="450"/>
              </a:spcBef>
            </a:pPr>
            <a:endParaRPr lang="en-GB" b="0" u="none" baseline="0" dirty="0" smtClean="0">
              <a:cs typeface="Lucida Sans Unicode" pitchFamily="34" charset="0"/>
            </a:endParaRPr>
          </a:p>
          <a:p>
            <a:pPr>
              <a:spcBef>
                <a:spcPts val="450"/>
              </a:spcBef>
            </a:pPr>
            <a:r>
              <a:rPr lang="en-GB" b="0" u="none" baseline="0" dirty="0" err="1" smtClean="0">
                <a:cs typeface="Lucida Sans Unicode" pitchFamily="34" charset="0"/>
              </a:rPr>
              <a:t>Mantenga</a:t>
            </a:r>
            <a:r>
              <a:rPr lang="en-GB" b="0" u="none" baseline="0" dirty="0" smtClean="0">
                <a:cs typeface="Lucida Sans Unicode" pitchFamily="34" charset="0"/>
              </a:rPr>
              <a:t> </a:t>
            </a:r>
            <a:r>
              <a:rPr lang="en-GB" b="0" u="none" baseline="0" dirty="0" err="1" smtClean="0">
                <a:cs typeface="Lucida Sans Unicode" pitchFamily="34" charset="0"/>
              </a:rPr>
              <a:t>su</a:t>
            </a:r>
            <a:r>
              <a:rPr lang="en-GB" b="0" u="none" baseline="0" dirty="0" smtClean="0">
                <a:cs typeface="Lucida Sans Unicode" pitchFamily="34" charset="0"/>
              </a:rPr>
              <a:t> </a:t>
            </a:r>
            <a:r>
              <a:rPr lang="en-GB" b="0" u="none" baseline="0" dirty="0" err="1" smtClean="0">
                <a:cs typeface="Lucida Sans Unicode" pitchFamily="34" charset="0"/>
              </a:rPr>
              <a:t>vacuna</a:t>
            </a:r>
            <a:r>
              <a:rPr lang="en-GB" b="0" u="none" baseline="0" dirty="0" smtClean="0">
                <a:cs typeface="Lucida Sans Unicode" pitchFamily="34" charset="0"/>
              </a:rPr>
              <a:t> de </a:t>
            </a:r>
            <a:r>
              <a:rPr lang="en-GB" b="0" u="none" baseline="0" dirty="0" err="1" smtClean="0">
                <a:cs typeface="Lucida Sans Unicode" pitchFamily="34" charset="0"/>
              </a:rPr>
              <a:t>tetano</a:t>
            </a:r>
            <a:r>
              <a:rPr lang="en-GB" b="0" u="none" baseline="0" dirty="0" smtClean="0">
                <a:cs typeface="Lucida Sans Unicode" pitchFamily="34" charset="0"/>
              </a:rPr>
              <a:t> al dia.</a:t>
            </a:r>
            <a:endParaRPr lang="en-GB" b="0" u="none" dirty="0"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4123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3FC34-BF99-403A-AA16-AF90622A1C6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599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3FC34-BF99-403A-AA16-AF90622A1C6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84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85800"/>
            <a:ext cx="4681538" cy="3513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90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7576" y="4427539"/>
            <a:ext cx="5194300" cy="23185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16" tIns="46407" rIns="92816" bIns="46407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ts val="450"/>
              </a:spcBef>
            </a:pPr>
            <a:r>
              <a:rPr lang="en-GB" sz="1000" b="1" u="sng">
                <a:cs typeface="Lucida Sans Unicode" pitchFamily="34" charset="0"/>
              </a:rPr>
              <a:t>Notas para el capacitador:</a:t>
            </a:r>
          </a:p>
          <a:p>
            <a:pPr>
              <a:lnSpc>
                <a:spcPct val="85000"/>
              </a:lnSpc>
              <a:spcBef>
                <a:spcPts val="300"/>
              </a:spcBef>
            </a:pPr>
            <a:endParaRPr lang="en-GB" sz="1000">
              <a:cs typeface="Lucida Sans Unicode" pitchFamily="34" charset="0"/>
            </a:endParaRPr>
          </a:p>
          <a:p>
            <a:pPr>
              <a:lnSpc>
                <a:spcPct val="85000"/>
              </a:lnSpc>
              <a:spcBef>
                <a:spcPts val="300"/>
              </a:spcBef>
            </a:pPr>
            <a:r>
              <a:rPr lang="en-GB" sz="1000">
                <a:cs typeface="Lucida Sans Unicode" pitchFamily="34" charset="0"/>
              </a:rPr>
              <a:t>1926.101 y </a:t>
            </a:r>
            <a:r>
              <a:rPr lang="en-GB" sz="1000">
                <a:cs typeface="Times New Roman" pitchFamily="18" charset="0"/>
              </a:rPr>
              <a:t>1926.52</a:t>
            </a:r>
          </a:p>
          <a:p>
            <a:pPr>
              <a:lnSpc>
                <a:spcPct val="85000"/>
              </a:lnSpc>
              <a:spcBef>
                <a:spcPts val="300"/>
              </a:spcBef>
            </a:pPr>
            <a:r>
              <a:rPr lang="en-GB" sz="1000">
                <a:cs typeface="Lucida Sans Unicode" pitchFamily="34" charset="0"/>
              </a:rPr>
              <a:t>La exposición del empleado a un ruido excesivo varía según distintas condiciones:</a:t>
            </a:r>
          </a:p>
          <a:p>
            <a:pPr>
              <a:lnSpc>
                <a:spcPct val="85000"/>
              </a:lnSpc>
              <a:spcBef>
                <a:spcPts val="300"/>
              </a:spcBef>
            </a:pPr>
            <a:r>
              <a:rPr lang="en-GB" sz="1000">
                <a:cs typeface="Lucida Sans Unicode" pitchFamily="34" charset="0"/>
              </a:rPr>
              <a:t>- ¿Qué tan fuerte es el ruido?  ¿Tiene que gritar para que le oigan?</a:t>
            </a:r>
          </a:p>
          <a:p>
            <a:pPr>
              <a:lnSpc>
                <a:spcPct val="85000"/>
              </a:lnSpc>
              <a:spcBef>
                <a:spcPts val="300"/>
              </a:spcBef>
            </a:pPr>
            <a:r>
              <a:rPr lang="en-GB" sz="1000">
                <a:cs typeface="Lucida Sans Unicode" pitchFamily="34" charset="0"/>
              </a:rPr>
              <a:t>- ¿Cuánto tiempo está cada empleado expuesto al ruido?</a:t>
            </a:r>
          </a:p>
          <a:p>
            <a:pPr>
              <a:lnSpc>
                <a:spcPct val="85000"/>
              </a:lnSpc>
              <a:spcBef>
                <a:spcPts val="300"/>
              </a:spcBef>
            </a:pPr>
            <a:r>
              <a:rPr lang="en-GB" sz="1000">
                <a:cs typeface="Lucida Sans Unicode" pitchFamily="34" charset="0"/>
              </a:rPr>
              <a:t>- ¿Se mueven los empleados entre áreas de trabajo separadas que tengan diferentes niveles de ruido?</a:t>
            </a:r>
          </a:p>
          <a:p>
            <a:pPr>
              <a:lnSpc>
                <a:spcPct val="85000"/>
              </a:lnSpc>
              <a:spcBef>
                <a:spcPts val="300"/>
              </a:spcBef>
            </a:pPr>
            <a:r>
              <a:rPr lang="en-GB" sz="1000">
                <a:cs typeface="Lucida Sans Unicode" pitchFamily="34" charset="0"/>
              </a:rPr>
              <a:t>- ¿El ruido es producido por una sola fuente o por múltiples fuentes?</a:t>
            </a:r>
          </a:p>
          <a:p>
            <a:pPr>
              <a:lnSpc>
                <a:spcPct val="80000"/>
              </a:lnSpc>
              <a:spcBef>
                <a:spcPts val="450"/>
              </a:spcBef>
            </a:pPr>
            <a:endParaRPr lang="en-GB" sz="1000">
              <a:cs typeface="Lucida Sans Unicode" pitchFamily="34" charset="0"/>
            </a:endParaRPr>
          </a:p>
          <a:p>
            <a:pPr>
              <a:lnSpc>
                <a:spcPct val="80000"/>
              </a:lnSpc>
              <a:spcBef>
                <a:spcPts val="450"/>
              </a:spcBef>
              <a:buFont typeface="Symbol" pitchFamily="18" charset="2"/>
              <a:buChar char=""/>
            </a:pPr>
            <a:r>
              <a:rPr lang="en-GB" sz="1000">
                <a:cs typeface="Lucida Sans Unicode" pitchFamily="34" charset="0"/>
              </a:rPr>
              <a:t>Protección para los oidos: se deben usar tapones para los oidos, orejeras, o una combinación de ambos, cuando el empleado se vea expuesto a niveles altos de ruido ambiental. Referencia OSHA CFR 29, 1910.95.</a:t>
            </a:r>
          </a:p>
          <a:p>
            <a:pPr>
              <a:lnSpc>
                <a:spcPct val="80000"/>
              </a:lnSpc>
              <a:spcBef>
                <a:spcPts val="450"/>
              </a:spcBef>
            </a:pPr>
            <a:endParaRPr lang="en-GB" sz="1000"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6608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85800"/>
            <a:ext cx="4681538" cy="3513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246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7576" y="4427539"/>
            <a:ext cx="5194300" cy="2035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16" tIns="46407" rIns="92816" bIns="46407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01675" indent="-24447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en-GB" sz="900" b="1" u="sng" dirty="0" err="1">
                <a:cs typeface="Lucida Sans Unicode" pitchFamily="34" charset="0"/>
              </a:rPr>
              <a:t>Notas</a:t>
            </a:r>
            <a:r>
              <a:rPr lang="en-GB" sz="900" b="1" u="sng" dirty="0">
                <a:cs typeface="Lucida Sans Unicode" pitchFamily="34" charset="0"/>
              </a:rPr>
              <a:t> para el </a:t>
            </a:r>
            <a:r>
              <a:rPr lang="en-GB" sz="900" b="1" u="sng" dirty="0" err="1">
                <a:cs typeface="Lucida Sans Unicode" pitchFamily="34" charset="0"/>
              </a:rPr>
              <a:t>capacitador</a:t>
            </a:r>
            <a:r>
              <a:rPr lang="en-GB" sz="900" b="1" u="sng" dirty="0">
                <a:cs typeface="Lucida Sans Unicode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305785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85800"/>
            <a:ext cx="4681538" cy="3513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246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7576" y="4427540"/>
            <a:ext cx="5194300" cy="60889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16" tIns="46407" rIns="92816" bIns="46407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01675" indent="-24447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en-GB" sz="900" b="1" u="sng" dirty="0" err="1">
                <a:cs typeface="Lucida Sans Unicode" pitchFamily="34" charset="0"/>
              </a:rPr>
              <a:t>Notas</a:t>
            </a:r>
            <a:r>
              <a:rPr lang="en-GB" sz="900" b="1" u="sng" dirty="0">
                <a:cs typeface="Lucida Sans Unicode" pitchFamily="34" charset="0"/>
              </a:rPr>
              <a:t> para el </a:t>
            </a:r>
            <a:r>
              <a:rPr lang="en-GB" sz="900" b="1" u="sng" dirty="0" err="1">
                <a:cs typeface="Lucida Sans Unicode" pitchFamily="34" charset="0"/>
              </a:rPr>
              <a:t>capacitador</a:t>
            </a:r>
            <a:r>
              <a:rPr lang="en-GB" sz="900" b="1" u="sng" dirty="0">
                <a:cs typeface="Lucida Sans Unicode" pitchFamily="34" charset="0"/>
              </a:rPr>
              <a:t>:</a:t>
            </a:r>
          </a:p>
          <a:p>
            <a:pPr>
              <a:lnSpc>
                <a:spcPct val="80000"/>
              </a:lnSpc>
              <a:spcBef>
                <a:spcPts val="300"/>
              </a:spcBef>
            </a:pPr>
            <a:endParaRPr lang="en-GB" sz="900" b="1" u="sng" dirty="0">
              <a:cs typeface="Lucida Sans Unicode" pitchFamily="34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en-GB" sz="900" b="1" u="sng" dirty="0" err="1">
                <a:cs typeface="Lucida Sans Unicode" pitchFamily="34" charset="0"/>
              </a:rPr>
              <a:t>Siempre</a:t>
            </a:r>
            <a:r>
              <a:rPr lang="en-GB" sz="900" b="1" u="sng" dirty="0">
                <a:cs typeface="Lucida Sans Unicode" pitchFamily="34" charset="0"/>
              </a:rPr>
              <a:t> </a:t>
            </a:r>
            <a:r>
              <a:rPr lang="en-GB" sz="900" b="1" u="sng" dirty="0" err="1">
                <a:cs typeface="Lucida Sans Unicode" pitchFamily="34" charset="0"/>
              </a:rPr>
              <a:t>informe</a:t>
            </a:r>
            <a:r>
              <a:rPr lang="en-GB" sz="900" b="1" u="sng" dirty="0">
                <a:cs typeface="Lucida Sans Unicode" pitchFamily="34" charset="0"/>
              </a:rPr>
              <a:t> a </a:t>
            </a:r>
            <a:r>
              <a:rPr lang="en-GB" sz="900" b="1" u="sng" dirty="0" err="1">
                <a:cs typeface="Lucida Sans Unicode" pitchFamily="34" charset="0"/>
              </a:rPr>
              <a:t>su</a:t>
            </a:r>
            <a:r>
              <a:rPr lang="en-GB" sz="900" b="1" u="sng" dirty="0">
                <a:cs typeface="Lucida Sans Unicode" pitchFamily="34" charset="0"/>
              </a:rPr>
              <a:t> supervisor de </a:t>
            </a:r>
            <a:r>
              <a:rPr lang="en-GB" sz="900" b="1" u="sng" dirty="0" err="1">
                <a:cs typeface="Lucida Sans Unicode" pitchFamily="34" charset="0"/>
              </a:rPr>
              <a:t>cualquier</a:t>
            </a:r>
            <a:r>
              <a:rPr lang="en-GB" sz="900" b="1" u="sng" dirty="0">
                <a:cs typeface="Lucida Sans Unicode" pitchFamily="34" charset="0"/>
              </a:rPr>
              <a:t> </a:t>
            </a:r>
            <a:r>
              <a:rPr lang="en-GB" sz="900" b="1" u="sng" dirty="0" err="1">
                <a:cs typeface="Lucida Sans Unicode" pitchFamily="34" charset="0"/>
              </a:rPr>
              <a:t>peligro</a:t>
            </a:r>
            <a:r>
              <a:rPr lang="en-GB" sz="900" b="1" u="sng" dirty="0">
                <a:cs typeface="Lucida Sans Unicode" pitchFamily="34" charset="0"/>
              </a:rPr>
              <a:t> que observe y </a:t>
            </a:r>
            <a:r>
              <a:rPr lang="en-GB" sz="900" b="1" u="sng" dirty="0" err="1">
                <a:cs typeface="Lucida Sans Unicode" pitchFamily="34" charset="0"/>
              </a:rPr>
              <a:t>notifique</a:t>
            </a:r>
            <a:r>
              <a:rPr lang="en-GB" sz="900" b="1" u="sng" dirty="0">
                <a:cs typeface="Lucida Sans Unicode" pitchFamily="34" charset="0"/>
              </a:rPr>
              <a:t> </a:t>
            </a:r>
            <a:r>
              <a:rPr lang="en-GB" sz="900" b="1" u="sng" dirty="0" err="1">
                <a:cs typeface="Lucida Sans Unicode" pitchFamily="34" charset="0"/>
              </a:rPr>
              <a:t>inmediatamente</a:t>
            </a:r>
            <a:r>
              <a:rPr lang="en-GB" sz="900" b="1" u="sng" dirty="0">
                <a:cs typeface="Lucida Sans Unicode" pitchFamily="34" charset="0"/>
              </a:rPr>
              <a:t> de </a:t>
            </a:r>
            <a:r>
              <a:rPr lang="en-GB" sz="900" b="1" u="sng" dirty="0" err="1">
                <a:cs typeface="Lucida Sans Unicode" pitchFamily="34" charset="0"/>
              </a:rPr>
              <a:t>cualquier</a:t>
            </a:r>
            <a:r>
              <a:rPr lang="en-GB" sz="900" b="1" u="sng" dirty="0">
                <a:cs typeface="Lucida Sans Unicode" pitchFamily="34" charset="0"/>
              </a:rPr>
              <a:t> lesion o </a:t>
            </a:r>
            <a:r>
              <a:rPr lang="en-GB" sz="900" b="1" u="sng" dirty="0" err="1">
                <a:cs typeface="Lucida Sans Unicode" pitchFamily="34" charset="0"/>
              </a:rPr>
              <a:t>accidente</a:t>
            </a:r>
            <a:r>
              <a:rPr lang="en-GB" sz="900" b="1" u="sng" dirty="0">
                <a:cs typeface="Lucida Sans Unicode" pitchFamily="34" charset="0"/>
              </a:rPr>
              <a:t> </a:t>
            </a:r>
            <a:r>
              <a:rPr lang="en-GB" sz="900" b="1" u="sng" dirty="0" err="1">
                <a:cs typeface="Lucida Sans Unicode" pitchFamily="34" charset="0"/>
              </a:rPr>
              <a:t>mientras</a:t>
            </a:r>
            <a:r>
              <a:rPr lang="en-GB" sz="900" b="1" u="sng" dirty="0">
                <a:cs typeface="Lucida Sans Unicode" pitchFamily="34" charset="0"/>
              </a:rPr>
              <a:t> </a:t>
            </a:r>
            <a:r>
              <a:rPr lang="en-GB" sz="900" b="1" u="sng" dirty="0" err="1">
                <a:cs typeface="Lucida Sans Unicode" pitchFamily="34" charset="0"/>
              </a:rPr>
              <a:t>realiza</a:t>
            </a:r>
            <a:r>
              <a:rPr lang="en-GB" sz="900" b="1" u="sng" dirty="0">
                <a:cs typeface="Lucida Sans Unicode" pitchFamily="34" charset="0"/>
              </a:rPr>
              <a:t> la </a:t>
            </a:r>
            <a:r>
              <a:rPr lang="en-GB" sz="900" b="1" u="sng" dirty="0" err="1">
                <a:cs typeface="Lucida Sans Unicode" pitchFamily="34" charset="0"/>
              </a:rPr>
              <a:t>tarea</a:t>
            </a:r>
            <a:r>
              <a:rPr lang="en-GB" sz="900" b="1" u="sng" dirty="0">
                <a:cs typeface="Lucida Sans Unicode" pitchFamily="34" charset="0"/>
              </a:rPr>
              <a:t> </a:t>
            </a:r>
            <a:r>
              <a:rPr lang="en-GB" sz="900" b="1" u="sng" dirty="0" err="1">
                <a:cs typeface="Lucida Sans Unicode" pitchFamily="34" charset="0"/>
              </a:rPr>
              <a:t>asignada</a:t>
            </a:r>
            <a:r>
              <a:rPr lang="en-GB" sz="900" b="1" u="sng" dirty="0">
                <a:cs typeface="Lucida Sans Unicode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2873164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Todos los trabajadores deben cumplir con las siguientes reglas de trabajo: </a:t>
            </a:r>
          </a:p>
          <a:p>
            <a:pPr marL="169530" indent="-169530">
              <a:buFont typeface="Arial" panose="020B0604020202020204" pitchFamily="34" charset="0"/>
              <a:buChar char="•"/>
            </a:pPr>
            <a:r>
              <a:rPr lang="es-ES" dirty="0" smtClean="0"/>
              <a:t>seguir las políticas de seguridad y salud de su empleador en todo momento. </a:t>
            </a:r>
          </a:p>
          <a:p>
            <a:pPr marL="169530" indent="-169530">
              <a:buFont typeface="Arial" panose="020B0604020202020204" pitchFamily="34" charset="0"/>
              <a:buChar char="•"/>
            </a:pPr>
            <a:r>
              <a:rPr lang="es-ES" dirty="0" smtClean="0"/>
              <a:t>Siga las instrucciones de los supervisores y se adhieren a la cadena de mando.    </a:t>
            </a:r>
          </a:p>
          <a:p>
            <a:pPr marL="169530" indent="-169530">
              <a:buFont typeface="Arial" panose="020B0604020202020204" pitchFamily="34" charset="0"/>
              <a:buChar char="•"/>
            </a:pPr>
            <a:r>
              <a:rPr lang="es-ES" dirty="0" smtClean="0"/>
              <a:t>Siga las instrucciones de responsabilidad personal; </a:t>
            </a:r>
            <a:r>
              <a:rPr lang="es-ES" dirty="0" err="1" smtClean="0"/>
              <a:t>Check</a:t>
            </a:r>
            <a:r>
              <a:rPr lang="es-ES" dirty="0" smtClean="0"/>
              <a:t>-in y </a:t>
            </a:r>
            <a:r>
              <a:rPr lang="es-ES" dirty="0" err="1" smtClean="0"/>
              <a:t>check-out</a:t>
            </a:r>
            <a:r>
              <a:rPr lang="es-ES" dirty="0" smtClean="0"/>
              <a:t>.  </a:t>
            </a:r>
          </a:p>
          <a:p>
            <a:pPr marL="169530" indent="-169530">
              <a:buFont typeface="Arial" panose="020B0604020202020204" pitchFamily="34" charset="0"/>
              <a:buChar char="•"/>
            </a:pPr>
            <a:r>
              <a:rPr lang="es-ES" dirty="0" smtClean="0"/>
              <a:t>Obtener vacunas de conformidad con la dirección médica del empleador.    </a:t>
            </a:r>
          </a:p>
          <a:p>
            <a:pPr marL="169530" indent="-169530">
              <a:buFont typeface="Arial" panose="020B0604020202020204" pitchFamily="34" charset="0"/>
              <a:buChar char="•"/>
            </a:pPr>
            <a:r>
              <a:rPr lang="es-ES" dirty="0" smtClean="0"/>
              <a:t>Reportar con prontitud todas las lesiones, accidentes y cuasi accidentes.  </a:t>
            </a:r>
          </a:p>
          <a:p>
            <a:pPr marL="169530" indent="-169530">
              <a:buFont typeface="Arial" panose="020B0604020202020204" pitchFamily="34" charset="0"/>
              <a:buChar char="•"/>
            </a:pPr>
            <a:r>
              <a:rPr lang="es-ES" dirty="0" smtClean="0"/>
              <a:t>Busque atención médica cuando sea necesario.</a:t>
            </a:r>
          </a:p>
          <a:p>
            <a:pPr marL="169530" indent="-169530">
              <a:buFont typeface="Arial" panose="020B0604020202020204" pitchFamily="34" charset="0"/>
              <a:buChar char="•"/>
            </a:pPr>
            <a:r>
              <a:rPr lang="es-ES" dirty="0" smtClean="0"/>
              <a:t> Informe de todas las condiciones inseguras.  </a:t>
            </a:r>
          </a:p>
          <a:p>
            <a:pPr marL="169530" indent="-169530">
              <a:buFont typeface="Arial" panose="020B0604020202020204" pitchFamily="34" charset="0"/>
              <a:buChar char="•"/>
            </a:pPr>
            <a:r>
              <a:rPr lang="es-ES" dirty="0" smtClean="0"/>
              <a:t>No realice tareas hasta que controles adecuados de seguridad y salud se han puesto en su lugar.  </a:t>
            </a:r>
          </a:p>
          <a:p>
            <a:pPr marL="169530" indent="-169530">
              <a:buFont typeface="Arial" panose="020B0604020202020204" pitchFamily="34" charset="0"/>
              <a:buChar char="•"/>
            </a:pPr>
            <a:r>
              <a:rPr lang="es-ES" dirty="0" smtClean="0"/>
              <a:t>Empleados pueden negarse a realizar tareas que los expongan a un peligro inminente.  </a:t>
            </a:r>
          </a:p>
          <a:p>
            <a:pPr marL="169530" indent="-169530">
              <a:buFont typeface="Arial" panose="020B0604020202020204" pitchFamily="34" charset="0"/>
              <a:buChar char="•"/>
            </a:pPr>
            <a:r>
              <a:rPr lang="es-ES" dirty="0" smtClean="0"/>
              <a:t>Llevar todo equipo de protección personal (EPP) necesario para la tarea.  </a:t>
            </a:r>
          </a:p>
          <a:p>
            <a:pPr marL="169530" indent="-169530">
              <a:buFont typeface="Arial" panose="020B0604020202020204" pitchFamily="34" charset="0"/>
              <a:buChar char="•"/>
            </a:pPr>
            <a:r>
              <a:rPr lang="es-ES" dirty="0" smtClean="0"/>
              <a:t>Mantener un conocimiento constante de su entorno.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3FC34-BF99-403A-AA16-AF90622A1C6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923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85800"/>
            <a:ext cx="4681538" cy="3513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7576" y="4427540"/>
            <a:ext cx="5194300" cy="468300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16" tIns="46407" rIns="92816" bIns="46407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5000"/>
              </a:lnSpc>
              <a:spcBef>
                <a:spcPts val="450"/>
              </a:spcBef>
            </a:pPr>
            <a:r>
              <a:rPr lang="en-GB" sz="1000" b="1" u="sng" dirty="0" err="1">
                <a:cs typeface="Lucida Sans Unicode" pitchFamily="34" charset="0"/>
              </a:rPr>
              <a:t>Notas</a:t>
            </a:r>
            <a:r>
              <a:rPr lang="en-GB" sz="1000" b="1" u="sng" dirty="0">
                <a:cs typeface="Lucida Sans Unicode" pitchFamily="34" charset="0"/>
              </a:rPr>
              <a:t> para el </a:t>
            </a:r>
            <a:r>
              <a:rPr lang="en-GB" sz="1000" b="1" u="sng" dirty="0" err="1">
                <a:cs typeface="Lucida Sans Unicode" pitchFamily="34" charset="0"/>
              </a:rPr>
              <a:t>capacitador</a:t>
            </a:r>
            <a:r>
              <a:rPr lang="en-GB" sz="1000" b="1" u="sng" dirty="0">
                <a:cs typeface="Lucida Sans Unicode" pitchFamily="34" charset="0"/>
              </a:rPr>
              <a:t>:</a:t>
            </a:r>
          </a:p>
          <a:p>
            <a:pPr>
              <a:spcBef>
                <a:spcPts val="450"/>
              </a:spcBef>
            </a:pPr>
            <a:r>
              <a:rPr lang="en-GB" sz="1000" dirty="0" err="1">
                <a:cs typeface="Lucida Sans Unicode" pitchFamily="34" charset="0"/>
              </a:rPr>
              <a:t>Todo</a:t>
            </a:r>
            <a:r>
              <a:rPr lang="en-GB" sz="1000" dirty="0">
                <a:cs typeface="Lucida Sans Unicode" pitchFamily="34" charset="0"/>
              </a:rPr>
              <a:t> el personal de </a:t>
            </a:r>
            <a:r>
              <a:rPr lang="en-GB" sz="1000" dirty="0" err="1">
                <a:cs typeface="Lucida Sans Unicode" pitchFamily="34" charset="0"/>
              </a:rPr>
              <a:t>agencias</a:t>
            </a:r>
            <a:r>
              <a:rPr lang="en-GB" sz="1000" dirty="0">
                <a:cs typeface="Lucida Sans Unicode" pitchFamily="34" charset="0"/>
              </a:rPr>
              <a:t> y </a:t>
            </a:r>
            <a:r>
              <a:rPr lang="en-GB" sz="1000" dirty="0" err="1">
                <a:cs typeface="Lucida Sans Unicode" pitchFamily="34" charset="0"/>
              </a:rPr>
              <a:t>contratistas</a:t>
            </a:r>
            <a:r>
              <a:rPr lang="en-GB" sz="1000" dirty="0">
                <a:cs typeface="Lucida Sans Unicode" pitchFamily="34" charset="0"/>
              </a:rPr>
              <a:t> que </a:t>
            </a:r>
            <a:r>
              <a:rPr lang="en-GB" sz="1000" dirty="0" err="1">
                <a:cs typeface="Lucida Sans Unicode" pitchFamily="34" charset="0"/>
              </a:rPr>
              <a:t>participe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en</a:t>
            </a:r>
            <a:r>
              <a:rPr lang="en-GB" sz="1000" dirty="0">
                <a:cs typeface="Lucida Sans Unicode" pitchFamily="34" charset="0"/>
              </a:rPr>
              <a:t> las </a:t>
            </a:r>
            <a:r>
              <a:rPr lang="en-GB" sz="1000" dirty="0" err="1">
                <a:cs typeface="Lucida Sans Unicode" pitchFamily="34" charset="0"/>
              </a:rPr>
              <a:t>operaciones</a:t>
            </a:r>
            <a:r>
              <a:rPr lang="en-GB" sz="1000" dirty="0">
                <a:cs typeface="Lucida Sans Unicode" pitchFamily="34" charset="0"/>
              </a:rPr>
              <a:t> de </a:t>
            </a:r>
            <a:r>
              <a:rPr lang="en-GB" sz="1000" dirty="0" err="1">
                <a:cs typeface="Lucida Sans Unicode" pitchFamily="34" charset="0"/>
              </a:rPr>
              <a:t>auxilio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deberá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estar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capacitado</a:t>
            </a:r>
            <a:r>
              <a:rPr lang="en-GB" sz="1000" dirty="0">
                <a:cs typeface="Lucida Sans Unicode" pitchFamily="34" charset="0"/>
              </a:rPr>
              <a:t> para </a:t>
            </a:r>
            <a:r>
              <a:rPr lang="en-GB" sz="1000" dirty="0" err="1">
                <a:cs typeface="Lucida Sans Unicode" pitchFamily="34" charset="0"/>
              </a:rPr>
              <a:t>reconocer</a:t>
            </a:r>
            <a:r>
              <a:rPr lang="en-GB" sz="1000" dirty="0">
                <a:cs typeface="Lucida Sans Unicode" pitchFamily="34" charset="0"/>
              </a:rPr>
              <a:t> y </a:t>
            </a:r>
            <a:r>
              <a:rPr lang="en-GB" sz="1000" dirty="0" err="1">
                <a:cs typeface="Lucida Sans Unicode" pitchFamily="34" charset="0"/>
              </a:rPr>
              <a:t>evitar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los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peligros</a:t>
            </a:r>
            <a:r>
              <a:rPr lang="en-GB" sz="1000" dirty="0">
                <a:cs typeface="Lucida Sans Unicode" pitchFamily="34" charset="0"/>
              </a:rPr>
              <a:t>.  La </a:t>
            </a:r>
            <a:r>
              <a:rPr lang="en-GB" sz="1000" dirty="0" err="1">
                <a:cs typeface="Lucida Sans Unicode" pitchFamily="34" charset="0"/>
              </a:rPr>
              <a:t>capacitación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está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compuesta</a:t>
            </a:r>
            <a:r>
              <a:rPr lang="en-GB" sz="1000" dirty="0">
                <a:cs typeface="Lucida Sans Unicode" pitchFamily="34" charset="0"/>
              </a:rPr>
              <a:t> de </a:t>
            </a:r>
            <a:r>
              <a:rPr lang="en-GB" sz="1000" dirty="0" err="1">
                <a:cs typeface="Lucida Sans Unicode" pitchFamily="34" charset="0"/>
              </a:rPr>
              <a:t>varios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elementos</a:t>
            </a:r>
            <a:r>
              <a:rPr lang="en-GB" sz="1000" dirty="0">
                <a:cs typeface="Lucida Sans Unicode" pitchFamily="34" charset="0"/>
              </a:rPr>
              <a:t>:</a:t>
            </a:r>
          </a:p>
          <a:p>
            <a:pPr>
              <a:spcBef>
                <a:spcPts val="450"/>
              </a:spcBef>
            </a:pPr>
            <a:r>
              <a:rPr lang="en-GB" sz="1000" dirty="0" err="1">
                <a:cs typeface="Lucida Sans Unicode" pitchFamily="34" charset="0"/>
              </a:rPr>
              <a:t>Capacitación</a:t>
            </a:r>
            <a:r>
              <a:rPr lang="en-GB" sz="1000" dirty="0">
                <a:cs typeface="Lucida Sans Unicode" pitchFamily="34" charset="0"/>
              </a:rPr>
              <a:t> general para </a:t>
            </a:r>
            <a:r>
              <a:rPr lang="en-GB" sz="1000" dirty="0" err="1">
                <a:cs typeface="Lucida Sans Unicode" pitchFamily="34" charset="0"/>
              </a:rPr>
              <a:t>los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trabajadores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emplazados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en</a:t>
            </a:r>
            <a:r>
              <a:rPr lang="en-GB" sz="1000" dirty="0">
                <a:cs typeface="Lucida Sans Unicode" pitchFamily="34" charset="0"/>
              </a:rPr>
              <a:t> la zona de </a:t>
            </a:r>
            <a:r>
              <a:rPr lang="en-GB" sz="1000" dirty="0" err="1">
                <a:cs typeface="Lucida Sans Unicode" pitchFamily="34" charset="0"/>
              </a:rPr>
              <a:t>desastre</a:t>
            </a:r>
            <a:endParaRPr lang="en-GB" sz="1000" dirty="0">
              <a:cs typeface="Lucida Sans Unicode" pitchFamily="34" charset="0"/>
            </a:endParaRPr>
          </a:p>
          <a:p>
            <a:pPr>
              <a:spcBef>
                <a:spcPts val="450"/>
              </a:spcBef>
            </a:pPr>
            <a:r>
              <a:rPr lang="en-GB" sz="1000" dirty="0" err="1">
                <a:cs typeface="Lucida Sans Unicode" pitchFamily="34" charset="0"/>
              </a:rPr>
              <a:t>Capacitación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específica</a:t>
            </a:r>
            <a:r>
              <a:rPr lang="en-GB" sz="1000" dirty="0">
                <a:cs typeface="Lucida Sans Unicode" pitchFamily="34" charset="0"/>
              </a:rPr>
              <a:t> para la zona de </a:t>
            </a:r>
            <a:r>
              <a:rPr lang="en-GB" sz="1000" dirty="0" err="1">
                <a:cs typeface="Lucida Sans Unicode" pitchFamily="34" charset="0"/>
              </a:rPr>
              <a:t>desastre</a:t>
            </a:r>
            <a:endParaRPr lang="en-GB" sz="1000" dirty="0">
              <a:cs typeface="Lucida Sans Unicode" pitchFamily="34" charset="0"/>
            </a:endParaRPr>
          </a:p>
          <a:p>
            <a:pPr>
              <a:spcBef>
                <a:spcPts val="450"/>
              </a:spcBef>
            </a:pPr>
            <a:r>
              <a:rPr lang="en-GB" sz="1000" dirty="0" err="1">
                <a:cs typeface="Lucida Sans Unicode" pitchFamily="34" charset="0"/>
              </a:rPr>
              <a:t>Capacitación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específica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sobre</a:t>
            </a:r>
            <a:r>
              <a:rPr lang="en-GB" sz="1000" dirty="0">
                <a:cs typeface="Lucida Sans Unicode" pitchFamily="34" charset="0"/>
              </a:rPr>
              <a:t> las </a:t>
            </a:r>
            <a:r>
              <a:rPr lang="en-GB" sz="1000" dirty="0" err="1">
                <a:cs typeface="Lucida Sans Unicode" pitchFamily="34" charset="0"/>
              </a:rPr>
              <a:t>labores</a:t>
            </a:r>
            <a:r>
              <a:rPr lang="en-GB" sz="1000" dirty="0">
                <a:cs typeface="Lucida Sans Unicode" pitchFamily="34" charset="0"/>
              </a:rPr>
              <a:t> a </a:t>
            </a:r>
            <a:r>
              <a:rPr lang="en-GB" sz="1000" dirty="0" err="1">
                <a:cs typeface="Lucida Sans Unicode" pitchFamily="34" charset="0"/>
              </a:rPr>
              <a:t>realizarse</a:t>
            </a:r>
            <a:r>
              <a:rPr lang="en-GB" sz="1000" dirty="0">
                <a:cs typeface="Lucida Sans Unicode" pitchFamily="34" charset="0"/>
              </a:rPr>
              <a:t>, </a:t>
            </a:r>
            <a:r>
              <a:rPr lang="en-GB" sz="1000" dirty="0" err="1">
                <a:cs typeface="Lucida Sans Unicode" pitchFamily="34" charset="0"/>
              </a:rPr>
              <a:t>incluyendo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cualquier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requisito</a:t>
            </a:r>
            <a:r>
              <a:rPr lang="en-GB" sz="1000" dirty="0">
                <a:cs typeface="Lucida Sans Unicode" pitchFamily="34" charset="0"/>
              </a:rPr>
              <a:t> de </a:t>
            </a:r>
            <a:r>
              <a:rPr lang="en-GB" sz="1000" dirty="0" err="1">
                <a:cs typeface="Lucida Sans Unicode" pitchFamily="34" charset="0"/>
              </a:rPr>
              <a:t>capacitación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bajo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mandato</a:t>
            </a:r>
            <a:endParaRPr lang="en-GB" sz="1000" dirty="0">
              <a:cs typeface="Lucida Sans Unicode" pitchFamily="34" charset="0"/>
            </a:endParaRPr>
          </a:p>
          <a:p>
            <a:pPr>
              <a:spcBef>
                <a:spcPts val="450"/>
              </a:spcBef>
            </a:pPr>
            <a:r>
              <a:rPr lang="en-GB" sz="1000" dirty="0" err="1">
                <a:cs typeface="Lucida Sans Unicode" pitchFamily="34" charset="0"/>
              </a:rPr>
              <a:t>Sesión</a:t>
            </a:r>
            <a:r>
              <a:rPr lang="en-GB" sz="1000" dirty="0">
                <a:cs typeface="Lucida Sans Unicode" pitchFamily="34" charset="0"/>
              </a:rPr>
              <a:t> de </a:t>
            </a:r>
            <a:r>
              <a:rPr lang="en-GB" sz="1000" dirty="0" err="1">
                <a:cs typeface="Lucida Sans Unicode" pitchFamily="34" charset="0"/>
              </a:rPr>
              <a:t>orientación</a:t>
            </a:r>
            <a:r>
              <a:rPr lang="en-GB" sz="1000" dirty="0">
                <a:cs typeface="Lucida Sans Unicode" pitchFamily="34" charset="0"/>
              </a:rPr>
              <a:t> antes del </a:t>
            </a:r>
            <a:r>
              <a:rPr lang="en-GB" sz="1000" dirty="0" err="1">
                <a:cs typeface="Lucida Sans Unicode" pitchFamily="34" charset="0"/>
              </a:rPr>
              <a:t>emplazamiento</a:t>
            </a:r>
            <a:r>
              <a:rPr lang="en-GB" sz="1000" dirty="0">
                <a:cs typeface="Lucida Sans Unicode" pitchFamily="34" charset="0"/>
              </a:rPr>
              <a:t> y antes del </a:t>
            </a:r>
            <a:r>
              <a:rPr lang="en-GB" sz="1000" dirty="0" err="1">
                <a:cs typeface="Lucida Sans Unicode" pitchFamily="34" charset="0"/>
              </a:rPr>
              <a:t>trabajo</a:t>
            </a:r>
            <a:endParaRPr lang="en-GB" sz="1000" dirty="0">
              <a:cs typeface="Lucida Sans Unicode" pitchFamily="34" charset="0"/>
            </a:endParaRPr>
          </a:p>
          <a:p>
            <a:pPr>
              <a:spcBef>
                <a:spcPts val="450"/>
              </a:spcBef>
            </a:pPr>
            <a:r>
              <a:rPr lang="en-GB" sz="1000" dirty="0">
                <a:cs typeface="Lucida Sans Unicode" pitchFamily="34" charset="0"/>
              </a:rPr>
              <a:t>La </a:t>
            </a:r>
            <a:r>
              <a:rPr lang="en-GB" sz="1000" dirty="0" err="1">
                <a:cs typeface="Lucida Sans Unicode" pitchFamily="34" charset="0"/>
              </a:rPr>
              <a:t>capacitación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específica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sobre</a:t>
            </a:r>
            <a:r>
              <a:rPr lang="en-GB" sz="1000" dirty="0">
                <a:cs typeface="Lucida Sans Unicode" pitchFamily="34" charset="0"/>
              </a:rPr>
              <a:t> la zona </a:t>
            </a:r>
            <a:r>
              <a:rPr lang="en-GB" sz="1000" dirty="0" err="1">
                <a:cs typeface="Lucida Sans Unicode" pitchFamily="34" charset="0"/>
              </a:rPr>
              <a:t>incluye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una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introducción</a:t>
            </a:r>
            <a:r>
              <a:rPr lang="en-GB" sz="1000" dirty="0">
                <a:cs typeface="Lucida Sans Unicode" pitchFamily="34" charset="0"/>
              </a:rPr>
              <a:t> de las </a:t>
            </a:r>
            <a:r>
              <a:rPr lang="en-GB" sz="1000" dirty="0" err="1">
                <a:cs typeface="Lucida Sans Unicode" pitchFamily="34" charset="0"/>
              </a:rPr>
              <a:t>condiciones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particulares</a:t>
            </a:r>
            <a:r>
              <a:rPr lang="en-GB" sz="1000" dirty="0">
                <a:cs typeface="Lucida Sans Unicode" pitchFamily="34" charset="0"/>
              </a:rPr>
              <a:t> de </a:t>
            </a:r>
            <a:r>
              <a:rPr lang="en-GB" sz="1000" dirty="0" err="1">
                <a:cs typeface="Lucida Sans Unicode" pitchFamily="34" charset="0"/>
              </a:rPr>
              <a:t>los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lugares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donde</a:t>
            </a:r>
            <a:r>
              <a:rPr lang="en-GB" sz="1000" dirty="0">
                <a:cs typeface="Lucida Sans Unicode" pitchFamily="34" charset="0"/>
              </a:rPr>
              <a:t> se </a:t>
            </a:r>
            <a:r>
              <a:rPr lang="en-GB" sz="1000" dirty="0" err="1">
                <a:cs typeface="Lucida Sans Unicode" pitchFamily="34" charset="0"/>
              </a:rPr>
              <a:t>vaya</a:t>
            </a:r>
            <a:r>
              <a:rPr lang="en-GB" sz="1000" dirty="0">
                <a:cs typeface="Lucida Sans Unicode" pitchFamily="34" charset="0"/>
              </a:rPr>
              <a:t> a </a:t>
            </a:r>
            <a:r>
              <a:rPr lang="en-GB" sz="1000" dirty="0" err="1">
                <a:cs typeface="Lucida Sans Unicode" pitchFamily="34" charset="0"/>
              </a:rPr>
              <a:t>movilizar</a:t>
            </a:r>
            <a:r>
              <a:rPr lang="en-GB" sz="1000" dirty="0">
                <a:cs typeface="Lucida Sans Unicode" pitchFamily="34" charset="0"/>
              </a:rPr>
              <a:t> al </a:t>
            </a:r>
            <a:r>
              <a:rPr lang="en-GB" sz="1000" dirty="0" err="1">
                <a:cs typeface="Lucida Sans Unicode" pitchFamily="34" charset="0"/>
              </a:rPr>
              <a:t>empleado</a:t>
            </a:r>
            <a:r>
              <a:rPr lang="en-GB" sz="1000" dirty="0">
                <a:cs typeface="Lucida Sans Unicode" pitchFamily="34" charset="0"/>
              </a:rPr>
              <a:t>.</a:t>
            </a:r>
          </a:p>
          <a:p>
            <a:pPr>
              <a:spcBef>
                <a:spcPts val="450"/>
              </a:spcBef>
            </a:pPr>
            <a:r>
              <a:rPr lang="en-GB" sz="1000" dirty="0">
                <a:cs typeface="Lucida Sans Unicode" pitchFamily="34" charset="0"/>
              </a:rPr>
              <a:t>La </a:t>
            </a:r>
            <a:r>
              <a:rPr lang="en-GB" sz="1000" dirty="0" err="1">
                <a:cs typeface="Lucida Sans Unicode" pitchFamily="34" charset="0"/>
              </a:rPr>
              <a:t>capacitación</a:t>
            </a:r>
            <a:r>
              <a:rPr lang="en-GB" sz="1000" dirty="0">
                <a:cs typeface="Lucida Sans Unicode" pitchFamily="34" charset="0"/>
              </a:rPr>
              <a:t> especial </a:t>
            </a:r>
            <a:r>
              <a:rPr lang="en-GB" sz="1000" dirty="0" err="1">
                <a:cs typeface="Lucida Sans Unicode" pitchFamily="34" charset="0"/>
              </a:rPr>
              <a:t>según</a:t>
            </a:r>
            <a:r>
              <a:rPr lang="en-GB" sz="1000" dirty="0">
                <a:cs typeface="Lucida Sans Unicode" pitchFamily="34" charset="0"/>
              </a:rPr>
              <a:t> la </a:t>
            </a:r>
            <a:r>
              <a:rPr lang="en-GB" sz="1000" dirty="0" err="1">
                <a:cs typeface="Lucida Sans Unicode" pitchFamily="34" charset="0"/>
              </a:rPr>
              <a:t>labor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incluye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temas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como</a:t>
            </a:r>
            <a:r>
              <a:rPr lang="en-GB" sz="1000" dirty="0">
                <a:cs typeface="Lucida Sans Unicode" pitchFamily="34" charset="0"/>
              </a:rPr>
              <a:t> la </a:t>
            </a:r>
            <a:r>
              <a:rPr lang="en-GB" sz="1000" dirty="0" err="1">
                <a:cs typeface="Lucida Sans Unicode" pitchFamily="34" charset="0"/>
              </a:rPr>
              <a:t>comunicación</a:t>
            </a:r>
            <a:r>
              <a:rPr lang="en-GB" sz="1000" dirty="0">
                <a:cs typeface="Lucida Sans Unicode" pitchFamily="34" charset="0"/>
              </a:rPr>
              <a:t> de </a:t>
            </a:r>
            <a:r>
              <a:rPr lang="en-GB" sz="1000" dirty="0" err="1">
                <a:cs typeface="Lucida Sans Unicode" pitchFamily="34" charset="0"/>
              </a:rPr>
              <a:t>peligros</a:t>
            </a:r>
            <a:r>
              <a:rPr lang="en-GB" sz="1000" dirty="0">
                <a:cs typeface="Lucida Sans Unicode" pitchFamily="34" charset="0"/>
              </a:rPr>
              <a:t>, </a:t>
            </a:r>
            <a:r>
              <a:rPr lang="en-GB" sz="1000" dirty="0" err="1">
                <a:cs typeface="Lucida Sans Unicode" pitchFamily="34" charset="0"/>
              </a:rPr>
              <a:t>los</a:t>
            </a:r>
            <a:r>
              <a:rPr lang="en-GB" sz="1000" dirty="0">
                <a:cs typeface="Lucida Sans Unicode" pitchFamily="34" charset="0"/>
              </a:rPr>
              <a:t> PPE, la </a:t>
            </a:r>
            <a:r>
              <a:rPr lang="en-GB" sz="1000" dirty="0" err="1">
                <a:cs typeface="Lucida Sans Unicode" pitchFamily="34" charset="0"/>
              </a:rPr>
              <a:t>utilización</a:t>
            </a:r>
            <a:r>
              <a:rPr lang="en-GB" sz="1000" dirty="0">
                <a:cs typeface="Lucida Sans Unicode" pitchFamily="34" charset="0"/>
              </a:rPr>
              <a:t> de </a:t>
            </a:r>
            <a:r>
              <a:rPr lang="en-GB" sz="1000" dirty="0" err="1">
                <a:cs typeface="Lucida Sans Unicode" pitchFamily="34" charset="0"/>
              </a:rPr>
              <a:t>herramientas</a:t>
            </a:r>
            <a:r>
              <a:rPr lang="en-GB" sz="1000" dirty="0">
                <a:cs typeface="Lucida Sans Unicode" pitchFamily="34" charset="0"/>
              </a:rPr>
              <a:t>, la </a:t>
            </a:r>
            <a:r>
              <a:rPr lang="en-GB" sz="1000" dirty="0" err="1">
                <a:cs typeface="Lucida Sans Unicode" pitchFamily="34" charset="0"/>
              </a:rPr>
              <a:t>seguridad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en</a:t>
            </a:r>
            <a:r>
              <a:rPr lang="en-GB" sz="1000" dirty="0">
                <a:cs typeface="Lucida Sans Unicode" pitchFamily="34" charset="0"/>
              </a:rPr>
              <a:t> las </a:t>
            </a:r>
            <a:r>
              <a:rPr lang="en-GB" sz="1000" dirty="0" err="1">
                <a:cs typeface="Lucida Sans Unicode" pitchFamily="34" charset="0"/>
              </a:rPr>
              <a:t>elevaciones</a:t>
            </a:r>
            <a:r>
              <a:rPr lang="en-GB" sz="1000" dirty="0">
                <a:cs typeface="Lucida Sans Unicode" pitchFamily="34" charset="0"/>
              </a:rPr>
              <a:t>, etc. La </a:t>
            </a:r>
            <a:r>
              <a:rPr lang="en-GB" sz="1000" dirty="0" err="1">
                <a:cs typeface="Lucida Sans Unicode" pitchFamily="34" charset="0"/>
              </a:rPr>
              <a:t>capacitación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exigida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por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varias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agencias</a:t>
            </a:r>
            <a:r>
              <a:rPr lang="en-GB" sz="1000" dirty="0">
                <a:cs typeface="Lucida Sans Unicode" pitchFamily="34" charset="0"/>
              </a:rPr>
              <a:t>, tales </a:t>
            </a:r>
            <a:r>
              <a:rPr lang="en-GB" sz="1000" dirty="0" err="1">
                <a:cs typeface="Lucida Sans Unicode" pitchFamily="34" charset="0"/>
              </a:rPr>
              <a:t>como</a:t>
            </a:r>
            <a:r>
              <a:rPr lang="en-GB" sz="1000" dirty="0">
                <a:cs typeface="Lucida Sans Unicode" pitchFamily="34" charset="0"/>
              </a:rPr>
              <a:t> OSHA, EPA, USCG, DOT, etc., </a:t>
            </a:r>
            <a:r>
              <a:rPr lang="en-GB" sz="1000" dirty="0" err="1">
                <a:cs typeface="Lucida Sans Unicode" pitchFamily="34" charset="0"/>
              </a:rPr>
              <a:t>deberá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ser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provista</a:t>
            </a:r>
            <a:r>
              <a:rPr lang="en-GB" sz="1000" dirty="0">
                <a:cs typeface="Lucida Sans Unicode" pitchFamily="34" charset="0"/>
              </a:rPr>
              <a:t> de </a:t>
            </a:r>
            <a:r>
              <a:rPr lang="en-GB" sz="1000" dirty="0" err="1">
                <a:cs typeface="Lucida Sans Unicode" pitchFamily="34" charset="0"/>
              </a:rPr>
              <a:t>conformidad</a:t>
            </a:r>
            <a:r>
              <a:rPr lang="en-GB" sz="1000" dirty="0">
                <a:cs typeface="Lucida Sans Unicode" pitchFamily="34" charset="0"/>
              </a:rPr>
              <a:t> a las </a:t>
            </a:r>
            <a:r>
              <a:rPr lang="en-GB" sz="1000" dirty="0" err="1">
                <a:cs typeface="Lucida Sans Unicode" pitchFamily="34" charset="0"/>
              </a:rPr>
              <a:t>normas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establecidas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por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dichas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agencias</a:t>
            </a:r>
            <a:r>
              <a:rPr lang="en-GB" sz="1000" dirty="0">
                <a:cs typeface="Lucida Sans Unicode" pitchFamily="34" charset="0"/>
              </a:rPr>
              <a:t>.</a:t>
            </a:r>
          </a:p>
          <a:p>
            <a:pPr>
              <a:spcBef>
                <a:spcPts val="450"/>
              </a:spcBef>
            </a:pPr>
            <a:r>
              <a:rPr lang="en-GB" sz="1000" dirty="0">
                <a:cs typeface="Lucida Sans Unicode" pitchFamily="34" charset="0"/>
              </a:rPr>
              <a:t>Las </a:t>
            </a:r>
            <a:r>
              <a:rPr lang="en-GB" sz="1000" dirty="0" err="1">
                <a:cs typeface="Lucida Sans Unicode" pitchFamily="34" charset="0"/>
              </a:rPr>
              <a:t>sesiones</a:t>
            </a:r>
            <a:r>
              <a:rPr lang="en-GB" sz="1000" dirty="0">
                <a:cs typeface="Lucida Sans Unicode" pitchFamily="34" charset="0"/>
              </a:rPr>
              <a:t> de </a:t>
            </a:r>
            <a:r>
              <a:rPr lang="en-GB" sz="1000" dirty="0" err="1">
                <a:cs typeface="Lucida Sans Unicode" pitchFamily="34" charset="0"/>
              </a:rPr>
              <a:t>orientación</a:t>
            </a:r>
            <a:r>
              <a:rPr lang="en-GB" sz="1000" dirty="0">
                <a:cs typeface="Lucida Sans Unicode" pitchFamily="34" charset="0"/>
              </a:rPr>
              <a:t> antes del </a:t>
            </a:r>
            <a:r>
              <a:rPr lang="en-GB" sz="1000" dirty="0" err="1">
                <a:cs typeface="Lucida Sans Unicode" pitchFamily="34" charset="0"/>
              </a:rPr>
              <a:t>emplazamiento</a:t>
            </a:r>
            <a:r>
              <a:rPr lang="en-GB" sz="1000" dirty="0">
                <a:cs typeface="Lucida Sans Unicode" pitchFamily="34" charset="0"/>
              </a:rPr>
              <a:t> y antes de la </a:t>
            </a:r>
            <a:r>
              <a:rPr lang="en-GB" sz="1000" dirty="0" err="1">
                <a:cs typeface="Lucida Sans Unicode" pitchFamily="34" charset="0"/>
              </a:rPr>
              <a:t>asignación</a:t>
            </a:r>
            <a:r>
              <a:rPr lang="en-GB" sz="1000" dirty="0">
                <a:cs typeface="Lucida Sans Unicode" pitchFamily="34" charset="0"/>
              </a:rPr>
              <a:t> de </a:t>
            </a:r>
            <a:r>
              <a:rPr lang="en-GB" sz="1000" dirty="0" err="1">
                <a:cs typeface="Lucida Sans Unicode" pitchFamily="34" charset="0"/>
              </a:rPr>
              <a:t>trabajo</a:t>
            </a:r>
            <a:r>
              <a:rPr lang="en-GB" sz="1000" dirty="0">
                <a:cs typeface="Lucida Sans Unicode" pitchFamily="34" charset="0"/>
              </a:rPr>
              <a:t> las conduce </a:t>
            </a:r>
            <a:r>
              <a:rPr lang="en-GB" sz="1000" dirty="0" err="1">
                <a:cs typeface="Lucida Sans Unicode" pitchFamily="34" charset="0"/>
              </a:rPr>
              <a:t>diariamente</a:t>
            </a:r>
            <a:r>
              <a:rPr lang="en-GB" sz="1000" dirty="0">
                <a:cs typeface="Lucida Sans Unicode" pitchFamily="34" charset="0"/>
              </a:rPr>
              <a:t> el supervisor </a:t>
            </a:r>
            <a:r>
              <a:rPr lang="en-GB" sz="1000" dirty="0" err="1">
                <a:cs typeface="Lucida Sans Unicode" pitchFamily="34" charset="0"/>
              </a:rPr>
              <a:t>inmediato</a:t>
            </a:r>
            <a:r>
              <a:rPr lang="en-GB" sz="1000" dirty="0">
                <a:cs typeface="Lucida Sans Unicode" pitchFamily="34" charset="0"/>
              </a:rPr>
              <a:t> del </a:t>
            </a:r>
            <a:r>
              <a:rPr lang="en-GB" sz="1000" dirty="0" err="1">
                <a:cs typeface="Lucida Sans Unicode" pitchFamily="34" charset="0"/>
              </a:rPr>
              <a:t>trabajador</a:t>
            </a:r>
            <a:r>
              <a:rPr lang="en-GB" sz="1000" dirty="0">
                <a:cs typeface="Lucida Sans Unicode" pitchFamily="34" charset="0"/>
              </a:rPr>
              <a:t> para </a:t>
            </a:r>
            <a:r>
              <a:rPr lang="en-GB" sz="1000" dirty="0" err="1">
                <a:cs typeface="Lucida Sans Unicode" pitchFamily="34" charset="0"/>
              </a:rPr>
              <a:t>cubrir</a:t>
            </a:r>
            <a:r>
              <a:rPr lang="en-GB" sz="1000" dirty="0">
                <a:cs typeface="Lucida Sans Unicode" pitchFamily="34" charset="0"/>
              </a:rPr>
              <a:t> el plan de </a:t>
            </a:r>
            <a:r>
              <a:rPr lang="en-GB" sz="1000" dirty="0" err="1">
                <a:cs typeface="Lucida Sans Unicode" pitchFamily="34" charset="0"/>
              </a:rPr>
              <a:t>trabajo</a:t>
            </a:r>
            <a:r>
              <a:rPr lang="en-GB" sz="1000" dirty="0">
                <a:cs typeface="Lucida Sans Unicode" pitchFamily="34" charset="0"/>
              </a:rPr>
              <a:t> del </a:t>
            </a:r>
            <a:r>
              <a:rPr lang="en-GB" sz="1000" dirty="0" err="1">
                <a:cs typeface="Lucida Sans Unicode" pitchFamily="34" charset="0"/>
              </a:rPr>
              <a:t>día</a:t>
            </a:r>
            <a:r>
              <a:rPr lang="en-GB" sz="1000" dirty="0">
                <a:cs typeface="Lucida Sans Unicode" pitchFamily="34" charset="0"/>
              </a:rPr>
              <a:t>.</a:t>
            </a:r>
          </a:p>
          <a:p>
            <a:pPr>
              <a:spcBef>
                <a:spcPts val="450"/>
              </a:spcBef>
            </a:pPr>
            <a:r>
              <a:rPr lang="en-GB" sz="1000" dirty="0">
                <a:cs typeface="Lucida Sans Unicode" pitchFamily="34" charset="0"/>
              </a:rPr>
              <a:t>Los </a:t>
            </a:r>
            <a:r>
              <a:rPr lang="en-GB" sz="1000" dirty="0" err="1">
                <a:cs typeface="Lucida Sans Unicode" pitchFamily="34" charset="0"/>
              </a:rPr>
              <a:t>empleadores</a:t>
            </a:r>
            <a:r>
              <a:rPr lang="en-GB" sz="1000" dirty="0">
                <a:cs typeface="Lucida Sans Unicode" pitchFamily="34" charset="0"/>
              </a:rPr>
              <a:t> (</a:t>
            </a:r>
            <a:r>
              <a:rPr lang="en-GB" sz="1000" dirty="0" err="1">
                <a:cs typeface="Lucida Sans Unicode" pitchFamily="34" charset="0"/>
              </a:rPr>
              <a:t>agencias</a:t>
            </a:r>
            <a:r>
              <a:rPr lang="en-GB" sz="1000" dirty="0">
                <a:cs typeface="Lucida Sans Unicode" pitchFamily="34" charset="0"/>
              </a:rPr>
              <a:t> y </a:t>
            </a:r>
            <a:r>
              <a:rPr lang="en-GB" sz="1000" dirty="0" err="1">
                <a:cs typeface="Lucida Sans Unicode" pitchFamily="34" charset="0"/>
              </a:rPr>
              <a:t>contratistas</a:t>
            </a:r>
            <a:r>
              <a:rPr lang="en-GB" sz="1000" dirty="0">
                <a:cs typeface="Lucida Sans Unicode" pitchFamily="34" charset="0"/>
              </a:rPr>
              <a:t>) </a:t>
            </a:r>
            <a:r>
              <a:rPr lang="en-GB" sz="1000" dirty="0" err="1">
                <a:cs typeface="Lucida Sans Unicode" pitchFamily="34" charset="0"/>
              </a:rPr>
              <a:t>deberán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mantener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en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archivo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documentación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sobre</a:t>
            </a:r>
            <a:r>
              <a:rPr lang="en-GB" sz="1000" dirty="0">
                <a:cs typeface="Lucida Sans Unicode" pitchFamily="34" charset="0"/>
              </a:rPr>
              <a:t> la </a:t>
            </a:r>
            <a:r>
              <a:rPr lang="en-GB" sz="1000" dirty="0" err="1">
                <a:cs typeface="Lucida Sans Unicode" pitchFamily="34" charset="0"/>
              </a:rPr>
              <a:t>capacitación</a:t>
            </a:r>
            <a:r>
              <a:rPr lang="en-GB" sz="1000" dirty="0">
                <a:cs typeface="Lucida Sans Unicode" pitchFamily="34" charset="0"/>
              </a:rPr>
              <a:t> del </a:t>
            </a:r>
            <a:r>
              <a:rPr lang="en-GB" sz="1000" dirty="0" err="1">
                <a:cs typeface="Lucida Sans Unicode" pitchFamily="34" charset="0"/>
              </a:rPr>
              <a:t>empleado</a:t>
            </a:r>
            <a:r>
              <a:rPr lang="en-GB" sz="1000" dirty="0">
                <a:cs typeface="Lucida Sans Unicode" pitchFamily="34" charset="0"/>
              </a:rPr>
              <a:t> y </a:t>
            </a:r>
            <a:r>
              <a:rPr lang="en-GB" sz="1000" dirty="0" err="1">
                <a:cs typeface="Lucida Sans Unicode" pitchFamily="34" charset="0"/>
              </a:rPr>
              <a:t>los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archivos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deberán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estar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disponibles</a:t>
            </a:r>
            <a:r>
              <a:rPr lang="en-GB" sz="1000" dirty="0">
                <a:cs typeface="Lucida Sans Unicode" pitchFamily="34" charset="0"/>
              </a:rPr>
              <a:t> para </a:t>
            </a:r>
            <a:r>
              <a:rPr lang="en-GB" sz="1000" dirty="0" err="1">
                <a:cs typeface="Lucida Sans Unicode" pitchFamily="34" charset="0"/>
              </a:rPr>
              <a:t>su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inspección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por</a:t>
            </a:r>
            <a:r>
              <a:rPr lang="en-GB" sz="1000" dirty="0">
                <a:cs typeface="Lucida Sans Unicode" pitchFamily="34" charset="0"/>
              </a:rPr>
              <a:t> parte de las </a:t>
            </a:r>
            <a:r>
              <a:rPr lang="en-GB" sz="1000" dirty="0" err="1">
                <a:cs typeface="Lucida Sans Unicode" pitchFamily="34" charset="0"/>
              </a:rPr>
              <a:t>agencias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competentes</a:t>
            </a:r>
            <a:r>
              <a:rPr lang="en-GB" sz="1000" dirty="0">
                <a:cs typeface="Lucida Sans Unicode" pitchFamily="34" charset="0"/>
              </a:rPr>
              <a:t>.  Los </a:t>
            </a:r>
            <a:r>
              <a:rPr lang="en-GB" sz="1000" dirty="0" err="1">
                <a:cs typeface="Lucida Sans Unicode" pitchFamily="34" charset="0"/>
              </a:rPr>
              <a:t>archivos</a:t>
            </a:r>
            <a:r>
              <a:rPr lang="en-GB" sz="1000" dirty="0">
                <a:cs typeface="Lucida Sans Unicode" pitchFamily="34" charset="0"/>
              </a:rPr>
              <a:t> de </a:t>
            </a:r>
            <a:r>
              <a:rPr lang="en-GB" sz="1000" dirty="0" err="1">
                <a:cs typeface="Lucida Sans Unicode" pitchFamily="34" charset="0"/>
              </a:rPr>
              <a:t>capacitación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incluyen</a:t>
            </a:r>
            <a:r>
              <a:rPr lang="en-GB" sz="1000" dirty="0">
                <a:cs typeface="Lucida Sans Unicode" pitchFamily="34" charset="0"/>
              </a:rPr>
              <a:t> (</a:t>
            </a:r>
            <a:r>
              <a:rPr lang="en-GB" sz="1000" dirty="0" err="1">
                <a:cs typeface="Lucida Sans Unicode" pitchFamily="34" charset="0"/>
              </a:rPr>
              <a:t>aunque</a:t>
            </a:r>
            <a:r>
              <a:rPr lang="en-GB" sz="1000" dirty="0">
                <a:cs typeface="Lucida Sans Unicode" pitchFamily="34" charset="0"/>
              </a:rPr>
              <a:t> no </a:t>
            </a:r>
            <a:r>
              <a:rPr lang="en-GB" sz="1000" dirty="0" err="1">
                <a:cs typeface="Lucida Sans Unicode" pitchFamily="34" charset="0"/>
              </a:rPr>
              <a:t>exclusivamente</a:t>
            </a:r>
            <a:r>
              <a:rPr lang="en-GB" sz="1000" dirty="0">
                <a:cs typeface="Lucida Sans Unicode" pitchFamily="34" charset="0"/>
              </a:rPr>
              <a:t>) </a:t>
            </a:r>
            <a:r>
              <a:rPr lang="en-GB" sz="1000" dirty="0" err="1">
                <a:cs typeface="Lucida Sans Unicode" pitchFamily="34" charset="0"/>
              </a:rPr>
              <a:t>documentación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tal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como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los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certificados</a:t>
            </a:r>
            <a:r>
              <a:rPr lang="en-GB" sz="1000" dirty="0">
                <a:cs typeface="Lucida Sans Unicode" pitchFamily="34" charset="0"/>
              </a:rPr>
              <a:t> de </a:t>
            </a:r>
            <a:r>
              <a:rPr lang="en-GB" sz="1000" dirty="0" err="1">
                <a:cs typeface="Lucida Sans Unicode" pitchFamily="34" charset="0"/>
              </a:rPr>
              <a:t>capacitación</a:t>
            </a:r>
            <a:r>
              <a:rPr lang="en-GB" sz="1000" dirty="0">
                <a:cs typeface="Lucida Sans Unicode" pitchFamily="34" charset="0"/>
              </a:rPr>
              <a:t>, </a:t>
            </a:r>
            <a:r>
              <a:rPr lang="en-GB" sz="1000" dirty="0" err="1">
                <a:cs typeface="Lucida Sans Unicode" pitchFamily="34" charset="0"/>
              </a:rPr>
              <a:t>listas</a:t>
            </a:r>
            <a:r>
              <a:rPr lang="en-GB" sz="1000" dirty="0">
                <a:cs typeface="Lucida Sans Unicode" pitchFamily="34" charset="0"/>
              </a:rPr>
              <a:t> de </a:t>
            </a:r>
            <a:r>
              <a:rPr lang="en-GB" sz="1000" dirty="0" err="1">
                <a:cs typeface="Lucida Sans Unicode" pitchFamily="34" charset="0"/>
              </a:rPr>
              <a:t>asistencia</a:t>
            </a:r>
            <a:r>
              <a:rPr lang="en-GB" sz="1000" dirty="0">
                <a:cs typeface="Lucida Sans Unicode" pitchFamily="34" charset="0"/>
              </a:rPr>
              <a:t>, matrices de </a:t>
            </a:r>
            <a:r>
              <a:rPr lang="en-GB" sz="1000" dirty="0" err="1">
                <a:cs typeface="Lucida Sans Unicode" pitchFamily="34" charset="0"/>
              </a:rPr>
              <a:t>los</a:t>
            </a:r>
            <a:r>
              <a:rPr lang="en-GB" sz="1000" dirty="0">
                <a:cs typeface="Lucida Sans Unicode" pitchFamily="34" charset="0"/>
              </a:rPr>
              <a:t> planes de </a:t>
            </a:r>
            <a:r>
              <a:rPr lang="en-GB" sz="1000" dirty="0" err="1">
                <a:cs typeface="Lucida Sans Unicode" pitchFamily="34" charset="0"/>
              </a:rPr>
              <a:t>estudio</a:t>
            </a:r>
            <a:r>
              <a:rPr lang="en-GB" sz="1000" dirty="0">
                <a:cs typeface="Lucida Sans Unicode" pitchFamily="34" charset="0"/>
              </a:rPr>
              <a:t>, etc. Los </a:t>
            </a:r>
            <a:r>
              <a:rPr lang="en-GB" sz="1000" dirty="0" err="1">
                <a:cs typeface="Lucida Sans Unicode" pitchFamily="34" charset="0"/>
              </a:rPr>
              <a:t>empleadores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deberán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tener</a:t>
            </a:r>
            <a:r>
              <a:rPr lang="en-GB" sz="1000" dirty="0">
                <a:cs typeface="Lucida Sans Unicode" pitchFamily="34" charset="0"/>
              </a:rPr>
              <a:t> personas </a:t>
            </a:r>
            <a:r>
              <a:rPr lang="en-GB" sz="1000" dirty="0" err="1">
                <a:cs typeface="Lucida Sans Unicode" pitchFamily="34" charset="0"/>
              </a:rPr>
              <a:t>competentes</a:t>
            </a:r>
            <a:r>
              <a:rPr lang="en-GB" sz="1000" dirty="0">
                <a:cs typeface="Lucida Sans Unicode" pitchFamily="34" charset="0"/>
              </a:rPr>
              <a:t> y </a:t>
            </a:r>
            <a:r>
              <a:rPr lang="en-GB" sz="1000" dirty="0" err="1">
                <a:cs typeface="Lucida Sans Unicode" pitchFamily="34" charset="0"/>
              </a:rPr>
              <a:t>cualificadas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tal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como</a:t>
            </a:r>
            <a:r>
              <a:rPr lang="en-GB" sz="1000" dirty="0">
                <a:cs typeface="Lucida Sans Unicode" pitchFamily="34" charset="0"/>
              </a:rPr>
              <a:t> se </a:t>
            </a:r>
            <a:r>
              <a:rPr lang="en-GB" sz="1000" dirty="0" err="1">
                <a:cs typeface="Lucida Sans Unicode" pitchFamily="34" charset="0"/>
              </a:rPr>
              <a:t>estipula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en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distintas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normas</a:t>
            </a:r>
            <a:r>
              <a:rPr lang="en-GB" sz="1000" dirty="0">
                <a:cs typeface="Lucida Sans Unicode" pitchFamily="34" charset="0"/>
              </a:rPr>
              <a:t>.</a:t>
            </a:r>
          </a:p>
          <a:p>
            <a:pPr>
              <a:spcBef>
                <a:spcPts val="450"/>
              </a:spcBef>
            </a:pPr>
            <a:r>
              <a:rPr lang="en-GB" sz="1000" dirty="0">
                <a:cs typeface="Lucida Sans Unicode" pitchFamily="34" charset="0"/>
              </a:rPr>
              <a:t>Las </a:t>
            </a:r>
            <a:r>
              <a:rPr lang="en-GB" sz="1000" dirty="0" err="1">
                <a:cs typeface="Lucida Sans Unicode" pitchFamily="34" charset="0"/>
              </a:rPr>
              <a:t>actividades</a:t>
            </a:r>
            <a:r>
              <a:rPr lang="en-GB" sz="1000" dirty="0">
                <a:cs typeface="Lucida Sans Unicode" pitchFamily="34" charset="0"/>
              </a:rPr>
              <a:t> de </a:t>
            </a:r>
            <a:r>
              <a:rPr lang="en-GB" sz="1000" dirty="0" err="1">
                <a:cs typeface="Lucida Sans Unicode" pitchFamily="34" charset="0"/>
              </a:rPr>
              <a:t>capacitación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serán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coordinadas</a:t>
            </a:r>
            <a:r>
              <a:rPr lang="en-GB" sz="1000" dirty="0">
                <a:cs typeface="Lucida Sans Unicode" pitchFamily="34" charset="0"/>
              </a:rPr>
              <a:t> con el National Institute of Environmental Health Sciences (NIEHS),  la Office of Training and Education de OSHA y </a:t>
            </a:r>
            <a:r>
              <a:rPr lang="en-GB" sz="1000" dirty="0" err="1">
                <a:cs typeface="Lucida Sans Unicode" pitchFamily="34" charset="0"/>
              </a:rPr>
              <a:t>los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Centros</a:t>
            </a:r>
            <a:r>
              <a:rPr lang="en-GB" sz="1000" dirty="0">
                <a:cs typeface="Lucida Sans Unicode" pitchFamily="34" charset="0"/>
              </a:rPr>
              <a:t> de </a:t>
            </a:r>
            <a:r>
              <a:rPr lang="en-GB" sz="1000" dirty="0" err="1">
                <a:cs typeface="Lucida Sans Unicode" pitchFamily="34" charset="0"/>
              </a:rPr>
              <a:t>educación</a:t>
            </a:r>
            <a:r>
              <a:rPr lang="en-GB" sz="1000" dirty="0">
                <a:cs typeface="Lucida Sans Unicode" pitchFamily="34" charset="0"/>
              </a:rPr>
              <a:t> de OSHA.</a:t>
            </a:r>
          </a:p>
        </p:txBody>
      </p:sp>
    </p:spTree>
    <p:extLst>
      <p:ext uri="{BB962C8B-B14F-4D97-AF65-F5344CB8AC3E}">
        <p14:creationId xmlns:p14="http://schemas.microsoft.com/office/powerpoint/2010/main" val="1749013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85800"/>
            <a:ext cx="4681538" cy="3513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7576" y="4427540"/>
            <a:ext cx="5194300" cy="41973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551" tIns="46776" rIns="93551" bIns="46776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01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025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85800"/>
            <a:ext cx="4681538" cy="3513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8370" name="Rectangle 1026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7576" y="4427540"/>
            <a:ext cx="5194300" cy="41973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551" tIns="46776" rIns="93551" bIns="46776" anchor="ctr"/>
          <a:lstStyle/>
          <a:p>
            <a:pPr defTabSz="904159">
              <a:defRPr/>
            </a:pPr>
            <a:r>
              <a:rPr lang="es-PR" b="1" u="sng" dirty="0">
                <a:cs typeface="Lucida Sans Unicode" pitchFamily="34" charset="0"/>
              </a:rPr>
              <a:t>Notas para el capacitador:</a:t>
            </a:r>
          </a:p>
          <a:p>
            <a:endParaRPr lang="es-PR" noProof="0" dirty="0" smtClean="0"/>
          </a:p>
          <a:p>
            <a:r>
              <a:rPr lang="es-PR" noProof="0" dirty="0" smtClean="0"/>
              <a:t>Para cumplimiento con leyes y responsabilidades locales verifique su plan estatal</a:t>
            </a:r>
            <a:r>
              <a:rPr lang="es-PR" baseline="0" noProof="0" dirty="0" smtClean="0"/>
              <a:t> y las leyes asociadas al mismo</a:t>
            </a:r>
            <a:endParaRPr lang="es-PR" noProof="0" dirty="0"/>
          </a:p>
        </p:txBody>
      </p:sp>
    </p:spTree>
    <p:extLst>
      <p:ext uri="{BB962C8B-B14F-4D97-AF65-F5344CB8AC3E}">
        <p14:creationId xmlns:p14="http://schemas.microsoft.com/office/powerpoint/2010/main" val="1164969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CDBEA3-477C-48AF-BB70-3B6F837B765A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338"/>
              </a:spcBef>
            </a:pPr>
            <a:r>
              <a:rPr lang="es-PR" b="1" u="sng" dirty="0">
                <a:cs typeface="Lucida Sans Unicode" pitchFamily="34" charset="0"/>
              </a:rPr>
              <a:t>Notas para el capacitador:</a:t>
            </a:r>
          </a:p>
          <a:p>
            <a:pPr>
              <a:lnSpc>
                <a:spcPct val="90000"/>
              </a:lnSpc>
              <a:spcBef>
                <a:spcPts val="249"/>
              </a:spcBef>
            </a:pPr>
            <a:endParaRPr lang="es-PR" b="1" u="sng" dirty="0">
              <a:cs typeface="Lucida Sans Unicode" pitchFamily="34" charset="0"/>
            </a:endParaRPr>
          </a:p>
          <a:p>
            <a:pPr>
              <a:lnSpc>
                <a:spcPct val="90000"/>
              </a:lnSpc>
              <a:spcBef>
                <a:spcPts val="249"/>
              </a:spcBef>
            </a:pPr>
            <a:r>
              <a:rPr lang="es-PR" b="1" u="sng" dirty="0">
                <a:cs typeface="Lucida Sans Unicode" pitchFamily="34" charset="0"/>
              </a:rPr>
              <a:t>Identificación de peligros potenciales en la zona de desastre</a:t>
            </a:r>
          </a:p>
          <a:p>
            <a:pPr>
              <a:lnSpc>
                <a:spcPct val="90000"/>
              </a:lnSpc>
              <a:spcBef>
                <a:spcPts val="249"/>
              </a:spcBef>
            </a:pPr>
            <a:r>
              <a:rPr lang="es-PR" dirty="0">
                <a:cs typeface="Lucida Sans Unicode" pitchFamily="34" charset="0"/>
              </a:rPr>
              <a:t>Comience haciendo un reconocimiento. Observe el entorno de trabajo. Pregúntele a los empleados cómo realizan sus labores. Busque fuentes potenciales de lesiones tales como:</a:t>
            </a:r>
          </a:p>
          <a:p>
            <a:pPr>
              <a:lnSpc>
                <a:spcPct val="90000"/>
              </a:lnSpc>
              <a:spcBef>
                <a:spcPts val="249"/>
              </a:spcBef>
            </a:pPr>
            <a:r>
              <a:rPr lang="es-PR" dirty="0">
                <a:cs typeface="Lucida Sans Unicode" pitchFamily="34" charset="0"/>
              </a:rPr>
              <a:t>• Objetos que se pueden caer.</a:t>
            </a:r>
          </a:p>
          <a:p>
            <a:pPr>
              <a:lnSpc>
                <a:spcPct val="90000"/>
              </a:lnSpc>
              <a:spcBef>
                <a:spcPts val="249"/>
              </a:spcBef>
            </a:pPr>
            <a:r>
              <a:rPr lang="es-PR" dirty="0">
                <a:cs typeface="Lucida Sans Unicode" pitchFamily="34" charset="0"/>
              </a:rPr>
              <a:t>• Tuberías o vigas expuestas en el nivel de trabajo.</a:t>
            </a:r>
          </a:p>
          <a:p>
            <a:pPr>
              <a:lnSpc>
                <a:spcPct val="90000"/>
              </a:lnSpc>
              <a:spcBef>
                <a:spcPts val="249"/>
              </a:spcBef>
            </a:pPr>
            <a:r>
              <a:rPr lang="es-PR" dirty="0">
                <a:cs typeface="Lucida Sans Unicode" pitchFamily="34" charset="0"/>
              </a:rPr>
              <a:t>• Sustancias químicas líquidas expuestas.</a:t>
            </a:r>
          </a:p>
          <a:p>
            <a:pPr>
              <a:lnSpc>
                <a:spcPct val="90000"/>
              </a:lnSpc>
              <a:spcBef>
                <a:spcPts val="249"/>
              </a:spcBef>
            </a:pPr>
            <a:r>
              <a:rPr lang="es-PR" dirty="0">
                <a:cs typeface="Lucida Sans Unicode" pitchFamily="34" charset="0"/>
              </a:rPr>
              <a:t>• Fuentes de calor, luz intensa, ruido o polvo.</a:t>
            </a:r>
          </a:p>
          <a:p>
            <a:pPr>
              <a:lnSpc>
                <a:spcPct val="90000"/>
              </a:lnSpc>
              <a:spcBef>
                <a:spcPts val="249"/>
              </a:spcBef>
            </a:pPr>
            <a:r>
              <a:rPr lang="es-PR" dirty="0">
                <a:cs typeface="Lucida Sans Unicode" pitchFamily="34" charset="0"/>
              </a:rPr>
              <a:t>• Equipo o materiales que podrían lanzar partículas en el aire.</a:t>
            </a:r>
          </a:p>
          <a:p>
            <a:pPr>
              <a:lnSpc>
                <a:spcPct val="85000"/>
              </a:lnSpc>
              <a:spcBef>
                <a:spcPts val="249"/>
              </a:spcBef>
            </a:pPr>
            <a:endParaRPr lang="es-PR" dirty="0">
              <a:cs typeface="Lucida Sans Unicode" pitchFamily="34" charset="0"/>
            </a:endParaRPr>
          </a:p>
          <a:p>
            <a:pPr>
              <a:lnSpc>
                <a:spcPct val="85000"/>
              </a:lnSpc>
              <a:spcBef>
                <a:spcPts val="249"/>
              </a:spcBef>
            </a:pPr>
            <a:r>
              <a:rPr lang="es-PR" dirty="0">
                <a:cs typeface="Lucida Sans Unicode" pitchFamily="34" charset="0"/>
              </a:rPr>
              <a:t>Una buena forma de medir el ruido: si tiene que alzar la voz para que lo oigan, quiere decir que es necesario usar protección para los oídos.</a:t>
            </a:r>
          </a:p>
          <a:p>
            <a:pPr>
              <a:lnSpc>
                <a:spcPct val="85000"/>
              </a:lnSpc>
              <a:spcBef>
                <a:spcPts val="249"/>
              </a:spcBef>
            </a:pPr>
            <a:endParaRPr lang="es-PR" dirty="0">
              <a:cs typeface="Lucida Sans Unicode" pitchFamily="34" charset="0"/>
            </a:endParaRPr>
          </a:p>
          <a:p>
            <a:pPr>
              <a:lnSpc>
                <a:spcPct val="85000"/>
              </a:lnSpc>
              <a:spcBef>
                <a:spcPts val="249"/>
              </a:spcBef>
            </a:pPr>
            <a:r>
              <a:rPr lang="es-PR" dirty="0">
                <a:cs typeface="Times New Roman" pitchFamily="18" charset="0"/>
              </a:rPr>
              <a:t>Actualmente, la exposición permisible al ruido para la industria de la construcción es de 90 </a:t>
            </a:r>
            <a:r>
              <a:rPr lang="es-PR" dirty="0" err="1">
                <a:cs typeface="Times New Roman" pitchFamily="18" charset="0"/>
              </a:rPr>
              <a:t>db</a:t>
            </a:r>
            <a:r>
              <a:rPr lang="es-PR" dirty="0">
                <a:cs typeface="Times New Roman" pitchFamily="18" charset="0"/>
              </a:rPr>
              <a:t> para una duración de 8 horas.</a:t>
            </a:r>
          </a:p>
          <a:p>
            <a:pPr>
              <a:lnSpc>
                <a:spcPct val="85000"/>
              </a:lnSpc>
              <a:spcBef>
                <a:spcPts val="249"/>
              </a:spcBef>
            </a:pPr>
            <a:endParaRPr lang="es-PR" dirty="0">
              <a:cs typeface="Lucida Sans Unicode" pitchFamily="34" charset="0"/>
            </a:endParaRPr>
          </a:p>
          <a:p>
            <a:pPr>
              <a:lnSpc>
                <a:spcPct val="85000"/>
              </a:lnSpc>
              <a:spcBef>
                <a:spcPts val="249"/>
              </a:spcBef>
            </a:pPr>
            <a:r>
              <a:rPr lang="es-PR" dirty="0">
                <a:cs typeface="Lucida Sans Unicode" pitchFamily="34" charset="0"/>
              </a:rPr>
              <a:t>Consulte los enlaces técnicos de OSHA respecto al ruido y a la conservación de la audición</a:t>
            </a:r>
          </a:p>
          <a:p>
            <a:pPr>
              <a:lnSpc>
                <a:spcPct val="85000"/>
              </a:lnSpc>
              <a:spcBef>
                <a:spcPts val="249"/>
              </a:spcBef>
            </a:pPr>
            <a:r>
              <a:rPr lang="es-PR" dirty="0">
                <a:cs typeface="Lucida Sans Unicode" pitchFamily="34" charset="0"/>
              </a:rPr>
              <a:t>-- www.osha-slc.gov/SLTC </a:t>
            </a:r>
          </a:p>
          <a:p>
            <a:pPr>
              <a:lnSpc>
                <a:spcPct val="85000"/>
              </a:lnSpc>
              <a:spcBef>
                <a:spcPts val="249"/>
              </a:spcBef>
            </a:pPr>
            <a:r>
              <a:rPr lang="es-PR" dirty="0">
                <a:cs typeface="Lucida Sans Unicode" pitchFamily="34" charset="0"/>
              </a:rPr>
              <a:t>-- www.osha.gov/SLTC/constructionnoise/index.html</a:t>
            </a:r>
          </a:p>
          <a:p>
            <a:pPr>
              <a:lnSpc>
                <a:spcPct val="90000"/>
              </a:lnSpc>
              <a:spcBef>
                <a:spcPts val="375"/>
              </a:spcBef>
            </a:pPr>
            <a:endParaRPr lang="es-PR" dirty="0">
              <a:cs typeface="Lucida Sans Unicode" pitchFamily="34" charset="0"/>
            </a:endParaRPr>
          </a:p>
          <a:p>
            <a:pPr>
              <a:lnSpc>
                <a:spcPct val="90000"/>
              </a:lnSpc>
              <a:spcBef>
                <a:spcPts val="375"/>
              </a:spcBef>
            </a:pPr>
            <a:endParaRPr lang="en-GB" dirty="0"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712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3FC34-BF99-403A-AA16-AF90622A1C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15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85800"/>
            <a:ext cx="4681538" cy="3513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42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7576" y="4427540"/>
            <a:ext cx="5194300" cy="364174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16" tIns="46407" rIns="92816" bIns="46407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5000"/>
              </a:lnSpc>
              <a:spcBef>
                <a:spcPts val="450"/>
              </a:spcBef>
            </a:pPr>
            <a:r>
              <a:rPr lang="en-GB" sz="1000" b="1" u="sng" dirty="0" err="1">
                <a:cs typeface="Lucida Sans Unicode" pitchFamily="34" charset="0"/>
              </a:rPr>
              <a:t>Notas</a:t>
            </a:r>
            <a:r>
              <a:rPr lang="en-GB" sz="1000" b="1" u="sng" dirty="0">
                <a:cs typeface="Lucida Sans Unicode" pitchFamily="34" charset="0"/>
              </a:rPr>
              <a:t> para el </a:t>
            </a:r>
            <a:r>
              <a:rPr lang="en-GB" sz="1000" b="1" u="sng" dirty="0" err="1">
                <a:cs typeface="Lucida Sans Unicode" pitchFamily="34" charset="0"/>
              </a:rPr>
              <a:t>capacitador</a:t>
            </a:r>
            <a:r>
              <a:rPr lang="en-GB" sz="1000" b="1" u="sng" dirty="0">
                <a:cs typeface="Lucida Sans Unicode" pitchFamily="34" charset="0"/>
              </a:rPr>
              <a:t>:</a:t>
            </a:r>
          </a:p>
          <a:p>
            <a:pPr>
              <a:spcBef>
                <a:spcPts val="450"/>
              </a:spcBef>
            </a:pPr>
            <a:r>
              <a:rPr lang="en-GB" sz="1000" b="1" dirty="0" err="1">
                <a:cs typeface="Lucida Sans Unicode" pitchFamily="34" charset="0"/>
              </a:rPr>
              <a:t>Fotos</a:t>
            </a:r>
            <a:r>
              <a:rPr lang="en-GB" sz="1000" b="1" dirty="0">
                <a:cs typeface="Lucida Sans Unicode" pitchFamily="34" charset="0"/>
              </a:rPr>
              <a:t> de 3M.com, http://www.clker.com/  (free clipart)</a:t>
            </a:r>
          </a:p>
          <a:p>
            <a:pPr>
              <a:spcBef>
                <a:spcPts val="450"/>
              </a:spcBef>
            </a:pPr>
            <a:r>
              <a:rPr lang="en-GB" sz="1000" b="1" dirty="0">
                <a:cs typeface="Lucida Sans Unicode" pitchFamily="34" charset="0"/>
              </a:rPr>
              <a:t>Para </a:t>
            </a:r>
            <a:r>
              <a:rPr lang="en-GB" sz="1000" b="1" dirty="0" err="1">
                <a:cs typeface="Lucida Sans Unicode" pitchFamily="34" charset="0"/>
              </a:rPr>
              <a:t>combatir</a:t>
            </a:r>
            <a:r>
              <a:rPr lang="en-GB" sz="1000" b="1" dirty="0">
                <a:cs typeface="Lucida Sans Unicode" pitchFamily="34" charset="0"/>
              </a:rPr>
              <a:t> </a:t>
            </a:r>
            <a:r>
              <a:rPr lang="en-GB" sz="1000" b="1" dirty="0" err="1">
                <a:cs typeface="Lucida Sans Unicode" pitchFamily="34" charset="0"/>
              </a:rPr>
              <a:t>incendios</a:t>
            </a:r>
            <a:r>
              <a:rPr lang="en-GB" sz="1000" b="1" dirty="0">
                <a:cs typeface="Lucida Sans Unicode" pitchFamily="34" charset="0"/>
              </a:rPr>
              <a:t>:</a:t>
            </a:r>
            <a:r>
              <a:rPr lang="en-GB" sz="1000" dirty="0">
                <a:cs typeface="Lucida Sans Unicode" pitchFamily="34" charset="0"/>
              </a:rPr>
              <a:t> use un </a:t>
            </a:r>
            <a:r>
              <a:rPr lang="en-GB" sz="1000" dirty="0" err="1">
                <a:cs typeface="Lucida Sans Unicode" pitchFamily="34" charset="0"/>
              </a:rPr>
              <a:t>aparato</a:t>
            </a:r>
            <a:r>
              <a:rPr lang="en-GB" sz="1000" dirty="0">
                <a:cs typeface="Lucida Sans Unicode" pitchFamily="34" charset="0"/>
              </a:rPr>
              <a:t> de </a:t>
            </a:r>
            <a:r>
              <a:rPr lang="en-GB" sz="1000" dirty="0" err="1">
                <a:cs typeface="Lucida Sans Unicode" pitchFamily="34" charset="0"/>
              </a:rPr>
              <a:t>respiración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autónoma</a:t>
            </a:r>
            <a:r>
              <a:rPr lang="en-GB" sz="1000" dirty="0">
                <a:cs typeface="Lucida Sans Unicode" pitchFamily="34" charset="0"/>
              </a:rPr>
              <a:t> de </a:t>
            </a:r>
            <a:r>
              <a:rPr lang="en-GB" sz="1000" dirty="0" err="1">
                <a:cs typeface="Lucida Sans Unicode" pitchFamily="34" charset="0"/>
              </a:rPr>
              <a:t>máscara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completa</a:t>
            </a:r>
            <a:r>
              <a:rPr lang="en-GB" sz="1000" dirty="0">
                <a:cs typeface="Lucida Sans Unicode" pitchFamily="34" charset="0"/>
              </a:rPr>
              <a:t> (SCBA) con </a:t>
            </a:r>
            <a:r>
              <a:rPr lang="en-GB" sz="1000" dirty="0" err="1">
                <a:cs typeface="Lucida Sans Unicode" pitchFamily="34" charset="0"/>
              </a:rPr>
              <a:t>una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máscara</a:t>
            </a:r>
            <a:r>
              <a:rPr lang="en-GB" sz="1000" dirty="0">
                <a:cs typeface="Lucida Sans Unicode" pitchFamily="34" charset="0"/>
              </a:rPr>
              <a:t> que </a:t>
            </a:r>
            <a:r>
              <a:rPr lang="en-GB" sz="1000" dirty="0" err="1">
                <a:cs typeface="Lucida Sans Unicode" pitchFamily="34" charset="0"/>
              </a:rPr>
              <a:t>cubra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toda</a:t>
            </a:r>
            <a:r>
              <a:rPr lang="en-GB" sz="1000" dirty="0">
                <a:cs typeface="Lucida Sans Unicode" pitchFamily="34" charset="0"/>
              </a:rPr>
              <a:t> la </a:t>
            </a:r>
            <a:r>
              <a:rPr lang="en-GB" sz="1000" dirty="0" err="1">
                <a:cs typeface="Lucida Sans Unicode" pitchFamily="34" charset="0"/>
              </a:rPr>
              <a:t>cara</a:t>
            </a:r>
            <a:r>
              <a:rPr lang="en-GB" sz="1000" dirty="0">
                <a:cs typeface="Lucida Sans Unicode" pitchFamily="34" charset="0"/>
              </a:rPr>
              <a:t> en </a:t>
            </a:r>
            <a:r>
              <a:rPr lang="en-GB" sz="1000" dirty="0" err="1">
                <a:cs typeface="Lucida Sans Unicode" pitchFamily="34" charset="0"/>
              </a:rPr>
              <a:t>demanda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por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presión</a:t>
            </a:r>
            <a:r>
              <a:rPr lang="en-GB" sz="1000" dirty="0">
                <a:cs typeface="Lucida Sans Unicode" pitchFamily="34" charset="0"/>
              </a:rPr>
              <a:t> u </a:t>
            </a:r>
            <a:r>
              <a:rPr lang="en-GB" sz="1000" dirty="0" err="1">
                <a:cs typeface="Lucida Sans Unicode" pitchFamily="34" charset="0"/>
              </a:rPr>
              <a:t>otro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modo</a:t>
            </a:r>
            <a:r>
              <a:rPr lang="en-GB" sz="1000" dirty="0">
                <a:cs typeface="Lucida Sans Unicode" pitchFamily="34" charset="0"/>
              </a:rPr>
              <a:t> de </a:t>
            </a:r>
            <a:r>
              <a:rPr lang="en-GB" sz="1000" dirty="0" err="1">
                <a:cs typeface="Lucida Sans Unicode" pitchFamily="34" charset="0"/>
              </a:rPr>
              <a:t>presión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positiva</a:t>
            </a:r>
            <a:r>
              <a:rPr lang="en-GB" sz="1000" dirty="0">
                <a:cs typeface="Lucida Sans Unicode" pitchFamily="34" charset="0"/>
              </a:rPr>
              <a:t>.</a:t>
            </a:r>
            <a:br>
              <a:rPr lang="en-GB" sz="1000" dirty="0">
                <a:cs typeface="Lucida Sans Unicode" pitchFamily="34" charset="0"/>
              </a:rPr>
            </a:br>
            <a:endParaRPr lang="en-GB" sz="1000" dirty="0">
              <a:cs typeface="Lucida Sans Unicode" pitchFamily="34" charset="0"/>
            </a:endParaRPr>
          </a:p>
          <a:p>
            <a:pPr>
              <a:spcBef>
                <a:spcPts val="450"/>
              </a:spcBef>
            </a:pPr>
            <a:r>
              <a:rPr lang="en-GB" sz="1000" b="1" dirty="0" err="1">
                <a:cs typeface="Lucida Sans Unicode" pitchFamily="34" charset="0"/>
              </a:rPr>
              <a:t>Operaciones</a:t>
            </a:r>
            <a:r>
              <a:rPr lang="en-GB" sz="1000" b="1" dirty="0">
                <a:cs typeface="Lucida Sans Unicode" pitchFamily="34" charset="0"/>
              </a:rPr>
              <a:t> </a:t>
            </a:r>
            <a:r>
              <a:rPr lang="en-GB" sz="1000" b="1" dirty="0" err="1">
                <a:cs typeface="Lucida Sans Unicode" pitchFamily="34" charset="0"/>
              </a:rPr>
              <a:t>donde</a:t>
            </a:r>
            <a:r>
              <a:rPr lang="en-GB" sz="1000" b="1" dirty="0">
                <a:cs typeface="Lucida Sans Unicode" pitchFamily="34" charset="0"/>
              </a:rPr>
              <a:t> </a:t>
            </a:r>
            <a:r>
              <a:rPr lang="en-GB" sz="1000" b="1" dirty="0" err="1">
                <a:cs typeface="Lucida Sans Unicode" pitchFamily="34" charset="0"/>
              </a:rPr>
              <a:t>haya</a:t>
            </a:r>
            <a:r>
              <a:rPr lang="en-GB" sz="1000" b="1" dirty="0">
                <a:cs typeface="Lucida Sans Unicode" pitchFamily="34" charset="0"/>
              </a:rPr>
              <a:t> </a:t>
            </a:r>
            <a:r>
              <a:rPr lang="en-GB" sz="1000" b="1" dirty="0" err="1">
                <a:cs typeface="Lucida Sans Unicode" pitchFamily="34" charset="0"/>
              </a:rPr>
              <a:t>vapores</a:t>
            </a:r>
            <a:r>
              <a:rPr lang="en-GB" sz="1000" b="1" dirty="0">
                <a:cs typeface="Lucida Sans Unicode" pitchFamily="34" charset="0"/>
              </a:rPr>
              <a:t>:</a:t>
            </a:r>
            <a:r>
              <a:rPr lang="en-GB" sz="1000" dirty="0">
                <a:cs typeface="Lucida Sans Unicode" pitchFamily="34" charset="0"/>
              </a:rPr>
              <a:t> use un </a:t>
            </a:r>
            <a:r>
              <a:rPr lang="en-GB" sz="1000" dirty="0" err="1">
                <a:cs typeface="Lucida Sans Unicode" pitchFamily="34" charset="0"/>
              </a:rPr>
              <a:t>respirador</a:t>
            </a:r>
            <a:r>
              <a:rPr lang="en-GB" sz="1000" dirty="0">
                <a:cs typeface="Lucida Sans Unicode" pitchFamily="34" charset="0"/>
              </a:rPr>
              <a:t> que </a:t>
            </a:r>
            <a:r>
              <a:rPr lang="en-GB" sz="1000" dirty="0" err="1">
                <a:cs typeface="Lucida Sans Unicode" pitchFamily="34" charset="0"/>
              </a:rPr>
              <a:t>tenga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filtro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delantero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incorporado</a:t>
            </a:r>
            <a:r>
              <a:rPr lang="en-GB" sz="1000" dirty="0">
                <a:cs typeface="Lucida Sans Unicode" pitchFamily="34" charset="0"/>
              </a:rPr>
              <a:t> para </a:t>
            </a:r>
            <a:r>
              <a:rPr lang="en-GB" sz="1000" dirty="0" err="1">
                <a:cs typeface="Lucida Sans Unicode" pitchFamily="34" charset="0"/>
              </a:rPr>
              <a:t>vapores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orgánicos</a:t>
            </a:r>
            <a:r>
              <a:rPr lang="en-GB" sz="1000" dirty="0">
                <a:cs typeface="Lucida Sans Unicode" pitchFamily="34" charset="0"/>
              </a:rPr>
              <a:t> (OVC) o </a:t>
            </a:r>
            <a:r>
              <a:rPr lang="en-GB" sz="1000" dirty="0" err="1">
                <a:cs typeface="Lucida Sans Unicode" pitchFamily="34" charset="0"/>
              </a:rPr>
              <a:t>cualquier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respirador</a:t>
            </a:r>
            <a:r>
              <a:rPr lang="en-GB" sz="1000" dirty="0">
                <a:cs typeface="Lucida Sans Unicode" pitchFamily="34" charset="0"/>
              </a:rPr>
              <a:t> de </a:t>
            </a:r>
            <a:r>
              <a:rPr lang="en-GB" sz="1000" dirty="0" err="1">
                <a:cs typeface="Lucida Sans Unicode" pitchFamily="34" charset="0"/>
              </a:rPr>
              <a:t>filtros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químicos</a:t>
            </a:r>
            <a:r>
              <a:rPr lang="en-GB" sz="1000" dirty="0">
                <a:cs typeface="Lucida Sans Unicode" pitchFamily="34" charset="0"/>
              </a:rPr>
              <a:t> con </a:t>
            </a:r>
            <a:r>
              <a:rPr lang="en-GB" sz="1000" dirty="0" err="1">
                <a:cs typeface="Lucida Sans Unicode" pitchFamily="34" charset="0"/>
              </a:rPr>
              <a:t>filtro</a:t>
            </a:r>
            <a:r>
              <a:rPr lang="en-GB" sz="1000" dirty="0">
                <a:cs typeface="Lucida Sans Unicode" pitchFamily="34" charset="0"/>
              </a:rPr>
              <a:t> para </a:t>
            </a:r>
            <a:r>
              <a:rPr lang="en-GB" sz="1000" dirty="0" err="1">
                <a:cs typeface="Lucida Sans Unicode" pitchFamily="34" charset="0"/>
              </a:rPr>
              <a:t>vapores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orgánicos</a:t>
            </a:r>
            <a:r>
              <a:rPr lang="en-GB" sz="1000" dirty="0">
                <a:cs typeface="Lucida Sans Unicode" pitchFamily="34" charset="0"/>
              </a:rPr>
              <a:t>.</a:t>
            </a:r>
          </a:p>
          <a:p>
            <a:pPr>
              <a:spcBef>
                <a:spcPts val="450"/>
              </a:spcBef>
            </a:pPr>
            <a:endParaRPr lang="en-GB" sz="1000" dirty="0">
              <a:cs typeface="Lucida Sans Unicode" pitchFamily="34" charset="0"/>
            </a:endParaRPr>
          </a:p>
          <a:p>
            <a:pPr>
              <a:spcBef>
                <a:spcPts val="450"/>
              </a:spcBef>
            </a:pPr>
            <a:r>
              <a:rPr lang="en-GB" sz="1000" b="1" dirty="0" err="1">
                <a:cs typeface="Lucida Sans Unicode" pitchFamily="34" charset="0"/>
              </a:rPr>
              <a:t>Entornos</a:t>
            </a:r>
            <a:r>
              <a:rPr lang="en-GB" sz="1000" b="1" dirty="0">
                <a:cs typeface="Lucida Sans Unicode" pitchFamily="34" charset="0"/>
              </a:rPr>
              <a:t> </a:t>
            </a:r>
            <a:r>
              <a:rPr lang="en-GB" sz="1000" b="1" dirty="0" err="1">
                <a:cs typeface="Lucida Sans Unicode" pitchFamily="34" charset="0"/>
              </a:rPr>
              <a:t>polvosos</a:t>
            </a:r>
            <a:r>
              <a:rPr lang="en-GB" sz="1000" b="1" dirty="0">
                <a:cs typeface="Lucida Sans Unicode" pitchFamily="34" charset="0"/>
              </a:rPr>
              <a:t>:</a:t>
            </a:r>
            <a:r>
              <a:rPr lang="en-GB" sz="1000" dirty="0">
                <a:cs typeface="Lucida Sans Unicode" pitchFamily="34" charset="0"/>
              </a:rPr>
              <a:t> use </a:t>
            </a:r>
            <a:r>
              <a:rPr lang="en-GB" sz="1000" dirty="0" err="1">
                <a:cs typeface="Lucida Sans Unicode" pitchFamily="34" charset="0"/>
              </a:rPr>
              <a:t>filtros</a:t>
            </a:r>
            <a:r>
              <a:rPr lang="en-GB" sz="1000" dirty="0">
                <a:cs typeface="Lucida Sans Unicode" pitchFamily="34" charset="0"/>
              </a:rPr>
              <a:t> de </a:t>
            </a:r>
            <a:r>
              <a:rPr lang="en-GB" sz="1000" dirty="0" err="1">
                <a:cs typeface="Lucida Sans Unicode" pitchFamily="34" charset="0"/>
              </a:rPr>
              <a:t>combinación</a:t>
            </a:r>
            <a:r>
              <a:rPr lang="en-GB" sz="1000" dirty="0">
                <a:cs typeface="Lucida Sans Unicode" pitchFamily="34" charset="0"/>
              </a:rPr>
              <a:t> HEPA/</a:t>
            </a:r>
            <a:r>
              <a:rPr lang="en-GB" sz="1000" dirty="0" err="1">
                <a:cs typeface="Lucida Sans Unicode" pitchFamily="34" charset="0"/>
              </a:rPr>
              <a:t>vapores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orgánicos</a:t>
            </a:r>
            <a:r>
              <a:rPr lang="en-GB" sz="1000" dirty="0">
                <a:cs typeface="Lucida Sans Unicode" pitchFamily="34" charset="0"/>
              </a:rPr>
              <a:t>.</a:t>
            </a:r>
            <a:br>
              <a:rPr lang="en-GB" sz="1000" dirty="0">
                <a:cs typeface="Lucida Sans Unicode" pitchFamily="34" charset="0"/>
              </a:rPr>
            </a:br>
            <a:endParaRPr lang="en-GB" sz="1000" dirty="0">
              <a:cs typeface="Lucida Sans Unicode" pitchFamily="34" charset="0"/>
            </a:endParaRPr>
          </a:p>
          <a:p>
            <a:pPr>
              <a:spcBef>
                <a:spcPts val="450"/>
              </a:spcBef>
            </a:pPr>
            <a:r>
              <a:rPr lang="en-GB" sz="1000" b="1" i="1" dirty="0" err="1">
                <a:cs typeface="Lucida Sans Unicode" pitchFamily="34" charset="0"/>
              </a:rPr>
              <a:t>Derrame</a:t>
            </a:r>
            <a:r>
              <a:rPr lang="en-GB" sz="1000" b="1" i="1" dirty="0">
                <a:cs typeface="Lucida Sans Unicode" pitchFamily="34" charset="0"/>
              </a:rPr>
              <a:t>, </a:t>
            </a:r>
            <a:r>
              <a:rPr lang="en-GB" sz="1000" b="1" i="1" dirty="0" err="1">
                <a:cs typeface="Lucida Sans Unicode" pitchFamily="34" charset="0"/>
              </a:rPr>
              <a:t>fuga</a:t>
            </a:r>
            <a:r>
              <a:rPr lang="en-GB" sz="1000" b="1" i="1" dirty="0">
                <a:cs typeface="Lucida Sans Unicode" pitchFamily="34" charset="0"/>
              </a:rPr>
              <a:t> y escape de </a:t>
            </a:r>
            <a:r>
              <a:rPr lang="en-GB" sz="1000" b="1" i="1" dirty="0" err="1">
                <a:cs typeface="Lucida Sans Unicode" pitchFamily="34" charset="0"/>
              </a:rPr>
              <a:t>materiales</a:t>
            </a:r>
            <a:r>
              <a:rPr lang="en-GB" sz="1000" b="1" i="1" dirty="0">
                <a:cs typeface="Lucida Sans Unicode" pitchFamily="34" charset="0"/>
              </a:rPr>
              <a:t> </a:t>
            </a:r>
            <a:r>
              <a:rPr lang="en-GB" sz="1000" b="1" i="1" dirty="0" err="1">
                <a:cs typeface="Lucida Sans Unicode" pitchFamily="34" charset="0"/>
              </a:rPr>
              <a:t>peligrosos</a:t>
            </a:r>
            <a:r>
              <a:rPr lang="en-GB" sz="1000" b="1" i="1" dirty="0">
                <a:cs typeface="Lucida Sans Unicode" pitchFamily="34" charset="0"/>
              </a:rPr>
              <a:t> (</a:t>
            </a:r>
            <a:r>
              <a:rPr lang="en-GB" sz="1000" b="1" i="1" dirty="0" err="1">
                <a:cs typeface="Lucida Sans Unicode" pitchFamily="34" charset="0"/>
              </a:rPr>
              <a:t>como</a:t>
            </a:r>
            <a:r>
              <a:rPr lang="en-GB" sz="1000" b="1" i="1" dirty="0">
                <a:cs typeface="Lucida Sans Unicode" pitchFamily="34" charset="0"/>
              </a:rPr>
              <a:t> el </a:t>
            </a:r>
            <a:r>
              <a:rPr lang="en-GB" sz="1000" b="1" i="1" dirty="0" err="1">
                <a:cs typeface="Lucida Sans Unicode" pitchFamily="34" charset="0"/>
              </a:rPr>
              <a:t>crudo</a:t>
            </a:r>
            <a:r>
              <a:rPr lang="en-GB" sz="1000" i="1" dirty="0">
                <a:cs typeface="Lucida Sans Unicode" pitchFamily="34" charset="0"/>
              </a:rPr>
              <a:t>)</a:t>
            </a:r>
          </a:p>
          <a:p>
            <a:pPr>
              <a:spcBef>
                <a:spcPts val="450"/>
              </a:spcBef>
            </a:pPr>
            <a:r>
              <a:rPr lang="en-GB" sz="1000" dirty="0">
                <a:cs typeface="Lucida Sans Unicode" pitchFamily="34" charset="0"/>
              </a:rPr>
              <a:t>El escape, </a:t>
            </a:r>
            <a:r>
              <a:rPr lang="en-GB" sz="1000" dirty="0" err="1">
                <a:cs typeface="Lucida Sans Unicode" pitchFamily="34" charset="0"/>
              </a:rPr>
              <a:t>derrame</a:t>
            </a:r>
            <a:r>
              <a:rPr lang="en-GB" sz="1000" dirty="0">
                <a:cs typeface="Lucida Sans Unicode" pitchFamily="34" charset="0"/>
              </a:rPr>
              <a:t> o </a:t>
            </a:r>
            <a:r>
              <a:rPr lang="en-GB" sz="1000" dirty="0" err="1">
                <a:cs typeface="Lucida Sans Unicode" pitchFamily="34" charset="0"/>
              </a:rPr>
              <a:t>fuga</a:t>
            </a:r>
            <a:r>
              <a:rPr lang="en-GB" sz="1000" dirty="0">
                <a:cs typeface="Lucida Sans Unicode" pitchFamily="34" charset="0"/>
              </a:rPr>
              <a:t> de </a:t>
            </a:r>
            <a:r>
              <a:rPr lang="en-GB" sz="1000" dirty="0" err="1">
                <a:cs typeface="Lucida Sans Unicode" pitchFamily="34" charset="0"/>
              </a:rPr>
              <a:t>cualquier</a:t>
            </a:r>
            <a:r>
              <a:rPr lang="en-GB" sz="1000" dirty="0">
                <a:cs typeface="Lucida Sans Unicode" pitchFamily="34" charset="0"/>
              </a:rPr>
              <a:t> material </a:t>
            </a:r>
            <a:r>
              <a:rPr lang="en-GB" sz="1000" dirty="0" err="1">
                <a:cs typeface="Lucida Sans Unicode" pitchFamily="34" charset="0"/>
              </a:rPr>
              <a:t>peligroso</a:t>
            </a:r>
            <a:r>
              <a:rPr lang="en-GB" sz="1000" dirty="0">
                <a:cs typeface="Lucida Sans Unicode" pitchFamily="34" charset="0"/>
              </a:rPr>
              <a:t> (</a:t>
            </a:r>
            <a:r>
              <a:rPr lang="en-GB" sz="1000" dirty="0" err="1">
                <a:cs typeface="Lucida Sans Unicode" pitchFamily="34" charset="0"/>
              </a:rPr>
              <a:t>como</a:t>
            </a:r>
            <a:r>
              <a:rPr lang="en-GB" sz="1000" dirty="0">
                <a:cs typeface="Lucida Sans Unicode" pitchFamily="34" charset="0"/>
              </a:rPr>
              <a:t> el </a:t>
            </a:r>
            <a:r>
              <a:rPr lang="en-GB" sz="1000" dirty="0" err="1">
                <a:cs typeface="Lucida Sans Unicode" pitchFamily="34" charset="0"/>
              </a:rPr>
              <a:t>crudo</a:t>
            </a:r>
            <a:r>
              <a:rPr lang="en-GB" sz="1000" dirty="0">
                <a:cs typeface="Lucida Sans Unicode" pitchFamily="34" charset="0"/>
              </a:rPr>
              <a:t>) </a:t>
            </a:r>
            <a:r>
              <a:rPr lang="en-GB" sz="1000" dirty="0" err="1">
                <a:cs typeface="Lucida Sans Unicode" pitchFamily="34" charset="0"/>
              </a:rPr>
              <a:t>debe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informarse</a:t>
            </a:r>
            <a:r>
              <a:rPr lang="en-GB" sz="1000" dirty="0">
                <a:cs typeface="Lucida Sans Unicode" pitchFamily="34" charset="0"/>
              </a:rPr>
              <a:t> a la </a:t>
            </a:r>
            <a:r>
              <a:rPr lang="en-GB" sz="1000" dirty="0" err="1">
                <a:cs typeface="Lucida Sans Unicode" pitchFamily="34" charset="0"/>
              </a:rPr>
              <a:t>agencia</a:t>
            </a:r>
            <a:r>
              <a:rPr lang="en-GB" sz="1000" dirty="0">
                <a:cs typeface="Lucida Sans Unicode" pitchFamily="34" charset="0"/>
              </a:rPr>
              <a:t> EPA de EE.UU. y/o a los </a:t>
            </a:r>
            <a:r>
              <a:rPr lang="en-GB" sz="1000" dirty="0" err="1">
                <a:cs typeface="Lucida Sans Unicode" pitchFamily="34" charset="0"/>
              </a:rPr>
              <a:t>Guardacostas</a:t>
            </a:r>
            <a:r>
              <a:rPr lang="en-GB" sz="1000" dirty="0">
                <a:cs typeface="Lucida Sans Unicode" pitchFamily="34" charset="0"/>
              </a:rPr>
              <a:t> (USCG) para </a:t>
            </a:r>
            <a:r>
              <a:rPr lang="en-GB" sz="1000" dirty="0" err="1">
                <a:cs typeface="Lucida Sans Unicode" pitchFamily="34" charset="0"/>
              </a:rPr>
              <a:t>que</a:t>
            </a:r>
            <a:r>
              <a:rPr lang="en-GB" sz="1000" dirty="0">
                <a:cs typeface="Lucida Sans Unicode" pitchFamily="34" charset="0"/>
              </a:rPr>
              <a:t> se </a:t>
            </a:r>
            <a:r>
              <a:rPr lang="en-GB" sz="1000" dirty="0" err="1">
                <a:cs typeface="Lucida Sans Unicode" pitchFamily="34" charset="0"/>
              </a:rPr>
              <a:t>encarguen</a:t>
            </a:r>
            <a:r>
              <a:rPr lang="en-GB" sz="1000" dirty="0">
                <a:cs typeface="Lucida Sans Unicode" pitchFamily="34" charset="0"/>
              </a:rPr>
              <a:t> de </a:t>
            </a:r>
            <a:r>
              <a:rPr lang="en-GB" sz="1000" dirty="0" err="1">
                <a:cs typeface="Lucida Sans Unicode" pitchFamily="34" charset="0"/>
              </a:rPr>
              <a:t>manejarlo</a:t>
            </a:r>
            <a:r>
              <a:rPr lang="en-GB" sz="1000" dirty="0">
                <a:cs typeface="Lucida Sans Unicode" pitchFamily="34" charset="0"/>
              </a:rPr>
              <a:t>. La </a:t>
            </a:r>
            <a:r>
              <a:rPr lang="en-GB" sz="1000" dirty="0" err="1">
                <a:cs typeface="Lucida Sans Unicode" pitchFamily="34" charset="0"/>
              </a:rPr>
              <a:t>limpieza</a:t>
            </a:r>
            <a:r>
              <a:rPr lang="en-GB" sz="1000" dirty="0">
                <a:cs typeface="Lucida Sans Unicode" pitchFamily="34" charset="0"/>
              </a:rPr>
              <a:t> de </a:t>
            </a:r>
            <a:r>
              <a:rPr lang="en-GB" sz="1000" dirty="0" err="1">
                <a:cs typeface="Lucida Sans Unicode" pitchFamily="34" charset="0"/>
              </a:rPr>
              <a:t>materiales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peligrosos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deberá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estar</a:t>
            </a:r>
            <a:r>
              <a:rPr lang="en-GB" sz="1000" dirty="0">
                <a:cs typeface="Lucida Sans Unicode" pitchFamily="34" charset="0"/>
              </a:rPr>
              <a:t> a cargo de personas </a:t>
            </a:r>
            <a:r>
              <a:rPr lang="en-GB" sz="1000" dirty="0" err="1">
                <a:cs typeface="Lucida Sans Unicode" pitchFamily="34" charset="0"/>
              </a:rPr>
              <a:t>debidamente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capacitadas</a:t>
            </a:r>
            <a:r>
              <a:rPr lang="en-GB" sz="1000" dirty="0">
                <a:cs typeface="Lucida Sans Unicode" pitchFamily="34" charset="0"/>
              </a:rPr>
              <a:t> y </a:t>
            </a:r>
            <a:r>
              <a:rPr lang="en-GB" sz="1000" dirty="0" err="1">
                <a:cs typeface="Lucida Sans Unicode" pitchFamily="34" charset="0"/>
              </a:rPr>
              <a:t>protegidas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según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las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estipulaciones</a:t>
            </a:r>
            <a:r>
              <a:rPr lang="en-GB" sz="1000" dirty="0">
                <a:cs typeface="Lucida Sans Unicode" pitchFamily="34" charset="0"/>
              </a:rPr>
              <a:t> de la </a:t>
            </a:r>
            <a:r>
              <a:rPr lang="en-GB" sz="1000" dirty="0" err="1">
                <a:cs typeface="Lucida Sans Unicode" pitchFamily="34" charset="0"/>
              </a:rPr>
              <a:t>norma</a:t>
            </a:r>
            <a:r>
              <a:rPr lang="en-GB" sz="1000" dirty="0">
                <a:cs typeface="Lucida Sans Unicode" pitchFamily="34" charset="0"/>
              </a:rPr>
              <a:t> CFR 29, 1910.120.</a:t>
            </a:r>
          </a:p>
          <a:p>
            <a:pPr>
              <a:spcBef>
                <a:spcPts val="450"/>
              </a:spcBef>
            </a:pPr>
            <a:r>
              <a:rPr lang="en-GB" sz="1000" dirty="0">
                <a:cs typeface="Lucida Sans Unicode" pitchFamily="34" charset="0"/>
              </a:rPr>
              <a:t>En </a:t>
            </a:r>
            <a:r>
              <a:rPr lang="en-GB" sz="1000" dirty="0" err="1">
                <a:cs typeface="Lucida Sans Unicode" pitchFamily="34" charset="0"/>
              </a:rPr>
              <a:t>caso</a:t>
            </a:r>
            <a:r>
              <a:rPr lang="en-GB" sz="1000" dirty="0">
                <a:cs typeface="Lucida Sans Unicode" pitchFamily="34" charset="0"/>
              </a:rPr>
              <a:t> de </a:t>
            </a:r>
            <a:r>
              <a:rPr lang="en-GB" sz="1000" dirty="0" err="1">
                <a:cs typeface="Lucida Sans Unicode" pitchFamily="34" charset="0"/>
              </a:rPr>
              <a:t>que</a:t>
            </a:r>
            <a:r>
              <a:rPr lang="en-GB" sz="1000" dirty="0">
                <a:cs typeface="Lucida Sans Unicode" pitchFamily="34" charset="0"/>
              </a:rPr>
              <a:t> se </a:t>
            </a:r>
            <a:r>
              <a:rPr lang="en-GB" sz="1000" dirty="0" err="1">
                <a:cs typeface="Lucida Sans Unicode" pitchFamily="34" charset="0"/>
              </a:rPr>
              <a:t>descubriera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algo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sorpresivamente</a:t>
            </a:r>
            <a:r>
              <a:rPr lang="en-GB" sz="1000" dirty="0">
                <a:cs typeface="Lucida Sans Unicode" pitchFamily="34" charset="0"/>
              </a:rPr>
              <a:t>, </a:t>
            </a:r>
            <a:r>
              <a:rPr lang="en-GB" sz="1000" dirty="0" err="1">
                <a:cs typeface="Lucida Sans Unicode" pitchFamily="34" charset="0"/>
              </a:rPr>
              <a:t>como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tanques</a:t>
            </a:r>
            <a:r>
              <a:rPr lang="en-GB" sz="1000" dirty="0">
                <a:cs typeface="Lucida Sans Unicode" pitchFamily="34" charset="0"/>
              </a:rPr>
              <a:t>, </a:t>
            </a:r>
            <a:r>
              <a:rPr lang="en-GB" sz="1000" dirty="0" err="1">
                <a:cs typeface="Lucida Sans Unicode" pitchFamily="34" charset="0"/>
              </a:rPr>
              <a:t>barriles</a:t>
            </a:r>
            <a:r>
              <a:rPr lang="en-GB" sz="1000" dirty="0">
                <a:cs typeface="Lucida Sans Unicode" pitchFamily="34" charset="0"/>
              </a:rPr>
              <a:t> o </a:t>
            </a:r>
            <a:r>
              <a:rPr lang="en-GB" sz="1000" dirty="0" err="1">
                <a:cs typeface="Lucida Sans Unicode" pitchFamily="34" charset="0"/>
              </a:rPr>
              <a:t>cilindros</a:t>
            </a:r>
            <a:r>
              <a:rPr lang="en-GB" sz="1000" dirty="0">
                <a:cs typeface="Lucida Sans Unicode" pitchFamily="34" charset="0"/>
              </a:rPr>
              <a:t> de </a:t>
            </a:r>
            <a:r>
              <a:rPr lang="en-GB" sz="1000" dirty="0" err="1">
                <a:cs typeface="Lucida Sans Unicode" pitchFamily="34" charset="0"/>
              </a:rPr>
              <a:t>materiales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peligrosos</a:t>
            </a:r>
            <a:r>
              <a:rPr lang="en-GB" sz="1000" dirty="0">
                <a:cs typeface="Lucida Sans Unicode" pitchFamily="34" charset="0"/>
              </a:rPr>
              <a:t> o de </a:t>
            </a:r>
            <a:r>
              <a:rPr lang="en-GB" sz="1000" dirty="0" err="1">
                <a:cs typeface="Lucida Sans Unicode" pitchFamily="34" charset="0"/>
              </a:rPr>
              <a:t>municiones</a:t>
            </a:r>
            <a:r>
              <a:rPr lang="en-GB" sz="1000" dirty="0">
                <a:cs typeface="Lucida Sans Unicode" pitchFamily="34" charset="0"/>
              </a:rPr>
              <a:t> sin </a:t>
            </a:r>
            <a:r>
              <a:rPr lang="en-GB" sz="1000" dirty="0" err="1">
                <a:cs typeface="Lucida Sans Unicode" pitchFamily="34" charset="0"/>
              </a:rPr>
              <a:t>explotar</a:t>
            </a:r>
            <a:r>
              <a:rPr lang="en-GB" sz="1000" dirty="0">
                <a:cs typeface="Lucida Sans Unicode" pitchFamily="34" charset="0"/>
              </a:rPr>
              <a:t>, </a:t>
            </a:r>
            <a:r>
              <a:rPr lang="en-GB" sz="1000" dirty="0" err="1">
                <a:cs typeface="Lucida Sans Unicode" pitchFamily="34" charset="0"/>
              </a:rPr>
              <a:t>deberá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detenerse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todo</a:t>
            </a:r>
            <a:r>
              <a:rPr lang="en-GB" sz="1000" dirty="0">
                <a:cs typeface="Lucida Sans Unicode" pitchFamily="34" charset="0"/>
              </a:rPr>
              <a:t> el </a:t>
            </a:r>
            <a:r>
              <a:rPr lang="en-GB" sz="1000" dirty="0" err="1">
                <a:cs typeface="Lucida Sans Unicode" pitchFamily="34" charset="0"/>
              </a:rPr>
              <a:t>trabajo</a:t>
            </a:r>
            <a:r>
              <a:rPr lang="en-GB" sz="1000" dirty="0">
                <a:cs typeface="Lucida Sans Unicode" pitchFamily="34" charset="0"/>
              </a:rPr>
              <a:t> en </a:t>
            </a:r>
            <a:r>
              <a:rPr lang="en-GB" sz="1000" dirty="0" err="1">
                <a:cs typeface="Lucida Sans Unicode" pitchFamily="34" charset="0"/>
              </a:rPr>
              <a:t>las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inmediaciones</a:t>
            </a:r>
            <a:r>
              <a:rPr lang="en-GB" sz="1000" dirty="0">
                <a:cs typeface="Lucida Sans Unicode" pitchFamily="34" charset="0"/>
              </a:rPr>
              <a:t>, el </a:t>
            </a:r>
            <a:r>
              <a:rPr lang="en-GB" sz="1000" dirty="0" err="1">
                <a:cs typeface="Lucida Sans Unicode" pitchFamily="34" charset="0"/>
              </a:rPr>
              <a:t>área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deberá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acordonarse</a:t>
            </a:r>
            <a:r>
              <a:rPr lang="en-GB" sz="1000" dirty="0">
                <a:cs typeface="Lucida Sans Unicode" pitchFamily="34" charset="0"/>
              </a:rPr>
              <a:t> y se </a:t>
            </a:r>
            <a:r>
              <a:rPr lang="en-GB" sz="1000" dirty="0" err="1">
                <a:cs typeface="Lucida Sans Unicode" pitchFamily="34" charset="0"/>
              </a:rPr>
              <a:t>deberá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llamar</a:t>
            </a:r>
            <a:r>
              <a:rPr lang="en-GB" sz="1000" dirty="0">
                <a:cs typeface="Lucida Sans Unicode" pitchFamily="34" charset="0"/>
              </a:rPr>
              <a:t> de </a:t>
            </a:r>
            <a:r>
              <a:rPr lang="en-GB" sz="1000" dirty="0" err="1">
                <a:cs typeface="Lucida Sans Unicode" pitchFamily="34" charset="0"/>
              </a:rPr>
              <a:t>inmediato</a:t>
            </a:r>
            <a:r>
              <a:rPr lang="en-GB" sz="1000" dirty="0">
                <a:cs typeface="Lucida Sans Unicode" pitchFamily="34" charset="0"/>
              </a:rPr>
              <a:t> a </a:t>
            </a:r>
            <a:r>
              <a:rPr lang="en-GB" sz="1000" dirty="0" err="1">
                <a:cs typeface="Lucida Sans Unicode" pitchFamily="34" charset="0"/>
              </a:rPr>
              <a:t>las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agencias</a:t>
            </a:r>
            <a:r>
              <a:rPr lang="en-GB" sz="1000" dirty="0">
                <a:cs typeface="Lucida Sans Unicode" pitchFamily="34" charset="0"/>
              </a:rPr>
              <a:t> de </a:t>
            </a:r>
            <a:r>
              <a:rPr lang="en-GB" sz="1000" dirty="0" err="1">
                <a:cs typeface="Lucida Sans Unicode" pitchFamily="34" charset="0"/>
              </a:rPr>
              <a:t>seguridad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pública</a:t>
            </a:r>
            <a:r>
              <a:rPr lang="en-GB" sz="1000" dirty="0">
                <a:cs typeface="Lucida Sans Unicode" pitchFamily="34" charset="0"/>
              </a:rPr>
              <a:t> </a:t>
            </a:r>
            <a:r>
              <a:rPr lang="en-GB" sz="1000" dirty="0" err="1">
                <a:cs typeface="Lucida Sans Unicode" pitchFamily="34" charset="0"/>
              </a:rPr>
              <a:t>correspondientes</a:t>
            </a:r>
            <a:r>
              <a:rPr lang="en-GB" sz="1000" dirty="0">
                <a:cs typeface="Lucida Sans Unicode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9354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85800"/>
            <a:ext cx="4681538" cy="3513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01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7576" y="4427538"/>
            <a:ext cx="5194300" cy="258017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16" tIns="46407" rIns="92816" bIns="46407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ts val="450"/>
              </a:spcBef>
            </a:pPr>
            <a:r>
              <a:rPr lang="en-GB" sz="1000" b="1" u="sng" dirty="0" err="1">
                <a:cs typeface="Lucida Sans Unicode" pitchFamily="34" charset="0"/>
              </a:rPr>
              <a:t>Notas</a:t>
            </a:r>
            <a:r>
              <a:rPr lang="en-GB" sz="1000" b="1" u="sng" dirty="0">
                <a:cs typeface="Lucida Sans Unicode" pitchFamily="34" charset="0"/>
              </a:rPr>
              <a:t> para el </a:t>
            </a:r>
            <a:r>
              <a:rPr lang="en-GB" sz="1000" b="1" u="sng" dirty="0" err="1">
                <a:cs typeface="Lucida Sans Unicode" pitchFamily="34" charset="0"/>
              </a:rPr>
              <a:t>capacitador</a:t>
            </a:r>
            <a:r>
              <a:rPr lang="en-GB" sz="1000" b="1" u="sng" dirty="0">
                <a:cs typeface="Lucida Sans Unicode" pitchFamily="34" charset="0"/>
              </a:rPr>
              <a:t>: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endParaRPr lang="en-GB" sz="1000" dirty="0">
              <a:cs typeface="Lucida Sans Unicode" pitchFamily="34" charset="0"/>
            </a:endParaRP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es-PR" sz="1000" dirty="0">
                <a:cs typeface="Lucida Sans Unicode" pitchFamily="34" charset="0"/>
              </a:rPr>
              <a:t>Se requiere evaluación medica para usar cualquier respirador pegado a la cara. Protéjase del polvo que se puede respirar ya que puede contener materiales tóxicos. Tiene que realizar la prueba de respirador y asegurarse de que le queda bien para que le pueda proteger.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es-PR" sz="1000" dirty="0">
                <a:cs typeface="Lucida Sans Unicode" pitchFamily="34" charset="0"/>
              </a:rPr>
              <a:t>No se deben utilizar mascarillas quirúrgicas porque </a:t>
            </a:r>
            <a:r>
              <a:rPr lang="es-PR" sz="1000" b="1" dirty="0">
                <a:cs typeface="Lucida Sans Unicode" pitchFamily="34" charset="0"/>
              </a:rPr>
              <a:t>no</a:t>
            </a:r>
            <a:r>
              <a:rPr lang="es-PR" sz="1000" dirty="0">
                <a:cs typeface="Lucida Sans Unicode" pitchFamily="34" charset="0"/>
              </a:rPr>
              <a:t> brindan protección adecuada. 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es-PR" sz="1000" b="1" dirty="0">
                <a:cs typeface="Lucida Sans Unicode" pitchFamily="34" charset="0"/>
              </a:rPr>
              <a:t>Si tiene alguna duda sobre los respiradores, vea a su supervisor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endParaRPr lang="es-PR" sz="1000" b="1" dirty="0">
              <a:cs typeface="Lucida Sans Unicode" pitchFamily="34" charset="0"/>
            </a:endParaRP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es-PR" sz="1000" dirty="0">
                <a:cs typeface="Lucida Sans Unicode" pitchFamily="34" charset="0"/>
              </a:rPr>
              <a:t>Un respirador N-95 o superior es aceptable para la mayoría de las actividades, incluidas las que exponen a sílice y al polvo del cemento Portland.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es-PR" sz="1000" dirty="0">
                <a:cs typeface="Lucida Sans Unicode" pitchFamily="34" charset="0"/>
              </a:rPr>
              <a:t>Si hay asbesto, use un respirador elastomérico de media cara con filtros de serie N, R o P-100.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endParaRPr lang="es-PR" sz="1000" dirty="0">
              <a:cs typeface="Lucida Sans Unicode" pitchFamily="34" charset="0"/>
            </a:endParaRP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es-PR" sz="1000" dirty="0">
                <a:cs typeface="Lucida Sans Unicode" pitchFamily="34" charset="0"/>
              </a:rPr>
              <a:t>Si los contaminantes en el aire están causando irritación en los ojos, se deberán utilizar los respiradores de cara completa con cartuchos P-100 de combinación de vapores orgánicos/gas ácido.</a:t>
            </a:r>
          </a:p>
          <a:p>
            <a:pPr>
              <a:lnSpc>
                <a:spcPct val="80000"/>
              </a:lnSpc>
              <a:spcBef>
                <a:spcPts val="450"/>
              </a:spcBef>
            </a:pPr>
            <a:endParaRPr lang="es-PR" sz="1000" dirty="0"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95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80B9-04E6-4F97-AF2C-B5BD36448760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176B-6728-4DD6-A507-C657FA196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2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80B9-04E6-4F97-AF2C-B5BD36448760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176B-6728-4DD6-A507-C657FA196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115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80B9-04E6-4F97-AF2C-B5BD36448760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176B-6728-4DD6-A507-C657FA196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837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84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36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80B9-04E6-4F97-AF2C-B5BD36448760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176B-6728-4DD6-A507-C657FA196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779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80B9-04E6-4F97-AF2C-B5BD36448760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176B-6728-4DD6-A507-C657FA196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82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80B9-04E6-4F97-AF2C-B5BD36448760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176B-6728-4DD6-A507-C657FA196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36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80B9-04E6-4F97-AF2C-B5BD36448760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176B-6728-4DD6-A507-C657FA196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14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80B9-04E6-4F97-AF2C-B5BD36448760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176B-6728-4DD6-A507-C657FA196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9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80B9-04E6-4F97-AF2C-B5BD36448760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176B-6728-4DD6-A507-C657FA196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73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80B9-04E6-4F97-AF2C-B5BD36448760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176B-6728-4DD6-A507-C657FA196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95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80B9-04E6-4F97-AF2C-B5BD36448760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176B-6728-4DD6-A507-C657FA196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84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080B9-04E6-4F97-AF2C-B5BD36448760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0176B-6728-4DD6-A507-C657FA196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65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ha.gov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Times New Roman" pitchFamily="18" charset="0"/>
              <a:buNone/>
            </a:pPr>
            <a:r>
              <a:rPr lang="es-PR" sz="3200" dirty="0" smtClean="0">
                <a:solidFill>
                  <a:srgbClr val="CC3300"/>
                </a:solidFill>
                <a:latin typeface="Arial" charset="0"/>
                <a:cs typeface="Times New Roman" pitchFamily="18" charset="0"/>
              </a:rPr>
              <a:t>Guías de seguridad luego de un huracán:</a:t>
            </a:r>
            <a:endParaRPr lang="es-PR" sz="3200" dirty="0">
              <a:solidFill>
                <a:srgbClr val="CC33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609600" y="5486400"/>
            <a:ext cx="7924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PR" sz="2000" dirty="0" smtClean="0">
                <a:solidFill>
                  <a:srgbClr val="FF0000"/>
                </a:solidFill>
                <a:cs typeface="Times New Roman" pitchFamily="18" charset="0"/>
              </a:rPr>
              <a:t>“Manteniendo a los trabajadores seguros de los peligros químicos, eléctricos, de caídas, ser golpeado o quedar atrapado y de peligros en la carretera durante las tareas de reconstrucción luego de un huracán”</a:t>
            </a:r>
            <a:endParaRPr lang="es-PR" sz="20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2" name="Picture 1" descr="Huracan Maria flechan senala ruta de entrada a Puerto Ric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1143000"/>
            <a:ext cx="681990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21060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R" dirty="0" smtClean="0">
                <a:solidFill>
                  <a:schemeClr val="tx1"/>
                </a:solidFill>
              </a:rPr>
              <a:t>Exposición a sustancias químicas (cont.)</a:t>
            </a:r>
            <a:endParaRPr lang="es-PR" dirty="0">
              <a:solidFill>
                <a:schemeClr val="tx1"/>
              </a:solidFill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5562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PR" sz="2400" b="1" dirty="0" smtClean="0"/>
              <a:t>Protección</a:t>
            </a:r>
          </a:p>
          <a:p>
            <a:r>
              <a:rPr lang="es-PR" sz="2400" dirty="0" smtClean="0"/>
              <a:t>Según el peligro identificado , puede requerir uso de equipo de protección personal tal como:</a:t>
            </a:r>
          </a:p>
          <a:p>
            <a:endParaRPr lang="es-PR" sz="2400" dirty="0"/>
          </a:p>
          <a:p>
            <a:r>
              <a:rPr lang="es-PR" sz="2400" dirty="0" smtClean="0"/>
              <a:t>Gafas , cubierta facial</a:t>
            </a:r>
          </a:p>
          <a:p>
            <a:r>
              <a:rPr lang="es-PR" sz="2400" dirty="0" smtClean="0"/>
              <a:t>Zapatos de seguridad</a:t>
            </a:r>
          </a:p>
          <a:p>
            <a:r>
              <a:rPr lang="es-PR" sz="2400" dirty="0" smtClean="0"/>
              <a:t>Guantes de goma (nitrilo, neopreno, butilo)</a:t>
            </a:r>
          </a:p>
          <a:p>
            <a:r>
              <a:rPr lang="es-PR" sz="2400" dirty="0" smtClean="0"/>
              <a:t>Delantal o cubierta para el cuerpo</a:t>
            </a:r>
          </a:p>
          <a:p>
            <a:r>
              <a:rPr lang="es-PR" sz="2400" dirty="0" smtClean="0"/>
              <a:t>Respirador </a:t>
            </a:r>
            <a:endParaRPr lang="es-PR" sz="2400" dirty="0"/>
          </a:p>
        </p:txBody>
      </p:sp>
      <p:pic>
        <p:nvPicPr>
          <p:cNvPr id="2" name="Picture 1" descr="de arriba hacia abajo&#10;botas de goma&#10;guantes &#10;gafas&#10;respirado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75" y="771525"/>
            <a:ext cx="2600325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2362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>
                <a:solidFill>
                  <a:schemeClr val="tx1"/>
                </a:solidFill>
              </a:rPr>
              <a:t>Exposición a sustancias (</a:t>
            </a:r>
            <a:r>
              <a:rPr lang="es-PR" dirty="0" err="1" smtClean="0">
                <a:solidFill>
                  <a:schemeClr val="tx1"/>
                </a:solidFill>
              </a:rPr>
              <a:t>cont</a:t>
            </a:r>
            <a:r>
              <a:rPr lang="es-PR" dirty="0" smtClean="0">
                <a:solidFill>
                  <a:schemeClr val="tx1"/>
                </a:solidFill>
              </a:rPr>
              <a:t>)*</a:t>
            </a:r>
            <a:endParaRPr lang="es-PR" dirty="0">
              <a:solidFill>
                <a:schemeClr val="tx1"/>
              </a:solidFill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419600" cy="4876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PR" sz="2400" b="1" dirty="0" smtClean="0"/>
              <a:t>Protección</a:t>
            </a:r>
          </a:p>
          <a:p>
            <a:r>
              <a:rPr lang="es-PR" sz="2400" b="1" dirty="0" smtClean="0"/>
              <a:t>Identifique los peligros del material según los pictogramas en la etiqueta del envase.</a:t>
            </a:r>
          </a:p>
          <a:p>
            <a:endParaRPr lang="es-PR" sz="2400" b="1" dirty="0" smtClean="0"/>
          </a:p>
          <a:p>
            <a:endParaRPr lang="es-PR" sz="2400" b="1" dirty="0"/>
          </a:p>
          <a:p>
            <a:r>
              <a:rPr lang="es-PR" sz="2400" b="1" dirty="0" smtClean="0"/>
              <a:t>Para limpiadores, desinfectantes y plaguicidas, entre otros, obtenga la Ficha de Seguridad (FDS/ SDS) del material, para determinar el peligro y las protecciones adecuadas al manejar ese producto.</a:t>
            </a:r>
          </a:p>
        </p:txBody>
      </p:sp>
      <p:pic>
        <p:nvPicPr>
          <p:cNvPr id="2" name="Picture 1" title="pictogramas de peligro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25" y="2371725"/>
            <a:ext cx="433387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7273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Moho, </a:t>
            </a:r>
            <a:r>
              <a:rPr lang="es-PR" dirty="0" smtClean="0"/>
              <a:t>Hongo</a:t>
            </a:r>
            <a:endParaRPr lang="es-PR" dirty="0"/>
          </a:p>
        </p:txBody>
      </p:sp>
      <p:sp>
        <p:nvSpPr>
          <p:cNvPr id="44034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152400" y="1143000"/>
            <a:ext cx="5334000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500"/>
              </a:spcBef>
              <a:buNone/>
            </a:pPr>
            <a:r>
              <a:rPr lang="es-PR" sz="2400" dirty="0" smtClean="0">
                <a:solidFill>
                  <a:srgbClr val="FF0000"/>
                </a:solidFill>
              </a:rPr>
              <a:t>Síntomas: estornudos y una severa irritación nasal, en los ojos y la piel.</a:t>
            </a:r>
          </a:p>
          <a:p>
            <a:pPr marL="0" indent="0">
              <a:spcBef>
                <a:spcPts val="500"/>
              </a:spcBef>
              <a:buNone/>
            </a:pPr>
            <a:endParaRPr lang="es-PR" sz="1800" dirty="0" smtClean="0">
              <a:solidFill>
                <a:srgbClr val="FF0000"/>
              </a:solidFill>
            </a:endParaRPr>
          </a:p>
          <a:p>
            <a:pPr>
              <a:spcBef>
                <a:spcPts val="500"/>
              </a:spcBef>
            </a:pPr>
            <a:r>
              <a:rPr lang="es-PR" sz="2400" dirty="0" smtClean="0"/>
              <a:t>Como mínimo, use un respirador desechable N-95 aprobado por NIOSH para trabajar con materiales húmedos o mohosos.</a:t>
            </a:r>
          </a:p>
          <a:p>
            <a:pPr>
              <a:spcBef>
                <a:spcPts val="500"/>
              </a:spcBef>
            </a:pPr>
            <a:r>
              <a:rPr lang="es-PR" sz="2400" dirty="0" smtClean="0"/>
              <a:t>Póngase guantes largos que le lleguen hasta el antebrazo. Si utiliza un desinfectante, un biocida como cloro  o una solución limpiadora fuerte, debe elegir guantes de neopreno, nitrilo, poliuretano o PVC. Evite tocar el moho o cosas mohosas con manos desprotegidas.</a:t>
            </a:r>
          </a:p>
          <a:p>
            <a:pPr>
              <a:spcBef>
                <a:spcPts val="500"/>
              </a:spcBef>
            </a:pPr>
            <a:endParaRPr lang="es-PR" sz="2400" dirty="0"/>
          </a:p>
        </p:txBody>
      </p:sp>
      <p:pic>
        <p:nvPicPr>
          <p:cNvPr id="2" name="Picture 1" descr="arriba - froma incorrecta sin equipo&#10;abajo forma correcta con equipo protector" title="limpieza de hongo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560" y="1417638"/>
            <a:ext cx="3286125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8789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R" dirty="0" smtClean="0"/>
              <a:t>Inhalación de monóxido de carbono</a:t>
            </a:r>
            <a:endParaRPr lang="es-P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6248400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500"/>
              </a:spcBef>
              <a:buNone/>
            </a:pPr>
            <a:r>
              <a:rPr lang="es-PR" sz="2400" b="1" i="1" dirty="0" smtClean="0">
                <a:solidFill>
                  <a:srgbClr val="000099"/>
                </a:solidFill>
              </a:rPr>
              <a:t>¡El monóxido de carbono no da señal de advertencia ya que es un gas que no tiene color ni olor!</a:t>
            </a:r>
          </a:p>
          <a:p>
            <a:pPr marL="0" indent="0">
              <a:spcBef>
                <a:spcPts val="500"/>
              </a:spcBef>
              <a:buNone/>
            </a:pPr>
            <a:endParaRPr lang="es-PR" sz="2400" dirty="0" smtClean="0"/>
          </a:p>
          <a:p>
            <a:pPr marL="0" indent="0">
              <a:spcBef>
                <a:spcPts val="500"/>
              </a:spcBef>
              <a:buNone/>
            </a:pPr>
            <a:r>
              <a:rPr lang="es-PR" sz="2000" b="1" dirty="0" smtClean="0">
                <a:solidFill>
                  <a:srgbClr val="C00000"/>
                </a:solidFill>
              </a:rPr>
              <a:t>Síntomas: </a:t>
            </a:r>
            <a:r>
              <a:rPr lang="es-PR" sz="2000" dirty="0" smtClean="0">
                <a:solidFill>
                  <a:srgbClr val="C00000"/>
                </a:solidFill>
              </a:rPr>
              <a:t>Dolores de cabeza, mareos, somnolencia o náuseas; pérdida del conocimiento y desmayo, coma o muerte ocasionados por una exposición prolongada o alta</a:t>
            </a:r>
            <a:r>
              <a:rPr lang="es-PR" sz="2000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spcBef>
                <a:spcPts val="500"/>
              </a:spcBef>
              <a:buNone/>
            </a:pPr>
            <a:endParaRPr lang="es-PR" sz="20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500"/>
              </a:spcBef>
              <a:buNone/>
            </a:pPr>
            <a:r>
              <a:rPr lang="es-PR" sz="2000" b="1" dirty="0" smtClean="0"/>
              <a:t>Trabajos afectados</a:t>
            </a:r>
          </a:p>
          <a:p>
            <a:pPr lvl="1">
              <a:spcBef>
                <a:spcPts val="500"/>
              </a:spcBef>
            </a:pPr>
            <a:r>
              <a:rPr lang="es-PR" sz="2000" dirty="0" smtClean="0"/>
              <a:t> Cerca de vehículos, equipo pesado en funcionamiento</a:t>
            </a:r>
          </a:p>
          <a:p>
            <a:pPr lvl="1">
              <a:spcBef>
                <a:spcPts val="500"/>
              </a:spcBef>
            </a:pPr>
            <a:r>
              <a:rPr lang="es-PR" sz="2000" dirty="0" smtClean="0"/>
              <a:t> Cerca de generadores eléctricos </a:t>
            </a:r>
          </a:p>
          <a:p>
            <a:pPr lvl="1">
              <a:spcBef>
                <a:spcPts val="500"/>
              </a:spcBef>
            </a:pPr>
            <a:r>
              <a:rPr lang="es-PR" sz="2000" dirty="0" smtClean="0"/>
              <a:t> Fogones</a:t>
            </a:r>
          </a:p>
          <a:p>
            <a:pPr lvl="1">
              <a:spcBef>
                <a:spcPts val="500"/>
              </a:spcBef>
            </a:pPr>
            <a:r>
              <a:rPr lang="es-PR" sz="2000" dirty="0" smtClean="0"/>
              <a:t> Sitios de reducción de escombros</a:t>
            </a:r>
          </a:p>
          <a:p>
            <a:pPr lvl="1">
              <a:spcBef>
                <a:spcPts val="500"/>
              </a:spcBef>
            </a:pPr>
            <a:r>
              <a:rPr lang="es-PR" sz="2000" dirty="0" smtClean="0"/>
              <a:t> Quema y compactación</a:t>
            </a:r>
          </a:p>
          <a:p>
            <a:pPr>
              <a:spcBef>
                <a:spcPts val="500"/>
              </a:spcBef>
            </a:pPr>
            <a:endParaRPr lang="es-PR" sz="2000" dirty="0"/>
          </a:p>
        </p:txBody>
      </p:sp>
      <p:pic>
        <p:nvPicPr>
          <p:cNvPr id="2" name="Picture 1" title="generador electric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150" y="3962400"/>
            <a:ext cx="253365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26285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60" tIns="46080" rIns="92160" bIns="46080">
            <a:noAutofit/>
          </a:bodyPr>
          <a:lstStyle/>
          <a:p>
            <a:pPr>
              <a:buClr>
                <a:srgbClr val="FF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PR" sz="4000" dirty="0" smtClean="0"/>
              <a:t>Enfermedades relacionadas al calor</a:t>
            </a:r>
            <a:endParaRPr lang="es-PR" sz="6000" dirty="0"/>
          </a:p>
        </p:txBody>
      </p:sp>
      <p:pic>
        <p:nvPicPr>
          <p:cNvPr id="10242" name="Picture 2" descr="descripcion de enferemedades por calor" title="enfermedade por calor 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539741" cy="4855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persona hidratandose" title="calo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4724400"/>
            <a:ext cx="22098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573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80412" cy="915987"/>
          </a:xfrm>
        </p:spPr>
        <p:txBody>
          <a:bodyPr>
            <a:normAutofit/>
          </a:bodyPr>
          <a:lstStyle/>
          <a:p>
            <a:r>
              <a:rPr lang="es-PR" dirty="0" smtClean="0"/>
              <a:t>El acaloramiento y la insolación</a:t>
            </a:r>
            <a:endParaRPr lang="es-PR" dirty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4572000"/>
          </a:xfrm>
        </p:spPr>
        <p:txBody>
          <a:bodyPr>
            <a:noAutofit/>
          </a:bodyPr>
          <a:lstStyle/>
          <a:p>
            <a:r>
              <a:rPr lang="es-PR" sz="2400" dirty="0" smtClean="0">
                <a:solidFill>
                  <a:srgbClr val="FF0000"/>
                </a:solidFill>
              </a:rPr>
              <a:t>Tome bastante agua. LA HIDRATACION ES ESENCIAL!</a:t>
            </a:r>
          </a:p>
          <a:p>
            <a:r>
              <a:rPr lang="es-PR" sz="2400" dirty="0" smtClean="0"/>
              <a:t>Protéjase bajo la sombra y programe descansos regulares. </a:t>
            </a:r>
          </a:p>
          <a:p>
            <a:r>
              <a:rPr lang="es-PR" sz="2400" dirty="0" smtClean="0"/>
              <a:t>Conozca los síntomas de las enfermedades relacionadas con el calor.</a:t>
            </a:r>
          </a:p>
          <a:p>
            <a:r>
              <a:rPr lang="es-PR" sz="2400" dirty="0" smtClean="0"/>
              <a:t>Manténgase alerta por usted mismo y por sus compañeros.</a:t>
            </a:r>
          </a:p>
          <a:p>
            <a:r>
              <a:rPr lang="es-PR" sz="2400" dirty="0" smtClean="0"/>
              <a:t>Bloquee la luz solar directa o cualquier otra fuente de calor.</a:t>
            </a:r>
          </a:p>
          <a:p>
            <a:r>
              <a:rPr lang="es-PR" sz="2400" dirty="0" smtClean="0"/>
              <a:t>Póngase ropa ligera, de colores claros y que quede holgada.</a:t>
            </a:r>
          </a:p>
          <a:p>
            <a:r>
              <a:rPr lang="es-PR" sz="2400" dirty="0" smtClean="0"/>
              <a:t>Evite el alcohol, las bebidas con cafeína o comidas pesadas.</a:t>
            </a:r>
          </a:p>
          <a:p>
            <a:r>
              <a:rPr lang="es-PR" sz="2400" dirty="0" smtClean="0"/>
              <a:t>Consiga ayuda médica si sus signos vitales se alteran, si sufre confusión, si suda en exceso o si se siente demasiado cansado </a:t>
            </a:r>
            <a:r>
              <a:rPr lang="es-PR" sz="2400" smtClean="0"/>
              <a:t>mientras trabaja.</a:t>
            </a:r>
            <a:endParaRPr lang="es-PR" sz="2400" dirty="0" smtClean="0"/>
          </a:p>
        </p:txBody>
      </p:sp>
    </p:spTree>
    <p:extLst>
      <p:ext uri="{BB962C8B-B14F-4D97-AF65-F5344CB8AC3E}">
        <p14:creationId xmlns:p14="http://schemas.microsoft.com/office/powerpoint/2010/main" val="7876864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R" dirty="0" smtClean="0"/>
              <a:t>Enfermedades transmitidas por el agua</a:t>
            </a:r>
            <a:endParaRPr lang="es-PR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PR" sz="2400" dirty="0" smtClean="0"/>
              <a:t>Las enfermedades gastrointestinales y las enfermedades respiratorias pueden ocurrir cuando los sistemas de agua y alcantarillado no están funcionando y la higiene personal es difícil de mantener luego de un desastre.</a:t>
            </a:r>
            <a:endParaRPr lang="es-PR" sz="2400" dirty="0"/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-11723" y="5365362"/>
            <a:ext cx="9155723" cy="12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3000"/>
              </a:lnSpc>
              <a:spcBef>
                <a:spcPts val="2250"/>
              </a:spcBef>
              <a:buClr>
                <a:srgbClr val="CC3300"/>
              </a:buClr>
              <a:buFont typeface="Arial" charset="0"/>
              <a:buNone/>
            </a:pPr>
            <a:r>
              <a:rPr lang="es-PR" sz="3000" b="1" i="1" dirty="0" smtClean="0">
                <a:solidFill>
                  <a:srgbClr val="CC3300"/>
                </a:solidFill>
                <a:latin typeface="Arial" charset="0"/>
              </a:rPr>
              <a:t>¡Lávese las manos con frecuencia!</a:t>
            </a:r>
          </a:p>
          <a:p>
            <a:pPr algn="ctr">
              <a:lnSpc>
                <a:spcPct val="93000"/>
              </a:lnSpc>
              <a:spcBef>
                <a:spcPts val="2250"/>
              </a:spcBef>
              <a:buClr>
                <a:srgbClr val="CC3300"/>
              </a:buClr>
              <a:buFont typeface="Arial" charset="0"/>
              <a:buNone/>
            </a:pPr>
            <a:r>
              <a:rPr lang="es-PR" sz="3000" b="1" i="1" dirty="0" smtClean="0">
                <a:solidFill>
                  <a:srgbClr val="CC3300"/>
                </a:solidFill>
                <a:latin typeface="Arial" charset="0"/>
              </a:rPr>
              <a:t>Use </a:t>
            </a:r>
            <a:r>
              <a:rPr lang="es-PR" sz="3000" b="1" i="1" dirty="0" err="1" smtClean="0">
                <a:solidFill>
                  <a:srgbClr val="CC3300"/>
                </a:solidFill>
                <a:latin typeface="Arial" charset="0"/>
              </a:rPr>
              <a:t>sanitizadores</a:t>
            </a:r>
            <a:r>
              <a:rPr lang="es-PR" sz="3000" b="1" i="1" dirty="0" smtClean="0">
                <a:solidFill>
                  <a:srgbClr val="CC3300"/>
                </a:solidFill>
                <a:latin typeface="Arial" charset="0"/>
              </a:rPr>
              <a:t> con base de alcohol</a:t>
            </a:r>
            <a:endParaRPr lang="es-PR" sz="3000" b="1" i="1" dirty="0">
              <a:solidFill>
                <a:srgbClr val="CC3300"/>
              </a:solidFill>
              <a:latin typeface="Arial" charset="0"/>
            </a:endParaRPr>
          </a:p>
        </p:txBody>
      </p:sp>
      <p:pic>
        <p:nvPicPr>
          <p:cNvPr id="3" name="Picture 2" descr="estas personas recibieron 200 gal de agua " title="manejo de agu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05000"/>
            <a:ext cx="40386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869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Peligro: Insectos</a:t>
            </a:r>
            <a:endParaRPr lang="es-PR" dirty="0"/>
          </a:p>
        </p:txBody>
      </p:sp>
      <p:sp>
        <p:nvSpPr>
          <p:cNvPr id="48130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6019800" cy="4525963"/>
          </a:xfrm>
        </p:spPr>
        <p:txBody>
          <a:bodyPr>
            <a:normAutofit/>
          </a:bodyPr>
          <a:lstStyle/>
          <a:p>
            <a:pPr>
              <a:spcBef>
                <a:spcPts val="500"/>
              </a:spcBef>
            </a:pPr>
            <a:r>
              <a:rPr lang="es-PR" sz="2400" b="1" dirty="0"/>
              <a:t>Hormigas </a:t>
            </a:r>
            <a:r>
              <a:rPr lang="es-PR" sz="2400" b="1" dirty="0" smtClean="0"/>
              <a:t>bravas, abejas  </a:t>
            </a:r>
            <a:r>
              <a:rPr lang="es-PR" sz="2400" b="1" dirty="0"/>
              <a:t>y arañas</a:t>
            </a:r>
          </a:p>
          <a:p>
            <a:pPr>
              <a:spcBef>
                <a:spcPts val="500"/>
              </a:spcBef>
            </a:pPr>
            <a:r>
              <a:rPr lang="es-PR" sz="2400" b="1" dirty="0" smtClean="0"/>
              <a:t>Para protegerse de los zancudos/mosquitos:</a:t>
            </a:r>
          </a:p>
          <a:p>
            <a:pPr lvl="1">
              <a:spcBef>
                <a:spcPts val="500"/>
              </a:spcBef>
            </a:pPr>
            <a:r>
              <a:rPr lang="es-PR" sz="2400" dirty="0" smtClean="0"/>
              <a:t>Póngase pantalones largos, calcetines y camisa manga larga.</a:t>
            </a:r>
          </a:p>
          <a:p>
            <a:pPr lvl="1">
              <a:spcBef>
                <a:spcPts val="500"/>
              </a:spcBef>
            </a:pPr>
            <a:r>
              <a:rPr lang="es-PR" sz="2400" dirty="0" smtClean="0"/>
              <a:t>Úntese repelente contra insectos que tenga DEET o </a:t>
            </a:r>
            <a:r>
              <a:rPr lang="es-PR" sz="2400" dirty="0" err="1" smtClean="0"/>
              <a:t>Picaridin</a:t>
            </a:r>
            <a:r>
              <a:rPr lang="es-PR" sz="2400" dirty="0" smtClean="0"/>
              <a:t>. </a:t>
            </a:r>
          </a:p>
          <a:p>
            <a:pPr lvl="1">
              <a:spcBef>
                <a:spcPts val="500"/>
              </a:spcBef>
            </a:pPr>
            <a:r>
              <a:rPr lang="es-PR" sz="2400" dirty="0" smtClean="0"/>
              <a:t>Elimine posible criaderos de mosquitos</a:t>
            </a:r>
          </a:p>
          <a:p>
            <a:pPr lvl="1">
              <a:spcBef>
                <a:spcPts val="500"/>
              </a:spcBef>
            </a:pPr>
            <a:r>
              <a:rPr lang="es-PR" sz="2400" dirty="0" smtClean="0"/>
              <a:t>En algunos casos será necesario aplicar </a:t>
            </a:r>
            <a:r>
              <a:rPr lang="es-PR" sz="2400" dirty="0" err="1" smtClean="0"/>
              <a:t>larvicidas</a:t>
            </a:r>
            <a:r>
              <a:rPr lang="es-PR" sz="2400" dirty="0" smtClean="0"/>
              <a:t> o plaguicidas para el control poblacional de estos insectos </a:t>
            </a:r>
          </a:p>
          <a:p>
            <a:pPr>
              <a:spcBef>
                <a:spcPts val="500"/>
              </a:spcBef>
            </a:pPr>
            <a:endParaRPr lang="es-PR" sz="2400" dirty="0" smtClean="0"/>
          </a:p>
          <a:p>
            <a:pPr>
              <a:spcBef>
                <a:spcPts val="500"/>
              </a:spcBef>
            </a:pPr>
            <a:endParaRPr lang="es-PR" sz="2400" dirty="0" smtClean="0"/>
          </a:p>
          <a:p>
            <a:pPr>
              <a:spcBef>
                <a:spcPts val="500"/>
              </a:spcBef>
            </a:pPr>
            <a:endParaRPr lang="es-PR" sz="2400" dirty="0"/>
          </a:p>
        </p:txBody>
      </p:sp>
      <p:pic>
        <p:nvPicPr>
          <p:cNvPr id="2" name="Picture 1" descr="mosquito &#10;botella de repelent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402398"/>
            <a:ext cx="161925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1162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Peligro: Animales</a:t>
            </a:r>
            <a:endParaRPr lang="es-PR" dirty="0"/>
          </a:p>
        </p:txBody>
      </p:sp>
      <p:sp>
        <p:nvSpPr>
          <p:cNvPr id="48130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457200" y="1219200"/>
            <a:ext cx="5486400" cy="4525963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</a:pPr>
            <a:r>
              <a:rPr lang="es-PR" sz="2400" b="1" dirty="0" smtClean="0"/>
              <a:t>Esté atento a los roedores:</a:t>
            </a:r>
          </a:p>
          <a:p>
            <a:pPr lvl="1">
              <a:spcBef>
                <a:spcPts val="500"/>
              </a:spcBef>
            </a:pPr>
            <a:r>
              <a:rPr lang="es-PR" sz="2400" dirty="0" smtClean="0"/>
              <a:t>Evite tocar superficies donde haya rastro de roedores sin la protección de guantes. Puede estar en riesgo de contraer Leptospirosis.</a:t>
            </a:r>
          </a:p>
          <a:p>
            <a:pPr lvl="2">
              <a:spcBef>
                <a:spcPts val="500"/>
              </a:spcBef>
            </a:pPr>
            <a:r>
              <a:rPr lang="es-PR" sz="2000" dirty="0" smtClean="0"/>
              <a:t>Síntomas – </a:t>
            </a:r>
            <a:r>
              <a:rPr lang="es-ES" sz="2000" dirty="0"/>
              <a:t> fiebre, dolor de cabeza, escalofríos, vómitos</a:t>
            </a:r>
            <a:r>
              <a:rPr lang="es-PR" sz="2000" dirty="0" smtClean="0"/>
              <a:t>, dolor intenso en las piernas.  </a:t>
            </a:r>
          </a:p>
          <a:p>
            <a:pPr lvl="1">
              <a:spcBef>
                <a:spcPts val="500"/>
              </a:spcBef>
            </a:pPr>
            <a:r>
              <a:rPr lang="es-PR" sz="2400" dirty="0" smtClean="0"/>
              <a:t>Si presenta estos síntomas y sospecha contacto con superficies contaminadas  busque ayuda medica inmediata.</a:t>
            </a:r>
          </a:p>
          <a:p>
            <a:pPr lvl="1">
              <a:spcBef>
                <a:spcPts val="500"/>
              </a:spcBef>
            </a:pPr>
            <a:r>
              <a:rPr lang="es-PR" sz="2400" dirty="0" smtClean="0"/>
              <a:t>No manipule animales muertos, reporte esta situación a las agencias de la localidad.  </a:t>
            </a:r>
          </a:p>
          <a:p>
            <a:pPr>
              <a:spcBef>
                <a:spcPts val="500"/>
              </a:spcBef>
            </a:pPr>
            <a:endParaRPr lang="es-PR" sz="2400" dirty="0" smtClean="0"/>
          </a:p>
          <a:p>
            <a:pPr>
              <a:spcBef>
                <a:spcPts val="500"/>
              </a:spcBef>
            </a:pPr>
            <a:endParaRPr lang="es-PR" sz="2400" dirty="0" smtClean="0"/>
          </a:p>
          <a:p>
            <a:pPr>
              <a:spcBef>
                <a:spcPts val="500"/>
              </a:spcBef>
            </a:pPr>
            <a:endParaRPr lang="es-PR" sz="2400" dirty="0"/>
          </a:p>
        </p:txBody>
      </p:sp>
      <p:pic>
        <p:nvPicPr>
          <p:cNvPr id="2" name="Picture 1" descr="areas donde el raton marca territorio estan llenas de heces fecales" title="infestacion de raton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105" y="1448118"/>
            <a:ext cx="2543175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418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Otras medidas de protección</a:t>
            </a:r>
            <a:endParaRPr lang="en-GB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PR" sz="2400" b="1" dirty="0" smtClean="0"/>
              <a:t>Artículos importantes a tener:</a:t>
            </a:r>
          </a:p>
          <a:p>
            <a:r>
              <a:rPr lang="es-PR" sz="2400" dirty="0" smtClean="0"/>
              <a:t>Dispositivo de flotación personal (salvavidas)</a:t>
            </a:r>
          </a:p>
          <a:p>
            <a:r>
              <a:rPr lang="es-PR" sz="2400" dirty="0" smtClean="0"/>
              <a:t>Orejeras para los oídos</a:t>
            </a:r>
          </a:p>
          <a:p>
            <a:r>
              <a:rPr lang="es-PR" sz="2400" dirty="0" smtClean="0"/>
              <a:t>Agua embotellada</a:t>
            </a:r>
          </a:p>
          <a:p>
            <a:r>
              <a:rPr lang="es-PR" sz="2400" dirty="0" smtClean="0"/>
              <a:t>Bloqueador solar</a:t>
            </a:r>
          </a:p>
          <a:p>
            <a:r>
              <a:rPr lang="es-PR" sz="2400" dirty="0" smtClean="0"/>
              <a:t>Equipo para la lluvia</a:t>
            </a:r>
          </a:p>
          <a:p>
            <a:r>
              <a:rPr lang="es-PR" sz="2400" dirty="0" smtClean="0"/>
              <a:t>Kit de primeros auxilios con alcohol o iodo para desinfección de cortaduras y raspones</a:t>
            </a:r>
          </a:p>
        </p:txBody>
      </p:sp>
    </p:spTree>
    <p:extLst>
      <p:ext uri="{BB962C8B-B14F-4D97-AF65-F5344CB8AC3E}">
        <p14:creationId xmlns:p14="http://schemas.microsoft.com/office/powerpoint/2010/main" val="3123631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R" dirty="0" smtClean="0"/>
              <a:t>Limitación de Responsabilidad</a:t>
            </a:r>
            <a:endParaRPr lang="es-PR" dirty="0"/>
          </a:p>
        </p:txBody>
      </p:sp>
      <p:sp>
        <p:nvSpPr>
          <p:cNvPr id="4" name="Footer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PR" sz="2800" dirty="0" smtClean="0"/>
              <a:t>Este material de entrenamiento fue elaborado con el auspicio federal </a:t>
            </a:r>
            <a:r>
              <a:rPr lang="es-PR" sz="2800" dirty="0" err="1" smtClean="0"/>
              <a:t>Susan</a:t>
            </a:r>
            <a:r>
              <a:rPr lang="es-PR" sz="2800" dirty="0" smtClean="0"/>
              <a:t> </a:t>
            </a:r>
            <a:r>
              <a:rPr lang="es-PR" sz="2800" dirty="0" err="1" smtClean="0"/>
              <a:t>Harwood</a:t>
            </a:r>
            <a:r>
              <a:rPr lang="es-PR" sz="2800" dirty="0" smtClean="0"/>
              <a:t> con número               SH-31182-17-60-F-72 de la Administración de Seguridad y Salud Ocupacional del Departamento de Trabajo de los Estados Unidos de América e incluye material previamente elaborado por </a:t>
            </a:r>
            <a:r>
              <a:rPr lang="es-PR" sz="2800" smtClean="0"/>
              <a:t>NIH. El </a:t>
            </a:r>
            <a:r>
              <a:rPr lang="es-PR" sz="2800" dirty="0" smtClean="0"/>
              <a:t>contenido de esta presentación no necesariamente refleja el punto de vista o las políticas del Departamento de Trabajo de Estados Unidos, ni la mención de marcas, productos u organizaciones comerciales implica el aval del Gobierno de los Estados Unidos de América</a:t>
            </a:r>
            <a:r>
              <a:rPr lang="es-PR" sz="800" dirty="0" smtClean="0"/>
              <a:t>..</a:t>
            </a:r>
          </a:p>
          <a:p>
            <a:pPr algn="just"/>
            <a:endParaRPr lang="es-PR" sz="800" dirty="0"/>
          </a:p>
        </p:txBody>
      </p:sp>
    </p:spTree>
    <p:extLst>
      <p:ext uri="{BB962C8B-B14F-4D97-AF65-F5344CB8AC3E}">
        <p14:creationId xmlns:p14="http://schemas.microsoft.com/office/powerpoint/2010/main" val="1023547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4267200"/>
            <a:ext cx="3008313" cy="1162050"/>
          </a:xfrm>
        </p:spPr>
        <p:txBody>
          <a:bodyPr>
            <a:noAutofit/>
          </a:bodyPr>
          <a:lstStyle/>
          <a:p>
            <a:r>
              <a:rPr lang="en-US" sz="4000" dirty="0" smtClean="0"/>
              <a:t>RIESGOS FISICOS</a:t>
            </a:r>
            <a:endParaRPr lang="en-US" sz="4000" dirty="0"/>
          </a:p>
        </p:txBody>
      </p:sp>
      <p:pic>
        <p:nvPicPr>
          <p:cNvPr id="2" name="Picture 1" title="calle llena de escombro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57200"/>
            <a:ext cx="3886200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78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Caídas desde lo alto</a:t>
            </a:r>
            <a:endParaRPr lang="es-PR" dirty="0"/>
          </a:p>
        </p:txBody>
      </p:sp>
      <p:sp>
        <p:nvSpPr>
          <p:cNvPr id="15371" name="Rectangle 11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953000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PR" sz="2400" dirty="0" smtClean="0"/>
              <a:t>Para protegerse de las caídas: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–"/>
            </a:pPr>
            <a:r>
              <a:rPr lang="es-PR" sz="2400" dirty="0" smtClean="0"/>
              <a:t>Barandas, Redes de seguridad.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–"/>
            </a:pPr>
            <a:r>
              <a:rPr lang="es-PR" sz="2400" dirty="0" smtClean="0"/>
              <a:t>Tapar o resguardar toda abertura o agujero en el piso tan pronto como se produzca.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–"/>
            </a:pPr>
            <a:r>
              <a:rPr lang="es-PR" sz="2400" dirty="0" smtClean="0"/>
              <a:t>Asegurarse de que las cubiertas para tapar las aberturas en el piso puedan soportar el doble del peso de personas, el equipo y los materiales.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es-PR" sz="2400" dirty="0" smtClean="0">
                <a:latin typeface="+mj-lt"/>
              </a:rPr>
              <a:t>Los trabajadores deben evitar que le caigan cosas hacia un nivel inferior. </a:t>
            </a:r>
            <a:endParaRPr lang="es-PR" sz="2400" dirty="0">
              <a:latin typeface="+mj-lt"/>
            </a:endParaRPr>
          </a:p>
        </p:txBody>
      </p:sp>
      <p:pic>
        <p:nvPicPr>
          <p:cNvPr id="2" name="Picture 1" title="casa con toldo azu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752600"/>
            <a:ext cx="3514725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2427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Caídas  desde Escaleras</a:t>
            </a:r>
            <a:endParaRPr lang="es-P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26720" y="1432878"/>
            <a:ext cx="64008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PR" sz="2000" b="1" dirty="0" smtClean="0"/>
              <a:t>Las escaleras pueden ser un peligro de caída. Asegúrese de que su escalera esté segura:</a:t>
            </a:r>
          </a:p>
          <a:p>
            <a:pPr>
              <a:spcBef>
                <a:spcPts val="400"/>
              </a:spcBef>
            </a:pPr>
            <a:r>
              <a:rPr lang="es-PR" sz="2000" dirty="0" smtClean="0"/>
              <a:t>Coloque la escalera portátil de manera que los laterales sobresalgan por lo menos 3 pies del punto de apoyo superior</a:t>
            </a:r>
          </a:p>
          <a:p>
            <a:pPr>
              <a:spcBef>
                <a:spcPts val="400"/>
              </a:spcBef>
            </a:pPr>
            <a:r>
              <a:rPr lang="es-PR" sz="2000" dirty="0" smtClean="0"/>
              <a:t>Asegure la escala a un punto rígido en la parte de arriba y si no es posible tener los 3 pies extendidos, utilice un mecanismo de apoyo para sostenerse. </a:t>
            </a:r>
          </a:p>
          <a:p>
            <a:pPr>
              <a:spcBef>
                <a:spcPts val="400"/>
              </a:spcBef>
            </a:pPr>
            <a:r>
              <a:rPr lang="es-PR" sz="2000" dirty="0" smtClean="0"/>
              <a:t>No le ponga más peso del que está destinada a soportar y asegúrese de que el peso no vaya a provocar que se desprenda de sus puntos de apoyo. </a:t>
            </a:r>
          </a:p>
          <a:p>
            <a:pPr>
              <a:spcBef>
                <a:spcPts val="400"/>
              </a:spcBef>
            </a:pPr>
            <a:r>
              <a:rPr lang="es-PR" sz="2000" dirty="0" smtClean="0"/>
              <a:t>Antes de cada uso, inspeccione la escalera y compruebe que no tenga partes agrietadas, quebradas ni defectuosas. </a:t>
            </a:r>
          </a:p>
          <a:p>
            <a:pPr>
              <a:spcBef>
                <a:spcPts val="400"/>
              </a:spcBef>
            </a:pPr>
            <a:r>
              <a:rPr lang="es-PR" sz="2000" dirty="0" smtClean="0"/>
              <a:t>Use sólo las escaleras que cumplan con las normas de OSHA.</a:t>
            </a:r>
            <a:endParaRPr lang="es-PR" sz="2000" dirty="0"/>
          </a:p>
        </p:txBody>
      </p:sp>
      <p:pic>
        <p:nvPicPr>
          <p:cNvPr id="2" name="Picture 1" title="uso de escala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405" y="1858963"/>
            <a:ext cx="250507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6889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6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R" dirty="0" smtClean="0"/>
              <a:t>Peligro en las vías de rodaje</a:t>
            </a:r>
            <a:endParaRPr lang="es-PR" dirty="0"/>
          </a:p>
        </p:txBody>
      </p:sp>
      <p:sp>
        <p:nvSpPr>
          <p:cNvPr id="21517" name="Rectangle 1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400"/>
              </a:spcBef>
              <a:buNone/>
            </a:pPr>
            <a:r>
              <a:rPr lang="es-PR" sz="2000" b="1" dirty="0" smtClean="0"/>
              <a:t>Seguridad de la zona de trabajo en la carretera</a:t>
            </a:r>
          </a:p>
          <a:p>
            <a:pPr>
              <a:spcBef>
                <a:spcPts val="400"/>
              </a:spcBef>
            </a:pPr>
            <a:r>
              <a:rPr lang="es-PR" sz="2000" dirty="0" smtClean="0"/>
              <a:t>Verifique la condición de la carretera para deslizamientos, escombros  o desnivel.</a:t>
            </a:r>
          </a:p>
          <a:p>
            <a:pPr>
              <a:spcBef>
                <a:spcPts val="400"/>
              </a:spcBef>
            </a:pPr>
            <a:r>
              <a:rPr lang="es-PR" sz="2000" dirty="0" smtClean="0"/>
              <a:t>Tiene que haber un plan de control de tráfico para el movimiento de los vehículos, </a:t>
            </a:r>
            <a:r>
              <a:rPr lang="es-ES" sz="2000" dirty="0" smtClean="0"/>
              <a:t>con señales de tráfico legibles</a:t>
            </a:r>
            <a:r>
              <a:rPr lang="es-PR" sz="2000" dirty="0" smtClean="0"/>
              <a:t>.</a:t>
            </a:r>
          </a:p>
          <a:p>
            <a:pPr>
              <a:spcBef>
                <a:spcPts val="400"/>
              </a:spcBef>
            </a:pPr>
            <a:r>
              <a:rPr lang="es-ES" sz="2000" dirty="0" smtClean="0"/>
              <a:t>Cuando las señales y las barricadas no puedan ofrecer una protección adecuada al trabajador, se deben emplear a personas debidamente capacitadas para  dar señales de advertencia. </a:t>
            </a:r>
          </a:p>
          <a:p>
            <a:pPr>
              <a:spcBef>
                <a:spcPts val="400"/>
              </a:spcBef>
            </a:pPr>
            <a:r>
              <a:rPr lang="es-ES" sz="2000" dirty="0" smtClean="0"/>
              <a:t>Esté pendiente de los conductores y posibles peatones.</a:t>
            </a:r>
          </a:p>
          <a:p>
            <a:pPr>
              <a:spcBef>
                <a:spcPts val="400"/>
              </a:spcBef>
            </a:pPr>
            <a:endParaRPr lang="es-PR" sz="2000" dirty="0" smtClean="0"/>
          </a:p>
          <a:p>
            <a:pPr>
              <a:spcBef>
                <a:spcPts val="400"/>
              </a:spcBef>
            </a:pPr>
            <a:endParaRPr lang="es-PR" sz="2000" dirty="0" smtClean="0"/>
          </a:p>
        </p:txBody>
      </p:sp>
      <p:pic>
        <p:nvPicPr>
          <p:cNvPr id="2" name="Picture 1" descr="zona segura de trabaj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870768"/>
            <a:ext cx="40386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170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R" dirty="0" smtClean="0"/>
              <a:t>Peligro en carreteras- deslaves</a:t>
            </a:r>
            <a:endParaRPr lang="es-PR" dirty="0"/>
          </a:p>
        </p:txBody>
      </p:sp>
      <p:pic>
        <p:nvPicPr>
          <p:cNvPr id="2050" name="Picture 2" descr="la lluvia y las inundaciones afectan las vias de rodaje ya sea por  deslizamiento de tierra o por destruccion de la superfici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66800" y="1513917"/>
            <a:ext cx="6978245" cy="464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595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R" dirty="0"/>
              <a:t>Peligro en </a:t>
            </a:r>
            <a:r>
              <a:rPr lang="es-PR" dirty="0" smtClean="0"/>
              <a:t>carreteras- </a:t>
            </a:r>
            <a:r>
              <a:rPr lang="es-PR" dirty="0"/>
              <a:t>escombros</a:t>
            </a:r>
            <a:endParaRPr lang="en-US" dirty="0"/>
          </a:p>
        </p:txBody>
      </p:sp>
      <p:pic>
        <p:nvPicPr>
          <p:cNvPr id="3" name="Picture 2" descr="escombros de estructuras en cal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432878"/>
            <a:ext cx="693420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1974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R" dirty="0" smtClean="0"/>
              <a:t>Golpes por Equipo Pesado </a:t>
            </a:r>
            <a:endParaRPr lang="es-PR" sz="2800" i="1" dirty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5181600" cy="4525963"/>
          </a:xfrm>
        </p:spPr>
        <p:txBody>
          <a:bodyPr>
            <a:noAutofit/>
          </a:bodyPr>
          <a:lstStyle/>
          <a:p>
            <a:r>
              <a:rPr lang="es-PR" sz="2200" dirty="0" smtClean="0"/>
              <a:t>OSHA exige que la maquinaria sea inspeccionada por un trabajador cualificado antes de cada uso.</a:t>
            </a:r>
          </a:p>
          <a:p>
            <a:r>
              <a:rPr lang="es-PR" sz="2200" dirty="0" smtClean="0"/>
              <a:t>Manténgase alerta de las actividades a su alrededor.</a:t>
            </a:r>
          </a:p>
          <a:p>
            <a:r>
              <a:rPr lang="es-PR" sz="2200" dirty="0" smtClean="0"/>
              <a:t>No exceda la capacidad de carga de las grúas ni de ningún equipo de elevación.</a:t>
            </a:r>
          </a:p>
          <a:p>
            <a:r>
              <a:rPr lang="es-PR" sz="2200" b="1" dirty="0" smtClean="0"/>
              <a:t>No camine debajo ni en áreas donde se estén utilizando grúas ni equipo pesado para levantar objetos.</a:t>
            </a:r>
          </a:p>
          <a:p>
            <a:r>
              <a:rPr lang="es-PR" sz="2200" dirty="0" smtClean="0"/>
              <a:t>No se suba ni se monte en cargas que vayan a elevarse o moverse. No se monte en el equipo ni en el volquete.</a:t>
            </a:r>
            <a:endParaRPr lang="es-PR" sz="2200" dirty="0"/>
          </a:p>
        </p:txBody>
      </p:sp>
      <p:pic>
        <p:nvPicPr>
          <p:cNvPr id="2" name="Picture 1" descr="equipo pesad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600200"/>
            <a:ext cx="340995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631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1066800"/>
          </a:xfrm>
        </p:spPr>
        <p:txBody>
          <a:bodyPr>
            <a:noAutofit/>
          </a:bodyPr>
          <a:lstStyle/>
          <a:p>
            <a:r>
              <a:rPr lang="es-PR" sz="4000" dirty="0" smtClean="0"/>
              <a:t>Cables eléctricos caídos </a:t>
            </a:r>
            <a:endParaRPr lang="es-PR" sz="4000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6553200" cy="2971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b="1" dirty="0" smtClean="0"/>
              <a:t>Control de peligros</a:t>
            </a:r>
          </a:p>
          <a:p>
            <a:r>
              <a:rPr lang="es-PR" sz="2400" dirty="0" smtClean="0"/>
              <a:t>Piense que todos los cables y alambres eléctricos tienen corriente eléctrica hasta que se demuestre lo contrario.</a:t>
            </a:r>
          </a:p>
          <a:p>
            <a:r>
              <a:rPr lang="es-PR" sz="2400" dirty="0" smtClean="0"/>
              <a:t>Use equipo que esté correctamente conectado (puesto) a tierra. </a:t>
            </a:r>
          </a:p>
          <a:p>
            <a:r>
              <a:rPr lang="es-PR" sz="2400" dirty="0"/>
              <a:t>Use interruptores de falla a tierra (GFCI</a:t>
            </a:r>
            <a:r>
              <a:rPr lang="es-PR" sz="2400" dirty="0" smtClean="0"/>
              <a:t>).</a:t>
            </a:r>
            <a:endParaRPr lang="es-PR" sz="240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4876800"/>
            <a:ext cx="5486400" cy="1066800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60" tIns="46080" rIns="92160" bIns="46080">
            <a:no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buClr>
                <a:srgbClr val="A50021"/>
              </a:buClr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s-PR" sz="2400" b="1" u="sng" dirty="0" smtClean="0">
                <a:solidFill>
                  <a:schemeClr val="tx1"/>
                </a:solidFill>
              </a:rPr>
              <a:t>Trabajos afectados</a:t>
            </a:r>
          </a:p>
          <a:p>
            <a:pPr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s-PR" sz="2400" dirty="0" smtClean="0">
                <a:solidFill>
                  <a:schemeClr val="tx1"/>
                </a:solidFill>
              </a:rPr>
              <a:t>Remoción de escombros</a:t>
            </a:r>
          </a:p>
          <a:p>
            <a:pPr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s-PR" sz="2400" dirty="0" smtClean="0">
                <a:solidFill>
                  <a:schemeClr val="tx1"/>
                </a:solidFill>
              </a:rPr>
              <a:t>Poda de árboles</a:t>
            </a:r>
            <a:endParaRPr lang="es-P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0590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PR" sz="4000" dirty="0" smtClean="0"/>
              <a:t>Cables eléctricos caídos, de alto voltaje</a:t>
            </a:r>
            <a:endParaRPr lang="es-PR" sz="4000" dirty="0"/>
          </a:p>
        </p:txBody>
      </p:sp>
      <p:pic>
        <p:nvPicPr>
          <p:cNvPr id="2" name="Picture 1" descr="cables de  alta tension destrozado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" y="1417638"/>
            <a:ext cx="798195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182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R" dirty="0" smtClean="0"/>
              <a:t>Cables eléctricos subterráneos expuestos</a:t>
            </a:r>
            <a:endParaRPr lang="es-PR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64008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PR" sz="2000" b="1" dirty="0" smtClean="0"/>
              <a:t>Evite los peligros</a:t>
            </a:r>
          </a:p>
          <a:p>
            <a:pPr>
              <a:spcBef>
                <a:spcPts val="500"/>
              </a:spcBef>
            </a:pPr>
            <a:r>
              <a:rPr lang="es-PR" sz="2000" dirty="0" smtClean="0"/>
              <a:t>Localice los cables aéreos de alto voltaje y los indicadores que señalan dónde hay cables eléctricos enterrados. Ponga señales de advertencia. </a:t>
            </a:r>
          </a:p>
          <a:p>
            <a:pPr>
              <a:spcBef>
                <a:spcPts val="500"/>
              </a:spcBef>
            </a:pPr>
            <a:r>
              <a:rPr lang="es-PR" sz="2000" dirty="0" smtClean="0"/>
              <a:t>Contacte a las compañías de servicio público para saber donde están los cables eléctricos enterrados.</a:t>
            </a:r>
          </a:p>
          <a:p>
            <a:pPr>
              <a:spcBef>
                <a:spcPts val="500"/>
              </a:spcBef>
            </a:pPr>
            <a:r>
              <a:rPr lang="es-PR" sz="2000" dirty="0" smtClean="0"/>
              <a:t>Manténgase al menos a 10 pies de cables de alto voltaje.  </a:t>
            </a:r>
          </a:p>
          <a:p>
            <a:pPr>
              <a:spcBef>
                <a:spcPts val="500"/>
              </a:spcBef>
            </a:pPr>
            <a:r>
              <a:rPr lang="es-PR" sz="2000" dirty="0" smtClean="0"/>
              <a:t>Haga que el dueño u operador de los cables corte la electricidad y ponga a tierra los cables cuando se trabaje cerca de ellos.</a:t>
            </a:r>
          </a:p>
          <a:p>
            <a:pPr>
              <a:spcBef>
                <a:spcPts val="500"/>
              </a:spcBef>
            </a:pPr>
            <a:r>
              <a:rPr lang="es-PR" sz="2000" dirty="0" smtClean="0"/>
              <a:t>Otras medidas de protección incluyen resguardar o aislar los cables. </a:t>
            </a:r>
          </a:p>
          <a:p>
            <a:pPr>
              <a:spcBef>
                <a:spcPts val="500"/>
              </a:spcBef>
            </a:pPr>
            <a:r>
              <a:rPr lang="es-PR" sz="2000" dirty="0" smtClean="0"/>
              <a:t>Use escaleras de madera no conductora o de fibra de vidrio cuando trabaje cerca de los cables eléctricos.</a:t>
            </a:r>
            <a:endParaRPr lang="es-PR" sz="2000" dirty="0"/>
          </a:p>
        </p:txBody>
      </p:sp>
      <p:pic>
        <p:nvPicPr>
          <p:cNvPr id="2" name="Picture 1" descr="cabe soterrado expuest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828800"/>
            <a:ext cx="2009775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0416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58200" cy="1174750"/>
          </a:xfrm>
        </p:spPr>
        <p:txBody>
          <a:bodyPr>
            <a:normAutofit/>
          </a:bodyPr>
          <a:lstStyle/>
          <a:p>
            <a:pPr algn="ctr"/>
            <a:r>
              <a:rPr lang="es-PR" sz="3600" dirty="0" smtClean="0"/>
              <a:t>Objetivos de la capacitación</a:t>
            </a:r>
            <a:endParaRPr lang="es-PR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8077200" cy="1689099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PR" sz="3200" dirty="0"/>
              <a:t>Identificar los peligros en el sitio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PR" sz="3200" dirty="0"/>
              <a:t>Explique cómo protegerse de estos peligros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PR" sz="3200" dirty="0"/>
              <a:t>Aumentar la conciencia de seguridad y salud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3" name="Picture 2" title="escombros luego de dos mes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276600"/>
            <a:ext cx="344805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2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R" dirty="0" smtClean="0"/>
              <a:t>Peligro: Operación de Moto Sierras</a:t>
            </a:r>
            <a:endParaRPr lang="es-PR" dirty="0"/>
          </a:p>
        </p:txBody>
      </p:sp>
      <p:sp>
        <p:nvSpPr>
          <p:cNvPr id="25607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6172200" cy="4525963"/>
          </a:xfrm>
        </p:spPr>
        <p:txBody>
          <a:bodyPr>
            <a:noAutofit/>
          </a:bodyPr>
          <a:lstStyle/>
          <a:p>
            <a:r>
              <a:rPr lang="es-PR" sz="2400" dirty="0" smtClean="0"/>
              <a:t>Opere, ajuste y de mantenimiento a la sierra conforme a las indicaciones del fabricante. </a:t>
            </a:r>
          </a:p>
          <a:p>
            <a:r>
              <a:rPr lang="es-PR" sz="2400" dirty="0" smtClean="0"/>
              <a:t>Afile correctamente y lubrique la cuchilla con el lubricante especial (“bar and </a:t>
            </a:r>
            <a:r>
              <a:rPr lang="es-PR" sz="2400" dirty="0" err="1" smtClean="0"/>
              <a:t>chain</a:t>
            </a:r>
            <a:r>
              <a:rPr lang="es-PR" sz="2400" dirty="0" smtClean="0"/>
              <a:t> </a:t>
            </a:r>
            <a:r>
              <a:rPr lang="es-PR" sz="2400" dirty="0" err="1" smtClean="0"/>
              <a:t>oil</a:t>
            </a:r>
            <a:r>
              <a:rPr lang="es-PR" sz="2400" dirty="0" smtClean="0"/>
              <a:t>”). </a:t>
            </a:r>
          </a:p>
          <a:p>
            <a:r>
              <a:rPr lang="es-PR" sz="2400" dirty="0" smtClean="0"/>
              <a:t>Revise y ajuste periódicamente la tensión de la cuchilla para asegurar un buen corte. </a:t>
            </a:r>
          </a:p>
          <a:p>
            <a:r>
              <a:rPr lang="es-PR" sz="2400" dirty="0" smtClean="0"/>
              <a:t>Elija el tamaño correcto de sierra según el trabajo</a:t>
            </a:r>
          </a:p>
          <a:p>
            <a:r>
              <a:rPr lang="es-PR" sz="2400" dirty="0" smtClean="0"/>
              <a:t>Verifique los dispositivos de seguridad como el freno para la cadena, protectores manuales delanteros y traseros, interruptor para parar, trinquete para la cadena y el parachispas. </a:t>
            </a:r>
            <a:endParaRPr lang="es-PR" sz="2400" dirty="0"/>
          </a:p>
        </p:txBody>
      </p:sp>
      <p:pic>
        <p:nvPicPr>
          <p:cNvPr id="2" name="Picture 1" descr="corte con moto sierr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920" y="2057400"/>
            <a:ext cx="2009775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2874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Moto Sierras </a:t>
            </a:r>
            <a:r>
              <a:rPr lang="en-GB" sz="2800" i="1" dirty="0" smtClean="0"/>
              <a:t>(cont.)</a:t>
            </a:r>
            <a:endParaRPr lang="en-GB" sz="2800" i="1" dirty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6553200" cy="4525963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</a:pPr>
            <a:r>
              <a:rPr lang="es-PR" sz="2400" b="1" dirty="0" smtClean="0"/>
              <a:t>Póngase el equipo de protección adecuado: </a:t>
            </a:r>
          </a:p>
          <a:p>
            <a:pPr lvl="1">
              <a:spcBef>
                <a:spcPts val="500"/>
              </a:spcBef>
            </a:pPr>
            <a:r>
              <a:rPr lang="es-PR" sz="2000" dirty="0" smtClean="0"/>
              <a:t>Casco  y Gafas protectoras</a:t>
            </a:r>
          </a:p>
          <a:p>
            <a:pPr lvl="1">
              <a:spcBef>
                <a:spcPts val="500"/>
              </a:spcBef>
            </a:pPr>
            <a:r>
              <a:rPr lang="es-PR" sz="2000" dirty="0" smtClean="0"/>
              <a:t>Protección para los oídos</a:t>
            </a:r>
          </a:p>
          <a:p>
            <a:pPr lvl="1">
              <a:spcBef>
                <a:spcPts val="500"/>
              </a:spcBef>
            </a:pPr>
            <a:r>
              <a:rPr lang="es-PR" sz="2000" dirty="0" smtClean="0"/>
              <a:t>Guantes para trabajos pesados</a:t>
            </a:r>
          </a:p>
          <a:p>
            <a:pPr lvl="1">
              <a:spcBef>
                <a:spcPts val="500"/>
              </a:spcBef>
            </a:pPr>
            <a:r>
              <a:rPr lang="es-PR" sz="2000" dirty="0" smtClean="0"/>
              <a:t>Protección para las piernas (contra cortaduras )</a:t>
            </a:r>
          </a:p>
          <a:p>
            <a:pPr>
              <a:spcBef>
                <a:spcPts val="500"/>
              </a:spcBef>
            </a:pPr>
            <a:r>
              <a:rPr lang="es-PR" sz="2400" b="1" dirty="0" smtClean="0"/>
              <a:t>Siempre corte al nivel de la cintura o más abajo.</a:t>
            </a:r>
          </a:p>
          <a:p>
            <a:pPr>
              <a:spcBef>
                <a:spcPts val="500"/>
              </a:spcBef>
            </a:pPr>
            <a:r>
              <a:rPr lang="es-PR" sz="2400" b="1" dirty="0" smtClean="0"/>
              <a:t>Evite el contacto con los cables eléctricos.</a:t>
            </a:r>
          </a:p>
          <a:p>
            <a:pPr>
              <a:spcBef>
                <a:spcPts val="500"/>
              </a:spcBef>
            </a:pPr>
            <a:r>
              <a:rPr lang="es-PR" sz="2400" b="1" dirty="0" smtClean="0"/>
              <a:t>Las personas alrededor o los compañeros de trabajo deben permanecer a una distancia mínima de:</a:t>
            </a:r>
          </a:p>
          <a:p>
            <a:pPr lvl="1">
              <a:spcBef>
                <a:spcPts val="500"/>
              </a:spcBef>
            </a:pPr>
            <a:r>
              <a:rPr lang="es-PR" sz="2000" dirty="0" smtClean="0"/>
              <a:t>30 pies de cualquiera que esté operando una sierra eléctrica para quitar ramas o un árbol caído. </a:t>
            </a:r>
            <a:endParaRPr lang="es-PR" sz="2000" dirty="0"/>
          </a:p>
        </p:txBody>
      </p:sp>
      <p:pic>
        <p:nvPicPr>
          <p:cNvPr id="2" name="Picture 1" descr="corte con sierra en altur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920" y="2209800"/>
            <a:ext cx="166687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812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PR" sz="4000" dirty="0" smtClean="0"/>
              <a:t>Fragmentos disparados y manejo de materiales</a:t>
            </a:r>
            <a:endParaRPr lang="es-PR" sz="4000" dirty="0"/>
          </a:p>
        </p:txBody>
      </p:sp>
      <p:sp>
        <p:nvSpPr>
          <p:cNvPr id="28678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648200" cy="4525963"/>
          </a:xfrm>
        </p:spPr>
        <p:txBody>
          <a:bodyPr>
            <a:normAutofit fontScale="92500"/>
          </a:bodyPr>
          <a:lstStyle/>
          <a:p>
            <a:r>
              <a:rPr lang="es-PR" sz="2800" dirty="0" smtClean="0"/>
              <a:t>Escombros</a:t>
            </a:r>
          </a:p>
          <a:p>
            <a:pPr lvl="1"/>
            <a:r>
              <a:rPr lang="es-PR" sz="2400" dirty="0" smtClean="0"/>
              <a:t>Póngase equipo de protección personal como cascos, zapatos protectores, anteojos y guantes especiales para trabajar. </a:t>
            </a:r>
          </a:p>
          <a:p>
            <a:endParaRPr lang="es-PR" sz="2800" dirty="0" smtClean="0"/>
          </a:p>
          <a:p>
            <a:r>
              <a:rPr lang="es-PR" sz="2800" dirty="0" smtClean="0"/>
              <a:t>Manejo de materiales</a:t>
            </a:r>
          </a:p>
          <a:p>
            <a:pPr lvl="1"/>
            <a:r>
              <a:rPr lang="es-PR" sz="2400" dirty="0" smtClean="0"/>
              <a:t>No camine debajo ni cerca de áreas donde se esté utilizando una grúa y otro equipo pesado para levantar objetos.</a:t>
            </a:r>
          </a:p>
        </p:txBody>
      </p:sp>
      <p:pic>
        <p:nvPicPr>
          <p:cNvPr id="2" name="Picture 1" title="escombros metalico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532" y="2514600"/>
            <a:ext cx="3353268" cy="23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106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Riesgo de caídas y tropiezos:</a:t>
            </a:r>
            <a:br>
              <a:rPr lang="es-ES" dirty="0"/>
            </a:br>
            <a:r>
              <a:rPr lang="es-ES" sz="3600" dirty="0"/>
              <a:t>Escombros y superficies </a:t>
            </a:r>
            <a:r>
              <a:rPr lang="es-ES" sz="3600" dirty="0" smtClean="0"/>
              <a:t>inestables</a:t>
            </a:r>
            <a:endParaRPr lang="es-PR" sz="3600" dirty="0"/>
          </a:p>
        </p:txBody>
      </p:sp>
      <p:pic>
        <p:nvPicPr>
          <p:cNvPr id="3" name="Picture 2" descr="la marejada destruyo las superfices de caminar " title="superficies irregular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32878"/>
            <a:ext cx="6648450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72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237" y="213246"/>
            <a:ext cx="8229600" cy="876300"/>
          </a:xfrm>
        </p:spPr>
        <p:txBody>
          <a:bodyPr>
            <a:normAutofit/>
          </a:bodyPr>
          <a:lstStyle/>
          <a:p>
            <a:r>
              <a:rPr lang="es-ES" dirty="0"/>
              <a:t>Riesgo de caídas y </a:t>
            </a:r>
            <a:r>
              <a:rPr lang="es-ES" dirty="0" smtClean="0"/>
              <a:t>tropiezos</a:t>
            </a:r>
            <a:endParaRPr lang="es-PR" dirty="0"/>
          </a:p>
        </p:txBody>
      </p:sp>
      <p:pic>
        <p:nvPicPr>
          <p:cNvPr id="3" name="Picture 2" descr="caminando en superfice inestab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295400"/>
            <a:ext cx="619125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97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Peligro: Demasiado ruido</a:t>
            </a:r>
            <a:endParaRPr lang="es-PR" dirty="0"/>
          </a:p>
        </p:txBody>
      </p:sp>
      <p:sp>
        <p:nvSpPr>
          <p:cNvPr id="37890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953000" cy="4525963"/>
          </a:xfrm>
        </p:spPr>
        <p:txBody>
          <a:bodyPr>
            <a:normAutofit/>
          </a:bodyPr>
          <a:lstStyle/>
          <a:p>
            <a:r>
              <a:rPr lang="es-PR" sz="2600" dirty="0" smtClean="0"/>
              <a:t>Use protección adecuada para los oídos cuando el ambiente laboral sea ruidoso.</a:t>
            </a:r>
          </a:p>
          <a:p>
            <a:pPr lvl="1"/>
            <a:r>
              <a:rPr lang="es-PR" sz="2200" dirty="0" smtClean="0"/>
              <a:t>Ejemplos: sierras, equipo para remover tierra, herramientas neumáticas, equipo pesado. </a:t>
            </a:r>
          </a:p>
          <a:p>
            <a:r>
              <a:rPr lang="es-PR" sz="2600" dirty="0" smtClean="0"/>
              <a:t>Se considera que una obra es ruidosa si tiene que gritar para que le oigan a sólo 3 pies de distancia.</a:t>
            </a:r>
            <a:endParaRPr lang="es-PR" sz="2600" dirty="0"/>
          </a:p>
        </p:txBody>
      </p:sp>
      <p:pic>
        <p:nvPicPr>
          <p:cNvPr id="2" name="Picture 1" descr="equipo ruidos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720" y="2057400"/>
            <a:ext cx="332422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332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Protéjase</a:t>
            </a:r>
            <a:endParaRPr lang="es-PR" dirty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idx="1"/>
          </p:nvPr>
        </p:nvSpPr>
        <p:spPr>
          <a:xfrm>
            <a:off x="304800" y="1309468"/>
            <a:ext cx="8686800" cy="3186332"/>
          </a:xfrm>
          <a:noFill/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s-PR" sz="2800" dirty="0" smtClean="0"/>
              <a:t>Considere usar botas industriales con suela antideslizante y con partes de acero que le protejan los dedos y el arco del pie</a:t>
            </a:r>
          </a:p>
          <a:p>
            <a:pPr>
              <a:lnSpc>
                <a:spcPct val="90000"/>
              </a:lnSpc>
            </a:pPr>
            <a:endParaRPr lang="es-PR" sz="2800" dirty="0" smtClean="0"/>
          </a:p>
          <a:p>
            <a:pPr>
              <a:lnSpc>
                <a:spcPct val="90000"/>
              </a:lnSpc>
            </a:pPr>
            <a:r>
              <a:rPr lang="es-PR" sz="2800" dirty="0" smtClean="0"/>
              <a:t>Use guantes de trabajo al manipular escombros</a:t>
            </a:r>
          </a:p>
          <a:p>
            <a:pPr>
              <a:lnSpc>
                <a:spcPct val="90000"/>
              </a:lnSpc>
            </a:pPr>
            <a:endParaRPr lang="es-PR" sz="2800" dirty="0" smtClean="0"/>
          </a:p>
          <a:p>
            <a:pPr>
              <a:lnSpc>
                <a:spcPct val="90000"/>
              </a:lnSpc>
            </a:pPr>
            <a:r>
              <a:rPr lang="es-PR" sz="2800" dirty="0" smtClean="0"/>
              <a:t>Use orejeras para los oídos si hay ruido</a:t>
            </a:r>
          </a:p>
          <a:p>
            <a:pPr>
              <a:lnSpc>
                <a:spcPct val="90000"/>
              </a:lnSpc>
            </a:pPr>
            <a:endParaRPr lang="es-PR" sz="28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s-PR" sz="2800" b="1" i="1" dirty="0" smtClean="0">
                <a:solidFill>
                  <a:srgbClr val="CC3300"/>
                </a:solidFill>
                <a:latin typeface="Arial" charset="0"/>
              </a:rPr>
              <a:t>¡Si tiene alguna duda, hable con su supervisor o persona competente!</a:t>
            </a:r>
          </a:p>
          <a:p>
            <a:pPr>
              <a:lnSpc>
                <a:spcPct val="90000"/>
              </a:lnSpc>
            </a:pPr>
            <a:endParaRPr lang="es-PR" sz="2800" dirty="0"/>
          </a:p>
        </p:txBody>
      </p:sp>
    </p:spTree>
    <p:extLst>
      <p:ext uri="{BB962C8B-B14F-4D97-AF65-F5344CB8AC3E}">
        <p14:creationId xmlns:p14="http://schemas.microsoft.com/office/powerpoint/2010/main" val="15532078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Protéjase si..</a:t>
            </a:r>
            <a:endParaRPr lang="es-PR" dirty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686800" cy="5105400"/>
          </a:xfrm>
          <a:noFill/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s-PR" sz="2800" dirty="0" smtClean="0"/>
              <a:t>Camina encima de escombros inestables y al manejarlos puede resultar en heridas, rasguños, moretones, torceduras, etc.</a:t>
            </a:r>
          </a:p>
          <a:p>
            <a:pPr lvl="1">
              <a:lnSpc>
                <a:spcPct val="90000"/>
              </a:lnSpc>
            </a:pPr>
            <a:r>
              <a:rPr lang="es-PR" sz="2400" dirty="0" smtClean="0"/>
              <a:t>Mantenga al día su vacuna antitetánica</a:t>
            </a:r>
          </a:p>
          <a:p>
            <a:pPr lvl="1">
              <a:lnSpc>
                <a:spcPct val="90000"/>
              </a:lnSpc>
            </a:pPr>
            <a:r>
              <a:rPr lang="es-PR" sz="2400" dirty="0" smtClean="0"/>
              <a:t>Si se hiere y se ensucia la herida, y su vacuna antitetánica tiene más de 5 años, vuelva a vacunarse </a:t>
            </a:r>
          </a:p>
          <a:p>
            <a:pPr lvl="1">
              <a:lnSpc>
                <a:spcPct val="90000"/>
              </a:lnSpc>
            </a:pPr>
            <a:r>
              <a:rPr lang="es-PR" sz="2400" dirty="0" smtClean="0"/>
              <a:t>Si va a cuidar pacientes o si  tiene que estar en contacto con los fluidos corporales de los damnificados, vacúnese contra la Hepatitis B</a:t>
            </a:r>
          </a:p>
          <a:p>
            <a:pPr lvl="1">
              <a:lnSpc>
                <a:spcPct val="90000"/>
              </a:lnSpc>
            </a:pPr>
            <a:endParaRPr lang="es-PR" sz="2400" dirty="0" smtClean="0"/>
          </a:p>
          <a:p>
            <a:pPr>
              <a:lnSpc>
                <a:spcPct val="90000"/>
              </a:lnSpc>
            </a:pPr>
            <a:r>
              <a:rPr lang="es-PR" sz="2800" dirty="0" smtClean="0"/>
              <a:t>Evite entrar en contacto con agua estancada</a:t>
            </a:r>
          </a:p>
          <a:p>
            <a:pPr lvl="1">
              <a:lnSpc>
                <a:spcPct val="90000"/>
              </a:lnSpc>
            </a:pPr>
            <a:r>
              <a:rPr lang="es-PR" sz="2400" dirty="0" smtClean="0"/>
              <a:t>Aguas estancadas pueden estar contaminadas.  Lávese y límpiese de inmediato si llega a tocar aguas estancadas.</a:t>
            </a:r>
          </a:p>
          <a:p>
            <a:pPr>
              <a:lnSpc>
                <a:spcPct val="90000"/>
              </a:lnSpc>
            </a:pPr>
            <a:endParaRPr lang="es-PR" sz="2800" dirty="0"/>
          </a:p>
        </p:txBody>
      </p:sp>
    </p:spTree>
    <p:extLst>
      <p:ext uri="{BB962C8B-B14F-4D97-AF65-F5344CB8AC3E}">
        <p14:creationId xmlns:p14="http://schemas.microsoft.com/office/powerpoint/2010/main" val="34843324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Resumen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818" y="1417638"/>
            <a:ext cx="8229600" cy="5059362"/>
          </a:xfrm>
        </p:spPr>
        <p:txBody>
          <a:bodyPr>
            <a:normAutofit fontScale="92500" lnSpcReduction="20000"/>
          </a:bodyPr>
          <a:lstStyle/>
          <a:p>
            <a:r>
              <a:rPr lang="es-PR" dirty="0" smtClean="0"/>
              <a:t>Los peligros y situaciones luego de un huracán son dinámicos y requieren vigilancia y flexibilidad sobretodo durante las fases de recuperación y reconstrucción.</a:t>
            </a:r>
          </a:p>
          <a:p>
            <a:endParaRPr lang="es-PR" dirty="0" smtClean="0"/>
          </a:p>
          <a:p>
            <a:r>
              <a:rPr lang="es-PR" dirty="0" smtClean="0"/>
              <a:t>La clave para una respuesta segura es la atención a los detalles de seguridad dentro del área de trabajo.</a:t>
            </a:r>
          </a:p>
          <a:p>
            <a:pPr lvl="1"/>
            <a:r>
              <a:rPr lang="es-PR" sz="2600" dirty="0" smtClean="0"/>
              <a:t>Los peligros físicos son similares a los presentes en cualquier proyecto de construcción o demolición.</a:t>
            </a:r>
          </a:p>
          <a:p>
            <a:pPr lvl="1"/>
            <a:r>
              <a:rPr lang="es-PR" sz="2600" dirty="0" smtClean="0"/>
              <a:t>Los peligros a la salud incluyen aquellos asociados al ambiente tal como la presencia de hongos, moho, o contaminantes aéreos</a:t>
            </a:r>
          </a:p>
          <a:p>
            <a:pPr lvl="1"/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25656691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Información adicional</a:t>
            </a:r>
            <a:endParaRPr lang="en-GB"/>
          </a:p>
        </p:txBody>
      </p:sp>
      <p:sp>
        <p:nvSpPr>
          <p:cNvPr id="51202" name="Rectangle 2" title="informacin adicional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s-PR" sz="2400" dirty="0" smtClean="0"/>
              <a:t>Este programa de capacitación está basado en recomendaciones de FEMA, NIEHS, NIOSH, OSHA, CDC, el Ejército de los Estados Unidos y la Escuela Graduada de Salud Publica , Universidad de Puerto Rico</a:t>
            </a:r>
          </a:p>
          <a:p>
            <a:pPr lvl="1"/>
            <a:r>
              <a:rPr lang="es-PR" sz="2000" dirty="0" smtClean="0"/>
              <a:t>En el sitio web de la </a:t>
            </a:r>
            <a:r>
              <a:rPr lang="es-PR" sz="2000" dirty="0" err="1" smtClean="0"/>
              <a:t>National</a:t>
            </a:r>
            <a:r>
              <a:rPr lang="es-PR" sz="2000" dirty="0" smtClean="0"/>
              <a:t> </a:t>
            </a:r>
            <a:r>
              <a:rPr lang="es-PR" sz="2000" dirty="0" err="1" smtClean="0"/>
              <a:t>Clearinghouse</a:t>
            </a:r>
            <a:r>
              <a:rPr lang="es-PR" sz="2000" dirty="0" smtClean="0"/>
              <a:t> </a:t>
            </a:r>
            <a:r>
              <a:rPr lang="es-PR" sz="2000" dirty="0" err="1" smtClean="0"/>
              <a:t>for</a:t>
            </a:r>
            <a:r>
              <a:rPr lang="es-PR" sz="2000" dirty="0" smtClean="0"/>
              <a:t> </a:t>
            </a:r>
            <a:r>
              <a:rPr lang="es-PR" sz="2000" dirty="0" err="1" smtClean="0"/>
              <a:t>Worker</a:t>
            </a:r>
            <a:r>
              <a:rPr lang="es-PR" sz="2000" dirty="0" smtClean="0"/>
              <a:t> Safety and </a:t>
            </a:r>
            <a:r>
              <a:rPr lang="es-PR" sz="2000" dirty="0" err="1" smtClean="0"/>
              <a:t>Health</a:t>
            </a:r>
            <a:r>
              <a:rPr lang="es-PR" sz="2000" dirty="0" smtClean="0"/>
              <a:t> Training; </a:t>
            </a:r>
            <a:r>
              <a:rPr lang="es-PR" sz="2000" dirty="0"/>
              <a:t>http://tools.niehs.nih.gov/wetp</a:t>
            </a:r>
            <a:r>
              <a:rPr lang="es-PR" sz="2000" dirty="0" smtClean="0"/>
              <a:t>/, encontrará enlaces a hojas de datos pertinentes y demás información importante.</a:t>
            </a:r>
          </a:p>
          <a:p>
            <a:pPr lvl="1"/>
            <a:r>
              <a:rPr lang="es-PR" sz="2000" dirty="0" smtClean="0"/>
              <a:t>En la pagina de OSHA </a:t>
            </a:r>
            <a:r>
              <a:rPr lang="es-PR" sz="2000" dirty="0" err="1" smtClean="0"/>
              <a:t>tambien</a:t>
            </a:r>
            <a:r>
              <a:rPr lang="es-PR" sz="2000" dirty="0" smtClean="0"/>
              <a:t> encontrara enlaces adicionales:</a:t>
            </a:r>
          </a:p>
          <a:p>
            <a:pPr lvl="2"/>
            <a:r>
              <a:rPr lang="es-PR" sz="1600" dirty="0" smtClean="0"/>
              <a:t>https://www.osha.gov/OshDoc/data_Hurricane_Facts/mold_fact.pdf</a:t>
            </a:r>
          </a:p>
          <a:p>
            <a:pPr lvl="2"/>
            <a:r>
              <a:rPr lang="es-PR" sz="1600" dirty="0" smtClean="0"/>
              <a:t>https://www.osha.gov/SLTC/etools/hurricane/recommendations.html#ppe</a:t>
            </a:r>
          </a:p>
          <a:p>
            <a:pPr lvl="2"/>
            <a:r>
              <a:rPr lang="es-PR" sz="1600" dirty="0"/>
              <a:t>https://www.osha.gov/Publications/OSHA3699.pdf</a:t>
            </a:r>
          </a:p>
          <a:p>
            <a:pPr lvl="2"/>
            <a:r>
              <a:rPr lang="es-PR" sz="1600" dirty="0" smtClean="0"/>
              <a:t>https://www.osha.gov/Publications/OSHA3713.pdf</a:t>
            </a:r>
          </a:p>
          <a:p>
            <a:pPr lvl="2"/>
            <a:r>
              <a:rPr lang="es-PR" sz="1600" dirty="0" smtClean="0"/>
              <a:t>https://www.osha.gov/OshDoc/data_Hurricane_Facts/elect_safety.pdf</a:t>
            </a:r>
          </a:p>
          <a:p>
            <a:pPr lvl="2"/>
            <a:r>
              <a:rPr lang="es-PR" sz="1600" dirty="0" smtClean="0"/>
              <a:t>https://www.osha.gov/OshDoc/data_Hurricane_Facts/floodcleanup.pdf</a:t>
            </a:r>
          </a:p>
          <a:p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1334904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Derechos</a:t>
            </a:r>
            <a:r>
              <a:rPr lang="en-GB" dirty="0"/>
              <a:t> de los </a:t>
            </a:r>
            <a:r>
              <a:rPr lang="en-GB" dirty="0" err="1"/>
              <a:t>trabajadores</a:t>
            </a:r>
            <a:endParaRPr lang="en-GB" dirty="0"/>
          </a:p>
        </p:txBody>
      </p:sp>
      <p:sp>
        <p:nvSpPr>
          <p:cNvPr id="6153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sz="2400" b="1" dirty="0"/>
              <a:t>¿</a:t>
            </a:r>
            <a:r>
              <a:rPr lang="en-GB" sz="2400" b="1" dirty="0" err="1"/>
              <a:t>Cuáles</a:t>
            </a:r>
            <a:r>
              <a:rPr lang="en-GB" sz="2400" b="1" dirty="0"/>
              <a:t> son </a:t>
            </a:r>
            <a:r>
              <a:rPr lang="en-GB" sz="2400" b="1" dirty="0" err="1"/>
              <a:t>las</a:t>
            </a:r>
            <a:r>
              <a:rPr lang="en-GB" sz="2400" b="1" dirty="0"/>
              <a:t> </a:t>
            </a:r>
            <a:r>
              <a:rPr lang="en-GB" sz="2400" b="1" dirty="0" err="1"/>
              <a:t>obligaciones</a:t>
            </a:r>
            <a:r>
              <a:rPr lang="en-GB" sz="2400" b="1" dirty="0"/>
              <a:t> de los </a:t>
            </a:r>
            <a:r>
              <a:rPr lang="en-GB" sz="2400" b="1" dirty="0" err="1"/>
              <a:t>empleadores</a:t>
            </a:r>
            <a:r>
              <a:rPr lang="en-GB" sz="2400" b="1" dirty="0"/>
              <a:t>?</a:t>
            </a:r>
          </a:p>
          <a:p>
            <a:r>
              <a:rPr lang="en-GB" sz="2400" dirty="0" smtClean="0"/>
              <a:t>La </a:t>
            </a:r>
            <a:r>
              <a:rPr lang="en-GB" sz="2400" dirty="0"/>
              <a:t>ley de </a:t>
            </a:r>
            <a:r>
              <a:rPr lang="en-GB" sz="2400" dirty="0" err="1"/>
              <a:t>Salud</a:t>
            </a:r>
            <a:r>
              <a:rPr lang="en-GB" sz="2400" dirty="0"/>
              <a:t> y </a:t>
            </a:r>
            <a:r>
              <a:rPr lang="en-GB" sz="2400" dirty="0" err="1"/>
              <a:t>Seguridad</a:t>
            </a:r>
            <a:r>
              <a:rPr lang="en-GB" sz="2400" dirty="0"/>
              <a:t> </a:t>
            </a:r>
            <a:r>
              <a:rPr lang="en-GB" sz="2400" dirty="0" err="1" smtClean="0"/>
              <a:t>Ocupacional</a:t>
            </a:r>
            <a:r>
              <a:rPr lang="en-GB" sz="2400" dirty="0" smtClean="0"/>
              <a:t> </a:t>
            </a:r>
            <a:r>
              <a:rPr lang="en-GB" sz="2400" dirty="0" err="1"/>
              <a:t>obliga</a:t>
            </a:r>
            <a:r>
              <a:rPr lang="en-GB" sz="2400" dirty="0"/>
              <a:t> a los </a:t>
            </a:r>
            <a:r>
              <a:rPr lang="en-GB" sz="2400" dirty="0" err="1"/>
              <a:t>empleadores</a:t>
            </a:r>
            <a:r>
              <a:rPr lang="en-GB" sz="2400" dirty="0"/>
              <a:t> a </a:t>
            </a:r>
            <a:r>
              <a:rPr lang="en-GB" sz="2400" dirty="0" err="1"/>
              <a:t>facilitar</a:t>
            </a:r>
            <a:r>
              <a:rPr lang="en-GB" sz="2400" dirty="0"/>
              <a:t> un </a:t>
            </a:r>
            <a:r>
              <a:rPr lang="en-GB" sz="2400" dirty="0" err="1"/>
              <a:t>lugar</a:t>
            </a:r>
            <a:r>
              <a:rPr lang="en-GB" sz="2400" dirty="0"/>
              <a:t> de </a:t>
            </a:r>
            <a:r>
              <a:rPr lang="en-GB" sz="2400" dirty="0" err="1"/>
              <a:t>trabajo</a:t>
            </a:r>
            <a:r>
              <a:rPr lang="en-GB" sz="2400" dirty="0"/>
              <a:t> </a:t>
            </a:r>
            <a:r>
              <a:rPr lang="en-GB" sz="2400" dirty="0" err="1"/>
              <a:t>sano</a:t>
            </a:r>
            <a:r>
              <a:rPr lang="en-GB" sz="2400" dirty="0"/>
              <a:t> y </a:t>
            </a:r>
            <a:r>
              <a:rPr lang="en-GB" sz="2400" dirty="0" err="1"/>
              <a:t>seguro</a:t>
            </a:r>
            <a:r>
              <a:rPr lang="en-GB" sz="2400" dirty="0"/>
              <a:t>, </a:t>
            </a:r>
            <a:r>
              <a:rPr lang="en-GB" sz="2400" dirty="0" err="1"/>
              <a:t>libre</a:t>
            </a:r>
            <a:r>
              <a:rPr lang="en-GB" sz="2400" dirty="0"/>
              <a:t> de </a:t>
            </a:r>
            <a:r>
              <a:rPr lang="en-GB" sz="2400" dirty="0" err="1"/>
              <a:t>peligros</a:t>
            </a:r>
            <a:r>
              <a:rPr lang="en-GB" sz="2400" dirty="0"/>
              <a:t> </a:t>
            </a:r>
            <a:r>
              <a:rPr lang="en-GB" sz="2400" dirty="0" err="1"/>
              <a:t>reconocidos</a:t>
            </a:r>
            <a:r>
              <a:rPr lang="en-GB" sz="2400" dirty="0"/>
              <a:t>, y a </a:t>
            </a:r>
            <a:r>
              <a:rPr lang="en-GB" sz="2400" dirty="0" err="1"/>
              <a:t>respetar</a:t>
            </a:r>
            <a:r>
              <a:rPr lang="en-GB" sz="2400" dirty="0"/>
              <a:t> las </a:t>
            </a:r>
            <a:r>
              <a:rPr lang="en-GB" sz="2400" dirty="0" err="1"/>
              <a:t>normas</a:t>
            </a:r>
            <a:r>
              <a:rPr lang="en-GB" sz="2400" dirty="0"/>
              <a:t> </a:t>
            </a:r>
            <a:r>
              <a:rPr lang="en-GB" sz="2400" dirty="0" err="1"/>
              <a:t>establecidas</a:t>
            </a:r>
            <a:r>
              <a:rPr lang="en-GB" sz="2400" dirty="0"/>
              <a:t> </a:t>
            </a:r>
            <a:r>
              <a:rPr lang="en-GB" sz="2400" dirty="0" err="1"/>
              <a:t>por</a:t>
            </a:r>
            <a:r>
              <a:rPr lang="en-GB" sz="2400" dirty="0"/>
              <a:t> OSHA. </a:t>
            </a:r>
            <a:r>
              <a:rPr lang="en-GB" sz="2400" dirty="0" err="1" smtClean="0"/>
              <a:t>Esto</a:t>
            </a:r>
            <a:r>
              <a:rPr lang="en-GB" sz="2400" dirty="0" smtClean="0"/>
              <a:t> </a:t>
            </a:r>
            <a:r>
              <a:rPr lang="en-GB" sz="2400" dirty="0" err="1" smtClean="0"/>
              <a:t>incluye</a:t>
            </a:r>
            <a:r>
              <a:rPr lang="en-GB" sz="2400" dirty="0" smtClean="0"/>
              <a:t> </a:t>
            </a:r>
            <a:r>
              <a:rPr lang="en-GB" sz="2400" dirty="0" err="1" smtClean="0"/>
              <a:t>ofrecer</a:t>
            </a:r>
            <a:r>
              <a:rPr lang="en-GB" sz="2400" dirty="0" smtClean="0"/>
              <a:t> </a:t>
            </a:r>
            <a:r>
              <a:rPr lang="en-GB" sz="2400" dirty="0" err="1"/>
              <a:t>capacitación</a:t>
            </a:r>
            <a:r>
              <a:rPr lang="en-GB" sz="2400" dirty="0"/>
              <a:t> y </a:t>
            </a:r>
            <a:r>
              <a:rPr lang="en-GB" sz="2400" dirty="0" err="1"/>
              <a:t>exámenes</a:t>
            </a:r>
            <a:r>
              <a:rPr lang="en-GB" sz="2400" dirty="0"/>
              <a:t> </a:t>
            </a:r>
            <a:r>
              <a:rPr lang="en-GB" sz="2400" dirty="0" err="1"/>
              <a:t>médicos</a:t>
            </a:r>
            <a:r>
              <a:rPr lang="en-GB" sz="2400" dirty="0"/>
              <a:t> a sus </a:t>
            </a:r>
            <a:r>
              <a:rPr lang="en-GB" sz="2400" dirty="0" err="1"/>
              <a:t>empleados</a:t>
            </a:r>
            <a:r>
              <a:rPr lang="en-GB" sz="2400" dirty="0"/>
              <a:t>, y a </a:t>
            </a:r>
            <a:r>
              <a:rPr lang="en-GB" sz="2400" dirty="0" smtClean="0"/>
              <a:t>no </a:t>
            </a:r>
            <a:r>
              <a:rPr lang="en-GB" sz="2400" dirty="0" err="1" smtClean="0"/>
              <a:t>tomar</a:t>
            </a:r>
            <a:r>
              <a:rPr lang="en-GB" sz="2400" dirty="0" smtClean="0"/>
              <a:t> </a:t>
            </a:r>
            <a:r>
              <a:rPr lang="en-GB" sz="2400" dirty="0" err="1" smtClean="0"/>
              <a:t>represalias</a:t>
            </a:r>
            <a:r>
              <a:rPr lang="en-GB" sz="2400" dirty="0" smtClean="0"/>
              <a:t> </a:t>
            </a:r>
            <a:r>
              <a:rPr lang="en-GB" sz="2400" dirty="0" err="1" smtClean="0"/>
              <a:t>cuando</a:t>
            </a:r>
            <a:r>
              <a:rPr lang="en-GB" sz="2400" dirty="0" smtClean="0"/>
              <a:t> el </a:t>
            </a:r>
            <a:r>
              <a:rPr lang="en-GB" sz="2400" dirty="0" err="1" smtClean="0"/>
              <a:t>empleado</a:t>
            </a:r>
            <a:r>
              <a:rPr lang="en-GB" sz="2400" dirty="0" smtClean="0"/>
              <a:t> </a:t>
            </a:r>
            <a:r>
              <a:rPr lang="en-GB" sz="2400" dirty="0" err="1" smtClean="0"/>
              <a:t>hace</a:t>
            </a:r>
            <a:r>
              <a:rPr lang="en-GB" sz="2400" dirty="0" smtClean="0"/>
              <a:t> </a:t>
            </a:r>
            <a:r>
              <a:rPr lang="en-GB" sz="2400" dirty="0" err="1" smtClean="0"/>
              <a:t>uso</a:t>
            </a:r>
            <a:r>
              <a:rPr lang="en-GB" sz="2400" dirty="0" smtClean="0"/>
              <a:t> de las </a:t>
            </a:r>
            <a:r>
              <a:rPr lang="en-GB" sz="2400" dirty="0" err="1" smtClean="0"/>
              <a:t>protecciones</a:t>
            </a:r>
            <a:r>
              <a:rPr lang="en-GB" sz="2400" dirty="0" smtClean="0"/>
              <a:t> de la ley.</a:t>
            </a:r>
            <a:endParaRPr lang="en-GB" sz="2400" dirty="0"/>
          </a:p>
          <a:p>
            <a:r>
              <a:rPr lang="en-GB" sz="2400" dirty="0"/>
              <a:t>Para </a:t>
            </a:r>
            <a:r>
              <a:rPr lang="en-GB" sz="2400" dirty="0" smtClean="0"/>
              <a:t>mas </a:t>
            </a:r>
            <a:r>
              <a:rPr lang="en-GB" sz="2400" dirty="0" err="1" smtClean="0"/>
              <a:t>información</a:t>
            </a:r>
            <a:r>
              <a:rPr lang="en-GB" sz="2400" dirty="0" smtClean="0"/>
              <a:t>, </a:t>
            </a:r>
            <a:r>
              <a:rPr lang="en-GB" sz="2400" dirty="0" err="1"/>
              <a:t>vaya</a:t>
            </a:r>
            <a:r>
              <a:rPr lang="en-GB" sz="2400" dirty="0"/>
              <a:t> a </a:t>
            </a:r>
            <a:r>
              <a:rPr lang="en-GB" sz="2400" dirty="0" smtClean="0">
                <a:hlinkClick r:id="rId3" tooltip="OSHA website"/>
              </a:rPr>
              <a:t>http://www.osha.gov</a:t>
            </a:r>
            <a:r>
              <a:rPr lang="en-GB" sz="2400" dirty="0" smtClean="0"/>
              <a:t> </a:t>
            </a:r>
            <a:r>
              <a:rPr lang="en-GB" sz="2400" dirty="0"/>
              <a:t> </a:t>
            </a:r>
            <a:r>
              <a:rPr lang="en-GB" sz="2400" dirty="0" smtClean="0"/>
              <a:t>o </a:t>
            </a:r>
            <a:r>
              <a:rPr lang="en-GB" sz="2400" dirty="0" err="1"/>
              <a:t>llame</a:t>
            </a:r>
            <a:r>
              <a:rPr lang="en-GB" sz="2400" dirty="0"/>
              <a:t> al </a:t>
            </a:r>
            <a:r>
              <a:rPr lang="en-GB" sz="2400" dirty="0" err="1"/>
              <a:t>número</a:t>
            </a:r>
            <a:r>
              <a:rPr lang="en-GB" sz="2400" dirty="0"/>
              <a:t> 1-800-321-OSHA (6742).</a:t>
            </a:r>
          </a:p>
        </p:txBody>
      </p:sp>
    </p:spTree>
    <p:extLst>
      <p:ext uri="{BB962C8B-B14F-4D97-AF65-F5344CB8AC3E}">
        <p14:creationId xmlns:p14="http://schemas.microsoft.com/office/powerpoint/2010/main" val="366482595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305800" cy="915987"/>
          </a:xfrm>
        </p:spPr>
        <p:txBody>
          <a:bodyPr/>
          <a:lstStyle/>
          <a:p>
            <a:r>
              <a:rPr lang="es-PR" dirty="0" smtClean="0"/>
              <a:t>Deberes de los trabajadores</a:t>
            </a:r>
            <a:endParaRPr lang="es-PR" sz="1800" i="1" dirty="0"/>
          </a:p>
        </p:txBody>
      </p:sp>
      <p:sp>
        <p:nvSpPr>
          <p:cNvPr id="7178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s-PR" sz="2400" b="1" dirty="0" smtClean="0"/>
              <a:t>¿Cuáles son las obligaciones de los trabajadores? </a:t>
            </a:r>
          </a:p>
          <a:p>
            <a:pPr>
              <a:buFont typeface="Times" pitchFamily="18" charset="0"/>
              <a:buChar char="•"/>
            </a:pPr>
            <a:r>
              <a:rPr lang="es-PR" sz="2400" dirty="0" smtClean="0"/>
              <a:t>Obedecer los reglamentos de salud y seguridad impuestos por el empleador y ponerse o usar todo el equipo suministrado mientras trabaja.</a:t>
            </a:r>
          </a:p>
          <a:p>
            <a:pPr>
              <a:buFont typeface="Times" pitchFamily="18" charset="0"/>
              <a:buChar char="•"/>
            </a:pPr>
            <a:r>
              <a:rPr lang="es-PR" sz="2400" dirty="0" smtClean="0"/>
              <a:t>Observar las prácticas laborales de seguridad dictadas por su empleador.</a:t>
            </a:r>
          </a:p>
          <a:p>
            <a:pPr>
              <a:buFont typeface="Times" pitchFamily="18" charset="0"/>
              <a:buChar char="•"/>
            </a:pPr>
            <a:r>
              <a:rPr lang="es-PR" sz="2400" dirty="0" smtClean="0"/>
              <a:t>Reportar cualquier condición peligrosa a un supervisor. </a:t>
            </a:r>
          </a:p>
          <a:p>
            <a:pPr>
              <a:buFont typeface="Times" pitchFamily="18" charset="0"/>
              <a:buChar char="•"/>
            </a:pPr>
            <a:r>
              <a:rPr lang="es-PR" sz="2400" dirty="0" smtClean="0"/>
              <a:t>Reportar cualquier condición peligrosa a OSHA, si los empleadores no la rectifican. </a:t>
            </a:r>
          </a:p>
          <a:p>
            <a:pPr>
              <a:buFont typeface="Arial" charset="0"/>
              <a:buNone/>
            </a:pP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98939898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s-PR" dirty="0"/>
              <a:t>Análisis de Peligros Laborales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48399" y="1913467"/>
            <a:ext cx="2658534" cy="4263496"/>
          </a:xfrm>
        </p:spPr>
        <p:txBody>
          <a:bodyPr>
            <a:normAutofit/>
          </a:bodyPr>
          <a:lstStyle/>
          <a:p>
            <a:r>
              <a:rPr lang="es-ES" sz="2000" dirty="0" smtClean="0"/>
              <a:t>Personal de la guardia costera examina el daño hecho a un puerto de petróleo tras el huracán que María pasó por esta zona el 20 de septiembre de 2017 en San Juan, Puerto Rico. (Foto: </a:t>
            </a:r>
            <a:r>
              <a:rPr lang="es-ES" sz="2000" dirty="0" err="1" smtClean="0"/>
              <a:t>Joe</a:t>
            </a:r>
            <a:r>
              <a:rPr lang="es-ES" sz="2000" dirty="0" smtClean="0"/>
              <a:t> Raedle / </a:t>
            </a:r>
            <a:r>
              <a:rPr lang="es-ES" sz="2000" dirty="0" err="1" smtClean="0"/>
              <a:t>Getty</a:t>
            </a:r>
            <a:r>
              <a:rPr lang="es-ES" sz="2000" dirty="0" smtClean="0"/>
              <a:t> </a:t>
            </a:r>
            <a:r>
              <a:rPr lang="es-ES" sz="2000" dirty="0" err="1" smtClean="0"/>
              <a:t>Images</a:t>
            </a:r>
            <a:endParaRPr lang="en-US" sz="2000" dirty="0"/>
          </a:p>
        </p:txBody>
      </p:sp>
      <p:pic>
        <p:nvPicPr>
          <p:cNvPr id="2" name="Picture 1" descr="analisis de riesgo guardia costera examina destrozos en puert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5381625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9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63650"/>
            <a:ext cx="3008313" cy="3994150"/>
          </a:xfrm>
        </p:spPr>
        <p:txBody>
          <a:bodyPr>
            <a:normAutofit/>
          </a:bodyPr>
          <a:lstStyle/>
          <a:p>
            <a:r>
              <a:rPr lang="en-US" sz="4400" dirty="0"/>
              <a:t>RIESGOS a la SALUD</a:t>
            </a:r>
            <a:br>
              <a:rPr lang="en-US" sz="4400" dirty="0"/>
            </a:br>
            <a:endParaRPr lang="en-US" dirty="0"/>
          </a:p>
        </p:txBody>
      </p:sp>
      <p:pic>
        <p:nvPicPr>
          <p:cNvPr id="2" name="Picture 1" title="escombros bajo una cas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838200"/>
            <a:ext cx="3438525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597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R" dirty="0" smtClean="0">
                <a:solidFill>
                  <a:schemeClr val="tx1"/>
                </a:solidFill>
              </a:rPr>
              <a:t>Exposición potencial a sustancias químicas</a:t>
            </a:r>
            <a:endParaRPr lang="es-PR" dirty="0">
              <a:solidFill>
                <a:schemeClr val="tx1"/>
              </a:solidFill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6248400" cy="4114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PR" sz="1800" b="1" dirty="0" smtClean="0">
                <a:solidFill>
                  <a:srgbClr val="FF0000"/>
                </a:solidFill>
              </a:rPr>
              <a:t>Síntomas: </a:t>
            </a:r>
            <a:r>
              <a:rPr lang="es-PR" sz="1800" dirty="0" smtClean="0">
                <a:solidFill>
                  <a:srgbClr val="FF0000"/>
                </a:solidFill>
              </a:rPr>
              <a:t>irritación de los ojos, nariz, garganta, vías respiratorias y de la piel; síntomas similares al catarro; depresión del sistema nervioso central, fatiga, pérdida de la coordinación, dificultades con la memoria, falta de sueño, confusión mental. Los efectos crónicos dependen de la extensión y la duración de la exposición.</a:t>
            </a:r>
          </a:p>
          <a:p>
            <a:pPr marL="0" indent="0">
              <a:buNone/>
            </a:pPr>
            <a:endParaRPr lang="es-PR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PR" sz="1800" b="1" dirty="0" smtClean="0"/>
              <a:t>Trabajos afectados</a:t>
            </a:r>
          </a:p>
          <a:p>
            <a:r>
              <a:rPr lang="es-PR" sz="1800" dirty="0" smtClean="0"/>
              <a:t>Remoción de escombros – puede haber pintura, solventes, corrosivos, etc.</a:t>
            </a:r>
          </a:p>
          <a:p>
            <a:r>
              <a:rPr lang="es-PR" sz="1800" dirty="0" smtClean="0"/>
              <a:t>Limpieza de un lugar -  requiere uso de detergentes, blanqueadores y/o desinfectantes</a:t>
            </a:r>
          </a:p>
          <a:p>
            <a:r>
              <a:rPr lang="es-PR" sz="1800" dirty="0" smtClean="0"/>
              <a:t>Fumigación para plagas </a:t>
            </a:r>
            <a:r>
              <a:rPr lang="es-PR" sz="1800" dirty="0"/>
              <a:t>o asperjación </a:t>
            </a:r>
            <a:r>
              <a:rPr lang="es-PR" sz="1800" dirty="0" smtClean="0"/>
              <a:t>para hongos– uso de plaguicidas para roedores y/o mosquitos, uso de  </a:t>
            </a:r>
            <a:r>
              <a:rPr lang="es-PR" sz="1800" dirty="0" err="1" smtClean="0"/>
              <a:t>biocidas</a:t>
            </a:r>
            <a:endParaRPr lang="es-PR" sz="1800" dirty="0" smtClean="0"/>
          </a:p>
          <a:p>
            <a:r>
              <a:rPr lang="es-PR" sz="1800" dirty="0" smtClean="0"/>
              <a:t>Recarga de combustible, aceite en equipo y maquinaria </a:t>
            </a:r>
          </a:p>
          <a:p>
            <a:pPr marL="0" indent="0">
              <a:buNone/>
            </a:pPr>
            <a:endParaRPr lang="es-PR" sz="1800" dirty="0"/>
          </a:p>
        </p:txBody>
      </p:sp>
      <p:pic>
        <p:nvPicPr>
          <p:cNvPr id="2" name="Picture 1" descr="de arriba hacia abajo&#10;respirador&#10;blanqueador&#10;envase de gasolin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333500"/>
            <a:ext cx="167640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1763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PR" sz="4000" dirty="0" smtClean="0"/>
              <a:t>Inhalación de polvo que contenga asbesto, sílice y otras toxinas</a:t>
            </a:r>
            <a:endParaRPr lang="es-PR" sz="4000" dirty="0"/>
          </a:p>
        </p:txBody>
      </p:sp>
      <p:sp>
        <p:nvSpPr>
          <p:cNvPr id="38914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6477000" cy="5105400"/>
          </a:xfrm>
        </p:spPr>
        <p:txBody>
          <a:bodyPr>
            <a:noAutofit/>
          </a:bodyPr>
          <a:lstStyle/>
          <a:p>
            <a:r>
              <a:rPr lang="es-PR" sz="2000" dirty="0" smtClean="0"/>
              <a:t>Presentes en remoción y eliminación de escombros, carga de camiones y demoliciones</a:t>
            </a:r>
          </a:p>
          <a:p>
            <a:r>
              <a:rPr lang="es-PR" sz="2000" dirty="0" smtClean="0"/>
              <a:t>Use solo los respiradores aprobados por NIOSH.</a:t>
            </a:r>
          </a:p>
          <a:p>
            <a:r>
              <a:rPr lang="es-PR" sz="2000" dirty="0" smtClean="0"/>
              <a:t>Un respirador N-95 es aceptable para la mayoría de las actividades, incluyendo el polvo con contenido de sílice y de cemento Portland.</a:t>
            </a:r>
          </a:p>
          <a:p>
            <a:r>
              <a:rPr lang="es-PR" sz="2000" dirty="0" smtClean="0"/>
              <a:t>Si hay asbesto, use un respirador elastomérico de media cara con filtro N,R, o serie P-100.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s-PR" sz="2000" dirty="0" smtClean="0"/>
              <a:t>El uso de respiradores debe cumplir con los requisitos de la norma de Protección Respiratoria de OSHA</a:t>
            </a:r>
          </a:p>
          <a:p>
            <a:pPr marL="285750" lvl="1">
              <a:buFont typeface="Wingdings" panose="05000000000000000000" pitchFamily="2" charset="2"/>
              <a:buChar char="ü"/>
            </a:pPr>
            <a:r>
              <a:rPr lang="es-PR" sz="2000" b="1" i="1" dirty="0" smtClean="0">
                <a:solidFill>
                  <a:srgbClr val="FF0000"/>
                </a:solidFill>
              </a:rPr>
              <a:t>Si tiene alguna duda sobre los respiradores, consulte con  su supervisor o persona competente.</a:t>
            </a:r>
          </a:p>
          <a:p>
            <a:endParaRPr lang="es-PR" sz="2000" dirty="0" smtClean="0"/>
          </a:p>
        </p:txBody>
      </p:sp>
      <p:pic>
        <p:nvPicPr>
          <p:cNvPr id="2" name="Picture 1" descr="respiradores N95 y media car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417638"/>
            <a:ext cx="192405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67613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7772</Words>
  <Application>Microsoft Office PowerPoint</Application>
  <PresentationFormat>On-screen Show (4:3)</PresentationFormat>
  <Paragraphs>499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Calibri</vt:lpstr>
      <vt:lpstr>Lucida Sans Unicode</vt:lpstr>
      <vt:lpstr>Symbol</vt:lpstr>
      <vt:lpstr>Tahoma</vt:lpstr>
      <vt:lpstr>Times</vt:lpstr>
      <vt:lpstr>Times New Roman</vt:lpstr>
      <vt:lpstr>Univers</vt:lpstr>
      <vt:lpstr>Wingdings</vt:lpstr>
      <vt:lpstr>Office Theme</vt:lpstr>
      <vt:lpstr>Guías de seguridad luego de un huracán:</vt:lpstr>
      <vt:lpstr>Limitación de Responsabilidad</vt:lpstr>
      <vt:lpstr>Objetivos de la capacitación</vt:lpstr>
      <vt:lpstr>Derechos de los trabajadores</vt:lpstr>
      <vt:lpstr>Deberes de los trabajadores</vt:lpstr>
      <vt:lpstr>Análisis de Peligros Laborales </vt:lpstr>
      <vt:lpstr>RIESGOS a la SALUD </vt:lpstr>
      <vt:lpstr>Exposición potencial a sustancias químicas</vt:lpstr>
      <vt:lpstr>Inhalación de polvo que contenga asbesto, sílice y otras toxinas</vt:lpstr>
      <vt:lpstr>Exposición a sustancias químicas (cont.)</vt:lpstr>
      <vt:lpstr>Exposición a sustancias (cont)*</vt:lpstr>
      <vt:lpstr>Moho, Hongo</vt:lpstr>
      <vt:lpstr>Inhalación de monóxido de carbono</vt:lpstr>
      <vt:lpstr>Enfermedades relacionadas al calor</vt:lpstr>
      <vt:lpstr>El acaloramiento y la insolación</vt:lpstr>
      <vt:lpstr>Enfermedades transmitidas por el agua</vt:lpstr>
      <vt:lpstr>Peligro: Insectos</vt:lpstr>
      <vt:lpstr>Peligro: Animales</vt:lpstr>
      <vt:lpstr>Otras medidas de protección</vt:lpstr>
      <vt:lpstr>RIESGOS FISICOS</vt:lpstr>
      <vt:lpstr>Caídas desde lo alto</vt:lpstr>
      <vt:lpstr>Caídas  desde Escaleras</vt:lpstr>
      <vt:lpstr>Peligro en las vías de rodaje</vt:lpstr>
      <vt:lpstr>Peligro en carreteras- deslaves</vt:lpstr>
      <vt:lpstr>Peligro en carreteras- escombros</vt:lpstr>
      <vt:lpstr>Golpes por Equipo Pesado </vt:lpstr>
      <vt:lpstr>Cables eléctricos caídos </vt:lpstr>
      <vt:lpstr>Cables eléctricos caídos, de alto voltaje</vt:lpstr>
      <vt:lpstr>Cables eléctricos subterráneos expuestos</vt:lpstr>
      <vt:lpstr>Peligro: Operación de Moto Sierras</vt:lpstr>
      <vt:lpstr>Moto Sierras (cont.)</vt:lpstr>
      <vt:lpstr>Fragmentos disparados y manejo de materiales</vt:lpstr>
      <vt:lpstr>Riesgo de caídas y tropiezos: Escombros y superficies inestables</vt:lpstr>
      <vt:lpstr>Riesgo de caídas y tropiezos</vt:lpstr>
      <vt:lpstr>Peligro: Demasiado ruido</vt:lpstr>
      <vt:lpstr>Protéjase</vt:lpstr>
      <vt:lpstr>Protéjase si..</vt:lpstr>
      <vt:lpstr>Resumen</vt:lpstr>
      <vt:lpstr>Información adicional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2020-05-27T18:52:22Z</dcterms:created>
  <dcterms:modified xsi:type="dcterms:W3CDTF">2020-05-27T18:52:42Z</dcterms:modified>
</cp:coreProperties>
</file>