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371" r:id="rId2"/>
  </p:sldMasterIdLst>
  <p:notesMasterIdLst>
    <p:notesMasterId r:id="rId100"/>
  </p:notesMasterIdLst>
  <p:handoutMasterIdLst>
    <p:handoutMasterId r:id="rId101"/>
  </p:handoutMasterIdLst>
  <p:sldIdLst>
    <p:sldId id="640" r:id="rId3"/>
    <p:sldId id="1254" r:id="rId4"/>
    <p:sldId id="887" r:id="rId5"/>
    <p:sldId id="763" r:id="rId6"/>
    <p:sldId id="764" r:id="rId7"/>
    <p:sldId id="1022" r:id="rId8"/>
    <p:sldId id="894" r:id="rId9"/>
    <p:sldId id="1023" r:id="rId10"/>
    <p:sldId id="1024" r:id="rId11"/>
    <p:sldId id="898" r:id="rId12"/>
    <p:sldId id="1025" r:id="rId13"/>
    <p:sldId id="1026" r:id="rId14"/>
    <p:sldId id="1027" r:id="rId15"/>
    <p:sldId id="1060" r:id="rId16"/>
    <p:sldId id="1081" r:id="rId17"/>
    <p:sldId id="1063" r:id="rId18"/>
    <p:sldId id="1077" r:id="rId19"/>
    <p:sldId id="1082" r:id="rId20"/>
    <p:sldId id="1078" r:id="rId21"/>
    <p:sldId id="1079" r:id="rId22"/>
    <p:sldId id="1080" r:id="rId23"/>
    <p:sldId id="1075" r:id="rId24"/>
    <p:sldId id="1083" r:id="rId25"/>
    <p:sldId id="1036" r:id="rId26"/>
    <p:sldId id="903" r:id="rId27"/>
    <p:sldId id="1037" r:id="rId28"/>
    <p:sldId id="1038" r:id="rId29"/>
    <p:sldId id="1039" r:id="rId30"/>
    <p:sldId id="1040" r:id="rId31"/>
    <p:sldId id="1041" r:id="rId32"/>
    <p:sldId id="1042" r:id="rId33"/>
    <p:sldId id="1043" r:id="rId34"/>
    <p:sldId id="1044" r:id="rId35"/>
    <p:sldId id="1061" r:id="rId36"/>
    <p:sldId id="1045" r:id="rId37"/>
    <p:sldId id="1046" r:id="rId38"/>
    <p:sldId id="1047" r:id="rId39"/>
    <p:sldId id="1048" r:id="rId40"/>
    <p:sldId id="1049" r:id="rId41"/>
    <p:sldId id="1050" r:id="rId42"/>
    <p:sldId id="1051" r:id="rId43"/>
    <p:sldId id="1052" r:id="rId44"/>
    <p:sldId id="1053" r:id="rId45"/>
    <p:sldId id="1084" r:id="rId46"/>
    <p:sldId id="1054" r:id="rId47"/>
    <p:sldId id="1055" r:id="rId48"/>
    <p:sldId id="1056" r:id="rId49"/>
    <p:sldId id="1057" r:id="rId50"/>
    <p:sldId id="1058" r:id="rId51"/>
    <p:sldId id="1059" r:id="rId52"/>
    <p:sldId id="1253" r:id="rId53"/>
    <p:sldId id="1085" r:id="rId54"/>
    <p:sldId id="1162" r:id="rId55"/>
    <p:sldId id="1252" r:id="rId56"/>
    <p:sldId id="1242" r:id="rId57"/>
    <p:sldId id="1164" r:id="rId58"/>
    <p:sldId id="1240" r:id="rId59"/>
    <p:sldId id="1241" r:id="rId60"/>
    <p:sldId id="1167" r:id="rId61"/>
    <p:sldId id="1190" r:id="rId62"/>
    <p:sldId id="1188" r:id="rId63"/>
    <p:sldId id="1210" r:id="rId64"/>
    <p:sldId id="1211" r:id="rId65"/>
    <p:sldId id="1212" r:id="rId66"/>
    <p:sldId id="1189" r:id="rId67"/>
    <p:sldId id="1213" r:id="rId68"/>
    <p:sldId id="1214" r:id="rId69"/>
    <p:sldId id="1215" r:id="rId70"/>
    <p:sldId id="1216" r:id="rId71"/>
    <p:sldId id="1191" r:id="rId72"/>
    <p:sldId id="1192" r:id="rId73"/>
    <p:sldId id="1218" r:id="rId74"/>
    <p:sldId id="1197" r:id="rId75"/>
    <p:sldId id="1225" r:id="rId76"/>
    <p:sldId id="1228" r:id="rId77"/>
    <p:sldId id="1227" r:id="rId78"/>
    <p:sldId id="1199" r:id="rId79"/>
    <p:sldId id="1230" r:id="rId80"/>
    <p:sldId id="1231" r:id="rId81"/>
    <p:sldId id="1220" r:id="rId82"/>
    <p:sldId id="1201" r:id="rId83"/>
    <p:sldId id="1232" r:id="rId84"/>
    <p:sldId id="1233" r:id="rId85"/>
    <p:sldId id="1234" r:id="rId86"/>
    <p:sldId id="1236" r:id="rId87"/>
    <p:sldId id="1237" r:id="rId88"/>
    <p:sldId id="1238" r:id="rId89"/>
    <p:sldId id="1239" r:id="rId90"/>
    <p:sldId id="1209" r:id="rId91"/>
    <p:sldId id="1243" r:id="rId92"/>
    <p:sldId id="1244" r:id="rId93"/>
    <p:sldId id="1245" r:id="rId94"/>
    <p:sldId id="1246" r:id="rId95"/>
    <p:sldId id="1247" r:id="rId96"/>
    <p:sldId id="1248" r:id="rId97"/>
    <p:sldId id="1250" r:id="rId98"/>
    <p:sldId id="1251" r:id="rId99"/>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77063" autoAdjust="0"/>
  </p:normalViewPr>
  <p:slideViewPr>
    <p:cSldViewPr>
      <p:cViewPr varScale="1">
        <p:scale>
          <a:sx n="54" d="100"/>
          <a:sy n="54" d="100"/>
        </p:scale>
        <p:origin x="1733" y="58"/>
      </p:cViewPr>
      <p:guideLst>
        <p:guide orient="horz" pos="2160"/>
        <p:guide pos="2880"/>
      </p:guideLst>
    </p:cSldViewPr>
  </p:slideViewPr>
  <p:outlineViewPr>
    <p:cViewPr>
      <p:scale>
        <a:sx n="33" d="100"/>
        <a:sy n="33" d="100"/>
      </p:scale>
      <p:origin x="0" y="-63612"/>
    </p:cViewPr>
  </p:outlineViewPr>
  <p:notesTextViewPr>
    <p:cViewPr>
      <p:scale>
        <a:sx n="100" d="100"/>
        <a:sy n="100" d="100"/>
      </p:scale>
      <p:origin x="0" y="0"/>
    </p:cViewPr>
  </p:notesTextViewPr>
  <p:sorterViewPr>
    <p:cViewPr varScale="1">
      <p:scale>
        <a:sx n="100" d="100"/>
        <a:sy n="100" d="100"/>
      </p:scale>
      <p:origin x="0" y="22674"/>
    </p:cViewPr>
  </p:sorterViewPr>
  <p:notesViewPr>
    <p:cSldViewPr>
      <p:cViewPr varScale="1">
        <p:scale>
          <a:sx n="59" d="100"/>
          <a:sy n="59" d="100"/>
        </p:scale>
        <p:origin x="2730" y="84"/>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10025" y="0"/>
            <a:ext cx="3065463" cy="468313"/>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lvl1pPr algn="r" eaLnBrk="1" hangingPunct="1">
              <a:defRPr sz="1200">
                <a:latin typeface="Arial" charset="0"/>
              </a:defRPr>
            </a:lvl1pPr>
          </a:lstStyle>
          <a:p>
            <a:pPr>
              <a:defRPr/>
            </a:pPr>
            <a:fld id="{D1EB9A16-F8AA-47AD-87A7-7A57C429DEA9}" type="datetimeFigureOut">
              <a:rPr lang="en-US"/>
              <a:pPr>
                <a:defRPr/>
              </a:pPr>
              <a:t>5/7/2020</a:t>
            </a:fld>
            <a:endParaRPr lang="en-US" dirty="0"/>
          </a:p>
        </p:txBody>
      </p:sp>
      <p:sp>
        <p:nvSpPr>
          <p:cNvPr id="76804" name="Rectangle 4"/>
          <p:cNvSpPr>
            <a:spLocks noGrp="1" noChangeArrowheads="1"/>
          </p:cNvSpPr>
          <p:nvPr>
            <p:ph type="ftr" sz="quarter" idx="2"/>
          </p:nvPr>
        </p:nvSpPr>
        <p:spPr bwMode="auto">
          <a:xfrm>
            <a:off x="0"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10025"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algn="r" eaLnBrk="1" hangingPunct="1">
              <a:defRPr sz="1200"/>
            </a:lvl1pPr>
          </a:lstStyle>
          <a:p>
            <a:pPr>
              <a:defRPr/>
            </a:pPr>
            <a:fld id="{A0D4EBCF-0767-4B89-8BD3-E57FFFFB38E4}" type="slidenum">
              <a:rPr lang="en-US" altLang="en-US"/>
              <a:pPr>
                <a:defRPr/>
              </a:pPr>
              <a:t>‹#›</a:t>
            </a:fld>
            <a:endParaRPr lang="en-US" altLang="en-US"/>
          </a:p>
        </p:txBody>
      </p:sp>
    </p:spTree>
    <p:extLst>
      <p:ext uri="{BB962C8B-B14F-4D97-AF65-F5344CB8AC3E}">
        <p14:creationId xmlns:p14="http://schemas.microsoft.com/office/powerpoint/2010/main" val="11159503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1196975" y="703263"/>
            <a:ext cx="4683125" cy="3513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6438" y="4449763"/>
            <a:ext cx="5664200" cy="4216400"/>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10025"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algn="r" eaLnBrk="1" hangingPunct="1">
              <a:defRPr sz="1200"/>
            </a:lvl1pPr>
          </a:lstStyle>
          <a:p>
            <a:pPr>
              <a:defRPr/>
            </a:pPr>
            <a:fld id="{2BAAA770-9C32-4D72-89EB-8860097F58C7}" type="slidenum">
              <a:rPr lang="en-US" altLang="en-US"/>
              <a:pPr>
                <a:defRPr/>
              </a:pPr>
              <a:t>‹#›</a:t>
            </a:fld>
            <a:endParaRPr lang="en-US" altLang="en-US"/>
          </a:p>
        </p:txBody>
      </p:sp>
    </p:spTree>
    <p:extLst>
      <p:ext uri="{BB962C8B-B14F-4D97-AF65-F5344CB8AC3E}">
        <p14:creationId xmlns:p14="http://schemas.microsoft.com/office/powerpoint/2010/main" val="189282060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30.png"/></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3.pn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45.png"/></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image" Target="../media/image57.png"/><Relationship Id="rId4" Type="http://schemas.openxmlformats.org/officeDocument/2006/relationships/image" Target="../media/image18.pn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image" Target="../media/image57.png"/><Relationship Id="rId4" Type="http://schemas.openxmlformats.org/officeDocument/2006/relationships/image" Target="../media/image18.pn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18.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image" Target="../media/image66.png"/><Relationship Id="rId4" Type="http://schemas.openxmlformats.org/officeDocument/2006/relationships/image" Target="../media/image57.png"/></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image" Target="../media/image18.png"/></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image" Target="../media/image72.png"/><Relationship Id="rId4" Type="http://schemas.openxmlformats.org/officeDocument/2006/relationships/image" Target="../media/image71.png"/></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image" Target="../media/image75.png"/><Relationship Id="rId4" Type="http://schemas.openxmlformats.org/officeDocument/2006/relationships/image" Target="../media/image72.png"/></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image" Target="../media/image72.png"/></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image" Target="../media/image72.png"/><Relationship Id="rId4" Type="http://schemas.openxmlformats.org/officeDocument/2006/relationships/image" Target="../media/image81.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image" Target="../media/image81.png"/><Relationship Id="rId4" Type="http://schemas.openxmlformats.org/officeDocument/2006/relationships/image" Target="../media/image72.png"/></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image" Target="../media/image72.png"/></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image" Target="../media/image70.png"/></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image" Target="../media/image72.png"/></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image" Target="../media/image93.png"/><Relationship Id="rId4" Type="http://schemas.openxmlformats.org/officeDocument/2006/relationships/image" Target="../media/image72.png"/></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4.png"/><Relationship Id="rId4" Type="http://schemas.openxmlformats.org/officeDocument/2006/relationships/image" Target="../media/image15.png"/></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image" Target="../media/image72.png"/></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image" Target="../media/image99.png"/></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image" Target="../media/image109.png"/><Relationship Id="rId4" Type="http://schemas.openxmlformats.org/officeDocument/2006/relationships/image" Target="../media/image71.png"/></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image" Target="../media/image115.png"/><Relationship Id="rId4" Type="http://schemas.openxmlformats.org/officeDocument/2006/relationships/image" Target="../media/image109.png"/></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image" Target="../media/image109.png"/></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image" Target="../media/image121.png"/></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image" Target="../media/image109.png"/><Relationship Id="rId4" Type="http://schemas.openxmlformats.org/officeDocument/2006/relationships/image" Target="../media/image71.png"/></Relationships>
</file>

<file path=ppt/notesSlides/_rels/note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image" Target="../media/image109.png"/></Relationships>
</file>

<file path=ppt/notesSlides/_rels/note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image" Target="../media/image109.png"/></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image" Target="../media/image121.png"/></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image" Target="../media/image135.png"/></Relationships>
</file>

<file path=ppt/notesSlides/_rels/note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96.xml"/><Relationship Id="rId1" Type="http://schemas.openxmlformats.org/officeDocument/2006/relationships/notesMaster" Target="../notesMasters/notesMaster1.xml"/><Relationship Id="rId5" Type="http://schemas.openxmlformats.org/officeDocument/2006/relationships/image" Target="../media/image109.png"/><Relationship Id="rId4" Type="http://schemas.openxmlformats.org/officeDocument/2006/relationships/image" Target="../media/image108.png"/></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2575">
              <a:spcBef>
                <a:spcPct val="30000"/>
              </a:spcBef>
              <a:defRPr sz="1200">
                <a:solidFill>
                  <a:schemeClr val="tx1"/>
                </a:solidFill>
                <a:latin typeface="Arial" panose="020B0604020202020204" pitchFamily="34" charset="0"/>
              </a:defRPr>
            </a:lvl2pPr>
            <a:lvl3pPr marL="1139825"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2638" indent="-225425">
              <a:spcBef>
                <a:spcPct val="30000"/>
              </a:spcBef>
              <a:defRPr sz="1200">
                <a:solidFill>
                  <a:schemeClr val="tx1"/>
                </a:solidFill>
                <a:latin typeface="Arial" panose="020B0604020202020204" pitchFamily="34" charset="0"/>
              </a:defRPr>
            </a:lvl5pPr>
            <a:lvl6pPr marL="2509838" indent="-225425" eaLnBrk="0" fontAlgn="base" hangingPunct="0">
              <a:spcBef>
                <a:spcPct val="30000"/>
              </a:spcBef>
              <a:spcAft>
                <a:spcPct val="0"/>
              </a:spcAft>
              <a:defRPr sz="1200">
                <a:solidFill>
                  <a:schemeClr val="tx1"/>
                </a:solidFill>
                <a:latin typeface="Arial" panose="020B0604020202020204" pitchFamily="34" charset="0"/>
              </a:defRPr>
            </a:lvl6pPr>
            <a:lvl7pPr marL="2967038" indent="-225425" eaLnBrk="0" fontAlgn="base" hangingPunct="0">
              <a:spcBef>
                <a:spcPct val="30000"/>
              </a:spcBef>
              <a:spcAft>
                <a:spcPct val="0"/>
              </a:spcAft>
              <a:defRPr sz="1200">
                <a:solidFill>
                  <a:schemeClr val="tx1"/>
                </a:solidFill>
                <a:latin typeface="Arial" panose="020B0604020202020204" pitchFamily="34" charset="0"/>
              </a:defRPr>
            </a:lvl7pPr>
            <a:lvl8pPr marL="3424238" indent="-225425" eaLnBrk="0" fontAlgn="base" hangingPunct="0">
              <a:spcBef>
                <a:spcPct val="30000"/>
              </a:spcBef>
              <a:spcAft>
                <a:spcPct val="0"/>
              </a:spcAft>
              <a:defRPr sz="1200">
                <a:solidFill>
                  <a:schemeClr val="tx1"/>
                </a:solidFill>
                <a:latin typeface="Arial" panose="020B0604020202020204" pitchFamily="34" charset="0"/>
              </a:defRPr>
            </a:lvl8pPr>
            <a:lvl9pPr marL="3881438"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E99D27-8EFE-40D8-9E1C-33107FD1799E}" type="slidenum">
              <a:rPr lang="en-US" altLang="en-US" smtClean="0"/>
              <a:pPr>
                <a:spcBef>
                  <a:spcPct val="0"/>
                </a:spcBef>
              </a:pPr>
              <a:t>1</a:t>
            </a:fld>
            <a:endParaRPr lang="en-US" altLang="en-US" smtClean="0"/>
          </a:p>
        </p:txBody>
      </p:sp>
      <p:sp>
        <p:nvSpPr>
          <p:cNvPr id="14339" name="Rectangle 7"/>
          <p:cNvSpPr txBox="1">
            <a:spLocks noGrp="1" noChangeArrowheads="1"/>
          </p:cNvSpPr>
          <p:nvPr/>
        </p:nvSpPr>
        <p:spPr bwMode="auto">
          <a:xfrm>
            <a:off x="4010025" y="889952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AF23431-9212-422A-81B1-44E8E90EAA6D}" type="slidenum">
              <a:rPr lang="en-US" altLang="en-US"/>
              <a:pPr algn="r" eaLnBrk="1" hangingPunct="1">
                <a:spcBef>
                  <a:spcPct val="0"/>
                </a:spcBef>
              </a:pPr>
              <a:t>1</a:t>
            </a:fld>
            <a:endParaRPr lang="en-US" altLang="en-US"/>
          </a:p>
        </p:txBody>
      </p:sp>
      <p:sp>
        <p:nvSpPr>
          <p:cNvPr id="14340" name="Rectangle 2"/>
          <p:cNvSpPr>
            <a:spLocks noGrp="1" noRot="1" noChangeAspect="1" noChangeArrowheads="1" noTextEdit="1"/>
          </p:cNvSpPr>
          <p:nvPr>
            <p:ph type="sldImg"/>
          </p:nvPr>
        </p:nvSpPr>
        <p:spPr>
          <a:xfrm>
            <a:off x="1255713" y="746125"/>
            <a:ext cx="4567237" cy="3427413"/>
          </a:xfrm>
          <a:ln w="12700" cap="flat">
            <a:solidFill>
              <a:schemeClr val="tx1"/>
            </a:solidFill>
          </a:ln>
        </p:spPr>
      </p:sp>
      <p:sp>
        <p:nvSpPr>
          <p:cNvPr id="14341" name="Rectangle 3"/>
          <p:cNvSpPr>
            <a:spLocks noGrp="1" noChangeArrowheads="1"/>
          </p:cNvSpPr>
          <p:nvPr>
            <p:ph type="body" idx="3"/>
          </p:nvPr>
        </p:nvSpPr>
        <p:spPr>
          <a:xfrm>
            <a:off x="706438" y="4449763"/>
            <a:ext cx="5664200" cy="444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     KEY QUESTION                  TARGET ANSWER 	              KEY POINT </a:t>
            </a:r>
          </a:p>
          <a:p>
            <a:pPr eaLnBrk="1" hangingPunct="1"/>
            <a:r>
              <a:rPr lang="en-US" altLang="en-US" smtClean="0">
                <a:latin typeface="Arial" panose="020B0604020202020204" pitchFamily="34" charset="0"/>
              </a:rPr>
              <a:t>             QUIZ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         EXERCISE           FLIPCHART 	       POINTER                VIDEO</a:t>
            </a:r>
          </a:p>
          <a:p>
            <a:pPr eaLnBrk="1" hangingPunct="1"/>
            <a:endParaRPr lang="en-US" altLang="en-US" sz="800" smtClean="0">
              <a:latin typeface="Arial" panose="020B0604020202020204" pitchFamily="34" charset="0"/>
            </a:endParaRPr>
          </a:p>
          <a:p>
            <a:pPr eaLnBrk="1" hangingPunct="1"/>
            <a:r>
              <a:rPr lang="en-US" altLang="en-US" smtClean="0">
                <a:latin typeface="Arial" panose="020B0604020202020204" pitchFamily="34" charset="0"/>
              </a:rPr>
              <a:t>Use the symbols above as a guide to support you in facilitating your class.  Also, look for section headers, designated by sentences that are </a:t>
            </a:r>
            <a:r>
              <a:rPr lang="en-US" altLang="en-US" b="1" i="1" smtClean="0">
                <a:latin typeface="Arial" panose="020B0604020202020204" pitchFamily="34" charset="0"/>
              </a:rPr>
              <a:t>bolded and italicized,</a:t>
            </a:r>
            <a:r>
              <a:rPr lang="en-US" altLang="en-US" smtClean="0">
                <a:latin typeface="Arial" panose="020B0604020202020204" pitchFamily="34" charset="0"/>
              </a:rPr>
              <a:t> which state the key area(s) of focus for that section.</a:t>
            </a:r>
          </a:p>
          <a:p>
            <a:pPr eaLnBrk="1" hangingPunct="1"/>
            <a:r>
              <a:rPr lang="en-US" altLang="en-US" smtClean="0">
                <a:latin typeface="Arial" panose="020B0604020202020204" pitchFamily="34" charset="0"/>
              </a:rPr>
              <a:t>You will need a pointer to facilitate this class.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INTRODUCTION – Introduce yourself to include background and experience with topic.  Address all classroom logistics, including emergency signal and muster area.  </a:t>
            </a:r>
          </a:p>
          <a:p>
            <a:pPr eaLnBrk="1" hangingPunct="1"/>
            <a:r>
              <a:rPr lang="en-US" altLang="en-US" smtClean="0">
                <a:latin typeface="Arial" panose="020B0604020202020204" pitchFamily="34" charset="0"/>
              </a:rPr>
              <a:t>Ask participants to read page one.  When finished read last paragraph (purpose statement) and Note at the bottom.  Ask if there are questions.</a:t>
            </a:r>
          </a:p>
          <a:p>
            <a:pPr eaLnBrk="1" hangingPunct="1"/>
            <a:endParaRPr lang="en-US" altLang="en-US" sz="900" smtClean="0">
              <a:latin typeface="Arial" panose="020B0604020202020204" pitchFamily="34" charset="0"/>
            </a:endParaRPr>
          </a:p>
          <a:p>
            <a:pPr eaLnBrk="1" hangingPunct="1"/>
            <a:endParaRPr lang="en-US" altLang="en-US" smtClean="0">
              <a:latin typeface="Arial" panose="020B0604020202020204" pitchFamily="34" charset="0"/>
            </a:endParaRPr>
          </a:p>
        </p:txBody>
      </p:sp>
      <p:pic>
        <p:nvPicPr>
          <p:cNvPr id="143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4591050"/>
            <a:ext cx="641350" cy="563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2150" y="4591050"/>
            <a:ext cx="6619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6513" y="4572000"/>
            <a:ext cx="7048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5768975"/>
            <a:ext cx="7048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5780088"/>
            <a:ext cx="650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40000" y="5789613"/>
            <a:ext cx="6619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138" y="5768975"/>
            <a:ext cx="665162" cy="581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742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6438" y="4449763"/>
            <a:ext cx="5664200" cy="4449762"/>
          </a:xfrm>
        </p:spPr>
        <p:txBody>
          <a:bodyPr/>
          <a:lstStyle/>
          <a:p>
            <a:pPr eaLnBrk="1" hangingPunct="1">
              <a:defRPr/>
            </a:pPr>
            <a:r>
              <a:rPr lang="en-US" b="1" dirty="0" smtClean="0"/>
              <a:t>Rotating Motions</a:t>
            </a:r>
          </a:p>
          <a:p>
            <a:pPr eaLnBrk="1" hangingPunct="1">
              <a:defRPr/>
            </a:pPr>
            <a:endParaRPr lang="en-US" b="1" dirty="0"/>
          </a:p>
          <a:p>
            <a:pPr eaLnBrk="1" hangingPunct="1">
              <a:defRPr/>
            </a:pPr>
            <a:r>
              <a:rPr lang="en-US" dirty="0" smtClean="0"/>
              <a:t>Ask a participant to read this section and point out the gears graphic above.</a:t>
            </a:r>
            <a:endParaRPr lang="en-US" b="1" dirty="0"/>
          </a:p>
          <a:p>
            <a:pPr eaLnBrk="1" hangingPunct="1">
              <a:defRPr/>
            </a:pPr>
            <a:endParaRPr lang="en-US" sz="800" dirty="0"/>
          </a:p>
          <a:p>
            <a:pPr eaLnBrk="1" hangingPunct="1">
              <a:defRPr/>
            </a:pPr>
            <a:r>
              <a:rPr lang="en-US" b="1" dirty="0" smtClean="0"/>
              <a:t>Reciprocating Motion</a:t>
            </a:r>
            <a:endParaRPr lang="en-US" b="1" dirty="0"/>
          </a:p>
          <a:p>
            <a:pPr eaLnBrk="1" hangingPunct="1">
              <a:defRPr/>
            </a:pPr>
            <a:endParaRPr lang="en-US" b="1" dirty="0"/>
          </a:p>
          <a:p>
            <a:pPr eaLnBrk="1" hangingPunct="1">
              <a:defRPr/>
            </a:pPr>
            <a:r>
              <a:rPr lang="en-US" dirty="0"/>
              <a:t>Ask a participant to read this section and point out the </a:t>
            </a:r>
            <a:r>
              <a:rPr lang="en-US" dirty="0" smtClean="0"/>
              <a:t>reciprocating table </a:t>
            </a:r>
            <a:r>
              <a:rPr lang="en-US" dirty="0"/>
              <a:t>graphic above.</a:t>
            </a:r>
            <a:endParaRPr lang="en-US" b="1" dirty="0"/>
          </a:p>
          <a:p>
            <a:pPr marL="171449" indent="-171449" eaLnBrk="1" hangingPunct="1">
              <a:buFont typeface="Arial" panose="020B0604020202020204" pitchFamily="34" charset="0"/>
              <a:buChar char="•"/>
              <a:defRPr/>
            </a:pPr>
            <a:endParaRPr lang="en-US" altLang="en-US" dirty="0" smtClean="0">
              <a:latin typeface="Arial" panose="020B0604020202020204" pitchFamily="34" charset="0"/>
            </a:endParaRPr>
          </a:p>
          <a:p>
            <a:pPr eaLnBrk="1" hangingPunct="1">
              <a:defRPr/>
            </a:pPr>
            <a:r>
              <a:rPr lang="en-US" b="1" dirty="0" smtClean="0"/>
              <a:t>Transverse Motion</a:t>
            </a:r>
          </a:p>
          <a:p>
            <a:pPr marL="171449" indent="-171449" eaLnBrk="1" hangingPunct="1">
              <a:buFont typeface="Arial" panose="020B0604020202020204" pitchFamily="34" charset="0"/>
              <a:buChar char="•"/>
              <a:defRPr/>
            </a:pPr>
            <a:endParaRPr lang="en-US" altLang="en-US" dirty="0" smtClean="0">
              <a:latin typeface="Arial" panose="020B0604020202020204" pitchFamily="34" charset="0"/>
            </a:endParaRPr>
          </a:p>
          <a:p>
            <a:pPr eaLnBrk="1" hangingPunct="1">
              <a:defRPr/>
            </a:pPr>
            <a:r>
              <a:rPr lang="en-US" dirty="0"/>
              <a:t>Ask a participant to read this section and point out the </a:t>
            </a:r>
            <a:r>
              <a:rPr lang="en-US" dirty="0" smtClean="0"/>
              <a:t>pulley/belt </a:t>
            </a:r>
            <a:r>
              <a:rPr lang="en-US" dirty="0"/>
              <a:t>graphic above</a:t>
            </a:r>
            <a:r>
              <a:rPr lang="en-US" dirty="0" smtClean="0"/>
              <a:t>.</a:t>
            </a:r>
          </a:p>
          <a:p>
            <a:pPr eaLnBrk="1" hangingPunct="1">
              <a:defRPr/>
            </a:pPr>
            <a:endParaRPr lang="en-US" b="1" dirty="0"/>
          </a:p>
          <a:p>
            <a:pPr eaLnBrk="1" hangingPunct="1">
              <a:defRPr/>
            </a:pPr>
            <a:r>
              <a:rPr lang="en-US" dirty="0" smtClean="0"/>
              <a:t>Ask if there are questions.</a:t>
            </a:r>
            <a:endParaRPr lang="en-US" dirty="0"/>
          </a:p>
          <a:p>
            <a:pPr algn="ctr" eaLnBrk="1" hangingPunct="1">
              <a:defRPr/>
            </a:pPr>
            <a:endParaRPr lang="en-US" altLang="en-US" dirty="0" smtClean="0"/>
          </a:p>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5C1AC3E-C364-4CD1-9B0A-5346854B5F83}" type="slidenum">
              <a:rPr lang="en-US" altLang="en-US" smtClean="0"/>
              <a:pPr/>
              <a:t>10</a:t>
            </a:fld>
            <a:endParaRPr lang="en-US" altLang="en-US" smtClean="0"/>
          </a:p>
        </p:txBody>
      </p:sp>
    </p:spTree>
    <p:extLst>
      <p:ext uri="{BB962C8B-B14F-4D97-AF65-F5344CB8AC3E}">
        <p14:creationId xmlns:p14="http://schemas.microsoft.com/office/powerpoint/2010/main" val="398763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6438" y="4449763"/>
            <a:ext cx="5664200" cy="4449762"/>
          </a:xfrm>
        </p:spPr>
        <p:txBody>
          <a:bodyPr/>
          <a:lstStyle/>
          <a:p>
            <a:pPr eaLnBrk="1" hangingPunct="1">
              <a:defRPr/>
            </a:pPr>
            <a:r>
              <a:rPr lang="en-US" b="1" dirty="0" smtClean="0"/>
              <a:t>In-Running Nip Points</a:t>
            </a:r>
            <a:endParaRPr lang="en-US" b="1" dirty="0"/>
          </a:p>
          <a:p>
            <a:pPr eaLnBrk="1" hangingPunct="1">
              <a:defRPr/>
            </a:pPr>
            <a:endParaRPr lang="en-US" sz="800" dirty="0"/>
          </a:p>
          <a:p>
            <a:pPr eaLnBrk="1" hangingPunct="1">
              <a:defRPr/>
            </a:pPr>
            <a:r>
              <a:rPr lang="en-US" dirty="0" smtClean="0"/>
              <a:t>                               Read this page.  When you read each bullet use a pointer</a:t>
            </a:r>
          </a:p>
          <a:p>
            <a:pPr eaLnBrk="1" hangingPunct="1">
              <a:defRPr/>
            </a:pPr>
            <a:r>
              <a:rPr lang="en-US" dirty="0"/>
              <a:t> </a:t>
            </a:r>
            <a:r>
              <a:rPr lang="en-US" dirty="0" smtClean="0"/>
              <a:t>                              to illustrate each hazard location.  </a:t>
            </a:r>
          </a:p>
          <a:p>
            <a:pPr eaLnBrk="1" hangingPunct="1">
              <a:defRPr/>
            </a:pPr>
            <a:endParaRPr lang="en-US" dirty="0"/>
          </a:p>
          <a:p>
            <a:pPr eaLnBrk="1" hangingPunct="1">
              <a:defRPr/>
            </a:pPr>
            <a:r>
              <a:rPr lang="en-US" dirty="0" smtClean="0"/>
              <a:t>                               Ask if there are questions.</a:t>
            </a:r>
          </a:p>
          <a:p>
            <a:pPr eaLnBrk="1" hangingPunct="1">
              <a:defRPr/>
            </a:pPr>
            <a:endParaRPr lang="en-US" dirty="0"/>
          </a:p>
          <a:p>
            <a:pPr marL="171449" indent="-171449" eaLnBrk="1" hangingPunct="1">
              <a:buFont typeface="Arial" panose="020B0604020202020204" pitchFamily="34" charset="0"/>
              <a:buChar char="•"/>
              <a:defRPr/>
            </a:pPr>
            <a:endParaRPr lang="en-US" altLang="en-US" dirty="0" smtClean="0">
              <a:latin typeface="Arial" panose="020B0604020202020204" pitchFamily="34" charset="0"/>
            </a:endParaRPr>
          </a:p>
          <a:p>
            <a:pPr algn="ctr" eaLnBrk="1" hangingPunct="1">
              <a:defRPr/>
            </a:pPr>
            <a:endParaRPr lang="en-US" altLang="en-US" dirty="0" smtClean="0"/>
          </a:p>
          <a:p>
            <a:pPr>
              <a:defRPr/>
            </a:pPr>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8E6951A-0193-4F68-98F7-7CC86F019837}" type="slidenum">
              <a:rPr lang="en-US" altLang="en-US" smtClean="0"/>
              <a:pPr/>
              <a:t>11</a:t>
            </a:fld>
            <a:endParaRPr lang="en-US" altLang="en-US" smtClean="0"/>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48371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13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06438" y="4449763"/>
            <a:ext cx="5664200" cy="444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Cutting</a:t>
            </a:r>
          </a:p>
          <a:p>
            <a:pPr eaLnBrk="1" hangingPunct="1"/>
            <a:r>
              <a:rPr lang="en-US" altLang="en-US" smtClean="0">
                <a:latin typeface="Arial" panose="020B0604020202020204" pitchFamily="34" charset="0"/>
              </a:rPr>
              <a:t>Ask a participant to read this paragraph and use your pointer to illustrate the cutting hazard on the band saw.</a:t>
            </a:r>
          </a:p>
          <a:p>
            <a:pPr eaLnBrk="1" hangingPunct="1"/>
            <a:endParaRPr lang="en-US" altLang="en-US" sz="800" smtClean="0">
              <a:latin typeface="Arial" panose="020B0604020202020204" pitchFamily="34" charset="0"/>
            </a:endParaRPr>
          </a:p>
          <a:p>
            <a:pPr eaLnBrk="1" hangingPunct="1"/>
            <a:r>
              <a:rPr lang="en-US" altLang="en-US" b="1" smtClean="0">
                <a:latin typeface="Arial" panose="020B0604020202020204" pitchFamily="34" charset="0"/>
              </a:rPr>
              <a:t>Punching</a:t>
            </a:r>
          </a:p>
          <a:p>
            <a:pPr eaLnBrk="1" hangingPunct="1"/>
            <a:r>
              <a:rPr lang="en-US" altLang="en-US" smtClean="0">
                <a:latin typeface="Arial" panose="020B0604020202020204" pitchFamily="34" charset="0"/>
              </a:rPr>
              <a:t>Ask a participant to read this paragraph and use your pointer to illustrate the punching hazard on the metal punch.</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Shearing</a:t>
            </a:r>
          </a:p>
          <a:p>
            <a:pPr eaLnBrk="1" hangingPunct="1"/>
            <a:r>
              <a:rPr lang="en-US" altLang="en-US" smtClean="0">
                <a:latin typeface="Arial" panose="020B0604020202020204" pitchFamily="34" charset="0"/>
              </a:rPr>
              <a:t>Ask a participant to read this paragraph and use your pointer to illustrate the shearing hazard on the shearing machine.</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Bending</a:t>
            </a:r>
            <a:endParaRPr lang="en-US" altLang="en-US" smtClean="0">
              <a:latin typeface="Arial" panose="020B0604020202020204" pitchFamily="34" charset="0"/>
            </a:endParaRPr>
          </a:p>
          <a:p>
            <a:pPr eaLnBrk="1" hangingPunct="1"/>
            <a:r>
              <a:rPr lang="en-US" altLang="en-US" smtClean="0">
                <a:latin typeface="Arial" panose="020B0604020202020204" pitchFamily="34" charset="0"/>
              </a:rPr>
              <a:t>Ask a participant to read this paragraph and use your pointer to illustrate the bending hazard on the bending machine.</a:t>
            </a:r>
          </a:p>
          <a:p>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7A4E0FC-26C1-4BBD-BEC7-7922049FFCFB}" type="slidenum">
              <a:rPr lang="en-US" altLang="en-US" smtClean="0"/>
              <a:pPr/>
              <a:t>12</a:t>
            </a:fld>
            <a:endParaRPr lang="en-US" altLang="en-US" smtClean="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637088"/>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57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Ask participants to pair up, preferably with the person sitting next to 	them, and work together on this exercise. </a:t>
            </a:r>
          </a:p>
          <a:p>
            <a:r>
              <a:rPr lang="en-US" altLang="en-US" smtClean="0">
                <a:latin typeface="Arial" panose="020B0604020202020204" pitchFamily="34" charset="0"/>
              </a:rPr>
              <a:t> </a:t>
            </a:r>
          </a:p>
          <a:p>
            <a:r>
              <a:rPr lang="en-US" altLang="en-US" smtClean="0">
                <a:latin typeface="Arial" panose="020B0604020202020204" pitchFamily="34" charset="0"/>
              </a:rPr>
              <a:t>	Explain that each word in the bottom half of their page 13   is either 	a motion or action hazard. 	</a:t>
            </a:r>
          </a:p>
          <a:p>
            <a:endParaRPr lang="en-US" altLang="en-US" smtClean="0">
              <a:latin typeface="Arial" panose="020B0604020202020204" pitchFamily="34" charset="0"/>
            </a:endParaRPr>
          </a:p>
          <a:p>
            <a:r>
              <a:rPr lang="en-US" altLang="en-US" smtClean="0">
                <a:latin typeface="Arial" panose="020B0604020202020204" pitchFamily="34" charset="0"/>
              </a:rPr>
              <a:t>	Ask them to write each hazard in a row under the appropriate       	column labeled “Motion” or “Action”.</a:t>
            </a:r>
          </a:p>
          <a:p>
            <a:endParaRPr lang="en-US" altLang="en-US" smtClean="0">
              <a:latin typeface="Arial" panose="020B0604020202020204" pitchFamily="34" charset="0"/>
            </a:endParaRPr>
          </a:p>
          <a:p>
            <a:r>
              <a:rPr lang="en-US" altLang="en-US" smtClean="0">
                <a:latin typeface="Arial" panose="020B0604020202020204" pitchFamily="34" charset="0"/>
              </a:rPr>
              <a:t>	Ask the participants not to use their notes or review this material in 	their Training Manual.</a:t>
            </a:r>
          </a:p>
          <a:p>
            <a:endParaRPr lang="en-US" altLang="en-US" smtClean="0">
              <a:latin typeface="Arial" panose="020B0604020202020204" pitchFamily="34" charset="0"/>
            </a:endParaRPr>
          </a:p>
          <a:p>
            <a:r>
              <a:rPr lang="en-US" altLang="en-US" smtClean="0">
                <a:latin typeface="Arial" panose="020B0604020202020204" pitchFamily="34" charset="0"/>
              </a:rPr>
              <a:t>	Allow 3 minutes to complete.</a:t>
            </a:r>
          </a:p>
          <a:p>
            <a:endParaRPr lang="en-US" altLang="en-US" smtClean="0">
              <a:latin typeface="Arial" panose="020B0604020202020204" pitchFamily="34" charset="0"/>
            </a:endParaRPr>
          </a:p>
          <a:p>
            <a:r>
              <a:rPr lang="en-US" altLang="en-US" smtClean="0">
                <a:latin typeface="Arial" panose="020B0604020202020204" pitchFamily="34" charset="0"/>
              </a:rPr>
              <a:t>	 Ask if there are questions.</a:t>
            </a:r>
          </a:p>
          <a:p>
            <a:r>
              <a:rPr lang="en-US" altLang="en-US" smtClean="0">
                <a:latin typeface="Arial" panose="020B0604020202020204" pitchFamily="34" charset="0"/>
              </a:rPr>
              <a:t>	</a:t>
            </a:r>
          </a:p>
          <a:p>
            <a:r>
              <a:rPr lang="en-US" altLang="en-US" smtClean="0">
                <a:latin typeface="Arial" panose="020B0604020202020204" pitchFamily="34" charset="0"/>
              </a:rPr>
              <a:t>	Recap exercise by asking the participants, one hazard word at a 	time, which column they placed each word.</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66A4F6C4-0278-428D-B2AD-5D4CF565A6B2}" type="slidenum">
              <a:rPr lang="en-US" altLang="en-US" smtClean="0"/>
              <a:pPr/>
              <a:t>13</a:t>
            </a:fld>
            <a:endParaRPr lang="en-US" altLang="en-US" smtClean="0"/>
          </a:p>
        </p:txBody>
      </p:sp>
      <p:pic>
        <p:nvPicPr>
          <p:cNvPr id="389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 y="4456113"/>
            <a:ext cx="65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975" y="7954963"/>
            <a:ext cx="685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5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olidFill>
                  <a:schemeClr val="tx2"/>
                </a:solidFill>
                <a:latin typeface="Arial" panose="020B0604020202020204" pitchFamily="34" charset="0"/>
              </a:rPr>
              <a:t>Applicable Regulations</a:t>
            </a:r>
          </a:p>
          <a:p>
            <a:endParaRPr lang="en-US" altLang="en-US" smtClean="0">
              <a:latin typeface="Arial" panose="020B0604020202020204" pitchFamily="34" charset="0"/>
            </a:endParaRPr>
          </a:p>
          <a:p>
            <a:r>
              <a:rPr lang="en-US" altLang="en-US" smtClean="0">
                <a:latin typeface="Arial" panose="020B0604020202020204" pitchFamily="34" charset="0"/>
              </a:rPr>
              <a:t>Explain that this is a reference page for those that want to read the OSHA regulations that apply to the following section of this Training Manual.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C11A137-7D7D-4D68-BE6D-60AB102E9264}" type="slidenum">
              <a:rPr lang="en-US" altLang="en-US" smtClean="0"/>
              <a:pPr/>
              <a:t>14</a:t>
            </a:fld>
            <a:endParaRPr lang="en-US" altLang="en-US" smtClean="0"/>
          </a:p>
        </p:txBody>
      </p:sp>
    </p:spTree>
    <p:extLst>
      <p:ext uri="{BB962C8B-B14F-4D97-AF65-F5344CB8AC3E}">
        <p14:creationId xmlns:p14="http://schemas.microsoft.com/office/powerpoint/2010/main" val="398757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Machine Guards and Devices</a:t>
            </a:r>
          </a:p>
          <a:p>
            <a:pPr eaLnBrk="1" hangingPunct="1"/>
            <a:r>
              <a:rPr lang="en-US" altLang="en-US" b="1" i="1" smtClean="0">
                <a:latin typeface="Arial" panose="020B0604020202020204" pitchFamily="34" charset="0"/>
              </a:rPr>
              <a:t>In this section (pages 15-23) key focus areas are safety guards &amp; devices.</a:t>
            </a:r>
          </a:p>
          <a:p>
            <a:pPr eaLnBrk="1" hangingPunct="1"/>
            <a:r>
              <a:rPr lang="en-US" altLang="en-US" smtClean="0">
                <a:latin typeface="Arial" panose="020B0604020202020204" pitchFamily="34" charset="0"/>
              </a:rPr>
              <a:t>Explain that you have been discussing machinery hazards and now its time to discuss hazard solutions.</a:t>
            </a:r>
          </a:p>
          <a:p>
            <a:pPr eaLnBrk="1" hangingPunct="1"/>
            <a:r>
              <a:rPr lang="en-US" altLang="en-US" smtClean="0">
                <a:latin typeface="Arial" panose="020B0604020202020204" pitchFamily="34" charset="0"/>
              </a:rPr>
              <a:t>Explain that you will be discussing the following Guards, Devices/ Controls:</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575D5084-2501-4016-A59A-FDF70FCAF79D}" type="slidenum">
              <a:rPr lang="en-US" altLang="en-US" smtClean="0"/>
              <a:pPr/>
              <a:t>15</a:t>
            </a:fld>
            <a:endParaRPr lang="en-US" altLang="en-US" smtClean="0"/>
          </a:p>
        </p:txBody>
      </p:sp>
      <p:pic>
        <p:nvPicPr>
          <p:cNvPr id="430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5661025"/>
            <a:ext cx="291306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3"/>
          <p:cNvSpPr txBox="1">
            <a:spLocks noChangeArrowheads="1"/>
          </p:cNvSpPr>
          <p:nvPr/>
        </p:nvSpPr>
        <p:spPr bwMode="auto">
          <a:xfrm>
            <a:off x="4751388" y="5627688"/>
            <a:ext cx="21209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When you get to the </a:t>
            </a:r>
          </a:p>
          <a:p>
            <a:r>
              <a:rPr lang="en-US" altLang="en-US" sz="1200"/>
              <a:t>following guards and </a:t>
            </a:r>
          </a:p>
          <a:p>
            <a:r>
              <a:rPr lang="en-US" altLang="en-US" sz="1200"/>
              <a:t>devices use your pointer</a:t>
            </a:r>
          </a:p>
          <a:p>
            <a:r>
              <a:rPr lang="en-US" altLang="en-US" sz="1200"/>
              <a:t>to point to the corresponding</a:t>
            </a:r>
          </a:p>
          <a:p>
            <a:r>
              <a:rPr lang="en-US" altLang="en-US" sz="1200"/>
              <a:t>guard or device:</a:t>
            </a:r>
          </a:p>
          <a:p>
            <a:endParaRPr lang="en-US" altLang="en-US" sz="1200"/>
          </a:p>
          <a:p>
            <a:endParaRPr lang="en-US" altLang="en-US" sz="1200"/>
          </a:p>
        </p:txBody>
      </p:sp>
      <p:pic>
        <p:nvPicPr>
          <p:cNvPr id="4301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7788" y="6662738"/>
            <a:ext cx="5619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7788" y="7346950"/>
            <a:ext cx="5619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7788" y="8032750"/>
            <a:ext cx="5619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83213" y="6729413"/>
            <a:ext cx="758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59413" y="7716838"/>
            <a:ext cx="6064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Box 9"/>
          <p:cNvSpPr txBox="1">
            <a:spLocks noChangeArrowheads="1"/>
          </p:cNvSpPr>
          <p:nvPr/>
        </p:nvSpPr>
        <p:spPr bwMode="auto">
          <a:xfrm>
            <a:off x="4394200" y="681831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Pullback</a:t>
            </a:r>
          </a:p>
        </p:txBody>
      </p:sp>
      <p:sp>
        <p:nvSpPr>
          <p:cNvPr id="43021" name="TextBox 13"/>
          <p:cNvSpPr txBox="1">
            <a:spLocks noChangeArrowheads="1"/>
          </p:cNvSpPr>
          <p:nvPr/>
        </p:nvSpPr>
        <p:spPr bwMode="auto">
          <a:xfrm>
            <a:off x="4394200" y="7500938"/>
            <a:ext cx="51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Gate</a:t>
            </a:r>
          </a:p>
        </p:txBody>
      </p:sp>
      <p:sp>
        <p:nvSpPr>
          <p:cNvPr id="43022" name="TextBox 14"/>
          <p:cNvSpPr txBox="1">
            <a:spLocks noChangeArrowheads="1"/>
          </p:cNvSpPr>
          <p:nvPr/>
        </p:nvSpPr>
        <p:spPr bwMode="auto">
          <a:xfrm>
            <a:off x="4394200" y="8051800"/>
            <a:ext cx="896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Adjustable</a:t>
            </a:r>
          </a:p>
          <a:p>
            <a:r>
              <a:rPr lang="en-US" altLang="en-US" sz="1200"/>
              <a:t>Guard</a:t>
            </a:r>
          </a:p>
        </p:txBody>
      </p:sp>
      <p:sp>
        <p:nvSpPr>
          <p:cNvPr id="43023" name="TextBox 15"/>
          <p:cNvSpPr txBox="1">
            <a:spLocks noChangeArrowheads="1"/>
          </p:cNvSpPr>
          <p:nvPr/>
        </p:nvSpPr>
        <p:spPr bwMode="auto">
          <a:xfrm>
            <a:off x="5300663" y="7234238"/>
            <a:ext cx="1023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t>Two-handed</a:t>
            </a:r>
          </a:p>
          <a:p>
            <a:pPr algn="ctr"/>
            <a:r>
              <a:rPr lang="en-US" altLang="en-US" sz="1200"/>
              <a:t>Controls</a:t>
            </a:r>
          </a:p>
        </p:txBody>
      </p:sp>
      <p:sp>
        <p:nvSpPr>
          <p:cNvPr id="43024" name="TextBox 16"/>
          <p:cNvSpPr txBox="1">
            <a:spLocks noChangeArrowheads="1"/>
          </p:cNvSpPr>
          <p:nvPr/>
        </p:nvSpPr>
        <p:spPr bwMode="auto">
          <a:xfrm>
            <a:off x="5364163" y="8412163"/>
            <a:ext cx="796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Restraint</a:t>
            </a:r>
          </a:p>
        </p:txBody>
      </p:sp>
      <p:pic>
        <p:nvPicPr>
          <p:cNvPr id="4302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3988" y="5734050"/>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81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Fixed and Interlocked Guards</a:t>
            </a:r>
          </a:p>
          <a:p>
            <a:pPr eaLnBrk="1" hangingPunct="1">
              <a:defRPr/>
            </a:pPr>
            <a:endParaRPr lang="en-US" altLang="en-US" dirty="0" smtClean="0"/>
          </a:p>
          <a:p>
            <a:pPr marL="171450" indent="-171450" eaLnBrk="1" hangingPunct="1">
              <a:buFont typeface="Arial" panose="020B0604020202020204" pitchFamily="34" charset="0"/>
              <a:buChar char="•"/>
              <a:defRPr/>
            </a:pPr>
            <a:r>
              <a:rPr lang="en-US" altLang="en-US" b="1" dirty="0" smtClean="0"/>
              <a:t>Fixed</a:t>
            </a:r>
          </a:p>
          <a:p>
            <a:pPr eaLnBrk="1" hangingPunct="1">
              <a:defRPr/>
            </a:pPr>
            <a:r>
              <a:rPr lang="en-US" dirty="0" smtClean="0"/>
              <a:t>Ask a participant to read this paragraph.</a:t>
            </a:r>
          </a:p>
          <a:p>
            <a:pPr eaLnBrk="1" hangingPunct="1">
              <a:defRPr/>
            </a:pPr>
            <a:r>
              <a:rPr lang="en-US" dirty="0" smtClean="0"/>
              <a:t>Ask if there are questions.</a:t>
            </a:r>
            <a:r>
              <a:rPr lang="en-US" dirty="0"/>
              <a:t> </a:t>
            </a:r>
            <a:endParaRPr lang="en-US" dirty="0" smtClean="0"/>
          </a:p>
          <a:p>
            <a:pPr eaLnBrk="1" hangingPunct="1">
              <a:defRPr/>
            </a:pPr>
            <a:endParaRPr lang="en-US" altLang="en-US" b="1" dirty="0" smtClean="0"/>
          </a:p>
          <a:p>
            <a:pPr marL="171450" indent="-171450" eaLnBrk="1" hangingPunct="1">
              <a:buFont typeface="Arial" panose="020B0604020202020204" pitchFamily="34" charset="0"/>
              <a:buChar char="•"/>
              <a:defRPr/>
            </a:pPr>
            <a:r>
              <a:rPr lang="en-US" altLang="en-US" b="1" dirty="0" smtClean="0"/>
              <a:t>Interlocked</a:t>
            </a:r>
          </a:p>
          <a:p>
            <a:pPr>
              <a:defRPr/>
            </a:pPr>
            <a:r>
              <a:rPr lang="en-US" dirty="0" smtClean="0"/>
              <a:t>Ask a participant to read this paragraph.</a:t>
            </a:r>
          </a:p>
          <a:p>
            <a:pPr>
              <a:defRPr/>
            </a:pPr>
            <a:endParaRPr lang="en-US" dirty="0" smtClean="0"/>
          </a:p>
          <a:p>
            <a:pPr>
              <a:defRPr/>
            </a:pPr>
            <a:r>
              <a:rPr lang="en-US" altLang="en-US" dirty="0" smtClean="0">
                <a:latin typeface="Arial" panose="020B0604020202020204" pitchFamily="34" charset="0"/>
              </a:rPr>
              <a:t>	Use your pointer to point to the cover being opened on the above 	machine and that when it opens the machine will shut down.</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0C49CDA-83B9-4BBF-9A4B-8C754AE7161E}" type="slidenum">
              <a:rPr lang="en-US" altLang="en-US" smtClean="0"/>
              <a:pPr/>
              <a:t>16</a:t>
            </a:fld>
            <a:endParaRPr lang="en-US" altLang="en-US" smtClean="0"/>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65897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18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Adjustable and Self-Adjusting Guards</a:t>
            </a:r>
          </a:p>
          <a:p>
            <a:pPr eaLnBrk="1" hangingPunct="1">
              <a:defRPr/>
            </a:pPr>
            <a:endParaRPr lang="en-US" altLang="en-US" b="1" dirty="0"/>
          </a:p>
          <a:p>
            <a:pPr marL="171450" indent="-171450" eaLnBrk="1" hangingPunct="1">
              <a:buFont typeface="Arial" panose="020B0604020202020204" pitchFamily="34" charset="0"/>
              <a:buChar char="•"/>
              <a:defRPr/>
            </a:pPr>
            <a:r>
              <a:rPr lang="en-US" altLang="en-US" b="1" dirty="0" smtClean="0"/>
              <a:t>Adjustable</a:t>
            </a:r>
          </a:p>
          <a:p>
            <a:pPr eaLnBrk="1" hangingPunct="1">
              <a:defRPr/>
            </a:pPr>
            <a:r>
              <a:rPr lang="en-US" dirty="0"/>
              <a:t>Ask </a:t>
            </a:r>
            <a:r>
              <a:rPr lang="en-US" dirty="0" smtClean="0"/>
              <a:t>a participant </a:t>
            </a:r>
            <a:r>
              <a:rPr lang="en-US" dirty="0"/>
              <a:t>to read this paragraph.</a:t>
            </a:r>
          </a:p>
          <a:p>
            <a:pPr eaLnBrk="1" hangingPunct="1">
              <a:defRPr/>
            </a:pPr>
            <a:r>
              <a:rPr lang="en-US" dirty="0"/>
              <a:t>Ask if there are questions. </a:t>
            </a:r>
          </a:p>
          <a:p>
            <a:pPr eaLnBrk="1" hangingPunct="1">
              <a:defRPr/>
            </a:pPr>
            <a:endParaRPr lang="en-US" altLang="en-US" b="1" dirty="0"/>
          </a:p>
          <a:p>
            <a:pPr marL="171450" indent="-171450" eaLnBrk="1" hangingPunct="1">
              <a:buFont typeface="Arial" panose="020B0604020202020204" pitchFamily="34" charset="0"/>
              <a:buChar char="•"/>
              <a:defRPr/>
            </a:pPr>
            <a:r>
              <a:rPr lang="en-US" altLang="en-US" b="1" dirty="0" smtClean="0"/>
              <a:t>Self-Adjusting</a:t>
            </a:r>
          </a:p>
          <a:p>
            <a:pPr eaLnBrk="1" hangingPunct="1">
              <a:defRPr/>
            </a:pPr>
            <a:r>
              <a:rPr lang="en-US" dirty="0" smtClean="0"/>
              <a:t>Ask a  </a:t>
            </a:r>
            <a:r>
              <a:rPr lang="en-US" dirty="0"/>
              <a:t>participant to read this paragraph.</a:t>
            </a:r>
          </a:p>
          <a:p>
            <a:pPr eaLnBrk="1" hangingPunct="1">
              <a:defRPr/>
            </a:pPr>
            <a:r>
              <a:rPr lang="en-US" dirty="0"/>
              <a:t>Ask if there are questions. </a:t>
            </a:r>
          </a:p>
          <a:p>
            <a:pPr lvl="1" eaLnBrk="1" hangingPunct="1">
              <a:defRPr/>
            </a:pPr>
            <a:endParaRPr lang="en-US" altLang="en-US" dirty="0" smtClean="0"/>
          </a:p>
          <a:p>
            <a:pPr>
              <a:defRPr/>
            </a:pPr>
            <a:endParaRPr lang="en-US" altLang="en-US" dirty="0"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1B211053-605F-49A6-9BA8-FF30EA290646}" type="slidenum">
              <a:rPr lang="en-US" altLang="en-US" smtClean="0"/>
              <a:pPr/>
              <a:t>17</a:t>
            </a:fld>
            <a:endParaRPr lang="en-US" altLang="en-US" smtClean="0"/>
          </a:p>
        </p:txBody>
      </p:sp>
    </p:spTree>
    <p:extLst>
      <p:ext uri="{BB962C8B-B14F-4D97-AF65-F5344CB8AC3E}">
        <p14:creationId xmlns:p14="http://schemas.microsoft.com/office/powerpoint/2010/main" val="370987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Slide Number Placeholder 3"/>
          <p:cNvSpPr>
            <a:spLocks noGrp="1"/>
          </p:cNvSpPr>
          <p:nvPr>
            <p:ph type="sldNum" sz="quarter" idx="5"/>
          </p:nvPr>
        </p:nvSpPr>
        <p:spPr>
          <a:xfrm>
            <a:off x="3843338" y="8901113"/>
            <a:ext cx="3065462" cy="468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7AB60B0-0ED0-4A50-B8D2-858962A6AA25}" type="slidenum">
              <a:rPr lang="en-US" altLang="en-US" smtClean="0"/>
              <a:pPr/>
              <a:t>18</a:t>
            </a:fld>
            <a:endParaRPr lang="en-US" altLang="en-US" smtClean="0"/>
          </a:p>
        </p:txBody>
      </p:sp>
      <p:sp>
        <p:nvSpPr>
          <p:cNvPr id="49156" name="Notes Placeholder 2"/>
          <p:cNvSpPr txBox="1">
            <a:spLocks/>
          </p:cNvSpPr>
          <p:nvPr/>
        </p:nvSpPr>
        <p:spPr bwMode="auto">
          <a:xfrm>
            <a:off x="858838" y="4602163"/>
            <a:ext cx="56642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r>
              <a:rPr lang="en-US" altLang="en-US"/>
              <a:t>	Ask participants to pair up, preferably with the person sitting next to 	them, and work together on this exercise. </a:t>
            </a:r>
          </a:p>
          <a:p>
            <a:r>
              <a:rPr lang="en-US" altLang="en-US"/>
              <a:t>	Explain that for each type of guards there are pros and cons.</a:t>
            </a:r>
          </a:p>
          <a:p>
            <a:r>
              <a:rPr lang="en-US" altLang="en-US"/>
              <a:t>	Each team is to complete the pros and cons for each type of guard.</a:t>
            </a:r>
          </a:p>
          <a:p>
            <a:r>
              <a:rPr lang="en-US" altLang="en-US"/>
              <a:t>	(Note:  If needed to save time, have teams complete only one 	guard type.  Be sure to assign the teams so that each type of guard 	is evaluated.  Allow 5 to 20 minutes depending on if the teams are 	completing their assessments on all four guards or on one guard.)</a:t>
            </a:r>
          </a:p>
          <a:p>
            <a:endParaRPr lang="en-US" altLang="en-US"/>
          </a:p>
          <a:p>
            <a:r>
              <a:rPr lang="en-US" altLang="en-US"/>
              <a:t>	Flipchart the pros and cons for each type of guard as you go 	around the room asking each team for their input.</a:t>
            </a:r>
          </a:p>
          <a:p>
            <a:endParaRPr lang="en-US" altLang="en-US"/>
          </a:p>
          <a:p>
            <a:r>
              <a:rPr lang="en-US" altLang="en-US"/>
              <a:t>	Ask, “What was the purpose of this exercise?”</a:t>
            </a:r>
          </a:p>
          <a:p>
            <a:endParaRPr lang="en-US" altLang="en-US"/>
          </a:p>
          <a:p>
            <a:r>
              <a:rPr lang="en-US" altLang="en-US"/>
              <a:t>	To know which guards are most appropriate and provide the most 	protection for the machines that you use.</a:t>
            </a:r>
          </a:p>
        </p:txBody>
      </p:sp>
      <p:pic>
        <p:nvPicPr>
          <p:cNvPr id="491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838" y="4602163"/>
            <a:ext cx="652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638" y="6524625"/>
            <a:ext cx="6524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63" y="7121525"/>
            <a:ext cx="64293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163" y="7780338"/>
            <a:ext cx="6889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Notes Placeholder 1"/>
          <p:cNvSpPr>
            <a:spLocks noGrp="1"/>
          </p:cNvSpPr>
          <p:nvPr/>
        </p:nvSpPr>
        <p:spPr bwMode="auto">
          <a:xfrm>
            <a:off x="706438" y="4449763"/>
            <a:ext cx="5664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52782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Presence Sensing and Pullback Devices</a:t>
            </a:r>
          </a:p>
          <a:p>
            <a:pPr eaLnBrk="1" hangingPunct="1">
              <a:defRPr/>
            </a:pPr>
            <a:endParaRPr lang="en-US" altLang="en-US" sz="800" dirty="0" smtClean="0"/>
          </a:p>
          <a:p>
            <a:pPr eaLnBrk="1" hangingPunct="1">
              <a:defRPr/>
            </a:pPr>
            <a:r>
              <a:rPr lang="en-US" altLang="en-US" dirty="0" smtClean="0"/>
              <a:t>Explain that the photos on the screen correlate to the types of devices being discussed.</a:t>
            </a:r>
          </a:p>
          <a:p>
            <a:pPr eaLnBrk="1" hangingPunct="1">
              <a:defRPr/>
            </a:pPr>
            <a:endParaRPr lang="en-US" altLang="en-US" dirty="0"/>
          </a:p>
          <a:p>
            <a:pPr marL="171449" indent="-171449" eaLnBrk="1" hangingPunct="1">
              <a:buFont typeface="Arial" panose="020B0604020202020204" pitchFamily="34" charset="0"/>
              <a:buChar char="•"/>
              <a:defRPr/>
            </a:pPr>
            <a:r>
              <a:rPr lang="en-US" altLang="en-US" b="1" dirty="0" smtClean="0"/>
              <a:t>Presence Sensing</a:t>
            </a:r>
          </a:p>
          <a:p>
            <a:pPr eaLnBrk="1" hangingPunct="1">
              <a:defRPr/>
            </a:pPr>
            <a:r>
              <a:rPr lang="en-US" dirty="0"/>
              <a:t>Ask </a:t>
            </a:r>
            <a:r>
              <a:rPr lang="en-US" dirty="0" smtClean="0"/>
              <a:t>a participant </a:t>
            </a:r>
            <a:r>
              <a:rPr lang="en-US" dirty="0"/>
              <a:t>to read this paragraph.</a:t>
            </a:r>
          </a:p>
          <a:p>
            <a:pPr eaLnBrk="1" hangingPunct="1">
              <a:defRPr/>
            </a:pPr>
            <a:r>
              <a:rPr lang="en-US" dirty="0"/>
              <a:t>Ask if there are questions</a:t>
            </a:r>
            <a:r>
              <a:rPr lang="en-US" dirty="0" smtClean="0"/>
              <a:t>.</a:t>
            </a:r>
          </a:p>
          <a:p>
            <a:pPr eaLnBrk="1" hangingPunct="1">
              <a:defRPr/>
            </a:pPr>
            <a:endParaRPr lang="en-US" altLang="en-US" sz="800" b="1" dirty="0"/>
          </a:p>
          <a:p>
            <a:pPr marL="171449" indent="-171449" eaLnBrk="1" hangingPunct="1">
              <a:buFont typeface="Arial" panose="020B0604020202020204" pitchFamily="34" charset="0"/>
              <a:buChar char="•"/>
              <a:defRPr/>
            </a:pPr>
            <a:r>
              <a:rPr lang="en-US" altLang="en-US" b="1" dirty="0" smtClean="0"/>
              <a:t>Pullback</a:t>
            </a:r>
          </a:p>
          <a:p>
            <a:pPr eaLnBrk="1" hangingPunct="1">
              <a:defRPr/>
            </a:pPr>
            <a:r>
              <a:rPr lang="en-US" dirty="0"/>
              <a:t>Ask </a:t>
            </a:r>
            <a:r>
              <a:rPr lang="en-US" dirty="0" smtClean="0"/>
              <a:t>a participant </a:t>
            </a:r>
            <a:r>
              <a:rPr lang="en-US" dirty="0"/>
              <a:t>to read this paragraph.</a:t>
            </a:r>
          </a:p>
          <a:p>
            <a:pPr eaLnBrk="1" hangingPunct="1">
              <a:defRPr/>
            </a:pPr>
            <a:r>
              <a:rPr lang="en-US" dirty="0"/>
              <a:t>Ask if there are questions.</a:t>
            </a:r>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4EE80D8-3E12-4528-9FC1-5B6944A86B9F}" type="slidenum">
              <a:rPr lang="en-US" altLang="en-US" smtClean="0"/>
              <a:pPr/>
              <a:t>19</a:t>
            </a:fld>
            <a:endParaRPr lang="en-US" altLang="en-US" smtClean="0"/>
          </a:p>
        </p:txBody>
      </p:sp>
    </p:spTree>
    <p:extLst>
      <p:ext uri="{BB962C8B-B14F-4D97-AF65-F5344CB8AC3E}">
        <p14:creationId xmlns:p14="http://schemas.microsoft.com/office/powerpoint/2010/main" val="324113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79513" y="727075"/>
            <a:ext cx="4686300" cy="3514725"/>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Table of Contents</a:t>
            </a:r>
          </a:p>
          <a:p>
            <a:pPr eaLnBrk="1" hangingPunct="1"/>
            <a:endParaRPr lang="en-US" altLang="en-US" b="1" dirty="0" smtClean="0">
              <a:latin typeface="Arial" panose="020B0604020202020204" pitchFamily="34" charset="0"/>
            </a:endParaRPr>
          </a:p>
          <a:p>
            <a:pPr eaLnBrk="1" hangingPunct="1"/>
            <a:r>
              <a:rPr lang="en-US" altLang="en-US" dirty="0" smtClean="0">
                <a:latin typeface="Arial" panose="020B0604020202020204" pitchFamily="34" charset="0"/>
              </a:rPr>
              <a:t>Explain that this is the table of contents which could support your participants in the future if looking for specific information.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Ask if there are questions.</a:t>
            </a:r>
          </a:p>
          <a:p>
            <a:pPr eaLnBrk="1" hangingPunct="1"/>
            <a:endParaRPr lang="en-US" altLang="en-US" sz="1800" dirty="0" smtClean="0">
              <a:latin typeface="Arial" panose="020B0604020202020204" pitchFamily="34" charset="0"/>
            </a:endParaRP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2575">
              <a:spcBef>
                <a:spcPct val="30000"/>
              </a:spcBef>
              <a:defRPr sz="1200">
                <a:solidFill>
                  <a:schemeClr val="tx1"/>
                </a:solidFill>
                <a:latin typeface="Arial" panose="020B0604020202020204" pitchFamily="34" charset="0"/>
              </a:defRPr>
            </a:lvl2pPr>
            <a:lvl3pPr marL="1139825"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2638" indent="-225425">
              <a:spcBef>
                <a:spcPct val="30000"/>
              </a:spcBef>
              <a:defRPr sz="1200">
                <a:solidFill>
                  <a:schemeClr val="tx1"/>
                </a:solidFill>
                <a:latin typeface="Arial" panose="020B0604020202020204" pitchFamily="34" charset="0"/>
              </a:defRPr>
            </a:lvl5pPr>
            <a:lvl6pPr marL="2509838" indent="-225425" eaLnBrk="0" fontAlgn="base" hangingPunct="0">
              <a:spcBef>
                <a:spcPct val="30000"/>
              </a:spcBef>
              <a:spcAft>
                <a:spcPct val="0"/>
              </a:spcAft>
              <a:defRPr sz="1200">
                <a:solidFill>
                  <a:schemeClr val="tx1"/>
                </a:solidFill>
                <a:latin typeface="Arial" panose="020B0604020202020204" pitchFamily="34" charset="0"/>
              </a:defRPr>
            </a:lvl6pPr>
            <a:lvl7pPr marL="2967038" indent="-225425" eaLnBrk="0" fontAlgn="base" hangingPunct="0">
              <a:spcBef>
                <a:spcPct val="30000"/>
              </a:spcBef>
              <a:spcAft>
                <a:spcPct val="0"/>
              </a:spcAft>
              <a:defRPr sz="1200">
                <a:solidFill>
                  <a:schemeClr val="tx1"/>
                </a:solidFill>
                <a:latin typeface="Arial" panose="020B0604020202020204" pitchFamily="34" charset="0"/>
              </a:defRPr>
            </a:lvl7pPr>
            <a:lvl8pPr marL="3424238" indent="-225425" eaLnBrk="0" fontAlgn="base" hangingPunct="0">
              <a:spcBef>
                <a:spcPct val="30000"/>
              </a:spcBef>
              <a:spcAft>
                <a:spcPct val="0"/>
              </a:spcAft>
              <a:defRPr sz="1200">
                <a:solidFill>
                  <a:schemeClr val="tx1"/>
                </a:solidFill>
                <a:latin typeface="Arial" panose="020B0604020202020204" pitchFamily="34" charset="0"/>
              </a:defRPr>
            </a:lvl8pPr>
            <a:lvl9pPr marL="3881438"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A4DB4D-E02D-4104-8D89-E406275538F5}"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4142792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Restraint and Safety Controls</a:t>
            </a:r>
          </a:p>
          <a:p>
            <a:pPr eaLnBrk="1" hangingPunct="1">
              <a:defRPr/>
            </a:pPr>
            <a:endParaRPr lang="en-US" altLang="en-US" b="1" dirty="0" smtClean="0"/>
          </a:p>
          <a:p>
            <a:pPr eaLnBrk="1" hangingPunct="1">
              <a:defRPr/>
            </a:pPr>
            <a:r>
              <a:rPr lang="en-US" altLang="en-US" dirty="0"/>
              <a:t>Explain that the photos on the screen correlate to the types of devices being discussed.</a:t>
            </a:r>
          </a:p>
          <a:p>
            <a:pPr eaLnBrk="1" hangingPunct="1">
              <a:defRPr/>
            </a:pPr>
            <a:endParaRPr lang="en-US" altLang="en-US" dirty="0" smtClean="0"/>
          </a:p>
          <a:p>
            <a:pPr marL="171449" indent="-171449" eaLnBrk="1" hangingPunct="1">
              <a:buFont typeface="Arial" panose="020B0604020202020204" pitchFamily="34" charset="0"/>
              <a:buChar char="•"/>
              <a:defRPr/>
            </a:pPr>
            <a:r>
              <a:rPr lang="en-US" altLang="en-US" b="1" dirty="0" smtClean="0"/>
              <a:t>Restraint</a:t>
            </a:r>
          </a:p>
          <a:p>
            <a:pPr eaLnBrk="1" hangingPunct="1">
              <a:defRPr/>
            </a:pPr>
            <a:r>
              <a:rPr lang="en-US" dirty="0"/>
              <a:t>Ask </a:t>
            </a:r>
            <a:r>
              <a:rPr lang="en-US" dirty="0" smtClean="0"/>
              <a:t>a participant </a:t>
            </a:r>
            <a:r>
              <a:rPr lang="en-US" dirty="0"/>
              <a:t>to read this paragraph.</a:t>
            </a:r>
          </a:p>
          <a:p>
            <a:pPr eaLnBrk="1" hangingPunct="1">
              <a:defRPr/>
            </a:pPr>
            <a:r>
              <a:rPr lang="en-US" dirty="0"/>
              <a:t>Ask if there are questions.</a:t>
            </a:r>
          </a:p>
          <a:p>
            <a:pPr eaLnBrk="1" hangingPunct="1">
              <a:defRPr/>
            </a:pPr>
            <a:endParaRPr lang="en-US" altLang="en-US" b="1" dirty="0" smtClean="0"/>
          </a:p>
          <a:p>
            <a:pPr marL="171449" indent="-171449" eaLnBrk="1" hangingPunct="1">
              <a:buFont typeface="Arial" panose="020B0604020202020204" pitchFamily="34" charset="0"/>
              <a:buChar char="•"/>
              <a:defRPr/>
            </a:pPr>
            <a:r>
              <a:rPr lang="en-US" altLang="en-US" b="1" dirty="0" smtClean="0"/>
              <a:t>Safety Controls</a:t>
            </a:r>
          </a:p>
          <a:p>
            <a:pPr eaLnBrk="1" hangingPunct="1">
              <a:defRPr/>
            </a:pPr>
            <a:r>
              <a:rPr lang="en-US" dirty="0" smtClean="0"/>
              <a:t>Ask a  </a:t>
            </a:r>
            <a:r>
              <a:rPr lang="en-US" dirty="0"/>
              <a:t>participant to read this paragraph.</a:t>
            </a:r>
          </a:p>
          <a:p>
            <a:pPr eaLnBrk="1" hangingPunct="1">
              <a:defRPr/>
            </a:pPr>
            <a:r>
              <a:rPr lang="en-US" dirty="0"/>
              <a:t>Ask if there are questions.</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FA5C813-2BA9-4E35-B8C7-2B1F944FB6B0}" type="slidenum">
              <a:rPr lang="en-US" altLang="en-US" smtClean="0"/>
              <a:pPr/>
              <a:t>20</a:t>
            </a:fld>
            <a:endParaRPr lang="en-US" altLang="en-US" smtClean="0"/>
          </a:p>
        </p:txBody>
      </p:sp>
    </p:spTree>
    <p:extLst>
      <p:ext uri="{BB962C8B-B14F-4D97-AF65-F5344CB8AC3E}">
        <p14:creationId xmlns:p14="http://schemas.microsoft.com/office/powerpoint/2010/main" val="71530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Gates and Two-Handed Controls</a:t>
            </a:r>
          </a:p>
          <a:p>
            <a:pPr eaLnBrk="1" hangingPunct="1">
              <a:defRPr/>
            </a:pPr>
            <a:endParaRPr lang="en-US" altLang="en-US" dirty="0" smtClean="0"/>
          </a:p>
          <a:p>
            <a:pPr eaLnBrk="1" hangingPunct="1">
              <a:defRPr/>
            </a:pPr>
            <a:r>
              <a:rPr lang="en-US" altLang="en-US" dirty="0" smtClean="0"/>
              <a:t>Explain </a:t>
            </a:r>
            <a:r>
              <a:rPr lang="en-US" altLang="en-US" dirty="0"/>
              <a:t>that the photos on the screen correlate to the types of devices being discussed.</a:t>
            </a:r>
          </a:p>
          <a:p>
            <a:pPr eaLnBrk="1" hangingPunct="1">
              <a:defRPr/>
            </a:pPr>
            <a:endParaRPr lang="en-US" altLang="en-US" dirty="0" smtClean="0"/>
          </a:p>
          <a:p>
            <a:pPr marL="171449" indent="-171449" eaLnBrk="1" hangingPunct="1">
              <a:buFont typeface="Arial" panose="020B0604020202020204" pitchFamily="34" charset="0"/>
              <a:buChar char="•"/>
              <a:defRPr/>
            </a:pPr>
            <a:r>
              <a:rPr lang="en-US" altLang="en-US" b="1" dirty="0" smtClean="0"/>
              <a:t>Gates</a:t>
            </a:r>
          </a:p>
          <a:p>
            <a:pPr eaLnBrk="1" hangingPunct="1">
              <a:defRPr/>
            </a:pPr>
            <a:r>
              <a:rPr lang="en-US" dirty="0" smtClean="0"/>
              <a:t>Ask a participant </a:t>
            </a:r>
            <a:r>
              <a:rPr lang="en-US" dirty="0"/>
              <a:t>to read this paragraph</a:t>
            </a:r>
            <a:r>
              <a:rPr lang="en-US" dirty="0" smtClean="0"/>
              <a:t>.</a:t>
            </a:r>
          </a:p>
          <a:p>
            <a:pPr eaLnBrk="1" hangingPunct="1">
              <a:defRPr/>
            </a:pPr>
            <a:endParaRPr lang="en-US" dirty="0" smtClean="0"/>
          </a:p>
          <a:p>
            <a:pPr eaLnBrk="1" hangingPunct="1">
              <a:defRPr/>
            </a:pPr>
            <a:r>
              <a:rPr lang="en-US" dirty="0"/>
              <a:t>	</a:t>
            </a:r>
            <a:r>
              <a:rPr lang="en-US" dirty="0" smtClean="0"/>
              <a:t>Use your pointer to support what is being read.</a:t>
            </a:r>
            <a:endParaRPr lang="en-US" dirty="0"/>
          </a:p>
          <a:p>
            <a:pPr eaLnBrk="1" hangingPunct="1">
              <a:defRPr/>
            </a:pPr>
            <a:r>
              <a:rPr lang="en-US" dirty="0" smtClean="0"/>
              <a:t>	Ask </a:t>
            </a:r>
            <a:r>
              <a:rPr lang="en-US" dirty="0"/>
              <a:t>if there are questions.</a:t>
            </a:r>
          </a:p>
          <a:p>
            <a:pPr eaLnBrk="1" hangingPunct="1">
              <a:defRPr/>
            </a:pPr>
            <a:endParaRPr lang="en-US" altLang="en-US" b="1" dirty="0" smtClean="0"/>
          </a:p>
          <a:p>
            <a:pPr marL="171449" indent="-171449" eaLnBrk="1" hangingPunct="1">
              <a:buFont typeface="Arial" panose="020B0604020202020204" pitchFamily="34" charset="0"/>
              <a:buChar char="•"/>
              <a:defRPr/>
            </a:pPr>
            <a:r>
              <a:rPr lang="en-US" altLang="en-US" b="1" dirty="0" smtClean="0"/>
              <a:t>Two-Handed Controls</a:t>
            </a:r>
          </a:p>
          <a:p>
            <a:pPr eaLnBrk="1" hangingPunct="1">
              <a:defRPr/>
            </a:pPr>
            <a:r>
              <a:rPr lang="en-US" dirty="0"/>
              <a:t>Ask participant to read this paragraph</a:t>
            </a:r>
            <a:r>
              <a:rPr lang="en-US" dirty="0" smtClean="0"/>
              <a:t>.</a:t>
            </a:r>
          </a:p>
          <a:p>
            <a:pPr eaLnBrk="1" hangingPunct="1">
              <a:defRPr/>
            </a:pPr>
            <a:endParaRPr lang="en-US" dirty="0"/>
          </a:p>
          <a:p>
            <a:pPr eaLnBrk="1" hangingPunct="1">
              <a:defRPr/>
            </a:pPr>
            <a:r>
              <a:rPr lang="en-US" dirty="0" smtClean="0"/>
              <a:t>	Use </a:t>
            </a:r>
            <a:r>
              <a:rPr lang="en-US" dirty="0"/>
              <a:t>your pointer to support what is being read.</a:t>
            </a:r>
          </a:p>
          <a:p>
            <a:pPr eaLnBrk="1" hangingPunct="1">
              <a:defRPr/>
            </a:pPr>
            <a:r>
              <a:rPr lang="en-US" dirty="0" smtClean="0"/>
              <a:t>	Ask </a:t>
            </a:r>
            <a:r>
              <a:rPr lang="en-US" dirty="0"/>
              <a:t>if there are questions.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C4963DBD-B9BC-49F6-923A-F53CCE17A2B8}" type="slidenum">
              <a:rPr lang="en-US" altLang="en-US" smtClean="0"/>
              <a:pPr/>
              <a:t>21</a:t>
            </a:fld>
            <a:endParaRPr lang="en-US" altLang="en-US" smtClean="0"/>
          </a:p>
        </p:txBody>
      </p:sp>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62849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77327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956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Safe Guarding by Location and Distance</a:t>
            </a:r>
          </a:p>
          <a:p>
            <a:endParaRPr lang="en-US" altLang="en-US" sz="800" dirty="0" smtClean="0">
              <a:latin typeface="Arial" panose="020B0604020202020204" pitchFamily="34" charset="0"/>
            </a:endParaRPr>
          </a:p>
          <a:p>
            <a:pPr eaLnBrk="1" hangingPunct="1"/>
            <a:r>
              <a:rPr lang="en-US" altLang="en-US" dirty="0" smtClean="0">
                <a:latin typeface="Arial" panose="020B0604020202020204" pitchFamily="34" charset="0"/>
              </a:rPr>
              <a:t>Ask a participant to read this paragraph.</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	Use your pointer to show the distance between the operator and 	the work that is being done.</a:t>
            </a:r>
          </a:p>
          <a:p>
            <a:pPr eaLnBrk="1" hangingPunct="1"/>
            <a:r>
              <a:rPr lang="en-US" altLang="en-US" dirty="0" smtClean="0">
                <a:latin typeface="Arial" panose="020B0604020202020204" pitchFamily="34" charset="0"/>
              </a:rPr>
              <a:t>	Ask if there are questions.</a:t>
            </a:r>
          </a:p>
          <a:p>
            <a:pPr algn="ct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b="1" dirty="0" smtClean="0">
                <a:latin typeface="Arial" panose="020B0604020202020204" pitchFamily="34" charset="0"/>
              </a:rPr>
              <a:t>Emphasize “Always Follow Manufacturers Instructions”</a:t>
            </a:r>
            <a:r>
              <a:rPr lang="en-US" altLang="en-US" dirty="0" smtClean="0">
                <a:latin typeface="Arial" panose="020B0604020202020204" pitchFamily="34" charset="0"/>
              </a:rPr>
              <a:t/>
            </a:r>
            <a:br>
              <a:rPr lang="en-US" altLang="en-US" dirty="0" smtClean="0">
                <a:latin typeface="Arial" panose="020B0604020202020204" pitchFamily="34" charset="0"/>
              </a:rPr>
            </a:br>
            <a:endParaRPr lang="en-US" altLang="en-US" dirty="0"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6CB80B69-5383-4F89-8CB4-A2C168C08D94}" type="slidenum">
              <a:rPr lang="en-US" altLang="en-US" smtClean="0"/>
              <a:pPr/>
              <a:t>22</a:t>
            </a:fld>
            <a:endParaRPr lang="en-US" altLang="en-US" smtClean="0"/>
          </a:p>
        </p:txBody>
      </p:sp>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3705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404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89038" y="703263"/>
            <a:ext cx="4699000" cy="352425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pair up, preferably with the person sitting next to 	them, and work together on this exercise. Explain that the pictures of the guards and devices above are numbered.  For each number/picture (column 1) write the type of guard or device the picture represents (column 2) and how the guard or device keeps the worker safe (column 3).  Allow 3-5 minutes to complete.  </a:t>
            </a:r>
          </a:p>
          <a:p>
            <a:r>
              <a:rPr lang="en-US" altLang="en-US" smtClean="0">
                <a:latin typeface="Arial" panose="020B0604020202020204" pitchFamily="34" charset="0"/>
              </a:rPr>
              <a:t>Recap one picture at a time by asking the participant pairs to share what they wrote.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D5CAFD5-B2C2-4F7F-9BA0-FB9E1A08C913}" type="slidenum">
              <a:rPr lang="en-US" altLang="en-US" smtClean="0"/>
              <a:pPr/>
              <a:t>23</a:t>
            </a:fld>
            <a:endParaRPr lang="en-US" altLang="en-US" smtClean="0"/>
          </a:p>
        </p:txBody>
      </p:sp>
      <p:graphicFrame>
        <p:nvGraphicFramePr>
          <p:cNvPr id="2" name="Table 1"/>
          <p:cNvGraphicFramePr>
            <a:graphicFrameLocks noGrp="1"/>
          </p:cNvGraphicFramePr>
          <p:nvPr/>
        </p:nvGraphicFramePr>
        <p:xfrm>
          <a:off x="706438" y="5980113"/>
          <a:ext cx="5664200" cy="2601912"/>
        </p:xfrm>
        <a:graphic>
          <a:graphicData uri="http://schemas.openxmlformats.org/drawingml/2006/table">
            <a:tbl>
              <a:tblPr firstRow="1" bandRow="1">
                <a:tableStyleId>{5C22544A-7EE6-4342-B048-85BDC9FD1C3A}</a:tableStyleId>
              </a:tblPr>
              <a:tblGrid>
                <a:gridCol w="621694">
                  <a:extLst>
                    <a:ext uri="{9D8B030D-6E8A-4147-A177-3AD203B41FA5}">
                      <a16:colId xmlns:a16="http://schemas.microsoft.com/office/drawing/2014/main" val="20000"/>
                    </a:ext>
                  </a:extLst>
                </a:gridCol>
                <a:gridCol w="2286274">
                  <a:extLst>
                    <a:ext uri="{9D8B030D-6E8A-4147-A177-3AD203B41FA5}">
                      <a16:colId xmlns:a16="http://schemas.microsoft.com/office/drawing/2014/main" val="20001"/>
                    </a:ext>
                  </a:extLst>
                </a:gridCol>
                <a:gridCol w="2756232">
                  <a:extLst>
                    <a:ext uri="{9D8B030D-6E8A-4147-A177-3AD203B41FA5}">
                      <a16:colId xmlns:a16="http://schemas.microsoft.com/office/drawing/2014/main" val="20002"/>
                    </a:ext>
                  </a:extLst>
                </a:gridCol>
              </a:tblGrid>
              <a:tr h="365734">
                <a:tc>
                  <a:txBody>
                    <a:bodyPr/>
                    <a:lstStyle/>
                    <a:p>
                      <a:pPr algn="ctr"/>
                      <a:r>
                        <a:rPr lang="en-US" sz="1800" dirty="0" smtClean="0"/>
                        <a:t>#</a:t>
                      </a:r>
                      <a:endParaRPr lang="en-US" sz="1800" dirty="0"/>
                    </a:p>
                  </a:txBody>
                  <a:tcPr marL="91451" marR="91451" marT="45706" marB="45706">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Guards/Device</a:t>
                      </a:r>
                      <a:endParaRPr lang="en-US" sz="1800" dirty="0"/>
                    </a:p>
                  </a:txBody>
                  <a:tcPr marL="91451" marR="91451" marT="45706" marB="45706">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How It</a:t>
                      </a:r>
                      <a:r>
                        <a:rPr lang="en-US" sz="1800" baseline="0" dirty="0" smtClean="0"/>
                        <a:t> Works</a:t>
                      </a:r>
                      <a:endParaRPr lang="en-US" sz="1800" dirty="0"/>
                    </a:p>
                  </a:txBody>
                  <a:tcPr marL="91451" marR="91451" marT="45706" marB="45706">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717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1</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Adjustable Guard</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The guard can be adjusted based on the size of the material</a:t>
                      </a:r>
                      <a:r>
                        <a:rPr lang="en-US" altLang="en-US" sz="1200" b="1" baseline="0" dirty="0" smtClean="0"/>
                        <a:t> being worked on.</a:t>
                      </a:r>
                      <a:endParaRPr lang="en-US" altLang="en-US" sz="1200" b="1" dirty="0" smtClean="0"/>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747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2</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Self-Adjusting Guard</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This adjusts</a:t>
                      </a:r>
                      <a:r>
                        <a:rPr lang="en-US" altLang="en-US" sz="1200" b="1" baseline="0" dirty="0" smtClean="0"/>
                        <a:t> itself as work progresses</a:t>
                      </a:r>
                      <a:endParaRPr lang="en-US" altLang="en-US" sz="1200" b="1" dirty="0" smtClean="0"/>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17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3</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Two-handed controls</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The machine</a:t>
                      </a:r>
                      <a:r>
                        <a:rPr lang="en-US" altLang="en-US" sz="1200" b="1" baseline="0" dirty="0" smtClean="0"/>
                        <a:t> will not operate unless both hands are on the controls</a:t>
                      </a:r>
                      <a:endParaRPr lang="en-US" altLang="en-US" sz="1200" b="1" dirty="0" smtClean="0"/>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17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4</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Fixed Guard</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The guard is a permanent part of the machine</a:t>
                      </a:r>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175">
                <a:tc>
                  <a:txBody>
                    <a:bodyPr/>
                    <a:lstStyle/>
                    <a:p>
                      <a:pPr algn="ctr"/>
                      <a:r>
                        <a:rPr lang="en-US" sz="1800" b="1" dirty="0" smtClean="0"/>
                        <a:t>5</a:t>
                      </a:r>
                      <a:endParaRPr lang="en-US" sz="1800" b="1" dirty="0"/>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Restraint</a:t>
                      </a:r>
                      <a:endParaRPr lang="en-US" sz="1200" b="1" dirty="0"/>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dirty="0" smtClean="0"/>
                        <a:t>The</a:t>
                      </a:r>
                      <a:r>
                        <a:rPr lang="en-US" altLang="en-US" sz="1200" b="1" baseline="0" dirty="0" smtClean="0"/>
                        <a:t> restraint does not allow the operator to reach the point of operation</a:t>
                      </a:r>
                      <a:endParaRPr lang="en-US" altLang="en-US" sz="1200" b="1" dirty="0" smtClean="0"/>
                    </a:p>
                  </a:txBody>
                  <a:tcPr marL="91451" marR="91451"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0901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706438" y="4449763"/>
            <a:ext cx="5664200" cy="444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Common Shipyard Shop Machines</a:t>
            </a:r>
          </a:p>
          <a:p>
            <a:pPr eaLnBrk="1" hangingPunct="1"/>
            <a:endParaRPr lang="en-US" altLang="en-US" sz="700" smtClean="0">
              <a:latin typeface="Arial" panose="020B0604020202020204" pitchFamily="34" charset="0"/>
            </a:endParaRPr>
          </a:p>
          <a:p>
            <a:pPr eaLnBrk="1" hangingPunct="1">
              <a:spcBef>
                <a:spcPct val="0"/>
              </a:spcBef>
            </a:pPr>
            <a:r>
              <a:rPr lang="en-US" altLang="en-US" smtClean="0">
                <a:latin typeface="Arial" panose="020B0604020202020204" pitchFamily="34" charset="0"/>
              </a:rPr>
              <a:t>Areas of focus for this section -- Explain that is this section you are going to talk about specific machines often found in shipbuilding and ship repair shops. </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Explain that the machines you will be discussing and are not all inclusive but many of the same hazards and safety principles apply to different machines.</a:t>
            </a:r>
          </a:p>
          <a:p>
            <a:pPr eaLnBrk="1" hangingPunct="1">
              <a:spcBef>
                <a:spcPct val="0"/>
              </a:spcBef>
            </a:pPr>
            <a:endParaRPr lang="en-US" altLang="en-US"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	As you read the list of machines use your pointer to identify the 	corresponding machine.</a:t>
            </a:r>
          </a:p>
          <a:p>
            <a:pPr eaLnBrk="1" hangingPunct="1">
              <a:spcBef>
                <a:spcPct val="0"/>
              </a:spcBef>
            </a:pPr>
            <a:endParaRPr lang="en-US" altLang="en-US"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As you read the list ask for a show of hands how many of the participants work with or work around each piece of equipment.</a:t>
            </a:r>
          </a:p>
          <a:p>
            <a:pPr eaLnBrk="1" hangingPunct="1">
              <a:spcBef>
                <a:spcPct val="0"/>
              </a:spcBef>
            </a:pPr>
            <a:endParaRPr lang="en-US" altLang="en-US"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a:p>
            <a:pPr eaLnBrk="1" hangingPunct="1">
              <a:spcBef>
                <a:spcPct val="0"/>
              </a:spcBef>
            </a:pPr>
            <a:endParaRPr lang="en-US" altLang="en-US" sz="700"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a:p>
            <a:pPr lvl="2"/>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5E72DAC4-8C00-4977-9F47-F91B2556A04B}" type="slidenum">
              <a:rPr lang="en-US" altLang="en-US" smtClean="0"/>
              <a:pPr/>
              <a:t>24</a:t>
            </a:fld>
            <a:endParaRPr lang="en-US" altLang="en-US" smtClean="0"/>
          </a:p>
        </p:txBody>
      </p:sp>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9801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261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Abrasive Wheel and Grinder</a:t>
            </a:r>
          </a:p>
          <a:p>
            <a:endParaRPr lang="en-US" altLang="en-US" smtClean="0">
              <a:latin typeface="Arial" panose="020B0604020202020204" pitchFamily="34" charset="0"/>
            </a:endParaRPr>
          </a:p>
          <a:p>
            <a:r>
              <a:rPr lang="en-US" altLang="en-US" smtClean="0">
                <a:latin typeface="Arial" panose="020B0604020202020204" pitchFamily="34" charset="0"/>
              </a:rPr>
              <a:t>	What is the Motion Hazard of an abrasive wheel and grinder?</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Rotating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an abrasive wheel and grinder?</a:t>
            </a:r>
          </a:p>
          <a:p>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smtClean="0">
                <a:latin typeface="Arial" panose="020B0604020202020204" pitchFamily="34" charset="0"/>
              </a:rPr>
              <a:t>	Cutting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Ask a participant to read page. </a:t>
            </a:r>
          </a:p>
          <a:p>
            <a:endParaRPr lang="en-US" altLang="en-US" smtClean="0">
              <a:latin typeface="Arial" panose="020B0604020202020204" pitchFamily="34" charset="0"/>
            </a:endParaRPr>
          </a:p>
          <a:p>
            <a:r>
              <a:rPr lang="en-US" altLang="en-US" smtClean="0">
                <a:latin typeface="Arial" panose="020B0604020202020204" pitchFamily="34" charset="0"/>
              </a:rPr>
              <a:t>Ask if there are questions.</a:t>
            </a:r>
          </a:p>
          <a:p>
            <a:endParaRPr lang="en-US"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B40D627-9F63-4195-B0F5-81658051B6A8}" type="slidenum">
              <a:rPr lang="en-US" altLang="en-US" smtClean="0"/>
              <a:pPr/>
              <a:t>25</a:t>
            </a:fld>
            <a:endParaRPr lang="en-US" altLang="en-US" smtClean="0"/>
          </a:p>
        </p:txBody>
      </p:sp>
      <p:pic>
        <p:nvPicPr>
          <p:cNvPr id="634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4837113"/>
            <a:ext cx="64293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6186488"/>
            <a:ext cx="64293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4713" y="5516563"/>
            <a:ext cx="615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7725" y="6843713"/>
            <a:ext cx="615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916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b="1" smtClean="0">
              <a:latin typeface="Arial" panose="020B0604020202020204" pitchFamily="34" charset="0"/>
            </a:endParaRPr>
          </a:p>
          <a:p>
            <a:r>
              <a:rPr lang="en-US" altLang="en-US" smtClean="0">
                <a:latin typeface="Arial" panose="020B0604020202020204" pitchFamily="34" charset="0"/>
              </a:rPr>
              <a:t>	Read the first paragraph and use pointer to highlight the nip point at 	the work rest.</a:t>
            </a:r>
          </a:p>
          <a:p>
            <a:endParaRPr lang="en-US" altLang="en-US" smtClean="0">
              <a:latin typeface="Arial" panose="020B0604020202020204" pitchFamily="34" charset="0"/>
            </a:endParaRPr>
          </a:p>
          <a:p>
            <a:r>
              <a:rPr lang="en-US" altLang="en-US" smtClean="0">
                <a:latin typeface="Arial" panose="020B0604020202020204" pitchFamily="34" charset="0"/>
              </a:rPr>
              <a:t>Ask a participant to read the second paragraph.</a:t>
            </a:r>
          </a:p>
          <a:p>
            <a:endParaRPr lang="en-US" altLang="en-US" smtClean="0">
              <a:latin typeface="Arial" panose="020B0604020202020204" pitchFamily="34" charset="0"/>
            </a:endParaRPr>
          </a:p>
          <a:p>
            <a:r>
              <a:rPr lang="en-US" altLang="en-US" smtClean="0">
                <a:latin typeface="Arial" panose="020B0604020202020204" pitchFamily="34" charset="0"/>
              </a:rPr>
              <a:t>Ask if there are questions.</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89CA834-7567-478F-A736-352FBAD03539}" type="slidenum">
              <a:rPr lang="en-US" altLang="en-US" smtClean="0"/>
              <a:pPr/>
              <a:t>26</a:t>
            </a:fld>
            <a:endParaRPr lang="en-US" altLang="en-US" smtClean="0"/>
          </a:p>
        </p:txBody>
      </p:sp>
      <p:pic>
        <p:nvPicPr>
          <p:cNvPr id="6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8371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207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r>
              <a:rPr lang="en-US" altLang="en-US" smtClean="0">
                <a:latin typeface="Arial" panose="020B0604020202020204" pitchFamily="34" charset="0"/>
              </a:rPr>
              <a:t>Now that you have discussed the hazards of abrasive wheels it is time to discuss solutions.</a:t>
            </a:r>
          </a:p>
          <a:p>
            <a:endParaRPr lang="en-US" altLang="en-US" smtClean="0">
              <a:latin typeface="Arial" panose="020B0604020202020204" pitchFamily="34" charset="0"/>
            </a:endParaRPr>
          </a:p>
          <a:p>
            <a:r>
              <a:rPr lang="en-US" altLang="en-US" smtClean="0">
                <a:latin typeface="Arial" panose="020B0604020202020204" pitchFamily="34" charset="0"/>
              </a:rPr>
              <a:t>Ask a participant to read the first paragraph.</a:t>
            </a:r>
          </a:p>
          <a:p>
            <a:endParaRPr lang="en-US" altLang="en-US" smtClean="0">
              <a:latin typeface="Arial" panose="020B0604020202020204" pitchFamily="34" charset="0"/>
            </a:endParaRPr>
          </a:p>
          <a:p>
            <a:r>
              <a:rPr lang="en-US" altLang="en-US" smtClean="0">
                <a:latin typeface="Arial" panose="020B0604020202020204" pitchFamily="34" charset="0"/>
              </a:rPr>
              <a:t>	When they are finished use your pointer to highlight the top graphic 	above and discuss the graphic and what is written.</a:t>
            </a:r>
          </a:p>
          <a:p>
            <a:endParaRPr lang="en-US" altLang="en-US" smtClean="0">
              <a:latin typeface="Arial" panose="020B0604020202020204" pitchFamily="34" charset="0"/>
            </a:endParaRPr>
          </a:p>
          <a:p>
            <a:r>
              <a:rPr lang="en-US" altLang="en-US" smtClean="0">
                <a:latin typeface="Arial" panose="020B0604020202020204" pitchFamily="34" charset="0"/>
              </a:rPr>
              <a:t>	Read the second paragraph.</a:t>
            </a:r>
          </a:p>
          <a:p>
            <a:endParaRPr lang="en-US" altLang="en-US" smtClean="0">
              <a:latin typeface="Arial" panose="020B0604020202020204" pitchFamily="34" charset="0"/>
            </a:endParaRPr>
          </a:p>
          <a:p>
            <a:r>
              <a:rPr lang="en-US" altLang="en-US" smtClean="0">
                <a:latin typeface="Arial" panose="020B0604020202020204" pitchFamily="34" charset="0"/>
              </a:rPr>
              <a:t>	Use your pointer to highlight key points.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F4D80A8-BBA1-4C3A-AC9C-D501887B92ED}" type="slidenum">
              <a:rPr lang="en-US" altLang="en-US" smtClean="0"/>
              <a:pPr/>
              <a:t>27</a:t>
            </a:fld>
            <a:endParaRPr lang="en-US" altLang="en-US" smtClean="0"/>
          </a:p>
        </p:txBody>
      </p:sp>
      <p:pic>
        <p:nvPicPr>
          <p:cNvPr id="67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7515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68183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35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Band Saw</a:t>
            </a:r>
          </a:p>
          <a:p>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What is the Motion Hazard of a band saw?</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Reciprocating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 band saw?</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Cutting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Ask a participant to read the paragraph.</a:t>
            </a:r>
          </a:p>
          <a:p>
            <a:endParaRPr lang="en-US" altLang="en-US" smtClean="0">
              <a:latin typeface="Arial" panose="020B0604020202020204" pitchFamily="34" charset="0"/>
            </a:endParaRPr>
          </a:p>
          <a:p>
            <a:r>
              <a:rPr lang="en-US" altLang="en-US" smtClean="0">
                <a:latin typeface="Arial" panose="020B0604020202020204" pitchFamily="34" charset="0"/>
              </a:rPr>
              <a:t>Ask if there are questions.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CA44709-3E51-493F-A909-C45EA6419A71}" type="slidenum">
              <a:rPr lang="en-US" altLang="en-US" smtClean="0"/>
              <a:pPr/>
              <a:t>28</a:t>
            </a:fld>
            <a:endParaRPr lang="en-US" altLang="en-US" smtClean="0"/>
          </a:p>
        </p:txBody>
      </p:sp>
      <p:pic>
        <p:nvPicPr>
          <p:cNvPr id="696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4837113"/>
            <a:ext cx="6159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6159500"/>
            <a:ext cx="6159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438" y="5518150"/>
            <a:ext cx="6159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6438" y="6821488"/>
            <a:ext cx="6159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94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b="1" smtClean="0">
              <a:latin typeface="Arial" panose="020B0604020202020204" pitchFamily="34" charset="0"/>
            </a:endParaRPr>
          </a:p>
          <a:p>
            <a:r>
              <a:rPr lang="en-US" altLang="en-US" smtClean="0">
                <a:latin typeface="Arial" panose="020B0604020202020204" pitchFamily="34" charset="0"/>
              </a:rPr>
              <a:t>Read the first sentence.</a:t>
            </a:r>
          </a:p>
          <a:p>
            <a:endParaRPr lang="en-US" altLang="en-US" smtClean="0">
              <a:latin typeface="Arial" panose="020B0604020202020204" pitchFamily="34" charset="0"/>
            </a:endParaRPr>
          </a:p>
          <a:p>
            <a:r>
              <a:rPr lang="en-US" altLang="en-US" b="1" smtClean="0">
                <a:latin typeface="Arial" panose="020B0604020202020204" pitchFamily="34" charset="0"/>
              </a:rPr>
              <a:t>	What hazard do you readily see in the photo?</a:t>
            </a:r>
          </a:p>
          <a:p>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b="1" smtClean="0">
                <a:latin typeface="Arial" panose="020B0604020202020204" pitchFamily="34" charset="0"/>
              </a:rPr>
              <a:t>	</a:t>
            </a:r>
            <a:r>
              <a:rPr lang="en-US" altLang="en-US" smtClean="0">
                <a:latin typeface="Arial" panose="020B0604020202020204" pitchFamily="34" charset="0"/>
              </a:rPr>
              <a:t>No blade guard</a:t>
            </a:r>
          </a:p>
          <a:p>
            <a:r>
              <a:rPr lang="en-US" altLang="en-US" smtClean="0">
                <a:latin typeface="Arial" panose="020B0604020202020204" pitchFamily="34" charset="0"/>
              </a:rPr>
              <a:t>	No transparent guard</a:t>
            </a:r>
          </a:p>
          <a:p>
            <a:r>
              <a:rPr lang="en-US" altLang="en-US" smtClean="0">
                <a:latin typeface="Arial" panose="020B0604020202020204" pitchFamily="34" charset="0"/>
              </a:rPr>
              <a:t>	No air hose</a:t>
            </a:r>
          </a:p>
          <a:p>
            <a:r>
              <a:rPr lang="en-US" altLang="en-US" smtClean="0">
                <a:latin typeface="Arial" panose="020B0604020202020204" pitchFamily="34" charset="0"/>
              </a:rPr>
              <a:t>	Possible poor lighting</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6DF5628F-B6D4-4F21-8F73-1EF0C7DC9DFD}" type="slidenum">
              <a:rPr lang="en-US" altLang="en-US" smtClean="0"/>
              <a:pPr/>
              <a:t>29</a:t>
            </a:fld>
            <a:endParaRPr lang="en-US" altLang="en-US" smtClean="0"/>
          </a:p>
        </p:txBody>
      </p:sp>
      <p:pic>
        <p:nvPicPr>
          <p:cNvPr id="716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5294313"/>
            <a:ext cx="62706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438" y="6132513"/>
            <a:ext cx="6159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23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2575">
              <a:spcBef>
                <a:spcPct val="30000"/>
              </a:spcBef>
              <a:defRPr sz="1200">
                <a:solidFill>
                  <a:schemeClr val="tx1"/>
                </a:solidFill>
                <a:latin typeface="Arial" panose="020B0604020202020204" pitchFamily="34" charset="0"/>
              </a:defRPr>
            </a:lvl2pPr>
            <a:lvl3pPr marL="1139825"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2638" indent="-225425">
              <a:spcBef>
                <a:spcPct val="30000"/>
              </a:spcBef>
              <a:defRPr sz="1200">
                <a:solidFill>
                  <a:schemeClr val="tx1"/>
                </a:solidFill>
                <a:latin typeface="Arial" panose="020B0604020202020204" pitchFamily="34" charset="0"/>
              </a:defRPr>
            </a:lvl5pPr>
            <a:lvl6pPr marL="2509838" indent="-225425" eaLnBrk="0" fontAlgn="base" hangingPunct="0">
              <a:spcBef>
                <a:spcPct val="30000"/>
              </a:spcBef>
              <a:spcAft>
                <a:spcPct val="0"/>
              </a:spcAft>
              <a:defRPr sz="1200">
                <a:solidFill>
                  <a:schemeClr val="tx1"/>
                </a:solidFill>
                <a:latin typeface="Arial" panose="020B0604020202020204" pitchFamily="34" charset="0"/>
              </a:defRPr>
            </a:lvl6pPr>
            <a:lvl7pPr marL="2967038" indent="-225425" eaLnBrk="0" fontAlgn="base" hangingPunct="0">
              <a:spcBef>
                <a:spcPct val="30000"/>
              </a:spcBef>
              <a:spcAft>
                <a:spcPct val="0"/>
              </a:spcAft>
              <a:defRPr sz="1200">
                <a:solidFill>
                  <a:schemeClr val="tx1"/>
                </a:solidFill>
                <a:latin typeface="Arial" panose="020B0604020202020204" pitchFamily="34" charset="0"/>
              </a:defRPr>
            </a:lvl7pPr>
            <a:lvl8pPr marL="3424238" indent="-225425" eaLnBrk="0" fontAlgn="base" hangingPunct="0">
              <a:spcBef>
                <a:spcPct val="30000"/>
              </a:spcBef>
              <a:spcAft>
                <a:spcPct val="0"/>
              </a:spcAft>
              <a:defRPr sz="1200">
                <a:solidFill>
                  <a:schemeClr val="tx1"/>
                </a:solidFill>
                <a:latin typeface="Arial" panose="020B0604020202020204" pitchFamily="34" charset="0"/>
              </a:defRPr>
            </a:lvl8pPr>
            <a:lvl9pPr marL="3881438"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5C0249-E0F5-4542-926B-2D0CC09FC867}" type="slidenum">
              <a:rPr lang="en-US" altLang="en-US" smtClean="0">
                <a:solidFill>
                  <a:srgbClr val="000000"/>
                </a:solidFill>
              </a:rPr>
              <a:pPr>
                <a:spcBef>
                  <a:spcPct val="0"/>
                </a:spcBef>
              </a:pPr>
              <a:t>3</a:t>
            </a:fld>
            <a:endParaRPr lang="en-US" alt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28650" y="4449763"/>
            <a:ext cx="5662613"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Course Objectives</a:t>
            </a:r>
          </a:p>
          <a:p>
            <a:r>
              <a:rPr lang="en-US" altLang="en-US" smtClean="0">
                <a:latin typeface="Arial" panose="020B0604020202020204" pitchFamily="34" charset="0"/>
              </a:rPr>
              <a:t>Read course objectives.  </a:t>
            </a:r>
          </a:p>
          <a:p>
            <a:endParaRPr lang="en-US" altLang="en-US" sz="800" smtClean="0">
              <a:latin typeface="Arial" panose="020B0604020202020204" pitchFamily="34" charset="0"/>
            </a:endParaRPr>
          </a:p>
          <a:p>
            <a:r>
              <a:rPr lang="en-US" altLang="en-US" smtClean="0">
                <a:latin typeface="Arial" panose="020B0604020202020204" pitchFamily="34" charset="0"/>
              </a:rPr>
              <a:t>Note:  All training sessions must cover the first bullet.  If you are only doing Machinery Hazards, have the participants cross out “Portable Power Tool Hazards” in the second and third bullets.  If you are only doing Portable Power Tool Hazards, have the participants cross out “Machinery Hazards” in the second and third bullets.  </a:t>
            </a:r>
          </a:p>
          <a:p>
            <a:endParaRPr lang="en-US" altLang="en-US" sz="800" smtClean="0">
              <a:latin typeface="Arial" panose="020B0604020202020204" pitchFamily="34" charset="0"/>
            </a:endParaRPr>
          </a:p>
          <a:p>
            <a:r>
              <a:rPr lang="en-US" altLang="en-US" smtClean="0">
                <a:latin typeface="Arial" panose="020B0604020202020204" pitchFamily="34" charset="0"/>
              </a:rPr>
              <a:t>Training Manual content will include materials for both topics for reference</a:t>
            </a:r>
            <a:r>
              <a:rPr lang="en-US" altLang="en-US" b="1" smtClean="0">
                <a:latin typeface="Arial" panose="020B0604020202020204" pitchFamily="34" charset="0"/>
              </a:rPr>
              <a:t>.</a:t>
            </a:r>
          </a:p>
          <a:p>
            <a:endParaRPr lang="en-US" altLang="en-US" sz="800" b="1" smtClean="0">
              <a:latin typeface="Arial" panose="020B0604020202020204" pitchFamily="34" charset="0"/>
            </a:endParaRPr>
          </a:p>
          <a:p>
            <a:pPr eaLnBrk="1" hangingPunct="1"/>
            <a:r>
              <a:rPr lang="en-US" altLang="en-US" smtClean="0">
                <a:latin typeface="Arial" panose="020B0604020202020204" pitchFamily="34" charset="0"/>
              </a:rPr>
              <a:t>Handout Pre/Post Test and explain by completing this test they will have a good understanding of the material being covered.  Explain this will also establish a benchmark to determine how well the trainer conveyed the information.</a:t>
            </a:r>
          </a:p>
          <a:p>
            <a:pPr eaLnBrk="1" hangingPunct="1"/>
            <a:r>
              <a:rPr lang="en-US" altLang="en-US" smtClean="0">
                <a:latin typeface="Arial" panose="020B0604020202020204" pitchFamily="34" charset="0"/>
              </a:rPr>
              <a:t>Ask if there are questions.</a:t>
            </a:r>
          </a:p>
          <a:p>
            <a:pPr eaLnBrk="1" hangingPunct="1"/>
            <a:endParaRPr lang="en-US" altLang="en-US" sz="800" smtClean="0">
              <a:latin typeface="Arial" panose="020B0604020202020204" pitchFamily="34" charset="0"/>
            </a:endParaRPr>
          </a:p>
          <a:p>
            <a:pPr eaLnBrk="1" hangingPunct="1"/>
            <a:r>
              <a:rPr lang="en-US" altLang="en-US" smtClean="0">
                <a:latin typeface="Arial" panose="020B0604020202020204" pitchFamily="34" charset="0"/>
              </a:rPr>
              <a:t>Have them circle “Pre” at the top of the test.  Have them write the date in the appropriate space.  Explain that they will not need to write their names on the pre-test.  Allow 5-10 minutes to complete the pre-test and collect the tests.  Coordinator will grade tests.  </a:t>
            </a:r>
            <a:endParaRPr lang="en-US" altLang="en-US" b="1" smtClean="0">
              <a:latin typeface="Arial" panose="020B0604020202020204" pitchFamily="34" charset="0"/>
            </a:endParaRPr>
          </a:p>
        </p:txBody>
      </p:sp>
    </p:spTree>
    <p:extLst>
      <p:ext uri="{BB962C8B-B14F-4D97-AF65-F5344CB8AC3E}">
        <p14:creationId xmlns:p14="http://schemas.microsoft.com/office/powerpoint/2010/main" val="3460402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Read page 30.</a:t>
            </a:r>
          </a:p>
          <a:p>
            <a:endParaRPr lang="en-US" altLang="en-US" smtClean="0">
              <a:latin typeface="Arial" panose="020B0604020202020204" pitchFamily="34" charset="0"/>
            </a:endParaRPr>
          </a:p>
          <a:p>
            <a:r>
              <a:rPr lang="en-US" altLang="en-US" smtClean="0">
                <a:latin typeface="Arial" panose="020B0604020202020204" pitchFamily="34" charset="0"/>
              </a:rPr>
              <a:t>	 As you read, use your pointer to highlight Training Manual text.  </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Go over the safety precautions in illustration two above.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D6A4DBE-160B-4D1F-9EDD-455EB1BF7EB6}" type="slidenum">
              <a:rPr lang="en-US" altLang="en-US" smtClean="0"/>
              <a:pPr/>
              <a:t>30</a:t>
            </a:fld>
            <a:endParaRPr lang="en-US" altLang="en-US" smtClean="0"/>
          </a:p>
        </p:txBody>
      </p:sp>
      <p:pic>
        <p:nvPicPr>
          <p:cNvPr id="737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2943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660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a:t>
            </a:r>
          </a:p>
          <a:p>
            <a:r>
              <a:rPr lang="en-US" altLang="en-US" smtClean="0">
                <a:latin typeface="Arial" panose="020B0604020202020204" pitchFamily="34" charset="0"/>
              </a:rPr>
              <a:t>	What is the Motion Hazard of a Miter Saw?</a:t>
            </a:r>
          </a:p>
          <a:p>
            <a:endParaRPr lang="en-US" altLang="en-US" smtClean="0">
              <a:latin typeface="Arial" panose="020B0604020202020204" pitchFamily="34" charset="0"/>
            </a:endParaRPr>
          </a:p>
          <a:p>
            <a:r>
              <a:rPr lang="en-US" altLang="en-US" smtClean="0">
                <a:latin typeface="Arial" panose="020B0604020202020204" pitchFamily="34" charset="0"/>
              </a:rPr>
              <a:t>	Rotating</a:t>
            </a: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 Chop Saw?</a:t>
            </a:r>
          </a:p>
          <a:p>
            <a:endParaRPr lang="en-US" altLang="en-US" smtClean="0">
              <a:latin typeface="Arial" panose="020B0604020202020204" pitchFamily="34" charset="0"/>
            </a:endParaRPr>
          </a:p>
          <a:p>
            <a:r>
              <a:rPr lang="en-US" altLang="en-US" smtClean="0">
                <a:latin typeface="Arial" panose="020B0604020202020204" pitchFamily="34" charset="0"/>
              </a:rPr>
              <a:t>	Cutting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b="1" smtClean="0">
                <a:latin typeface="Arial" panose="020B0604020202020204" pitchFamily="34" charset="0"/>
              </a:rPr>
              <a:t>Cut-Off Saw</a:t>
            </a:r>
          </a:p>
          <a:p>
            <a:r>
              <a:rPr lang="en-US" altLang="en-US" smtClean="0">
                <a:latin typeface="Arial" panose="020B0604020202020204" pitchFamily="34" charset="0"/>
              </a:rPr>
              <a:t>Ask participant to read.  Ask if there are questions.</a:t>
            </a:r>
          </a:p>
          <a:p>
            <a:r>
              <a:rPr lang="en-US" altLang="en-US" b="1" smtClean="0">
                <a:latin typeface="Arial" panose="020B0604020202020204" pitchFamily="34" charset="0"/>
              </a:rPr>
              <a:t>Miter Saw</a:t>
            </a:r>
          </a:p>
          <a:p>
            <a:r>
              <a:rPr lang="en-US" altLang="en-US" smtClean="0">
                <a:latin typeface="Arial" panose="020B0604020202020204" pitchFamily="34" charset="0"/>
              </a:rPr>
              <a:t>Ask participant to read.  Ask if there are questions.</a:t>
            </a:r>
          </a:p>
          <a:p>
            <a:r>
              <a:rPr lang="en-US" altLang="en-US" b="1" smtClean="0">
                <a:latin typeface="Arial" panose="020B0604020202020204" pitchFamily="34" charset="0"/>
              </a:rPr>
              <a:t>Chop Saw</a:t>
            </a:r>
          </a:p>
          <a:p>
            <a:r>
              <a:rPr lang="en-US" altLang="en-US" smtClean="0">
                <a:latin typeface="Arial" panose="020B0604020202020204" pitchFamily="34" charset="0"/>
              </a:rPr>
              <a:t>Ask participant to read.  Ask if there are questions.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2BC18D23-5935-429B-A863-CC65FCDFDF68}" type="slidenum">
              <a:rPr lang="en-US" altLang="en-US" smtClean="0"/>
              <a:pPr/>
              <a:t>31</a:t>
            </a:fld>
            <a:endParaRPr lang="en-US" altLang="en-US" smtClean="0"/>
          </a:p>
        </p:txBody>
      </p:sp>
      <p:pic>
        <p:nvPicPr>
          <p:cNvPr id="757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4837113"/>
            <a:ext cx="495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75" y="5270500"/>
            <a:ext cx="495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88" y="5764213"/>
            <a:ext cx="484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788" y="6180138"/>
            <a:ext cx="4841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785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r>
              <a:rPr lang="en-US" altLang="en-US" b="1" i="1" dirty="0" smtClean="0">
                <a:latin typeface="Arial" panose="020B0604020202020204" pitchFamily="34" charset="0"/>
              </a:rPr>
              <a:t>	</a:t>
            </a:r>
          </a:p>
          <a:p>
            <a:r>
              <a:rPr lang="en-US" altLang="en-US" b="1" i="1" dirty="0" smtClean="0">
                <a:latin typeface="Arial" panose="020B0604020202020204" pitchFamily="34" charset="0"/>
              </a:rPr>
              <a:t>	What’s wrong with this picture?</a:t>
            </a:r>
          </a:p>
          <a:p>
            <a:endParaRPr lang="en-US" altLang="en-US" b="1" i="1" dirty="0" smtClean="0">
              <a:latin typeface="Arial" panose="020B0604020202020204" pitchFamily="34" charset="0"/>
            </a:endParaRPr>
          </a:p>
          <a:p>
            <a:endParaRPr lang="en-US" altLang="en-US" b="1" i="1" dirty="0" smtClean="0">
              <a:latin typeface="Arial" panose="020B0604020202020204" pitchFamily="34" charset="0"/>
            </a:endParaRPr>
          </a:p>
          <a:p>
            <a:r>
              <a:rPr lang="en-US" altLang="en-US" b="1" i="1" dirty="0" smtClean="0">
                <a:latin typeface="Arial" panose="020B0604020202020204" pitchFamily="34" charset="0"/>
              </a:rPr>
              <a:t>	</a:t>
            </a:r>
            <a:r>
              <a:rPr lang="en-US" altLang="en-US" dirty="0" smtClean="0">
                <a:latin typeface="Arial" panose="020B0604020202020204" pitchFamily="34" charset="0"/>
              </a:rPr>
              <a:t>No guard</a:t>
            </a:r>
          </a:p>
          <a:p>
            <a:r>
              <a:rPr lang="en-US" altLang="en-US" dirty="0" smtClean="0">
                <a:latin typeface="Arial" panose="020B0604020202020204" pitchFamily="34" charset="0"/>
              </a:rPr>
              <a:t>	Saw not secured</a:t>
            </a:r>
          </a:p>
          <a:p>
            <a:r>
              <a:rPr lang="en-US" altLang="en-US" dirty="0" smtClean="0">
                <a:latin typeface="Arial" panose="020B0604020202020204" pitchFamily="34" charset="0"/>
              </a:rPr>
              <a:t>	No solid foundation for the saw to rest</a:t>
            </a:r>
          </a:p>
          <a:p>
            <a:r>
              <a:rPr lang="en-US" altLang="en-US" dirty="0" smtClean="0">
                <a:latin typeface="Arial" panose="020B0604020202020204" pitchFamily="34" charset="0"/>
              </a:rPr>
              <a:t>	Housekeeping issues</a:t>
            </a:r>
          </a:p>
          <a:p>
            <a:r>
              <a:rPr lang="en-US" altLang="en-US" b="1" i="1" dirty="0" smtClean="0">
                <a:latin typeface="Arial" panose="020B0604020202020204" pitchFamily="34" charset="0"/>
              </a:rPr>
              <a:t>	</a:t>
            </a:r>
          </a:p>
          <a:p>
            <a:r>
              <a:rPr lang="en-US" altLang="en-US" dirty="0" smtClean="0">
                <a:latin typeface="Arial" panose="020B0604020202020204" pitchFamily="34" charset="0"/>
              </a:rPr>
              <a:t>Ask participant to read page 32.</a:t>
            </a:r>
          </a:p>
          <a:p>
            <a:endParaRPr lang="en-US" altLang="en-US" dirty="0" smtClean="0">
              <a:latin typeface="Arial" panose="020B0604020202020204" pitchFamily="34" charset="0"/>
            </a:endParaRPr>
          </a:p>
          <a:p>
            <a:r>
              <a:rPr lang="en-US" altLang="en-US" dirty="0" smtClean="0">
                <a:latin typeface="Arial" panose="020B0604020202020204" pitchFamily="34" charset="0"/>
              </a:rPr>
              <a:t>Ask if there are questions.</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CC64D067-E23E-4B75-9466-B6C1A9B00773}" type="slidenum">
              <a:rPr lang="en-US" altLang="en-US" smtClean="0"/>
              <a:pPr/>
              <a:t>32</a:t>
            </a:fld>
            <a:endParaRPr lang="en-US" altLang="en-US" smtClean="0"/>
          </a:p>
        </p:txBody>
      </p:sp>
      <p:pic>
        <p:nvPicPr>
          <p:cNvPr id="778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4760913"/>
            <a:ext cx="66516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438" y="5576888"/>
            <a:ext cx="66516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399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Ask a participant to read first paragraph of page 33.</a:t>
            </a:r>
          </a:p>
          <a:p>
            <a:endParaRPr lang="en-US" altLang="en-US" smtClean="0">
              <a:latin typeface="Arial" panose="020B0604020202020204" pitchFamily="34" charset="0"/>
            </a:endParaRPr>
          </a:p>
          <a:p>
            <a:r>
              <a:rPr lang="en-US" altLang="en-US" smtClean="0">
                <a:latin typeface="Arial" panose="020B0604020202020204" pitchFamily="34" charset="0"/>
              </a:rPr>
              <a:t>	As participant is reading, use your pointer to highlight the picture 	corresponding to the text.</a:t>
            </a:r>
          </a:p>
          <a:p>
            <a:endParaRPr lang="en-US" altLang="en-US" smtClean="0">
              <a:latin typeface="Arial" panose="020B0604020202020204" pitchFamily="34" charset="0"/>
            </a:endParaRPr>
          </a:p>
          <a:p>
            <a:r>
              <a:rPr lang="en-US" altLang="en-US" smtClean="0">
                <a:latin typeface="Arial" panose="020B0604020202020204" pitchFamily="34" charset="0"/>
              </a:rPr>
              <a:t>Ask if there are questions.</a:t>
            </a:r>
          </a:p>
          <a:p>
            <a:endParaRPr lang="en-US" altLang="en-US" smtClean="0">
              <a:latin typeface="Arial" panose="020B0604020202020204" pitchFamily="34" charset="0"/>
            </a:endParaRPr>
          </a:p>
          <a:p>
            <a:r>
              <a:rPr lang="en-US" altLang="en-US" b="1" i="1" smtClean="0">
                <a:latin typeface="Arial" panose="020B0604020202020204" pitchFamily="34" charset="0"/>
              </a:rPr>
              <a:t>Additional Safety Measures</a:t>
            </a:r>
          </a:p>
          <a:p>
            <a:endParaRPr lang="en-US" altLang="en-US" smtClean="0">
              <a:latin typeface="Arial" panose="020B0604020202020204" pitchFamily="34" charset="0"/>
            </a:endParaRPr>
          </a:p>
          <a:p>
            <a:r>
              <a:rPr lang="en-US" altLang="en-US" smtClean="0">
                <a:latin typeface="Arial" panose="020B0604020202020204" pitchFamily="34" charset="0"/>
              </a:rPr>
              <a:t>Read this section of page 33. </a:t>
            </a:r>
          </a:p>
          <a:p>
            <a:endParaRPr lang="en-US" altLang="en-US" smtClean="0">
              <a:latin typeface="Arial" panose="020B0604020202020204" pitchFamily="34" charset="0"/>
            </a:endParaRPr>
          </a:p>
          <a:p>
            <a:r>
              <a:rPr lang="en-US" altLang="en-US" smtClean="0">
                <a:latin typeface="Arial" panose="020B0604020202020204" pitchFamily="34" charset="0"/>
              </a:rPr>
              <a:t>Ask if there are questions.</a:t>
            </a:r>
          </a:p>
          <a:p>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7048681-8486-43B8-AF37-1F5EFE327613}" type="slidenum">
              <a:rPr lang="en-US" altLang="en-US" smtClean="0"/>
              <a:pPr/>
              <a:t>33</a:t>
            </a:fld>
            <a:endParaRPr lang="en-US" altLang="en-US" smtClean="0"/>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3705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965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	Ask -- What does a circular saw have in common with a grinder that 	it does not have in common with a band saw? </a:t>
            </a:r>
          </a:p>
          <a:p>
            <a:endParaRPr lang="en-US" altLang="en-US" smtClean="0">
              <a:latin typeface="Arial" panose="020B0604020202020204" pitchFamily="34" charset="0"/>
            </a:endParaRPr>
          </a:p>
          <a:p>
            <a:r>
              <a:rPr lang="en-US" altLang="en-US" smtClean="0">
                <a:latin typeface="Arial" panose="020B0604020202020204" pitchFamily="34" charset="0"/>
              </a:rPr>
              <a:t>	Rotating Motion Hazard and Cutting Action Hazard.</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Have participants pick a machine previously discussed and identify 	hazards and solutions and complete the chart on page 34.  Have 	them do this without referring to training materials.</a:t>
            </a:r>
          </a:p>
          <a:p>
            <a:endParaRPr lang="en-US" altLang="en-US" smtClean="0">
              <a:latin typeface="Arial" panose="020B0604020202020204" pitchFamily="34" charset="0"/>
            </a:endParaRPr>
          </a:p>
          <a:p>
            <a:r>
              <a:rPr lang="en-US" altLang="en-US" smtClean="0">
                <a:latin typeface="Arial" panose="020B0604020202020204" pitchFamily="34" charset="0"/>
              </a:rPr>
              <a:t>Ask for two participants to volunteer to share their answers.</a:t>
            </a:r>
          </a:p>
          <a:p>
            <a:endParaRPr lang="en-US" altLang="en-US" sz="800" smtClean="0">
              <a:latin typeface="Arial" panose="020B0604020202020204" pitchFamily="34" charset="0"/>
            </a:endParaRPr>
          </a:p>
          <a:p>
            <a:r>
              <a:rPr lang="en-US" altLang="en-US" sz="800" b="1" smtClean="0">
                <a:latin typeface="Arial" panose="020B0604020202020204" pitchFamily="34" charset="0"/>
              </a:rPr>
              <a:t>  	                  </a:t>
            </a:r>
            <a:endParaRPr lang="en-US" altLang="en-US" sz="1800" b="1" smtClean="0">
              <a:latin typeface="Arial" panose="020B0604020202020204" pitchFamily="34" charset="0"/>
            </a:endParaRPr>
          </a:p>
          <a:p>
            <a:endParaRPr lang="en-US" altLang="en-US" sz="1800" b="1" smtClean="0">
              <a:latin typeface="Arial" panose="020B0604020202020204" pitchFamily="34" charset="0"/>
            </a:endParaRPr>
          </a:p>
          <a:p>
            <a:endParaRPr lang="en-US" altLang="en-US" sz="1800" b="1" smtClean="0">
              <a:latin typeface="Arial" panose="020B0604020202020204" pitchFamily="34" charset="0"/>
            </a:endParaRPr>
          </a:p>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5039BE6-3BE4-4322-AB60-B4C5396BACE5}" type="slidenum">
              <a:rPr lang="en-US" altLang="en-US" smtClean="0"/>
              <a:pPr/>
              <a:t>34</a:t>
            </a:fld>
            <a:endParaRPr lang="en-US" altLang="en-US" smtClean="0"/>
          </a:p>
        </p:txBody>
      </p:sp>
      <p:pic>
        <p:nvPicPr>
          <p:cNvPr id="8192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6076950"/>
            <a:ext cx="65246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4586288"/>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7"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5307013"/>
            <a:ext cx="6651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061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Drill Press</a:t>
            </a:r>
          </a:p>
          <a:p>
            <a:r>
              <a:rPr lang="en-US" altLang="en-US" smtClean="0">
                <a:latin typeface="Arial" panose="020B0604020202020204" pitchFamily="34" charset="0"/>
              </a:rPr>
              <a:t>Ask a participant to read page 35</a:t>
            </a:r>
            <a:endParaRPr lang="en-US" altLang="en-US" b="1" smtClean="0">
              <a:latin typeface="Arial" panose="020B0604020202020204" pitchFamily="34" charset="0"/>
            </a:endParaRPr>
          </a:p>
          <a:p>
            <a:endParaRPr lang="en-US" altLang="en-US" b="1" smtClean="0">
              <a:latin typeface="Arial" panose="020B0604020202020204" pitchFamily="34" charset="0"/>
            </a:endParaRPr>
          </a:p>
          <a:p>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smtClean="0">
                <a:latin typeface="Arial" panose="020B0604020202020204" pitchFamily="34" charset="0"/>
              </a:rPr>
              <a:t>	What is the Motion Hazard of a drill press?</a:t>
            </a:r>
          </a:p>
          <a:p>
            <a:endParaRPr lang="en-US" altLang="en-US" smtClean="0">
              <a:latin typeface="Arial" panose="020B0604020202020204" pitchFamily="34" charset="0"/>
            </a:endParaRPr>
          </a:p>
          <a:p>
            <a:r>
              <a:rPr lang="en-US" altLang="en-US" smtClean="0">
                <a:latin typeface="Arial" panose="020B0604020202020204" pitchFamily="34" charset="0"/>
              </a:rPr>
              <a:t>	Reciprocating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 drill press?</a:t>
            </a:r>
          </a:p>
          <a:p>
            <a:endParaRPr lang="en-US" altLang="en-US" smtClean="0">
              <a:latin typeface="Arial" panose="020B0604020202020204" pitchFamily="34" charset="0"/>
            </a:endParaRPr>
          </a:p>
          <a:p>
            <a:r>
              <a:rPr lang="en-US" altLang="en-US" smtClean="0">
                <a:latin typeface="Arial" panose="020B0604020202020204" pitchFamily="34" charset="0"/>
              </a:rPr>
              <a:t>	Cutting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C61C57C4-67F8-4C14-9008-AB2EC0B1DFEE}" type="slidenum">
              <a:rPr lang="en-US" altLang="en-US" smtClean="0"/>
              <a:pPr/>
              <a:t>35</a:t>
            </a:fld>
            <a:endParaRPr lang="en-US" altLang="en-US" smtClean="0"/>
          </a:p>
        </p:txBody>
      </p:sp>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5522913"/>
            <a:ext cx="6159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6108700"/>
            <a:ext cx="61595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6700838"/>
            <a:ext cx="6159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7275513"/>
            <a:ext cx="6159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930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smtClean="0">
              <a:latin typeface="Arial" panose="020B0604020202020204" pitchFamily="34" charset="0"/>
            </a:endParaRPr>
          </a:p>
          <a:p>
            <a:r>
              <a:rPr lang="en-US" altLang="en-US" smtClean="0">
                <a:latin typeface="Arial" panose="020B0604020202020204" pitchFamily="34" charset="0"/>
              </a:rPr>
              <a:t>Read page 36.  </a:t>
            </a:r>
          </a:p>
          <a:p>
            <a:endParaRPr lang="en-US" altLang="en-US" smtClean="0">
              <a:latin typeface="Arial" panose="020B0604020202020204" pitchFamily="34" charset="0"/>
            </a:endParaRPr>
          </a:p>
          <a:p>
            <a:r>
              <a:rPr lang="en-US" altLang="en-US" smtClean="0">
                <a:latin typeface="Arial" panose="020B0604020202020204" pitchFamily="34" charset="0"/>
              </a:rPr>
              <a:t>Ask for a show of hands from participants that work with tools with a “chuck”.</a:t>
            </a:r>
          </a:p>
          <a:p>
            <a:endParaRPr lang="en-US" altLang="en-US" smtClean="0">
              <a:latin typeface="Arial" panose="020B0604020202020204" pitchFamily="34" charset="0"/>
            </a:endParaRPr>
          </a:p>
          <a:p>
            <a:r>
              <a:rPr lang="en-US" altLang="en-US" smtClean="0">
                <a:latin typeface="Arial" panose="020B0604020202020204" pitchFamily="34" charset="0"/>
              </a:rPr>
              <a:t>	Reminder that every detail is important – even properly tightening 	the chuck.</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Ask if any questions.</a:t>
            </a:r>
          </a:p>
          <a:p>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80CC823-8D80-44D9-BBFC-4161D6B5AD4F}" type="slidenum">
              <a:rPr lang="en-US" altLang="en-US" smtClean="0"/>
              <a:pPr/>
              <a:t>36</a:t>
            </a:fld>
            <a:endParaRPr lang="en-US" altLang="en-US" smtClean="0"/>
          </a:p>
        </p:txBody>
      </p:sp>
      <p:pic>
        <p:nvPicPr>
          <p:cNvPr id="86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856288"/>
            <a:ext cx="665162"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11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Have a participant read page 37.</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a:p>
            <a:endParaRPr lang="en-US" altLang="en-US" b="1" smtClean="0">
              <a:latin typeface="Arial" panose="020B0604020202020204" pitchFamily="34" charset="0"/>
            </a:endParaRPr>
          </a:p>
          <a:p>
            <a:endParaRPr lang="en-US" altLang="en-US" b="1" smtClean="0">
              <a:latin typeface="Arial" panose="020B0604020202020204" pitchFamily="34" charset="0"/>
            </a:endParaRPr>
          </a:p>
          <a:p>
            <a:endParaRPr lang="en-US" altLang="en-US" b="1" smtClean="0">
              <a:latin typeface="Arial" panose="020B0604020202020204" pitchFamily="34" charset="0"/>
            </a:endParaRPr>
          </a:p>
          <a:p>
            <a:endParaRPr lang="en-US" altLang="en-US" b="1" smtClean="0">
              <a:latin typeface="Arial" panose="020B0604020202020204" pitchFamily="34" charset="0"/>
            </a:endParaRPr>
          </a:p>
          <a:p>
            <a:endParaRPr lang="en-US" altLang="en-US" b="1"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D2B626DB-1FC4-423E-8E6B-1A4B4E93A5F5}" type="slidenum">
              <a:rPr lang="en-US" altLang="en-US" smtClean="0"/>
              <a:pPr/>
              <a:t>37</a:t>
            </a:fld>
            <a:endParaRPr lang="en-US" altLang="en-US" smtClean="0"/>
          </a:p>
        </p:txBody>
      </p:sp>
    </p:spTree>
    <p:extLst>
      <p:ext uri="{BB962C8B-B14F-4D97-AF65-F5344CB8AC3E}">
        <p14:creationId xmlns:p14="http://schemas.microsoft.com/office/powerpoint/2010/main" val="3191160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Lathe</a:t>
            </a:r>
          </a:p>
          <a:p>
            <a:r>
              <a:rPr lang="en-US" altLang="en-US" smtClean="0">
                <a:latin typeface="Arial" panose="020B0604020202020204" pitchFamily="34" charset="0"/>
              </a:rPr>
              <a:t>Have the class read this page.</a:t>
            </a:r>
          </a:p>
          <a:p>
            <a:endParaRPr lang="en-US" altLang="en-US" smtClean="0">
              <a:latin typeface="Arial" panose="020B0604020202020204" pitchFamily="34" charset="0"/>
            </a:endParaRPr>
          </a:p>
          <a:p>
            <a:r>
              <a:rPr lang="en-US" altLang="en-US" smtClean="0">
                <a:latin typeface="Arial" panose="020B0604020202020204" pitchFamily="34" charset="0"/>
              </a:rPr>
              <a:t>Ask for a participant that works on this type of lathe to describe how it works, where the safety features/guards are located.  Be prepared to explain.</a:t>
            </a:r>
          </a:p>
          <a:p>
            <a:endParaRPr lang="en-US" altLang="en-US" b="1" smtClean="0">
              <a:latin typeface="Arial" panose="020B0604020202020204" pitchFamily="34" charset="0"/>
            </a:endParaRPr>
          </a:p>
          <a:p>
            <a:r>
              <a:rPr lang="en-US" altLang="en-US" smtClean="0">
                <a:latin typeface="Arial" panose="020B0604020202020204" pitchFamily="34" charset="0"/>
              </a:rPr>
              <a:t>	What is the Motion Hazard of a lathe?</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Rotating</a:t>
            </a: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 drill lathe?</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Cutting</a:t>
            </a:r>
          </a:p>
          <a:p>
            <a:endParaRPr lang="en-US" altLang="en-US" b="1" smtClean="0">
              <a:latin typeface="Arial" panose="020B0604020202020204" pitchFamily="34" charset="0"/>
            </a:endParaRPr>
          </a:p>
          <a:p>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40AC0C7-B068-4906-9FC8-624BF78A101A}" type="slidenum">
              <a:rPr lang="en-US" altLang="en-US" smtClean="0"/>
              <a:pPr/>
              <a:t>38</a:t>
            </a:fld>
            <a:endParaRPr lang="en-US" altLang="en-US" smtClean="0"/>
          </a:p>
        </p:txBody>
      </p:sp>
      <p:pic>
        <p:nvPicPr>
          <p:cNvPr id="9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6753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69707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6315075"/>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76565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718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b="1" smtClean="0">
              <a:latin typeface="Arial" panose="020B0604020202020204" pitchFamily="34" charset="0"/>
            </a:endParaRPr>
          </a:p>
          <a:p>
            <a:r>
              <a:rPr lang="en-US" altLang="en-US" b="1" smtClean="0">
                <a:solidFill>
                  <a:srgbClr val="000000"/>
                </a:solidFill>
                <a:latin typeface="Arial" panose="020B0604020202020204" pitchFamily="34" charset="0"/>
              </a:rPr>
              <a:t>	What is are the hazards presented in this picture?</a:t>
            </a:r>
          </a:p>
          <a:p>
            <a:endParaRPr lang="en-US" altLang="en-US" b="1" smtClean="0">
              <a:solidFill>
                <a:srgbClr val="000000"/>
              </a:solidFill>
              <a:latin typeface="Arial" panose="020B0604020202020204" pitchFamily="34" charset="0"/>
            </a:endParaRPr>
          </a:p>
          <a:p>
            <a:endParaRPr lang="en-US" altLang="en-US" b="1" smtClean="0">
              <a:solidFill>
                <a:srgbClr val="000000"/>
              </a:solidFill>
              <a:latin typeface="Arial" panose="020B0604020202020204" pitchFamily="34" charset="0"/>
            </a:endParaRPr>
          </a:p>
          <a:p>
            <a:r>
              <a:rPr lang="en-US" altLang="en-US" b="1" smtClean="0">
                <a:latin typeface="Arial" panose="020B0604020202020204" pitchFamily="34" charset="0"/>
              </a:rPr>
              <a:t>	</a:t>
            </a:r>
            <a:r>
              <a:rPr lang="en-US" altLang="en-US" smtClean="0">
                <a:latin typeface="Arial" panose="020B0604020202020204" pitchFamily="34" charset="0"/>
              </a:rPr>
              <a:t>Using your pointer, identify what’s wrong with this picture.</a:t>
            </a:r>
          </a:p>
          <a:p>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b="1" smtClean="0">
                <a:latin typeface="Arial" panose="020B0604020202020204" pitchFamily="34" charset="0"/>
              </a:rPr>
              <a:t>	</a:t>
            </a:r>
            <a:r>
              <a:rPr lang="en-US" altLang="en-US" smtClean="0">
                <a:latin typeface="Arial" panose="020B0604020202020204" pitchFamily="34" charset="0"/>
              </a:rPr>
              <a:t>No guards to minimize rotating or cutting hazards.</a:t>
            </a:r>
          </a:p>
          <a:p>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smtClean="0">
                <a:latin typeface="Arial" panose="020B0604020202020204" pitchFamily="34" charset="0"/>
              </a:rPr>
              <a:t>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8B767C0-9433-4EE8-8384-6E291BB7C0A4}" type="slidenum">
              <a:rPr lang="en-US" altLang="en-US" smtClean="0"/>
              <a:pPr/>
              <a:t>39</a:t>
            </a:fld>
            <a:endParaRPr lang="en-US" altLang="en-US" smtClean="0"/>
          </a:p>
        </p:txBody>
      </p:sp>
      <p:pic>
        <p:nvPicPr>
          <p:cNvPr id="92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8371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55991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62849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3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79513" y="727075"/>
            <a:ext cx="4686300" cy="3514725"/>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smtClean="0">
                <a:latin typeface="Arial" panose="020B0604020202020204" pitchFamily="34" charset="0"/>
              </a:rPr>
              <a:t>OSHA and You!</a:t>
            </a:r>
            <a:endParaRPr lang="en-US" altLang="en-US" sz="600" smtClean="0">
              <a:latin typeface="Arial" panose="020B0604020202020204" pitchFamily="34" charset="0"/>
            </a:endParaRPr>
          </a:p>
          <a:p>
            <a:pPr eaLnBrk="1" hangingPunct="1"/>
            <a:r>
              <a:rPr lang="en-US" altLang="en-US" smtClean="0">
                <a:latin typeface="Arial" panose="020B0604020202020204" pitchFamily="34" charset="0"/>
              </a:rPr>
              <a:t>Ask  participants to review both sides of the Whistleblower Fact Sheet in the front pocket.  Allow 5 minutes to review.</a:t>
            </a:r>
            <a:endParaRPr lang="en-US" altLang="en-US" sz="600" smtClean="0">
              <a:latin typeface="Arial" panose="020B0604020202020204" pitchFamily="34" charset="0"/>
            </a:endParaRPr>
          </a:p>
          <a:p>
            <a:pPr eaLnBrk="1" hangingPunct="1"/>
            <a:r>
              <a:rPr lang="en-US" altLang="en-US" smtClean="0">
                <a:latin typeface="Arial" panose="020B0604020202020204" pitchFamily="34" charset="0"/>
              </a:rPr>
              <a:t>Ask the following questions:</a:t>
            </a:r>
          </a:p>
          <a:p>
            <a:pPr eaLnBrk="1" hangingPunct="1"/>
            <a:r>
              <a:rPr lang="en-US" altLang="en-US" smtClean="0">
                <a:latin typeface="Arial" panose="020B0604020202020204" pitchFamily="34" charset="0"/>
              </a:rPr>
              <a:t>	1. How are you protected by the Whistleblower Act?</a:t>
            </a:r>
          </a:p>
          <a:p>
            <a:pPr eaLnBrk="1" hangingPunct="1"/>
            <a:r>
              <a:rPr lang="en-US" altLang="en-US" smtClean="0">
                <a:latin typeface="Arial" panose="020B0604020202020204" pitchFamily="34" charset="0"/>
              </a:rPr>
              <a:t>	2. What is an unfavorable personnel action?</a:t>
            </a:r>
          </a:p>
          <a:p>
            <a:pPr eaLnBrk="1" hangingPunct="1"/>
            <a:r>
              <a:rPr lang="en-US" altLang="en-US" smtClean="0">
                <a:latin typeface="Arial" panose="020B0604020202020204" pitchFamily="34" charset="0"/>
              </a:rPr>
              <a:t>	3. How can you file a complaint?</a:t>
            </a:r>
          </a:p>
          <a:p>
            <a:endParaRPr lang="en-US" altLang="en-US" sz="800" smtClean="0">
              <a:latin typeface="Arial" panose="020B0604020202020204" pitchFamily="34" charset="0"/>
            </a:endParaRPr>
          </a:p>
          <a:p>
            <a:r>
              <a:rPr lang="en-US" altLang="en-US" smtClean="0">
                <a:latin typeface="Arial" panose="020B0604020202020204" pitchFamily="34" charset="0"/>
              </a:rPr>
              <a:t>	1. If the evidence supports the employee’s allegation and a 	settlement cannot be reached, OSHA will generally issue an order, 	to make the employee whole to include employment reinstatement,  	pay back wages, restore benefits, and other possible remedies. The         	employer may contest OSHA’s  decision. </a:t>
            </a:r>
            <a:r>
              <a:rPr lang="en-US" altLang="en-US" b="1" smtClean="0">
                <a:latin typeface="Arial" panose="020B0604020202020204" pitchFamily="34" charset="0"/>
              </a:rPr>
              <a:t>	</a:t>
            </a:r>
          </a:p>
          <a:p>
            <a:r>
              <a:rPr lang="en-US" altLang="en-US" smtClean="0">
                <a:latin typeface="Arial" panose="020B0604020202020204" pitchFamily="34" charset="0"/>
              </a:rPr>
              <a:t>2. Actions that adversely impact you to include:</a:t>
            </a:r>
          </a:p>
          <a:p>
            <a:r>
              <a:rPr lang="en-US" altLang="en-US" smtClean="0">
                <a:latin typeface="Arial" panose="020B0604020202020204" pitchFamily="34" charset="0"/>
              </a:rPr>
              <a:t>Blacklisting, demoting, denying overtime or promotion, disciplining, denying benefits, failing to hire/rehire, firing/laying off, intimidation, threats, reassignment to a less desirable position, reducing pay or hours and suspension</a:t>
            </a:r>
          </a:p>
          <a:p>
            <a:r>
              <a:rPr lang="en-US" altLang="en-US" smtClean="0">
                <a:latin typeface="Arial" panose="020B0604020202020204" pitchFamily="34" charset="0"/>
              </a:rPr>
              <a:t>3. Visit, call, mail, fax or email.  Provide local OSHA phone #619-557-5030.  Reinforce that is always best to start with their companies chain of command.</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2575">
              <a:spcBef>
                <a:spcPct val="30000"/>
              </a:spcBef>
              <a:defRPr sz="1200">
                <a:solidFill>
                  <a:schemeClr val="tx1"/>
                </a:solidFill>
                <a:latin typeface="Arial" panose="020B0604020202020204" pitchFamily="34" charset="0"/>
              </a:defRPr>
            </a:lvl2pPr>
            <a:lvl3pPr marL="1139825"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2638" indent="-225425">
              <a:spcBef>
                <a:spcPct val="30000"/>
              </a:spcBef>
              <a:defRPr sz="1200">
                <a:solidFill>
                  <a:schemeClr val="tx1"/>
                </a:solidFill>
                <a:latin typeface="Arial" panose="020B0604020202020204" pitchFamily="34" charset="0"/>
              </a:defRPr>
            </a:lvl5pPr>
            <a:lvl6pPr marL="2509838" indent="-225425" eaLnBrk="0" fontAlgn="base" hangingPunct="0">
              <a:spcBef>
                <a:spcPct val="30000"/>
              </a:spcBef>
              <a:spcAft>
                <a:spcPct val="0"/>
              </a:spcAft>
              <a:defRPr sz="1200">
                <a:solidFill>
                  <a:schemeClr val="tx1"/>
                </a:solidFill>
                <a:latin typeface="Arial" panose="020B0604020202020204" pitchFamily="34" charset="0"/>
              </a:defRPr>
            </a:lvl6pPr>
            <a:lvl7pPr marL="2967038" indent="-225425" eaLnBrk="0" fontAlgn="base" hangingPunct="0">
              <a:spcBef>
                <a:spcPct val="30000"/>
              </a:spcBef>
              <a:spcAft>
                <a:spcPct val="0"/>
              </a:spcAft>
              <a:defRPr sz="1200">
                <a:solidFill>
                  <a:schemeClr val="tx1"/>
                </a:solidFill>
                <a:latin typeface="Arial" panose="020B0604020202020204" pitchFamily="34" charset="0"/>
              </a:defRPr>
            </a:lvl7pPr>
            <a:lvl8pPr marL="3424238" indent="-225425" eaLnBrk="0" fontAlgn="base" hangingPunct="0">
              <a:spcBef>
                <a:spcPct val="30000"/>
              </a:spcBef>
              <a:spcAft>
                <a:spcPct val="0"/>
              </a:spcAft>
              <a:defRPr sz="1200">
                <a:solidFill>
                  <a:schemeClr val="tx1"/>
                </a:solidFill>
                <a:latin typeface="Arial" panose="020B0604020202020204" pitchFamily="34" charset="0"/>
              </a:defRPr>
            </a:lvl8pPr>
            <a:lvl9pPr marL="3881438"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EEC060-2E04-4B2E-AD60-CAF70C43828F}" type="slidenum">
              <a:rPr lang="en-US" altLang="en-US" smtClean="0"/>
              <a:pPr>
                <a:spcBef>
                  <a:spcPct val="0"/>
                </a:spcBef>
              </a:pPr>
              <a:t>4</a:t>
            </a:fld>
            <a:endParaRPr lang="en-US" altLang="en-US" smtClean="0"/>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713" y="5849938"/>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6556375"/>
            <a:ext cx="61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838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Ask a participant to read this page.  </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a:p>
            <a:endParaRPr lang="en-US" altLang="en-US" smtClean="0">
              <a:latin typeface="Arial" panose="020B0604020202020204" pitchFamily="34" charset="0"/>
            </a:endParaRPr>
          </a:p>
          <a:p>
            <a:r>
              <a:rPr lang="en-US" altLang="en-US" smtClean="0">
                <a:latin typeface="Arial" panose="020B0604020202020204" pitchFamily="34" charset="0"/>
              </a:rPr>
              <a:t> 	Use your pointer to identify the chuck guard on this lathe.</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EEEA3FB0-EAC3-437F-9F0C-E73899D11877}" type="slidenum">
              <a:rPr lang="en-US" altLang="en-US" smtClean="0"/>
              <a:pPr/>
              <a:t>40</a:t>
            </a:fld>
            <a:endParaRPr lang="en-US" altLang="en-US" smtClean="0"/>
          </a:p>
        </p:txBody>
      </p:sp>
      <p:pic>
        <p:nvPicPr>
          <p:cNvPr id="94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8277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7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706438" y="4449763"/>
            <a:ext cx="5664200" cy="404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Planer</a:t>
            </a:r>
          </a:p>
          <a:p>
            <a:r>
              <a:rPr lang="en-US" altLang="en-US" smtClean="0">
                <a:latin typeface="Arial" panose="020B0604020202020204" pitchFamily="34" charset="0"/>
              </a:rPr>
              <a:t>Read page 41.  </a:t>
            </a:r>
          </a:p>
          <a:p>
            <a:endParaRPr lang="en-US" altLang="en-US" smtClean="0">
              <a:latin typeface="Arial" panose="020B0604020202020204" pitchFamily="34" charset="0"/>
            </a:endParaRPr>
          </a:p>
          <a:p>
            <a:r>
              <a:rPr lang="en-US" altLang="en-US" smtClean="0">
                <a:latin typeface="Arial" panose="020B0604020202020204" pitchFamily="34" charset="0"/>
              </a:rPr>
              <a:t>	Use your pointer to identify various parts of the planer as you read.</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What is the Motion Hazard of a planer?</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Rotating</a:t>
            </a: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 planer?</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Cutting</a:t>
            </a:r>
          </a:p>
          <a:p>
            <a:endParaRPr lang="en-US" altLang="en-US" smtClean="0">
              <a:latin typeface="Arial" panose="020B0604020202020204" pitchFamily="34" charset="0"/>
            </a:endParaRPr>
          </a:p>
          <a:p>
            <a:endParaRPr lang="en-US" altLang="en-US" b="1" smtClean="0">
              <a:latin typeface="Arial" panose="020B0604020202020204" pitchFamily="34" charset="0"/>
            </a:endParaRPr>
          </a:p>
          <a:p>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7D81D08-AB8C-422F-B704-09E332C76423}" type="slidenum">
              <a:rPr lang="en-US" altLang="en-US" smtClean="0"/>
              <a:pPr/>
              <a:t>41</a:t>
            </a:fld>
            <a:endParaRPr lang="en-US" altLang="en-US" smtClean="0"/>
          </a:p>
        </p:txBody>
      </p:sp>
      <p:pic>
        <p:nvPicPr>
          <p:cNvPr id="962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7515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7051675"/>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64373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7689850"/>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5011738"/>
            <a:ext cx="665162"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390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smtClean="0">
              <a:latin typeface="Arial" panose="020B0604020202020204" pitchFamily="34" charset="0"/>
            </a:endParaRPr>
          </a:p>
          <a:p>
            <a:r>
              <a:rPr lang="en-US" altLang="en-US" smtClean="0">
                <a:latin typeface="Arial" panose="020B0604020202020204" pitchFamily="34" charset="0"/>
              </a:rPr>
              <a:t>Read page 42.</a:t>
            </a:r>
          </a:p>
          <a:p>
            <a:endParaRPr lang="en-US" altLang="en-US" b="1" smtClean="0">
              <a:latin typeface="Arial" panose="020B0604020202020204" pitchFamily="34" charset="0"/>
            </a:endParaRPr>
          </a:p>
          <a:p>
            <a:r>
              <a:rPr lang="en-US" altLang="en-US" b="1" smtClean="0">
                <a:latin typeface="Arial" panose="020B0604020202020204" pitchFamily="34" charset="0"/>
              </a:rPr>
              <a:t>	</a:t>
            </a:r>
          </a:p>
          <a:p>
            <a:r>
              <a:rPr lang="en-US" altLang="en-US" b="1" smtClean="0">
                <a:latin typeface="Arial" panose="020B0604020202020204" pitchFamily="34" charset="0"/>
              </a:rPr>
              <a:t>	</a:t>
            </a:r>
            <a:r>
              <a:rPr lang="en-US" altLang="en-US" smtClean="0">
                <a:latin typeface="Arial" panose="020B0604020202020204" pitchFamily="34" charset="0"/>
              </a:rPr>
              <a:t>Ask the class if anyone knows what “kickback” is.</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When material is shot backwards.  Kickbacks usually occur with a 	rotating motion and a cutting action.  Often when using a rotating 	saw but they can occur with a planer as well.</a:t>
            </a:r>
          </a:p>
          <a:p>
            <a:endParaRPr lang="en-US" altLang="en-US" b="1" smtClean="0">
              <a:latin typeface="Arial" panose="020B0604020202020204" pitchFamily="34" charset="0"/>
            </a:endParaRPr>
          </a:p>
          <a:p>
            <a:r>
              <a:rPr lang="en-US" altLang="en-US" smtClean="0">
                <a:latin typeface="Arial" panose="020B0604020202020204" pitchFamily="34" charset="0"/>
              </a:rPr>
              <a:t>Ask if any questions.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1E65B172-158F-4CF4-B191-5E5CE3E8A82D}" type="slidenum">
              <a:rPr lang="en-US" altLang="en-US" smtClean="0"/>
              <a:pPr/>
              <a:t>42</a:t>
            </a:fld>
            <a:endParaRPr lang="en-US" altLang="en-US" smtClean="0"/>
          </a:p>
        </p:txBody>
      </p:sp>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5599113"/>
            <a:ext cx="6651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6354763"/>
            <a:ext cx="6651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725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Solutions</a:t>
            </a:r>
          </a:p>
          <a:p>
            <a:pPr>
              <a:defRPr/>
            </a:pPr>
            <a:r>
              <a:rPr lang="en-US" sz="800" b="1" dirty="0" smtClean="0"/>
              <a:t> </a:t>
            </a:r>
            <a:endParaRPr lang="en-US" sz="800" b="1" dirty="0"/>
          </a:p>
          <a:p>
            <a:pPr>
              <a:defRPr/>
            </a:pPr>
            <a:r>
              <a:rPr lang="en-US" dirty="0" smtClean="0"/>
              <a:t>Ask a participant to read the first paragraph.</a:t>
            </a:r>
          </a:p>
          <a:p>
            <a:pPr>
              <a:defRPr/>
            </a:pPr>
            <a:endParaRPr lang="en-US" dirty="0"/>
          </a:p>
          <a:p>
            <a:pPr>
              <a:defRPr/>
            </a:pPr>
            <a:r>
              <a:rPr lang="en-US" dirty="0" smtClean="0"/>
              <a:t>Ask if questions.</a:t>
            </a:r>
          </a:p>
          <a:p>
            <a:pPr>
              <a:defRPr/>
            </a:pPr>
            <a:endParaRPr lang="en-US" b="1" i="1" dirty="0"/>
          </a:p>
          <a:p>
            <a:pPr>
              <a:defRPr/>
            </a:pPr>
            <a:r>
              <a:rPr lang="en-US" b="1" i="1" dirty="0" smtClean="0"/>
              <a:t>Review the Additional Safety Measures:</a:t>
            </a:r>
          </a:p>
          <a:p>
            <a:pPr>
              <a:defRPr/>
            </a:pPr>
            <a:endParaRPr lang="en-US" sz="800" dirty="0"/>
          </a:p>
          <a:p>
            <a:pPr marL="171449" indent="-171449">
              <a:buFont typeface="Arial" panose="020B0604020202020204" pitchFamily="34" charset="0"/>
              <a:buChar char="•"/>
              <a:defRPr/>
            </a:pPr>
            <a:r>
              <a:rPr lang="en-US" dirty="0"/>
              <a:t>Wear safety glasses or goggles, or a face shield (with safety glasses or goggles), and use the appropriate hearing protection.</a:t>
            </a:r>
          </a:p>
          <a:p>
            <a:pPr marL="171449" indent="-171449">
              <a:buFont typeface="Arial" panose="020B0604020202020204" pitchFamily="34" charset="0"/>
              <a:buChar char="•"/>
              <a:defRPr/>
            </a:pPr>
            <a:r>
              <a:rPr lang="en-US" dirty="0"/>
              <a:t>Disconnect the planer from the power supply before making any adjustments to the cutter head or blades.</a:t>
            </a:r>
          </a:p>
          <a:p>
            <a:pPr marL="171449" indent="-171449">
              <a:buFont typeface="Arial" panose="020B0604020202020204" pitchFamily="34" charset="0"/>
              <a:buChar char="•"/>
              <a:defRPr/>
            </a:pPr>
            <a:r>
              <a:rPr lang="en-US" dirty="0"/>
              <a:t>Ensure switch is in </a:t>
            </a:r>
            <a:r>
              <a:rPr lang="en-US" dirty="0" smtClean="0"/>
              <a:t>“off” </a:t>
            </a:r>
            <a:r>
              <a:rPr lang="en-US" dirty="0"/>
              <a:t>position before plugging in.</a:t>
            </a:r>
          </a:p>
          <a:p>
            <a:pPr marL="171449" indent="-171449">
              <a:buFont typeface="Arial" panose="020B0604020202020204" pitchFamily="34" charset="0"/>
              <a:buChar char="•"/>
              <a:defRPr/>
            </a:pPr>
            <a:r>
              <a:rPr lang="en-US" dirty="0" smtClean="0"/>
              <a:t>Ensure </a:t>
            </a:r>
            <a:r>
              <a:rPr lang="en-US" dirty="0"/>
              <a:t>that the blade-locking screws are tight.</a:t>
            </a:r>
          </a:p>
          <a:p>
            <a:pPr marL="171449" indent="-171449">
              <a:buFont typeface="Arial" panose="020B0604020202020204" pitchFamily="34" charset="0"/>
              <a:buChar char="•"/>
              <a:defRPr/>
            </a:pPr>
            <a:r>
              <a:rPr lang="en-US" dirty="0"/>
              <a:t>Remove adjusting keys and wrenches before turning on power.</a:t>
            </a:r>
          </a:p>
          <a:p>
            <a:pPr marL="171449" indent="-171449">
              <a:buFont typeface="Arial" panose="020B0604020202020204" pitchFamily="34" charset="0"/>
              <a:buChar char="•"/>
              <a:defRPr/>
            </a:pPr>
            <a:r>
              <a:rPr lang="en-US" dirty="0" smtClean="0"/>
              <a:t>Check </a:t>
            </a:r>
            <a:r>
              <a:rPr lang="en-US" dirty="0"/>
              <a:t>stock thoroughly for staples, nails, screws, or other foreign objects before using a planer.</a:t>
            </a:r>
          </a:p>
          <a:p>
            <a:pPr>
              <a:defRPr/>
            </a:pPr>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9F214CA-1C3E-4ECB-989A-CFD70955DCC0}" type="slidenum">
              <a:rPr lang="en-US" altLang="en-US" smtClean="0"/>
              <a:pPr/>
              <a:t>43</a:t>
            </a:fld>
            <a:endParaRPr lang="en-US" altLang="en-US" smtClean="0"/>
          </a:p>
        </p:txBody>
      </p:sp>
    </p:spTree>
    <p:extLst>
      <p:ext uri="{BB962C8B-B14F-4D97-AF65-F5344CB8AC3E}">
        <p14:creationId xmlns:p14="http://schemas.microsoft.com/office/powerpoint/2010/main" val="1981056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0413" indent="-290513">
              <a:spcBef>
                <a:spcPct val="30000"/>
              </a:spcBef>
              <a:defRPr sz="1200">
                <a:solidFill>
                  <a:schemeClr val="tx1"/>
                </a:solidFill>
                <a:latin typeface="Arial" panose="020B0604020202020204" pitchFamily="34" charset="0"/>
              </a:defRPr>
            </a:lvl2pPr>
            <a:lvl3pPr marL="1171575" indent="-231775">
              <a:spcBef>
                <a:spcPct val="30000"/>
              </a:spcBef>
              <a:defRPr sz="1200">
                <a:solidFill>
                  <a:schemeClr val="tx1"/>
                </a:solidFill>
                <a:latin typeface="Arial" panose="020B0604020202020204" pitchFamily="34" charset="0"/>
              </a:defRPr>
            </a:lvl3pPr>
            <a:lvl4pPr marL="1641475" indent="-231775">
              <a:spcBef>
                <a:spcPct val="30000"/>
              </a:spcBef>
              <a:defRPr sz="1200">
                <a:solidFill>
                  <a:schemeClr val="tx1"/>
                </a:solidFill>
                <a:latin typeface="Arial" panose="020B0604020202020204" pitchFamily="34" charset="0"/>
              </a:defRPr>
            </a:lvl4pPr>
            <a:lvl5pPr marL="2111375" indent="-231775">
              <a:spcBef>
                <a:spcPct val="30000"/>
              </a:spcBef>
              <a:defRPr sz="1200">
                <a:solidFill>
                  <a:schemeClr val="tx1"/>
                </a:solidFill>
                <a:latin typeface="Arial" panose="020B0604020202020204" pitchFamily="34" charset="0"/>
              </a:defRPr>
            </a:lvl5pPr>
            <a:lvl6pPr marL="2568575" indent="-231775" eaLnBrk="0" fontAlgn="base" hangingPunct="0">
              <a:spcBef>
                <a:spcPct val="30000"/>
              </a:spcBef>
              <a:spcAft>
                <a:spcPct val="0"/>
              </a:spcAft>
              <a:defRPr sz="1200">
                <a:solidFill>
                  <a:schemeClr val="tx1"/>
                </a:solidFill>
                <a:latin typeface="Arial" panose="020B0604020202020204" pitchFamily="34" charset="0"/>
              </a:defRPr>
            </a:lvl6pPr>
            <a:lvl7pPr marL="3025775" indent="-231775" eaLnBrk="0" fontAlgn="base" hangingPunct="0">
              <a:spcBef>
                <a:spcPct val="30000"/>
              </a:spcBef>
              <a:spcAft>
                <a:spcPct val="0"/>
              </a:spcAft>
              <a:defRPr sz="1200">
                <a:solidFill>
                  <a:schemeClr val="tx1"/>
                </a:solidFill>
                <a:latin typeface="Arial" panose="020B0604020202020204" pitchFamily="34" charset="0"/>
              </a:defRPr>
            </a:lvl7pPr>
            <a:lvl8pPr marL="3482975" indent="-231775" eaLnBrk="0" fontAlgn="base" hangingPunct="0">
              <a:spcBef>
                <a:spcPct val="30000"/>
              </a:spcBef>
              <a:spcAft>
                <a:spcPct val="0"/>
              </a:spcAft>
              <a:defRPr sz="1200">
                <a:solidFill>
                  <a:schemeClr val="tx1"/>
                </a:solidFill>
                <a:latin typeface="Arial" panose="020B0604020202020204" pitchFamily="34" charset="0"/>
              </a:defRPr>
            </a:lvl8pPr>
            <a:lvl9pPr marL="3940175"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B05DF-FA34-43AF-A0A0-CE620C4F9795}" type="slidenum">
              <a:rPr lang="en-US" altLang="en-US" smtClean="0"/>
              <a:pPr>
                <a:spcBef>
                  <a:spcPct val="0"/>
                </a:spcBef>
              </a:pPr>
              <a:t>44</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708025" y="4449763"/>
            <a:ext cx="5661025" cy="4138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b="1" dirty="0" smtClean="0">
              <a:solidFill>
                <a:schemeClr val="tx2"/>
              </a:solidFill>
              <a:latin typeface="Arial" panose="020B0604020202020204" pitchFamily="34" charset="0"/>
            </a:endParaRPr>
          </a:p>
          <a:p>
            <a:pPr>
              <a:lnSpc>
                <a:spcPct val="90000"/>
              </a:lnSpc>
            </a:pPr>
            <a:r>
              <a:rPr lang="en-US" altLang="en-US" b="1" dirty="0" smtClean="0">
                <a:solidFill>
                  <a:schemeClr val="tx2"/>
                </a:solidFill>
                <a:latin typeface="Arial" panose="020B0604020202020204" pitchFamily="34" charset="0"/>
              </a:rPr>
              <a:t>www.osha.gov/video/#m</a:t>
            </a:r>
            <a:r>
              <a:rPr lang="en-US" altLang="en-US" b="1" dirty="0" smtClean="0">
                <a:solidFill>
                  <a:schemeClr val="tx2"/>
                </a:solidFill>
                <a:latin typeface="Arial" panose="020B0604020202020204" pitchFamily="34" charset="0"/>
              </a:rPr>
              <a:t>	</a:t>
            </a:r>
            <a:endParaRPr lang="en-US" altLang="en-US" i="1" dirty="0" smtClean="0">
              <a:latin typeface="Arial" panose="020B0604020202020204" pitchFamily="34" charset="0"/>
            </a:endParaRPr>
          </a:p>
          <a:p>
            <a:pPr>
              <a:lnSpc>
                <a:spcPct val="90000"/>
              </a:lnSpc>
            </a:pPr>
            <a:endParaRPr lang="en-US" altLang="en-US" i="1" dirty="0" smtClean="0">
              <a:latin typeface="Tahoma" panose="020B0604030504040204" pitchFamily="34" charset="0"/>
            </a:endParaRPr>
          </a:p>
          <a:p>
            <a:pPr>
              <a:lnSpc>
                <a:spcPct val="90000"/>
              </a:lnSpc>
            </a:pPr>
            <a:r>
              <a:rPr lang="en-US" altLang="en-US" dirty="0" smtClean="0">
                <a:latin typeface="Arial" panose="020B0604020202020204" pitchFamily="34" charset="0"/>
              </a:rPr>
              <a:t>Explain </a:t>
            </a:r>
            <a:r>
              <a:rPr lang="en-US" altLang="en-US" dirty="0" smtClean="0">
                <a:latin typeface="Arial" panose="020B0604020202020204" pitchFamily="34" charset="0"/>
              </a:rPr>
              <a:t>that this video is found on the OSHA website.</a:t>
            </a:r>
          </a:p>
          <a:p>
            <a:pPr>
              <a:lnSpc>
                <a:spcPct val="90000"/>
              </a:lnSpc>
            </a:pPr>
            <a:endParaRPr lang="en-US" altLang="en-US" i="1" dirty="0" smtClean="0">
              <a:latin typeface="CommonBullets"/>
            </a:endParaRPr>
          </a:p>
          <a:p>
            <a:pPr>
              <a:lnSpc>
                <a:spcPct val="90000"/>
              </a:lnSpc>
            </a:pPr>
            <a:r>
              <a:rPr lang="en-US" altLang="en-US" dirty="0" smtClean="0">
                <a:latin typeface="Arial" panose="020B0604020202020204" pitchFamily="34" charset="0"/>
                <a:cs typeface="Arial" panose="020B0604020202020204" pitchFamily="34" charset="0"/>
              </a:rPr>
              <a:t>Explain that this video is part of a 6 minute exercise.  Prior to showing the video review the following three steps with the participants below.  After review implement the three step process.</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b="1" dirty="0" smtClean="0">
                <a:latin typeface="Arial" panose="020B0604020202020204" pitchFamily="34" charset="0"/>
                <a:cs typeface="Arial" panose="020B0604020202020204" pitchFamily="34" charset="0"/>
              </a:rPr>
              <a:t>Step One: </a:t>
            </a:r>
            <a:r>
              <a:rPr lang="en-US" altLang="en-US" dirty="0" smtClean="0">
                <a:latin typeface="Arial" panose="020B0604020202020204" pitchFamily="34" charset="0"/>
                <a:cs typeface="Arial" panose="020B0604020202020204" pitchFamily="34" charset="0"/>
              </a:rPr>
              <a:t>Have participants watch the video (about 2 minutes).</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b="1" dirty="0" smtClean="0">
                <a:latin typeface="Arial" panose="020B0604020202020204" pitchFamily="34" charset="0"/>
                <a:cs typeface="Arial" panose="020B0604020202020204" pitchFamily="34" charset="0"/>
              </a:rPr>
              <a:t>Step Two</a:t>
            </a:r>
            <a:r>
              <a:rPr lang="en-US" altLang="en-US" dirty="0" smtClean="0">
                <a:latin typeface="Arial" panose="020B0604020202020204" pitchFamily="34" charset="0"/>
                <a:cs typeface="Arial" panose="020B0604020202020204" pitchFamily="34" charset="0"/>
              </a:rPr>
              <a:t>:  Have participants in small teams discuss the video with the goal of “identifying what should have been done differently.”</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b="1" dirty="0" smtClean="0">
                <a:latin typeface="Arial" panose="020B0604020202020204" pitchFamily="34" charset="0"/>
                <a:cs typeface="Arial" panose="020B0604020202020204" pitchFamily="34" charset="0"/>
              </a:rPr>
              <a:t>Step Three</a:t>
            </a:r>
            <a:r>
              <a:rPr lang="en-US" altLang="en-US" dirty="0" smtClean="0">
                <a:latin typeface="Arial" panose="020B0604020202020204" pitchFamily="34" charset="0"/>
                <a:cs typeface="Arial" panose="020B0604020202020204" pitchFamily="34" charset="0"/>
              </a:rPr>
              <a:t>:  Ask participant teams to each feedback to the class one thing that should have bee done differently.</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dirty="0" smtClean="0">
                <a:latin typeface="Arial" panose="020B0604020202020204" pitchFamily="34" charset="0"/>
                <a:cs typeface="Arial" panose="020B0604020202020204" pitchFamily="34" charset="0"/>
              </a:rPr>
              <a:t>Be prepared to add any safety measures missed by the teams.</a:t>
            </a:r>
          </a:p>
          <a:p>
            <a:pPr lvl="1"/>
            <a:endParaRPr lang="en-US" altLang="en-US" i="1" dirty="0" smtClean="0">
              <a:latin typeface="Tahoma" panose="020B0604030504040204" pitchFamily="34" charset="0"/>
            </a:endParaRPr>
          </a:p>
          <a:p>
            <a:pPr lvl="1"/>
            <a:endParaRPr lang="en-US" altLang="en-US" i="1" dirty="0" smtClean="0">
              <a:solidFill>
                <a:srgbClr val="000000"/>
              </a:solidFill>
              <a:latin typeface="Tahoma" panose="020B0604030504040204" pitchFamily="34" charset="0"/>
            </a:endParaRPr>
          </a:p>
        </p:txBody>
      </p:sp>
      <p:pic>
        <p:nvPicPr>
          <p:cNvPr id="1024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630738"/>
            <a:ext cx="658812"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4630738"/>
            <a:ext cx="6524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058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Milling Machine</a:t>
            </a:r>
          </a:p>
          <a:p>
            <a:r>
              <a:rPr lang="en-US" altLang="en-US" smtClean="0">
                <a:latin typeface="Arial" panose="020B0604020202020204" pitchFamily="34" charset="0"/>
              </a:rPr>
              <a:t>	Ask the class if anyone uses or has used a Milling Machine.</a:t>
            </a:r>
          </a:p>
          <a:p>
            <a:r>
              <a:rPr lang="en-US" altLang="en-US" smtClean="0">
                <a:latin typeface="Arial" panose="020B0604020202020204" pitchFamily="34" charset="0"/>
              </a:rPr>
              <a:t>	</a:t>
            </a:r>
          </a:p>
          <a:p>
            <a:r>
              <a:rPr lang="en-US" altLang="en-US" smtClean="0">
                <a:latin typeface="Arial" panose="020B0604020202020204" pitchFamily="34" charset="0"/>
              </a:rPr>
              <a:t>	Ask that participant to tell the class about it.  If no volunteers, have 	a participant read the paragraph on page 45. </a:t>
            </a:r>
          </a:p>
          <a:p>
            <a:endParaRPr lang="en-US" altLang="en-US" smtClean="0">
              <a:latin typeface="Arial" panose="020B0604020202020204" pitchFamily="34" charset="0"/>
            </a:endParaRPr>
          </a:p>
          <a:p>
            <a:r>
              <a:rPr lang="en-US" altLang="en-US" smtClean="0">
                <a:latin typeface="Arial" panose="020B0604020202020204" pitchFamily="34" charset="0"/>
              </a:rPr>
              <a:t>	What is the Motion Hazard of a Milling Machine?</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Rotating	</a:t>
            </a:r>
          </a:p>
          <a:p>
            <a:endParaRPr lang="en-US" altLang="en-US" smtClean="0">
              <a:latin typeface="Arial" panose="020B0604020202020204" pitchFamily="34" charset="0"/>
            </a:endParaRPr>
          </a:p>
          <a:p>
            <a:r>
              <a:rPr lang="en-US" altLang="en-US" smtClean="0">
                <a:latin typeface="Arial" panose="020B0604020202020204" pitchFamily="34" charset="0"/>
              </a:rPr>
              <a:t>	What is the Action Hazard of a Milling Machine?</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Cutting</a:t>
            </a:r>
          </a:p>
          <a:p>
            <a:endParaRPr lang="en-US" altLang="en-US" smtClean="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D76E9AD9-11A1-49E6-AC1B-D0FE72E6E9B5}" type="slidenum">
              <a:rPr lang="en-US" altLang="en-US" smtClean="0"/>
              <a:pPr/>
              <a:t>45</a:t>
            </a:fld>
            <a:endParaRPr lang="en-US" altLang="en-US" smtClean="0"/>
          </a:p>
        </p:txBody>
      </p:sp>
      <p:pic>
        <p:nvPicPr>
          <p:cNvPr id="104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7609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730875"/>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693896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754856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632936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744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smtClean="0">
              <a:latin typeface="Arial" panose="020B0604020202020204" pitchFamily="34" charset="0"/>
            </a:endParaRPr>
          </a:p>
          <a:p>
            <a:r>
              <a:rPr lang="en-US" altLang="en-US" smtClean="0">
                <a:latin typeface="Arial" panose="020B0604020202020204" pitchFamily="34" charset="0"/>
              </a:rPr>
              <a:t>Read the paragraph on page 46.</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a:p>
            <a:endParaRPr lang="en-US" altLang="en-US" smtClean="0">
              <a:latin typeface="Arial" panose="020B0604020202020204" pitchFamily="34" charset="0"/>
            </a:endParaRPr>
          </a:p>
          <a:p>
            <a:r>
              <a:rPr lang="en-US" altLang="en-US" smtClean="0">
                <a:latin typeface="Arial" panose="020B0604020202020204" pitchFamily="34" charset="0"/>
              </a:rPr>
              <a:t>	Emphasize and say:  </a:t>
            </a:r>
          </a:p>
          <a:p>
            <a:endParaRPr lang="en-US" altLang="en-US" smtClean="0">
              <a:latin typeface="Arial" panose="020B0604020202020204" pitchFamily="34" charset="0"/>
            </a:endParaRPr>
          </a:p>
          <a:p>
            <a:r>
              <a:rPr lang="en-US" altLang="en-US" smtClean="0">
                <a:latin typeface="Arial" panose="020B0604020202020204" pitchFamily="34" charset="0"/>
              </a:rPr>
              <a:t>	“</a:t>
            </a:r>
            <a:r>
              <a:rPr lang="en-US" altLang="en-US" smtClean="0">
                <a:solidFill>
                  <a:srgbClr val="000000"/>
                </a:solidFill>
                <a:latin typeface="Arial" panose="020B0604020202020204" pitchFamily="34" charset="0"/>
              </a:rPr>
              <a:t>Material might spin and strike an operator if the material is not 	secured to the table.  Injuries can also occur from a projected 	wrench if it is left in the spindle.”</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302387D-444B-4035-825C-169F68809001}" type="slidenum">
              <a:rPr lang="en-US" altLang="en-US" smtClean="0"/>
              <a:pPr/>
              <a:t>46</a:t>
            </a:fld>
            <a:endParaRPr lang="en-US" altLang="en-US" smtClean="0"/>
          </a:p>
        </p:txBody>
      </p:sp>
      <p:pic>
        <p:nvPicPr>
          <p:cNvPr id="1065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824538"/>
            <a:ext cx="665162"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251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Have a participant read the first sentence on page 47.  </a:t>
            </a:r>
          </a:p>
          <a:p>
            <a:endParaRPr lang="en-US" altLang="en-US" smtClean="0">
              <a:latin typeface="Arial" panose="020B0604020202020204" pitchFamily="34" charset="0"/>
            </a:endParaRPr>
          </a:p>
          <a:p>
            <a:r>
              <a:rPr lang="en-US" altLang="en-US" smtClean="0">
                <a:latin typeface="Arial" panose="020B0604020202020204" pitchFamily="34" charset="0"/>
              </a:rPr>
              <a:t>Ask another participant to read the NOTE.</a:t>
            </a:r>
          </a:p>
          <a:p>
            <a:endParaRPr lang="en-US" altLang="en-US" smtClean="0">
              <a:latin typeface="Arial" panose="020B0604020202020204" pitchFamily="34" charset="0"/>
            </a:endParaRPr>
          </a:p>
          <a:p>
            <a:r>
              <a:rPr lang="en-US" altLang="en-US" smtClean="0">
                <a:latin typeface="ArialMT"/>
              </a:rPr>
              <a:t>Trainer reads final paragraph.</a:t>
            </a:r>
          </a:p>
          <a:p>
            <a:endParaRPr lang="en-US" altLang="en-US" smtClean="0">
              <a:latin typeface="ArialMT"/>
            </a:endParaRPr>
          </a:p>
          <a:p>
            <a:r>
              <a:rPr lang="en-US" altLang="en-US" smtClean="0">
                <a:latin typeface="ArialMT"/>
              </a:rPr>
              <a:t>	Use your pointer to identify the shield as you read.</a:t>
            </a:r>
          </a:p>
          <a:p>
            <a:endParaRPr lang="en-US" altLang="en-US" smtClean="0">
              <a:latin typeface="ArialMT"/>
            </a:endParaRPr>
          </a:p>
          <a:p>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0F984A8-6E6B-4F0F-9907-B7E2FAAA7820}" type="slidenum">
              <a:rPr lang="en-US" altLang="en-US" smtClean="0"/>
              <a:pPr/>
              <a:t>47</a:t>
            </a:fld>
            <a:endParaRPr lang="en-US" altLang="en-US" smtClean="0"/>
          </a:p>
        </p:txBody>
      </p:sp>
      <p:pic>
        <p:nvPicPr>
          <p:cNvPr id="1085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62849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80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Roll-Forming &amp; Roll-Bending Machines</a:t>
            </a:r>
          </a:p>
          <a:p>
            <a:r>
              <a:rPr lang="en-US" altLang="en-US" smtClean="0">
                <a:latin typeface="Arial" panose="020B0604020202020204" pitchFamily="34" charset="0"/>
              </a:rPr>
              <a:t>Trainer reads page 48.</a:t>
            </a:r>
          </a:p>
          <a:p>
            <a:r>
              <a:rPr lang="en-US" altLang="en-US" smtClean="0">
                <a:latin typeface="Arial" panose="020B0604020202020204" pitchFamily="34" charset="0"/>
              </a:rPr>
              <a:t>Ask these questions:</a:t>
            </a:r>
          </a:p>
          <a:p>
            <a:endParaRPr lang="en-US" altLang="en-US" smtClean="0">
              <a:latin typeface="Arial" panose="020B0604020202020204" pitchFamily="34" charset="0"/>
            </a:endParaRPr>
          </a:p>
          <a:p>
            <a:r>
              <a:rPr lang="en-US" altLang="en-US" smtClean="0">
                <a:latin typeface="Arial" panose="020B0604020202020204" pitchFamily="34" charset="0"/>
              </a:rPr>
              <a:t>	What is the Motion Hazard of a Roll-Forming and Bending 	Machines?</a:t>
            </a:r>
          </a:p>
          <a:p>
            <a:endParaRPr lang="en-US" altLang="en-US" smtClean="0">
              <a:latin typeface="Arial" panose="020B0604020202020204" pitchFamily="34" charset="0"/>
            </a:endParaRPr>
          </a:p>
          <a:p>
            <a:r>
              <a:rPr lang="en-US" altLang="en-US" smtClean="0">
                <a:latin typeface="Arial" panose="020B0604020202020204" pitchFamily="34" charset="0"/>
              </a:rPr>
              <a:t>	Rotating</a:t>
            </a:r>
          </a:p>
          <a:p>
            <a:r>
              <a:rPr lang="en-US" altLang="en-US" smtClean="0">
                <a:latin typeface="Arial" panose="020B0604020202020204" pitchFamily="34" charset="0"/>
              </a:rPr>
              <a:t>	</a:t>
            </a:r>
          </a:p>
          <a:p>
            <a:r>
              <a:rPr lang="en-US" altLang="en-US" smtClean="0">
                <a:latin typeface="Arial" panose="020B0604020202020204" pitchFamily="34" charset="0"/>
              </a:rPr>
              <a:t>	</a:t>
            </a:r>
          </a:p>
          <a:p>
            <a:r>
              <a:rPr lang="en-US" altLang="en-US" smtClean="0">
                <a:latin typeface="Arial" panose="020B0604020202020204" pitchFamily="34" charset="0"/>
              </a:rPr>
              <a:t>	What is the Action Hazard of a Roll-Forming and Bending 	Machines?</a:t>
            </a:r>
          </a:p>
          <a:p>
            <a:endParaRPr lang="en-US" altLang="en-US" smtClean="0">
              <a:latin typeface="Arial" panose="020B0604020202020204" pitchFamily="34" charset="0"/>
            </a:endParaRPr>
          </a:p>
          <a:p>
            <a:r>
              <a:rPr lang="en-US" altLang="en-US" smtClean="0">
                <a:latin typeface="Arial" panose="020B0604020202020204" pitchFamily="34" charset="0"/>
              </a:rPr>
              <a:t>	Bending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Ask if any questions.</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1057DA37-E2A6-4DC2-BBFB-1C2F5271220C}" type="slidenum">
              <a:rPr lang="en-US" altLang="en-US" smtClean="0"/>
              <a:pPr/>
              <a:t>48</a:t>
            </a:fld>
            <a:endParaRPr lang="en-US" altLang="en-US" smtClean="0"/>
          </a:p>
        </p:txBody>
      </p:sp>
      <p:pic>
        <p:nvPicPr>
          <p:cNvPr id="1105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3705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6010275"/>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6664325"/>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7321550"/>
            <a:ext cx="665162"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897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endParaRPr lang="en-US" altLang="en-US" smtClean="0">
              <a:latin typeface="Arial" panose="020B0604020202020204" pitchFamily="34" charset="0"/>
            </a:endParaRPr>
          </a:p>
          <a:p>
            <a:r>
              <a:rPr lang="en-US" altLang="en-US" smtClean="0">
                <a:latin typeface="Arial" panose="020B0604020202020204" pitchFamily="34" charset="0"/>
              </a:rPr>
              <a:t>Trainer – read page 49.</a:t>
            </a:r>
          </a:p>
          <a:p>
            <a:endParaRPr lang="en-US" altLang="en-US" smtClean="0">
              <a:latin typeface="Arial" panose="020B0604020202020204" pitchFamily="34" charset="0"/>
            </a:endParaRPr>
          </a:p>
          <a:p>
            <a:r>
              <a:rPr lang="en-US" altLang="en-US" smtClean="0">
                <a:latin typeface="Arial" panose="020B0604020202020204" pitchFamily="34" charset="0"/>
              </a:rPr>
              <a:t>Ask if any questions.</a:t>
            </a:r>
          </a:p>
          <a:p>
            <a:endParaRPr lang="en-US" altLang="en-US" smtClean="0">
              <a:latin typeface="Arial" panose="020B0604020202020204" pitchFamily="34" charset="0"/>
            </a:endParaRPr>
          </a:p>
          <a:p>
            <a:r>
              <a:rPr lang="en-US" altLang="en-US" smtClean="0">
                <a:latin typeface="Arial" panose="020B0604020202020204" pitchFamily="34" charset="0"/>
              </a:rPr>
              <a:t>Ask if any participant has worked on this type of  roll-forming equipment.</a:t>
            </a:r>
          </a:p>
          <a:p>
            <a:endParaRPr lang="en-US" altLang="en-US" smtClean="0">
              <a:latin typeface="Arial" panose="020B0604020202020204" pitchFamily="34" charset="0"/>
            </a:endParaRPr>
          </a:p>
          <a:p>
            <a:r>
              <a:rPr lang="en-US" altLang="en-US" smtClean="0">
                <a:latin typeface="Arial" panose="020B0604020202020204" pitchFamily="34" charset="0"/>
              </a:rPr>
              <a:t>If yes, ask them to describe the experience and project they were assigned.</a:t>
            </a:r>
          </a:p>
          <a:p>
            <a:endParaRPr lang="en-US" altLang="en-US" smtClean="0">
              <a:latin typeface="Arial" panose="020B0604020202020204" pitchFamily="34" charset="0"/>
            </a:endParaRPr>
          </a:p>
          <a:p>
            <a:r>
              <a:rPr lang="en-US" altLang="en-US" smtClean="0">
                <a:latin typeface="Arial" panose="020B0604020202020204" pitchFamily="34" charset="0"/>
              </a:rPr>
              <a:t>If no, move on.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23419F0E-0D95-4510-B856-82E12428C76C}" type="slidenum">
              <a:rPr lang="en-US" altLang="en-US" smtClean="0"/>
              <a:pPr/>
              <a:t>49</a:t>
            </a:fld>
            <a:endParaRPr lang="en-US" altLang="en-US" smtClean="0"/>
          </a:p>
        </p:txBody>
      </p:sp>
    </p:spTree>
    <p:extLst>
      <p:ext uri="{BB962C8B-B14F-4D97-AF65-F5344CB8AC3E}">
        <p14:creationId xmlns:p14="http://schemas.microsoft.com/office/powerpoint/2010/main" val="38194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706438" y="4303713"/>
            <a:ext cx="5664200"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Recent and Real Machinery Hazards</a:t>
            </a:r>
          </a:p>
          <a:p>
            <a:r>
              <a:rPr lang="en-US" altLang="en-US" smtClean="0">
                <a:latin typeface="Arial" panose="020B0604020202020204" pitchFamily="34" charset="0"/>
              </a:rPr>
              <a:t>Ask participants to review the recent accidents below.  Ask:</a:t>
            </a:r>
          </a:p>
          <a:p>
            <a:endParaRPr lang="en-US" altLang="en-US" smtClean="0">
              <a:latin typeface="Arial" panose="020B0604020202020204" pitchFamily="34" charset="0"/>
            </a:endParaRPr>
          </a:p>
          <a:p>
            <a:r>
              <a:rPr lang="en-US" altLang="en-US" smtClean="0">
                <a:latin typeface="Arial" panose="020B0604020202020204" pitchFamily="34" charset="0"/>
              </a:rPr>
              <a:t> 	 How many of the accidents caused death?</a:t>
            </a:r>
          </a:p>
          <a:p>
            <a:endParaRPr lang="en-US" altLang="en-US" smtClean="0">
              <a:latin typeface="Arial" panose="020B0604020202020204" pitchFamily="34" charset="0"/>
            </a:endParaRPr>
          </a:p>
          <a:p>
            <a:r>
              <a:rPr lang="en-US" altLang="en-US" smtClean="0">
                <a:latin typeface="Arial" panose="020B0604020202020204" pitchFamily="34" charset="0"/>
              </a:rPr>
              <a:t>	All</a:t>
            </a:r>
          </a:p>
          <a:p>
            <a:endParaRPr lang="en-US" altLang="en-US" smtClean="0">
              <a:latin typeface="Arial" panose="020B0604020202020204" pitchFamily="34" charset="0"/>
            </a:endParaRPr>
          </a:p>
          <a:p>
            <a:r>
              <a:rPr lang="en-US" altLang="en-US" smtClean="0">
                <a:latin typeface="Arial" panose="020B0604020202020204" pitchFamily="34" charset="0"/>
              </a:rPr>
              <a:t>	How many involved machinery?</a:t>
            </a:r>
          </a:p>
          <a:p>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smtClean="0">
                <a:latin typeface="Arial" panose="020B0604020202020204" pitchFamily="34" charset="0"/>
              </a:rPr>
              <a:t>                      All</a:t>
            </a:r>
          </a:p>
          <a:p>
            <a:endParaRPr lang="en-US" altLang="en-US" smtClean="0">
              <a:latin typeface="Arial" panose="020B0604020202020204" pitchFamily="34" charset="0"/>
            </a:endParaRPr>
          </a:p>
          <a:p>
            <a:r>
              <a:rPr lang="en-US" altLang="en-US" smtClean="0">
                <a:latin typeface="Arial" panose="020B0604020202020204" pitchFamily="34" charset="0"/>
              </a:rPr>
              <a:t>	How many do you think were avoidable?</a:t>
            </a:r>
          </a:p>
          <a:p>
            <a:endParaRPr lang="en-US" altLang="en-US" smtClean="0">
              <a:latin typeface="Arial" panose="020B0604020202020204" pitchFamily="34" charset="0"/>
            </a:endParaRPr>
          </a:p>
          <a:p>
            <a:pPr eaLnBrk="1" hangingPunct="1"/>
            <a:r>
              <a:rPr lang="en-US" altLang="en-US" smtClean="0">
                <a:latin typeface="Arial" panose="020B0604020202020204" pitchFamily="34" charset="0"/>
              </a:rPr>
              <a:t>	All		</a:t>
            </a: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                      Working with machinery can be hazardous, but there are 	measures we can put in place to keep us safer</a:t>
            </a:r>
            <a:r>
              <a:rPr lang="en-US" altLang="en-US" smtClean="0">
                <a:latin typeface="Arial" panose="020B0604020202020204" pitchFamily="34" charset="0"/>
              </a:rPr>
              <a:t>.</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2575">
              <a:spcBef>
                <a:spcPct val="30000"/>
              </a:spcBef>
              <a:defRPr sz="1200">
                <a:solidFill>
                  <a:schemeClr val="tx1"/>
                </a:solidFill>
                <a:latin typeface="Arial" panose="020B0604020202020204" pitchFamily="34" charset="0"/>
              </a:defRPr>
            </a:lvl2pPr>
            <a:lvl3pPr marL="1139825"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2638" indent="-225425">
              <a:spcBef>
                <a:spcPct val="30000"/>
              </a:spcBef>
              <a:defRPr sz="1200">
                <a:solidFill>
                  <a:schemeClr val="tx1"/>
                </a:solidFill>
                <a:latin typeface="Arial" panose="020B0604020202020204" pitchFamily="34" charset="0"/>
              </a:defRPr>
            </a:lvl5pPr>
            <a:lvl6pPr marL="2509838" indent="-225425" eaLnBrk="0" fontAlgn="base" hangingPunct="0">
              <a:spcBef>
                <a:spcPct val="30000"/>
              </a:spcBef>
              <a:spcAft>
                <a:spcPct val="0"/>
              </a:spcAft>
              <a:defRPr sz="1200">
                <a:solidFill>
                  <a:schemeClr val="tx1"/>
                </a:solidFill>
                <a:latin typeface="Arial" panose="020B0604020202020204" pitchFamily="34" charset="0"/>
              </a:defRPr>
            </a:lvl6pPr>
            <a:lvl7pPr marL="2967038" indent="-225425" eaLnBrk="0" fontAlgn="base" hangingPunct="0">
              <a:spcBef>
                <a:spcPct val="30000"/>
              </a:spcBef>
              <a:spcAft>
                <a:spcPct val="0"/>
              </a:spcAft>
              <a:defRPr sz="1200">
                <a:solidFill>
                  <a:schemeClr val="tx1"/>
                </a:solidFill>
                <a:latin typeface="Arial" panose="020B0604020202020204" pitchFamily="34" charset="0"/>
              </a:defRPr>
            </a:lvl7pPr>
            <a:lvl8pPr marL="3424238" indent="-225425" eaLnBrk="0" fontAlgn="base" hangingPunct="0">
              <a:spcBef>
                <a:spcPct val="30000"/>
              </a:spcBef>
              <a:spcAft>
                <a:spcPct val="0"/>
              </a:spcAft>
              <a:defRPr sz="1200">
                <a:solidFill>
                  <a:schemeClr val="tx1"/>
                </a:solidFill>
                <a:latin typeface="Arial" panose="020B0604020202020204" pitchFamily="34" charset="0"/>
              </a:defRPr>
            </a:lvl8pPr>
            <a:lvl9pPr marL="3881438"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DD421D-5CCC-4CBE-B755-1D352E5515A0}" type="slidenum">
              <a:rPr lang="en-US" altLang="en-US" smtClean="0"/>
              <a:pPr>
                <a:spcBef>
                  <a:spcPct val="0"/>
                </a:spcBef>
              </a:pPr>
              <a:t>5</a:t>
            </a:fld>
            <a:endParaRPr lang="en-US" altLang="en-US" smtClean="0"/>
          </a:p>
        </p:txBody>
      </p:sp>
      <p:pic>
        <p:nvPicPr>
          <p:cNvPr id="225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4802188"/>
            <a:ext cx="641350" cy="563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5354638"/>
            <a:ext cx="6413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5919788"/>
            <a:ext cx="628650" cy="538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6457950"/>
            <a:ext cx="61753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7010400"/>
            <a:ext cx="628650" cy="563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7573963"/>
            <a:ext cx="627063"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8134350"/>
            <a:ext cx="4397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25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Have a participant read the first sentence on page 50.</a:t>
            </a:r>
          </a:p>
          <a:p>
            <a:r>
              <a:rPr lang="en-US" altLang="en-US" smtClean="0">
                <a:latin typeface="Arial" panose="020B0604020202020204" pitchFamily="34" charset="0"/>
              </a:rPr>
              <a:t>	</a:t>
            </a:r>
          </a:p>
          <a:p>
            <a:r>
              <a:rPr lang="en-US" altLang="en-US" smtClean="0">
                <a:latin typeface="Arial" panose="020B0604020202020204" pitchFamily="34" charset="0"/>
              </a:rPr>
              <a:t>	As they read, point out the safety features within the paragraph.</a:t>
            </a:r>
          </a:p>
          <a:p>
            <a:r>
              <a:rPr lang="en-US" altLang="en-US" smtClean="0">
                <a:latin typeface="Arial" panose="020B0604020202020204" pitchFamily="34" charset="0"/>
              </a:rPr>
              <a:t>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CA594843-863E-4810-81A9-4A6EBB51A117}" type="slidenum">
              <a:rPr lang="en-US" altLang="en-US" smtClean="0"/>
              <a:pPr/>
              <a:t>50</a:t>
            </a:fld>
            <a:endParaRPr lang="en-US" altLang="en-US" smtClean="0"/>
          </a:p>
        </p:txBody>
      </p:sp>
      <p:pic>
        <p:nvPicPr>
          <p:cNvPr id="1146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53705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40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Checklists</a:t>
            </a:r>
          </a:p>
          <a:p>
            <a:endParaRPr lang="en-US" altLang="en-US" b="1" smtClean="0">
              <a:latin typeface="Arial" panose="020B0604020202020204" pitchFamily="34" charset="0"/>
            </a:endParaRPr>
          </a:p>
          <a:p>
            <a:r>
              <a:rPr lang="en-US" altLang="en-US" smtClean="0">
                <a:latin typeface="Arial" panose="020B0604020202020204" pitchFamily="34" charset="0"/>
              </a:rPr>
              <a:t>Refer to the checklists in the pocket of the Training Manual.  Ask participants too review.  Allow 5 minutes to do so.</a:t>
            </a:r>
          </a:p>
          <a:p>
            <a:endParaRPr lang="en-US" altLang="en-US" smtClean="0">
              <a:latin typeface="Arial" panose="020B0604020202020204" pitchFamily="34" charset="0"/>
            </a:endParaRPr>
          </a:p>
          <a:p>
            <a:r>
              <a:rPr lang="en-US" altLang="en-US" smtClean="0">
                <a:latin typeface="Arial" panose="020B0604020202020204" pitchFamily="34" charset="0"/>
              </a:rPr>
              <a:t>	Is the checklist valuable?  If so, how?  If not, why not?</a:t>
            </a:r>
          </a:p>
          <a:p>
            <a:r>
              <a:rPr lang="en-US" altLang="en-US" smtClean="0">
                <a:latin typeface="Arial" panose="020B0604020202020204" pitchFamily="34" charset="0"/>
              </a:rPr>
              <a:t>	</a:t>
            </a:r>
          </a:p>
          <a:p>
            <a:endParaRPr lang="en-US" altLang="en-US" smtClean="0">
              <a:latin typeface="Arial" panose="020B0604020202020204" pitchFamily="34" charset="0"/>
            </a:endParaRPr>
          </a:p>
          <a:p>
            <a:r>
              <a:rPr lang="en-US" altLang="en-US" smtClean="0">
                <a:latin typeface="Arial" panose="020B0604020202020204" pitchFamily="34" charset="0"/>
              </a:rPr>
              <a:t>	If no one finds value with the checklists offer suggestions such as 	to review the lists before beginning work on equipment or sharing 	with machine operators.</a:t>
            </a:r>
          </a:p>
          <a:p>
            <a:endParaRPr lang="en-US" altLang="en-US" smtClean="0">
              <a:latin typeface="Arial" panose="020B0604020202020204" pitchFamily="34" charset="0"/>
            </a:endParaRPr>
          </a:p>
          <a:p>
            <a:r>
              <a:rPr lang="en-US" altLang="en-US" smtClean="0">
                <a:latin typeface="Arial" panose="020B0604020202020204" pitchFamily="34" charset="0"/>
              </a:rPr>
              <a:t>	How will I (we) use the checklist?</a:t>
            </a:r>
          </a:p>
          <a:p>
            <a:r>
              <a:rPr lang="en-US" altLang="en-US" smtClean="0">
                <a:latin typeface="Arial" panose="020B0604020202020204" pitchFamily="34" charset="0"/>
              </a:rPr>
              <a:t>	How often will I (we) use the checklist?</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758ECD9-9FA3-4444-AC40-261BD681C696}" type="slidenum">
              <a:rPr lang="en-US" altLang="en-US" smtClean="0"/>
              <a:pPr/>
              <a:t>51</a:t>
            </a:fld>
            <a:endParaRPr lang="en-US" altLang="en-US" smtClean="0"/>
          </a:p>
        </p:txBody>
      </p:sp>
      <p:pic>
        <p:nvPicPr>
          <p:cNvPr id="1167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446713"/>
            <a:ext cx="6651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6272213"/>
            <a:ext cx="6635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7013575"/>
            <a:ext cx="6651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971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Questions/Comments</a:t>
            </a:r>
          </a:p>
          <a:p>
            <a:endParaRPr lang="en-US" altLang="en-US" smtClean="0">
              <a:latin typeface="Arial" panose="020B0604020202020204" pitchFamily="34" charset="0"/>
            </a:endParaRPr>
          </a:p>
          <a:p>
            <a:r>
              <a:rPr lang="en-US" altLang="en-US" smtClean="0">
                <a:latin typeface="Arial" panose="020B0604020202020204" pitchFamily="34" charset="0"/>
              </a:rPr>
              <a:t>Explain that you have just finished the section regarding Shipyard Machinery.  </a:t>
            </a:r>
          </a:p>
          <a:p>
            <a:endParaRPr lang="en-US" altLang="en-US" smtClean="0">
              <a:latin typeface="Arial" panose="020B0604020202020204" pitchFamily="34" charset="0"/>
            </a:endParaRPr>
          </a:p>
          <a:p>
            <a:r>
              <a:rPr lang="en-US" altLang="en-US" smtClean="0">
                <a:latin typeface="Arial" panose="020B0604020202020204" pitchFamily="34" charset="0"/>
              </a:rPr>
              <a:t>Ask if there are questions.</a:t>
            </a:r>
          </a:p>
          <a:p>
            <a:endParaRPr lang="en-US" altLang="en-US" smtClean="0">
              <a:latin typeface="Arial" panose="020B0604020202020204" pitchFamily="34" charset="0"/>
            </a:endParaRPr>
          </a:p>
          <a:p>
            <a:r>
              <a:rPr lang="en-US" altLang="en-US" smtClean="0">
                <a:latin typeface="Arial" panose="020B0604020202020204" pitchFamily="34" charset="0"/>
              </a:rPr>
              <a:t>If you are also training Portable Power Tools move on to the next page.  </a:t>
            </a:r>
          </a:p>
          <a:p>
            <a:endParaRPr lang="en-US" altLang="en-US" smtClean="0">
              <a:latin typeface="Arial" panose="020B0604020202020204" pitchFamily="34" charset="0"/>
            </a:endParaRPr>
          </a:p>
          <a:p>
            <a:r>
              <a:rPr lang="en-US" altLang="en-US" smtClean="0">
                <a:latin typeface="Arial" panose="020B0604020202020204" pitchFamily="34" charset="0"/>
              </a:rPr>
              <a:t>If not, conduct the Feedback form and the Post Test process.</a:t>
            </a:r>
          </a:p>
          <a:p>
            <a:endParaRPr lang="en-US" altLang="en-US" sz="1800"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EE9C40E3-8D97-4FB6-8FBD-A1AB055AAAE2}" type="slidenum">
              <a:rPr lang="en-US" altLang="en-US" smtClean="0"/>
              <a:pPr/>
              <a:t>52</a:t>
            </a:fld>
            <a:endParaRPr lang="en-US" altLang="en-US" smtClean="0"/>
          </a:p>
        </p:txBody>
      </p:sp>
    </p:spTree>
    <p:extLst>
      <p:ext uri="{BB962C8B-B14F-4D97-AF65-F5344CB8AC3E}">
        <p14:creationId xmlns:p14="http://schemas.microsoft.com/office/powerpoint/2010/main" val="728196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page 53.</a:t>
            </a:r>
          </a:p>
          <a:p>
            <a:endParaRPr lang="en-US" altLang="en-US" smtClean="0">
              <a:latin typeface="Arial" panose="020B0604020202020204" pitchFamily="34" charset="0"/>
            </a:endParaRPr>
          </a:p>
          <a:p>
            <a:r>
              <a:rPr lang="en-US" altLang="en-US" smtClean="0">
                <a:latin typeface="Arial" panose="020B0604020202020204" pitchFamily="34" charset="0"/>
              </a:rPr>
              <a:t>	Ask participants which power tools they use in the photo.</a:t>
            </a:r>
          </a:p>
          <a:p>
            <a:endParaRPr lang="en-US" altLang="en-US" smtClean="0">
              <a:latin typeface="Arial" panose="020B0604020202020204" pitchFamily="34" charset="0"/>
            </a:endParaRPr>
          </a:p>
          <a:p>
            <a:r>
              <a:rPr lang="en-US" altLang="en-US" smtClean="0">
                <a:latin typeface="Arial" panose="020B0604020202020204" pitchFamily="34" charset="0"/>
              </a:rPr>
              <a:t>	Ask them how they use the tool.</a:t>
            </a:r>
          </a:p>
          <a:p>
            <a:endParaRPr lang="en-US" altLang="en-US" smtClean="0">
              <a:latin typeface="Arial" panose="020B0604020202020204" pitchFamily="34" charset="0"/>
            </a:endParaRPr>
          </a:p>
          <a:p>
            <a:r>
              <a:rPr lang="en-US" altLang="en-US" smtClean="0">
                <a:latin typeface="Arial" panose="020B0604020202020204" pitchFamily="34" charset="0"/>
              </a:rPr>
              <a:t>	Ask if there are questions.</a:t>
            </a:r>
          </a:p>
          <a:p>
            <a:endParaRPr lang="en-US" altLang="en-US" smtClean="0">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2B932919-3A6A-4B9D-878F-F9979049E27A}" type="slidenum">
              <a:rPr lang="en-US" altLang="en-US" smtClean="0"/>
              <a:pPr/>
              <a:t>53</a:t>
            </a:fld>
            <a:endParaRPr lang="en-US" altLang="en-US" smtClean="0"/>
          </a:p>
        </p:txBody>
      </p:sp>
      <p:pic>
        <p:nvPicPr>
          <p:cNvPr id="1208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4913313"/>
            <a:ext cx="6651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533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7B8D4B8-A126-4900-BFCE-B10C6C1F81F6}" type="slidenum">
              <a:rPr lang="en-US" altLang="en-US" smtClean="0"/>
              <a:pPr/>
              <a:t>54</a:t>
            </a:fld>
            <a:endParaRPr lang="en-US" altLang="en-US" smtClean="0"/>
          </a:p>
        </p:txBody>
      </p:sp>
      <p:sp>
        <p:nvSpPr>
          <p:cNvPr id="122884" name="Notes Placeholder 2"/>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From OSHA’s Website</a:t>
            </a:r>
          </a:p>
          <a:p>
            <a:endParaRPr lang="en-US" altLang="en-US" b="1" smtClean="0">
              <a:latin typeface="Arial" panose="020B0604020202020204" pitchFamily="34" charset="0"/>
            </a:endParaRPr>
          </a:p>
          <a:p>
            <a:r>
              <a:rPr lang="en-US" altLang="en-US" b="1" smtClean="0">
                <a:latin typeface="Arial" panose="020B0604020202020204" pitchFamily="34" charset="0"/>
              </a:rPr>
              <a:t>	</a:t>
            </a:r>
            <a:r>
              <a:rPr lang="en-US" altLang="en-US" smtClean="0">
                <a:latin typeface="Arial" panose="020B0604020202020204" pitchFamily="34" charset="0"/>
              </a:rPr>
              <a:t>This is an individual exercise.</a:t>
            </a:r>
          </a:p>
          <a:p>
            <a:endParaRPr lang="en-US" altLang="en-US" smtClean="0">
              <a:latin typeface="Arial" panose="020B0604020202020204" pitchFamily="34" charset="0"/>
            </a:endParaRPr>
          </a:p>
          <a:p>
            <a:r>
              <a:rPr lang="en-US" altLang="en-US" smtClean="0">
                <a:latin typeface="Arial" panose="020B0604020202020204" pitchFamily="34" charset="0"/>
              </a:rPr>
              <a:t>Trainer says – “Above are 19 injuries recorded in the first four months of 2017.” </a:t>
            </a:r>
          </a:p>
          <a:p>
            <a:r>
              <a:rPr lang="en-US" altLang="en-US" smtClean="0">
                <a:latin typeface="Arial" panose="020B0604020202020204" pitchFamily="34" charset="0"/>
              </a:rPr>
              <a:t>Go over the questions and ask if there is a need for clarification.  </a:t>
            </a:r>
          </a:p>
          <a:p>
            <a:r>
              <a:rPr lang="en-US" altLang="en-US" smtClean="0">
                <a:latin typeface="Arial" panose="020B0604020202020204" pitchFamily="34" charset="0"/>
              </a:rPr>
              <a:t>Provide 8 minutes to complete.</a:t>
            </a:r>
          </a:p>
          <a:p>
            <a:endParaRPr lang="en-US" altLang="en-US" smtClean="0">
              <a:latin typeface="Arial" panose="020B0604020202020204" pitchFamily="34" charset="0"/>
            </a:endParaRPr>
          </a:p>
          <a:p>
            <a:r>
              <a:rPr lang="en-US" altLang="en-US" smtClean="0">
                <a:latin typeface="Arial" panose="020B0604020202020204" pitchFamily="34" charset="0"/>
              </a:rPr>
              <a:t>Ask each question and have one participant answer each question 	with the exception of the last question.  </a:t>
            </a:r>
          </a:p>
          <a:p>
            <a:r>
              <a:rPr lang="en-US" altLang="en-US" smtClean="0">
                <a:latin typeface="Arial" panose="020B0604020202020204" pitchFamily="34" charset="0"/>
              </a:rPr>
              <a:t>With the last question open it up for discussion.</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pic>
        <p:nvPicPr>
          <p:cNvPr id="122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760913"/>
            <a:ext cx="6524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338" y="7199313"/>
            <a:ext cx="6651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416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000000"/>
                </a:solidFill>
                <a:latin typeface="Arial" panose="020B0604020202020204" pitchFamily="34" charset="0"/>
              </a:rPr>
              <a:t>Applicable Regulations</a:t>
            </a:r>
          </a:p>
          <a:p>
            <a:pPr lvl="1"/>
            <a:endParaRPr lang="en-US" altLang="en-US" dirty="0" smtClean="0">
              <a:solidFill>
                <a:schemeClr val="tx2"/>
              </a:solidFill>
              <a:latin typeface="Arial" panose="020B0604020202020204" pitchFamily="34" charset="0"/>
            </a:endParaRPr>
          </a:p>
          <a:p>
            <a:r>
              <a:rPr lang="en-US" altLang="en-US" dirty="0" smtClean="0">
                <a:solidFill>
                  <a:srgbClr val="000000"/>
                </a:solidFill>
                <a:latin typeface="Arial" panose="020B0604020202020204" pitchFamily="34" charset="0"/>
              </a:rPr>
              <a:t>Explain that this is a reference page for those that want to read the OSHA regulations that apply to the following section of this Training Manual.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24BFD03-8AD0-43E4-8A86-7F8DBFA07BA1}" type="slidenum">
              <a:rPr lang="en-US" altLang="en-US" smtClean="0"/>
              <a:pPr/>
              <a:t>55</a:t>
            </a:fld>
            <a:endParaRPr lang="en-US" altLang="en-US" smtClean="0"/>
          </a:p>
        </p:txBody>
      </p:sp>
    </p:spTree>
    <p:extLst>
      <p:ext uri="{BB962C8B-B14F-4D97-AF65-F5344CB8AC3E}">
        <p14:creationId xmlns:p14="http://schemas.microsoft.com/office/powerpoint/2010/main" val="886164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xfrm>
            <a:off x="706438" y="4449763"/>
            <a:ext cx="61087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From OSHA’s Hand and Power Tool Booklet</a:t>
            </a:r>
          </a:p>
          <a:p>
            <a:endParaRPr lang="en-US" altLang="en-US" sz="800" b="1" smtClean="0">
              <a:latin typeface="Arial" panose="020B0604020202020204" pitchFamily="34" charset="0"/>
            </a:endParaRPr>
          </a:p>
          <a:p>
            <a:endParaRPr lang="en-US" altLang="en-US" sz="800" b="1" smtClean="0">
              <a:latin typeface="Arial" panose="020B0604020202020204" pitchFamily="34" charset="0"/>
            </a:endParaRPr>
          </a:p>
          <a:p>
            <a:r>
              <a:rPr lang="en-US" altLang="en-US" smtClean="0">
                <a:latin typeface="Arial" panose="020B0604020202020204" pitchFamily="34" charset="0"/>
              </a:rPr>
              <a:t>Ask the participants to read this page to themselves.  Ask them to identify one bullet they would be willing to elaborate on by explaining the hazard associated with not following a rule. </a:t>
            </a:r>
          </a:p>
          <a:p>
            <a:endParaRPr lang="en-US" altLang="en-US" smtClean="0">
              <a:latin typeface="Arial" panose="020B0604020202020204" pitchFamily="34" charset="0"/>
            </a:endParaRPr>
          </a:p>
          <a:p>
            <a:r>
              <a:rPr lang="en-US" altLang="en-US" smtClean="0">
                <a:latin typeface="Arial" panose="020B0604020202020204" pitchFamily="34" charset="0"/>
              </a:rPr>
              <a:t>Allow 3-5 minutes to complete.</a:t>
            </a:r>
          </a:p>
          <a:p>
            <a:endParaRPr lang="en-US" altLang="en-US" smtClean="0">
              <a:latin typeface="Arial" panose="020B0604020202020204" pitchFamily="34" charset="0"/>
            </a:endParaRPr>
          </a:p>
          <a:p>
            <a:r>
              <a:rPr lang="en-US" altLang="en-US" smtClean="0">
                <a:latin typeface="Arial" panose="020B0604020202020204" pitchFamily="34" charset="0"/>
              </a:rPr>
              <a:t>	Ask one participant at a time to share the hazards they identified.</a:t>
            </a:r>
          </a:p>
          <a:p>
            <a:endParaRPr lang="en-US" altLang="en-US" smtClean="0">
              <a:latin typeface="Arial" panose="020B0604020202020204" pitchFamily="34" charset="0"/>
            </a:endParaRPr>
          </a:p>
          <a:p>
            <a:r>
              <a:rPr lang="en-US" altLang="en-US" smtClean="0">
                <a:latin typeface="Arial" panose="020B0604020202020204" pitchFamily="34" charset="0"/>
              </a:rPr>
              <a:t>	End exercise after 4-5 responses.</a:t>
            </a:r>
          </a:p>
          <a:p>
            <a:endParaRPr lang="en-US" altLang="en-US" b="1" smtClean="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CC0B085-288B-4F7A-AE70-6D27DEC6687E}" type="slidenum">
              <a:rPr lang="en-US" altLang="en-US" smtClean="0"/>
              <a:pPr/>
              <a:t>56</a:t>
            </a:fld>
            <a:endParaRPr lang="en-US" altLang="en-US" smtClean="0"/>
          </a:p>
        </p:txBody>
      </p:sp>
      <p:pic>
        <p:nvPicPr>
          <p:cNvPr id="1269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663" y="6262688"/>
            <a:ext cx="6588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59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More OSHA Precautions</a:t>
            </a:r>
          </a:p>
          <a:p>
            <a:endParaRPr lang="en-US" altLang="en-US" sz="800" b="1" smtClean="0">
              <a:latin typeface="Arial" panose="020B0604020202020204" pitchFamily="34" charset="0"/>
            </a:endParaRPr>
          </a:p>
          <a:p>
            <a:r>
              <a:rPr lang="en-US" altLang="en-US" smtClean="0">
                <a:latin typeface="Arial" panose="020B0604020202020204" pitchFamily="34" charset="0"/>
              </a:rPr>
              <a:t>Read page 57.  Ask if there are questions.</a:t>
            </a:r>
          </a:p>
          <a:p>
            <a:endParaRPr lang="en-US" altLang="en-US" b="1"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7F52B97-AA29-441B-8CC9-981E85791F34}" type="slidenum">
              <a:rPr lang="en-US" altLang="en-US" smtClean="0"/>
              <a:pPr/>
              <a:t>57</a:t>
            </a:fld>
            <a:endParaRPr lang="en-US" altLang="en-US" smtClean="0"/>
          </a:p>
        </p:txBody>
      </p:sp>
    </p:spTree>
    <p:extLst>
      <p:ext uri="{BB962C8B-B14F-4D97-AF65-F5344CB8AC3E}">
        <p14:creationId xmlns:p14="http://schemas.microsoft.com/office/powerpoint/2010/main" val="2916326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6C3C7-C619-42A7-BDE6-0D7414F1D505}" type="slidenum">
              <a:rPr lang="en-US" altLang="en-US" smtClean="0"/>
              <a:pPr>
                <a:spcBef>
                  <a:spcPct val="0"/>
                </a:spcBef>
              </a:pPr>
              <a:t>58</a:t>
            </a:fld>
            <a:endParaRPr lang="en-US" altLang="en-US" smtClean="0"/>
          </a:p>
        </p:txBody>
      </p:sp>
      <p:sp>
        <p:nvSpPr>
          <p:cNvPr id="131075"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131076"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r>
              <a:rPr lang="en-US" altLang="en-US" b="1" smtClean="0">
                <a:latin typeface="Arial" panose="020B0604020202020204" pitchFamily="34" charset="0"/>
              </a:rPr>
              <a:t>Operating Controls and Switches (OSHA Quick Takes)</a:t>
            </a:r>
          </a:p>
          <a:p>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Ask participants to read page 58 on their own.</a:t>
            </a:r>
          </a:p>
          <a:p>
            <a:r>
              <a:rPr lang="en-US" altLang="en-US" smtClean="0">
                <a:latin typeface="Arial" panose="020B0604020202020204" pitchFamily="34" charset="0"/>
              </a:rPr>
              <a:t>	Ask them to circle the following terms which you will put on 	flipchart or white board.</a:t>
            </a:r>
            <a:endParaRPr lang="en-US" altLang="en-US" sz="800" smtClean="0">
              <a:latin typeface="Arial" panose="020B0604020202020204" pitchFamily="34" charset="0"/>
            </a:endParaRPr>
          </a:p>
          <a:p>
            <a:pPr marL="1085850" lvl="2" indent="-171450">
              <a:buFontTx/>
              <a:buChar char="•"/>
            </a:pPr>
            <a:r>
              <a:rPr lang="en-US" altLang="en-US" smtClean="0">
                <a:latin typeface="Arial" panose="020B0604020202020204" pitchFamily="34" charset="0"/>
              </a:rPr>
              <a:t>Constant pressure switch.</a:t>
            </a:r>
          </a:p>
          <a:p>
            <a:pPr marL="1085850" lvl="2" indent="-171450">
              <a:buFontTx/>
              <a:buChar char="•"/>
            </a:pPr>
            <a:r>
              <a:rPr lang="en-US" altLang="en-US" smtClean="0">
                <a:latin typeface="Arial" panose="020B0604020202020204" pitchFamily="34" charset="0"/>
              </a:rPr>
              <a:t>Lock-On control.</a:t>
            </a:r>
          </a:p>
          <a:p>
            <a:pPr marL="1085850" lvl="2" indent="-171450">
              <a:buFontTx/>
              <a:buChar char="•"/>
            </a:pPr>
            <a:r>
              <a:rPr lang="en-US" altLang="en-US" smtClean="0">
                <a:latin typeface="Arial" panose="020B0604020202020204" pitchFamily="34" charset="0"/>
              </a:rPr>
              <a:t>Positive On-Off switch.</a:t>
            </a:r>
            <a:endParaRPr lang="en-US" altLang="en-US" sz="800" smtClean="0">
              <a:latin typeface="Arial" panose="020B0604020202020204" pitchFamily="34" charset="0"/>
            </a:endParaRPr>
          </a:p>
          <a:p>
            <a:r>
              <a:rPr lang="en-US" altLang="en-US" smtClean="0">
                <a:latin typeface="Arial" panose="020B0604020202020204" pitchFamily="34" charset="0"/>
              </a:rPr>
              <a:t>	Ask participants, one at a time, what each of the terms 	means.</a:t>
            </a:r>
          </a:p>
          <a:p>
            <a:endParaRPr lang="en-US" altLang="en-US" sz="800" smtClean="0">
              <a:latin typeface="Arial" panose="020B0604020202020204" pitchFamily="34" charset="0"/>
            </a:endParaRPr>
          </a:p>
          <a:p>
            <a:r>
              <a:rPr lang="en-US" altLang="en-US" b="1" smtClean="0">
                <a:latin typeface="Arial" panose="020B0604020202020204" pitchFamily="34" charset="0"/>
              </a:rPr>
              <a:t>	Constant pressure switch </a:t>
            </a:r>
            <a:r>
              <a:rPr lang="en-US" altLang="en-US" smtClean="0">
                <a:latin typeface="Arial" panose="020B0604020202020204" pitchFamily="34" charset="0"/>
              </a:rPr>
              <a:t>– </a:t>
            </a:r>
            <a:r>
              <a:rPr lang="en-US" altLang="en-US" b="1" smtClean="0">
                <a:latin typeface="Arial" panose="020B0604020202020204" pitchFamily="34" charset="0"/>
              </a:rPr>
              <a:t>a switch requiring pressure 	to operate and </a:t>
            </a:r>
            <a:r>
              <a:rPr lang="en-US" altLang="en-US" smtClean="0">
                <a:latin typeface="Arial" panose="020B0604020202020204" pitchFamily="34" charset="0"/>
              </a:rPr>
              <a:t> will shut off the power when the pressure is 	released.</a:t>
            </a:r>
          </a:p>
          <a:p>
            <a:r>
              <a:rPr lang="en-US" altLang="en-US" b="1" smtClean="0">
                <a:latin typeface="Arial" panose="020B0604020202020204" pitchFamily="34" charset="0"/>
              </a:rPr>
              <a:t>	Lock-On control </a:t>
            </a:r>
            <a:r>
              <a:rPr lang="en-US" altLang="en-US" smtClean="0">
                <a:latin typeface="Arial" panose="020B0604020202020204" pitchFamily="34" charset="0"/>
              </a:rPr>
              <a:t>- lock-on control provides that turnoff can 	be accomplished by a single motion of the same finger or 	fingers that turn it on.</a:t>
            </a:r>
          </a:p>
          <a:p>
            <a:r>
              <a:rPr lang="en-US" altLang="en-US" b="1" smtClean="0">
                <a:latin typeface="Arial" panose="020B0604020202020204" pitchFamily="34" charset="0"/>
              </a:rPr>
              <a:t>	Positive On-Off switch </a:t>
            </a:r>
            <a:r>
              <a:rPr lang="en-US" altLang="en-US" smtClean="0">
                <a:latin typeface="Arial" panose="020B0604020202020204" pitchFamily="34" charset="0"/>
              </a:rPr>
              <a:t>– A switch that turns the tool on and 	off (least effective).</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pic>
        <p:nvPicPr>
          <p:cNvPr id="131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5218113"/>
            <a:ext cx="6413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6142038"/>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913" y="68945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1419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latin typeface="Arial" pitchFamily="34" charset="0"/>
              </a:rPr>
              <a:t>Commonly Used Portable Power Tools Used On Board</a:t>
            </a:r>
          </a:p>
          <a:p>
            <a:pPr eaLnBrk="1" hangingPunct="1">
              <a:defRPr/>
            </a:pPr>
            <a:endParaRPr lang="en-US" altLang="en-US" sz="700" dirty="0" smtClean="0">
              <a:latin typeface="Arial" pitchFamily="34" charset="0"/>
            </a:endParaRPr>
          </a:p>
          <a:p>
            <a:pPr eaLnBrk="1" hangingPunct="1">
              <a:spcBef>
                <a:spcPct val="0"/>
              </a:spcBef>
              <a:defRPr/>
            </a:pPr>
            <a:r>
              <a:rPr lang="en-US" altLang="en-US" dirty="0" smtClean="0">
                <a:latin typeface="Arial" pitchFamily="34" charset="0"/>
              </a:rPr>
              <a:t>Read page 59 to the participants to introduce the section on Commonly Used Portable Power Tools Used On Board.</a:t>
            </a:r>
          </a:p>
          <a:p>
            <a:pPr eaLnBrk="1" hangingPunct="1">
              <a:spcBef>
                <a:spcPct val="0"/>
              </a:spcBef>
              <a:defRPr/>
            </a:pPr>
            <a:endParaRPr lang="en-US" altLang="en-US" dirty="0" smtClean="0">
              <a:latin typeface="Arial" pitchFamily="34" charset="0"/>
            </a:endParaRPr>
          </a:p>
          <a:p>
            <a:pPr marL="1085850" lvl="2" indent="-171450" eaLnBrk="1" hangingPunct="1">
              <a:spcBef>
                <a:spcPct val="0"/>
              </a:spcBef>
              <a:buFont typeface="Wingdings" panose="05000000000000000000" pitchFamily="2" charset="2"/>
              <a:buChar char="q"/>
              <a:defRPr/>
            </a:pPr>
            <a:r>
              <a:rPr lang="en-US" altLang="en-US" dirty="0" smtClean="0">
                <a:latin typeface="Arial" pitchFamily="34" charset="0"/>
              </a:rPr>
              <a:t>Abrasive Grinders</a:t>
            </a:r>
          </a:p>
          <a:p>
            <a:pPr marL="1084263" lvl="2" indent="-169863">
              <a:lnSpc>
                <a:spcPct val="150000"/>
              </a:lnSpc>
              <a:buFont typeface="Wingdings" pitchFamily="2" charset="2"/>
              <a:buChar char="q"/>
              <a:defRPr/>
            </a:pPr>
            <a:r>
              <a:rPr lang="en-US" altLang="en-US" dirty="0" smtClean="0">
                <a:latin typeface="Arial" pitchFamily="34" charset="0"/>
              </a:rPr>
              <a:t>Drills</a:t>
            </a:r>
          </a:p>
          <a:p>
            <a:pPr marL="1084263" lvl="2" indent="-169863">
              <a:lnSpc>
                <a:spcPct val="150000"/>
              </a:lnSpc>
              <a:buFont typeface="Wingdings" pitchFamily="2" charset="2"/>
              <a:buChar char="q"/>
              <a:defRPr/>
            </a:pPr>
            <a:r>
              <a:rPr lang="en-US" altLang="en-US" dirty="0" err="1" smtClean="0">
                <a:latin typeface="Arial" pitchFamily="34" charset="0"/>
              </a:rPr>
              <a:t>Sawzalls</a:t>
            </a:r>
            <a:endParaRPr lang="en-US" altLang="en-US" dirty="0" smtClean="0">
              <a:latin typeface="Arial" pitchFamily="34" charset="0"/>
            </a:endParaRPr>
          </a:p>
          <a:p>
            <a:pPr marL="1084263" lvl="2" indent="-169863">
              <a:lnSpc>
                <a:spcPct val="150000"/>
              </a:lnSpc>
              <a:buFont typeface="Wingdings" pitchFamily="2" charset="2"/>
              <a:buChar char="q"/>
              <a:defRPr/>
            </a:pPr>
            <a:r>
              <a:rPr lang="en-US" altLang="en-US" dirty="0" smtClean="0">
                <a:latin typeface="Arial" pitchFamily="34" charset="0"/>
              </a:rPr>
              <a:t>Needle Guns</a:t>
            </a:r>
          </a:p>
          <a:p>
            <a:pPr>
              <a:defRPr/>
            </a:pPr>
            <a:endParaRPr lang="en-US" altLang="en-US" dirty="0" smtClean="0">
              <a:latin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505489E-EBC1-41B3-B224-CB237359445A}" type="slidenum">
              <a:rPr lang="en-US" altLang="en-US" smtClean="0"/>
              <a:pPr/>
              <a:t>59</a:t>
            </a:fld>
            <a:endParaRPr lang="en-US" altLang="en-US" smtClean="0"/>
          </a:p>
        </p:txBody>
      </p:sp>
    </p:spTree>
    <p:extLst>
      <p:ext uri="{BB962C8B-B14F-4D97-AF65-F5344CB8AC3E}">
        <p14:creationId xmlns:p14="http://schemas.microsoft.com/office/powerpoint/2010/main" val="362133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706438" y="4449763"/>
            <a:ext cx="5664200" cy="444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Common Shipyard Shop Machines</a:t>
            </a:r>
          </a:p>
          <a:p>
            <a:pPr eaLnBrk="1" hangingPunct="1"/>
            <a:endParaRPr lang="en-US" altLang="en-US" sz="700" dirty="0" smtClean="0">
              <a:latin typeface="Arial" panose="020B0604020202020204" pitchFamily="34" charset="0"/>
            </a:endParaRPr>
          </a:p>
          <a:p>
            <a:pPr eaLnBrk="1" hangingPunct="1">
              <a:spcBef>
                <a:spcPct val="0"/>
              </a:spcBef>
            </a:pPr>
            <a:r>
              <a:rPr lang="en-US" altLang="en-US" b="1" i="1" dirty="0" smtClean="0">
                <a:latin typeface="Arial" panose="020B0604020202020204" pitchFamily="34" charset="0"/>
              </a:rPr>
              <a:t>In this section (pages 6-13) the key focus areas are the significant hazards created by shop equipment and two categories of hazards, motion and action.</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Read page 6</a:t>
            </a:r>
          </a:p>
          <a:p>
            <a:pPr eaLnBrk="1" hangingPunct="1">
              <a:spcBef>
                <a:spcPct val="0"/>
              </a:spcBef>
            </a:pPr>
            <a:endParaRPr lang="en-US" altLang="en-US" sz="700" dirty="0" smtClean="0">
              <a:latin typeface="Arial" panose="020B0604020202020204" pitchFamily="34" charset="0"/>
            </a:endParaRPr>
          </a:p>
          <a:p>
            <a:pPr eaLnBrk="1" hangingPunct="1">
              <a:spcBef>
                <a:spcPct val="0"/>
              </a:spcBef>
            </a:pPr>
            <a:endParaRPr lang="en-US" altLang="en-US" sz="700" dirty="0" smtClean="0">
              <a:latin typeface="Arial" panose="020B0604020202020204" pitchFamily="34" charset="0"/>
            </a:endParaRPr>
          </a:p>
          <a:p>
            <a:pPr eaLnBrk="1" hangingPunct="1">
              <a:spcBef>
                <a:spcPct val="0"/>
              </a:spcBef>
            </a:pPr>
            <a:r>
              <a:rPr lang="en-US" altLang="en-US" sz="700" dirty="0" smtClean="0">
                <a:latin typeface="Arial" panose="020B0604020202020204" pitchFamily="34" charset="0"/>
              </a:rPr>
              <a:t>	</a:t>
            </a:r>
          </a:p>
          <a:p>
            <a:pPr eaLnBrk="1" hangingPunct="1">
              <a:spcBef>
                <a:spcPct val="0"/>
              </a:spcBef>
            </a:pPr>
            <a:r>
              <a:rPr lang="en-US" altLang="en-US" sz="700" dirty="0" smtClean="0">
                <a:latin typeface="Arial" panose="020B0604020202020204" pitchFamily="34" charset="0"/>
              </a:rPr>
              <a:t>	</a:t>
            </a:r>
            <a:r>
              <a:rPr lang="en-US" altLang="en-US" dirty="0" smtClean="0">
                <a:latin typeface="Arial" panose="020B0604020202020204" pitchFamily="34" charset="0"/>
              </a:rPr>
              <a:t>Ask participants to put a check mark next to each of the 	shop machines they are exposed to.  This could be machines they 	operate or work in the vicinity.  Allow 2 minutes to complete.</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	</a:t>
            </a:r>
          </a:p>
          <a:p>
            <a:pPr eaLnBrk="1" hangingPunct="1">
              <a:spcBef>
                <a:spcPct val="0"/>
              </a:spcBef>
            </a:pPr>
            <a:r>
              <a:rPr lang="en-US" altLang="en-US" dirty="0" smtClean="0">
                <a:latin typeface="Arial" panose="020B0604020202020204" pitchFamily="34" charset="0"/>
              </a:rPr>
              <a:t>	Ask, “How many of you checked multiple pieces of equipment?</a:t>
            </a:r>
          </a:p>
          <a:p>
            <a:pPr eaLnBrk="1" hangingPunct="1">
              <a:spcBef>
                <a:spcPct val="0"/>
              </a:spcBef>
            </a:pPr>
            <a:endParaRPr lang="en-US" altLang="en-US" dirty="0" smtClean="0">
              <a:latin typeface="Arial" panose="020B0604020202020204" pitchFamily="34" charset="0"/>
            </a:endParaRP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	Likely many participants will raise their hands.</a:t>
            </a:r>
          </a:p>
          <a:p>
            <a:pPr eaLnBrk="1" hangingPunct="1">
              <a:spcBef>
                <a:spcPct val="0"/>
              </a:spcBef>
            </a:pPr>
            <a:endParaRPr lang="en-US" altLang="en-US" dirty="0" smtClean="0">
              <a:latin typeface="Arial" panose="020B0604020202020204" pitchFamily="34" charset="0"/>
            </a:endParaRP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	Most/all of us are exposed to machines that can create significant 	hazards.</a:t>
            </a:r>
          </a:p>
          <a:p>
            <a:pPr eaLnBrk="1" hangingPunct="1">
              <a:spcBef>
                <a:spcPct val="0"/>
              </a:spcBef>
            </a:pPr>
            <a:endParaRPr lang="en-US" altLang="en-US" dirty="0" smtClean="0">
              <a:latin typeface="Arial" panose="020B0604020202020204" pitchFamily="34" charset="0"/>
            </a:endParaRPr>
          </a:p>
          <a:p>
            <a:pPr eaLnBrk="1" hangingPunct="1">
              <a:spcBef>
                <a:spcPct val="0"/>
              </a:spcBef>
            </a:pPr>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A5399C0-0E4F-4726-B18E-D3A2E039F6BB}" type="slidenum">
              <a:rPr lang="en-US" altLang="en-US" smtClean="0"/>
              <a:pPr/>
              <a:t>6</a:t>
            </a:fld>
            <a:endParaRPr lang="en-US" altLang="en-US" smtClean="0"/>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5888038"/>
            <a:ext cx="623888" cy="563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6569075"/>
            <a:ext cx="639763" cy="563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7250113"/>
            <a:ext cx="644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300" y="7958138"/>
            <a:ext cx="6127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07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Hand Grinders</a:t>
            </a:r>
          </a:p>
          <a:p>
            <a:endParaRPr lang="en-US" altLang="en-US" smtClean="0">
              <a:latin typeface="Arial" panose="020B0604020202020204" pitchFamily="34" charset="0"/>
            </a:endParaRPr>
          </a:p>
          <a:p>
            <a:r>
              <a:rPr lang="en-US" altLang="en-US" smtClean="0">
                <a:latin typeface="Arial" panose="020B0604020202020204" pitchFamily="34" charset="0"/>
              </a:rPr>
              <a:t>Read Page 60.</a:t>
            </a:r>
          </a:p>
          <a:p>
            <a:endParaRPr lang="en-US" altLang="en-US" smtClean="0">
              <a:latin typeface="Arial" panose="020B0604020202020204" pitchFamily="34" charset="0"/>
            </a:endParaRPr>
          </a:p>
          <a:p>
            <a:r>
              <a:rPr lang="en-US" altLang="en-US" smtClean="0">
                <a:latin typeface="Arial" panose="020B0604020202020204" pitchFamily="34" charset="0"/>
              </a:rPr>
              <a:t>	Emphasize:  </a:t>
            </a:r>
          </a:p>
          <a:p>
            <a:pPr>
              <a:lnSpc>
                <a:spcPct val="150000"/>
              </a:lnSpc>
            </a:pPr>
            <a:r>
              <a:rPr lang="en-US" altLang="en-US" smtClean="0">
                <a:latin typeface="Arial" panose="020B0604020202020204" pitchFamily="34" charset="0"/>
              </a:rPr>
              <a:t>	Hand Grinders are also one </a:t>
            </a:r>
            <a:r>
              <a:rPr lang="en-US" altLang="en-US" b="1" i="1" smtClean="0">
                <a:latin typeface="Arial" panose="020B0604020202020204" pitchFamily="34" charset="0"/>
              </a:rPr>
              <a:t>of the most abused, or misused 	tools.</a:t>
            </a:r>
          </a:p>
          <a:p>
            <a:pPr>
              <a:lnSpc>
                <a:spcPct val="150000"/>
              </a:lnSpc>
            </a:pP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0ED5146-4273-48F0-A6EE-D4685AF122E4}" type="slidenum">
              <a:rPr lang="en-US" altLang="en-US" smtClean="0"/>
              <a:pPr/>
              <a:t>60</a:t>
            </a:fld>
            <a:endParaRPr lang="en-US" altLang="en-US" smtClean="0"/>
          </a:p>
        </p:txBody>
      </p:sp>
      <p:pic>
        <p:nvPicPr>
          <p:cNvPr id="135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446713"/>
            <a:ext cx="6651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762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DF231A-3A71-4750-827A-93C589D1216B}" type="slidenum">
              <a:rPr lang="en-US" altLang="en-US" smtClean="0"/>
              <a:pPr>
                <a:spcBef>
                  <a:spcPct val="0"/>
                </a:spcBef>
              </a:pPr>
              <a:t>61</a:t>
            </a:fld>
            <a:endParaRPr lang="en-US" altLang="en-US" smtClean="0"/>
          </a:p>
        </p:txBody>
      </p:sp>
      <p:pic>
        <p:nvPicPr>
          <p:cNvPr id="137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4441825"/>
            <a:ext cx="6524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TextBox 2"/>
          <p:cNvSpPr txBox="1">
            <a:spLocks noChangeArrowheads="1"/>
          </p:cNvSpPr>
          <p:nvPr/>
        </p:nvSpPr>
        <p:spPr bwMode="auto">
          <a:xfrm>
            <a:off x="1557338" y="4738688"/>
            <a:ext cx="441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Have participants get back with their partners to complete the chart for hazards and solutions.   </a:t>
            </a:r>
          </a:p>
          <a:p>
            <a:endParaRPr lang="en-US" altLang="en-US" sz="1200"/>
          </a:p>
          <a:p>
            <a:r>
              <a:rPr lang="en-US" altLang="en-US" sz="1200"/>
              <a:t>Ask each group to share their answer with the class.</a:t>
            </a:r>
          </a:p>
          <a:p>
            <a:endParaRPr lang="en-US" altLang="en-US" sz="1200"/>
          </a:p>
          <a:p>
            <a:r>
              <a:rPr lang="en-US" altLang="en-US" sz="1200"/>
              <a:t>Target answers include:</a:t>
            </a:r>
          </a:p>
          <a:p>
            <a:endParaRPr lang="en-US" altLang="en-US" sz="1200"/>
          </a:p>
          <a:p>
            <a:endParaRPr lang="en-US" altLang="en-US" sz="1200"/>
          </a:p>
          <a:p>
            <a:endParaRPr lang="en-US" altLang="en-US" sz="1200"/>
          </a:p>
          <a:p>
            <a:endParaRPr lang="en-US" altLang="en-US" sz="1200"/>
          </a:p>
        </p:txBody>
      </p:sp>
      <p:pic>
        <p:nvPicPr>
          <p:cNvPr id="137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5665788"/>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5961063"/>
            <a:ext cx="475615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9700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Abrasive Grinder Hazards</a:t>
            </a:r>
          </a:p>
          <a:p>
            <a:endParaRPr lang="en-US" altLang="en-US" smtClean="0">
              <a:latin typeface="Arial" panose="020B0604020202020204" pitchFamily="34" charset="0"/>
            </a:endParaRPr>
          </a:p>
          <a:p>
            <a:r>
              <a:rPr lang="en-US" altLang="en-US" smtClean="0">
                <a:latin typeface="Arial" panose="020B0604020202020204" pitchFamily="34" charset="0"/>
              </a:rPr>
              <a:t>Ask for a volunteer to read page 62 or trainer reads page 62 to the class.</a:t>
            </a:r>
          </a:p>
          <a:p>
            <a:endParaRPr lang="en-US" altLang="en-US" smtClean="0">
              <a:latin typeface="Arial" panose="020B0604020202020204" pitchFamily="34" charset="0"/>
            </a:endParaRPr>
          </a:p>
          <a:p>
            <a:r>
              <a:rPr lang="en-US" altLang="en-US" smtClean="0">
                <a:latin typeface="Arial" panose="020B0604020202020204" pitchFamily="34" charset="0"/>
              </a:rPr>
              <a:t>Ask if any questions.</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E4F75FF-6D88-48C3-8F64-011C36A49042}" type="slidenum">
              <a:rPr lang="en-US" altLang="en-US" smtClean="0"/>
              <a:pPr/>
              <a:t>62</a:t>
            </a:fld>
            <a:endParaRPr lang="en-US" altLang="en-US" smtClean="0"/>
          </a:p>
        </p:txBody>
      </p:sp>
    </p:spTree>
    <p:extLst>
      <p:ext uri="{BB962C8B-B14F-4D97-AF65-F5344CB8AC3E}">
        <p14:creationId xmlns:p14="http://schemas.microsoft.com/office/powerpoint/2010/main" val="195398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smtClean="0">
                <a:latin typeface="Arial" panose="020B0604020202020204" pitchFamily="34" charset="0"/>
              </a:rPr>
              <a:t>Trainer says:  “Listed on page 63 is the safety procedure as outlined by OSHA when using Portable Grinders”.  </a:t>
            </a:r>
          </a:p>
          <a:p>
            <a:endParaRPr lang="en-US" altLang="en-US" smtClean="0">
              <a:latin typeface="Arial" panose="020B0604020202020204" pitchFamily="34" charset="0"/>
            </a:endParaRPr>
          </a:p>
          <a:p>
            <a:r>
              <a:rPr lang="en-US" altLang="en-US" smtClean="0">
                <a:latin typeface="Arial" panose="020B0604020202020204" pitchFamily="34" charset="0"/>
              </a:rPr>
              <a:t>Read items 1 – 10.</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4F7FD47-1E41-4DB9-AA79-7CCE3E526FC9}" type="slidenum">
              <a:rPr lang="en-US" altLang="en-US" smtClean="0"/>
              <a:pPr/>
              <a:t>63</a:t>
            </a:fld>
            <a:endParaRPr lang="en-US" altLang="en-US" smtClean="0"/>
          </a:p>
        </p:txBody>
      </p:sp>
    </p:spTree>
    <p:extLst>
      <p:ext uri="{BB962C8B-B14F-4D97-AF65-F5344CB8AC3E}">
        <p14:creationId xmlns:p14="http://schemas.microsoft.com/office/powerpoint/2010/main" val="32078593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r>
              <a:rPr lang="en-US" altLang="en-US" smtClean="0">
                <a:latin typeface="Arial" panose="020B0604020202020204" pitchFamily="34" charset="0"/>
              </a:rPr>
              <a:t>Trainer says:  “The following slides will expand on each of the ten safety  items I previously read on page 63.”  </a:t>
            </a:r>
          </a:p>
          <a:p>
            <a:endParaRPr lang="en-US" altLang="en-US" smtClean="0">
              <a:latin typeface="Arial" panose="020B0604020202020204" pitchFamily="34" charset="0"/>
            </a:endParaRPr>
          </a:p>
          <a:p>
            <a:r>
              <a:rPr lang="en-US" altLang="en-US" smtClean="0">
                <a:latin typeface="Arial" panose="020B0604020202020204" pitchFamily="34" charset="0"/>
              </a:rPr>
              <a:t>Have the participants read page 64 silently.</a:t>
            </a:r>
          </a:p>
          <a:p>
            <a:endParaRPr lang="en-US" altLang="en-US" smtClean="0">
              <a:latin typeface="Arial" panose="020B0604020202020204" pitchFamily="34" charset="0"/>
            </a:endParaRPr>
          </a:p>
          <a:p>
            <a:r>
              <a:rPr lang="en-US" altLang="en-US" smtClean="0">
                <a:latin typeface="Arial" panose="020B0604020202020204" pitchFamily="34" charset="0"/>
              </a:rPr>
              <a:t>	Ask for volunteer(s) to summarize Preparation step of safety.</a:t>
            </a:r>
            <a:endParaRPr lang="en-US" altLang="en-US" b="1" smtClean="0">
              <a:latin typeface="Arial" panose="020B0604020202020204" pitchFamily="34" charset="0"/>
            </a:endParaRPr>
          </a:p>
          <a:p>
            <a:endParaRPr lang="en-US" altLang="en-US" b="1" smtClean="0">
              <a:latin typeface="Arial" panose="020B0604020202020204" pitchFamily="34" charset="0"/>
            </a:endParaRPr>
          </a:p>
          <a:p>
            <a:pPr lvl="2"/>
            <a:endParaRPr lang="en-US" altLang="en-US" smtClean="0">
              <a:latin typeface="Arial" panose="020B0604020202020204" pitchFamily="34" charset="0"/>
            </a:endParaRPr>
          </a:p>
          <a:p>
            <a:pPr lvl="2"/>
            <a:r>
              <a:rPr lang="en-US" altLang="en-US" smtClean="0">
                <a:latin typeface="Arial" panose="020B0604020202020204" pitchFamily="34" charset="0"/>
              </a:rPr>
              <a:t>• Remove flammable materials.</a:t>
            </a:r>
          </a:p>
          <a:p>
            <a:pPr lvl="2"/>
            <a:r>
              <a:rPr lang="en-US" altLang="en-US" smtClean="0">
                <a:latin typeface="Arial" panose="020B0604020202020204" pitchFamily="34" charset="0"/>
              </a:rPr>
              <a:t>• Ensure work area is clean.</a:t>
            </a:r>
          </a:p>
          <a:p>
            <a:pPr lvl="2"/>
            <a:r>
              <a:rPr lang="en-US" altLang="en-US" smtClean="0">
                <a:latin typeface="Arial" panose="020B0604020202020204" pitchFamily="34" charset="0"/>
              </a:rPr>
              <a:t>• Keep the power cord clear  from the grinding wheel and materials.</a:t>
            </a:r>
          </a:p>
          <a:p>
            <a:pPr lvl="2"/>
            <a:r>
              <a:rPr lang="en-US" altLang="en-US" smtClean="0">
                <a:latin typeface="Arial" panose="020B0604020202020204" pitchFamily="34" charset="0"/>
              </a:rPr>
              <a:t>• Have personnel not involved step away.</a:t>
            </a:r>
          </a:p>
          <a:p>
            <a:pPr lvl="2"/>
            <a:r>
              <a:rPr lang="en-US" altLang="en-US" smtClean="0">
                <a:latin typeface="Arial" panose="020B0604020202020204" pitchFamily="34" charset="0"/>
              </a:rPr>
              <a:t>• Secure work with clamps or a vice to free both hands to operate    the tool.</a:t>
            </a:r>
          </a:p>
          <a:p>
            <a:pPr lvl="2"/>
            <a:endParaRPr lang="en-US" altLang="en-US" smtClean="0">
              <a:latin typeface="Arial" panose="020B0604020202020204"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F887365A-6941-4204-AF1A-7E148CA50E88}" type="slidenum">
              <a:rPr lang="en-US" altLang="en-US" smtClean="0"/>
              <a:pPr/>
              <a:t>64</a:t>
            </a:fld>
            <a:endParaRPr lang="en-US" altLang="en-US" smtClean="0"/>
          </a:p>
        </p:txBody>
      </p:sp>
      <p:pic>
        <p:nvPicPr>
          <p:cNvPr id="143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7515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65135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829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smtClean="0">
                <a:latin typeface="Arial" panose="020B0604020202020204" pitchFamily="34" charset="0"/>
              </a:rPr>
              <a:t>Go around the room and have individual participants read each bullet.</a:t>
            </a:r>
          </a:p>
          <a:p>
            <a:endParaRPr lang="en-US" altLang="en-US" smtClean="0">
              <a:latin typeface="Arial" panose="020B0604020202020204" pitchFamily="34" charset="0"/>
            </a:endParaRPr>
          </a:p>
          <a:p>
            <a:r>
              <a:rPr lang="en-US" altLang="en-US" smtClean="0">
                <a:latin typeface="Arial" panose="020B0604020202020204" pitchFamily="34" charset="0"/>
              </a:rPr>
              <a:t>	Emphasize:  </a:t>
            </a:r>
          </a:p>
          <a:p>
            <a:endParaRPr lang="en-US" altLang="en-US" smtClean="0">
              <a:latin typeface="Arial" panose="020B0604020202020204" pitchFamily="34" charset="0"/>
            </a:endParaRPr>
          </a:p>
          <a:p>
            <a:r>
              <a:rPr lang="en-US" altLang="en-US" b="1" i="1" smtClean="0">
                <a:latin typeface="Arial" panose="020B0604020202020204" pitchFamily="34" charset="0"/>
              </a:rPr>
              <a:t>*OSHA Guard Removal Exception only allows the guard to be removed for “internal grinding. </a:t>
            </a:r>
            <a:r>
              <a:rPr lang="en-US" altLang="en-US" i="1" smtClean="0">
                <a:latin typeface="Arial" panose="020B0604020202020204" pitchFamily="34" charset="0"/>
              </a:rPr>
              <a:t>The term "internal grinding" is defined as "the precision grinding of the inside surface of the hole in a work piece." This does not include snagging or off hand grinding operations such as grinding the welds inside a box or frame or the concave areas of auto bodies.</a:t>
            </a:r>
            <a:endParaRPr lang="en-US" altLang="en-US" smtClean="0">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563409AD-96FA-493C-9F97-D6287013C669}" type="slidenum">
              <a:rPr lang="en-US" altLang="en-US" smtClean="0"/>
              <a:pPr/>
              <a:t>65</a:t>
            </a:fld>
            <a:endParaRPr lang="en-US" altLang="en-US" smtClean="0"/>
          </a:p>
        </p:txBody>
      </p:sp>
      <p:pic>
        <p:nvPicPr>
          <p:cNvPr id="145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251450"/>
            <a:ext cx="665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78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xfrm>
            <a:off x="706438" y="4449763"/>
            <a:ext cx="61087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b="1" smtClean="0">
                <a:latin typeface="Arial" panose="020B0604020202020204" pitchFamily="34" charset="0"/>
              </a:rPr>
              <a:t>	</a:t>
            </a:r>
            <a:r>
              <a:rPr lang="en-US" altLang="en-US" smtClean="0">
                <a:latin typeface="Arial" panose="020B0604020202020204" pitchFamily="34" charset="0"/>
              </a:rPr>
              <a:t>Ask the class “Who works with Portable Grinders?”</a:t>
            </a:r>
          </a:p>
          <a:p>
            <a:r>
              <a:rPr lang="en-US" altLang="en-US" b="1" smtClean="0">
                <a:latin typeface="Arial" panose="020B0604020202020204" pitchFamily="34" charset="0"/>
              </a:rPr>
              <a:t>	</a:t>
            </a:r>
            <a:r>
              <a:rPr lang="en-US" altLang="en-US" smtClean="0">
                <a:latin typeface="Arial" panose="020B0604020202020204" pitchFamily="34" charset="0"/>
              </a:rPr>
              <a:t>If anyone, ask “Who can describe a Ring Test?”</a:t>
            </a:r>
          </a:p>
          <a:p>
            <a:endParaRPr lang="en-US" altLang="en-US" smtClean="0">
              <a:latin typeface="Arial" panose="020B0604020202020204" pitchFamily="34" charset="0"/>
            </a:endParaRPr>
          </a:p>
          <a:p>
            <a:r>
              <a:rPr lang="en-US" altLang="en-US" b="1" smtClean="0">
                <a:latin typeface="Arial" panose="020B0604020202020204" pitchFamily="34" charset="0"/>
              </a:rPr>
              <a:t>	</a:t>
            </a:r>
            <a:r>
              <a:rPr lang="en-US" altLang="en-US" smtClean="0">
                <a:latin typeface="Arial" panose="020B0604020202020204" pitchFamily="34" charset="0"/>
              </a:rPr>
              <a:t>Compare answer and review with bullets under 3. Ring Test.</a:t>
            </a:r>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b="1" smtClean="0">
                <a:latin typeface="Arial" panose="020B0604020202020204" pitchFamily="34" charset="0"/>
              </a:rPr>
              <a:t>	</a:t>
            </a:r>
          </a:p>
          <a:p>
            <a:r>
              <a:rPr lang="en-US" altLang="en-US" b="1" smtClean="0">
                <a:latin typeface="Arial" panose="020B0604020202020204" pitchFamily="34" charset="0"/>
              </a:rPr>
              <a:t>	</a:t>
            </a:r>
            <a:r>
              <a:rPr lang="en-US" altLang="en-US" smtClean="0">
                <a:latin typeface="Arial" panose="020B0604020202020204" pitchFamily="34" charset="0"/>
              </a:rPr>
              <a:t>Ask “Who can describe Replacing the Wheel?”</a:t>
            </a:r>
          </a:p>
          <a:p>
            <a:r>
              <a:rPr lang="en-US" altLang="en-US" b="1" smtClean="0">
                <a:latin typeface="Arial" panose="020B0604020202020204" pitchFamily="34" charset="0"/>
              </a:rPr>
              <a:t>	</a:t>
            </a:r>
          </a:p>
          <a:p>
            <a:r>
              <a:rPr lang="en-US" altLang="en-US" b="1" smtClean="0">
                <a:latin typeface="Arial" panose="020B0604020202020204" pitchFamily="34" charset="0"/>
              </a:rPr>
              <a:t>	</a:t>
            </a:r>
          </a:p>
          <a:p>
            <a:r>
              <a:rPr lang="en-US" altLang="en-US" b="1" smtClean="0">
                <a:latin typeface="Arial" panose="020B0604020202020204" pitchFamily="34" charset="0"/>
              </a:rPr>
              <a:t>	</a:t>
            </a:r>
            <a:r>
              <a:rPr lang="en-US" altLang="en-US" smtClean="0">
                <a:latin typeface="Arial" panose="020B0604020202020204" pitchFamily="34" charset="0"/>
              </a:rPr>
              <a:t>Compare answer and review with bullets under 4. Replacing the Wheel.</a:t>
            </a:r>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b="1" smtClean="0">
                <a:latin typeface="Arial" panose="020B0604020202020204" pitchFamily="34" charset="0"/>
              </a:rPr>
              <a:t>If no participants have worked with Portable Grinders, read and review each step 3 &amp; 4.</a:t>
            </a:r>
          </a:p>
          <a:p>
            <a:r>
              <a:rPr lang="en-US" altLang="en-US" b="1" smtClean="0">
                <a:latin typeface="Arial" panose="020B0604020202020204" pitchFamily="34" charset="0"/>
              </a:rPr>
              <a:t>	</a:t>
            </a:r>
          </a:p>
          <a:p>
            <a:endParaRPr lang="en-US" altLang="en-US" smtClean="0">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1FD49CF-6EDA-4A53-9682-05AECA0C75BA}" type="slidenum">
              <a:rPr lang="en-US" altLang="en-US" smtClean="0"/>
              <a:pPr/>
              <a:t>66</a:t>
            </a:fld>
            <a:endParaRPr lang="en-US" altLang="en-US" smtClean="0"/>
          </a:p>
        </p:txBody>
      </p:sp>
      <p:pic>
        <p:nvPicPr>
          <p:cNvPr id="147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8371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6156325"/>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 y="5473700"/>
            <a:ext cx="6651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 y="6791325"/>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343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smtClean="0">
                <a:latin typeface="Arial" panose="020B0604020202020204" pitchFamily="34" charset="0"/>
              </a:rPr>
              <a:t>Read page 67 ( #5 and #6).  </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a:p>
            <a:endParaRPr lang="en-US" altLang="en-US" smtClean="0">
              <a:latin typeface="Arial" panose="020B0604020202020204" pitchFamily="34" charset="0"/>
            </a:endParaRPr>
          </a:p>
          <a:p>
            <a:r>
              <a:rPr lang="en-US" altLang="en-US" smtClean="0">
                <a:latin typeface="Arial" panose="020B0604020202020204" pitchFamily="34" charset="0"/>
              </a:rPr>
              <a:t>Ask for a volunteer to read #6.</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A25CA73-656C-47E2-BA2A-BD04D0E05F12}" type="slidenum">
              <a:rPr lang="en-US" altLang="en-US" smtClean="0"/>
              <a:pPr/>
              <a:t>67</a:t>
            </a:fld>
            <a:endParaRPr lang="en-US" altLang="en-US" smtClean="0"/>
          </a:p>
        </p:txBody>
      </p:sp>
    </p:spTree>
    <p:extLst>
      <p:ext uri="{BB962C8B-B14F-4D97-AF65-F5344CB8AC3E}">
        <p14:creationId xmlns:p14="http://schemas.microsoft.com/office/powerpoint/2010/main" val="3605816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xfrm>
            <a:off x="719138" y="4456113"/>
            <a:ext cx="56642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smtClean="0">
                <a:latin typeface="Arial" panose="020B0604020202020204" pitchFamily="34" charset="0"/>
              </a:rPr>
              <a:t>Read item #7.</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a:p>
            <a:endParaRPr lang="en-US" altLang="en-US" smtClean="0">
              <a:latin typeface="Arial" panose="020B0604020202020204" pitchFamily="34" charset="0"/>
            </a:endParaRPr>
          </a:p>
          <a:p>
            <a:r>
              <a:rPr lang="en-US" altLang="en-US" smtClean="0">
                <a:latin typeface="Arial" panose="020B0604020202020204" pitchFamily="34" charset="0"/>
              </a:rPr>
              <a:t>Ask for volunteer to read #8.</a:t>
            </a:r>
          </a:p>
          <a:p>
            <a:endParaRPr lang="en-US" altLang="en-US" smtClean="0">
              <a:latin typeface="Arial" panose="020B0604020202020204" pitchFamily="34"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5ECD397-E5D3-49C9-8DB8-C90265E3564D}" type="slidenum">
              <a:rPr lang="en-US" altLang="en-US" smtClean="0"/>
              <a:pPr/>
              <a:t>68</a:t>
            </a:fld>
            <a:endParaRPr lang="en-US" altLang="en-US" smtClean="0"/>
          </a:p>
        </p:txBody>
      </p:sp>
    </p:spTree>
    <p:extLst>
      <p:ext uri="{BB962C8B-B14F-4D97-AF65-F5344CB8AC3E}">
        <p14:creationId xmlns:p14="http://schemas.microsoft.com/office/powerpoint/2010/main" val="41311159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Using Portable Grinders Safely</a:t>
            </a:r>
          </a:p>
          <a:p>
            <a:endParaRPr lang="en-US" altLang="en-US" b="1" dirty="0" smtClean="0">
              <a:latin typeface="Arial" panose="020B0604020202020204" pitchFamily="34" charset="0"/>
            </a:endParaRPr>
          </a:p>
          <a:p>
            <a:r>
              <a:rPr lang="en-US" altLang="en-US" dirty="0" smtClean="0">
                <a:latin typeface="Arial" panose="020B0604020202020204" pitchFamily="34" charset="0"/>
              </a:rPr>
              <a:t>Read #9.</a:t>
            </a:r>
          </a:p>
          <a:p>
            <a:endParaRPr lang="en-US" altLang="en-US" sz="800" b="1" dirty="0" smtClean="0">
              <a:latin typeface="Arial" panose="020B0604020202020204" pitchFamily="34" charset="0"/>
            </a:endParaRPr>
          </a:p>
          <a:p>
            <a:endParaRPr lang="en-US" altLang="en-US" sz="800" b="1" dirty="0" smtClean="0">
              <a:latin typeface="Arial" panose="020B0604020202020204" pitchFamily="34" charset="0"/>
            </a:endParaRPr>
          </a:p>
          <a:p>
            <a:r>
              <a:rPr lang="en-US" altLang="en-US" dirty="0" smtClean="0">
                <a:latin typeface="Arial" panose="020B0604020202020204" pitchFamily="34" charset="0"/>
              </a:rPr>
              <a:t>Read #10.</a:t>
            </a:r>
          </a:p>
          <a:p>
            <a:endParaRPr lang="en-US" altLang="en-US" dirty="0" smtClean="0">
              <a:latin typeface="Arial" panose="020B0604020202020204" pitchFamily="34" charset="0"/>
            </a:endParaRPr>
          </a:p>
          <a:p>
            <a:r>
              <a:rPr lang="en-US" altLang="en-US" dirty="0" smtClean="0">
                <a:latin typeface="Arial" panose="020B0604020202020204" pitchFamily="34" charset="0"/>
              </a:rPr>
              <a:t>Remind participants they should refer to their Training Manuals in the future as there are so many safety and proper handling procedures when working with Small Portable Tools.</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D45C815E-7CC9-4EE3-B96F-17C795D9B4A1}" type="slidenum">
              <a:rPr lang="en-US" altLang="en-US" smtClean="0"/>
              <a:pPr/>
              <a:t>69</a:t>
            </a:fld>
            <a:endParaRPr lang="en-US" altLang="en-US" smtClean="0"/>
          </a:p>
        </p:txBody>
      </p:sp>
    </p:spTree>
    <p:extLst>
      <p:ext uri="{BB962C8B-B14F-4D97-AF65-F5344CB8AC3E}">
        <p14:creationId xmlns:p14="http://schemas.microsoft.com/office/powerpoint/2010/main" val="375715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Common (Too Common) Machine Shop Injuries</a:t>
            </a:r>
          </a:p>
          <a:p>
            <a:endParaRPr lang="en-US" altLang="en-US" b="1" smtClean="0">
              <a:latin typeface="Arial" panose="020B0604020202020204" pitchFamily="34" charset="0"/>
            </a:endParaRPr>
          </a:p>
          <a:p>
            <a:r>
              <a:rPr lang="en-US" altLang="en-US" smtClean="0">
                <a:latin typeface="Arial" panose="020B0604020202020204" pitchFamily="34" charset="0"/>
              </a:rPr>
              <a:t>	Ask participants to check the box next to the potential injuries that 	they could suffer based on the machines they are exposed to from 	the previous page.</a:t>
            </a:r>
          </a:p>
          <a:p>
            <a:endParaRPr lang="en-US" altLang="en-US" smtClean="0">
              <a:latin typeface="Arial" panose="020B0604020202020204" pitchFamily="34" charset="0"/>
            </a:endParaRPr>
          </a:p>
          <a:p>
            <a:r>
              <a:rPr lang="en-US" altLang="en-US" smtClean="0">
                <a:latin typeface="Arial" panose="020B0604020202020204" pitchFamily="34" charset="0"/>
              </a:rPr>
              <a:t>	They could be seriously injured or killed by the hazards they are 	personally exposed to.</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EFB432E6-80D8-4F8A-8DE9-30B4171E5A10}" type="slidenum">
              <a:rPr lang="en-US" altLang="en-US" smtClean="0"/>
              <a:pPr/>
              <a:t>7</a:t>
            </a:fld>
            <a:endParaRPr lang="en-US" altLang="en-US" smtClean="0"/>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4913313"/>
            <a:ext cx="65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5730875"/>
            <a:ext cx="7048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116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ABB46F7-192B-4AC4-B49C-62E664D9E8DF}" type="slidenum">
              <a:rPr lang="en-US" altLang="en-US" smtClean="0"/>
              <a:pPr/>
              <a:t>70</a:t>
            </a:fld>
            <a:endParaRPr lang="en-US" altLang="en-US" smtClean="0"/>
          </a:p>
        </p:txBody>
      </p:sp>
      <p:sp>
        <p:nvSpPr>
          <p:cNvPr id="155652" name="TextBox 1"/>
          <p:cNvSpPr txBox="1">
            <a:spLocks noChangeArrowheads="1"/>
          </p:cNvSpPr>
          <p:nvPr/>
        </p:nvSpPr>
        <p:spPr bwMode="auto">
          <a:xfrm>
            <a:off x="1100138" y="4684713"/>
            <a:ext cx="4800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Review Do’s and Don’ts.  </a:t>
            </a:r>
          </a:p>
          <a:p>
            <a:endParaRPr lang="en-US" altLang="en-US" sz="1200"/>
          </a:p>
          <a:p>
            <a:r>
              <a:rPr lang="en-US" altLang="en-US" sz="1200"/>
              <a:t>Trainer read or ask for volunteer. </a:t>
            </a:r>
          </a:p>
          <a:p>
            <a:endParaRPr lang="en-US" altLang="en-US" sz="1200"/>
          </a:p>
          <a:p>
            <a:r>
              <a:rPr lang="en-US" altLang="en-US" sz="1200"/>
              <a:t>Ask if questions.</a:t>
            </a:r>
          </a:p>
          <a:p>
            <a:endParaRPr lang="en-US" altLang="en-US"/>
          </a:p>
        </p:txBody>
      </p:sp>
    </p:spTree>
    <p:extLst>
      <p:ext uri="{BB962C8B-B14F-4D97-AF65-F5344CB8AC3E}">
        <p14:creationId xmlns:p14="http://schemas.microsoft.com/office/powerpoint/2010/main" val="3068624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xfrm>
            <a:off x="566738" y="4456113"/>
            <a:ext cx="56642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anose="020B0604020202020204" pitchFamily="34" charset="0"/>
              </a:rPr>
              <a:t>         	</a:t>
            </a:r>
          </a:p>
          <a:p>
            <a:pPr>
              <a:spcBef>
                <a:spcPct val="0"/>
              </a:spcBef>
            </a:pPr>
            <a:r>
              <a:rPr lang="en-US" altLang="en-US" smtClean="0">
                <a:latin typeface="Arial" panose="020B0604020202020204" pitchFamily="34" charset="0"/>
              </a:rPr>
              <a:t>	Have each participant look at the picture and list the answers to 	the question: “What May Have Caused This?”  Allow 1 minute.</a:t>
            </a:r>
          </a:p>
          <a:p>
            <a:pPr>
              <a:spcBef>
                <a:spcPct val="0"/>
              </a:spcBef>
            </a:pPr>
            <a:endParaRPr lang="en-US" altLang="en-US" smtClean="0">
              <a:latin typeface="Arial" panose="020B0604020202020204" pitchFamily="34" charset="0"/>
            </a:endParaRPr>
          </a:p>
          <a:p>
            <a:pPr>
              <a:spcBef>
                <a:spcPct val="0"/>
              </a:spcBef>
            </a:pPr>
            <a:r>
              <a:rPr lang="en-US" altLang="en-US" smtClean="0">
                <a:latin typeface="Arial" panose="020B0604020202020204" pitchFamily="34" charset="0"/>
              </a:rPr>
              <a:t>	</a:t>
            </a:r>
          </a:p>
          <a:p>
            <a:pPr>
              <a:spcBef>
                <a:spcPct val="0"/>
              </a:spcBef>
            </a:pPr>
            <a:r>
              <a:rPr lang="en-US" altLang="en-US" smtClean="0">
                <a:latin typeface="Arial" panose="020B0604020202020204" pitchFamily="34" charset="0"/>
              </a:rPr>
              <a:t>	Ask the class to share their answers.</a:t>
            </a:r>
          </a:p>
          <a:p>
            <a:pPr>
              <a:spcBef>
                <a:spcPct val="0"/>
              </a:spcBef>
            </a:pPr>
            <a:endParaRPr lang="en-US" altLang="en-US" smtClean="0">
              <a:latin typeface="Arial" panose="020B0604020202020204" pitchFamily="34" charset="0"/>
            </a:endParaRPr>
          </a:p>
          <a:p>
            <a:pPr>
              <a:spcBef>
                <a:spcPct val="0"/>
              </a:spcBef>
            </a:pPr>
            <a:endParaRPr lang="en-US" altLang="en-US" smtClean="0">
              <a:latin typeface="Arial" panose="020B0604020202020204" pitchFamily="34" charset="0"/>
            </a:endParaRPr>
          </a:p>
          <a:p>
            <a:pPr>
              <a:spcBef>
                <a:spcPct val="0"/>
              </a:spcBef>
            </a:pPr>
            <a:endParaRPr lang="en-US" altLang="en-US" smtClean="0">
              <a:latin typeface="Arial" panose="020B0604020202020204" pitchFamily="34" charset="0"/>
            </a:endParaRPr>
          </a:p>
          <a:p>
            <a:pPr>
              <a:spcBef>
                <a:spcPct val="0"/>
              </a:spcBef>
            </a:pPr>
            <a:r>
              <a:rPr lang="en-US" altLang="en-US" smtClean="0">
                <a:latin typeface="Arial" panose="020B0604020202020204" pitchFamily="34" charset="0"/>
              </a:rPr>
              <a:t>	Cracked wheel</a:t>
            </a:r>
          </a:p>
          <a:p>
            <a:pPr>
              <a:spcBef>
                <a:spcPct val="0"/>
              </a:spcBef>
            </a:pPr>
            <a:endParaRPr lang="en-US" altLang="en-US" smtClean="0">
              <a:latin typeface="Arial" panose="020B0604020202020204" pitchFamily="34" charset="0"/>
            </a:endParaRPr>
          </a:p>
          <a:p>
            <a:pPr>
              <a:spcBef>
                <a:spcPct val="0"/>
              </a:spcBef>
            </a:pPr>
            <a:r>
              <a:rPr lang="en-US" altLang="en-US" smtClean="0">
                <a:latin typeface="Arial" panose="020B0604020202020204" pitchFamily="34" charset="0"/>
              </a:rPr>
              <a:t>	RPM rating of the grinder does exceeded the RPM rating on each 	abrasive wheel.</a:t>
            </a:r>
          </a:p>
          <a:p>
            <a:pPr>
              <a:spcBef>
                <a:spcPct val="0"/>
              </a:spcBef>
            </a:pPr>
            <a:r>
              <a:rPr lang="en-US" altLang="en-US" smtClean="0">
                <a:latin typeface="Arial" panose="020B0604020202020204" pitchFamily="34" charset="0"/>
              </a:rPr>
              <a:t>	</a:t>
            </a:r>
          </a:p>
          <a:p>
            <a:pPr>
              <a:spcBef>
                <a:spcPct val="0"/>
              </a:spcBef>
            </a:pPr>
            <a:r>
              <a:rPr lang="en-US" altLang="en-US" smtClean="0">
                <a:latin typeface="Arial" panose="020B0604020202020204" pitchFamily="34" charset="0"/>
              </a:rPr>
              <a:t>	Spindle too tight</a:t>
            </a:r>
          </a:p>
          <a:p>
            <a:pPr>
              <a:spcBef>
                <a:spcPct val="0"/>
              </a:spcBef>
            </a:pPr>
            <a:r>
              <a:rPr lang="en-US" altLang="en-US" smtClean="0">
                <a:latin typeface="Arial" panose="020B0604020202020204" pitchFamily="34" charset="0"/>
              </a:rPr>
              <a:t>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7BC1E6-BC4B-44CF-8F79-F1112EBC25ED}" type="slidenum">
              <a:rPr lang="en-US" altLang="en-US" smtClean="0"/>
              <a:pPr>
                <a:spcBef>
                  <a:spcPct val="0"/>
                </a:spcBef>
              </a:pPr>
              <a:t>71</a:t>
            </a:fld>
            <a:endParaRPr lang="en-US" altLang="en-US" smtClean="0"/>
          </a:p>
        </p:txBody>
      </p:sp>
      <p:pic>
        <p:nvPicPr>
          <p:cNvPr id="157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4532313"/>
            <a:ext cx="650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52181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62595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3433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xfrm>
            <a:off x="871538" y="4421188"/>
            <a:ext cx="56642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Have each participant complete one method in the right column</a:t>
            </a:r>
          </a:p>
          <a:p>
            <a:r>
              <a:rPr lang="en-US" altLang="en-US" smtClean="0">
                <a:latin typeface="Arial" panose="020B0604020202020204" pitchFamily="34" charset="0"/>
              </a:rPr>
              <a:t>	for each solution in the left column.  Suggest they can refer to 	previous pages  64-69.  </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Pages 64-69.</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6EC9585-FC63-405B-82F3-007F6818D4B9}" type="slidenum">
              <a:rPr lang="en-US" altLang="en-US" smtClean="0"/>
              <a:pPr/>
              <a:t>72</a:t>
            </a:fld>
            <a:endParaRPr lang="en-US" altLang="en-US" smtClean="0"/>
          </a:p>
        </p:txBody>
      </p:sp>
      <p:pic>
        <p:nvPicPr>
          <p:cNvPr id="159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4532313"/>
            <a:ext cx="652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5381625"/>
            <a:ext cx="6635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3017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1338CB-3721-4209-8978-D50E5526DF39}" type="slidenum">
              <a:rPr lang="en-US" altLang="en-US" smtClean="0"/>
              <a:pPr>
                <a:spcBef>
                  <a:spcPct val="0"/>
                </a:spcBef>
              </a:pPr>
              <a:t>73</a:t>
            </a:fld>
            <a:endParaRPr lang="en-US" altLang="en-US" smtClean="0"/>
          </a:p>
        </p:txBody>
      </p:sp>
      <p:sp>
        <p:nvSpPr>
          <p:cNvPr id="161795"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161796"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r>
              <a:rPr lang="en-US" altLang="en-US" b="1" smtClean="0">
                <a:latin typeface="Arial" panose="020B0604020202020204" pitchFamily="34" charset="0"/>
              </a:rPr>
              <a:t>Portable Drills</a:t>
            </a:r>
          </a:p>
          <a:p>
            <a:r>
              <a:rPr lang="en-US" altLang="en-US" b="1" smtClean="0">
                <a:latin typeface="Arial" panose="020B0604020202020204" pitchFamily="34" charset="0"/>
              </a:rPr>
              <a:t>	</a:t>
            </a:r>
          </a:p>
          <a:p>
            <a:r>
              <a:rPr lang="en-US" altLang="en-US" b="1" smtClean="0">
                <a:latin typeface="Arial" panose="020B0604020202020204" pitchFamily="34" charset="0"/>
              </a:rPr>
              <a:t>	</a:t>
            </a:r>
            <a:r>
              <a:rPr lang="en-US" altLang="en-US" smtClean="0">
                <a:latin typeface="Arial" panose="020B0604020202020204" pitchFamily="34" charset="0"/>
              </a:rPr>
              <a:t>Ask the class if any work with portable drills.</a:t>
            </a:r>
          </a:p>
          <a:p>
            <a:r>
              <a:rPr lang="en-US" altLang="en-US" smtClean="0">
                <a:latin typeface="Arial" panose="020B0604020202020204" pitchFamily="34" charset="0"/>
              </a:rPr>
              <a:t>	For those that raised their hands, ask what the hazards are 	when working with portable drills?</a:t>
            </a:r>
          </a:p>
          <a:p>
            <a:endParaRPr lang="en-US" altLang="en-US" smtClean="0">
              <a:latin typeface="Arial" panose="020B0604020202020204" pitchFamily="34" charset="0"/>
            </a:endParaRPr>
          </a:p>
          <a:p>
            <a:r>
              <a:rPr lang="en-US" altLang="en-US" smtClean="0">
                <a:latin typeface="Arial" panose="020B0604020202020204" pitchFamily="34" charset="0"/>
              </a:rPr>
              <a:t>	Lacerations</a:t>
            </a:r>
          </a:p>
          <a:p>
            <a:r>
              <a:rPr lang="en-US" altLang="en-US" smtClean="0">
                <a:latin typeface="Arial" panose="020B0604020202020204" pitchFamily="34" charset="0"/>
              </a:rPr>
              <a:t>	Entanglement</a:t>
            </a:r>
          </a:p>
          <a:p>
            <a:r>
              <a:rPr lang="en-US" altLang="en-US" smtClean="0">
                <a:latin typeface="Arial" panose="020B0604020202020204" pitchFamily="34" charset="0"/>
              </a:rPr>
              <a:t>	Material strikes you</a:t>
            </a:r>
          </a:p>
          <a:p>
            <a:r>
              <a:rPr lang="en-US" altLang="en-US" smtClean="0">
                <a:latin typeface="Arial" panose="020B0604020202020204" pitchFamily="34" charset="0"/>
              </a:rPr>
              <a:t>	Projected chuck</a:t>
            </a:r>
          </a:p>
          <a:p>
            <a:endParaRPr lang="en-US" altLang="en-US" smtClean="0">
              <a:latin typeface="Arial" panose="020B0604020202020204" pitchFamily="34" charset="0"/>
            </a:endParaRPr>
          </a:p>
          <a:p>
            <a:r>
              <a:rPr lang="en-US" altLang="en-US" smtClean="0">
                <a:latin typeface="Arial" panose="020B0604020202020204" pitchFamily="34" charset="0"/>
              </a:rPr>
              <a:t>Read page 73 or ask for a volunteer.</a:t>
            </a:r>
          </a:p>
        </p:txBody>
      </p:sp>
      <p:pic>
        <p:nvPicPr>
          <p:cNvPr id="161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4979988"/>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5980113"/>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7683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Power Drill Hazards</a:t>
            </a:r>
          </a:p>
          <a:p>
            <a:endParaRPr lang="en-US" altLang="en-US" smtClean="0">
              <a:latin typeface="Arial" panose="020B0604020202020204" pitchFamily="34" charset="0"/>
            </a:endParaRPr>
          </a:p>
          <a:p>
            <a:r>
              <a:rPr lang="en-US" altLang="en-US" smtClean="0">
                <a:latin typeface="Arial" panose="020B0604020202020204" pitchFamily="34" charset="0"/>
              </a:rPr>
              <a:t>Trainer says:  “Look at this picture which is an example of  potential minor injury from improper use of a Power Drill”.  </a:t>
            </a:r>
          </a:p>
          <a:p>
            <a:endParaRPr lang="en-US" altLang="en-US" smtClean="0">
              <a:latin typeface="Arial" panose="020B0604020202020204" pitchFamily="34" charset="0"/>
            </a:endParaRPr>
          </a:p>
          <a:p>
            <a:r>
              <a:rPr lang="en-US" altLang="en-US" smtClean="0">
                <a:latin typeface="Arial" panose="020B0604020202020204" pitchFamily="34" charset="0"/>
              </a:rPr>
              <a:t>Read page 74.</a:t>
            </a:r>
          </a:p>
          <a:p>
            <a:endParaRPr lang="en-US" altLang="en-US" smtClean="0">
              <a:latin typeface="Arial" panose="020B0604020202020204" pitchFamily="34" charset="0"/>
            </a:endParaRPr>
          </a:p>
          <a:p>
            <a:r>
              <a:rPr lang="en-US" altLang="en-US" smtClean="0">
                <a:latin typeface="Arial" panose="020B0604020202020204" pitchFamily="34" charset="0"/>
              </a:rPr>
              <a:t>Ask if questions or comments.</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2E7CFB4F-5632-4990-942A-61A0CDE0C4C2}" type="slidenum">
              <a:rPr lang="en-US" altLang="en-US" smtClean="0"/>
              <a:pPr/>
              <a:t>74</a:t>
            </a:fld>
            <a:endParaRPr lang="en-US" altLang="en-US" smtClean="0"/>
          </a:p>
        </p:txBody>
      </p:sp>
    </p:spTree>
    <p:extLst>
      <p:ext uri="{BB962C8B-B14F-4D97-AF65-F5344CB8AC3E}">
        <p14:creationId xmlns:p14="http://schemas.microsoft.com/office/powerpoint/2010/main" val="35103129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A22930-82E9-4D18-A62F-75B6D89B554E}" type="slidenum">
              <a:rPr lang="en-US" altLang="en-US" smtClean="0"/>
              <a:pPr>
                <a:spcBef>
                  <a:spcPct val="0"/>
                </a:spcBef>
              </a:pPr>
              <a:t>75</a:t>
            </a:fld>
            <a:endParaRPr lang="en-US" altLang="en-US" smtClean="0"/>
          </a:p>
        </p:txBody>
      </p:sp>
      <p:sp>
        <p:nvSpPr>
          <p:cNvPr id="165892" name="Text Placeholder 2"/>
          <p:cNvSpPr>
            <a:spLocks noGrp="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	Have the participants complete page 75 by answering the question 	completing the solution(s) to avoid the injury.</a:t>
            </a:r>
          </a:p>
          <a:p>
            <a:endParaRPr lang="en-US" altLang="en-US" smtClean="0">
              <a:latin typeface="Arial" panose="020B0604020202020204" pitchFamily="34" charset="0"/>
            </a:endParaRPr>
          </a:p>
          <a:p>
            <a:r>
              <a:rPr lang="en-US" altLang="en-US" smtClean="0">
                <a:latin typeface="Arial" panose="020B0604020202020204" pitchFamily="34" charset="0"/>
              </a:rPr>
              <a:t>Review the scenarios by asking 2-3 participants to share their answers.  (If time does not permit, ask for only one example.)</a:t>
            </a:r>
          </a:p>
          <a:p>
            <a:endParaRPr lang="en-US" altLang="en-US" smtClean="0">
              <a:latin typeface="Arial" panose="020B0604020202020204" pitchFamily="34" charset="0"/>
            </a:endParaRPr>
          </a:p>
          <a:p>
            <a:r>
              <a:rPr lang="en-US" altLang="en-US" smtClean="0">
                <a:latin typeface="Arial" panose="020B0604020202020204" pitchFamily="34" charset="0"/>
              </a:rPr>
              <a:t>	Proper PPE</a:t>
            </a:r>
          </a:p>
          <a:p>
            <a:r>
              <a:rPr lang="en-US" altLang="en-US" smtClean="0">
                <a:latin typeface="Arial" panose="020B0604020202020204" pitchFamily="34" charset="0"/>
              </a:rPr>
              <a:t>	Secure Chuck</a:t>
            </a:r>
          </a:p>
          <a:p>
            <a:r>
              <a:rPr lang="en-US" altLang="en-US" smtClean="0">
                <a:latin typeface="Arial" panose="020B0604020202020204" pitchFamily="34" charset="0"/>
              </a:rPr>
              <a:t>	Bit is tight</a:t>
            </a:r>
          </a:p>
          <a:p>
            <a:r>
              <a:rPr lang="en-US" altLang="en-US" smtClean="0">
                <a:latin typeface="Arial" panose="020B0604020202020204" pitchFamily="34" charset="0"/>
              </a:rPr>
              <a:t>	Not putting undue pressure on bit</a:t>
            </a:r>
          </a:p>
          <a:p>
            <a:r>
              <a:rPr lang="en-US" altLang="en-US" smtClean="0">
                <a:latin typeface="Arial" panose="020B0604020202020204" pitchFamily="34" charset="0"/>
              </a:rPr>
              <a:t>	Proper type bit for material</a:t>
            </a:r>
          </a:p>
          <a:p>
            <a:r>
              <a:rPr lang="en-US" altLang="en-US" smtClean="0">
                <a:latin typeface="Arial" panose="020B0604020202020204" pitchFamily="34" charset="0"/>
              </a:rPr>
              <a:t>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pic>
        <p:nvPicPr>
          <p:cNvPr id="16589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4684713"/>
            <a:ext cx="6524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800" y="6108700"/>
            <a:ext cx="6651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8297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Portable Drill Solutions</a:t>
            </a:r>
          </a:p>
          <a:p>
            <a:endParaRPr lang="en-US" altLang="en-US" b="1" smtClean="0">
              <a:latin typeface="Arial" panose="020B0604020202020204" pitchFamily="34" charset="0"/>
            </a:endParaRPr>
          </a:p>
          <a:p>
            <a:r>
              <a:rPr lang="en-US" altLang="en-US" smtClean="0">
                <a:latin typeface="Arial" panose="020B0604020202020204" pitchFamily="34" charset="0"/>
              </a:rPr>
              <a:t>Trainer says:  “Here’s a good diagram of a cordless power drill.”  </a:t>
            </a:r>
          </a:p>
          <a:p>
            <a:r>
              <a:rPr lang="en-US" altLang="en-US" smtClean="0">
                <a:latin typeface="Arial" panose="020B0604020202020204" pitchFamily="34" charset="0"/>
              </a:rPr>
              <a:t>Point to key tool parts.</a:t>
            </a:r>
          </a:p>
          <a:p>
            <a:endParaRPr lang="en-US" altLang="en-US" smtClean="0">
              <a:latin typeface="Arial" panose="020B0604020202020204" pitchFamily="34" charset="0"/>
            </a:endParaRPr>
          </a:p>
          <a:p>
            <a:r>
              <a:rPr lang="en-US" altLang="en-US" smtClean="0">
                <a:latin typeface="Arial" panose="020B0604020202020204" pitchFamily="34" charset="0"/>
              </a:rPr>
              <a:t>“The next few pages will discuss safety before you pull the trigger, 	while you’re drilling and what NOT to do while using a power drill.”</a:t>
            </a:r>
          </a:p>
          <a:p>
            <a:endParaRPr lang="en-US" altLang="en-US" smtClean="0">
              <a:latin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C38770DA-7747-4361-B714-31B2A4D767D0}" type="slidenum">
              <a:rPr lang="en-US" altLang="en-US" smtClean="0"/>
              <a:pPr/>
              <a:t>76</a:t>
            </a:fld>
            <a:endParaRPr lang="en-US" altLang="en-US" smtClean="0"/>
          </a:p>
        </p:txBody>
      </p:sp>
    </p:spTree>
    <p:extLst>
      <p:ext uri="{BB962C8B-B14F-4D97-AF65-F5344CB8AC3E}">
        <p14:creationId xmlns:p14="http://schemas.microsoft.com/office/powerpoint/2010/main" val="16711701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D4F57-85C8-4413-81A5-BFA61309E35C}" type="slidenum">
              <a:rPr lang="en-US" altLang="en-US" smtClean="0"/>
              <a:pPr>
                <a:spcBef>
                  <a:spcPct val="0"/>
                </a:spcBef>
              </a:pPr>
              <a:t>77</a:t>
            </a:fld>
            <a:endParaRPr lang="en-US" altLang="en-US" smtClean="0"/>
          </a:p>
        </p:txBody>
      </p:sp>
      <p:sp>
        <p:nvSpPr>
          <p:cNvPr id="169987"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169988"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r>
              <a:rPr lang="en-US" altLang="en-US" b="1" smtClean="0">
                <a:latin typeface="Arial" panose="020B0604020202020204" pitchFamily="34" charset="0"/>
              </a:rPr>
              <a:t>Before You Pull the Trigger</a:t>
            </a:r>
          </a:p>
          <a:p>
            <a:endParaRPr lang="en-US" altLang="en-US" b="1" smtClean="0">
              <a:latin typeface="Arial" panose="020B0604020202020204" pitchFamily="34" charset="0"/>
            </a:endParaRPr>
          </a:p>
          <a:p>
            <a:r>
              <a:rPr lang="en-US" altLang="en-US" smtClean="0">
                <a:latin typeface="Arial" panose="020B0604020202020204" pitchFamily="34" charset="0"/>
              </a:rPr>
              <a:t>Trainer says:  “We’ll start with before you even pull the trigger.”  </a:t>
            </a:r>
          </a:p>
          <a:p>
            <a:endParaRPr lang="en-US" altLang="en-US" smtClean="0">
              <a:latin typeface="Arial" panose="020B0604020202020204" pitchFamily="34" charset="0"/>
            </a:endParaRPr>
          </a:p>
          <a:p>
            <a:r>
              <a:rPr lang="en-US" altLang="en-US" smtClean="0">
                <a:latin typeface="Arial" panose="020B0604020202020204" pitchFamily="34" charset="0"/>
              </a:rPr>
              <a:t>Read page 77.</a:t>
            </a:r>
          </a:p>
          <a:p>
            <a:endParaRPr lang="en-US" altLang="en-US" smtClean="0">
              <a:latin typeface="Arial" panose="020B0604020202020204" pitchFamily="34" charset="0"/>
            </a:endParaRPr>
          </a:p>
          <a:p>
            <a:r>
              <a:rPr lang="en-US" altLang="en-US" smtClean="0">
                <a:latin typeface="Arial" panose="020B0604020202020204" pitchFamily="34" charset="0"/>
              </a:rPr>
              <a:t>Ask if questions.</a:t>
            </a:r>
          </a:p>
          <a:p>
            <a:endParaRPr lang="en-US" altLang="en-US" sz="800" smtClean="0">
              <a:latin typeface="Arial" panose="020B0604020202020204" pitchFamily="34" charset="0"/>
            </a:endParaRPr>
          </a:p>
        </p:txBody>
      </p:sp>
    </p:spTree>
    <p:extLst>
      <p:ext uri="{BB962C8B-B14F-4D97-AF65-F5344CB8AC3E}">
        <p14:creationId xmlns:p14="http://schemas.microsoft.com/office/powerpoint/2010/main" val="23398021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7BF0D9-EF31-44A8-A7EE-28E857707338}" type="slidenum">
              <a:rPr lang="en-US" altLang="en-US" smtClean="0"/>
              <a:pPr>
                <a:spcBef>
                  <a:spcPct val="0"/>
                </a:spcBef>
              </a:pPr>
              <a:t>78</a:t>
            </a:fld>
            <a:endParaRPr lang="en-US" altLang="en-US" smtClean="0"/>
          </a:p>
        </p:txBody>
      </p:sp>
      <p:sp>
        <p:nvSpPr>
          <p:cNvPr id="172035"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204806" name="Rectangle 3"/>
          <p:cNvSpPr>
            <a:spLocks noGrp="1" noChangeArrowheads="1"/>
          </p:cNvSpPr>
          <p:nvPr>
            <p:ph type="body" idx="1"/>
          </p:nvPr>
        </p:nvSpPr>
        <p:spPr>
          <a:xfrm>
            <a:off x="944563" y="4430713"/>
            <a:ext cx="5260975" cy="4278312"/>
          </a:xfrm>
          <a:solidFill>
            <a:srgbClr val="FFFFFF"/>
          </a:solidFill>
          <a:ln>
            <a:solidFill>
              <a:srgbClr val="000000"/>
            </a:solidFill>
          </a:ln>
        </p:spPr>
        <p:txBody>
          <a:bodyPr/>
          <a:lstStyle/>
          <a:p>
            <a:pPr>
              <a:defRPr/>
            </a:pPr>
            <a:r>
              <a:rPr lang="en-US" altLang="en-US" b="1" dirty="0" smtClean="0">
                <a:latin typeface="Arial" panose="020B0604020202020204" pitchFamily="34" charset="0"/>
              </a:rPr>
              <a:t>While Drilling</a:t>
            </a:r>
          </a:p>
          <a:p>
            <a:pPr>
              <a:defRPr/>
            </a:pPr>
            <a:endParaRPr lang="en-US" altLang="en-US" b="1" dirty="0">
              <a:latin typeface="Arial" panose="020B0604020202020204" pitchFamily="34" charset="0"/>
            </a:endParaRPr>
          </a:p>
          <a:p>
            <a:pPr>
              <a:defRPr/>
            </a:pPr>
            <a:r>
              <a:rPr lang="en-US" altLang="en-US" dirty="0" smtClean="0">
                <a:latin typeface="Arial" panose="020B0604020202020204" pitchFamily="34" charset="0"/>
              </a:rPr>
              <a:t>Trainer says:  “Next we’ll discuss what to do while actually drilling.”  </a:t>
            </a:r>
          </a:p>
          <a:p>
            <a:pPr>
              <a:defRPr/>
            </a:pPr>
            <a:endParaRPr lang="en-US" altLang="en-US" b="1" dirty="0">
              <a:latin typeface="Arial" panose="020B0604020202020204" pitchFamily="34" charset="0"/>
            </a:endParaRPr>
          </a:p>
          <a:p>
            <a:pPr>
              <a:defRPr/>
            </a:pPr>
            <a:r>
              <a:rPr lang="en-US" dirty="0" smtClean="0"/>
              <a:t>Read Page 78.</a:t>
            </a:r>
          </a:p>
          <a:p>
            <a:pPr>
              <a:defRPr/>
            </a:pPr>
            <a:endParaRPr lang="en-US" dirty="0"/>
          </a:p>
          <a:p>
            <a:pPr>
              <a:defRPr/>
            </a:pPr>
            <a:r>
              <a:rPr lang="en-US" b="1" u="sng" dirty="0" smtClean="0"/>
              <a:t>Stop mid-way and ask if any questions.</a:t>
            </a:r>
          </a:p>
          <a:p>
            <a:pPr>
              <a:defRPr/>
            </a:pPr>
            <a:endParaRPr lang="en-US" b="1" u="sng" dirty="0"/>
          </a:p>
          <a:p>
            <a:pPr>
              <a:defRPr/>
            </a:pPr>
            <a:r>
              <a:rPr lang="en-US" b="1" u="sng" dirty="0" smtClean="0"/>
              <a:t>Point out that holes should be predrilled for woodscrews not all screws.  This is a quiz item.</a:t>
            </a:r>
          </a:p>
          <a:p>
            <a:pPr>
              <a:defRPr/>
            </a:pPr>
            <a:endParaRPr lang="en-US" dirty="0"/>
          </a:p>
          <a:p>
            <a:pPr>
              <a:defRPr/>
            </a:pPr>
            <a:r>
              <a:rPr lang="en-US" dirty="0" smtClean="0"/>
              <a:t>Complete reading of page 78.</a:t>
            </a:r>
          </a:p>
          <a:p>
            <a:pPr>
              <a:defRPr/>
            </a:pPr>
            <a:endParaRPr lang="en-US" dirty="0"/>
          </a:p>
          <a:p>
            <a:pPr>
              <a:defRPr/>
            </a:pPr>
            <a:endParaRPr lang="en-US" dirty="0" smtClean="0"/>
          </a:p>
          <a:p>
            <a:pPr marL="171449" indent="-171449">
              <a:buFont typeface="Arial" panose="020B0604020202020204" pitchFamily="34" charset="0"/>
              <a:buChar char="•"/>
              <a:defRPr/>
            </a:pPr>
            <a:endParaRPr lang="en-US" dirty="0" smtClean="0"/>
          </a:p>
          <a:p>
            <a:pPr marL="171449" indent="-171449">
              <a:buFont typeface="Arial" panose="020B0604020202020204" pitchFamily="34" charset="0"/>
              <a:buChar char="•"/>
              <a:defRPr/>
            </a:pPr>
            <a:endParaRPr lang="en-US" dirty="0" smtClean="0"/>
          </a:p>
          <a:p>
            <a:pPr marL="171449" indent="-171449">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192900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41944F-997C-42D0-BB13-5266A60B661B}" type="slidenum">
              <a:rPr lang="en-US" altLang="en-US" smtClean="0"/>
              <a:pPr>
                <a:spcBef>
                  <a:spcPct val="0"/>
                </a:spcBef>
              </a:pPr>
              <a:t>79</a:t>
            </a:fld>
            <a:endParaRPr lang="en-US" altLang="en-US" smtClean="0"/>
          </a:p>
        </p:txBody>
      </p:sp>
      <p:sp>
        <p:nvSpPr>
          <p:cNvPr id="174083"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204806"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pPr>
              <a:defRPr/>
            </a:pPr>
            <a:r>
              <a:rPr lang="en-US" altLang="en-US" b="1" dirty="0" smtClean="0">
                <a:latin typeface="Arial" panose="020B0604020202020204" pitchFamily="34" charset="0"/>
              </a:rPr>
              <a:t>More While Drilling</a:t>
            </a:r>
          </a:p>
          <a:p>
            <a:pPr>
              <a:defRPr/>
            </a:pPr>
            <a:endParaRPr lang="en-US" altLang="en-US" b="1" dirty="0" smtClean="0">
              <a:latin typeface="Arial" panose="020B0604020202020204" pitchFamily="34" charset="0"/>
            </a:endParaRPr>
          </a:p>
          <a:p>
            <a:pPr>
              <a:defRPr/>
            </a:pPr>
            <a:r>
              <a:rPr lang="en-US" altLang="en-US" dirty="0" smtClean="0">
                <a:latin typeface="Arial" panose="020B0604020202020204" pitchFamily="34" charset="0"/>
              </a:rPr>
              <a:t>Trainer says:  “There are lots of things to remember while you operate this tool.  Many of these rules apply to ALL hand tools. </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Let’s read page 79.  Any volunteer?”</a:t>
            </a:r>
          </a:p>
          <a:p>
            <a:pPr>
              <a:defRPr/>
            </a:pPr>
            <a:endParaRPr lang="en-US" altLang="en-US" dirty="0">
              <a:latin typeface="Arial" panose="020B0604020202020204" pitchFamily="34" charset="0"/>
            </a:endParaRPr>
          </a:p>
          <a:p>
            <a:pPr>
              <a:defRPr/>
            </a:pPr>
            <a:r>
              <a:rPr lang="en-US" altLang="en-US" dirty="0" smtClean="0">
                <a:latin typeface="Arial" panose="020B0604020202020204" pitchFamily="34" charset="0"/>
              </a:rPr>
              <a:t>If time permits, use volunteer.  Otherwise, trainer selects good reader from class or reads for the class.</a:t>
            </a:r>
          </a:p>
          <a:p>
            <a:pPr>
              <a:defRPr/>
            </a:pPr>
            <a:endParaRPr lang="en-US" altLang="en-US" b="1" dirty="0">
              <a:latin typeface="Arial" panose="020B0604020202020204" pitchFamily="34" charset="0"/>
            </a:endParaRPr>
          </a:p>
          <a:p>
            <a:pPr>
              <a:defRPr/>
            </a:pPr>
            <a:endParaRPr lang="en-US" altLang="en-US" b="1" dirty="0">
              <a:latin typeface="Arial" panose="020B0604020202020204" pitchFamily="34" charset="0"/>
            </a:endParaRPr>
          </a:p>
          <a:p>
            <a:pPr>
              <a:lnSpc>
                <a:spcPct val="80000"/>
              </a:lnSpc>
              <a:defRPr/>
            </a:pPr>
            <a:endParaRPr lang="en-US" altLang="en-US" dirty="0" smtClean="0"/>
          </a:p>
          <a:p>
            <a:pPr>
              <a:lnSpc>
                <a:spcPct val="80000"/>
              </a:lnSpc>
              <a:defRPr/>
            </a:pPr>
            <a:endParaRPr lang="en-US" altLang="en-US" dirty="0" smtClean="0"/>
          </a:p>
          <a:p>
            <a:pPr>
              <a:lnSpc>
                <a:spcPct val="80000"/>
              </a:lnSpc>
              <a:defRPr/>
            </a:pPr>
            <a:endParaRPr lang="en-US" altLang="en-US" dirty="0" smtClean="0"/>
          </a:p>
          <a:p>
            <a:pPr>
              <a:lnSpc>
                <a:spcPct val="80000"/>
              </a:lnSpc>
              <a:defRPr/>
            </a:pPr>
            <a:endParaRPr lang="en-US" altLang="en-US" dirty="0" smtClean="0"/>
          </a:p>
          <a:p>
            <a:pPr marL="171449" indent="-171449">
              <a:buFont typeface="Arial" panose="020B0604020202020204" pitchFamily="34" charset="0"/>
              <a:buChar char="•"/>
              <a:defRPr/>
            </a:pPr>
            <a:endParaRPr lang="en-US" dirty="0" smtClean="0"/>
          </a:p>
          <a:p>
            <a:pPr marL="171449" indent="-171449">
              <a:buFont typeface="Arial" panose="020B0604020202020204" pitchFamily="34" charset="0"/>
              <a:buChar char="•"/>
              <a:defRPr/>
            </a:pPr>
            <a:endParaRPr lang="en-US" dirty="0" smtClean="0"/>
          </a:p>
          <a:p>
            <a:pPr marL="171449" indent="-171449">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242383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Where Mechanical Hazards Occur</a:t>
            </a:r>
          </a:p>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                        Read this page and as you reach each hazard point, </a:t>
            </a:r>
          </a:p>
          <a:p>
            <a:r>
              <a:rPr lang="en-US" altLang="en-US" dirty="0" smtClean="0">
                <a:latin typeface="Arial" panose="020B0604020202020204" pitchFamily="34" charset="0"/>
              </a:rPr>
              <a:t>                        use a pointer  to illustrate that hazard point on the graphic above.</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337BE6B-D63B-4A17-A973-F3B6B94A3F91}" type="slidenum">
              <a:rPr lang="en-US" altLang="en-US" smtClean="0"/>
              <a:pPr/>
              <a:t>8</a:t>
            </a:fld>
            <a:endParaRPr lang="en-US" altLang="en-US" smtClean="0"/>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5370513"/>
            <a:ext cx="688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6592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Drilling Don’ts</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Trainer says:  “Lastly, we will cover what NOT to do while drilling.”  </a:t>
            </a:r>
          </a:p>
          <a:p>
            <a:pPr>
              <a:defRPr/>
            </a:pPr>
            <a:endParaRPr lang="en-US" altLang="en-US" dirty="0">
              <a:latin typeface="Arial" panose="020B0604020202020204" pitchFamily="34" charset="0"/>
            </a:endParaRPr>
          </a:p>
          <a:p>
            <a:pPr>
              <a:defRPr/>
            </a:pPr>
            <a:r>
              <a:rPr lang="en-US" altLang="en-US" dirty="0" smtClean="0">
                <a:latin typeface="Arial" panose="020B0604020202020204" pitchFamily="34" charset="0"/>
              </a:rPr>
              <a:t>Trainer summarizes: </a:t>
            </a:r>
          </a:p>
          <a:p>
            <a:pPr>
              <a:defRPr/>
            </a:pPr>
            <a:endParaRPr lang="en-US" altLang="en-US" dirty="0">
              <a:latin typeface="Arial" panose="020B0604020202020204" pitchFamily="34" charset="0"/>
            </a:endParaRPr>
          </a:p>
          <a:p>
            <a:pPr marL="1085850" lvl="2" indent="-171450">
              <a:buFont typeface="Arial" panose="020B0604020202020204" pitchFamily="34" charset="0"/>
              <a:buChar char="•"/>
              <a:defRPr/>
            </a:pPr>
            <a:r>
              <a:rPr lang="en-US" altLang="en-US" dirty="0" smtClean="0">
                <a:latin typeface="Arial" panose="020B0604020202020204" pitchFamily="34" charset="0"/>
              </a:rPr>
              <a:t>No loose clothes</a:t>
            </a:r>
          </a:p>
          <a:p>
            <a:pPr marL="1085850" lvl="2" indent="-171450">
              <a:buFont typeface="Arial" panose="020B0604020202020204" pitchFamily="34" charset="0"/>
              <a:buChar char="•"/>
              <a:defRPr/>
            </a:pPr>
            <a:r>
              <a:rPr lang="en-US" altLang="en-US" dirty="0" smtClean="0">
                <a:latin typeface="Arial" panose="020B0604020202020204" pitchFamily="34" charset="0"/>
              </a:rPr>
              <a:t>Roll up sleeves</a:t>
            </a:r>
          </a:p>
          <a:p>
            <a:pPr marL="1085850" lvl="2" indent="-171450">
              <a:buFont typeface="Arial" panose="020B0604020202020204" pitchFamily="34" charset="0"/>
              <a:buChar char="•"/>
              <a:defRPr/>
            </a:pPr>
            <a:r>
              <a:rPr lang="en-US" altLang="en-US" dirty="0" smtClean="0">
                <a:latin typeface="Arial" panose="020B0604020202020204" pitchFamily="34" charset="0"/>
              </a:rPr>
              <a:t>Tie back long hair</a:t>
            </a:r>
          </a:p>
          <a:p>
            <a:pPr marL="1085850" lvl="2" indent="-171450">
              <a:buFont typeface="Arial" panose="020B0604020202020204" pitchFamily="34" charset="0"/>
              <a:buChar char="•"/>
              <a:defRPr/>
            </a:pPr>
            <a:r>
              <a:rPr lang="en-US" altLang="en-US" dirty="0" smtClean="0">
                <a:latin typeface="Arial" panose="020B0604020202020204" pitchFamily="34" charset="0"/>
              </a:rPr>
              <a:t>No rings, watches or bracelets</a:t>
            </a:r>
          </a:p>
          <a:p>
            <a:pPr marL="1085850" lvl="2" indent="-171450">
              <a:buFont typeface="Arial" panose="020B0604020202020204" pitchFamily="34" charset="0"/>
              <a:buChar char="•"/>
              <a:defRPr/>
            </a:pPr>
            <a:r>
              <a:rPr lang="en-US" altLang="en-US" dirty="0" smtClean="0">
                <a:latin typeface="Arial" panose="020B0604020202020204" pitchFamily="34" charset="0"/>
              </a:rPr>
              <a:t>Remove the chuck</a:t>
            </a:r>
          </a:p>
          <a:p>
            <a:pPr marL="1085850" lvl="2" indent="-171450">
              <a:buFont typeface="Arial" panose="020B0604020202020204" pitchFamily="34" charset="0"/>
              <a:buChar char="•"/>
              <a:defRPr/>
            </a:pPr>
            <a:r>
              <a:rPr lang="en-US" altLang="en-US" dirty="0" smtClean="0">
                <a:latin typeface="Arial" panose="020B0604020202020204" pitchFamily="34" charset="0"/>
              </a:rPr>
              <a:t>Make adjustments and remove chuck key IMMEDIATELY</a:t>
            </a:r>
          </a:p>
          <a:p>
            <a:pPr marL="1085850" lvl="2" indent="-171450">
              <a:buFont typeface="Arial" panose="020B0604020202020204" pitchFamily="34" charset="0"/>
              <a:buChar char="•"/>
              <a:defRPr/>
            </a:pPr>
            <a:r>
              <a:rPr lang="en-US" altLang="en-US" dirty="0" smtClean="0">
                <a:latin typeface="Arial" panose="020B0604020202020204" pitchFamily="34" charset="0"/>
              </a:rPr>
              <a:t>Do NOT place hands under material being drilled</a:t>
            </a:r>
          </a:p>
          <a:p>
            <a:pPr marL="1085850" lvl="2" indent="-171450">
              <a:buFont typeface="Arial" panose="020B0604020202020204" pitchFamily="34" charset="0"/>
              <a:buChar char="•"/>
              <a:defRPr/>
            </a:pPr>
            <a:r>
              <a:rPr lang="en-US" altLang="en-US" dirty="0" smtClean="0">
                <a:latin typeface="Arial" panose="020B0604020202020204" pitchFamily="34" charset="0"/>
              </a:rPr>
              <a:t>Do NOT stop rotation of chuck and spindle with your hand</a:t>
            </a:r>
            <a:endParaRPr lang="en-US" altLang="en-US" dirty="0">
              <a:latin typeface="Arial" panose="020B0604020202020204" pitchFamily="34" charset="0"/>
            </a:endParaRPr>
          </a:p>
          <a:p>
            <a:pPr marL="1085849" lvl="2" indent="-171449">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704A4ECB-7DAC-45B2-BDF3-3AE4F8CB49C3}" type="slidenum">
              <a:rPr lang="en-US" altLang="en-US" smtClean="0"/>
              <a:pPr/>
              <a:t>80</a:t>
            </a:fld>
            <a:endParaRPr lang="en-US" altLang="en-US" smtClean="0"/>
          </a:p>
        </p:txBody>
      </p:sp>
    </p:spTree>
    <p:extLst>
      <p:ext uri="{BB962C8B-B14F-4D97-AF65-F5344CB8AC3E}">
        <p14:creationId xmlns:p14="http://schemas.microsoft.com/office/powerpoint/2010/main" val="6039224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xfrm>
            <a:off x="706438" y="4449763"/>
            <a:ext cx="6108700" cy="47307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smtClean="0">
                <a:latin typeface="Arial" pitchFamily="34" charset="0"/>
              </a:rPr>
              <a:t>	Have the participants mark the answers to the following questions.  Allow 	3-4 minutes to complete.  Review each question as a class.</a:t>
            </a:r>
          </a:p>
          <a:p>
            <a:pPr eaLnBrk="1" hangingPunct="1">
              <a:defRPr/>
            </a:pPr>
            <a:endParaRPr lang="en-US" altLang="en-US" dirty="0">
              <a:latin typeface="Arial" pitchFamily="34" charset="0"/>
            </a:endParaRPr>
          </a:p>
          <a:p>
            <a:pPr eaLnBrk="1" hangingPunct="1">
              <a:defRPr/>
            </a:pPr>
            <a:endParaRPr lang="en-US" altLang="en-US" dirty="0">
              <a:latin typeface="Arial" pitchFamily="34" charset="0"/>
            </a:endParaRPr>
          </a:p>
          <a:p>
            <a:pPr marL="228600" indent="-228600" eaLnBrk="1" hangingPunct="1">
              <a:buFont typeface="+mj-lt"/>
              <a:buAutoNum type="arabicPeriod"/>
              <a:defRPr/>
            </a:pPr>
            <a:r>
              <a:rPr lang="en-US" altLang="en-US" dirty="0" smtClean="0">
                <a:latin typeface="Arial" pitchFamily="34" charset="0"/>
              </a:rPr>
              <a:t>How often should you inspect a drill?   </a:t>
            </a:r>
            <a:r>
              <a:rPr lang="en-US" altLang="en-US" dirty="0" smtClean="0">
                <a:solidFill>
                  <a:srgbClr val="FF0000"/>
                </a:solidFill>
                <a:latin typeface="Arial" pitchFamily="34" charset="0"/>
              </a:rPr>
              <a:t>Every time used</a:t>
            </a:r>
            <a:endParaRPr lang="en-US" altLang="en-US" dirty="0" smtClean="0">
              <a:latin typeface="Arial" pitchFamily="34" charset="0"/>
            </a:endParaRPr>
          </a:p>
          <a:p>
            <a:pPr marL="228600" indent="-228600" eaLnBrk="1" hangingPunct="1">
              <a:buFont typeface="+mj-lt"/>
              <a:buAutoNum type="arabicPeriod"/>
              <a:defRPr/>
            </a:pPr>
            <a:endParaRPr lang="en-US" altLang="en-US" dirty="0" smtClean="0">
              <a:latin typeface="Arial" pitchFamily="34" charset="0"/>
            </a:endParaRPr>
          </a:p>
          <a:p>
            <a:pPr marL="228600" indent="-228600" eaLnBrk="1" hangingPunct="1">
              <a:buFont typeface="+mj-lt"/>
              <a:buAutoNum type="arabicPeriod"/>
              <a:defRPr/>
            </a:pPr>
            <a:r>
              <a:rPr lang="en-US" altLang="en-US" dirty="0" smtClean="0">
                <a:latin typeface="Arial" pitchFamily="34" charset="0"/>
              </a:rPr>
              <a:t>Regardless of the job, should you pre-drill all holes?  </a:t>
            </a:r>
            <a:r>
              <a:rPr lang="en-US" altLang="en-US" dirty="0" smtClean="0">
                <a:solidFill>
                  <a:srgbClr val="FF0000"/>
                </a:solidFill>
                <a:latin typeface="Arial" pitchFamily="34" charset="0"/>
              </a:rPr>
              <a:t>NO</a:t>
            </a:r>
            <a:endParaRPr lang="en-US" altLang="en-US" dirty="0" smtClean="0">
              <a:latin typeface="Arial" pitchFamily="34" charset="0"/>
            </a:endParaRPr>
          </a:p>
          <a:p>
            <a:pPr marL="228600" indent="-228600" eaLnBrk="1" hangingPunct="1">
              <a:buFont typeface="+mj-lt"/>
              <a:buAutoNum type="arabicPeriod"/>
              <a:defRPr/>
            </a:pPr>
            <a:endParaRPr lang="en-US" altLang="en-US" sz="800" dirty="0" smtClean="0">
              <a:latin typeface="Arial" pitchFamily="34" charset="0"/>
            </a:endParaRPr>
          </a:p>
          <a:p>
            <a:pPr marL="228600" indent="-228600" eaLnBrk="1" hangingPunct="1">
              <a:buFont typeface="+mj-lt"/>
              <a:buAutoNum type="arabicPeriod"/>
              <a:defRPr/>
            </a:pPr>
            <a:r>
              <a:rPr lang="en-US" altLang="en-US" dirty="0" smtClean="0">
                <a:latin typeface="Arial" pitchFamily="34" charset="0"/>
              </a:rPr>
              <a:t>Should you always wear gloves that are loose fitting?  </a:t>
            </a:r>
            <a:r>
              <a:rPr lang="en-US" altLang="en-US" dirty="0" smtClean="0">
                <a:solidFill>
                  <a:srgbClr val="FF0000"/>
                </a:solidFill>
                <a:latin typeface="Arial" pitchFamily="34" charset="0"/>
              </a:rPr>
              <a:t>NO</a:t>
            </a:r>
          </a:p>
          <a:p>
            <a:pPr marL="228600" indent="-228600" eaLnBrk="1" hangingPunct="1">
              <a:buFont typeface="+mj-lt"/>
              <a:buAutoNum type="arabicPeriod"/>
              <a:defRPr/>
            </a:pPr>
            <a:endParaRPr lang="en-US" altLang="en-US" sz="800" dirty="0" smtClean="0">
              <a:latin typeface="Arial" pitchFamily="34" charset="0"/>
            </a:endParaRPr>
          </a:p>
          <a:p>
            <a:pPr marL="228600" indent="-228600" eaLnBrk="1" hangingPunct="1">
              <a:buFont typeface="+mj-lt"/>
              <a:buAutoNum type="arabicPeriod"/>
              <a:defRPr/>
            </a:pPr>
            <a:r>
              <a:rPr lang="en-US" altLang="en-US" dirty="0" smtClean="0">
                <a:latin typeface="Arial" pitchFamily="34" charset="0"/>
              </a:rPr>
              <a:t>To avoid  binding you should you always keep steady pressure on the bit? </a:t>
            </a:r>
            <a:r>
              <a:rPr lang="en-US" altLang="en-US" dirty="0" smtClean="0">
                <a:solidFill>
                  <a:srgbClr val="FF0000"/>
                </a:solidFill>
                <a:latin typeface="Arial" pitchFamily="34" charset="0"/>
              </a:rPr>
              <a:t>NO</a:t>
            </a:r>
            <a:endParaRPr lang="en-US" altLang="en-US" dirty="0" smtClean="0">
              <a:latin typeface="Arial" pitchFamily="34" charset="0"/>
            </a:endParaRPr>
          </a:p>
          <a:p>
            <a:pPr marL="228600" indent="-228600" eaLnBrk="1" hangingPunct="1">
              <a:buFont typeface="+mj-lt"/>
              <a:buAutoNum type="arabicPeriod"/>
              <a:defRPr/>
            </a:pPr>
            <a:endParaRPr lang="en-US" altLang="en-US" sz="800" dirty="0" smtClean="0">
              <a:latin typeface="Arial" pitchFamily="34" charset="0"/>
            </a:endParaRPr>
          </a:p>
          <a:p>
            <a:pPr marL="228600" indent="-228600">
              <a:buFont typeface="+mj-lt"/>
              <a:buAutoNum type="arabicPeriod"/>
              <a:defRPr/>
            </a:pPr>
            <a:r>
              <a:rPr lang="en-US" altLang="en-US" dirty="0" smtClean="0">
                <a:latin typeface="Arial" pitchFamily="34" charset="0"/>
              </a:rPr>
              <a:t>Should you use higher speed for thicker wood and slower speed for metals? </a:t>
            </a:r>
            <a:r>
              <a:rPr lang="en-US" altLang="en-US" dirty="0" smtClean="0">
                <a:solidFill>
                  <a:srgbClr val="FF0000"/>
                </a:solidFill>
                <a:latin typeface="Arial" pitchFamily="34" charset="0"/>
              </a:rPr>
              <a:t> NO</a:t>
            </a:r>
            <a:endParaRPr lang="en-US" altLang="en-US" dirty="0" smtClean="0">
              <a:latin typeface="Arial" pitchFamily="34" charset="0"/>
            </a:endParaRPr>
          </a:p>
          <a:p>
            <a:pPr marL="228600" indent="-228600">
              <a:buFont typeface="+mj-lt"/>
              <a:buAutoNum type="arabicPeriod"/>
              <a:defRPr/>
            </a:pPr>
            <a:endParaRPr lang="en-US" altLang="en-US" sz="800" dirty="0" smtClean="0">
              <a:latin typeface="Arial" pitchFamily="34" charset="0"/>
            </a:endParaRPr>
          </a:p>
          <a:p>
            <a:pPr marL="228600" indent="-228600">
              <a:buFont typeface="+mj-lt"/>
              <a:buAutoNum type="arabicPeriod"/>
              <a:defRPr/>
            </a:pPr>
            <a:r>
              <a:rPr lang="en-US" altLang="en-US" dirty="0" smtClean="0">
                <a:latin typeface="Arial" pitchFamily="34" charset="0"/>
              </a:rPr>
              <a:t>Regardless of the material you are drilling should you lubricate the drill bit?  </a:t>
            </a:r>
            <a:r>
              <a:rPr lang="en-US" altLang="en-US" dirty="0" smtClean="0">
                <a:solidFill>
                  <a:srgbClr val="FF0000"/>
                </a:solidFill>
                <a:latin typeface="Arial" pitchFamily="34" charset="0"/>
              </a:rPr>
              <a:t>NO</a:t>
            </a:r>
            <a:endParaRPr lang="en-US" altLang="en-US" dirty="0" smtClean="0">
              <a:latin typeface="Arial" pitchFamily="34" charset="0"/>
            </a:endParaRPr>
          </a:p>
          <a:p>
            <a:pPr marL="228600" indent="-228600">
              <a:buFont typeface="+mj-lt"/>
              <a:buAutoNum type="arabicPeriod"/>
              <a:defRPr/>
            </a:pPr>
            <a:endParaRPr lang="en-US" altLang="en-US" sz="800" dirty="0" smtClean="0">
              <a:latin typeface="Arial" pitchFamily="34" charset="0"/>
            </a:endParaRPr>
          </a:p>
          <a:p>
            <a:pPr marL="228600" indent="-228600">
              <a:buFont typeface="+mj-lt"/>
              <a:buAutoNum type="arabicPeriod"/>
              <a:defRPr/>
            </a:pPr>
            <a:r>
              <a:rPr lang="en-US" altLang="en-US" dirty="0" smtClean="0">
                <a:latin typeface="Arial" pitchFamily="34" charset="0"/>
              </a:rPr>
              <a:t>Can a drill motor run with the chuck in place?  </a:t>
            </a:r>
            <a:r>
              <a:rPr lang="en-US" altLang="en-US" dirty="0" smtClean="0">
                <a:solidFill>
                  <a:srgbClr val="FF0000"/>
                </a:solidFill>
                <a:latin typeface="Arial" pitchFamily="34" charset="0"/>
              </a:rPr>
              <a:t>YES</a:t>
            </a:r>
            <a:endParaRPr lang="en-US" altLang="en-US" dirty="0" smtClean="0">
              <a:latin typeface="Arial" pitchFamily="34" charset="0"/>
            </a:endParaRPr>
          </a:p>
          <a:p>
            <a:pPr marL="228600" indent="-228600">
              <a:buFont typeface="+mj-lt"/>
              <a:buAutoNum type="arabicPeriod"/>
              <a:defRPr/>
            </a:pPr>
            <a:endParaRPr lang="en-US" altLang="en-US" sz="800" dirty="0" smtClean="0">
              <a:latin typeface="Arial" pitchFamily="34" charset="0"/>
            </a:endParaRPr>
          </a:p>
          <a:p>
            <a:pPr marL="228600" indent="-228600">
              <a:buFont typeface="+mj-lt"/>
              <a:buAutoNum type="arabicPeriod"/>
              <a:defRPr/>
            </a:pPr>
            <a:r>
              <a:rPr lang="en-US" altLang="en-US" dirty="0" smtClean="0">
                <a:latin typeface="Arial" pitchFamily="34" charset="0"/>
              </a:rPr>
              <a:t>Should you always mount the chuck key at the end of the power cable just above the plug?  </a:t>
            </a:r>
            <a:r>
              <a:rPr lang="en-US" altLang="en-US" dirty="0" smtClean="0">
                <a:solidFill>
                  <a:srgbClr val="FF0000"/>
                </a:solidFill>
                <a:latin typeface="Arial" pitchFamily="34" charset="0"/>
              </a:rPr>
              <a:t>NO</a:t>
            </a:r>
            <a:endParaRPr lang="en-US" altLang="en-US" dirty="0" smtClean="0">
              <a:latin typeface="Arial" pitchFamily="34" charset="0"/>
            </a:endParaRPr>
          </a:p>
          <a:p>
            <a:pPr>
              <a:defRPr/>
            </a:pPr>
            <a:endParaRPr lang="en-US" altLang="en-US" sz="800" dirty="0" smtClean="0">
              <a:latin typeface="Arial" pitchFamily="34" charset="0"/>
            </a:endParaRPr>
          </a:p>
          <a:p>
            <a:pPr>
              <a:defRPr/>
            </a:pPr>
            <a:r>
              <a:rPr lang="en-US" altLang="en-US" dirty="0" smtClean="0">
                <a:latin typeface="Arial" pitchFamily="34" charset="0"/>
              </a:rPr>
              <a:t>Ask if any questions.</a:t>
            </a:r>
          </a:p>
          <a:p>
            <a:pPr>
              <a:defRPr/>
            </a:pPr>
            <a:endParaRPr lang="en-US" altLang="en-US" dirty="0" smtClean="0">
              <a:latin typeface="Arial" pitchFamily="34" charset="0"/>
            </a:endParaRPr>
          </a:p>
          <a:p>
            <a:pPr>
              <a:defRPr/>
            </a:pPr>
            <a:endParaRPr lang="en-US" altLang="en-US" dirty="0" smtClean="0">
              <a:latin typeface="Arial" pitchFamily="34" charset="0"/>
            </a:endParaRPr>
          </a:p>
          <a:p>
            <a:pPr>
              <a:defRPr/>
            </a:pPr>
            <a:endParaRPr lang="en-US" altLang="en-US" dirty="0" smtClean="0">
              <a:latin typeface="Arial" pitchFamily="34" charset="0"/>
            </a:endParaRPr>
          </a:p>
          <a:p>
            <a:pPr>
              <a:defRPr/>
            </a:pPr>
            <a:endParaRPr lang="en-US" altLang="en-US" dirty="0" smtClean="0">
              <a:latin typeface="Arial" pitchFamily="34" charset="0"/>
            </a:endParaRPr>
          </a:p>
          <a:p>
            <a:pPr>
              <a:defRPr/>
            </a:pPr>
            <a:endParaRPr lang="en-US" altLang="en-US" dirty="0" smtClean="0">
              <a:latin typeface="Arial" pitchFamily="34" charset="0"/>
            </a:endParaRPr>
          </a:p>
          <a:p>
            <a:pPr>
              <a:defRPr/>
            </a:pPr>
            <a:endParaRPr lang="en-US" altLang="en-US" dirty="0" smtClean="0">
              <a:latin typeface="Arial" pitchFamily="34" charset="0"/>
            </a:endParaRPr>
          </a:p>
          <a:p>
            <a:pPr>
              <a:defRPr/>
            </a:pPr>
            <a:endParaRPr lang="en-US" altLang="en-US" dirty="0" smtClean="0">
              <a:latin typeface="Arial"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8F6A64C-5EC2-4E11-84C1-FCA7626FAD21}" type="slidenum">
              <a:rPr lang="en-US" altLang="en-US" smtClean="0"/>
              <a:pPr/>
              <a:t>81</a:t>
            </a:fld>
            <a:endParaRPr lang="en-US" altLang="en-US" smtClean="0"/>
          </a:p>
        </p:txBody>
      </p:sp>
      <p:pic>
        <p:nvPicPr>
          <p:cNvPr id="178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4449763"/>
            <a:ext cx="6508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5024438"/>
            <a:ext cx="6651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2159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889EA6-99B7-4CAF-8FDF-D171A047A335}" type="slidenum">
              <a:rPr lang="en-US" altLang="en-US" smtClean="0"/>
              <a:pPr>
                <a:spcBef>
                  <a:spcPct val="0"/>
                </a:spcBef>
              </a:pPr>
              <a:t>82</a:t>
            </a:fld>
            <a:endParaRPr lang="en-US" altLang="en-US" smtClean="0"/>
          </a:p>
        </p:txBody>
      </p:sp>
      <p:sp>
        <p:nvSpPr>
          <p:cNvPr id="180227"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180228" name="Rectangle 3"/>
          <p:cNvSpPr>
            <a:spLocks noGrp="1" noChangeArrowheads="1"/>
          </p:cNvSpPr>
          <p:nvPr>
            <p:ph type="body" idx="1"/>
          </p:nvPr>
        </p:nvSpPr>
        <p:spPr>
          <a:xfrm>
            <a:off x="947738" y="4379913"/>
            <a:ext cx="5181600" cy="4506912"/>
          </a:xfrm>
          <a:solidFill>
            <a:srgbClr val="FFFFFF"/>
          </a:solidFill>
          <a:ln>
            <a:solidFill>
              <a:srgbClr val="000000"/>
            </a:solidFill>
          </a:ln>
        </p:spPr>
        <p:txBody>
          <a:bodyPr/>
          <a:lstStyle/>
          <a:p>
            <a:r>
              <a:rPr lang="en-US" altLang="en-US" b="1" smtClean="0">
                <a:latin typeface="Arial" panose="020B0604020202020204" pitchFamily="34" charset="0"/>
              </a:rPr>
              <a:t>Sawzalls</a:t>
            </a:r>
          </a:p>
          <a:p>
            <a:endParaRPr lang="en-US" altLang="en-US" b="1" smtClean="0">
              <a:latin typeface="Arial" panose="020B0604020202020204" pitchFamily="34" charset="0"/>
            </a:endParaRPr>
          </a:p>
          <a:p>
            <a:r>
              <a:rPr lang="en-US" altLang="en-US" smtClean="0">
                <a:latin typeface="Arial" panose="020B0604020202020204" pitchFamily="34" charset="0"/>
              </a:rPr>
              <a:t>Trainer asks:  “Do any of you work with Sawzalls?”</a:t>
            </a:r>
          </a:p>
          <a:p>
            <a:r>
              <a:rPr lang="en-US" altLang="en-US" smtClean="0">
                <a:latin typeface="Arial" panose="020B0604020202020204" pitchFamily="34" charset="0"/>
              </a:rPr>
              <a:t>If yes, and time permits, ask what tasks they use it for.</a:t>
            </a:r>
          </a:p>
          <a:p>
            <a:r>
              <a:rPr lang="en-US" altLang="en-US" smtClean="0">
                <a:latin typeface="Arial" panose="020B0604020202020204" pitchFamily="34" charset="0"/>
              </a:rPr>
              <a:t>If no, move on.</a:t>
            </a:r>
          </a:p>
          <a:p>
            <a:endParaRPr lang="en-US" altLang="en-US" smtClean="0">
              <a:latin typeface="Arial" panose="020B0604020202020204" pitchFamily="34" charset="0"/>
            </a:endParaRPr>
          </a:p>
          <a:p>
            <a:r>
              <a:rPr lang="en-US" altLang="en-US" smtClean="0">
                <a:latin typeface="Arial" panose="020B0604020202020204" pitchFamily="34" charset="0"/>
              </a:rPr>
              <a:t>	Sawzalls can be used for many things!</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Ask a different participant to reach each paragraph.</a:t>
            </a:r>
          </a:p>
          <a:p>
            <a:endParaRPr lang="en-US" altLang="en-US" smtClean="0">
              <a:latin typeface="Arial" panose="020B0604020202020204" pitchFamily="34" charset="0"/>
            </a:endParaRPr>
          </a:p>
        </p:txBody>
      </p:sp>
      <p:pic>
        <p:nvPicPr>
          <p:cNvPr id="1802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5751513"/>
            <a:ext cx="7064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5130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Sawzall Hazards</a:t>
            </a:r>
          </a:p>
          <a:p>
            <a:endParaRPr lang="en-US" altLang="en-US" b="1" smtClean="0">
              <a:latin typeface="Arial" panose="020B0604020202020204" pitchFamily="34" charset="0"/>
            </a:endParaRPr>
          </a:p>
          <a:p>
            <a:r>
              <a:rPr lang="en-US" altLang="en-US" smtClean="0">
                <a:latin typeface="Arial" panose="020B0604020202020204" pitchFamily="34" charset="0"/>
              </a:rPr>
              <a:t>Trainer says:  “Now we’re going to talk about the hazards of Sawzalls.” </a:t>
            </a:r>
          </a:p>
          <a:p>
            <a:r>
              <a:rPr lang="en-US" altLang="en-US" smtClean="0">
                <a:latin typeface="Arial" panose="020B0604020202020204" pitchFamily="34" charset="0"/>
              </a:rPr>
              <a:t> </a:t>
            </a:r>
          </a:p>
          <a:p>
            <a:r>
              <a:rPr lang="en-US" altLang="en-US" smtClean="0">
                <a:latin typeface="Arial" panose="020B0604020202020204" pitchFamily="34" charset="0"/>
              </a:rPr>
              <a:t>Trainer reads bullet points.</a:t>
            </a:r>
          </a:p>
          <a:p>
            <a:endParaRPr lang="en-US" altLang="en-US" smtClean="0">
              <a:latin typeface="Arial" panose="020B0604020202020204" pitchFamily="34" charset="0"/>
            </a:endParaRPr>
          </a:p>
          <a:p>
            <a:r>
              <a:rPr lang="en-US" altLang="en-US" smtClean="0">
                <a:latin typeface="Arial" panose="020B0604020202020204" pitchFamily="34" charset="0"/>
              </a:rPr>
              <a:t>Trainer reads anecdote.  </a:t>
            </a:r>
          </a:p>
          <a:p>
            <a:endParaRPr lang="en-US" altLang="en-US" smtClean="0">
              <a:latin typeface="Arial" panose="020B0604020202020204" pitchFamily="34" charset="0"/>
            </a:endParaRPr>
          </a:p>
          <a:p>
            <a:r>
              <a:rPr lang="en-US" altLang="en-US" smtClean="0">
                <a:latin typeface="Arial" panose="020B0604020202020204" pitchFamily="34" charset="0"/>
              </a:rPr>
              <a:t>Trainer says: “OUCH!”</a:t>
            </a:r>
          </a:p>
          <a:p>
            <a:endParaRPr lang="en-US" altLang="en-US" sz="800" smtClean="0">
              <a:latin typeface="Arial" panose="020B0604020202020204"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208DAAF3-4442-4782-99D5-B047B34719E3}" type="slidenum">
              <a:rPr lang="en-US" altLang="en-US" smtClean="0"/>
              <a:pPr/>
              <a:t>83</a:t>
            </a:fld>
            <a:endParaRPr lang="en-US" altLang="en-US" smtClean="0"/>
          </a:p>
        </p:txBody>
      </p:sp>
    </p:spTree>
    <p:extLst>
      <p:ext uri="{BB962C8B-B14F-4D97-AF65-F5344CB8AC3E}">
        <p14:creationId xmlns:p14="http://schemas.microsoft.com/office/powerpoint/2010/main" val="33818277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Sawzall Solutions</a:t>
            </a:r>
          </a:p>
          <a:p>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smtClean="0">
                <a:latin typeface="Arial" panose="020B0604020202020204" pitchFamily="34" charset="0"/>
              </a:rPr>
              <a:t>Trainer says:  “Here’s a good diagram of a Sawzall.”  </a:t>
            </a:r>
          </a:p>
          <a:p>
            <a:endParaRPr lang="en-US" altLang="en-US" smtClean="0">
              <a:latin typeface="Arial" panose="020B0604020202020204" pitchFamily="34" charset="0"/>
            </a:endParaRPr>
          </a:p>
          <a:p>
            <a:r>
              <a:rPr lang="en-US" altLang="en-US" smtClean="0">
                <a:latin typeface="Arial" panose="020B0604020202020204" pitchFamily="34" charset="0"/>
              </a:rPr>
              <a:t>“The next few pages will discuss safety before you pull the trigger, 	while you’re using a Sawzall and what NOT to do while using a Sawzall.”</a:t>
            </a:r>
          </a:p>
          <a:p>
            <a:endParaRPr lang="en-US" altLang="en-US" b="1"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E1E1357E-2B86-4D06-A59F-23AA563BCD3B}" type="slidenum">
              <a:rPr lang="en-US" altLang="en-US" smtClean="0"/>
              <a:pPr/>
              <a:t>84</a:t>
            </a:fld>
            <a:endParaRPr lang="en-US" altLang="en-US" smtClean="0"/>
          </a:p>
        </p:txBody>
      </p:sp>
    </p:spTree>
    <p:extLst>
      <p:ext uri="{BB962C8B-B14F-4D97-AF65-F5344CB8AC3E}">
        <p14:creationId xmlns:p14="http://schemas.microsoft.com/office/powerpoint/2010/main" val="5267925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E781B-54A5-4C0F-BCA1-A21037204992}" type="slidenum">
              <a:rPr lang="en-US" altLang="en-US" smtClean="0"/>
              <a:pPr>
                <a:spcBef>
                  <a:spcPct val="0"/>
                </a:spcBef>
              </a:pPr>
              <a:t>85</a:t>
            </a:fld>
            <a:endParaRPr lang="en-US" altLang="en-US" smtClean="0"/>
          </a:p>
        </p:txBody>
      </p:sp>
      <p:sp>
        <p:nvSpPr>
          <p:cNvPr id="186371"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204806"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pPr>
              <a:defRPr/>
            </a:pPr>
            <a:r>
              <a:rPr lang="en-US" altLang="en-US" b="1" dirty="0" smtClean="0">
                <a:latin typeface="Arial" panose="020B0604020202020204" pitchFamily="34" charset="0"/>
              </a:rPr>
              <a:t>Before You Pull the Trigger</a:t>
            </a:r>
          </a:p>
          <a:p>
            <a:pPr>
              <a:defRPr/>
            </a:pPr>
            <a:endParaRPr lang="en-US" altLang="en-US" b="1" dirty="0" smtClean="0">
              <a:latin typeface="Arial" panose="020B0604020202020204" pitchFamily="34" charset="0"/>
            </a:endParaRPr>
          </a:p>
          <a:p>
            <a:pPr>
              <a:defRPr/>
            </a:pPr>
            <a:r>
              <a:rPr lang="en-US" altLang="en-US" dirty="0" smtClean="0">
                <a:latin typeface="Arial" panose="020B0604020202020204" pitchFamily="34" charset="0"/>
              </a:rPr>
              <a:t>	Trainer reads page 85 and points to diagram of </a:t>
            </a:r>
            <a:r>
              <a:rPr lang="en-US" altLang="en-US" dirty="0" err="1" smtClean="0">
                <a:latin typeface="Arial" panose="020B0604020202020204" pitchFamily="34" charset="0"/>
              </a:rPr>
              <a:t>Sawzall</a:t>
            </a:r>
            <a:r>
              <a:rPr lang="en-US" altLang="en-US" dirty="0" smtClean="0">
                <a:latin typeface="Arial" panose="020B0604020202020204" pitchFamily="34" charset="0"/>
              </a:rPr>
              <a:t>  on 	page 84 with pointer when appropriate.</a:t>
            </a:r>
          </a:p>
          <a:p>
            <a:pPr>
              <a:defRPr/>
            </a:pPr>
            <a:endParaRPr lang="en-US" altLang="en-US" b="1" dirty="0">
              <a:latin typeface="Arial" panose="020B0604020202020204" pitchFamily="34" charset="0"/>
            </a:endParaRPr>
          </a:p>
          <a:p>
            <a:pPr>
              <a:defRPr/>
            </a:pPr>
            <a:endParaRPr lang="en-US" altLang="en-US" b="1" dirty="0">
              <a:latin typeface="Arial" panose="020B0604020202020204" pitchFamily="34" charset="0"/>
            </a:endParaRPr>
          </a:p>
          <a:p>
            <a:pPr eaLnBrk="1" fontAlgn="t" hangingPunct="1">
              <a:defRPr/>
            </a:pPr>
            <a:endParaRPr lang="en-US" dirty="0"/>
          </a:p>
          <a:p>
            <a:pPr marL="171449" indent="-171449" eaLnBrk="1" fontAlgn="t" hangingPunct="1">
              <a:buFont typeface="Arial" panose="020B0604020202020204" pitchFamily="34" charset="0"/>
              <a:buChar char="•"/>
              <a:defRPr/>
            </a:pPr>
            <a:endParaRPr lang="en-US" dirty="0"/>
          </a:p>
          <a:p>
            <a:pPr>
              <a:defRPr/>
            </a:pPr>
            <a:endParaRPr lang="en-US" altLang="en-US" b="1" dirty="0" smtClean="0">
              <a:latin typeface="Arial" panose="020B0604020202020204" pitchFamily="34" charset="0"/>
            </a:endParaRPr>
          </a:p>
        </p:txBody>
      </p:sp>
      <p:pic>
        <p:nvPicPr>
          <p:cNvPr id="1863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4979988"/>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6256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245EDA-0CA5-4661-A8BB-7782C1C19118}" type="slidenum">
              <a:rPr lang="en-US" altLang="en-US" smtClean="0"/>
              <a:pPr>
                <a:spcBef>
                  <a:spcPct val="0"/>
                </a:spcBef>
              </a:pPr>
              <a:t>86</a:t>
            </a:fld>
            <a:endParaRPr lang="en-US" altLang="en-US" smtClean="0"/>
          </a:p>
        </p:txBody>
      </p:sp>
      <p:sp>
        <p:nvSpPr>
          <p:cNvPr id="188419"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204806" name="Rectangle 3"/>
          <p:cNvSpPr>
            <a:spLocks noGrp="1" noChangeArrowheads="1"/>
          </p:cNvSpPr>
          <p:nvPr>
            <p:ph type="body" idx="1"/>
          </p:nvPr>
        </p:nvSpPr>
        <p:spPr>
          <a:xfrm>
            <a:off x="944563" y="4430713"/>
            <a:ext cx="5260975" cy="4278312"/>
          </a:xfrm>
          <a:solidFill>
            <a:srgbClr val="FFFFFF"/>
          </a:solidFill>
          <a:ln>
            <a:solidFill>
              <a:srgbClr val="000000"/>
            </a:solidFill>
          </a:ln>
        </p:spPr>
        <p:txBody>
          <a:bodyPr/>
          <a:lstStyle/>
          <a:p>
            <a:pPr>
              <a:defRPr/>
            </a:pPr>
            <a:r>
              <a:rPr lang="en-US" altLang="en-US" b="1" dirty="0" smtClean="0">
                <a:latin typeface="Arial" panose="020B0604020202020204" pitchFamily="34" charset="0"/>
              </a:rPr>
              <a:t>While Sawing</a:t>
            </a:r>
          </a:p>
          <a:p>
            <a:pPr>
              <a:defRPr/>
            </a:pPr>
            <a:endParaRPr lang="en-US" altLang="en-US" b="1" dirty="0" smtClean="0">
              <a:latin typeface="Arial" panose="020B0604020202020204" pitchFamily="34" charset="0"/>
            </a:endParaRPr>
          </a:p>
          <a:p>
            <a:pPr>
              <a:defRPr/>
            </a:pPr>
            <a:r>
              <a:rPr lang="en-US" altLang="en-US" dirty="0" smtClean="0">
                <a:latin typeface="Arial" panose="020B0604020202020204" pitchFamily="34" charset="0"/>
              </a:rPr>
              <a:t>Trainer says:  “Here are the common-sense points when sawing with a </a:t>
            </a:r>
            <a:r>
              <a:rPr lang="en-US" altLang="en-US" dirty="0" err="1" smtClean="0">
                <a:latin typeface="Arial" panose="020B0604020202020204" pitchFamily="34" charset="0"/>
              </a:rPr>
              <a:t>Sawzall</a:t>
            </a:r>
            <a:r>
              <a:rPr lang="en-US" altLang="en-US" dirty="0" smtClean="0">
                <a:latin typeface="Arial" panose="020B0604020202020204" pitchFamily="34" charset="0"/>
              </a:rPr>
              <a:t>.”</a:t>
            </a:r>
            <a:endParaRPr lang="en-US" altLang="en-US" dirty="0">
              <a:latin typeface="Arial" panose="020B0604020202020204" pitchFamily="34" charset="0"/>
            </a:endParaRPr>
          </a:p>
          <a:p>
            <a:pPr marL="171449" indent="-171449">
              <a:buFont typeface="Arial" panose="020B0604020202020204" pitchFamily="34" charset="0"/>
              <a:buChar char="•"/>
              <a:defRPr/>
            </a:pPr>
            <a:endParaRPr lang="en-US" dirty="0" smtClean="0"/>
          </a:p>
          <a:p>
            <a:pPr>
              <a:defRPr/>
            </a:pPr>
            <a:r>
              <a:rPr lang="en-US" dirty="0" smtClean="0"/>
              <a:t>Trainer reads page 86 or asks for a volunteer.</a:t>
            </a:r>
          </a:p>
          <a:p>
            <a:pPr marL="171449" indent="-171449">
              <a:buFont typeface="Arial" panose="020B0604020202020204" pitchFamily="34" charset="0"/>
              <a:buChar char="•"/>
              <a:defRPr/>
            </a:pPr>
            <a:endParaRPr lang="en-US" dirty="0" smtClean="0"/>
          </a:p>
          <a:p>
            <a:pPr marL="171449" indent="-171449">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19739885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xfrm>
            <a:off x="706438" y="4449763"/>
            <a:ext cx="5664200" cy="43418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err="1" smtClean="0">
                <a:latin typeface="Arial" panose="020B0604020202020204" pitchFamily="34" charset="0"/>
              </a:rPr>
              <a:t>Sawzall</a:t>
            </a:r>
            <a:r>
              <a:rPr lang="en-US" altLang="en-US" b="1" dirty="0">
                <a:latin typeface="Arial" panose="020B0604020202020204" pitchFamily="34" charset="0"/>
              </a:rPr>
              <a:t> </a:t>
            </a:r>
            <a:r>
              <a:rPr lang="en-US" altLang="en-US" b="1" dirty="0" smtClean="0">
                <a:latin typeface="Arial" panose="020B0604020202020204" pitchFamily="34" charset="0"/>
              </a:rPr>
              <a:t> Don’ts</a:t>
            </a:r>
          </a:p>
          <a:p>
            <a:pPr>
              <a:defRPr/>
            </a:pPr>
            <a:endParaRPr lang="en-US" altLang="en-US" b="1" dirty="0" smtClean="0">
              <a:latin typeface="Arial" panose="020B0604020202020204" pitchFamily="34" charset="0"/>
            </a:endParaRPr>
          </a:p>
          <a:p>
            <a:pPr>
              <a:defRPr/>
            </a:pPr>
            <a:r>
              <a:rPr lang="en-US" altLang="en-US" dirty="0" smtClean="0">
                <a:latin typeface="Arial" panose="020B0604020202020204" pitchFamily="34" charset="0"/>
              </a:rPr>
              <a:t>Trainer says:  “Here is what NOT to do when working with a </a:t>
            </a:r>
            <a:r>
              <a:rPr lang="en-US" altLang="en-US" dirty="0" err="1" smtClean="0">
                <a:latin typeface="Arial" panose="020B0604020202020204" pitchFamily="34" charset="0"/>
              </a:rPr>
              <a:t>Sawzall</a:t>
            </a:r>
            <a:r>
              <a:rPr lang="en-US" altLang="en-US" dirty="0" smtClean="0">
                <a:latin typeface="Arial" panose="020B0604020202020204" pitchFamily="34" charset="0"/>
              </a:rPr>
              <a:t>.”</a:t>
            </a:r>
          </a:p>
          <a:p>
            <a:pPr>
              <a:defRPr/>
            </a:pPr>
            <a:endParaRPr lang="en-US" altLang="en-US" dirty="0" smtClean="0"/>
          </a:p>
          <a:p>
            <a:pPr>
              <a:defRPr/>
            </a:pPr>
            <a:r>
              <a:rPr lang="en-US" altLang="en-US" dirty="0" smtClean="0"/>
              <a:t>Trainer reads page 87.</a:t>
            </a:r>
          </a:p>
          <a:p>
            <a:pPr>
              <a:defRPr/>
            </a:pPr>
            <a:endParaRPr lang="en-US" altLang="en-US" dirty="0" smtClean="0"/>
          </a:p>
          <a:p>
            <a:pPr>
              <a:defRPr/>
            </a:pPr>
            <a:endParaRPr lang="en-US" dirty="0" smtClean="0"/>
          </a:p>
          <a:p>
            <a:pPr marL="171449" indent="-171449">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ED43A59C-1CE7-45B6-8247-82B12AEEC8A5}" type="slidenum">
              <a:rPr lang="en-US" altLang="en-US" smtClean="0"/>
              <a:pPr/>
              <a:t>87</a:t>
            </a:fld>
            <a:endParaRPr lang="en-US" altLang="en-US" smtClean="0"/>
          </a:p>
        </p:txBody>
      </p:sp>
    </p:spTree>
    <p:extLst>
      <p:ext uri="{BB962C8B-B14F-4D97-AF65-F5344CB8AC3E}">
        <p14:creationId xmlns:p14="http://schemas.microsoft.com/office/powerpoint/2010/main" val="42538658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More </a:t>
            </a:r>
            <a:r>
              <a:rPr lang="en-US" altLang="en-US" b="1" dirty="0" err="1" smtClean="0">
                <a:latin typeface="Arial" panose="020B0604020202020204" pitchFamily="34" charset="0"/>
              </a:rPr>
              <a:t>Sawzall</a:t>
            </a:r>
            <a:r>
              <a:rPr lang="en-US" altLang="en-US" b="1" dirty="0" smtClean="0">
                <a:latin typeface="Arial" panose="020B0604020202020204" pitchFamily="34" charset="0"/>
              </a:rPr>
              <a:t> Don’ts</a:t>
            </a:r>
          </a:p>
          <a:p>
            <a:pPr>
              <a:defRPr/>
            </a:pPr>
            <a:endParaRPr lang="en-US" altLang="en-US" b="1" dirty="0" smtClean="0">
              <a:latin typeface="Arial" panose="020B0604020202020204" pitchFamily="34" charset="0"/>
            </a:endParaRPr>
          </a:p>
          <a:p>
            <a:pPr>
              <a:defRPr/>
            </a:pPr>
            <a:r>
              <a:rPr lang="en-US" altLang="en-US" dirty="0" smtClean="0">
                <a:latin typeface="Arial" panose="020B0604020202020204" pitchFamily="34" charset="0"/>
              </a:rPr>
              <a:t>Trainer says:  “Page 88 includes a few more things NOT to do when using a </a:t>
            </a:r>
            <a:r>
              <a:rPr lang="en-US" altLang="en-US" dirty="0" err="1" smtClean="0">
                <a:latin typeface="Arial" panose="020B0604020202020204" pitchFamily="34" charset="0"/>
              </a:rPr>
              <a:t>Sawzall</a:t>
            </a:r>
            <a:r>
              <a:rPr lang="en-US" altLang="en-US" dirty="0" smtClean="0">
                <a:latin typeface="Arial" panose="020B0604020202020204" pitchFamily="34" charset="0"/>
              </a:rPr>
              <a:t>.”</a:t>
            </a:r>
          </a:p>
          <a:p>
            <a:pPr>
              <a:defRPr/>
            </a:pPr>
            <a:endParaRPr lang="en-US" altLang="en-US" dirty="0">
              <a:latin typeface="Arial" panose="020B0604020202020204" pitchFamily="34" charset="0"/>
            </a:endParaRPr>
          </a:p>
          <a:p>
            <a:pPr>
              <a:defRPr/>
            </a:pPr>
            <a:r>
              <a:rPr lang="en-US" altLang="en-US" dirty="0" smtClean="0">
                <a:latin typeface="Arial" panose="020B0604020202020204" pitchFamily="34" charset="0"/>
              </a:rPr>
              <a:t>Ask for volunteer to read page 88.</a:t>
            </a:r>
          </a:p>
          <a:p>
            <a:pPr>
              <a:defRPr/>
            </a:pPr>
            <a:endParaRPr lang="en-US" altLang="en-US" b="1" dirty="0">
              <a:latin typeface="Arial" panose="020B0604020202020204" pitchFamily="34" charset="0"/>
            </a:endParaRPr>
          </a:p>
          <a:p>
            <a:pPr>
              <a:defRPr/>
            </a:pPr>
            <a:endParaRPr lang="en-US" altLang="en-US" b="1" dirty="0" smtClean="0">
              <a:latin typeface="Arial" panose="020B0604020202020204" pitchFamily="34" charset="0"/>
            </a:endParaRPr>
          </a:p>
          <a:p>
            <a:pPr>
              <a:defRPr/>
            </a:pPr>
            <a:endParaRPr lang="en-US" altLang="en-US" dirty="0" smtClean="0"/>
          </a:p>
          <a:p>
            <a:pPr>
              <a:defRPr/>
            </a:pPr>
            <a:endParaRPr lang="en-US" altLang="en-US" dirty="0" smtClean="0"/>
          </a:p>
          <a:p>
            <a:pPr>
              <a:defRPr/>
            </a:pPr>
            <a:endParaRPr lang="en-US" altLang="en-US" dirty="0" smtClean="0"/>
          </a:p>
          <a:p>
            <a:pPr>
              <a:defRPr/>
            </a:pPr>
            <a:endParaRPr lang="en-US" dirty="0" smtClean="0"/>
          </a:p>
          <a:p>
            <a:pPr marL="171449" indent="-171449">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511E05D-ECF8-4210-AA21-9DBE108ED9F8}" type="slidenum">
              <a:rPr lang="en-US" altLang="en-US" smtClean="0"/>
              <a:pPr/>
              <a:t>88</a:t>
            </a:fld>
            <a:endParaRPr lang="en-US" altLang="en-US" smtClean="0"/>
          </a:p>
        </p:txBody>
      </p:sp>
    </p:spTree>
    <p:extLst>
      <p:ext uri="{BB962C8B-B14F-4D97-AF65-F5344CB8AC3E}">
        <p14:creationId xmlns:p14="http://schemas.microsoft.com/office/powerpoint/2010/main" val="25297011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	Stump the Class!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Ask the class to get with their partner to create 2 questions from the Sawzalls section.  Allow 2-3 minutes.  (Remind the class that questions must be reasonable and if the instructor can’t answer it, it doesn’t count.)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Go around the room and have each group share one of their questions.  Ask if a participant knows the answer.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As the trainer, answer the question if no one volunteers. </a:t>
            </a:r>
          </a:p>
          <a:p>
            <a:pPr eaLnBrk="1" hangingPunct="1"/>
            <a:endParaRPr lang="en-US" altLang="en-US" smtClean="0">
              <a:latin typeface="Arial" panose="020B0604020202020204" pitchFamily="34" charset="0"/>
            </a:endParaRP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endParaRPr lang="en-US" altLang="en-US" smtClean="0">
              <a:latin typeface="Arial" panose="020B0604020202020204" pitchFamily="34"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71E3F20-AFAB-4D2E-883D-4FE00B4E4263}" type="slidenum">
              <a:rPr lang="en-US" altLang="en-US" smtClean="0"/>
              <a:pPr/>
              <a:t>89</a:t>
            </a:fld>
            <a:endParaRPr lang="en-US" altLang="en-US" smtClean="0"/>
          </a:p>
        </p:txBody>
      </p:sp>
      <p:pic>
        <p:nvPicPr>
          <p:cNvPr id="194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4610100"/>
            <a:ext cx="6524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97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 to be Guarded</a:t>
            </a:r>
          </a:p>
          <a:p>
            <a:endParaRPr lang="en-US" altLang="en-US" smtClean="0">
              <a:latin typeface="Arial" panose="020B0604020202020204" pitchFamily="34" charset="0"/>
            </a:endParaRPr>
          </a:p>
          <a:p>
            <a:r>
              <a:rPr lang="en-US" altLang="en-US" smtClean="0">
                <a:latin typeface="Arial" panose="020B0604020202020204" pitchFamily="34" charset="0"/>
              </a:rPr>
              <a:t>Read this page by column.  </a:t>
            </a:r>
          </a:p>
          <a:p>
            <a:endParaRPr lang="en-US" altLang="en-US" smtClean="0">
              <a:latin typeface="Arial" panose="020B0604020202020204" pitchFamily="34" charset="0"/>
            </a:endParaRPr>
          </a:p>
          <a:p>
            <a:r>
              <a:rPr lang="en-US" altLang="en-US" smtClean="0">
                <a:latin typeface="Arial" panose="020B0604020202020204" pitchFamily="34" charset="0"/>
              </a:rPr>
              <a:t>Explain that you will be going into detail on the following pages.</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59166C7-162D-412D-8C86-F97402A74E71}" type="slidenum">
              <a:rPr lang="en-US" altLang="en-US" smtClean="0"/>
              <a:pPr/>
              <a:t>9</a:t>
            </a:fld>
            <a:endParaRPr lang="en-US" altLang="en-US" smtClean="0"/>
          </a:p>
        </p:txBody>
      </p:sp>
    </p:spTree>
    <p:extLst>
      <p:ext uri="{BB962C8B-B14F-4D97-AF65-F5344CB8AC3E}">
        <p14:creationId xmlns:p14="http://schemas.microsoft.com/office/powerpoint/2010/main" val="18187342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6EBA53-032B-4A4C-B910-7716788D34B8}" type="slidenum">
              <a:rPr lang="en-US" altLang="en-US" smtClean="0"/>
              <a:pPr>
                <a:spcBef>
                  <a:spcPct val="0"/>
                </a:spcBef>
              </a:pPr>
              <a:t>90</a:t>
            </a:fld>
            <a:endParaRPr lang="en-US" altLang="en-US" smtClean="0"/>
          </a:p>
        </p:txBody>
      </p:sp>
      <p:sp>
        <p:nvSpPr>
          <p:cNvPr id="196611"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196612"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r>
              <a:rPr lang="en-US" altLang="en-US" b="1" smtClean="0">
                <a:latin typeface="Arial" panose="020B0604020202020204" pitchFamily="34" charset="0"/>
              </a:rPr>
              <a:t>Needle Gun</a:t>
            </a:r>
          </a:p>
          <a:p>
            <a:endParaRPr lang="en-US" altLang="en-US" b="1" smtClean="0">
              <a:latin typeface="Arial" panose="020B0604020202020204" pitchFamily="34" charset="0"/>
            </a:endParaRPr>
          </a:p>
          <a:p>
            <a:r>
              <a:rPr lang="en-US" altLang="en-US" smtClean="0">
                <a:latin typeface="Arial" panose="020B0604020202020204" pitchFamily="34" charset="0"/>
              </a:rPr>
              <a:t>Trainer asks:  “Does anyone use a needle gun?” </a:t>
            </a:r>
          </a:p>
          <a:p>
            <a:r>
              <a:rPr lang="en-US" altLang="en-US" smtClean="0">
                <a:latin typeface="Arial" panose="020B0604020202020204" pitchFamily="34" charset="0"/>
              </a:rPr>
              <a:t>Trainer acknowledges. </a:t>
            </a:r>
          </a:p>
          <a:p>
            <a:r>
              <a:rPr lang="en-US" altLang="en-US" smtClean="0">
                <a:latin typeface="Arial" panose="020B0604020202020204" pitchFamily="34" charset="0"/>
              </a:rPr>
              <a:t>If ‘yes” response and time permits, ask participant to describe their experience(s).</a:t>
            </a:r>
          </a:p>
          <a:p>
            <a:endParaRPr lang="en-US" altLang="en-US" smtClean="0">
              <a:latin typeface="Arial" panose="020B0604020202020204" pitchFamily="34" charset="0"/>
            </a:endParaRPr>
          </a:p>
          <a:p>
            <a:r>
              <a:rPr lang="en-US" altLang="en-US" smtClean="0">
                <a:latin typeface="Arial" panose="020B0604020202020204" pitchFamily="34" charset="0"/>
              </a:rPr>
              <a:t>If “no” response, move on.</a:t>
            </a:r>
          </a:p>
          <a:p>
            <a:endParaRPr lang="en-US" altLang="en-US" smtClean="0">
              <a:latin typeface="Arial" panose="020B0604020202020204" pitchFamily="34" charset="0"/>
            </a:endParaRPr>
          </a:p>
          <a:p>
            <a:r>
              <a:rPr lang="en-US" altLang="en-US" smtClean="0">
                <a:latin typeface="Arial" panose="020B0604020202020204" pitchFamily="34" charset="0"/>
              </a:rPr>
              <a:t>Trainer reads page 90.</a:t>
            </a:r>
          </a:p>
          <a:p>
            <a:r>
              <a:rPr lang="en-US" altLang="en-US" smtClean="0">
                <a:latin typeface="Arial" panose="020B0604020202020204" pitchFamily="34" charset="0"/>
              </a:rPr>
              <a:t>Ask if questions.</a:t>
            </a:r>
          </a:p>
          <a:p>
            <a:endParaRPr lang="en-US" altLang="en-US" b="1"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7318565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Needle Gun Hazards</a:t>
            </a:r>
          </a:p>
          <a:p>
            <a:endParaRPr lang="en-US" altLang="en-US" b="1" smtClean="0">
              <a:latin typeface="Arial" panose="020B0604020202020204" pitchFamily="34" charset="0"/>
            </a:endParaRPr>
          </a:p>
          <a:p>
            <a:r>
              <a:rPr lang="en-US" altLang="en-US" b="1" smtClean="0">
                <a:latin typeface="Arial" panose="020B0604020202020204" pitchFamily="34" charset="0"/>
              </a:rPr>
              <a:t>Trainer asks for volunteer to read the 5 hazard bullet points.</a:t>
            </a:r>
          </a:p>
          <a:p>
            <a:pPr>
              <a:lnSpc>
                <a:spcPct val="150000"/>
              </a:lnSpc>
            </a:pPr>
            <a:r>
              <a:rPr lang="en-US" altLang="en-US" smtClean="0">
                <a:latin typeface="Arial" panose="020B0604020202020204" pitchFamily="34" charset="0"/>
              </a:rPr>
              <a:t>Trainer reads remainder of page 90. </a:t>
            </a:r>
          </a:p>
          <a:p>
            <a:pPr>
              <a:lnSpc>
                <a:spcPct val="150000"/>
              </a:lnSpc>
            </a:pPr>
            <a:endParaRPr lang="en-US" altLang="en-US" smtClean="0">
              <a:latin typeface="Arial" panose="020B0604020202020204" pitchFamily="34" charset="0"/>
            </a:endParaRPr>
          </a:p>
          <a:p>
            <a:pPr>
              <a:lnSpc>
                <a:spcPct val="150000"/>
              </a:lnSpc>
            </a:pPr>
            <a:r>
              <a:rPr lang="en-US" altLang="en-US" smtClean="0">
                <a:latin typeface="Arial" panose="020B0604020202020204" pitchFamily="34" charset="0"/>
              </a:rPr>
              <a:t>	Emphasize VWF has been understood as a hazard since 1970 	when it was given a term and definition as a result of Needle Gun 	Hazard.</a:t>
            </a:r>
          </a:p>
          <a:p>
            <a:pPr>
              <a:lnSpc>
                <a:spcPct val="150000"/>
              </a:lnSpc>
            </a:pPr>
            <a:endParaRPr lang="en-US" altLang="en-US" smtClean="0">
              <a:latin typeface="Arial" panose="020B0604020202020204" pitchFamily="34" charset="0"/>
            </a:endParaRPr>
          </a:p>
          <a:p>
            <a:pPr>
              <a:lnSpc>
                <a:spcPct val="150000"/>
              </a:lnSpc>
            </a:pPr>
            <a:endParaRPr lang="en-US" altLang="en-US" smtClean="0">
              <a:latin typeface="Arial" panose="020B0604020202020204" pitchFamily="34" charset="0"/>
            </a:endParaRPr>
          </a:p>
          <a:p>
            <a:pPr>
              <a:lnSpc>
                <a:spcPct val="150000"/>
              </a:lnSpc>
            </a:pPr>
            <a:endParaRPr lang="en-US" altLang="en-US" smtClean="0">
              <a:latin typeface="Arial" panose="020B0604020202020204" pitchFamily="34" charset="0"/>
            </a:endParaRPr>
          </a:p>
          <a:p>
            <a:pPr>
              <a:lnSpc>
                <a:spcPct val="150000"/>
              </a:lnSpc>
            </a:pPr>
            <a:endParaRPr lang="en-US" altLang="en-US" b="1" smtClean="0">
              <a:latin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CF82356B-AECE-4002-8708-51E4945C7104}" type="slidenum">
              <a:rPr lang="en-US" altLang="en-US" smtClean="0"/>
              <a:pPr/>
              <a:t>91</a:t>
            </a:fld>
            <a:endParaRPr lang="en-US" altLang="en-US" smtClean="0"/>
          </a:p>
        </p:txBody>
      </p:sp>
      <p:pic>
        <p:nvPicPr>
          <p:cNvPr id="198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980113"/>
            <a:ext cx="6651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7693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Needle Gun Solutions</a:t>
            </a:r>
          </a:p>
          <a:p>
            <a:endParaRPr lang="en-US" altLang="en-US" b="1" smtClean="0">
              <a:latin typeface="Arial" panose="020B0604020202020204" pitchFamily="34" charset="0"/>
            </a:endParaRPr>
          </a:p>
          <a:p>
            <a:endParaRPr lang="en-US" altLang="en-US" b="1" smtClean="0">
              <a:latin typeface="Arial" panose="020B0604020202020204" pitchFamily="34" charset="0"/>
            </a:endParaRPr>
          </a:p>
          <a:p>
            <a:r>
              <a:rPr lang="en-US" altLang="en-US" smtClean="0">
                <a:latin typeface="Arial" panose="020B0604020202020204" pitchFamily="34" charset="0"/>
              </a:rPr>
              <a:t>Trainer says:  “Here we have a diagram of a Needle Gun.”  </a:t>
            </a:r>
          </a:p>
          <a:p>
            <a:endParaRPr lang="en-US" altLang="en-US" smtClean="0">
              <a:latin typeface="Arial" panose="020B0604020202020204" pitchFamily="34" charset="0"/>
            </a:endParaRPr>
          </a:p>
          <a:p>
            <a:r>
              <a:rPr lang="en-US" altLang="en-US" smtClean="0">
                <a:latin typeface="Arial" panose="020B0604020202020204" pitchFamily="34" charset="0"/>
              </a:rPr>
              <a:t>“The next few pages will discuss safety </a:t>
            </a:r>
            <a:r>
              <a:rPr lang="en-US" altLang="en-US" u="sng" smtClean="0">
                <a:latin typeface="Arial" panose="020B0604020202020204" pitchFamily="34" charset="0"/>
              </a:rPr>
              <a:t>before</a:t>
            </a:r>
            <a:r>
              <a:rPr lang="en-US" altLang="en-US" smtClean="0">
                <a:latin typeface="Arial" panose="020B0604020202020204" pitchFamily="34" charset="0"/>
              </a:rPr>
              <a:t> you pull the trigger, </a:t>
            </a:r>
            <a:r>
              <a:rPr lang="en-US" altLang="en-US" u="sng" smtClean="0">
                <a:latin typeface="Arial" panose="020B0604020202020204" pitchFamily="34" charset="0"/>
              </a:rPr>
              <a:t>while you’re using </a:t>
            </a:r>
            <a:r>
              <a:rPr lang="en-US" altLang="en-US" smtClean="0">
                <a:latin typeface="Arial" panose="020B0604020202020204" pitchFamily="34" charset="0"/>
              </a:rPr>
              <a:t>a Needle Gun and what </a:t>
            </a:r>
            <a:r>
              <a:rPr lang="en-US" altLang="en-US" u="sng" smtClean="0">
                <a:latin typeface="Arial" panose="020B0604020202020204" pitchFamily="34" charset="0"/>
              </a:rPr>
              <a:t>NOT</a:t>
            </a:r>
            <a:r>
              <a:rPr lang="en-US" altLang="en-US" smtClean="0">
                <a:latin typeface="Arial" panose="020B0604020202020204" pitchFamily="34" charset="0"/>
              </a:rPr>
              <a:t> to do while using it.”</a:t>
            </a:r>
          </a:p>
          <a:p>
            <a:endParaRPr lang="en-US" altLang="en-US" b="1"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F2BB734-D564-421D-95AC-FCCBC9081023}" type="slidenum">
              <a:rPr lang="en-US" altLang="en-US" smtClean="0"/>
              <a:pPr/>
              <a:t>92</a:t>
            </a:fld>
            <a:endParaRPr lang="en-US" altLang="en-US" smtClean="0"/>
          </a:p>
        </p:txBody>
      </p:sp>
    </p:spTree>
    <p:extLst>
      <p:ext uri="{BB962C8B-B14F-4D97-AF65-F5344CB8AC3E}">
        <p14:creationId xmlns:p14="http://schemas.microsoft.com/office/powerpoint/2010/main" val="24149009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50E990-585F-4F77-B14A-AB9115B9CF37}" type="slidenum">
              <a:rPr lang="en-US" altLang="en-US" smtClean="0"/>
              <a:pPr>
                <a:spcBef>
                  <a:spcPct val="0"/>
                </a:spcBef>
              </a:pPr>
              <a:t>93</a:t>
            </a:fld>
            <a:endParaRPr lang="en-US" altLang="en-US" smtClean="0"/>
          </a:p>
        </p:txBody>
      </p:sp>
      <p:sp>
        <p:nvSpPr>
          <p:cNvPr id="202755"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204806" name="Rectangle 3"/>
          <p:cNvSpPr>
            <a:spLocks noGrp="1" noChangeArrowheads="1"/>
          </p:cNvSpPr>
          <p:nvPr>
            <p:ph type="body" idx="1"/>
          </p:nvPr>
        </p:nvSpPr>
        <p:spPr>
          <a:xfrm>
            <a:off x="944563" y="4430713"/>
            <a:ext cx="5200650" cy="4278312"/>
          </a:xfrm>
          <a:solidFill>
            <a:srgbClr val="FFFFFF"/>
          </a:solidFill>
          <a:ln>
            <a:solidFill>
              <a:srgbClr val="000000"/>
            </a:solidFill>
          </a:ln>
        </p:spPr>
        <p:txBody>
          <a:bodyPr/>
          <a:lstStyle/>
          <a:p>
            <a:pPr>
              <a:defRPr/>
            </a:pPr>
            <a:r>
              <a:rPr lang="en-US" altLang="en-US" b="1" dirty="0" smtClean="0">
                <a:latin typeface="Arial" panose="020B0604020202020204" pitchFamily="34" charset="0"/>
              </a:rPr>
              <a:t>Before You Pull the Trigger</a:t>
            </a:r>
          </a:p>
          <a:p>
            <a:pPr>
              <a:defRPr/>
            </a:pPr>
            <a:endParaRPr lang="en-US" altLang="en-US" b="1" dirty="0" smtClean="0">
              <a:latin typeface="Arial" panose="020B0604020202020204" pitchFamily="34" charset="0"/>
            </a:endParaRPr>
          </a:p>
          <a:p>
            <a:pPr>
              <a:defRPr/>
            </a:pPr>
            <a:r>
              <a:rPr lang="en-US" altLang="en-US" dirty="0" smtClean="0">
                <a:latin typeface="Arial" panose="020B0604020202020204" pitchFamily="34" charset="0"/>
                <a:cs typeface="Arial" panose="020B0604020202020204" pitchFamily="34" charset="0"/>
              </a:rPr>
              <a:t>Trainer says:  “Here is the list of what to do before you use the Needle Gun. “</a:t>
            </a:r>
            <a:endParaRPr lang="en-US" altLang="en-US" dirty="0">
              <a:latin typeface="Arial" panose="020B0604020202020204" pitchFamily="34" charset="0"/>
              <a:cs typeface="Arial" panose="020B0604020202020204" pitchFamily="34" charset="0"/>
            </a:endParaRPr>
          </a:p>
          <a:p>
            <a:pPr marL="171449" indent="-171449" eaLnBrk="1" fontAlgn="auto" hangingPunct="1">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a:p>
            <a:pPr eaLnBrk="1" fontAlgn="auto" hangingPunct="1">
              <a:defRPr/>
            </a:pPr>
            <a:r>
              <a:rPr lang="en-US" altLang="en-US" dirty="0" smtClean="0">
                <a:latin typeface="Arial" panose="020B0604020202020204" pitchFamily="34" charset="0"/>
                <a:cs typeface="Arial" panose="020B0604020202020204" pitchFamily="34" charset="0"/>
              </a:rPr>
              <a:t>Read the bullets on page 93.</a:t>
            </a:r>
          </a:p>
          <a:p>
            <a:pPr eaLnBrk="1" fontAlgn="auto" hangingPunct="1">
              <a:defRPr/>
            </a:pPr>
            <a:endParaRPr lang="en-US" altLang="en-US" dirty="0">
              <a:latin typeface="Arial" panose="020B0604020202020204" pitchFamily="34" charset="0"/>
              <a:cs typeface="Arial" panose="020B0604020202020204" pitchFamily="34" charset="0"/>
            </a:endParaRPr>
          </a:p>
          <a:p>
            <a:pPr eaLnBrk="1" fontAlgn="auto" hangingPunct="1">
              <a:defRPr/>
            </a:pPr>
            <a:r>
              <a:rPr lang="en-US" altLang="en-US" dirty="0" smtClean="0">
                <a:latin typeface="Arial" panose="020B0604020202020204" pitchFamily="34" charset="0"/>
                <a:cs typeface="Arial" panose="020B0604020202020204" pitchFamily="34" charset="0"/>
              </a:rPr>
              <a:t>Ask if there are questions.</a:t>
            </a:r>
          </a:p>
          <a:p>
            <a:pPr eaLnBrk="1" fontAlgn="auto" hangingPunct="1">
              <a:defRPr/>
            </a:pPr>
            <a:endParaRPr lang="en-US" altLang="en-US" dirty="0">
              <a:latin typeface="Arial" panose="020B0604020202020204" pitchFamily="34" charset="0"/>
              <a:cs typeface="Arial" panose="020B0604020202020204" pitchFamily="34" charset="0"/>
            </a:endParaRPr>
          </a:p>
          <a:p>
            <a:pPr eaLnBrk="1" fontAlgn="auto" hangingPunct="1">
              <a:defRPr/>
            </a:pPr>
            <a:r>
              <a:rPr lang="en-US" altLang="en-US" dirty="0" smtClean="0">
                <a:latin typeface="Arial" panose="020B0604020202020204" pitchFamily="34" charset="0"/>
                <a:cs typeface="Arial" panose="020B0604020202020204" pitchFamily="34" charset="0"/>
              </a:rPr>
              <a:t>	</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1223797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1575"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4550" indent="-233363">
              <a:spcBef>
                <a:spcPct val="30000"/>
              </a:spcBef>
              <a:defRPr sz="1200">
                <a:solidFill>
                  <a:schemeClr val="tx1"/>
                </a:solidFill>
                <a:latin typeface="Arial" panose="020B0604020202020204" pitchFamily="34" charset="0"/>
              </a:defRPr>
            </a:lvl5pPr>
            <a:lvl6pPr marL="2571750" indent="-233363" eaLnBrk="0" fontAlgn="base" hangingPunct="0">
              <a:spcBef>
                <a:spcPct val="30000"/>
              </a:spcBef>
              <a:spcAft>
                <a:spcPct val="0"/>
              </a:spcAft>
              <a:defRPr sz="1200">
                <a:solidFill>
                  <a:schemeClr val="tx1"/>
                </a:solidFill>
                <a:latin typeface="Arial" panose="020B0604020202020204" pitchFamily="34" charset="0"/>
              </a:defRPr>
            </a:lvl6pPr>
            <a:lvl7pPr marL="3028950" indent="-233363" eaLnBrk="0" fontAlgn="base" hangingPunct="0">
              <a:spcBef>
                <a:spcPct val="30000"/>
              </a:spcBef>
              <a:spcAft>
                <a:spcPct val="0"/>
              </a:spcAft>
              <a:defRPr sz="1200">
                <a:solidFill>
                  <a:schemeClr val="tx1"/>
                </a:solidFill>
                <a:latin typeface="Arial" panose="020B0604020202020204" pitchFamily="34" charset="0"/>
              </a:defRPr>
            </a:lvl7pPr>
            <a:lvl8pPr marL="3486150" indent="-233363" eaLnBrk="0" fontAlgn="base" hangingPunct="0">
              <a:spcBef>
                <a:spcPct val="30000"/>
              </a:spcBef>
              <a:spcAft>
                <a:spcPct val="0"/>
              </a:spcAft>
              <a:defRPr sz="1200">
                <a:solidFill>
                  <a:schemeClr val="tx1"/>
                </a:solidFill>
                <a:latin typeface="Arial" panose="020B0604020202020204" pitchFamily="34" charset="0"/>
              </a:defRPr>
            </a:lvl8pPr>
            <a:lvl9pPr marL="3943350"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A59832-E722-466D-A381-BC029C4BB858}" type="slidenum">
              <a:rPr lang="en-US" altLang="en-US" smtClean="0"/>
              <a:pPr>
                <a:spcBef>
                  <a:spcPct val="0"/>
                </a:spcBef>
              </a:pPr>
              <a:t>94</a:t>
            </a:fld>
            <a:endParaRPr lang="en-US" altLang="en-US" smtClean="0"/>
          </a:p>
        </p:txBody>
      </p:sp>
      <p:sp>
        <p:nvSpPr>
          <p:cNvPr id="204803" name="Rectangle 2"/>
          <p:cNvSpPr>
            <a:spLocks noGrp="1" noRot="1" noChangeAspect="1" noChangeArrowheads="1" noTextEdit="1"/>
          </p:cNvSpPr>
          <p:nvPr>
            <p:ph type="sldImg"/>
          </p:nvPr>
        </p:nvSpPr>
        <p:spPr>
          <a:xfrm>
            <a:off x="1211263" y="698500"/>
            <a:ext cx="4668837" cy="3503613"/>
          </a:xfrm>
          <a:solidFill>
            <a:srgbClr val="FFFFFF"/>
          </a:solidFill>
          <a:ln/>
        </p:spPr>
      </p:sp>
      <p:sp>
        <p:nvSpPr>
          <p:cNvPr id="204804" name="Rectangle 3"/>
          <p:cNvSpPr>
            <a:spLocks noGrp="1" noChangeArrowheads="1"/>
          </p:cNvSpPr>
          <p:nvPr>
            <p:ph type="body" idx="1"/>
          </p:nvPr>
        </p:nvSpPr>
        <p:spPr>
          <a:xfrm>
            <a:off x="944563" y="4430713"/>
            <a:ext cx="5260975" cy="4278312"/>
          </a:xfrm>
          <a:solidFill>
            <a:srgbClr val="FFFFFF"/>
          </a:solidFill>
          <a:ln>
            <a:solidFill>
              <a:srgbClr val="000000"/>
            </a:solidFill>
          </a:ln>
        </p:spPr>
        <p:txBody>
          <a:bodyPr/>
          <a:lstStyle/>
          <a:p>
            <a:r>
              <a:rPr lang="en-US" altLang="en-US" b="1" smtClean="0">
                <a:latin typeface="Arial" panose="020B0604020202020204" pitchFamily="34" charset="0"/>
              </a:rPr>
              <a:t>While Needle Gunning</a:t>
            </a:r>
          </a:p>
          <a:p>
            <a:endParaRPr lang="en-US" altLang="en-US" sz="800" b="1" smtClean="0">
              <a:latin typeface="Arial" panose="020B0604020202020204" pitchFamily="34" charset="0"/>
            </a:endParaRPr>
          </a:p>
          <a:p>
            <a:r>
              <a:rPr lang="en-US" altLang="en-US" smtClean="0">
                <a:latin typeface="Arial" panose="020B0604020202020204" pitchFamily="34" charset="0"/>
              </a:rPr>
              <a:t>Trainer instructs participants to go around the class room and each read a bullet until all have been read.  Pause for questions, if any,  in between each bullet.</a:t>
            </a:r>
          </a:p>
        </p:txBody>
      </p:sp>
    </p:spTree>
    <p:extLst>
      <p:ext uri="{BB962C8B-B14F-4D97-AF65-F5344CB8AC3E}">
        <p14:creationId xmlns:p14="http://schemas.microsoft.com/office/powerpoint/2010/main" val="15956657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xfrm>
            <a:off x="706438" y="4456113"/>
            <a:ext cx="5664200" cy="4216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Needle Gunning Don’ts</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Trainer reads “Don’t” bullets on page 95.</a:t>
            </a:r>
          </a:p>
          <a:p>
            <a:pPr>
              <a:defRPr/>
            </a:pPr>
            <a:endParaRPr lang="en-US" altLang="en-US" dirty="0">
              <a:latin typeface="Arial" panose="020B0604020202020204" pitchFamily="34" charset="0"/>
            </a:endParaRPr>
          </a:p>
          <a:p>
            <a:pPr>
              <a:lnSpc>
                <a:spcPct val="150000"/>
              </a:lnSpc>
              <a:defRPr/>
            </a:pPr>
            <a:r>
              <a:rPr lang="en-US" b="1" dirty="0" smtClean="0"/>
              <a:t>	</a:t>
            </a:r>
            <a:r>
              <a:rPr lang="en-US" dirty="0" smtClean="0"/>
              <a:t>Trainer reads and emphasizes the NEVER bullets.</a:t>
            </a:r>
          </a:p>
          <a:p>
            <a:pPr marL="171449" indent="-171449">
              <a:buFont typeface="Arial" panose="020B0604020202020204" pitchFamily="34" charset="0"/>
              <a:buChar char="•"/>
              <a:defRPr/>
            </a:pPr>
            <a:endParaRPr lang="en-US" dirty="0" smtClean="0"/>
          </a:p>
          <a:p>
            <a:pPr>
              <a:defRPr/>
            </a:pPr>
            <a:endParaRPr lang="en-US" altLang="en-US" dirty="0" smtClean="0"/>
          </a:p>
          <a:p>
            <a:pPr>
              <a:defRPr/>
            </a:pPr>
            <a:endParaRPr lang="en-US" altLang="en-US" dirty="0" smtClean="0"/>
          </a:p>
          <a:p>
            <a:pPr>
              <a:defRPr/>
            </a:pPr>
            <a:endParaRPr lang="en-US" dirty="0" smtClean="0"/>
          </a:p>
          <a:p>
            <a:pPr marL="171449" indent="-171449">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A593AD9E-2C72-4E3A-9589-96A00A90FCEF}" type="slidenum">
              <a:rPr lang="en-US" altLang="en-US" smtClean="0"/>
              <a:pPr/>
              <a:t>95</a:t>
            </a:fld>
            <a:endParaRPr lang="en-US" altLang="en-US" smtClean="0"/>
          </a:p>
        </p:txBody>
      </p:sp>
      <p:pic>
        <p:nvPicPr>
          <p:cNvPr id="2068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5359400"/>
            <a:ext cx="6651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7206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xfrm>
            <a:off x="769938" y="4295775"/>
            <a:ext cx="566420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	</a:t>
            </a:r>
            <a:r>
              <a:rPr lang="en-US" altLang="en-US" smtClean="0">
                <a:latin typeface="Arial" panose="020B0604020202020204" pitchFamily="34" charset="0"/>
              </a:rPr>
              <a:t>Have the participants get with their partner to complete page 96.</a:t>
            </a:r>
          </a:p>
          <a:p>
            <a:pPr eaLnBrk="1" hangingPunct="1"/>
            <a:r>
              <a:rPr lang="en-US" altLang="en-US" b="1" smtClean="0">
                <a:latin typeface="Arial" panose="020B0604020202020204" pitchFamily="34" charset="0"/>
              </a:rPr>
              <a:t>	</a:t>
            </a:r>
            <a:r>
              <a:rPr lang="en-US" altLang="en-US" smtClean="0">
                <a:latin typeface="Arial" panose="020B0604020202020204" pitchFamily="34" charset="0"/>
              </a:rPr>
              <a:t>Remind participants they can refer to pages 90-95.  Allow 2-3 	minutes.  If running short on time have a pair of participants 	complete only one of the columns.</a:t>
            </a:r>
          </a:p>
          <a:p>
            <a:pPr eaLnBrk="1" hangingPunct="1"/>
            <a:r>
              <a:rPr lang="en-US" altLang="en-US" smtClean="0">
                <a:latin typeface="Arial" panose="020B0604020202020204" pitchFamily="34" charset="0"/>
              </a:rPr>
              <a:t>	</a:t>
            </a:r>
          </a:p>
          <a:p>
            <a:pPr eaLnBrk="1" hangingPunct="1"/>
            <a:r>
              <a:rPr lang="en-US" altLang="en-US" smtClean="0">
                <a:latin typeface="Arial" panose="020B0604020202020204" pitchFamily="34" charset="0"/>
              </a:rPr>
              <a:t>	</a:t>
            </a:r>
          </a:p>
          <a:p>
            <a:pPr eaLnBrk="1" hangingPunct="1"/>
            <a:r>
              <a:rPr lang="en-US" altLang="en-US" smtClean="0">
                <a:latin typeface="Arial" panose="020B0604020202020204" pitchFamily="34" charset="0"/>
              </a:rPr>
              <a:t>	Prepare flip chart with column headings </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	</a:t>
            </a:r>
          </a:p>
          <a:p>
            <a:pPr eaLnBrk="1" hangingPunct="1"/>
            <a:endParaRPr lang="en-US" altLang="en-US" b="1"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z="1800" smtClean="0">
              <a:latin typeface="Arial" panose="020B0604020202020204" pitchFamily="34" charset="0"/>
            </a:endParaRPr>
          </a:p>
          <a:p>
            <a:endParaRPr lang="en-US" altLang="en-US" smtClean="0">
              <a:latin typeface="Arial" panose="020B0604020202020204" pitchFamily="34" charset="0"/>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345904CA-783D-4B7D-87BE-32B8FBE4577A}" type="slidenum">
              <a:rPr lang="en-US" altLang="en-US" smtClean="0"/>
              <a:pPr/>
              <a:t>96</a:t>
            </a:fld>
            <a:endParaRPr lang="en-US" altLang="en-US" smtClean="0"/>
          </a:p>
        </p:txBody>
      </p:sp>
      <p:graphicFrame>
        <p:nvGraphicFramePr>
          <p:cNvPr id="2" name="Table 1"/>
          <p:cNvGraphicFramePr>
            <a:graphicFrameLocks noGrp="1"/>
          </p:cNvGraphicFramePr>
          <p:nvPr/>
        </p:nvGraphicFramePr>
        <p:xfrm>
          <a:off x="1733550" y="6600825"/>
          <a:ext cx="4368800" cy="1057275"/>
        </p:xfrm>
        <a:graphic>
          <a:graphicData uri="http://schemas.openxmlformats.org/drawingml/2006/table">
            <a:tbl>
              <a:tblPr firstRow="1" bandRow="1">
                <a:tableStyleId>{5C22544A-7EE6-4342-B048-85BDC9FD1C3A}</a:tableStyleId>
              </a:tblPr>
              <a:tblGrid>
                <a:gridCol w="1456267">
                  <a:extLst>
                    <a:ext uri="{9D8B030D-6E8A-4147-A177-3AD203B41FA5}">
                      <a16:colId xmlns:a16="http://schemas.microsoft.com/office/drawing/2014/main" val="20000"/>
                    </a:ext>
                  </a:extLst>
                </a:gridCol>
                <a:gridCol w="1456267">
                  <a:extLst>
                    <a:ext uri="{9D8B030D-6E8A-4147-A177-3AD203B41FA5}">
                      <a16:colId xmlns:a16="http://schemas.microsoft.com/office/drawing/2014/main" val="20001"/>
                    </a:ext>
                  </a:extLst>
                </a:gridCol>
                <a:gridCol w="1456267">
                  <a:extLst>
                    <a:ext uri="{9D8B030D-6E8A-4147-A177-3AD203B41FA5}">
                      <a16:colId xmlns:a16="http://schemas.microsoft.com/office/drawing/2014/main" val="20002"/>
                    </a:ext>
                  </a:extLst>
                </a:gridCol>
              </a:tblGrid>
              <a:tr h="416911">
                <a:tc>
                  <a:txBody>
                    <a:bodyPr/>
                    <a:lstStyle/>
                    <a:p>
                      <a:pPr algn="ctr"/>
                      <a:r>
                        <a:rPr lang="en-US" sz="1800" dirty="0" smtClean="0">
                          <a:solidFill>
                            <a:schemeClr val="bg1"/>
                          </a:solidFill>
                        </a:rPr>
                        <a:t>Before</a:t>
                      </a:r>
                      <a:endParaRPr lang="en-US" sz="1800" dirty="0">
                        <a:solidFill>
                          <a:schemeClr val="bg1"/>
                        </a:solidFill>
                      </a:endParaRPr>
                    </a:p>
                  </a:txBody>
                  <a:tcPr marL="91426" marR="91426" marT="45733" marB="45733">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solidFill>
                            <a:schemeClr val="bg1"/>
                          </a:solidFill>
                        </a:rPr>
                        <a:t>During</a:t>
                      </a:r>
                      <a:endParaRPr lang="en-US" sz="1800" dirty="0">
                        <a:solidFill>
                          <a:schemeClr val="bg1"/>
                        </a:solidFill>
                      </a:endParaRPr>
                    </a:p>
                  </a:txBody>
                  <a:tcPr marL="91426" marR="91426" marT="45733" marB="45733">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solidFill>
                            <a:schemeClr val="bg1"/>
                          </a:solidFill>
                        </a:rPr>
                        <a:t>Don’ts</a:t>
                      </a:r>
                      <a:endParaRPr lang="en-US" sz="1800" dirty="0">
                        <a:solidFill>
                          <a:schemeClr val="bg1"/>
                        </a:solidFill>
                      </a:endParaRPr>
                    </a:p>
                  </a:txBody>
                  <a:tcPr marL="91426" marR="91426" marT="45733" marB="45733">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4036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dirty="0" smtClean="0"/>
                        <a:t>See page 93</a:t>
                      </a:r>
                    </a:p>
                    <a:p>
                      <a:endParaRPr lang="en-US" sz="1800" dirty="0"/>
                    </a:p>
                  </a:txBody>
                  <a:tcPr marL="91426" marR="9142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See page 94</a:t>
                      </a:r>
                      <a:endParaRPr lang="en-US" sz="1800" dirty="0"/>
                    </a:p>
                  </a:txBody>
                  <a:tcPr marL="91426" marR="9142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See page 95</a:t>
                      </a:r>
                      <a:endParaRPr lang="en-US" sz="1800" dirty="0"/>
                    </a:p>
                  </a:txBody>
                  <a:tcPr marL="91426" marR="9142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0891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4379913"/>
            <a:ext cx="6524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5514975"/>
            <a:ext cx="641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2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6834188"/>
            <a:ext cx="663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9365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Ask I there are any questions or comments.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Complete Trainer Feedback Form (Administrator may do this).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Complete Post Test (Administrator may do this).</a:t>
            </a: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endParaRPr lang="en-US" altLang="en-US" sz="1800" smtClean="0">
              <a:latin typeface="Arial" panose="020B0604020202020204" pitchFamily="34" charset="0"/>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1A17BF37-434A-4B81-9DEB-B147F0796ED5}" type="slidenum">
              <a:rPr lang="en-US" altLang="en-US" smtClean="0"/>
              <a:pPr/>
              <a:t>97</a:t>
            </a:fld>
            <a:endParaRPr lang="en-US" altLang="en-US" smtClean="0"/>
          </a:p>
        </p:txBody>
      </p:sp>
    </p:spTree>
    <p:extLst>
      <p:ext uri="{BB962C8B-B14F-4D97-AF65-F5344CB8AC3E}">
        <p14:creationId xmlns:p14="http://schemas.microsoft.com/office/powerpoint/2010/main" val="371516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0457143-6021-45DE-851C-4E153CF0CD33}" type="slidenum">
              <a:rPr lang="en-US" altLang="en-US"/>
              <a:pPr>
                <a:defRPr/>
              </a:pPr>
              <a:t>‹#›</a:t>
            </a:fld>
            <a:endParaRPr lang="en-US" altLang="en-US"/>
          </a:p>
        </p:txBody>
      </p:sp>
    </p:spTree>
    <p:extLst>
      <p:ext uri="{BB962C8B-B14F-4D97-AF65-F5344CB8AC3E}">
        <p14:creationId xmlns:p14="http://schemas.microsoft.com/office/powerpoint/2010/main" val="339543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11102268-2DAC-45AD-906A-B7BCF589C527}" type="slidenum">
              <a:rPr lang="en-US" altLang="en-US"/>
              <a:pPr>
                <a:defRPr/>
              </a:pPr>
              <a:t>‹#›</a:t>
            </a:fld>
            <a:endParaRPr lang="en-US" altLang="en-US"/>
          </a:p>
        </p:txBody>
      </p:sp>
    </p:spTree>
    <p:extLst>
      <p:ext uri="{BB962C8B-B14F-4D97-AF65-F5344CB8AC3E}">
        <p14:creationId xmlns:p14="http://schemas.microsoft.com/office/powerpoint/2010/main" val="536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E76D9B24-E68D-43B3-93B3-F7DE26F7DC2E}" type="slidenum">
              <a:rPr lang="en-US" altLang="en-US"/>
              <a:pPr>
                <a:defRPr/>
              </a:pPr>
              <a:t>‹#›</a:t>
            </a:fld>
            <a:endParaRPr lang="en-US" altLang="en-US"/>
          </a:p>
        </p:txBody>
      </p:sp>
    </p:spTree>
    <p:extLst>
      <p:ext uri="{BB962C8B-B14F-4D97-AF65-F5344CB8AC3E}">
        <p14:creationId xmlns:p14="http://schemas.microsoft.com/office/powerpoint/2010/main" val="215992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ED67439-FCDB-4AFD-BE79-B3F0C1EA163E}" type="slidenum">
              <a:rPr lang="en-US" altLang="en-US"/>
              <a:pPr>
                <a:defRPr/>
              </a:pPr>
              <a:t>‹#›</a:t>
            </a:fld>
            <a:endParaRPr lang="en-US" altLang="en-US"/>
          </a:p>
        </p:txBody>
      </p:sp>
    </p:spTree>
    <p:extLst>
      <p:ext uri="{BB962C8B-B14F-4D97-AF65-F5344CB8AC3E}">
        <p14:creationId xmlns:p14="http://schemas.microsoft.com/office/powerpoint/2010/main" val="64884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4"/>
          <p:cNvSpPr>
            <a:spLocks noGrp="1" noChangeArrowheads="1"/>
          </p:cNvSpPr>
          <p:nvPr>
            <p:ph type="sldNum" sz="quarter" idx="10"/>
          </p:nvPr>
        </p:nvSpPr>
        <p:spPr/>
        <p:txBody>
          <a:bodyPr/>
          <a:lstStyle>
            <a:lvl1pPr>
              <a:defRPr/>
            </a:lvl1pPr>
          </a:lstStyle>
          <a:p>
            <a:pPr>
              <a:defRPr/>
            </a:pPr>
            <a:fld id="{5DF82AA3-DF87-46BE-8B3D-C927789D1EEE}" type="slidenum">
              <a:rPr lang="en-US" altLang="en-US"/>
              <a:pPr>
                <a:defRPr/>
              </a:pPr>
              <a:t>‹#›</a:t>
            </a:fld>
            <a:endParaRPr lang="en-US" altLang="en-US"/>
          </a:p>
        </p:txBody>
      </p:sp>
    </p:spTree>
    <p:extLst>
      <p:ext uri="{BB962C8B-B14F-4D97-AF65-F5344CB8AC3E}">
        <p14:creationId xmlns:p14="http://schemas.microsoft.com/office/powerpoint/2010/main" val="202194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3C0642-15D6-4FE9-B2AB-2FC433C566BA}" type="slidenum">
              <a:rPr lang="en-US" altLang="en-US"/>
              <a:pPr>
                <a:defRPr/>
              </a:pPr>
              <a:t>‹#›</a:t>
            </a:fld>
            <a:endParaRPr lang="en-US" altLang="en-US"/>
          </a:p>
        </p:txBody>
      </p:sp>
    </p:spTree>
    <p:extLst>
      <p:ext uri="{BB962C8B-B14F-4D97-AF65-F5344CB8AC3E}">
        <p14:creationId xmlns:p14="http://schemas.microsoft.com/office/powerpoint/2010/main" val="200904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C38E11F-282A-474A-87B8-0CC011F7ABA5}" type="slidenum">
              <a:rPr lang="en-US" altLang="en-US"/>
              <a:pPr>
                <a:defRPr/>
              </a:pPr>
              <a:t>‹#›</a:t>
            </a:fld>
            <a:endParaRPr lang="en-US" altLang="en-US"/>
          </a:p>
        </p:txBody>
      </p:sp>
    </p:spTree>
    <p:extLst>
      <p:ext uri="{BB962C8B-B14F-4D97-AF65-F5344CB8AC3E}">
        <p14:creationId xmlns:p14="http://schemas.microsoft.com/office/powerpoint/2010/main" val="4201667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51DC5F9B-9A8D-4D36-B902-B98E40E15206}" type="slidenum">
              <a:rPr lang="en-US" altLang="en-US"/>
              <a:pPr>
                <a:defRPr/>
              </a:pPr>
              <a:t>‹#›</a:t>
            </a:fld>
            <a:endParaRPr lang="en-US" altLang="en-US"/>
          </a:p>
        </p:txBody>
      </p:sp>
    </p:spTree>
    <p:extLst>
      <p:ext uri="{BB962C8B-B14F-4D97-AF65-F5344CB8AC3E}">
        <p14:creationId xmlns:p14="http://schemas.microsoft.com/office/powerpoint/2010/main" val="16569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271F137-7C8C-4D27-B1FE-D343833D308C}" type="slidenum">
              <a:rPr lang="en-US" altLang="en-US"/>
              <a:pPr>
                <a:defRPr/>
              </a:pPr>
              <a:t>‹#›</a:t>
            </a:fld>
            <a:endParaRPr lang="en-US" altLang="en-US"/>
          </a:p>
        </p:txBody>
      </p:sp>
    </p:spTree>
    <p:extLst>
      <p:ext uri="{BB962C8B-B14F-4D97-AF65-F5344CB8AC3E}">
        <p14:creationId xmlns:p14="http://schemas.microsoft.com/office/powerpoint/2010/main" val="211700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9CB3E66-1D07-475A-B45E-404EEBE3EFB4}" type="slidenum">
              <a:rPr lang="en-US" altLang="en-US"/>
              <a:pPr>
                <a:defRPr/>
              </a:pPr>
              <a:t>‹#›</a:t>
            </a:fld>
            <a:endParaRPr lang="en-US" altLang="en-US"/>
          </a:p>
        </p:txBody>
      </p:sp>
    </p:spTree>
    <p:extLst>
      <p:ext uri="{BB962C8B-B14F-4D97-AF65-F5344CB8AC3E}">
        <p14:creationId xmlns:p14="http://schemas.microsoft.com/office/powerpoint/2010/main" val="3108817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5DE506-A933-44C0-8FF9-1C686DB4372C}" type="slidenum">
              <a:rPr lang="en-US" altLang="en-US"/>
              <a:pPr>
                <a:defRPr/>
              </a:pPr>
              <a:t>‹#›</a:t>
            </a:fld>
            <a:endParaRPr lang="en-US" altLang="en-US"/>
          </a:p>
        </p:txBody>
      </p:sp>
    </p:spTree>
    <p:extLst>
      <p:ext uri="{BB962C8B-B14F-4D97-AF65-F5344CB8AC3E}">
        <p14:creationId xmlns:p14="http://schemas.microsoft.com/office/powerpoint/2010/main" val="371755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023777F6-FB05-4019-A04C-3EB9CFE7DFB1}" type="slidenum">
              <a:rPr lang="en-US" altLang="en-US"/>
              <a:pPr>
                <a:defRPr/>
              </a:pPr>
              <a:t>‹#›</a:t>
            </a:fld>
            <a:endParaRPr lang="en-US" altLang="en-US"/>
          </a:p>
        </p:txBody>
      </p:sp>
    </p:spTree>
    <p:extLst>
      <p:ext uri="{BB962C8B-B14F-4D97-AF65-F5344CB8AC3E}">
        <p14:creationId xmlns:p14="http://schemas.microsoft.com/office/powerpoint/2010/main" val="1787778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897A678-DE64-4656-AC89-29CA3E006D46}" type="slidenum">
              <a:rPr lang="en-US" altLang="en-US"/>
              <a:pPr>
                <a:defRPr/>
              </a:pPr>
              <a:t>‹#›</a:t>
            </a:fld>
            <a:endParaRPr lang="en-US" altLang="en-US"/>
          </a:p>
        </p:txBody>
      </p:sp>
    </p:spTree>
    <p:extLst>
      <p:ext uri="{BB962C8B-B14F-4D97-AF65-F5344CB8AC3E}">
        <p14:creationId xmlns:p14="http://schemas.microsoft.com/office/powerpoint/2010/main" val="888725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C6BFB5D-A152-4F57-91B3-4778FB8E9105}" type="slidenum">
              <a:rPr lang="en-US" altLang="en-US"/>
              <a:pPr>
                <a:defRPr/>
              </a:pPr>
              <a:t>‹#›</a:t>
            </a:fld>
            <a:endParaRPr lang="en-US" altLang="en-US"/>
          </a:p>
        </p:txBody>
      </p:sp>
    </p:spTree>
    <p:extLst>
      <p:ext uri="{BB962C8B-B14F-4D97-AF65-F5344CB8AC3E}">
        <p14:creationId xmlns:p14="http://schemas.microsoft.com/office/powerpoint/2010/main" val="1664130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7E65C7C-1ACE-452B-84A2-394E92D22099}" type="slidenum">
              <a:rPr lang="en-US" altLang="en-US"/>
              <a:pPr>
                <a:defRPr/>
              </a:pPr>
              <a:t>‹#›</a:t>
            </a:fld>
            <a:endParaRPr lang="en-US" altLang="en-US"/>
          </a:p>
        </p:txBody>
      </p:sp>
    </p:spTree>
    <p:extLst>
      <p:ext uri="{BB962C8B-B14F-4D97-AF65-F5344CB8AC3E}">
        <p14:creationId xmlns:p14="http://schemas.microsoft.com/office/powerpoint/2010/main" val="338573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9D2BA55-011A-46DF-A41C-394F4ECF9E7E}" type="slidenum">
              <a:rPr lang="en-US" altLang="en-US"/>
              <a:pPr>
                <a:defRPr/>
              </a:pPr>
              <a:t>‹#›</a:t>
            </a:fld>
            <a:endParaRPr lang="en-US" altLang="en-US"/>
          </a:p>
        </p:txBody>
      </p:sp>
    </p:spTree>
    <p:extLst>
      <p:ext uri="{BB962C8B-B14F-4D97-AF65-F5344CB8AC3E}">
        <p14:creationId xmlns:p14="http://schemas.microsoft.com/office/powerpoint/2010/main" val="213397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D002428-28D8-4A9A-A301-D0B05D65D675}" type="slidenum">
              <a:rPr lang="en-US" altLang="en-US"/>
              <a:pPr>
                <a:defRPr/>
              </a:pPr>
              <a:t>‹#›</a:t>
            </a:fld>
            <a:endParaRPr lang="en-US" altLang="en-US"/>
          </a:p>
        </p:txBody>
      </p:sp>
    </p:spTree>
    <p:extLst>
      <p:ext uri="{BB962C8B-B14F-4D97-AF65-F5344CB8AC3E}">
        <p14:creationId xmlns:p14="http://schemas.microsoft.com/office/powerpoint/2010/main" val="395064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A5F9C0-6C16-4C8D-A693-0522B224D493}" type="slidenum">
              <a:rPr lang="en-US" altLang="en-US"/>
              <a:pPr>
                <a:defRPr/>
              </a:pPr>
              <a:t>‹#›</a:t>
            </a:fld>
            <a:endParaRPr lang="en-US" altLang="en-US"/>
          </a:p>
        </p:txBody>
      </p:sp>
    </p:spTree>
    <p:extLst>
      <p:ext uri="{BB962C8B-B14F-4D97-AF65-F5344CB8AC3E}">
        <p14:creationId xmlns:p14="http://schemas.microsoft.com/office/powerpoint/2010/main" val="270280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4FF80DFB-1807-426E-BA4F-0B41294BBDF5}" type="slidenum">
              <a:rPr lang="en-US" altLang="en-US"/>
              <a:pPr>
                <a:defRPr/>
              </a:pPr>
              <a:t>‹#›</a:t>
            </a:fld>
            <a:endParaRPr lang="en-US" altLang="en-US"/>
          </a:p>
        </p:txBody>
      </p:sp>
    </p:spTree>
    <p:extLst>
      <p:ext uri="{BB962C8B-B14F-4D97-AF65-F5344CB8AC3E}">
        <p14:creationId xmlns:p14="http://schemas.microsoft.com/office/powerpoint/2010/main" val="302839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082B51A-8ADC-40AC-BA9F-0BF2FCAC9C67}" type="slidenum">
              <a:rPr lang="en-US" altLang="en-US"/>
              <a:pPr>
                <a:defRPr/>
              </a:pPr>
              <a:t>‹#›</a:t>
            </a:fld>
            <a:endParaRPr lang="en-US" altLang="en-US"/>
          </a:p>
        </p:txBody>
      </p:sp>
    </p:spTree>
    <p:extLst>
      <p:ext uri="{BB962C8B-B14F-4D97-AF65-F5344CB8AC3E}">
        <p14:creationId xmlns:p14="http://schemas.microsoft.com/office/powerpoint/2010/main" val="306767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A6C3747-0A48-4510-91BE-72685C6A8FB8}" type="slidenum">
              <a:rPr lang="en-US" altLang="en-US"/>
              <a:pPr>
                <a:defRPr/>
              </a:pPr>
              <a:t>‹#›</a:t>
            </a:fld>
            <a:endParaRPr lang="en-US" altLang="en-US"/>
          </a:p>
        </p:txBody>
      </p:sp>
    </p:spTree>
    <p:extLst>
      <p:ext uri="{BB962C8B-B14F-4D97-AF65-F5344CB8AC3E}">
        <p14:creationId xmlns:p14="http://schemas.microsoft.com/office/powerpoint/2010/main" val="260206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2E38172-8786-45C5-B6AB-B59F42E7B35F}" type="slidenum">
              <a:rPr lang="en-US" altLang="en-US"/>
              <a:pPr>
                <a:defRPr/>
              </a:pPr>
              <a:t>‹#›</a:t>
            </a:fld>
            <a:endParaRPr lang="en-US" altLang="en-US"/>
          </a:p>
        </p:txBody>
      </p:sp>
    </p:spTree>
    <p:extLst>
      <p:ext uri="{BB962C8B-B14F-4D97-AF65-F5344CB8AC3E}">
        <p14:creationId xmlns:p14="http://schemas.microsoft.com/office/powerpoint/2010/main" val="353520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5EF417F-B8FE-4C41-834F-F6B10DA18961}" type="slidenum">
              <a:rPr lang="en-US" altLang="en-US"/>
              <a:pPr>
                <a:defRPr/>
              </a:pPr>
              <a:t>‹#›</a:t>
            </a:fld>
            <a:endParaRPr lang="en-US" altLang="en-US"/>
          </a:p>
        </p:txBody>
      </p:sp>
    </p:spTree>
    <p:extLst>
      <p:ext uri="{BB962C8B-B14F-4D97-AF65-F5344CB8AC3E}">
        <p14:creationId xmlns:p14="http://schemas.microsoft.com/office/powerpoint/2010/main" val="26831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087CF2BD-523A-465D-B462-54B65F011317}" type="slidenum">
              <a:rPr lang="en-US" altLang="en-US"/>
              <a:pPr>
                <a:defRPr/>
              </a:pPr>
              <a:t>‹#›</a:t>
            </a:fld>
            <a:endParaRPr lang="en-US" altLang="en-US"/>
          </a:p>
        </p:txBody>
      </p:sp>
    </p:spTree>
    <p:extLst>
      <p:ext uri="{BB962C8B-B14F-4D97-AF65-F5344CB8AC3E}">
        <p14:creationId xmlns:p14="http://schemas.microsoft.com/office/powerpoint/2010/main" val="372648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10E7F867-4327-4C2B-A85B-D65B444AE7A9}" type="slidenum">
              <a:rPr lang="en-US" altLang="en-US"/>
              <a:pPr>
                <a:defRPr/>
              </a:pPr>
              <a:t>‹#›</a:t>
            </a:fld>
            <a:endParaRPr lang="en-US" altLang="en-US"/>
          </a:p>
        </p:txBody>
      </p:sp>
    </p:spTree>
    <p:extLst>
      <p:ext uri="{BB962C8B-B14F-4D97-AF65-F5344CB8AC3E}">
        <p14:creationId xmlns:p14="http://schemas.microsoft.com/office/powerpoint/2010/main" val="418556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07BB350A-4AC7-4267-B99E-DB90212D93C7}" type="slidenum">
              <a:rPr lang="en-US" altLang="en-US"/>
              <a:pPr>
                <a:defRPr/>
              </a:pPr>
              <a:t>‹#›</a:t>
            </a:fld>
            <a:endParaRPr lang="en-US" altLang="en-US"/>
          </a:p>
        </p:txBody>
      </p:sp>
    </p:spTree>
    <p:extLst>
      <p:ext uri="{BB962C8B-B14F-4D97-AF65-F5344CB8AC3E}">
        <p14:creationId xmlns:p14="http://schemas.microsoft.com/office/powerpoint/2010/main" val="257308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93B38E7-6A29-44DE-B7FC-256A6D6174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99" r:id="rId1"/>
    <p:sldLayoutId id="2147486617" r:id="rId2"/>
    <p:sldLayoutId id="2147486600" r:id="rId3"/>
    <p:sldLayoutId id="2147486601" r:id="rId4"/>
    <p:sldLayoutId id="2147486602" r:id="rId5"/>
    <p:sldLayoutId id="2147486603" r:id="rId6"/>
    <p:sldLayoutId id="2147486618" r:id="rId7"/>
    <p:sldLayoutId id="2147486619" r:id="rId8"/>
    <p:sldLayoutId id="2147486620" r:id="rId9"/>
    <p:sldLayoutId id="2147486621" r:id="rId10"/>
    <p:sldLayoutId id="2147486622" r:id="rId11"/>
    <p:sldLayoutId id="2147486604" r:id="rId12"/>
    <p:sldLayoutId id="2147486623"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0BBB3C4-C62B-4E3E-A64E-BE2D06A43A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05" r:id="rId1"/>
    <p:sldLayoutId id="2147486606" r:id="rId2"/>
    <p:sldLayoutId id="2147486624" r:id="rId3"/>
    <p:sldLayoutId id="2147486607" r:id="rId4"/>
    <p:sldLayoutId id="2147486608" r:id="rId5"/>
    <p:sldLayoutId id="2147486609" r:id="rId6"/>
    <p:sldLayoutId id="2147486610" r:id="rId7"/>
    <p:sldLayoutId id="2147486611" r:id="rId8"/>
    <p:sldLayoutId id="2147486612" r:id="rId9"/>
    <p:sldLayoutId id="2147486613" r:id="rId10"/>
    <p:sldLayoutId id="2147486614" r:id="rId11"/>
    <p:sldLayoutId id="2147486615" r:id="rId12"/>
    <p:sldLayoutId id="2147486616"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3.jpg"/></Relationships>
</file>

<file path=ppt/slides/_rels/slide4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56.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6.jpg"/></Relationships>
</file>

<file path=ppt/slides/_rels/slide58.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44.jpg"/></Relationships>
</file>

<file path=ppt/slides/_rels/slide92.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8.jp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EE18BA49-71CC-4EA5-8BF9-E6EA8CBF9F4D}" type="slidenum">
              <a:rPr lang="en-US" altLang="en-US" sz="1400"/>
              <a:pPr algn="r" eaLnBrk="1" hangingPunct="1">
                <a:spcBef>
                  <a:spcPct val="0"/>
                </a:spcBef>
                <a:buFontTx/>
                <a:buNone/>
              </a:pPr>
              <a:t>1</a:t>
            </a:fld>
            <a:endParaRPr lang="en-US" altLang="en-US" sz="1400"/>
          </a:p>
        </p:txBody>
      </p:sp>
      <p:sp>
        <p:nvSpPr>
          <p:cNvPr id="13318" name="Rectangle 8"/>
          <p:cNvSpPr>
            <a:spLocks noChangeArrowheads="1"/>
          </p:cNvSpPr>
          <p:nvPr/>
        </p:nvSpPr>
        <p:spPr bwMode="auto">
          <a:xfrm>
            <a:off x="582613" y="5688013"/>
            <a:ext cx="800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900">
                <a:ea typeface="MS PGothic" panose="020B0600070205080204" pitchFamily="34" charset="-128"/>
              </a:rPr>
              <a:t>This material was produced under grant </a:t>
            </a:r>
            <a:r>
              <a:rPr lang="en-US" altLang="en-US" sz="900">
                <a:ea typeface="MS PGothic" panose="020B0600070205080204" pitchFamily="34" charset="-128"/>
              </a:rPr>
              <a:t>SH-31243-SH7 </a:t>
            </a:r>
            <a:r>
              <a:rPr lang="en-US" altLang="ja-JP" sz="900">
                <a:ea typeface="MS PGothic" panose="020B0600070205080204" pitchFamily="34" charset="-128"/>
              </a:rPr>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900"/>
          </a:p>
        </p:txBody>
      </p:sp>
      <p:sp>
        <p:nvSpPr>
          <p:cNvPr id="13319" name="Slide Number Placeholder 2"/>
          <p:cNvSpPr>
            <a:spLocks noGrp="1"/>
          </p:cNvSpPr>
          <p:nvPr>
            <p:ph type="sldNum" sz="quarter" idx="4294967295"/>
          </p:nvPr>
        </p:nvSpPr>
        <p:spPr>
          <a:xfrm>
            <a:off x="7162800" y="62452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6FDD72-1440-49DD-B092-B51ABA81B194}" type="slidenum">
              <a:rPr lang="en-US" altLang="en-US" sz="1400" smtClean="0"/>
              <a:pPr>
                <a:spcBef>
                  <a:spcPct val="0"/>
                </a:spcBef>
                <a:buFontTx/>
                <a:buNone/>
              </a:pPr>
              <a:t>1</a:t>
            </a:fld>
            <a:endParaRPr lang="en-US" altLang="en-US" sz="1400" smtClean="0"/>
          </a:p>
        </p:txBody>
      </p:sp>
      <p:pic>
        <p:nvPicPr>
          <p:cNvPr id="4" name="Picture 3" descr="title page&#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1066800"/>
            <a:ext cx="8362950" cy="3551237"/>
          </a:xfrm>
          <a:prstGeom prst="rect">
            <a:avLst/>
          </a:prstGeom>
        </p:spPr>
      </p:pic>
      <p:sp>
        <p:nvSpPr>
          <p:cNvPr id="3" name="Title 2"/>
          <p:cNvSpPr>
            <a:spLocks noGrp="1"/>
          </p:cNvSpPr>
          <p:nvPr>
            <p:ph type="title"/>
          </p:nvPr>
        </p:nvSpPr>
        <p:spPr>
          <a:xfrm>
            <a:off x="609600" y="4724400"/>
            <a:ext cx="7848600" cy="838200"/>
          </a:xfrm>
        </p:spPr>
        <p:txBody>
          <a:bodyPr/>
          <a:lstStyle/>
          <a:p>
            <a:r>
              <a:rPr lang="en-US" sz="3200" dirty="0" smtClean="0"/>
              <a:t>Faculty Guide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58812"/>
          </a:xfrm>
        </p:spPr>
        <p:txBody>
          <a:bodyPr/>
          <a:lstStyle/>
          <a:p>
            <a:pPr algn="l" eaLnBrk="1" hangingPunct="1"/>
            <a:r>
              <a:rPr lang="en-US" altLang="en-US" smtClean="0"/>
              <a:t>Motions</a:t>
            </a:r>
          </a:p>
        </p:txBody>
      </p:sp>
      <p:pic>
        <p:nvPicPr>
          <p:cNvPr id="5" name="Picture 4" descr="gears, tables, and bel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688" y="1143000"/>
            <a:ext cx="7278624" cy="52913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658812"/>
          </a:xfrm>
        </p:spPr>
        <p:txBody>
          <a:bodyPr/>
          <a:lstStyle/>
          <a:p>
            <a:pPr algn="l" eaLnBrk="1" hangingPunct="1"/>
            <a:r>
              <a:rPr lang="en-US" altLang="en-US" smtClean="0"/>
              <a:t>In-Running Nip Points</a:t>
            </a:r>
          </a:p>
        </p:txBody>
      </p:sp>
      <p:sp>
        <p:nvSpPr>
          <p:cNvPr id="33796" name="Rectangle 1"/>
          <p:cNvSpPr>
            <a:spLocks noChangeArrowheads="1"/>
          </p:cNvSpPr>
          <p:nvPr/>
        </p:nvSpPr>
        <p:spPr bwMode="auto">
          <a:xfrm>
            <a:off x="1600200" y="40386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Rotating - Gears</a:t>
            </a:r>
          </a:p>
        </p:txBody>
      </p:sp>
      <p:sp>
        <p:nvSpPr>
          <p:cNvPr id="33798" name="Rectangle 10"/>
          <p:cNvSpPr>
            <a:spLocks noChangeArrowheads="1"/>
          </p:cNvSpPr>
          <p:nvPr/>
        </p:nvSpPr>
        <p:spPr bwMode="auto">
          <a:xfrm>
            <a:off x="4891088" y="40386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Reciprocating - Table</a:t>
            </a:r>
          </a:p>
        </p:txBody>
      </p:sp>
      <p:pic>
        <p:nvPicPr>
          <p:cNvPr id="2" name="Picture 1" title="Gea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52600"/>
            <a:ext cx="3298222" cy="2219136"/>
          </a:xfrm>
          <a:prstGeom prst="rect">
            <a:avLst/>
          </a:prstGeom>
        </p:spPr>
      </p:pic>
      <p:pic>
        <p:nvPicPr>
          <p:cNvPr id="3" name="Picture 2" title="Image of table reciprocating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1676400"/>
            <a:ext cx="3292125" cy="226790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58812"/>
          </a:xfrm>
        </p:spPr>
        <p:txBody>
          <a:bodyPr/>
          <a:lstStyle/>
          <a:p>
            <a:pPr algn="l" eaLnBrk="1" hangingPunct="1"/>
            <a:r>
              <a:rPr lang="en-US" altLang="en-US" smtClean="0"/>
              <a:t>Action</a:t>
            </a:r>
          </a:p>
        </p:txBody>
      </p:sp>
      <p:pic>
        <p:nvPicPr>
          <p:cNvPr id="2" name="Picture 1" descr="cutting, punching, hearing, and bending mach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744" y="1143000"/>
            <a:ext cx="8449056" cy="4876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altLang="en-US" smtClean="0"/>
              <a:t>Exercise</a:t>
            </a:r>
          </a:p>
        </p:txBody>
      </p:sp>
      <p:sp>
        <p:nvSpPr>
          <p:cNvPr id="378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C326FE-CB28-4BE3-9D6D-EC5F4DDBBDFE}" type="slidenum">
              <a:rPr lang="en-US" altLang="en-US" sz="1400" smtClean="0"/>
              <a:pPr>
                <a:spcBef>
                  <a:spcPct val="0"/>
                </a:spcBef>
                <a:buFontTx/>
                <a:buNone/>
              </a:pPr>
              <a:t>13</a:t>
            </a:fld>
            <a:endParaRPr lang="en-US" altLang="en-US" sz="1400" smtClean="0"/>
          </a:p>
        </p:txBody>
      </p:sp>
      <p:pic>
        <p:nvPicPr>
          <p:cNvPr id="2" name="Picture 1" title="Table - Motion / Act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4386" y="1219199"/>
            <a:ext cx="6848014" cy="50546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8738"/>
            <a:ext cx="8229600" cy="1143000"/>
          </a:xfrm>
        </p:spPr>
        <p:txBody>
          <a:bodyPr/>
          <a:lstStyle/>
          <a:p>
            <a:pPr algn="l"/>
            <a:r>
              <a:rPr lang="en-US" altLang="en-US" smtClean="0"/>
              <a:t>Applicable Regulations</a:t>
            </a:r>
          </a:p>
        </p:txBody>
      </p:sp>
      <p:pic>
        <p:nvPicPr>
          <p:cNvPr id="2" name="Picture 1" title="Machinery and Machine Guarding Regulati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990600"/>
            <a:ext cx="7577985" cy="5584420"/>
          </a:xfrm>
          <a:prstGeom prst="rect">
            <a:avLst/>
          </a:prstGeom>
        </p:spPr>
      </p:pic>
      <p:pic>
        <p:nvPicPr>
          <p:cNvPr id="3" name="Picture 2" title="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990600"/>
            <a:ext cx="3164098" cy="129856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n-US" altLang="en-US" smtClean="0"/>
              <a:t>Machine Guards and Devices</a:t>
            </a:r>
          </a:p>
        </p:txBody>
      </p:sp>
      <p:pic>
        <p:nvPicPr>
          <p:cNvPr id="2" name="Picture 1" descr="types of gu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608" y="1524000"/>
            <a:ext cx="7796784" cy="441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altLang="en-US" smtClean="0"/>
              <a:t>Machine Guards –                  Fixed and Interlocked</a:t>
            </a:r>
          </a:p>
        </p:txBody>
      </p:sp>
      <p:sp>
        <p:nvSpPr>
          <p:cNvPr id="44035" name="TextBox 3"/>
          <p:cNvSpPr txBox="1">
            <a:spLocks noChangeArrowheads="1"/>
          </p:cNvSpPr>
          <p:nvPr/>
        </p:nvSpPr>
        <p:spPr bwMode="auto">
          <a:xfrm>
            <a:off x="1676400" y="4891088"/>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Fixed</a:t>
            </a:r>
          </a:p>
        </p:txBody>
      </p:sp>
      <p:sp>
        <p:nvSpPr>
          <p:cNvPr id="44036" name="TextBox 8"/>
          <p:cNvSpPr txBox="1">
            <a:spLocks noChangeArrowheads="1"/>
          </p:cNvSpPr>
          <p:nvPr/>
        </p:nvSpPr>
        <p:spPr bwMode="auto">
          <a:xfrm>
            <a:off x="5486400" y="5427663"/>
            <a:ext cx="1312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Interlocked</a:t>
            </a:r>
          </a:p>
        </p:txBody>
      </p:sp>
      <p:pic>
        <p:nvPicPr>
          <p:cNvPr id="2" name="Picture 1" descr="fixe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905000"/>
            <a:ext cx="3436374" cy="2708031"/>
          </a:xfrm>
          <a:prstGeom prst="rect">
            <a:avLst/>
          </a:prstGeom>
        </p:spPr>
      </p:pic>
      <p:pic>
        <p:nvPicPr>
          <p:cNvPr id="3" name="Picture 2" descr="interlocked guar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0525" y="1674432"/>
            <a:ext cx="4486275" cy="35147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en-US" smtClean="0"/>
              <a:t>Machine Guards –         Adjustable and Self-Adjusting</a:t>
            </a:r>
          </a:p>
        </p:txBody>
      </p:sp>
      <p:sp>
        <p:nvSpPr>
          <p:cNvPr id="46084" name="TextBox 4"/>
          <p:cNvSpPr txBox="1">
            <a:spLocks noChangeArrowheads="1"/>
          </p:cNvSpPr>
          <p:nvPr/>
        </p:nvSpPr>
        <p:spPr bwMode="auto">
          <a:xfrm>
            <a:off x="1547813" y="5438775"/>
            <a:ext cx="126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Adjustable</a:t>
            </a:r>
          </a:p>
        </p:txBody>
      </p:sp>
      <p:sp>
        <p:nvSpPr>
          <p:cNvPr id="46086" name="TextBox 6"/>
          <p:cNvSpPr txBox="1">
            <a:spLocks noChangeArrowheads="1"/>
          </p:cNvSpPr>
          <p:nvPr/>
        </p:nvSpPr>
        <p:spPr bwMode="auto">
          <a:xfrm>
            <a:off x="5257800" y="5462588"/>
            <a:ext cx="160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Self-Adjusting</a:t>
            </a:r>
          </a:p>
        </p:txBody>
      </p:sp>
      <p:pic>
        <p:nvPicPr>
          <p:cNvPr id="2" name="Picture 1" descr="machine gusrds bandsaw bla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194" y="1706086"/>
            <a:ext cx="2859024" cy="3444240"/>
          </a:xfrm>
          <a:prstGeom prst="rect">
            <a:avLst/>
          </a:prstGeom>
        </p:spPr>
      </p:pic>
      <p:pic>
        <p:nvPicPr>
          <p:cNvPr id="3" name="Picture 2" descr="self adjusting saw"/>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1724089"/>
            <a:ext cx="3297936" cy="3432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a:r>
              <a:rPr lang="en-US" altLang="en-US" dirty="0" smtClean="0"/>
              <a:t>Exercise </a:t>
            </a:r>
          </a:p>
        </p:txBody>
      </p:sp>
      <p:sp>
        <p:nvSpPr>
          <p:cNvPr id="48131" name="Content Placeholder 2"/>
          <p:cNvSpPr>
            <a:spLocks noGrp="1"/>
          </p:cNvSpPr>
          <p:nvPr>
            <p:ph idx="1"/>
          </p:nvPr>
        </p:nvSpPr>
        <p:spPr>
          <a:xfrm>
            <a:off x="533400" y="1092200"/>
            <a:ext cx="8229600" cy="4906963"/>
          </a:xfrm>
        </p:spPr>
        <p:txBody>
          <a:bodyPr/>
          <a:lstStyle/>
          <a:p>
            <a:pPr marL="0" indent="0">
              <a:buFontTx/>
              <a:buNone/>
            </a:pPr>
            <a:r>
              <a:rPr lang="en-US" altLang="en-US" sz="2400" dirty="0" smtClean="0"/>
              <a:t>From a safety perspective identify the pros and cons of each type of guard below.</a:t>
            </a:r>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6832F8-B1A4-42F8-A2E2-99D34EAF1B98}" type="slidenum">
              <a:rPr lang="en-US" altLang="en-US" sz="1400" smtClean="0"/>
              <a:pPr>
                <a:spcBef>
                  <a:spcPct val="0"/>
                </a:spcBef>
                <a:buFontTx/>
                <a:buNone/>
              </a:pPr>
              <a:t>18</a:t>
            </a:fld>
            <a:endParaRPr lang="en-US" altLang="en-US" sz="1400" smtClean="0"/>
          </a:p>
        </p:txBody>
      </p:sp>
      <p:pic>
        <p:nvPicPr>
          <p:cNvPr id="2" name="Picture 1" descr="gu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176" y="2244344"/>
            <a:ext cx="8272272" cy="23835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altLang="en-US" smtClean="0"/>
              <a:t>Guarding Devices –          Presence Sensing and Pullback</a:t>
            </a:r>
          </a:p>
        </p:txBody>
      </p:sp>
      <p:sp>
        <p:nvSpPr>
          <p:cNvPr id="50179" name="TextBox 8"/>
          <p:cNvSpPr txBox="1">
            <a:spLocks noChangeArrowheads="1"/>
          </p:cNvSpPr>
          <p:nvPr/>
        </p:nvSpPr>
        <p:spPr bwMode="auto">
          <a:xfrm>
            <a:off x="5486400" y="5915025"/>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Pullback</a:t>
            </a:r>
          </a:p>
        </p:txBody>
      </p:sp>
      <p:sp>
        <p:nvSpPr>
          <p:cNvPr id="50180" name="Rectangle 5"/>
          <p:cNvSpPr>
            <a:spLocks noChangeArrowheads="1"/>
          </p:cNvSpPr>
          <p:nvPr/>
        </p:nvSpPr>
        <p:spPr bwMode="auto">
          <a:xfrm>
            <a:off x="1189038" y="2233613"/>
            <a:ext cx="291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Tahoma" panose="020B0604030504040204" pitchFamily="34" charset="0"/>
              </a:rPr>
              <a:t>Presence sensing device </a:t>
            </a:r>
          </a:p>
        </p:txBody>
      </p:sp>
      <p:sp>
        <p:nvSpPr>
          <p:cNvPr id="50182" name="Rectangle 7"/>
          <p:cNvSpPr>
            <a:spLocks noChangeArrowheads="1"/>
          </p:cNvSpPr>
          <p:nvPr/>
        </p:nvSpPr>
        <p:spPr bwMode="auto">
          <a:xfrm>
            <a:off x="7294563" y="2111375"/>
            <a:ext cx="13922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Cables attached to operator’s hands or wrists</a:t>
            </a:r>
          </a:p>
          <a:p>
            <a:pPr eaLnBrk="1" hangingPunct="1">
              <a:spcBef>
                <a:spcPct val="0"/>
              </a:spcBef>
              <a:buFontTx/>
              <a:buNone/>
            </a:pPr>
            <a:endParaRPr lang="en-US" altLang="en-US" sz="1800"/>
          </a:p>
          <a:p>
            <a:pPr eaLnBrk="1" hangingPunct="1">
              <a:spcBef>
                <a:spcPct val="0"/>
              </a:spcBef>
              <a:buFontTx/>
              <a:buNone/>
            </a:pPr>
            <a:r>
              <a:rPr lang="en-US" altLang="en-US" sz="1800"/>
              <a:t>Removes hands from point of operation during danger period</a:t>
            </a:r>
          </a:p>
        </p:txBody>
      </p:sp>
      <p:pic>
        <p:nvPicPr>
          <p:cNvPr id="2" name="Picture 1" descr="presence sens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643" y="2819400"/>
            <a:ext cx="3314700" cy="2690949"/>
          </a:xfrm>
          <a:prstGeom prst="rect">
            <a:avLst/>
          </a:prstGeom>
        </p:spPr>
      </p:pic>
      <p:pic>
        <p:nvPicPr>
          <p:cNvPr id="3" name="Picture 2" descr="pullback"/>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8576" y="1828800"/>
            <a:ext cx="2522136" cy="3860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4763"/>
            <a:ext cx="8229600" cy="1143000"/>
          </a:xfrm>
        </p:spPr>
        <p:txBody>
          <a:bodyPr/>
          <a:lstStyle/>
          <a:p>
            <a:pPr algn="l"/>
            <a:r>
              <a:rPr lang="en-US" altLang="en-US" smtClean="0"/>
              <a:t>Table of Contents</a:t>
            </a:r>
          </a:p>
        </p:txBody>
      </p:sp>
      <p:sp>
        <p:nvSpPr>
          <p:cNvPr id="1536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A25583-62D6-497B-86A7-70DCF9FCC87E}" type="slidenum">
              <a:rPr lang="en-US" altLang="en-US" sz="1400" smtClean="0"/>
              <a:pPr>
                <a:spcBef>
                  <a:spcPct val="0"/>
                </a:spcBef>
                <a:buFontTx/>
                <a:buNone/>
              </a:pPr>
              <a:t>2</a:t>
            </a:fld>
            <a:endParaRPr lang="en-US" altLang="en-US" sz="1400" smtClean="0"/>
          </a:p>
        </p:txBody>
      </p:sp>
      <p:pic>
        <p:nvPicPr>
          <p:cNvPr id="2" name="Picture 1" title="Put the table of contents he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4752" y="1584800"/>
            <a:ext cx="3694496" cy="3688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altLang="en-US" smtClean="0"/>
              <a:t>Guarding Devices –         Restraint and Safety Controls</a:t>
            </a:r>
          </a:p>
        </p:txBody>
      </p:sp>
      <p:sp>
        <p:nvSpPr>
          <p:cNvPr id="52227" name="TextBox 3"/>
          <p:cNvSpPr txBox="1">
            <a:spLocks noChangeArrowheads="1"/>
          </p:cNvSpPr>
          <p:nvPr/>
        </p:nvSpPr>
        <p:spPr bwMode="auto">
          <a:xfrm>
            <a:off x="1752600" y="55213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Restraint</a:t>
            </a:r>
          </a:p>
        </p:txBody>
      </p:sp>
      <p:sp>
        <p:nvSpPr>
          <p:cNvPr id="52228" name="TextBox 8"/>
          <p:cNvSpPr txBox="1">
            <a:spLocks noChangeArrowheads="1"/>
          </p:cNvSpPr>
          <p:nvPr/>
        </p:nvSpPr>
        <p:spPr bwMode="auto">
          <a:xfrm>
            <a:off x="6002338" y="5915025"/>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Safety Controls</a:t>
            </a:r>
          </a:p>
        </p:txBody>
      </p:sp>
      <p:pic>
        <p:nvPicPr>
          <p:cNvPr id="3" name="Picture 2" descr="devices to discu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875377"/>
            <a:ext cx="4090416" cy="3236976"/>
          </a:xfrm>
          <a:prstGeom prst="rect">
            <a:avLst/>
          </a:prstGeom>
        </p:spPr>
      </p:pic>
      <p:pic>
        <p:nvPicPr>
          <p:cNvPr id="4" name="Picture 3" descr="safety contol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3439" y="1659859"/>
            <a:ext cx="3444240" cy="41208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en-US" smtClean="0"/>
              <a:t>Guarding Devices –               Gates and Two-Handed Controls</a:t>
            </a:r>
          </a:p>
        </p:txBody>
      </p:sp>
      <p:sp>
        <p:nvSpPr>
          <p:cNvPr id="54275" name="TextBox 3"/>
          <p:cNvSpPr txBox="1">
            <a:spLocks noChangeArrowheads="1"/>
          </p:cNvSpPr>
          <p:nvPr/>
        </p:nvSpPr>
        <p:spPr bwMode="auto">
          <a:xfrm>
            <a:off x="1676400" y="53340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Gates</a:t>
            </a:r>
          </a:p>
        </p:txBody>
      </p:sp>
      <p:sp>
        <p:nvSpPr>
          <p:cNvPr id="54276" name="TextBox 8"/>
          <p:cNvSpPr txBox="1">
            <a:spLocks noChangeArrowheads="1"/>
          </p:cNvSpPr>
          <p:nvPr/>
        </p:nvSpPr>
        <p:spPr bwMode="auto">
          <a:xfrm>
            <a:off x="5181600" y="5378450"/>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Two-Handed Controls</a:t>
            </a:r>
          </a:p>
        </p:txBody>
      </p:sp>
      <p:pic>
        <p:nvPicPr>
          <p:cNvPr id="2" name="Picture 1" descr="gat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844907"/>
            <a:ext cx="3086100" cy="3116687"/>
          </a:xfrm>
          <a:prstGeom prst="rect">
            <a:avLst/>
          </a:prstGeom>
        </p:spPr>
      </p:pic>
      <p:pic>
        <p:nvPicPr>
          <p:cNvPr id="3" name="Picture 2" descr="guarding devic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6637" y="1894362"/>
            <a:ext cx="3086100" cy="31038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en-US" smtClean="0"/>
              <a:t>Safeguarding by Location and Distance</a:t>
            </a:r>
          </a:p>
        </p:txBody>
      </p:sp>
      <p:pic>
        <p:nvPicPr>
          <p:cNvPr id="2" name="Picture 1" descr="worker dista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7400" y="1828800"/>
            <a:ext cx="4293704" cy="43533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eaLnBrk="1" hangingPunct="1"/>
            <a:r>
              <a:rPr lang="en-US" altLang="en-US" dirty="0" smtClean="0"/>
              <a:t>Exercise  </a:t>
            </a:r>
          </a:p>
        </p:txBody>
      </p:sp>
      <p:pic>
        <p:nvPicPr>
          <p:cNvPr id="2" name="Picture 1" descr="explain these gu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072" y="1600200"/>
            <a:ext cx="7991856" cy="44317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58738"/>
            <a:ext cx="8229600" cy="1143000"/>
          </a:xfrm>
        </p:spPr>
        <p:txBody>
          <a:bodyPr/>
          <a:lstStyle/>
          <a:p>
            <a:pPr algn="l"/>
            <a:r>
              <a:rPr lang="en-US" altLang="en-US" smtClean="0"/>
              <a:t>Specific Machines              Hazards and Solutions</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1CF434-E2B3-4DF8-90C6-5E113372C5C9}" type="slidenum">
              <a:rPr lang="en-US" altLang="en-US" sz="1400" smtClean="0"/>
              <a:pPr>
                <a:spcBef>
                  <a:spcPct val="0"/>
                </a:spcBef>
                <a:buFontTx/>
                <a:buNone/>
              </a:pPr>
              <a:t>24</a:t>
            </a:fld>
            <a:endParaRPr lang="en-US" altLang="en-US" sz="1400" smtClean="0"/>
          </a:p>
        </p:txBody>
      </p:sp>
      <p:pic>
        <p:nvPicPr>
          <p:cNvPr id="2" name="Picture 1" descr="most used machin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184" y="1306417"/>
            <a:ext cx="8174736" cy="48341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abrasive wheel and gri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2286000"/>
            <a:ext cx="4429125" cy="2724150"/>
          </a:xfrm>
          <a:prstGeom prst="rect">
            <a:avLst/>
          </a:prstGeom>
        </p:spPr>
      </p:pic>
      <p:sp>
        <p:nvSpPr>
          <p:cNvPr id="62466" name="Rectangle 2"/>
          <p:cNvSpPr>
            <a:spLocks noGrp="1" noChangeArrowheads="1"/>
          </p:cNvSpPr>
          <p:nvPr>
            <p:ph type="title"/>
          </p:nvPr>
        </p:nvSpPr>
        <p:spPr/>
        <p:txBody>
          <a:bodyPr/>
          <a:lstStyle/>
          <a:p>
            <a:pPr algn="l" eaLnBrk="1" hangingPunct="1"/>
            <a:r>
              <a:rPr lang="en-US" altLang="en-US" smtClean="0"/>
              <a:t>Abrasive Wheel and Grinder</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Rotating</a:t>
            </a:r>
          </a:p>
          <a:p>
            <a:pPr marL="0" indent="0">
              <a:buFontTx/>
              <a:buNone/>
              <a:defRPr/>
            </a:pPr>
            <a:r>
              <a:rPr lang="en-US" altLang="en-US" dirty="0" smtClean="0"/>
              <a:t>   (Motion)</a:t>
            </a:r>
          </a:p>
          <a:p>
            <a:pPr marL="0" indent="0">
              <a:buFontTx/>
              <a:buNone/>
              <a:defRPr/>
            </a:pPr>
            <a:endParaRPr lang="en-US" altLang="en-US" dirty="0"/>
          </a:p>
          <a:p>
            <a:pPr>
              <a:buFont typeface="Arial" panose="020B0604020202020204" pitchFamily="34" charset="0"/>
              <a:buChar char="•"/>
              <a:defRPr/>
            </a:pPr>
            <a:r>
              <a:rPr lang="en-US" altLang="en-US" dirty="0" smtClean="0"/>
              <a:t>Cutting</a:t>
            </a:r>
          </a:p>
          <a:p>
            <a:pPr marL="0" indent="0">
              <a:buFontTx/>
              <a:buNone/>
              <a:defRPr/>
            </a:pPr>
            <a:r>
              <a:rPr lang="en-US" altLang="en-US" dirty="0"/>
              <a:t> </a:t>
            </a:r>
            <a:r>
              <a:rPr lang="en-US" altLang="en-US" dirty="0" smtClean="0"/>
              <a:t>  (Action)</a:t>
            </a:r>
          </a:p>
        </p:txBody>
      </p:sp>
      <p:sp>
        <p:nvSpPr>
          <p:cNvPr id="62469" name="TextBox 1"/>
          <p:cNvSpPr txBox="1">
            <a:spLocks noChangeArrowheads="1"/>
          </p:cNvSpPr>
          <p:nvPr/>
        </p:nvSpPr>
        <p:spPr bwMode="auto">
          <a:xfrm>
            <a:off x="5870575" y="5189538"/>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Protective Shields</a:t>
            </a:r>
          </a:p>
        </p:txBody>
      </p:sp>
      <p:pic>
        <p:nvPicPr>
          <p:cNvPr id="62470" name="Picture 2" title="Red up arrow"/>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3733800"/>
            <a:ext cx="2603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eaLnBrk="1" hangingPunct="1"/>
            <a:r>
              <a:rPr lang="en-US" altLang="en-US" smtClean="0"/>
              <a:t>Abrasive Wheel and Grinder Hazards</a:t>
            </a:r>
          </a:p>
        </p:txBody>
      </p:sp>
      <p:pic>
        <p:nvPicPr>
          <p:cNvPr id="2" name="Picture 1" descr="wheel gri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752600"/>
            <a:ext cx="7269480" cy="39814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eaLnBrk="1" hangingPunct="1"/>
            <a:r>
              <a:rPr lang="en-US" altLang="en-US" smtClean="0"/>
              <a:t>Abrasive Wheel and Grinder Solutions</a:t>
            </a:r>
          </a:p>
        </p:txBody>
      </p:sp>
      <p:pic>
        <p:nvPicPr>
          <p:cNvPr id="4" name="Picture 3" descr="solution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600200"/>
            <a:ext cx="7491984" cy="489508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mtClean="0"/>
              <a:t>Band Saw</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a:p>
          <a:p>
            <a:pPr>
              <a:buFont typeface="Arial" panose="020B0604020202020204" pitchFamily="34" charset="0"/>
              <a:buChar char="•"/>
              <a:defRPr/>
            </a:pPr>
            <a:r>
              <a:rPr lang="en-US" altLang="en-US" dirty="0" smtClean="0"/>
              <a:t>??????</a:t>
            </a:r>
          </a:p>
          <a:p>
            <a:pPr marL="0" indent="0">
              <a:buFontTx/>
              <a:buNone/>
              <a:defRPr/>
            </a:pPr>
            <a:r>
              <a:rPr lang="en-US" altLang="en-US" dirty="0"/>
              <a:t> </a:t>
            </a:r>
            <a:r>
              <a:rPr lang="en-US" altLang="en-US" dirty="0" smtClean="0"/>
              <a:t>  (Action)</a:t>
            </a:r>
          </a:p>
        </p:txBody>
      </p:sp>
      <p:pic>
        <p:nvPicPr>
          <p:cNvPr id="2" name="Picture 1" descr="band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3800" y="1219200"/>
            <a:ext cx="4314825" cy="43148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eaLnBrk="1" hangingPunct="1"/>
            <a:r>
              <a:rPr lang="en-US" altLang="en-US" smtClean="0"/>
              <a:t>Band Saw</a:t>
            </a:r>
            <a:br>
              <a:rPr lang="en-US" altLang="en-US" smtClean="0"/>
            </a:br>
            <a:r>
              <a:rPr lang="en-US" altLang="en-US" smtClean="0"/>
              <a:t>Hazards</a:t>
            </a:r>
          </a:p>
        </p:txBody>
      </p:sp>
      <p:pic>
        <p:nvPicPr>
          <p:cNvPr id="2" name="Picture 1" descr="band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7257" y="1981200"/>
            <a:ext cx="6589486" cy="36363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altLang="en-US" smtClean="0"/>
              <a:t>Course Objectives</a:t>
            </a:r>
          </a:p>
        </p:txBody>
      </p:sp>
      <p:sp>
        <p:nvSpPr>
          <p:cNvPr id="1741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B519C7-A466-48D0-B4C8-29DB062A03CB}" type="slidenum">
              <a:rPr lang="en-US" altLang="en-US" sz="1400" smtClean="0">
                <a:solidFill>
                  <a:srgbClr val="000000"/>
                </a:solidFill>
              </a:rPr>
              <a:pPr>
                <a:spcBef>
                  <a:spcPct val="0"/>
                </a:spcBef>
                <a:buFontTx/>
                <a:buNone/>
              </a:pPr>
              <a:t>3</a:t>
            </a:fld>
            <a:endParaRPr lang="en-US" altLang="en-US" sz="1400" smtClean="0">
              <a:solidFill>
                <a:srgbClr val="000000"/>
              </a:solidFill>
            </a:endParaRPr>
          </a:p>
        </p:txBody>
      </p:sp>
      <p:pic>
        <p:nvPicPr>
          <p:cNvPr id="2" name="Picture 1" descr="man using a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5025" y="1600200"/>
            <a:ext cx="4933950" cy="38004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Properly adjust the blade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3429000"/>
            <a:ext cx="3816991" cy="2113005"/>
          </a:xfrm>
          <a:prstGeom prst="rect">
            <a:avLst/>
          </a:prstGeom>
        </p:spPr>
      </p:pic>
      <p:sp>
        <p:nvSpPr>
          <p:cNvPr id="72706"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Band Saw</a:t>
            </a:r>
            <a:br>
              <a:rPr lang="en-US" altLang="en-US" smtClean="0"/>
            </a:br>
            <a:r>
              <a:rPr lang="en-US" altLang="en-US" smtClean="0"/>
              <a:t>Solutions</a:t>
            </a:r>
          </a:p>
        </p:txBody>
      </p:sp>
      <p:sp>
        <p:nvSpPr>
          <p:cNvPr id="72709" name="Rectangle 6"/>
          <p:cNvSpPr>
            <a:spLocks noChangeArrowheads="1"/>
          </p:cNvSpPr>
          <p:nvPr/>
        </p:nvSpPr>
        <p:spPr bwMode="auto">
          <a:xfrm>
            <a:off x="1165225" y="2200275"/>
            <a:ext cx="3430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ArialMT"/>
              </a:rPr>
              <a:t>Properly adjust the blade guide to fit the thickness of the stock and ensure the guard is as close as possible to the stock.</a:t>
            </a:r>
          </a:p>
        </p:txBody>
      </p:sp>
      <p:cxnSp>
        <p:nvCxnSpPr>
          <p:cNvPr id="9" name="Straight Arrow Connector 8" title="Red down arrow"/>
          <p:cNvCxnSpPr/>
          <p:nvPr/>
        </p:nvCxnSpPr>
        <p:spPr>
          <a:xfrm>
            <a:off x="2438400" y="3425825"/>
            <a:ext cx="228600" cy="8413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Content Placeholder 3" title="Image of a vertical band saw in operation"/>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943600" y="1752600"/>
            <a:ext cx="2365453" cy="39871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mtClean="0"/>
              <a:t>Shop Saw  (Cut-Off Saws)</a:t>
            </a:r>
          </a:p>
        </p:txBody>
      </p:sp>
      <p:sp>
        <p:nvSpPr>
          <p:cNvPr id="5" name="Content Placeholder 2"/>
          <p:cNvSpPr>
            <a:spLocks noGrp="1"/>
          </p:cNvSpPr>
          <p:nvPr>
            <p:ph idx="1"/>
          </p:nvPr>
        </p:nvSpPr>
        <p:spPr>
          <a:xfrm>
            <a:off x="457200" y="1722699"/>
            <a:ext cx="8229600" cy="4449763"/>
          </a:xfrm>
        </p:spPr>
        <p:txBody>
          <a:bodyPr/>
          <a:lstStyle/>
          <a:p>
            <a:pPr>
              <a:defRPr/>
            </a:pPr>
            <a:endParaRPr lang="en-US" altLang="en-US" dirty="0" smtClean="0"/>
          </a:p>
          <a:p>
            <a:pPr>
              <a:defRPr/>
            </a:pPr>
            <a:r>
              <a:rPr lang="en-US" altLang="en-US" dirty="0" smtClean="0"/>
              <a:t>Rotating</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Cutting		</a:t>
            </a:r>
            <a:r>
              <a:rPr lang="en-US" altLang="en-US" sz="2400" dirty="0" smtClean="0"/>
              <a:t>Miter Saw		Chop Saw</a:t>
            </a:r>
          </a:p>
          <a:p>
            <a:pPr marL="0" indent="0">
              <a:buFontTx/>
              <a:buNone/>
              <a:defRPr/>
            </a:pPr>
            <a:r>
              <a:rPr lang="en-US" altLang="en-US" dirty="0" smtClean="0"/>
              <a:t>   (Action)</a:t>
            </a:r>
          </a:p>
        </p:txBody>
      </p:sp>
      <p:pic>
        <p:nvPicPr>
          <p:cNvPr id="3" name="Picture 2" descr="saw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1828800"/>
            <a:ext cx="5071872" cy="195681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l" eaLnBrk="1" hangingPunct="1"/>
            <a:r>
              <a:rPr lang="en-US" altLang="en-US" smtClean="0"/>
              <a:t>Shop Saw</a:t>
            </a:r>
            <a:br>
              <a:rPr lang="en-US" altLang="en-US" smtClean="0"/>
            </a:br>
            <a:r>
              <a:rPr lang="en-US" altLang="en-US" smtClean="0"/>
              <a:t>Hazards</a:t>
            </a:r>
          </a:p>
        </p:txBody>
      </p:sp>
      <p:pic>
        <p:nvPicPr>
          <p:cNvPr id="2" name="Picture 1" descr="what's wrong with this pictur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828800"/>
            <a:ext cx="6643396" cy="435363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Shop Saw </a:t>
            </a:r>
            <a:br>
              <a:rPr lang="en-US" altLang="en-US" smtClean="0"/>
            </a:br>
            <a:r>
              <a:rPr lang="en-US" altLang="en-US" smtClean="0"/>
              <a:t>Solutions</a:t>
            </a:r>
          </a:p>
        </p:txBody>
      </p:sp>
      <p:pic>
        <p:nvPicPr>
          <p:cNvPr id="3" name="Picture 2" title="circular table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2057400"/>
            <a:ext cx="6248400" cy="443142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l"/>
            <a:r>
              <a:rPr lang="en-US" altLang="en-US" smtClean="0">
                <a:solidFill>
                  <a:schemeClr val="tx1"/>
                </a:solidFill>
              </a:rPr>
              <a:t>EXCERCISE</a:t>
            </a:r>
          </a:p>
        </p:txBody>
      </p:sp>
      <p:sp>
        <p:nvSpPr>
          <p:cNvPr id="809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C9BDAF-746B-4717-9837-F0D739A382C6}" type="slidenum">
              <a:rPr lang="en-US" altLang="en-US" sz="1400" smtClean="0"/>
              <a:pPr>
                <a:spcBef>
                  <a:spcPct val="0"/>
                </a:spcBef>
                <a:buFontTx/>
                <a:buNone/>
              </a:pPr>
              <a:t>34</a:t>
            </a:fld>
            <a:endParaRPr lang="en-US" altLang="en-US" sz="1400" smtClean="0"/>
          </a:p>
        </p:txBody>
      </p:sp>
      <p:pic>
        <p:nvPicPr>
          <p:cNvPr id="3" name="Content Placeholder 2" descr="photo - Because the safety guard is designed to restrain the pieces of a shattered grinding wheel, the distance between the safety guard and the top periphery of the wheel must not be more than 1/4 inch. If this distance is greater because of the decreased size of the abrasive wheel, then a “tongue guard” must be installed to protect workers from flying fragments in case of wheel breakage. This “tongue guard” should be adjustable to maintain the maximum 1/4 inch distance between it and the wheel. An adjustable work rest must also be installed and maintained at a maximum clearance of 1/8 inch between it and the face of the wheel. In addition to offering a stable working position, this small clearance must be maintained to prevent the operator’s hands or the work from being jammed between the wheel and the rest, which may cause serious injury or the wheel to break." title="Image of grinder showing tongue guard, spindle guard and tool res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1393" y="1905000"/>
            <a:ext cx="8788676" cy="360045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eaLnBrk="1" hangingPunct="1"/>
            <a:r>
              <a:rPr lang="en-US" altLang="en-US" smtClean="0"/>
              <a:t>Drill Press</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photo - The drill press is a versatile machine that uses a multiple-cutting-edged drill bit secured in a rotating chuck to bore and drill holes, normally into wood stock. Either in floor or bench-top designs, drill presses are usually arranged vertically, requiring the operator to raise and lower an operating handle in order to control the drill bit. These machines also have variable speeds and some have multiple spindles for gang drilling. The most commonly used drill press is a single-spindle, floor-mounted, belt-driven machine for non-production drilling." title="photo - The drill pres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3800" y="1676400"/>
            <a:ext cx="3686783" cy="390763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eaLnBrk="1" hangingPunct="1"/>
            <a:r>
              <a:rPr lang="en-US" altLang="en-US" smtClean="0"/>
              <a:t>Drill Press</a:t>
            </a:r>
            <a:br>
              <a:rPr lang="en-US" altLang="en-US" smtClean="0"/>
            </a:br>
            <a:r>
              <a:rPr lang="en-US" altLang="en-US" smtClean="0"/>
              <a:t>Hazards</a:t>
            </a:r>
          </a:p>
        </p:txBody>
      </p:sp>
      <p:pic>
        <p:nvPicPr>
          <p:cNvPr id="3" name="Content Placeholder 2" descr="Serious lacerations and entanglement can occur if operators contact the rotating bit or chuck, or when operators try to hold the stock by hand when drilling. If not adequately secured, the stock can spin violently and contact the operator and others nearby.  Also, injuries can occur from a projected chuck key if it is left in the chuck" title="Picture of a injured han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36794" y="1676400"/>
            <a:ext cx="4670412" cy="44497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Drill Press</a:t>
            </a:r>
            <a:br>
              <a:rPr lang="en-US" altLang="en-US" smtClean="0"/>
            </a:br>
            <a:r>
              <a:rPr lang="en-US" altLang="en-US" smtClean="0"/>
              <a:t>Solutions</a:t>
            </a:r>
          </a:p>
        </p:txBody>
      </p:sp>
      <p:pic>
        <p:nvPicPr>
          <p:cNvPr id="2" name="Picture 1" descr="Solution -  Use jigs or fixtures to fasten the stock to the bed and stabilize the work piece. This allows the stock to be secured for drilling and the operator’s free hand to be positioned away from the rotating chuck and drill bit. The drill bit is more likely to grab and twist an unstable work piece. In many repetitive drilling applications, specially designed guards or shields are installed to protect the operator from the potential exposure to rotating drill chucks and drill bits. A fixed universal-type shield can be used on larger gang drills." title="photo - drill pr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2057400"/>
            <a:ext cx="4170218" cy="417021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eaLnBrk="1" hangingPunct="1"/>
            <a:r>
              <a:rPr lang="en-US" altLang="en-US" smtClean="0"/>
              <a:t>Wood Lathe</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While most tools rotate or move a blade or bit to cut, the wood lathe moves the work piece being cut. The wood lathe is used to turn stock into round objects by securing the stock between two centers: the headstock and tailstock (spindle turning), or by securing the work to the headstock only with a faceplate (facing). Spindle turning is used for long objects such as table and chair legs, while facing is used for cups, bowls, and plates. The stock rotates rapidly while the operator applies a single-point tool to the wood. The operator holds the tool on a tool rest and advances it along the length of the tool rest to shape the stock as desired." title="Photo - Wood Lath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1828800"/>
            <a:ext cx="4720281" cy="376624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eaLnBrk="1" hangingPunct="1"/>
            <a:r>
              <a:rPr lang="en-US" altLang="en-US" smtClean="0"/>
              <a:t>Wood Lathe</a:t>
            </a:r>
            <a:br>
              <a:rPr lang="en-US" altLang="en-US" smtClean="0"/>
            </a:br>
            <a:r>
              <a:rPr lang="en-US" altLang="en-US" smtClean="0"/>
              <a:t>Hazards</a:t>
            </a:r>
          </a:p>
        </p:txBody>
      </p:sp>
      <p:pic>
        <p:nvPicPr>
          <p:cNvPr id="2" name="Picture 1" descr="wood lath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752600"/>
            <a:ext cx="5955738" cy="44668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4763"/>
            <a:ext cx="8229600" cy="1143000"/>
          </a:xfrm>
        </p:spPr>
        <p:txBody>
          <a:bodyPr/>
          <a:lstStyle/>
          <a:p>
            <a:pPr algn="l"/>
            <a:r>
              <a:rPr lang="en-US" altLang="en-US" smtClean="0"/>
              <a:t>OSHA</a:t>
            </a:r>
          </a:p>
        </p:txBody>
      </p:sp>
      <p:sp>
        <p:nvSpPr>
          <p:cNvPr id="1945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C35460-F887-4F0D-B4BC-E0DBAE8B9FB4}" type="slidenum">
              <a:rPr lang="en-US" altLang="en-US" sz="1400" smtClean="0"/>
              <a:pPr>
                <a:spcBef>
                  <a:spcPct val="0"/>
                </a:spcBef>
                <a:buFontTx/>
                <a:buNone/>
              </a:pPr>
              <a:t>4</a:t>
            </a:fld>
            <a:endParaRPr lang="en-US" altLang="en-US" sz="1400" smtClean="0"/>
          </a:p>
        </p:txBody>
      </p:sp>
      <p:pic>
        <p:nvPicPr>
          <p:cNvPr id="2" name="Picture 1" title="Whistleblower Fact Sheet 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5539" y="2788864"/>
            <a:ext cx="4352921" cy="128027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Wood Lathe</a:t>
            </a:r>
            <a:br>
              <a:rPr lang="en-US" altLang="en-US" smtClean="0"/>
            </a:br>
            <a:r>
              <a:rPr lang="en-US" altLang="en-US" smtClean="0"/>
              <a:t>Solutions</a:t>
            </a:r>
          </a:p>
        </p:txBody>
      </p:sp>
      <p:pic>
        <p:nvPicPr>
          <p:cNvPr id="2" name="Picture 1" descr="Photo - wood lathe - Cover all rotating parts and points of operation with shields. Cover lathes used for turning long stock with long, curved guards that extend over the top of the lathe. These shields, or guards, must protect the operator if the stock comes loose and is thrown from the machine. Chuck guards are the most common guard on lathes.  They cover the chuck which is the part of the machine in which the stock is inserted and held." title="Photo - cover for wood lath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2590800"/>
            <a:ext cx="2876550" cy="2876550"/>
          </a:xfrm>
          <a:prstGeom prst="rect">
            <a:avLst/>
          </a:prstGeom>
        </p:spPr>
      </p:pic>
      <p:pic>
        <p:nvPicPr>
          <p:cNvPr id="3" name="Picture 2" descr="Cover all rotating parts and points of operation with shields. Cover lathes used for turning long stock with long, curved guards that extend over the top of the lathe. These shields, or guards, must protect the operator if the stock comes loose and is thrown from the machine. Chuck guards are the most common guard on lathes.  They cover the chuck which is the part of the machine in which the stock is inserted and held." title="photo - wood lathe - Cover all rotating part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38600" y="2740127"/>
            <a:ext cx="4267200" cy="253672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r>
              <a:rPr lang="en-US" altLang="en-US" smtClean="0"/>
              <a:t>Planer</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Planers are most frequently used to produce smooth faces on boards and to mill them to particular thicknesses. Planers are different from jointers because of their capacity to plane wider surfaces and the capability to control thickness. Planers have automatic feed systems that pull the work through the horizontally rotating blades and out the back" title="Image of a Pla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524000"/>
            <a:ext cx="3756752" cy="409827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l" eaLnBrk="1" hangingPunct="1"/>
            <a:r>
              <a:rPr lang="en-US" altLang="en-US" smtClean="0"/>
              <a:t>Planer</a:t>
            </a:r>
            <a:br>
              <a:rPr lang="en-US" altLang="en-US" smtClean="0"/>
            </a:br>
            <a:r>
              <a:rPr lang="en-US" altLang="en-US" smtClean="0"/>
              <a:t>Hazards</a:t>
            </a:r>
          </a:p>
        </p:txBody>
      </p:sp>
      <p:pic>
        <p:nvPicPr>
          <p:cNvPr id="3" name="Content Placeholder 2" descr="Severe lacerations, amputations, or avulsions (tearing away) can occur if the operator’s hand or arm is fed through the machine and contacts the cutting heads.  Serious injury can also occur from kickback.  A kickback can occur when lowering the table with the power on and the stock still in the machine, feeding stacked boards or planing boards shorter than the manufacturer’s recommendation." title="Photo of hand with missing fing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23393" y="1914826"/>
            <a:ext cx="5297214" cy="397291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Planer</a:t>
            </a:r>
            <a:br>
              <a:rPr lang="en-US" altLang="en-US" smtClean="0"/>
            </a:br>
            <a:r>
              <a:rPr lang="en-US" altLang="en-US" smtClean="0"/>
              <a:t>Solutions</a:t>
            </a:r>
          </a:p>
        </p:txBody>
      </p:sp>
      <p:pic>
        <p:nvPicPr>
          <p:cNvPr id="2" name="Picture 1" descr="planer solutions - Keep the machine guards in place at all times. Keep your hands out of the machine feeding area and allow the planer to pull the stock through.  Never lower the table during operation and never feed stacked boards. Also, follow manufacturer’s recommendations for allowable material dimensions.  Keep your body to the side of the stock" title="Image of pla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286000"/>
            <a:ext cx="7610475" cy="36385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304800" y="274638"/>
            <a:ext cx="8839200" cy="1143000"/>
          </a:xfrm>
        </p:spPr>
        <p:txBody>
          <a:bodyPr anchor="b"/>
          <a:lstStyle/>
          <a:p>
            <a:pPr algn="l"/>
            <a:r>
              <a:rPr lang="en-US" altLang="en-US" dirty="0" smtClean="0"/>
              <a:t>What Should Have Been Done Differently</a:t>
            </a:r>
            <a:r>
              <a:rPr lang="en-US" altLang="en-US" dirty="0" smtClean="0"/>
              <a:t>? </a:t>
            </a:r>
            <a:r>
              <a:rPr lang="en-US" altLang="en-US" sz="1800" dirty="0" smtClean="0"/>
              <a:t> </a:t>
            </a:r>
            <a:r>
              <a:rPr lang="en-US" altLang="en-US" sz="1800" dirty="0" smtClean="0"/>
              <a:t>Show appropriate</a:t>
            </a:r>
            <a:r>
              <a:rPr lang="en-US" altLang="en-US" sz="1800" dirty="0" smtClean="0"/>
              <a:t> video</a:t>
            </a:r>
            <a:endParaRPr lang="en-US" altLang="en-US" sz="1800" dirty="0" smtClean="0"/>
          </a:p>
        </p:txBody>
      </p:sp>
      <p:sp>
        <p:nvSpPr>
          <p:cNvPr id="1013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5071A9-5D1A-442F-8D6A-6B5A9A86995D}" type="slidenum">
              <a:rPr lang="en-US" altLang="en-US" sz="1400" smtClean="0"/>
              <a:pPr>
                <a:spcBef>
                  <a:spcPct val="0"/>
                </a:spcBef>
                <a:buFontTx/>
                <a:buNone/>
              </a:pPr>
              <a:t>44</a:t>
            </a:fld>
            <a:endParaRPr lang="en-US" altLang="en-US" sz="1400" smtClean="0"/>
          </a:p>
        </p:txBody>
      </p:sp>
      <p:pic>
        <p:nvPicPr>
          <p:cNvPr id="2" name="Picture 1" descr="man holding camer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1758950"/>
            <a:ext cx="6724650" cy="448627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l" eaLnBrk="1" hangingPunct="1"/>
            <a:r>
              <a:rPr lang="en-US" altLang="en-US" smtClean="0"/>
              <a:t>Milling Machine</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A  milling machine removes material from a work piece by rotating a cutting tool (cutter) and moving it into the work piece. Milling machines, either vertical or horizontal, are usually used to machine flat and irregularly shaped surfaces and can be used to drill, bore and cut gears, threads and slots. The vertical mill, or “column and knee” mill, is the most common milling machine found in machine shops today. The general construction of this mill includes the quill, which moves vertically in the head and contains the spindle and cutting tools. The knee moves up and down by sliding parallel to the column. The column holds the turret, which allows the milling head to be positioned anywhere above the table. Hand wheels move the work table to the left and right (X axis), in and out (Y axis), in addition to moving the knee, saddle and worktable up and down (Z axis)." title="photo - milling machin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3800" y="1752600"/>
            <a:ext cx="4083485" cy="407095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l" eaLnBrk="1" hangingPunct="1"/>
            <a:r>
              <a:rPr lang="en-US" altLang="en-US" smtClean="0"/>
              <a:t>Milling Machine</a:t>
            </a:r>
            <a:br>
              <a:rPr lang="en-US" altLang="en-US" smtClean="0"/>
            </a:br>
            <a:r>
              <a:rPr lang="en-US" altLang="en-US" smtClean="0"/>
              <a:t>Hazards</a:t>
            </a:r>
          </a:p>
        </p:txBody>
      </p:sp>
      <p:pic>
        <p:nvPicPr>
          <p:cNvPr id="3" name="Content Placeholder 2" descr="hazards - Serious injuries and entanglement can occur if the operator contacts the rotating cutter.  Metal shavings and lubricating/cooling fluids might also present a risk from the point of operation area.  Material might spin and strike an operator if the material is not secured to the table.  Injuries can also occur from a projected wrench if it is left in the spindle." title="photo - milling machine "/>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33550" y="1839119"/>
            <a:ext cx="5676900" cy="412432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Milling Machine</a:t>
            </a:r>
            <a:br>
              <a:rPr lang="en-US" altLang="en-US" smtClean="0"/>
            </a:br>
            <a:r>
              <a:rPr lang="en-US" altLang="en-US" smtClean="0"/>
              <a:t>Solutions</a:t>
            </a:r>
          </a:p>
        </p:txBody>
      </p:sp>
      <p:pic>
        <p:nvPicPr>
          <p:cNvPr id="2" name="Picture 1" descr="milling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2286000"/>
            <a:ext cx="6705600" cy="370063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eaLnBrk="1" hangingPunct="1"/>
            <a:r>
              <a:rPr lang="en-US" altLang="en-US" smtClean="0"/>
              <a:t>Roll-Forming &amp; Roll-Bending</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Conventional metal forming and bending machines, also known as plate bending rolls, produce smooth, circular bends in sheet, strip, or coiled stock. Metal is fed between successive pairs of rolls that progressively bend and form it until the desired shape and cross section is obtained. The radius of the bend can be adjusted by changing the location of the rolls. These machines are normally equipped with instant start, stop  and reverse controls" title="Photo of metal forming bending machin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1600200"/>
            <a:ext cx="4095750" cy="441007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l" eaLnBrk="1" hangingPunct="1"/>
            <a:r>
              <a:rPr lang="en-US" altLang="en-US" smtClean="0"/>
              <a:t>Roll-Forming &amp; Roll-Bending</a:t>
            </a:r>
            <a:br>
              <a:rPr lang="en-US" altLang="en-US" smtClean="0"/>
            </a:br>
            <a:r>
              <a:rPr lang="en-US" altLang="en-US" smtClean="0"/>
              <a:t>Hazards</a:t>
            </a:r>
          </a:p>
        </p:txBody>
      </p:sp>
      <p:pic>
        <p:nvPicPr>
          <p:cNvPr id="3" name="Content Placeholder 2" descr="hazards - Severe crushing injuries, amputations and even death can occur if a worker is caught and drawn into the counter-rotating infeed rolls. The risk of injury is high during the initial feeding of the stock. Wearing gloves with fingertips and loose clothing also increase the risk of entanglement. Workers can also be struck by the moving work piece or pinned between it and a fixed structure." title="photo - roll-forming and roll-bending "/>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08670" y="1862416"/>
            <a:ext cx="6326659" cy="407773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altLang="en-US" smtClean="0"/>
              <a:t> Recent and Real Machinery Hazards</a:t>
            </a:r>
          </a:p>
        </p:txBody>
      </p:sp>
      <p:sp>
        <p:nvSpPr>
          <p:cNvPr id="215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657107-1D08-4D87-846D-D85CC30BB4C6}" type="slidenum">
              <a:rPr lang="en-US" altLang="en-US" sz="1400" smtClean="0"/>
              <a:pPr>
                <a:spcBef>
                  <a:spcPct val="0"/>
                </a:spcBef>
                <a:buFontTx/>
                <a:buNone/>
              </a:pPr>
              <a:t>5</a:t>
            </a:fld>
            <a:endParaRPr lang="en-US" altLang="en-US" sz="1400" smtClean="0"/>
          </a:p>
        </p:txBody>
      </p:sp>
      <p:pic>
        <p:nvPicPr>
          <p:cNvPr id="2" name="Picture 1" descr="shipy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967" y="1752600"/>
            <a:ext cx="7068065" cy="337624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Roll-Forming &amp; Roll-Bending</a:t>
            </a:r>
            <a:br>
              <a:rPr lang="en-US" altLang="en-US" smtClean="0"/>
            </a:br>
            <a:r>
              <a:rPr lang="en-US" altLang="en-US" smtClean="0"/>
              <a:t>Solutions</a:t>
            </a:r>
          </a:p>
        </p:txBody>
      </p:sp>
      <p:pic>
        <p:nvPicPr>
          <p:cNvPr id="2" name="Picture 1" descr="solutions - Severe crushing injuries, amputations and even death can occur if a worker is caught and drawn into the counter-rotating infeed rolls. The risk of injury is high during the initial feeding of the stock. Wearing gloves with fingertips and loose clothing also increase the risk of entanglement. Workers can also be struck by the moving work piece or pinned between it and a fixed structure." title="photo - roll-forming and roll-bending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2133600"/>
            <a:ext cx="5638800" cy="4097529"/>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52400"/>
            <a:ext cx="8229600" cy="1143000"/>
          </a:xfrm>
        </p:spPr>
        <p:txBody>
          <a:bodyPr/>
          <a:lstStyle/>
          <a:p>
            <a:pPr algn="l" eaLnBrk="1" hangingPunct="1"/>
            <a:r>
              <a:rPr lang="en-US" altLang="en-US" smtClean="0"/>
              <a:t/>
            </a:r>
            <a:br>
              <a:rPr lang="en-US" altLang="en-US" smtClean="0"/>
            </a:br>
            <a:r>
              <a:rPr lang="en-US" altLang="en-US" smtClean="0"/>
              <a:t>Machine Guarding Checklists</a:t>
            </a:r>
          </a:p>
        </p:txBody>
      </p:sp>
      <p:pic>
        <p:nvPicPr>
          <p:cNvPr id="2" name="Picture 1" descr="checkli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0125" y="1752600"/>
            <a:ext cx="7143750" cy="37433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lgn="l"/>
            <a:r>
              <a:rPr lang="en-US" altLang="en-US" smtClean="0"/>
              <a:t>Questions/Comments</a:t>
            </a:r>
          </a:p>
        </p:txBody>
      </p:sp>
      <p:sp>
        <p:nvSpPr>
          <p:cNvPr id="1177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4378C33-EB43-4D17-9AD6-AC3126226D31}" type="slidenum">
              <a:rPr lang="en-US" altLang="en-US" sz="1400" smtClean="0"/>
              <a:pPr>
                <a:spcBef>
                  <a:spcPct val="0"/>
                </a:spcBef>
                <a:buFontTx/>
                <a:buNone/>
              </a:pPr>
              <a:t>52</a:t>
            </a:fld>
            <a:endParaRPr lang="en-US" altLang="en-US" sz="1400" smtClean="0"/>
          </a:p>
        </p:txBody>
      </p:sp>
      <p:pic>
        <p:nvPicPr>
          <p:cNvPr id="2" name="Picture 1" title="picture - questions/answe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1752600"/>
            <a:ext cx="5181600" cy="433753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l"/>
            <a:r>
              <a:rPr lang="en-US" altLang="en-US" smtClean="0">
                <a:solidFill>
                  <a:schemeClr val="tx1"/>
                </a:solidFill>
              </a:rPr>
              <a:t>Portable Power Tools</a:t>
            </a:r>
          </a:p>
        </p:txBody>
      </p:sp>
      <p:sp>
        <p:nvSpPr>
          <p:cNvPr id="1198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75EB3B-6991-46CA-AA7F-17013F04E7A5}" type="slidenum">
              <a:rPr lang="en-US" altLang="en-US" sz="1400" smtClean="0"/>
              <a:pPr>
                <a:spcBef>
                  <a:spcPct val="0"/>
                </a:spcBef>
                <a:buFontTx/>
                <a:buNone/>
              </a:pPr>
              <a:t>53</a:t>
            </a:fld>
            <a:endParaRPr lang="en-US" altLang="en-US" sz="1400" smtClean="0"/>
          </a:p>
        </p:txBody>
      </p:sp>
      <p:pic>
        <p:nvPicPr>
          <p:cNvPr id="2" name="Picture 1" descr="power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7558" y="1423734"/>
            <a:ext cx="4908884" cy="4572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gn="l"/>
            <a:r>
              <a:rPr lang="en-US" altLang="en-US" smtClean="0">
                <a:solidFill>
                  <a:schemeClr val="tx1"/>
                </a:solidFill>
              </a:rPr>
              <a:t>Power Tool Hazards - Exercise</a:t>
            </a:r>
          </a:p>
        </p:txBody>
      </p:sp>
      <p:sp>
        <p:nvSpPr>
          <p:cNvPr id="1218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99A8AC-F96C-427E-B54B-475707C6D39D}" type="slidenum">
              <a:rPr lang="en-US" altLang="en-US" sz="1400" smtClean="0"/>
              <a:pPr>
                <a:spcBef>
                  <a:spcPct val="0"/>
                </a:spcBef>
                <a:buFontTx/>
                <a:buNone/>
              </a:pPr>
              <a:t>54</a:t>
            </a:fld>
            <a:endParaRPr lang="en-US" altLang="en-US" sz="1400" smtClean="0"/>
          </a:p>
        </p:txBody>
      </p:sp>
      <p:pic>
        <p:nvPicPr>
          <p:cNvPr id="2" name="Picture 1" title="Table - injuries recorded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1" y="1252695"/>
            <a:ext cx="8439992" cy="499570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58738"/>
            <a:ext cx="8229600" cy="1143000"/>
          </a:xfrm>
        </p:spPr>
        <p:txBody>
          <a:bodyPr/>
          <a:lstStyle/>
          <a:p>
            <a:pPr algn="l"/>
            <a:r>
              <a:rPr lang="en-US" altLang="en-US" dirty="0" smtClean="0">
                <a:solidFill>
                  <a:schemeClr val="tx1"/>
                </a:solidFill>
              </a:rPr>
              <a:t>Applicable Regulations </a:t>
            </a:r>
          </a:p>
        </p:txBody>
      </p:sp>
      <p:pic>
        <p:nvPicPr>
          <p:cNvPr id="2" name="Picture 1" title="Regulation li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1295400"/>
            <a:ext cx="8194489" cy="5029200"/>
          </a:xfrm>
          <a:prstGeom prst="rect">
            <a:avLst/>
          </a:prstGeom>
        </p:spPr>
      </p:pic>
      <p:pic>
        <p:nvPicPr>
          <p:cNvPr id="4" name="Picture 3" descr="OSHA" title="OSH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1200" y="3352800"/>
            <a:ext cx="2938462" cy="12001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algn="l"/>
            <a:r>
              <a:rPr lang="en-US" altLang="en-US" smtClean="0">
                <a:solidFill>
                  <a:schemeClr val="tx1"/>
                </a:solidFill>
              </a:rPr>
              <a:t>OSHA Precautions</a:t>
            </a:r>
          </a:p>
        </p:txBody>
      </p:sp>
      <p:sp>
        <p:nvSpPr>
          <p:cNvPr id="1259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CB0561-2EFB-4D83-A0B4-37CD274B1E55}" type="slidenum">
              <a:rPr lang="en-US" altLang="en-US" sz="1400" smtClean="0"/>
              <a:pPr>
                <a:spcBef>
                  <a:spcPct val="0"/>
                </a:spcBef>
                <a:buFontTx/>
                <a:buNone/>
              </a:pPr>
              <a:t>56</a:t>
            </a:fld>
            <a:endParaRPr lang="en-US" altLang="en-US" sz="1400" smtClean="0"/>
          </a:p>
        </p:txBody>
      </p:sp>
      <p:pic>
        <p:nvPicPr>
          <p:cNvPr id="2" name="Picture 1" descr="1926.300 General Requirements; (a) Condition of tools; All hand and power tools and similar equipmnet, whether furnished by the employer or the employee, shall be maintained in a safe condition" title="Standard 1926.300 General Requiremen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733" y="1176337"/>
            <a:ext cx="7048874" cy="530066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algn="l"/>
            <a:r>
              <a:rPr lang="en-US" altLang="en-US" smtClean="0">
                <a:solidFill>
                  <a:schemeClr val="tx1"/>
                </a:solidFill>
              </a:rPr>
              <a:t>More OSHA Precautions</a:t>
            </a:r>
          </a:p>
        </p:txBody>
      </p:sp>
      <p:sp>
        <p:nvSpPr>
          <p:cNvPr id="1280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8C65C0-9F74-429B-96BF-8C607898E9B7}" type="slidenum">
              <a:rPr lang="en-US" altLang="en-US" sz="1400" smtClean="0"/>
              <a:pPr>
                <a:spcBef>
                  <a:spcPct val="0"/>
                </a:spcBef>
                <a:buFontTx/>
                <a:buNone/>
              </a:pPr>
              <a:t>57</a:t>
            </a:fld>
            <a:endParaRPr lang="en-US" altLang="en-US" sz="1400" smtClean="0"/>
          </a:p>
        </p:txBody>
      </p:sp>
      <p:pic>
        <p:nvPicPr>
          <p:cNvPr id="2" name="Picture 1" title="Decorative ban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875" y="2819400"/>
            <a:ext cx="8096250" cy="1219200"/>
          </a:xfrm>
          <a:prstGeom prst="rect">
            <a:avLst/>
          </a:prstGeom>
        </p:spPr>
      </p:pic>
      <p:pic>
        <p:nvPicPr>
          <p:cNvPr id="3" name="Picture 2" title="OSHA bann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4267200"/>
            <a:ext cx="8096250" cy="127635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0"/>
            <a:ext cx="8229600" cy="1143000"/>
          </a:xfrm>
        </p:spPr>
        <p:txBody>
          <a:bodyPr/>
          <a:lstStyle/>
          <a:p>
            <a:pPr algn="l"/>
            <a:r>
              <a:rPr lang="en-US" altLang="en-US" sz="3600" smtClean="0"/>
              <a:t>Controls and Switches</a:t>
            </a:r>
          </a:p>
        </p:txBody>
      </p:sp>
      <p:sp>
        <p:nvSpPr>
          <p:cNvPr id="13005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7F6D72-9B98-4311-9CEE-8C01B20750DB}" type="slidenum">
              <a:rPr lang="en-US" altLang="en-US" sz="1400" smtClean="0"/>
              <a:pPr>
                <a:spcBef>
                  <a:spcPct val="0"/>
                </a:spcBef>
                <a:buFontTx/>
                <a:buNone/>
              </a:pPr>
              <a:t>58</a:t>
            </a:fld>
            <a:endParaRPr lang="en-US" altLang="en-US" sz="1400" smtClean="0"/>
          </a:p>
        </p:txBody>
      </p:sp>
      <p:sp>
        <p:nvSpPr>
          <p:cNvPr id="13316" name="Content Placeholder 1" title="photo - controls and swiitches - The following hand-held power tools must be equipped with a constant-pressure switch or control that shuts off the power when pressure is released: drills; tappers; fastener drivers; horizontal, vertical, and angle grinders with wheels more than 2 inches (5.08 centimeters) in diameter; disc sanders with discs greater than 2 inches (5.08 centimeters); belt sanders; reciprocating saws; saber saws, scroll saws, and jigsaws with blade shanks greater than  1/4-inch (0.63 centimeters) wide; and other similar tools. These tools also may be equipped with a &quot;lock-on&quot; control, if it allows the worker to also shut off the control in a single motion using the same finger or fingers. The following hand-held power tools must be equipped with either a positive &quot;on-off&quot; control switch, a constant pressure switch, or a &quot;lock-on&quot; control: disc sanders with discs 2 inches (5.08 centimeters) or less in diameter; grinders with wheels 2 inches (5.08 centimeters) or less in diameter; platen sanders, routers, planers, laminate trimmers, nibblers, shears, and scroll saws; and jigsaws, saber and scroll saws with blade shanks a nominal 1/4-inch (6.35 millimeters) or less in diameter. It is recommended that the constant-pressure control switch be regarded as the preferred device."/>
          <p:cNvSpPr>
            <a:spLocks noGrp="1"/>
          </p:cNvSpPr>
          <p:nvPr>
            <p:ph idx="1"/>
          </p:nvPr>
        </p:nvSpPr>
        <p:spPr>
          <a:xfrm>
            <a:off x="457200" y="1143000"/>
            <a:ext cx="8229600" cy="4983163"/>
          </a:xfrm>
        </p:spPr>
        <p:txBody>
          <a:bodyPr/>
          <a:lstStyle/>
          <a:p>
            <a:pPr>
              <a:defRPr/>
            </a:pPr>
            <a:endParaRPr lang="en-US" dirty="0" smtClean="0"/>
          </a:p>
          <a:p>
            <a:pPr marL="0" indent="0">
              <a:buFontTx/>
              <a:buNone/>
              <a:defRPr/>
            </a:pPr>
            <a:endParaRPr lang="en-US" dirty="0" smtClean="0"/>
          </a:p>
          <a:p>
            <a:pPr>
              <a:defRPr/>
            </a:pPr>
            <a:endParaRPr lang="en-US" dirty="0" smtClean="0"/>
          </a:p>
        </p:txBody>
      </p:sp>
      <p:pic>
        <p:nvPicPr>
          <p:cNvPr id="2" name="Picture 1" descr="controls and swiitches - The following hand-held power tools must be equipped with a constant-pressure switch or control that shuts off the power when pressure is released: drills; tappers; fastener drivers; horizontal, vertical, and angle grinders with wheels more than 2 inches (5.08 centimeters) in diameter; disc sanders with discs greater than 2 inches (5.08 centimeters); belt sanders; reciprocating saws; saber saws, scroll saws, and jigsaws with blade shanks greater than  1/4-inch (0.63 centimeters) wide; and other similar tools. These tools also may be equipped with a &quot;lock-on&quot; control, if it allows the worker to also shut off the control in a single motion using the same finger or fingers. The following hand-held power tools must be equipped with either a positive &quot;on-off&quot; control switch, a constant pressure switch, or a &quot;lock-on&quot; control: disc sanders with discs 2 inches (5.08 centimeters) or less in diameter; grinders with wheels 2 inches (5.08 centimeters) or less in diameter; platen sanders, routers, planers, laminate trimmers, nibblers, shears, and scroll saws; and jigsaws, saber and scroll saws with blade shanks a nominal 1/4-inch (6.35 millimeters) or less in diameter. It is recommended that the constant-pressure control switch be regarded as the preferred device." title="Photo - Sa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9350" y="1276350"/>
            <a:ext cx="4305300" cy="4305300"/>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gn="l"/>
            <a:r>
              <a:rPr lang="en-US" altLang="en-US" smtClean="0">
                <a:solidFill>
                  <a:schemeClr val="tx1"/>
                </a:solidFill>
              </a:rPr>
              <a:t>Specific Tool                     Hazards and Solutions</a:t>
            </a:r>
          </a:p>
        </p:txBody>
      </p:sp>
      <p:sp>
        <p:nvSpPr>
          <p:cNvPr id="132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8A6A62-1E65-4A53-A491-E3E685791F82}" type="slidenum">
              <a:rPr lang="en-US" altLang="en-US" sz="1400" smtClean="0"/>
              <a:pPr>
                <a:spcBef>
                  <a:spcPct val="0"/>
                </a:spcBef>
                <a:buFontTx/>
                <a:buNone/>
              </a:pPr>
              <a:t>59</a:t>
            </a:fld>
            <a:endParaRPr lang="en-US" altLang="en-US" sz="1400" smtClean="0"/>
          </a:p>
        </p:txBody>
      </p:sp>
      <p:pic>
        <p:nvPicPr>
          <p:cNvPr id="2" name="Picture 1" descr="power too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981200"/>
            <a:ext cx="7546848" cy="41757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altLang="en-US" smtClean="0"/>
              <a:t>Machinery Hazards Exercise</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B692DD-572C-4D80-A301-A56151AFEC64}" type="slidenum">
              <a:rPr lang="en-US" altLang="en-US" sz="1400" smtClean="0"/>
              <a:pPr>
                <a:spcBef>
                  <a:spcPct val="0"/>
                </a:spcBef>
                <a:buFontTx/>
                <a:buNone/>
              </a:pPr>
              <a:t>6</a:t>
            </a:fld>
            <a:endParaRPr lang="en-US" altLang="en-US" sz="1400" smtClean="0"/>
          </a:p>
        </p:txBody>
      </p:sp>
      <p:sp>
        <p:nvSpPr>
          <p:cNvPr id="23557" name="Rectangle 6"/>
          <p:cNvSpPr>
            <a:spLocks noChangeArrowheads="1"/>
          </p:cNvSpPr>
          <p:nvPr/>
        </p:nvSpPr>
        <p:spPr bwMode="auto">
          <a:xfrm>
            <a:off x="5194300" y="2216150"/>
            <a:ext cx="3276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222222"/>
                </a:solidFill>
              </a:rPr>
              <a:t>A </a:t>
            </a:r>
            <a:r>
              <a:rPr lang="en-US" altLang="en-US" sz="1800" b="1">
                <a:solidFill>
                  <a:srgbClr val="222222"/>
                </a:solidFill>
              </a:rPr>
              <a:t>lathe</a:t>
            </a:r>
            <a:r>
              <a:rPr lang="en-US" altLang="en-US" sz="1800">
                <a:solidFill>
                  <a:srgbClr val="222222"/>
                </a:solidFill>
              </a:rPr>
              <a:t> is a machine that rotates the workpiece about an </a:t>
            </a:r>
            <a:r>
              <a:rPr lang="en-US" altLang="en-US" sz="1800"/>
              <a:t>axis of rotation </a:t>
            </a:r>
            <a:r>
              <a:rPr lang="en-US" altLang="en-US" sz="1800">
                <a:solidFill>
                  <a:srgbClr val="222222"/>
                </a:solidFill>
              </a:rPr>
              <a:t>to perform various operations such as </a:t>
            </a:r>
            <a:r>
              <a:rPr lang="en-US" altLang="en-US" sz="1800"/>
              <a:t>cutting, sanding, knurling,  drilling, </a:t>
            </a:r>
            <a:r>
              <a:rPr lang="en-US" altLang="en-US" sz="1800" u="sng"/>
              <a:t>deformation</a:t>
            </a:r>
            <a:r>
              <a:rPr lang="en-US" altLang="en-US" sz="1800"/>
              <a:t>, facing,    turning </a:t>
            </a:r>
            <a:r>
              <a:rPr lang="en-US" altLang="en-US" sz="1800">
                <a:solidFill>
                  <a:srgbClr val="222222"/>
                </a:solidFill>
              </a:rPr>
              <a:t>with tools that are applied to the workpiece to create an object with symmetry about that axis.</a:t>
            </a:r>
            <a:endParaRPr lang="en-US" altLang="en-US" sz="1800"/>
          </a:p>
        </p:txBody>
      </p:sp>
      <p:pic>
        <p:nvPicPr>
          <p:cNvPr id="2" name="Picture 1" descr="lathe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3114" y="1810598"/>
            <a:ext cx="4761186" cy="367336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lgn="l"/>
            <a:r>
              <a:rPr lang="en-US" altLang="en-US" smtClean="0"/>
              <a:t>Abrasive Grinders</a:t>
            </a:r>
          </a:p>
        </p:txBody>
      </p:sp>
      <p:sp>
        <p:nvSpPr>
          <p:cNvPr id="134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B40D92-8708-4006-BCA5-D4144037AB68}" type="slidenum">
              <a:rPr lang="en-US" altLang="en-US" sz="1400" smtClean="0"/>
              <a:pPr>
                <a:spcBef>
                  <a:spcPct val="0"/>
                </a:spcBef>
                <a:buFontTx/>
                <a:buNone/>
              </a:pPr>
              <a:t>60</a:t>
            </a:fld>
            <a:endParaRPr lang="en-US" altLang="en-US" sz="1400" smtClean="0"/>
          </a:p>
        </p:txBody>
      </p:sp>
      <p:pic>
        <p:nvPicPr>
          <p:cNvPr id="3" name="Content Placeholder 2" descr="Hand-held grinders are a common tool in the shipyard. They are primarily used to grind down or cut through metals and other materials." title="photo - abrasive grinders being used"/>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55647" y="1676400"/>
            <a:ext cx="6432706" cy="4449763"/>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lgn="l"/>
            <a:r>
              <a:rPr lang="en-US" altLang="en-US" dirty="0" smtClean="0"/>
              <a:t>Exercise   </a:t>
            </a:r>
          </a:p>
        </p:txBody>
      </p:sp>
      <p:sp>
        <p:nvSpPr>
          <p:cNvPr id="136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97A138-652F-472F-94A9-52A7DDD8AF81}" type="slidenum">
              <a:rPr lang="en-US" altLang="en-US" sz="1400" smtClean="0"/>
              <a:pPr>
                <a:spcBef>
                  <a:spcPct val="0"/>
                </a:spcBef>
                <a:buFontTx/>
                <a:buNone/>
              </a:pPr>
              <a:t>61</a:t>
            </a:fld>
            <a:endParaRPr lang="en-US" altLang="en-US" sz="1400" smtClean="0"/>
          </a:p>
        </p:txBody>
      </p:sp>
      <p:pic>
        <p:nvPicPr>
          <p:cNvPr id="2" name="Picture 1" title="photo of injured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3075" y="1276350"/>
            <a:ext cx="5657850" cy="43053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lgn="l"/>
            <a:r>
              <a:rPr lang="en-US" altLang="en-US" smtClean="0"/>
              <a:t>Abrasive Grinder Hazards</a:t>
            </a:r>
          </a:p>
        </p:txBody>
      </p:sp>
      <p:sp>
        <p:nvSpPr>
          <p:cNvPr id="138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155664-F8C7-4FCB-B44D-2CD3296A4941}" type="slidenum">
              <a:rPr lang="en-US" altLang="en-US" sz="1400" smtClean="0"/>
              <a:pPr>
                <a:spcBef>
                  <a:spcPct val="0"/>
                </a:spcBef>
                <a:buFontTx/>
                <a:buNone/>
              </a:pPr>
              <a:t>62</a:t>
            </a:fld>
            <a:endParaRPr lang="en-US" altLang="en-US" sz="1400" smtClean="0"/>
          </a:p>
        </p:txBody>
      </p:sp>
      <p:pic>
        <p:nvPicPr>
          <p:cNvPr id="3" name="Content Placeholder 2" title="photo of injured fing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96893" y="1732013"/>
            <a:ext cx="5350213" cy="4338536"/>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76200"/>
            <a:ext cx="8229600" cy="1143000"/>
          </a:xfrm>
        </p:spPr>
        <p:txBody>
          <a:bodyPr/>
          <a:lstStyle/>
          <a:p>
            <a:pPr algn="l"/>
            <a:r>
              <a:rPr lang="en-US" altLang="en-US" smtClean="0"/>
              <a:t>Abrasive Grinder                Hazard Solutions</a:t>
            </a:r>
          </a:p>
        </p:txBody>
      </p:sp>
      <p:sp>
        <p:nvSpPr>
          <p:cNvPr id="1402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BF736B-196B-410E-8720-23D726271378}" type="slidenum">
              <a:rPr lang="en-US" altLang="en-US" sz="1400" smtClean="0"/>
              <a:pPr>
                <a:spcBef>
                  <a:spcPct val="0"/>
                </a:spcBef>
                <a:buFontTx/>
                <a:buNone/>
              </a:pPr>
              <a:t>63</a:t>
            </a:fld>
            <a:endParaRPr lang="en-US" altLang="en-US" sz="1400" smtClean="0"/>
          </a:p>
        </p:txBody>
      </p:sp>
      <p:pic>
        <p:nvPicPr>
          <p:cNvPr id="2" name="Picture 1" title="photo - abrasive grinde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1524000"/>
            <a:ext cx="6416842" cy="438751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457200" y="76200"/>
            <a:ext cx="8229600" cy="1143000"/>
          </a:xfrm>
        </p:spPr>
        <p:txBody>
          <a:bodyPr/>
          <a:lstStyle/>
          <a:p>
            <a:pPr algn="l"/>
            <a:r>
              <a:rPr lang="en-US" altLang="en-US" smtClean="0"/>
              <a:t>Hazard Solutions - Preparation</a:t>
            </a:r>
          </a:p>
        </p:txBody>
      </p:sp>
      <p:sp>
        <p:nvSpPr>
          <p:cNvPr id="142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B12587-441F-4E9F-BAAF-F0A70DEC7399}" type="slidenum">
              <a:rPr lang="en-US" altLang="en-US" sz="1400" smtClean="0"/>
              <a:pPr>
                <a:spcBef>
                  <a:spcPct val="0"/>
                </a:spcBef>
                <a:buFontTx/>
                <a:buNone/>
              </a:pPr>
              <a:t>64</a:t>
            </a:fld>
            <a:endParaRPr lang="en-US" altLang="en-US" sz="1400" smtClean="0"/>
          </a:p>
        </p:txBody>
      </p:sp>
      <p:pic>
        <p:nvPicPr>
          <p:cNvPr id="2" name="Picture 1" descr="preparation solutio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0650" y="1447800"/>
            <a:ext cx="6362700" cy="40386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81000" y="52388"/>
            <a:ext cx="8229600" cy="1143000"/>
          </a:xfrm>
        </p:spPr>
        <p:txBody>
          <a:bodyPr/>
          <a:lstStyle/>
          <a:p>
            <a:pPr algn="l"/>
            <a:r>
              <a:rPr lang="en-US" altLang="en-US" smtClean="0"/>
              <a:t>Hazard Solutions - Inspection</a:t>
            </a:r>
          </a:p>
        </p:txBody>
      </p:sp>
      <p:sp>
        <p:nvSpPr>
          <p:cNvPr id="144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C900EA-CDEF-4586-8EC4-CC1B24EA2E84}" type="slidenum">
              <a:rPr lang="en-US" altLang="en-US" sz="1400" smtClean="0"/>
              <a:pPr>
                <a:spcBef>
                  <a:spcPct val="0"/>
                </a:spcBef>
                <a:buFontTx/>
                <a:buNone/>
              </a:pPr>
              <a:t>65</a:t>
            </a:fld>
            <a:endParaRPr lang="en-US" altLang="en-US" sz="1400" smtClean="0"/>
          </a:p>
        </p:txBody>
      </p:sp>
      <p:pic>
        <p:nvPicPr>
          <p:cNvPr id="2" name="Picture 1" descr="inspection soluti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476438"/>
            <a:ext cx="5663184" cy="443179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81000" y="52388"/>
            <a:ext cx="8229600" cy="1143000"/>
          </a:xfrm>
        </p:spPr>
        <p:txBody>
          <a:bodyPr/>
          <a:lstStyle/>
          <a:p>
            <a:pPr algn="l"/>
            <a:r>
              <a:rPr lang="en-US" altLang="en-US" smtClean="0"/>
              <a:t>Hazard Solutions – Ring Test – Replacing the Wheel</a:t>
            </a:r>
          </a:p>
        </p:txBody>
      </p:sp>
      <p:sp>
        <p:nvSpPr>
          <p:cNvPr id="146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B527C1-E040-41EB-B52F-1E813C181D95}" type="slidenum">
              <a:rPr lang="en-US" altLang="en-US" sz="1400" smtClean="0"/>
              <a:pPr>
                <a:spcBef>
                  <a:spcPct val="0"/>
                </a:spcBef>
                <a:buFontTx/>
                <a:buNone/>
              </a:pPr>
              <a:t>66</a:t>
            </a:fld>
            <a:endParaRPr lang="en-US" altLang="en-US" sz="1400" smtClean="0"/>
          </a:p>
        </p:txBody>
      </p:sp>
      <p:pic>
        <p:nvPicPr>
          <p:cNvPr id="2" name="Picture 1" descr="ring te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634331"/>
            <a:ext cx="7410450" cy="417195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81000" y="52388"/>
            <a:ext cx="8229600" cy="1143000"/>
          </a:xfrm>
        </p:spPr>
        <p:txBody>
          <a:bodyPr/>
          <a:lstStyle/>
          <a:p>
            <a:pPr algn="l"/>
            <a:r>
              <a:rPr lang="en-US" altLang="en-US" smtClean="0"/>
              <a:t>Hazard Solutions – PPE – Switch the Grinder On</a:t>
            </a:r>
          </a:p>
        </p:txBody>
      </p:sp>
      <p:sp>
        <p:nvSpPr>
          <p:cNvPr id="148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0D297F-5935-48C2-9570-016B408A74BE}" type="slidenum">
              <a:rPr lang="en-US" altLang="en-US" sz="1400" smtClean="0"/>
              <a:pPr>
                <a:spcBef>
                  <a:spcPct val="0"/>
                </a:spcBef>
                <a:buFontTx/>
                <a:buNone/>
              </a:pPr>
              <a:t>67</a:t>
            </a:fld>
            <a:endParaRPr lang="en-US" altLang="en-US" sz="1400" smtClean="0"/>
          </a:p>
        </p:txBody>
      </p:sp>
      <p:pic>
        <p:nvPicPr>
          <p:cNvPr id="2" name="Picture 1" descr="gri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0" y="1447800"/>
            <a:ext cx="4987636" cy="4355869"/>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381000" y="52388"/>
            <a:ext cx="8229600" cy="1143000"/>
          </a:xfrm>
        </p:spPr>
        <p:txBody>
          <a:bodyPr/>
          <a:lstStyle/>
          <a:p>
            <a:pPr algn="l"/>
            <a:r>
              <a:rPr lang="en-US" altLang="en-US" smtClean="0"/>
              <a:t>Hazard Solutions – Grinding – Switch the Grinder Off</a:t>
            </a:r>
          </a:p>
        </p:txBody>
      </p:sp>
      <p:sp>
        <p:nvSpPr>
          <p:cNvPr id="150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F53E77-7F0E-4149-B8F1-0F3DF842B78D}" type="slidenum">
              <a:rPr lang="en-US" altLang="en-US" sz="1400" smtClean="0"/>
              <a:pPr>
                <a:spcBef>
                  <a:spcPct val="0"/>
                </a:spcBef>
                <a:buFontTx/>
                <a:buNone/>
              </a:pPr>
              <a:t>68</a:t>
            </a:fld>
            <a:endParaRPr lang="en-US" altLang="en-US" sz="1400" smtClean="0"/>
          </a:p>
        </p:txBody>
      </p:sp>
      <p:pic>
        <p:nvPicPr>
          <p:cNvPr id="2" name="Picture 1" descr="gri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577526"/>
            <a:ext cx="6323682" cy="4285561"/>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0" y="52388"/>
            <a:ext cx="9144000" cy="1143000"/>
          </a:xfrm>
        </p:spPr>
        <p:txBody>
          <a:bodyPr/>
          <a:lstStyle/>
          <a:p>
            <a:pPr algn="l"/>
            <a:r>
              <a:rPr lang="en-US" altLang="en-US" smtClean="0"/>
              <a:t>Hazard Solutions–Other Precautions – Maintenance/Storage</a:t>
            </a:r>
          </a:p>
        </p:txBody>
      </p:sp>
      <p:sp>
        <p:nvSpPr>
          <p:cNvPr id="152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3E3BF3-BA55-4328-B4F3-284974894E30}" type="slidenum">
              <a:rPr lang="en-US" altLang="en-US" sz="1400" smtClean="0"/>
              <a:pPr>
                <a:spcBef>
                  <a:spcPct val="0"/>
                </a:spcBef>
                <a:buFontTx/>
                <a:buNone/>
              </a:pPr>
              <a:t>69</a:t>
            </a:fld>
            <a:endParaRPr lang="en-US" altLang="en-US" sz="1400" smtClean="0"/>
          </a:p>
        </p:txBody>
      </p:sp>
      <p:pic>
        <p:nvPicPr>
          <p:cNvPr id="2" name="Picture 1" descr="parts of a grinde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683204"/>
            <a:ext cx="8229600" cy="40298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4500" y="152400"/>
            <a:ext cx="8229600" cy="1143000"/>
          </a:xfrm>
        </p:spPr>
        <p:txBody>
          <a:bodyPr/>
          <a:lstStyle/>
          <a:p>
            <a:pPr algn="l" eaLnBrk="1" hangingPunct="1"/>
            <a:r>
              <a:rPr lang="en-US" altLang="en-US" smtClean="0"/>
              <a:t>Your Risk Exercise</a:t>
            </a:r>
          </a:p>
        </p:txBody>
      </p:sp>
      <p:pic>
        <p:nvPicPr>
          <p:cNvPr id="2" name="Picture 1" descr="sawing 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460" y="1600200"/>
            <a:ext cx="6583680" cy="437388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0" y="152400"/>
            <a:ext cx="9144000" cy="1143000"/>
          </a:xfrm>
        </p:spPr>
        <p:txBody>
          <a:bodyPr/>
          <a:lstStyle/>
          <a:p>
            <a:pPr algn="l"/>
            <a:r>
              <a:rPr lang="en-US" altLang="en-US" smtClean="0"/>
              <a:t>Hand Grinder Do's and Don’ts</a:t>
            </a:r>
          </a:p>
        </p:txBody>
      </p:sp>
      <p:sp>
        <p:nvSpPr>
          <p:cNvPr id="1546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91A037-172E-40A9-9F88-4AFB940DA832}" type="slidenum">
              <a:rPr lang="en-US" altLang="en-US" sz="1400" smtClean="0"/>
              <a:pPr>
                <a:spcBef>
                  <a:spcPct val="0"/>
                </a:spcBef>
                <a:buFontTx/>
                <a:buNone/>
              </a:pPr>
              <a:t>70</a:t>
            </a:fld>
            <a:endParaRPr lang="en-US" altLang="en-US" sz="1400" smtClean="0"/>
          </a:p>
        </p:txBody>
      </p:sp>
      <p:pic>
        <p:nvPicPr>
          <p:cNvPr id="2" name="Picture 1" descr="Blue hand with thumb pointing up and redn hand with thumb pointing down" title="Do or don't 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1575" y="1385887"/>
            <a:ext cx="6800850" cy="408622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title"/>
          </p:nvPr>
        </p:nvSpPr>
        <p:spPr/>
        <p:txBody>
          <a:bodyPr/>
          <a:lstStyle/>
          <a:p>
            <a:pPr algn="l" eaLnBrk="1" hangingPunct="1"/>
            <a:r>
              <a:rPr lang="en-US" altLang="en-US" smtClean="0"/>
              <a:t>What Happened?</a:t>
            </a:r>
          </a:p>
        </p:txBody>
      </p:sp>
      <p:pic>
        <p:nvPicPr>
          <p:cNvPr id="156675" name="Picture 4" descr="DSC0001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54163" y="1600200"/>
            <a:ext cx="6034087" cy="4525963"/>
          </a:xfrm>
          <a:ln w="28575">
            <a:solidFill>
              <a:schemeClr val="tx1"/>
            </a:solidFill>
            <a:miter lim="800000"/>
            <a:headEnd/>
            <a:tailEnd/>
          </a:ln>
        </p:spPr>
      </p:pic>
      <p:sp>
        <p:nvSpPr>
          <p:cNvPr id="1566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F396E5-8FD3-43F3-926F-680C94F6571E}" type="slidenum">
              <a:rPr lang="en-US" altLang="en-US" sz="1400" smtClean="0"/>
              <a:pPr>
                <a:spcBef>
                  <a:spcPct val="0"/>
                </a:spcBef>
                <a:buFontTx/>
                <a:buNone/>
              </a:pPr>
              <a:t>71</a:t>
            </a:fld>
            <a:endParaRPr lang="en-US" alt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457200" y="76200"/>
            <a:ext cx="8229600" cy="1143000"/>
          </a:xfrm>
        </p:spPr>
        <p:txBody>
          <a:bodyPr/>
          <a:lstStyle/>
          <a:p>
            <a:pPr algn="l"/>
            <a:r>
              <a:rPr lang="en-US" altLang="en-US" dirty="0" smtClean="0"/>
              <a:t> Exercise</a:t>
            </a:r>
          </a:p>
        </p:txBody>
      </p:sp>
      <p:sp>
        <p:nvSpPr>
          <p:cNvPr id="1587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25F1D8-7BDB-42E9-A898-1B1C82126014}" type="slidenum">
              <a:rPr lang="en-US" altLang="en-US" sz="1400" smtClean="0"/>
              <a:pPr>
                <a:spcBef>
                  <a:spcPct val="0"/>
                </a:spcBef>
                <a:buFontTx/>
                <a:buNone/>
              </a:pPr>
              <a:t>72</a:t>
            </a:fld>
            <a:endParaRPr lang="en-US" altLang="en-US" sz="1400" smtClean="0"/>
          </a:p>
        </p:txBody>
      </p:sp>
      <p:pic>
        <p:nvPicPr>
          <p:cNvPr id="2" name="Picture 1" descr="correct way to &#10;&#10;&#10;&#10;&#10;&#10;&#10;&#10;&#10;&#10;&#10;&#10;&#10;&#10;&#10;&#10;&#10;&#10;&#10;how to use grin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958" y="1371600"/>
            <a:ext cx="6416842" cy="438751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gn="l"/>
            <a:r>
              <a:rPr lang="en-US" altLang="en-US" smtClean="0"/>
              <a:t>Portable Power Drills</a:t>
            </a:r>
          </a:p>
        </p:txBody>
      </p:sp>
      <p:sp>
        <p:nvSpPr>
          <p:cNvPr id="16077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2783FB-57EC-4797-910D-CFC230AC10E5}" type="slidenum">
              <a:rPr lang="en-US" altLang="en-US" sz="1400" smtClean="0"/>
              <a:pPr>
                <a:spcBef>
                  <a:spcPct val="0"/>
                </a:spcBef>
                <a:buFontTx/>
                <a:buNone/>
              </a:pPr>
              <a:t>73</a:t>
            </a:fld>
            <a:endParaRPr lang="en-US" altLang="en-US" sz="1400" smtClean="0"/>
          </a:p>
        </p:txBody>
      </p:sp>
      <p:pic>
        <p:nvPicPr>
          <p:cNvPr id="2" name="Picture 1" descr="have you done this befor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1295400"/>
            <a:ext cx="5875506" cy="4474723"/>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algn="l"/>
            <a:r>
              <a:rPr lang="en-US" altLang="en-US" smtClean="0"/>
              <a:t>Portable Power Drill Hazards</a:t>
            </a:r>
          </a:p>
        </p:txBody>
      </p:sp>
      <p:sp>
        <p:nvSpPr>
          <p:cNvPr id="1628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5FDDA2-8EDD-450C-82D1-5E5C35FB6B2E}" type="slidenum">
              <a:rPr lang="en-US" altLang="en-US" sz="1400" smtClean="0"/>
              <a:pPr>
                <a:spcBef>
                  <a:spcPct val="0"/>
                </a:spcBef>
                <a:buFontTx/>
                <a:buNone/>
              </a:pPr>
              <a:t>74</a:t>
            </a:fld>
            <a:endParaRPr lang="en-US" altLang="en-US" sz="1400" smtClean="0"/>
          </a:p>
        </p:txBody>
      </p:sp>
      <p:pic>
        <p:nvPicPr>
          <p:cNvPr id="2" name="Picture 1" descr="power drill 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5437" y="1672794"/>
            <a:ext cx="5953125" cy="446722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algn="l"/>
            <a:r>
              <a:rPr lang="en-US" altLang="en-US" dirty="0" smtClean="0"/>
              <a:t>  Exercise</a:t>
            </a:r>
          </a:p>
        </p:txBody>
      </p:sp>
      <p:sp>
        <p:nvSpPr>
          <p:cNvPr id="164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C1B7BD-7908-4EFA-905D-6F84D7251844}" type="slidenum">
              <a:rPr lang="en-US" altLang="en-US" sz="1400" smtClean="0"/>
              <a:pPr>
                <a:spcBef>
                  <a:spcPct val="0"/>
                </a:spcBef>
                <a:buFontTx/>
                <a:buNone/>
              </a:pPr>
              <a:t>75</a:t>
            </a:fld>
            <a:endParaRPr lang="en-US" altLang="en-US" sz="1400" smtClean="0"/>
          </a:p>
        </p:txBody>
      </p:sp>
      <p:pic>
        <p:nvPicPr>
          <p:cNvPr id="3" name="Picture 2" descr="drill b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1371600"/>
            <a:ext cx="6011056" cy="4167266"/>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57200" y="76200"/>
            <a:ext cx="8229600" cy="1143000"/>
          </a:xfrm>
        </p:spPr>
        <p:txBody>
          <a:bodyPr/>
          <a:lstStyle/>
          <a:p>
            <a:pPr algn="l"/>
            <a:r>
              <a:rPr lang="en-US" altLang="en-US" smtClean="0"/>
              <a:t>Portable Power Drill Solutions</a:t>
            </a:r>
          </a:p>
        </p:txBody>
      </p:sp>
      <p:sp>
        <p:nvSpPr>
          <p:cNvPr id="16691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F370C3-9EA5-46F5-B483-DB0628E53165}" type="slidenum">
              <a:rPr lang="en-US" altLang="en-US" sz="1400" smtClean="0"/>
              <a:pPr>
                <a:spcBef>
                  <a:spcPct val="0"/>
                </a:spcBef>
                <a:buFontTx/>
                <a:buNone/>
              </a:pPr>
              <a:t>76</a:t>
            </a:fld>
            <a:endParaRPr lang="en-US" altLang="en-US" sz="1400" smtClean="0"/>
          </a:p>
        </p:txBody>
      </p:sp>
      <p:pic>
        <p:nvPicPr>
          <p:cNvPr id="2" name="Picture 1" descr="power drill par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4475" y="1190263"/>
            <a:ext cx="6115050" cy="5000625"/>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Title 1"/>
          <p:cNvSpPr>
            <a:spLocks noGrp="1"/>
          </p:cNvSpPr>
          <p:nvPr>
            <p:ph type="title"/>
          </p:nvPr>
        </p:nvSpPr>
        <p:spPr>
          <a:xfrm>
            <a:off x="457200" y="-11113"/>
            <a:ext cx="8229600" cy="1143001"/>
          </a:xfrm>
        </p:spPr>
        <p:txBody>
          <a:bodyPr/>
          <a:lstStyle/>
          <a:p>
            <a:pPr algn="l"/>
            <a:r>
              <a:rPr lang="en-US" altLang="en-US" smtClean="0"/>
              <a:t>Before You Pull The Trigger!</a:t>
            </a:r>
          </a:p>
        </p:txBody>
      </p:sp>
      <p:sp>
        <p:nvSpPr>
          <p:cNvPr id="16896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AB24E8-374F-44B0-A234-1409C9AE63C8}" type="slidenum">
              <a:rPr lang="en-US" altLang="en-US" sz="1400" smtClean="0"/>
              <a:pPr>
                <a:spcBef>
                  <a:spcPct val="0"/>
                </a:spcBef>
                <a:buFontTx/>
                <a:buNone/>
              </a:pPr>
              <a:t>77</a:t>
            </a:fld>
            <a:endParaRPr lang="en-US" altLang="en-US" sz="1400" smtClean="0"/>
          </a:p>
        </p:txBody>
      </p:sp>
      <p:pic>
        <p:nvPicPr>
          <p:cNvPr id="2" name="Picture 1" title="photo - using power dri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4975" y="1514475"/>
            <a:ext cx="5734050" cy="3829050"/>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11113"/>
            <a:ext cx="8229600" cy="1143001"/>
          </a:xfrm>
        </p:spPr>
        <p:txBody>
          <a:bodyPr/>
          <a:lstStyle/>
          <a:p>
            <a:pPr algn="l"/>
            <a:r>
              <a:rPr lang="en-US" altLang="en-US" smtClean="0"/>
              <a:t>While Drilling!</a:t>
            </a:r>
          </a:p>
        </p:txBody>
      </p:sp>
      <p:sp>
        <p:nvSpPr>
          <p:cNvPr id="17101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8D501E-897B-4429-B83B-EDAE17F8419B}" type="slidenum">
              <a:rPr lang="en-US" altLang="en-US" sz="1400" smtClean="0"/>
              <a:pPr>
                <a:spcBef>
                  <a:spcPct val="0"/>
                </a:spcBef>
                <a:buFontTx/>
                <a:buNone/>
              </a:pPr>
              <a:t>78</a:t>
            </a:fld>
            <a:endParaRPr lang="en-US" altLang="en-US" sz="1400" smtClean="0"/>
          </a:p>
        </p:txBody>
      </p:sp>
      <p:pic>
        <p:nvPicPr>
          <p:cNvPr id="2" name="Picture 1" title="photo - drill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4875" y="1752600"/>
            <a:ext cx="7334250" cy="3352800"/>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57200" y="-11113"/>
            <a:ext cx="8229600" cy="1143001"/>
          </a:xfrm>
        </p:spPr>
        <p:txBody>
          <a:bodyPr/>
          <a:lstStyle/>
          <a:p>
            <a:pPr algn="l"/>
            <a:r>
              <a:rPr lang="en-US" altLang="en-US" smtClean="0"/>
              <a:t>More While Drilling!</a:t>
            </a:r>
          </a:p>
        </p:txBody>
      </p:sp>
      <p:sp>
        <p:nvSpPr>
          <p:cNvPr id="17305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AD9F34-7E3D-4831-AEC3-7AC2DBE02B66}" type="slidenum">
              <a:rPr lang="en-US" altLang="en-US" sz="1400" smtClean="0"/>
              <a:pPr>
                <a:spcBef>
                  <a:spcPct val="0"/>
                </a:spcBef>
                <a:buFontTx/>
                <a:buNone/>
              </a:pPr>
              <a:t>79</a:t>
            </a:fld>
            <a:endParaRPr lang="en-US" altLang="en-US" sz="1400" smtClean="0"/>
          </a:p>
        </p:txBody>
      </p:sp>
      <p:pic>
        <p:nvPicPr>
          <p:cNvPr id="2" name="Picture 1" title="Take your time ban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8250" y="2333625"/>
            <a:ext cx="6667500" cy="219075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en-US" smtClean="0"/>
              <a:t>Where Mechanical Hazards Occur</a:t>
            </a:r>
          </a:p>
        </p:txBody>
      </p:sp>
      <p:sp>
        <p:nvSpPr>
          <p:cNvPr id="27653" name="TextBox 7"/>
          <p:cNvSpPr txBox="1">
            <a:spLocks noChangeArrowheads="1"/>
          </p:cNvSpPr>
          <p:nvPr/>
        </p:nvSpPr>
        <p:spPr bwMode="auto">
          <a:xfrm>
            <a:off x="3919538" y="40640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Point of Operation</a:t>
            </a:r>
          </a:p>
        </p:txBody>
      </p:sp>
      <p:sp>
        <p:nvSpPr>
          <p:cNvPr id="27657" name="TextBox 13"/>
          <p:cNvSpPr txBox="1">
            <a:spLocks noChangeArrowheads="1"/>
          </p:cNvSpPr>
          <p:nvPr/>
        </p:nvSpPr>
        <p:spPr bwMode="auto">
          <a:xfrm>
            <a:off x="2927350" y="3090863"/>
            <a:ext cx="326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           </a:t>
            </a:r>
            <a:r>
              <a:rPr lang="en-US" altLang="en-US" sz="1800" dirty="0" smtClean="0"/>
              <a:t>     </a:t>
            </a:r>
            <a:r>
              <a:rPr lang="en-US" altLang="en-US" sz="1800" dirty="0">
                <a:solidFill>
                  <a:schemeClr val="bg1"/>
                </a:solidFill>
              </a:rPr>
              <a:t>Other Moving Parts</a:t>
            </a:r>
          </a:p>
        </p:txBody>
      </p:sp>
      <p:sp>
        <p:nvSpPr>
          <p:cNvPr id="27659" name="TextBox 15"/>
          <p:cNvSpPr txBox="1">
            <a:spLocks noChangeArrowheads="1"/>
          </p:cNvSpPr>
          <p:nvPr/>
        </p:nvSpPr>
        <p:spPr bwMode="auto">
          <a:xfrm>
            <a:off x="2341563" y="4454525"/>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       </a:t>
            </a:r>
            <a:r>
              <a:rPr lang="en-US" altLang="en-US" sz="1800" dirty="0" smtClean="0"/>
              <a:t>                 </a:t>
            </a:r>
            <a:r>
              <a:rPr lang="en-US" altLang="en-US" sz="1800" dirty="0">
                <a:solidFill>
                  <a:schemeClr val="bg1"/>
                </a:solidFill>
              </a:rPr>
              <a:t>Controls</a:t>
            </a:r>
          </a:p>
        </p:txBody>
      </p:sp>
      <p:pic>
        <p:nvPicPr>
          <p:cNvPr id="2" name="Picture 1" descr="identify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8488" y="1828800"/>
            <a:ext cx="5907024" cy="375513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l"/>
            <a:r>
              <a:rPr lang="en-US" altLang="en-US" smtClean="0"/>
              <a:t>Drilling Don’ts</a:t>
            </a:r>
          </a:p>
        </p:txBody>
      </p:sp>
      <p:pic>
        <p:nvPicPr>
          <p:cNvPr id="2" name="Picture 1" title="Imag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1905000"/>
            <a:ext cx="5753100" cy="37909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81000" y="609600"/>
            <a:ext cx="8229600" cy="1143000"/>
          </a:xfrm>
        </p:spPr>
        <p:txBody>
          <a:bodyPr/>
          <a:lstStyle/>
          <a:p>
            <a:pPr algn="l" eaLnBrk="1" hangingPunct="1"/>
            <a:r>
              <a:rPr lang="en-US" altLang="en-US" smtClean="0"/>
              <a:t>Portable Power Drill Exercise</a:t>
            </a:r>
            <a:br>
              <a:rPr lang="en-US" altLang="en-US" smtClean="0"/>
            </a:br>
            <a:endParaRPr lang="en-US" altLang="en-US" smtClean="0"/>
          </a:p>
        </p:txBody>
      </p:sp>
      <p:sp>
        <p:nvSpPr>
          <p:cNvPr id="1771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C2C3DA-1228-46C6-969C-B09677CAA65A}" type="slidenum">
              <a:rPr lang="en-US" altLang="en-US" sz="1400" smtClean="0"/>
              <a:pPr>
                <a:spcBef>
                  <a:spcPct val="0"/>
                </a:spcBef>
                <a:buFontTx/>
                <a:buNone/>
              </a:pPr>
              <a:t>81</a:t>
            </a:fld>
            <a:endParaRPr lang="en-US" altLang="en-US" sz="1400" smtClean="0"/>
          </a:p>
        </p:txBody>
      </p:sp>
      <p:pic>
        <p:nvPicPr>
          <p:cNvPr id="4" name="Picture 3" title="Imag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1905000"/>
            <a:ext cx="5753100" cy="379095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pPr algn="l"/>
            <a:r>
              <a:rPr lang="en-US" altLang="en-US" smtClean="0"/>
              <a:t>Sawzalls</a:t>
            </a:r>
          </a:p>
        </p:txBody>
      </p:sp>
      <p:sp>
        <p:nvSpPr>
          <p:cNvPr id="17920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138ADB-3165-4633-9E26-616BDDD39CD5}" type="slidenum">
              <a:rPr lang="en-US" altLang="en-US" sz="1400" smtClean="0"/>
              <a:pPr>
                <a:spcBef>
                  <a:spcPct val="0"/>
                </a:spcBef>
                <a:buFontTx/>
                <a:buNone/>
              </a:pPr>
              <a:t>82</a:t>
            </a:fld>
            <a:endParaRPr lang="en-US" altLang="en-US" sz="1400" smtClean="0"/>
          </a:p>
        </p:txBody>
      </p:sp>
      <p:pic>
        <p:nvPicPr>
          <p:cNvPr id="2" name="Picture 1" descr="man using a sawza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1130461"/>
            <a:ext cx="5401340" cy="4742121"/>
          </a:xfrm>
          <a:prstGeom prst="rect">
            <a:avLst/>
          </a:prstGeo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algn="l"/>
            <a:r>
              <a:rPr lang="en-US" altLang="en-US" smtClean="0"/>
              <a:t>Sawzall Hazards</a:t>
            </a:r>
          </a:p>
        </p:txBody>
      </p:sp>
      <p:sp>
        <p:nvSpPr>
          <p:cNvPr id="1812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9B0F15-AE4F-419B-BE47-7B5CFF0300DB}" type="slidenum">
              <a:rPr lang="en-US" altLang="en-US" sz="1400" smtClean="0"/>
              <a:pPr>
                <a:spcBef>
                  <a:spcPct val="0"/>
                </a:spcBef>
                <a:buFontTx/>
                <a:buNone/>
              </a:pPr>
              <a:t>83</a:t>
            </a:fld>
            <a:endParaRPr lang="en-US" altLang="en-US" sz="1400" smtClean="0"/>
          </a:p>
        </p:txBody>
      </p:sp>
      <p:pic>
        <p:nvPicPr>
          <p:cNvPr id="2" name="Picture 1" descr="sawzall injur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414744"/>
            <a:ext cx="5681844" cy="4257893"/>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457200" y="76200"/>
            <a:ext cx="8229600" cy="1143000"/>
          </a:xfrm>
        </p:spPr>
        <p:txBody>
          <a:bodyPr/>
          <a:lstStyle/>
          <a:p>
            <a:pPr algn="l"/>
            <a:r>
              <a:rPr lang="en-US" altLang="en-US" smtClean="0"/>
              <a:t>Sawzall Solutions</a:t>
            </a:r>
          </a:p>
        </p:txBody>
      </p:sp>
      <p:sp>
        <p:nvSpPr>
          <p:cNvPr id="1832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458411-3DF5-46AE-824F-4ADC9B2A21F5}" type="slidenum">
              <a:rPr lang="en-US" altLang="en-US" sz="1400" smtClean="0"/>
              <a:pPr>
                <a:spcBef>
                  <a:spcPct val="0"/>
                </a:spcBef>
                <a:buFontTx/>
                <a:buNone/>
              </a:pPr>
              <a:t>84</a:t>
            </a:fld>
            <a:endParaRPr lang="en-US" altLang="en-US" sz="1400" smtClean="0"/>
          </a:p>
        </p:txBody>
      </p:sp>
      <p:pic>
        <p:nvPicPr>
          <p:cNvPr id="2" name="Picture 1" descr="parts of a sawza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5375" y="1981200"/>
            <a:ext cx="6953250" cy="31242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57200" y="-11113"/>
            <a:ext cx="8229600" cy="1143001"/>
          </a:xfrm>
        </p:spPr>
        <p:txBody>
          <a:bodyPr/>
          <a:lstStyle/>
          <a:p>
            <a:pPr algn="l"/>
            <a:r>
              <a:rPr lang="en-US" altLang="en-US" dirty="0" smtClean="0"/>
              <a:t> Before You Pull The Trigger!</a:t>
            </a:r>
          </a:p>
        </p:txBody>
      </p:sp>
      <p:sp>
        <p:nvSpPr>
          <p:cNvPr id="1853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6F3C39-74A0-4AE9-9568-C3735812C273}" type="slidenum">
              <a:rPr lang="en-US" altLang="en-US" sz="1400" smtClean="0"/>
              <a:pPr>
                <a:spcBef>
                  <a:spcPct val="0"/>
                </a:spcBef>
                <a:buFontTx/>
                <a:buNone/>
              </a:pPr>
              <a:t>85</a:t>
            </a:fld>
            <a:endParaRPr lang="en-US" altLang="en-US" sz="1400" smtClean="0"/>
          </a:p>
        </p:txBody>
      </p:sp>
      <p:pic>
        <p:nvPicPr>
          <p:cNvPr id="2" name="Picture 1" descr="saw in us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6850" y="1447800"/>
            <a:ext cx="6210300" cy="3638550"/>
          </a:xfrm>
          <a:prstGeom prst="rect">
            <a:avLst/>
          </a:prstGeom>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11113"/>
            <a:ext cx="8229600" cy="1143001"/>
          </a:xfrm>
        </p:spPr>
        <p:txBody>
          <a:bodyPr/>
          <a:lstStyle/>
          <a:p>
            <a:pPr algn="l"/>
            <a:r>
              <a:rPr lang="en-US" altLang="en-US" smtClean="0"/>
              <a:t>While Sawing!</a:t>
            </a:r>
          </a:p>
        </p:txBody>
      </p:sp>
      <p:sp>
        <p:nvSpPr>
          <p:cNvPr id="18739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A47C8B-860C-498E-909C-B80407C9EE64}" type="slidenum">
              <a:rPr lang="en-US" altLang="en-US" sz="1400" smtClean="0"/>
              <a:pPr>
                <a:spcBef>
                  <a:spcPct val="0"/>
                </a:spcBef>
                <a:buFontTx/>
                <a:buNone/>
              </a:pPr>
              <a:t>86</a:t>
            </a:fld>
            <a:endParaRPr lang="en-US" altLang="en-US" sz="1400" smtClean="0"/>
          </a:p>
        </p:txBody>
      </p:sp>
      <p:pic>
        <p:nvPicPr>
          <p:cNvPr id="2" name="Picture 1" descr="man saw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6950" y="1447800"/>
            <a:ext cx="4286250" cy="4300538"/>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l"/>
            <a:r>
              <a:rPr lang="en-US" altLang="en-US" smtClean="0"/>
              <a:t>Sawzall Don’ts</a:t>
            </a:r>
          </a:p>
        </p:txBody>
      </p:sp>
      <p:pic>
        <p:nvPicPr>
          <p:cNvPr id="2" name="Picture 1" title="Don't do symbo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447800"/>
            <a:ext cx="4572000" cy="45720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l"/>
            <a:r>
              <a:rPr lang="en-US" altLang="en-US" smtClean="0"/>
              <a:t>More Sawzall Don’ts</a:t>
            </a:r>
          </a:p>
        </p:txBody>
      </p:sp>
      <p:pic>
        <p:nvPicPr>
          <p:cNvPr id="3" name="Picture 2" title="Don't do symbo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447800"/>
            <a:ext cx="4572000" cy="45720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1000" y="609600"/>
            <a:ext cx="8229600" cy="1143000"/>
          </a:xfrm>
        </p:spPr>
        <p:txBody>
          <a:bodyPr/>
          <a:lstStyle/>
          <a:p>
            <a:pPr algn="l" eaLnBrk="1" hangingPunct="1"/>
            <a:r>
              <a:rPr lang="en-US" altLang="en-US" smtClean="0"/>
              <a:t>Sawzall Exercise</a:t>
            </a:r>
            <a:br>
              <a:rPr lang="en-US" altLang="en-US" smtClean="0"/>
            </a:br>
            <a:endParaRPr lang="en-US" altLang="en-US" smtClean="0"/>
          </a:p>
        </p:txBody>
      </p:sp>
      <p:sp>
        <p:nvSpPr>
          <p:cNvPr id="1935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871B84-1F37-4821-8E8F-C4761B864FA5}" type="slidenum">
              <a:rPr lang="en-US" altLang="en-US" sz="1400" smtClean="0"/>
              <a:pPr>
                <a:spcBef>
                  <a:spcPct val="0"/>
                </a:spcBef>
                <a:buFontTx/>
                <a:buNone/>
              </a:pPr>
              <a:t>89</a:t>
            </a:fld>
            <a:endParaRPr lang="en-US" altLang="en-US" sz="1400" smtClean="0"/>
          </a:p>
        </p:txBody>
      </p:sp>
      <p:pic>
        <p:nvPicPr>
          <p:cNvPr id="4" name="Picture 3" title="Imag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1905000"/>
            <a:ext cx="5753100" cy="3790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altLang="en-US" smtClean="0"/>
              <a:t>Hazards to be Guarded</a:t>
            </a:r>
          </a:p>
        </p:txBody>
      </p:sp>
      <p:pic>
        <p:nvPicPr>
          <p:cNvPr id="2" name="Picture 1" descr="identify haz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3869" y="1454214"/>
            <a:ext cx="5696262" cy="4242216"/>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algn="l"/>
            <a:r>
              <a:rPr lang="en-US" altLang="en-US" smtClean="0">
                <a:solidFill>
                  <a:schemeClr val="tx1"/>
                </a:solidFill>
              </a:rPr>
              <a:t>Needle Gun</a:t>
            </a:r>
          </a:p>
        </p:txBody>
      </p:sp>
      <p:sp>
        <p:nvSpPr>
          <p:cNvPr id="19558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41D396-7EA9-4FE4-83DA-65F158B44DC9}" type="slidenum">
              <a:rPr lang="en-US" altLang="en-US" sz="1400" smtClean="0"/>
              <a:pPr>
                <a:spcBef>
                  <a:spcPct val="0"/>
                </a:spcBef>
                <a:buFontTx/>
                <a:buNone/>
              </a:pPr>
              <a:t>90</a:t>
            </a:fld>
            <a:endParaRPr lang="en-US" altLang="en-US" sz="1400" smtClean="0"/>
          </a:p>
        </p:txBody>
      </p:sp>
      <p:pic>
        <p:nvPicPr>
          <p:cNvPr id="2" name="Picture 1" descr="needle gun in us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0850" y="1146858"/>
            <a:ext cx="3162300" cy="4819650"/>
          </a:xfrm>
          <a:prstGeom prst="rect">
            <a:avLst/>
          </a:prstGeom>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457200" y="228600"/>
            <a:ext cx="8229600" cy="1143000"/>
          </a:xfrm>
        </p:spPr>
        <p:txBody>
          <a:bodyPr/>
          <a:lstStyle/>
          <a:p>
            <a:pPr algn="l"/>
            <a:r>
              <a:rPr lang="en-US" altLang="en-US" smtClean="0">
                <a:solidFill>
                  <a:schemeClr val="tx1"/>
                </a:solidFill>
              </a:rPr>
              <a:t>Needle Gun Hazards</a:t>
            </a:r>
          </a:p>
        </p:txBody>
      </p:sp>
      <p:sp>
        <p:nvSpPr>
          <p:cNvPr id="1976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5C4852-6A4B-4A7D-A47E-FD097B402E12}" type="slidenum">
              <a:rPr lang="en-US" altLang="en-US" sz="1400" smtClean="0"/>
              <a:pPr>
                <a:spcBef>
                  <a:spcPct val="0"/>
                </a:spcBef>
                <a:buFontTx/>
                <a:buNone/>
              </a:pPr>
              <a:t>91</a:t>
            </a:fld>
            <a:endParaRPr lang="en-US" altLang="en-US" sz="1400" smtClean="0"/>
          </a:p>
        </p:txBody>
      </p:sp>
      <p:pic>
        <p:nvPicPr>
          <p:cNvPr id="2" name="Picture 1" descr="nail gun 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901031"/>
            <a:ext cx="2867025" cy="2390775"/>
          </a:xfrm>
          <a:prstGeom prst="rect">
            <a:avLst/>
          </a:prstGeom>
        </p:spPr>
      </p:pic>
      <p:pic>
        <p:nvPicPr>
          <p:cNvPr id="3" name="Picture 2" descr="vibration hand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5347" y="1881740"/>
            <a:ext cx="3831771" cy="2368062"/>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76200"/>
            <a:ext cx="8229600" cy="1143000"/>
          </a:xfrm>
        </p:spPr>
        <p:txBody>
          <a:bodyPr/>
          <a:lstStyle/>
          <a:p>
            <a:pPr algn="l"/>
            <a:r>
              <a:rPr lang="en-US" altLang="en-US" smtClean="0">
                <a:solidFill>
                  <a:schemeClr val="tx1"/>
                </a:solidFill>
              </a:rPr>
              <a:t>Needle Gun Solutions</a:t>
            </a:r>
          </a:p>
        </p:txBody>
      </p:sp>
      <p:sp>
        <p:nvSpPr>
          <p:cNvPr id="1996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CDCA6D-E184-4424-A1E5-9A7D98EADE25}" type="slidenum">
              <a:rPr lang="en-US" altLang="en-US" sz="1400" smtClean="0"/>
              <a:pPr>
                <a:spcBef>
                  <a:spcPct val="0"/>
                </a:spcBef>
                <a:buFontTx/>
                <a:buNone/>
              </a:pPr>
              <a:t>92</a:t>
            </a:fld>
            <a:endParaRPr lang="en-US" altLang="en-US" sz="1400" smtClean="0"/>
          </a:p>
        </p:txBody>
      </p:sp>
      <p:pic>
        <p:nvPicPr>
          <p:cNvPr id="2" name="Picture 1" descr="identy parts of a needle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9830" y="1724186"/>
            <a:ext cx="6044339" cy="3409627"/>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Title 1"/>
          <p:cNvSpPr>
            <a:spLocks noGrp="1"/>
          </p:cNvSpPr>
          <p:nvPr>
            <p:ph type="title"/>
          </p:nvPr>
        </p:nvSpPr>
        <p:spPr>
          <a:xfrm>
            <a:off x="457200" y="-11113"/>
            <a:ext cx="8229600" cy="1143001"/>
          </a:xfrm>
        </p:spPr>
        <p:txBody>
          <a:bodyPr/>
          <a:lstStyle/>
          <a:p>
            <a:pPr algn="l"/>
            <a:r>
              <a:rPr lang="en-US" altLang="en-US" dirty="0" smtClean="0">
                <a:solidFill>
                  <a:schemeClr val="tx1"/>
                </a:solidFill>
              </a:rPr>
              <a:t>Before You Pull The Trigger</a:t>
            </a:r>
            <a:r>
              <a:rPr lang="en-US" altLang="en-US" dirty="0" smtClean="0"/>
              <a:t>! </a:t>
            </a:r>
          </a:p>
        </p:txBody>
      </p:sp>
      <p:sp>
        <p:nvSpPr>
          <p:cNvPr id="20173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356619-79E9-4FDC-9490-DE915700E0AC}" type="slidenum">
              <a:rPr lang="en-US" altLang="en-US" sz="1400" smtClean="0"/>
              <a:pPr>
                <a:spcBef>
                  <a:spcPct val="0"/>
                </a:spcBef>
                <a:buFontTx/>
                <a:buNone/>
              </a:pPr>
              <a:t>93</a:t>
            </a:fld>
            <a:endParaRPr lang="en-US" altLang="en-US" sz="1400" smtClean="0"/>
          </a:p>
        </p:txBody>
      </p:sp>
      <p:pic>
        <p:nvPicPr>
          <p:cNvPr id="4" name="Picture 3" title="Nail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7015" y="1354015"/>
            <a:ext cx="4149969" cy="4149969"/>
          </a:xfrm>
          <a:prstGeom prst="rect">
            <a:avLst/>
          </a:prstGeom>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11113"/>
            <a:ext cx="8229600" cy="1143001"/>
          </a:xfrm>
        </p:spPr>
        <p:txBody>
          <a:bodyPr/>
          <a:lstStyle/>
          <a:p>
            <a:pPr algn="l"/>
            <a:r>
              <a:rPr lang="en-US" altLang="en-US" smtClean="0">
                <a:solidFill>
                  <a:schemeClr val="tx1"/>
                </a:solidFill>
              </a:rPr>
              <a:t>While Needle Gunning!</a:t>
            </a:r>
          </a:p>
        </p:txBody>
      </p:sp>
      <p:sp>
        <p:nvSpPr>
          <p:cNvPr id="20377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044D62-3F5F-4393-8A30-3EEED8A839E0}" type="slidenum">
              <a:rPr lang="en-US" altLang="en-US" sz="1400" smtClean="0"/>
              <a:pPr>
                <a:spcBef>
                  <a:spcPct val="0"/>
                </a:spcBef>
                <a:buFontTx/>
                <a:buNone/>
              </a:pPr>
              <a:t>94</a:t>
            </a:fld>
            <a:endParaRPr lang="en-US" altLang="en-US" sz="1400" smtClean="0"/>
          </a:p>
        </p:txBody>
      </p:sp>
      <p:pic>
        <p:nvPicPr>
          <p:cNvPr id="2" name="Picture 1" descr="man using a needle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1137" y="2057400"/>
            <a:ext cx="6181725" cy="2686050"/>
          </a:xfrm>
          <a:prstGeom prst="rect">
            <a:avLst/>
          </a:prstGeo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l"/>
            <a:r>
              <a:rPr lang="en-US" altLang="en-US" smtClean="0">
                <a:solidFill>
                  <a:schemeClr val="tx1"/>
                </a:solidFill>
              </a:rPr>
              <a:t>Needle Gunning Don’ts</a:t>
            </a:r>
          </a:p>
        </p:txBody>
      </p:sp>
      <p:pic>
        <p:nvPicPr>
          <p:cNvPr id="3" name="Picture 2" title="Do not do symbo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447800"/>
            <a:ext cx="4572000" cy="45720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81000" y="609600"/>
            <a:ext cx="8229600" cy="1143000"/>
          </a:xfrm>
        </p:spPr>
        <p:txBody>
          <a:bodyPr/>
          <a:lstStyle/>
          <a:p>
            <a:pPr algn="l" eaLnBrk="1" hangingPunct="1"/>
            <a:r>
              <a:rPr lang="en-US" altLang="en-US" smtClean="0">
                <a:solidFill>
                  <a:schemeClr val="tx1"/>
                </a:solidFill>
              </a:rPr>
              <a:t>Needle Gunning Exercise</a:t>
            </a:r>
            <a:r>
              <a:rPr lang="en-US" altLang="en-US" smtClean="0"/>
              <a:t/>
            </a:r>
            <a:br>
              <a:rPr lang="en-US" altLang="en-US" smtClean="0"/>
            </a:br>
            <a:endParaRPr lang="en-US" altLang="en-US" smtClean="0"/>
          </a:p>
        </p:txBody>
      </p:sp>
      <p:sp>
        <p:nvSpPr>
          <p:cNvPr id="20787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3C96C5-9154-4C03-A4E2-BDC0B973AE8A}" type="slidenum">
              <a:rPr lang="en-US" altLang="en-US" sz="1400" smtClean="0"/>
              <a:pPr>
                <a:spcBef>
                  <a:spcPct val="0"/>
                </a:spcBef>
                <a:buFontTx/>
                <a:buNone/>
              </a:pPr>
              <a:t>96</a:t>
            </a:fld>
            <a:endParaRPr lang="en-US" altLang="en-US" sz="1400" smtClean="0"/>
          </a:p>
        </p:txBody>
      </p:sp>
      <p:pic>
        <p:nvPicPr>
          <p:cNvPr id="4" name="Picture 3" title="Do not do symbo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447800"/>
            <a:ext cx="4572000" cy="4572000"/>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1"/>
          <p:cNvSpPr>
            <a:spLocks noGrp="1"/>
          </p:cNvSpPr>
          <p:nvPr>
            <p:ph type="sldNum" sz="quarter" idx="4294967295"/>
          </p:nvPr>
        </p:nvSpPr>
        <p:spPr>
          <a:xfrm>
            <a:off x="7162800" y="62452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FD07A2-CDEC-46AF-AA6B-E1B860AE917B}" type="slidenum">
              <a:rPr lang="en-US" altLang="en-US" sz="1400" smtClean="0"/>
              <a:pPr>
                <a:spcBef>
                  <a:spcPct val="0"/>
                </a:spcBef>
                <a:buFontTx/>
                <a:buNone/>
              </a:pPr>
              <a:t>97</a:t>
            </a:fld>
            <a:endParaRPr lang="en-US" altLang="en-US" sz="1400" smtClean="0"/>
          </a:p>
        </p:txBody>
      </p:sp>
      <p:pic>
        <p:nvPicPr>
          <p:cNvPr id="3" name="Picture 2" descr="questio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838200"/>
            <a:ext cx="6734908" cy="5187462"/>
          </a:xfrm>
          <a:prstGeom prst="rect">
            <a:avLst/>
          </a:prstGeom>
        </p:spPr>
      </p:pic>
      <p:sp>
        <p:nvSpPr>
          <p:cNvPr id="4" name="Title 3"/>
          <p:cNvSpPr>
            <a:spLocks noGrp="1"/>
          </p:cNvSpPr>
          <p:nvPr>
            <p:ph type="title"/>
          </p:nvPr>
        </p:nvSpPr>
        <p:spPr>
          <a:xfrm>
            <a:off x="381000" y="152400"/>
            <a:ext cx="8229600" cy="533400"/>
          </a:xfrm>
        </p:spPr>
        <p:txBody>
          <a:bodyPr/>
          <a:lstStyle/>
          <a:p>
            <a:r>
              <a:rPr lang="en-US" dirty="0" smtClean="0">
                <a:solidFill>
                  <a:schemeClr val="bg1"/>
                </a:solidFill>
              </a:rPr>
              <a:t>Questions/Com </a:t>
            </a:r>
            <a:r>
              <a:rPr lang="en-US" dirty="0" err="1" smtClean="0">
                <a:solidFill>
                  <a:schemeClr val="bg1"/>
                </a:solidFill>
              </a:rPr>
              <a:t>ments</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6516</Words>
  <Application>Microsoft Office PowerPoint</Application>
  <PresentationFormat>On-screen Show (4:3)</PresentationFormat>
  <Paragraphs>1346</Paragraphs>
  <Slides>97</Slides>
  <Notes>97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97</vt:i4>
      </vt:variant>
    </vt:vector>
  </HeadingPairs>
  <TitlesOfParts>
    <vt:vector size="105" baseType="lpstr">
      <vt:lpstr>MS PGothic</vt:lpstr>
      <vt:lpstr>Arial</vt:lpstr>
      <vt:lpstr>ArialMT</vt:lpstr>
      <vt:lpstr>CommonBullets</vt:lpstr>
      <vt:lpstr>Tahoma</vt:lpstr>
      <vt:lpstr>Wingdings</vt:lpstr>
      <vt:lpstr>Default Design</vt:lpstr>
      <vt:lpstr>4_Default Design</vt:lpstr>
      <vt:lpstr>Faculty Guide</vt:lpstr>
      <vt:lpstr>Table of Contents</vt:lpstr>
      <vt:lpstr>Course Objectives</vt:lpstr>
      <vt:lpstr>OSHA</vt:lpstr>
      <vt:lpstr> Recent and Real Machinery Hazards</vt:lpstr>
      <vt:lpstr>Machinery Hazards Exercise</vt:lpstr>
      <vt:lpstr>Your Risk Exercise</vt:lpstr>
      <vt:lpstr>Where Mechanical Hazards Occur</vt:lpstr>
      <vt:lpstr>Hazards to be Guarded</vt:lpstr>
      <vt:lpstr>Motions</vt:lpstr>
      <vt:lpstr>In-Running Nip Points</vt:lpstr>
      <vt:lpstr>Action</vt:lpstr>
      <vt:lpstr>Exercise</vt:lpstr>
      <vt:lpstr>Applicable Regulations</vt:lpstr>
      <vt:lpstr>Machine Guards and Devices</vt:lpstr>
      <vt:lpstr>Machine Guards –                  Fixed and Interlocked</vt:lpstr>
      <vt:lpstr>Machine Guards –         Adjustable and Self-Adjusting</vt:lpstr>
      <vt:lpstr>Exercise </vt:lpstr>
      <vt:lpstr>Guarding Devices –          Presence Sensing and Pullback</vt:lpstr>
      <vt:lpstr>Guarding Devices –         Restraint and Safety Controls</vt:lpstr>
      <vt:lpstr>Guarding Devices –               Gates and Two-Handed Controls</vt:lpstr>
      <vt:lpstr>Safeguarding by Location and Distance</vt:lpstr>
      <vt:lpstr>Exercise  </vt:lpstr>
      <vt:lpstr>Specific Machines              Hazards and Solutions</vt:lpstr>
      <vt:lpstr>Abrasive Wheel and Grinder</vt:lpstr>
      <vt:lpstr>Abrasive Wheel and Grinder Hazards</vt:lpstr>
      <vt:lpstr>Abrasive Wheel and Grinder Solutions</vt:lpstr>
      <vt:lpstr>Band Saw</vt:lpstr>
      <vt:lpstr>Band Saw Hazards</vt:lpstr>
      <vt:lpstr> Band Saw Solutions</vt:lpstr>
      <vt:lpstr>Shop Saw  (Cut-Off Saws)</vt:lpstr>
      <vt:lpstr>Shop Saw Hazards</vt:lpstr>
      <vt:lpstr> Shop Saw  Solutions</vt:lpstr>
      <vt:lpstr>EXCERCISE</vt:lpstr>
      <vt:lpstr>Drill Press</vt:lpstr>
      <vt:lpstr>Drill Press Hazards</vt:lpstr>
      <vt:lpstr> Drill Press Solutions</vt:lpstr>
      <vt:lpstr>Wood Lathe</vt:lpstr>
      <vt:lpstr>Wood Lathe Hazards</vt:lpstr>
      <vt:lpstr> Wood Lathe Solutions</vt:lpstr>
      <vt:lpstr>Planer</vt:lpstr>
      <vt:lpstr>Planer Hazards</vt:lpstr>
      <vt:lpstr> Planer Solutions</vt:lpstr>
      <vt:lpstr>What Should Have Been Done Differently?  Show appropriate video</vt:lpstr>
      <vt:lpstr>Milling Machine</vt:lpstr>
      <vt:lpstr>Milling Machine Hazards</vt:lpstr>
      <vt:lpstr> Milling Machine Solutions</vt:lpstr>
      <vt:lpstr>Roll-Forming &amp; Roll-Bending</vt:lpstr>
      <vt:lpstr>Roll-Forming &amp; Roll-Bending Hazards</vt:lpstr>
      <vt:lpstr> Roll-Forming &amp; Roll-Bending Solutions</vt:lpstr>
      <vt:lpstr> Machine Guarding Checklists</vt:lpstr>
      <vt:lpstr>Questions/Comments</vt:lpstr>
      <vt:lpstr>Portable Power Tools</vt:lpstr>
      <vt:lpstr>Power Tool Hazards - Exercise</vt:lpstr>
      <vt:lpstr>Applicable Regulations </vt:lpstr>
      <vt:lpstr>OSHA Precautions</vt:lpstr>
      <vt:lpstr>More OSHA Precautions</vt:lpstr>
      <vt:lpstr>Controls and Switches</vt:lpstr>
      <vt:lpstr>Specific Tool                     Hazards and Solutions</vt:lpstr>
      <vt:lpstr>Abrasive Grinders</vt:lpstr>
      <vt:lpstr>Exercise   </vt:lpstr>
      <vt:lpstr>Abrasive Grinder Hazards</vt:lpstr>
      <vt:lpstr>Abrasive Grinder                Hazard Solutions</vt:lpstr>
      <vt:lpstr>Hazard Solutions - Preparation</vt:lpstr>
      <vt:lpstr>Hazard Solutions - Inspection</vt:lpstr>
      <vt:lpstr>Hazard Solutions – Ring Test – Replacing the Wheel</vt:lpstr>
      <vt:lpstr>Hazard Solutions – PPE – Switch the Grinder On</vt:lpstr>
      <vt:lpstr>Hazard Solutions – Grinding – Switch the Grinder Off</vt:lpstr>
      <vt:lpstr>Hazard Solutions–Other Precautions – Maintenance/Storage</vt:lpstr>
      <vt:lpstr>Hand Grinder Do's and Don’ts</vt:lpstr>
      <vt:lpstr>What Happened?</vt:lpstr>
      <vt:lpstr> Exercise</vt:lpstr>
      <vt:lpstr>Portable Power Drills</vt:lpstr>
      <vt:lpstr>Portable Power Drill Hazards</vt:lpstr>
      <vt:lpstr>  Exercise</vt:lpstr>
      <vt:lpstr>Portable Power Drill Solutions</vt:lpstr>
      <vt:lpstr>Before You Pull The Trigger!</vt:lpstr>
      <vt:lpstr>While Drilling!</vt:lpstr>
      <vt:lpstr>More While Drilling!</vt:lpstr>
      <vt:lpstr>Drilling Don’ts</vt:lpstr>
      <vt:lpstr>Portable Power Drill Exercise </vt:lpstr>
      <vt:lpstr>Sawzalls</vt:lpstr>
      <vt:lpstr>Sawzall Hazards</vt:lpstr>
      <vt:lpstr>Sawzall Solutions</vt:lpstr>
      <vt:lpstr> Before You Pull The Trigger!</vt:lpstr>
      <vt:lpstr>While Sawing!</vt:lpstr>
      <vt:lpstr>Sawzall Don’ts</vt:lpstr>
      <vt:lpstr>More Sawzall Don’ts</vt:lpstr>
      <vt:lpstr>Sawzall Exercise </vt:lpstr>
      <vt:lpstr>Needle Gun</vt:lpstr>
      <vt:lpstr>Needle Gun Hazards</vt:lpstr>
      <vt:lpstr>Needle Gun Solutions</vt:lpstr>
      <vt:lpstr>Before You Pull The Trigger! </vt:lpstr>
      <vt:lpstr>While Needle Gunning!</vt:lpstr>
      <vt:lpstr>Needle Gunning Don’ts</vt:lpstr>
      <vt:lpstr>Needle Gunning Exercise </vt:lpstr>
      <vt:lpstr>Questions/Com 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2020-05-07T13:39:19Z</dcterms:created>
  <dcterms:modified xsi:type="dcterms:W3CDTF">2020-05-07T13:42:13Z</dcterms:modified>
</cp:coreProperties>
</file>