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07"/>
  </p:notesMasterIdLst>
  <p:handoutMasterIdLst>
    <p:handoutMasterId r:id="rId108"/>
  </p:handoutMasterIdLst>
  <p:sldIdLst>
    <p:sldId id="256" r:id="rId7"/>
    <p:sldId id="423" r:id="rId8"/>
    <p:sldId id="424" r:id="rId9"/>
    <p:sldId id="311" r:id="rId10"/>
    <p:sldId id="425" r:id="rId11"/>
    <p:sldId id="260" r:id="rId12"/>
    <p:sldId id="417" r:id="rId13"/>
    <p:sldId id="418" r:id="rId14"/>
    <p:sldId id="426" r:id="rId15"/>
    <p:sldId id="419" r:id="rId16"/>
    <p:sldId id="427" r:id="rId17"/>
    <p:sldId id="428" r:id="rId18"/>
    <p:sldId id="429" r:id="rId19"/>
    <p:sldId id="430" r:id="rId20"/>
    <p:sldId id="431" r:id="rId21"/>
    <p:sldId id="432" r:id="rId22"/>
    <p:sldId id="433" r:id="rId23"/>
    <p:sldId id="420" r:id="rId24"/>
    <p:sldId id="421"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0" r:id="rId92"/>
    <p:sldId id="501" r:id="rId93"/>
    <p:sldId id="502" r:id="rId94"/>
    <p:sldId id="503" r:id="rId95"/>
    <p:sldId id="504" r:id="rId96"/>
    <p:sldId id="505" r:id="rId97"/>
    <p:sldId id="506" r:id="rId98"/>
    <p:sldId id="507" r:id="rId99"/>
    <p:sldId id="508" r:id="rId100"/>
    <p:sldId id="509" r:id="rId101"/>
    <p:sldId id="510" r:id="rId102"/>
    <p:sldId id="511" r:id="rId103"/>
    <p:sldId id="512" r:id="rId104"/>
    <p:sldId id="513" r:id="rId105"/>
    <p:sldId id="514" r:id="rId10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4" autoAdjust="0"/>
    <p:restoredTop sz="85314" autoAdjust="0"/>
  </p:normalViewPr>
  <p:slideViewPr>
    <p:cSldViewPr>
      <p:cViewPr varScale="1">
        <p:scale>
          <a:sx n="60" d="100"/>
          <a:sy n="60" d="100"/>
        </p:scale>
        <p:origin x="1517"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24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4EB4CE7-4899-4979-86DF-7ACAE67F1B42}" type="datetimeFigureOut">
              <a:rPr lang="en-US" smtClean="0"/>
              <a:pPr/>
              <a:t>5/7/2020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70D5729-B657-47DC-8A6F-2C771E864F02}" type="slidenum">
              <a:rPr lang="en-US" smtClean="0"/>
              <a:pPr/>
              <a:t>‹#›</a:t>
            </a:fld>
            <a:endParaRPr lang="en-US"/>
          </a:p>
        </p:txBody>
      </p:sp>
    </p:spTree>
    <p:extLst>
      <p:ext uri="{BB962C8B-B14F-4D97-AF65-F5344CB8AC3E}">
        <p14:creationId xmlns:p14="http://schemas.microsoft.com/office/powerpoint/2010/main" val="68835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250904A-77DB-43DE-AF2A-FF2B2913D27D}" type="datetimeFigureOut">
              <a:rPr lang="en-US" smtClean="0"/>
              <a:pPr/>
              <a:t>5/7/2020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11EA9B7-3BC7-42D7-88D6-E949AF61D7BA}" type="slidenum">
              <a:rPr lang="en-US" smtClean="0"/>
              <a:pPr/>
              <a:t>‹#›</a:t>
            </a:fld>
            <a:endParaRPr lang="en-US"/>
          </a:p>
        </p:txBody>
      </p:sp>
    </p:spTree>
    <p:extLst>
      <p:ext uri="{BB962C8B-B14F-4D97-AF65-F5344CB8AC3E}">
        <p14:creationId xmlns:p14="http://schemas.microsoft.com/office/powerpoint/2010/main" val="380153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Combustible Grain Dust workshop. This training program </a:t>
            </a:r>
            <a:r>
              <a:rPr lang="en-US" baseline="0"/>
              <a:t>is </a:t>
            </a:r>
            <a:r>
              <a:rPr lang="en-US" baseline="0" smtClean="0"/>
              <a:t>to </a:t>
            </a:r>
            <a:r>
              <a:rPr lang="en-US" baseline="0" dirty="0"/>
              <a:t>create awareness on combustible grain dust to workers and supervisors in the grain handling and processing industry. </a:t>
            </a:r>
          </a:p>
          <a:p>
            <a:r>
              <a:rPr lang="en-US" baseline="0" dirty="0"/>
              <a:t>This training program consists of six modules covering grain dust explosion fundamentals and prevention. We will be starting the training program by giving an overview on the past incidents that happened in the U.S. and the components that lead to grain dust explosion. At the end of this training program, dust explosion will be demonstrated outside. Overall, our objective is to increase awareness to prevent grain dust explosion. To achieve our objective, we will be covering grain dust explosion fundamentals, ignition sources that leads to grain dust explosion, good housekeeping practices, grain unloading and grain handling practices, and engineering controls to prevent grain dust explosion.</a:t>
            </a:r>
          </a:p>
          <a:p>
            <a:endParaRPr lang="en-US" baseline="0" dirty="0"/>
          </a:p>
          <a:p>
            <a:r>
              <a:rPr lang="en-US" baseline="0" dirty="0"/>
              <a:t>Thank you for being here, let’s go around and introduce ourselves!</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a:t>
            </a:fld>
            <a:endParaRPr lang="en-US"/>
          </a:p>
        </p:txBody>
      </p:sp>
    </p:spTree>
    <p:extLst>
      <p:ext uri="{BB962C8B-B14F-4D97-AF65-F5344CB8AC3E}">
        <p14:creationId xmlns:p14="http://schemas.microsoft.com/office/powerpoint/2010/main" val="222289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From this graph, we could see that explosions could occur any time of the year. The incidents are high starting from August. It is obvious that with the harvest season starting in August, the dust generation is high and the number of incidents also increased. In addition, moving large volumes of grain in April to prepare for the maintenance and harvest season could have resulted in higher number of incidents.</a:t>
            </a:r>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10</a:t>
            </a:fld>
            <a:endParaRPr lang="en-US"/>
          </a:p>
        </p:txBody>
      </p:sp>
    </p:spTree>
    <p:extLst>
      <p:ext uri="{BB962C8B-B14F-4D97-AF65-F5344CB8AC3E}">
        <p14:creationId xmlns:p14="http://schemas.microsoft.com/office/powerpoint/2010/main" val="9230490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if the disclaimer was not addressed in module 3.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18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dust is not always considered the first hazard when workers think about safety. These factors discuss known antecedents of grain dust explosions. In most cases, warning indicators were in place, but were accepted as a normal part of operations. Therefore, no root cause analysis was identified and no further action was taken to resolve the issue.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11</a:t>
            </a:fld>
            <a:endParaRPr lang="en-US"/>
          </a:p>
        </p:txBody>
      </p:sp>
    </p:spTree>
    <p:extLst>
      <p:ext uri="{BB962C8B-B14F-4D97-AF65-F5344CB8AC3E}">
        <p14:creationId xmlns:p14="http://schemas.microsoft.com/office/powerpoint/2010/main" val="586935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factors are also considered key contributors to conditions that encourage grain dust explosions. Just because your facility has mitigating tools in place does not mean that you no longer have any responsibility for preventing the conditions that lead to grain dust explosions.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12</a:t>
            </a:fld>
            <a:endParaRPr lang="en-US"/>
          </a:p>
        </p:txBody>
      </p:sp>
    </p:spTree>
    <p:extLst>
      <p:ext uri="{BB962C8B-B14F-4D97-AF65-F5344CB8AC3E}">
        <p14:creationId xmlns:p14="http://schemas.microsoft.com/office/powerpoint/2010/main" val="289334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 will discuss hazards that are associated with combustible grain dust.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13</a:t>
            </a:fld>
            <a:endParaRPr lang="en-US"/>
          </a:p>
        </p:txBody>
      </p:sp>
    </p:spTree>
    <p:extLst>
      <p:ext uri="{BB962C8B-B14F-4D97-AF65-F5344CB8AC3E}">
        <p14:creationId xmlns:p14="http://schemas.microsoft.com/office/powerpoint/2010/main" val="207370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shows what remained of the structure by 11 a.m. A fast spreading fire totally destroyed a grain elevator containing about 30,000 bushels of wheat in Chadron,</a:t>
            </a:r>
            <a:r>
              <a:rPr lang="en-US" baseline="0" dirty="0"/>
              <a:t> Nebraska USA</a:t>
            </a:r>
            <a:r>
              <a:rPr lang="en-US" dirty="0"/>
              <a:t> Tuesday morning, {Dec.</a:t>
            </a:r>
            <a:r>
              <a:rPr lang="en-US" baseline="0" dirty="0"/>
              <a:t> 23</a:t>
            </a:r>
            <a:r>
              <a:rPr lang="en-US" baseline="30000" dirty="0"/>
              <a:t>rd</a:t>
            </a:r>
            <a:r>
              <a:rPr lang="en-US" baseline="0" dirty="0"/>
              <a:t> 2009}</a:t>
            </a:r>
          </a:p>
          <a:p>
            <a:r>
              <a:rPr lang="en-US" dirty="0"/>
              <a:t>Photo: http://</a:t>
            </a:r>
            <a:r>
              <a:rPr lang="en-US" dirty="0" smtClean="0"/>
              <a:t>dustexplosions.blogspot.com/2009/12/chadron-nebraska-grain-elevator-catches.html</a:t>
            </a:r>
          </a:p>
        </p:txBody>
      </p:sp>
      <p:sp>
        <p:nvSpPr>
          <p:cNvPr id="4" name="Slide Number Placeholder 3"/>
          <p:cNvSpPr>
            <a:spLocks noGrp="1"/>
          </p:cNvSpPr>
          <p:nvPr>
            <p:ph type="sldNum" sz="quarter" idx="10"/>
          </p:nvPr>
        </p:nvSpPr>
        <p:spPr/>
        <p:txBody>
          <a:bodyPr/>
          <a:lstStyle/>
          <a:p>
            <a:fld id="{611EA9B7-3BC7-42D7-88D6-E949AF61D7BA}" type="slidenum">
              <a:rPr lang="en-US" smtClean="0"/>
              <a:pPr/>
              <a:t>14</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is one of several organizations that provide a definition of “combustible dust”. The criteria that make up combustible dust are listed here.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15</a:t>
            </a:fld>
            <a:endParaRPr lang="en-US"/>
          </a:p>
        </p:txBody>
      </p:sp>
    </p:spTree>
    <p:extLst>
      <p:ext uri="{BB962C8B-B14F-4D97-AF65-F5344CB8AC3E}">
        <p14:creationId xmlns:p14="http://schemas.microsoft.com/office/powerpoint/2010/main" val="9994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organizations also define combustible dust.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16</a:t>
            </a:fld>
            <a:endParaRPr lang="en-US"/>
          </a:p>
        </p:txBody>
      </p:sp>
    </p:spTree>
    <p:extLst>
      <p:ext uri="{BB962C8B-B14F-4D97-AF65-F5344CB8AC3E}">
        <p14:creationId xmlns:p14="http://schemas.microsoft.com/office/powerpoint/2010/main" val="345689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hazards of combustible dust are shown here. The flash fire, then the pressure building, and finally, the explosion make combustible dust very hazardous.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17</a:t>
            </a:fld>
            <a:endParaRPr lang="en-US"/>
          </a:p>
        </p:txBody>
      </p:sp>
    </p:spTree>
    <p:extLst>
      <p:ext uri="{BB962C8B-B14F-4D97-AF65-F5344CB8AC3E}">
        <p14:creationId xmlns:p14="http://schemas.microsoft.com/office/powerpoint/2010/main" val="298788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415789"/>
            <a:ext cx="5486400" cy="44141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Only </a:t>
            </a:r>
            <a:r>
              <a:rPr lang="en-US" altLang="en-US" dirty="0"/>
              <a:t>three elements are needed for a fire, an ignition source, fuel or for the purposes of our discussions, combustible dust, and oxygen.  A fire will burn hot, or flash, but add confinement and dispersion to the mix and you have the deadly ingredients for an explosion.  </a:t>
            </a:r>
            <a:r>
              <a:rPr lang="en-US" altLang="en-US" dirty="0" smtClean="0"/>
              <a:t>The confinement is important because</a:t>
            </a:r>
            <a:r>
              <a:rPr lang="en-US" altLang="en-US" baseline="0" dirty="0" smtClean="0"/>
              <a:t> that is what leads to the explosion. Combining grain dust, oxygen, and ignition will lead to a fire, but not an explosion – dispersion and the pressure created because of the confined space is what contributes to the explosion. </a:t>
            </a:r>
            <a:endParaRPr lang="en-US" altLang="en-US" dirty="0" smtClean="0"/>
          </a:p>
          <a:p>
            <a:pPr eaLnBrk="1" hangingPunct="1">
              <a:spcBef>
                <a:spcPct val="0"/>
              </a:spcBef>
            </a:pPr>
            <a:r>
              <a:rPr lang="en-US" altLang="en-US" dirty="0" smtClean="0"/>
              <a:t>There </a:t>
            </a:r>
            <a:r>
              <a:rPr lang="en-US" altLang="en-US" dirty="0"/>
              <a:t>are several different potential contributing factors listed here that could provide the spark or heat needed for an explosion.  I talked about the fire triangle, all you really need is oxygen, fuel and an ignition source to create a fire, but if you add the two additional elements, confinement and dispersion, you have an explosion, so it is important to reduce the possibility of an ignition source through behavioral and engineering controls.  These include preventive maintenance grating on dump pits to prevent tramp metal from being introduced to a system as well as hot work permits when performing welding activities.  This is the second area that can be controlled of the five elements needed for an explosion. </a:t>
            </a:r>
          </a:p>
          <a:p>
            <a:pPr eaLnBrk="1" hangingPunct="1">
              <a:spcBef>
                <a:spcPct val="0"/>
              </a:spcBef>
            </a:pPr>
            <a:r>
              <a:rPr lang="en-US" altLang="en-US" dirty="0" smtClean="0"/>
              <a:t>So </a:t>
            </a:r>
            <a:r>
              <a:rPr lang="en-US" altLang="en-US" dirty="0"/>
              <a:t>far we have discussed almost all of the elements needed for an explosion, the last is confinement.  Confinement doesn’t always mean an enclosed space, it really means restricted movement.  </a:t>
            </a:r>
            <a:endParaRPr lang="es-PR" altLang="en-US" dirty="0"/>
          </a:p>
          <a:p>
            <a:pPr eaLnBrk="1" hangingPunct="1">
              <a:spcBef>
                <a:spcPct val="0"/>
              </a:spcBef>
            </a:pPr>
            <a:r>
              <a:rPr lang="en-US" altLang="en-US" dirty="0" smtClean="0"/>
              <a:t>There </a:t>
            </a:r>
            <a:r>
              <a:rPr lang="en-US" altLang="en-US" dirty="0"/>
              <a:t>are several places in a grain handling facility that are confined, can you think of a few…Several of these areas also have some of the other elements required for an explosion. Some</a:t>
            </a:r>
            <a:r>
              <a:rPr lang="en-US" altLang="en-US" baseline="0" dirty="0"/>
              <a:t> examples of confined space are: The building itself (dust dispersed in air), conveying/handling equipment, dust collectors.</a:t>
            </a:r>
            <a:endParaRPr lang="en-US" altLang="en-US" dirty="0"/>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r>
              <a:rPr lang="en-US" altLang="en-US" dirty="0">
                <a:solidFill>
                  <a:schemeClr val="bg1"/>
                </a:solidFill>
                <a:latin typeface="Calibri"/>
              </a:rPr>
              <a:t/>
            </a:r>
            <a:br>
              <a:rPr lang="en-US" altLang="en-US" dirty="0">
                <a:solidFill>
                  <a:schemeClr val="bg1"/>
                </a:solidFill>
                <a:latin typeface="Calibri"/>
              </a:rPr>
            </a:br>
            <a:endParaRPr lang="en-US" altLang="en-US" dirty="0">
              <a:solidFill>
                <a:schemeClr val="bg1"/>
              </a:solidFill>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a:p>
            <a:pPr eaLnBrk="1" hangingPunct="1">
              <a:spcBef>
                <a:spcPct val="0"/>
              </a:spcBef>
            </a:pPr>
            <a:r>
              <a:rPr lang="en-US" altLang="en-US" dirty="0">
                <a:latin typeface="Calibri"/>
              </a:rPr>
              <a:t/>
            </a:r>
            <a:br>
              <a:rPr lang="en-US" altLang="en-US" dirty="0">
                <a:latin typeface="Calibri"/>
              </a:rPr>
            </a:br>
            <a:endParaRPr lang="en-US" altLang="en-US" dirty="0">
              <a:latin typeface="Calibri"/>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33E1CA-401F-4E70-88F3-468296A85953}" type="slidenum">
              <a:rPr lang="en-US" altLang="en-US" smtClean="0"/>
              <a:pPr eaLnBrk="1" hangingPunct="1">
                <a:spcBef>
                  <a:spcPct val="0"/>
                </a:spcBef>
              </a:pPr>
              <a:t>18</a:t>
            </a:fld>
            <a:endParaRPr lang="en-US" altLang="en-US" dirty="0"/>
          </a:p>
        </p:txBody>
      </p:sp>
    </p:spTree>
    <p:extLst>
      <p:ext uri="{BB962C8B-B14F-4D97-AF65-F5344CB8AC3E}">
        <p14:creationId xmlns:p14="http://schemas.microsoft.com/office/powerpoint/2010/main" val="217831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dust explosions originate from a fire or a primary explosion from the ignition of dust. This primary explosion spreads the dust collected in surfaces as dust cloud or disperses within the confined space. The ignition from the primary source then ignites the dust cloud and leads to the major secondary explosion. The secondary explosion is more devastating and the magnitude of secondary explosion could destroy the facility.</a:t>
            </a:r>
            <a:endParaRPr lang="en-US" dirty="0"/>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19</a:t>
            </a:fld>
            <a:endParaRPr lang="en-US"/>
          </a:p>
        </p:txBody>
      </p:sp>
    </p:spTree>
    <p:extLst>
      <p:ext uri="{BB962C8B-B14F-4D97-AF65-F5344CB8AC3E}">
        <p14:creationId xmlns:p14="http://schemas.microsoft.com/office/powerpoint/2010/main" val="182168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2</a:t>
            </a:fld>
            <a:endParaRPr lang="en-US"/>
          </a:p>
        </p:txBody>
      </p:sp>
    </p:spTree>
    <p:extLst>
      <p:ext uri="{BB962C8B-B14F-4D97-AF65-F5344CB8AC3E}">
        <p14:creationId xmlns:p14="http://schemas.microsoft.com/office/powerpoint/2010/main" val="306548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dirty="0" smtClean="0"/>
              <a:t>Ignition source (grain),</a:t>
            </a:r>
            <a:r>
              <a:rPr lang="en-US" b="0" baseline="0" dirty="0" smtClean="0"/>
              <a:t> </a:t>
            </a:r>
            <a:r>
              <a:rPr lang="en-US" b="0" dirty="0" smtClean="0"/>
              <a:t>Fuel</a:t>
            </a:r>
            <a:r>
              <a:rPr lang="en-US" b="0" baseline="0" dirty="0" smtClean="0"/>
              <a:t> (spark), Oxygen, Dispersion, and Confinement</a:t>
            </a:r>
          </a:p>
          <a:p>
            <a:pPr marL="228600" indent="-228600">
              <a:buAutoNum type="arabicPeriod"/>
            </a:pPr>
            <a:r>
              <a:rPr lang="en-US" b="0" baseline="0" dirty="0" smtClean="0"/>
              <a:t>We see additional grain dust explosions in the spring, as well as other times of the year when grain is transported</a:t>
            </a:r>
          </a:p>
          <a:p>
            <a:pPr marL="0" indent="0">
              <a:buNone/>
            </a:pPr>
            <a:endParaRPr lang="en-US" b="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20</a:t>
            </a:fld>
            <a:endParaRPr lang="en-US"/>
          </a:p>
        </p:txBody>
      </p:sp>
    </p:spTree>
    <p:extLst>
      <p:ext uri="{BB962C8B-B14F-4D97-AF65-F5344CB8AC3E}">
        <p14:creationId xmlns:p14="http://schemas.microsoft.com/office/powerpoint/2010/main" val="3993244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the learning objectives for module 1.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21</a:t>
            </a:fld>
            <a:endParaRPr lang="en-US" dirty="0"/>
          </a:p>
        </p:txBody>
      </p:sp>
    </p:spTree>
    <p:extLst>
      <p:ext uri="{BB962C8B-B14F-4D97-AF65-F5344CB8AC3E}">
        <p14:creationId xmlns:p14="http://schemas.microsoft.com/office/powerpoint/2010/main" val="3139337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this module we will be learning about</a:t>
            </a:r>
            <a:r>
              <a:rPr lang="en-US" baseline="0" dirty="0"/>
              <a:t> the properties of grain dust that relate to grain dust explosion.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p:cNvSpPr>
            <a:spLocks noGrp="1" noRot="1" noChangeAspect="1"/>
          </p:cNvSpPr>
          <p:nvPr>
            <p:ph type="sldImg"/>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36576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8045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objectives for module 2 include the following:</a:t>
            </a:r>
          </a:p>
          <a:p>
            <a:pPr marL="228600" indent="-228600">
              <a:buAutoNum type="arabicPeriod"/>
            </a:pPr>
            <a:r>
              <a:rPr lang="en-US" dirty="0" smtClean="0"/>
              <a:t>Characterize the combustibility potential of grain dust</a:t>
            </a:r>
          </a:p>
          <a:p>
            <a:pPr marL="228600" indent="-228600">
              <a:buAutoNum type="arabicPeriod"/>
            </a:pPr>
            <a:r>
              <a:rPr lang="en-US" dirty="0" smtClean="0"/>
              <a:t>Understand how grain dust explosions happen</a:t>
            </a:r>
          </a:p>
          <a:p>
            <a:pPr marL="228600" indent="-228600">
              <a:buAutoNum type="arabicPeriod"/>
            </a:pPr>
            <a:r>
              <a:rPr lang="en-US" dirty="0" smtClean="0"/>
              <a:t>Become aware of the dust explosion pentagon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733800"/>
            <a:ext cx="457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7916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rtl="0"/>
            <a:r>
              <a:rPr lang="en-US" b="0" i="0" u="none" strike="noStrike" baseline="0" dirty="0">
                <a:solidFill>
                  <a:srgbClr val="FF0000"/>
                </a:solidFill>
                <a:latin typeface="Cambria"/>
              </a:rPr>
              <a:t>Have participants brainstorm possible sources</a:t>
            </a:r>
          </a:p>
          <a:p>
            <a:pPr marR="0" lvl="0" algn="l" rtl="0"/>
            <a:r>
              <a:rPr lang="en-US" b="0" i="0" u="none" strike="noStrike" baseline="0" dirty="0">
                <a:solidFill>
                  <a:srgbClr val="4F81BD"/>
                </a:solidFill>
                <a:latin typeface="Cambria"/>
              </a:rPr>
              <a:t>Show the leading sources: often, the source of the explosion is not known as it is difficult to find where the initial spark came from. </a:t>
            </a:r>
          </a:p>
          <a:p>
            <a:pPr marR="0" lvl="0" algn="l" rtl="0"/>
            <a:r>
              <a:rPr lang="en-US" b="0" i="0" u="none" strike="noStrike" baseline="0" dirty="0">
                <a:solidFill>
                  <a:srgbClr val="4F81BD"/>
                </a:solidFill>
                <a:latin typeface="Cambria"/>
              </a:rPr>
              <a:t>Discuss whether any of these are present in their current </a:t>
            </a:r>
            <a:r>
              <a:rPr lang="en-US" b="0" i="0" u="none" strike="noStrike" baseline="0" dirty="0" smtClean="0">
                <a:solidFill>
                  <a:srgbClr val="4F81BD"/>
                </a:solidFill>
                <a:latin typeface="Cambria"/>
              </a:rPr>
              <a:t>location</a:t>
            </a:r>
          </a:p>
          <a:p>
            <a:r>
              <a:rPr lang="en-US" dirty="0" smtClean="0"/>
              <a:t>Other sources: flame or glowing embers;</a:t>
            </a:r>
            <a:r>
              <a:rPr lang="en-US" baseline="0" dirty="0" smtClean="0"/>
              <a:t> hot surfaces; </a:t>
            </a:r>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733800"/>
            <a:ext cx="457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10730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Aligned with the dust explosion pentagon, there are</a:t>
            </a:r>
            <a:r>
              <a:rPr lang="en-US" altLang="en-US" baseline="0" dirty="0">
                <a:latin typeface="Arial" panose="020B0604020202020204" pitchFamily="34" charset="0"/>
              </a:rPr>
              <a:t> several factors that must be considered to assess the grain dust explosion threats and dangers. Fuel/dust type, equipment used (that includes electrical, mechanical, motors, etc), processes that produce or use dust (hammer mill, roller mill, dust collectors, etc), facility (open or with confined space), ignition sources (open electrical wires, sparks, </a:t>
            </a:r>
            <a:r>
              <a:rPr lang="en-US" altLang="en-US" baseline="0" dirty="0" smtClean="0">
                <a:latin typeface="Arial" panose="020B0604020202020204" pitchFamily="34" charset="0"/>
              </a:rPr>
              <a:t>etc.) </a:t>
            </a:r>
            <a:r>
              <a:rPr lang="en-US" altLang="en-US" baseline="0" dirty="0">
                <a:latin typeface="Arial" panose="020B0604020202020204" pitchFamily="34" charset="0"/>
              </a:rPr>
              <a:t>and dust dispersion.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Actually there are several elements to take into account when assessing an installation to determine if there is a fire hazard or combustible dust explosion. This chart summarizes these factors:</a:t>
            </a:r>
            <a:r>
              <a:rPr lang="es-ES" altLang="en-US" dirty="0">
                <a:latin typeface="Arial" panose="020B0604020202020204" pitchFamily="34" charset="0"/>
              </a:rPr>
              <a:t> </a:t>
            </a:r>
            <a:r>
              <a:rPr lang="en-US" altLang="en-US" dirty="0">
                <a:latin typeface="Arial" panose="020B0604020202020204" pitchFamily="34" charset="0"/>
              </a:rPr>
              <a:t>Materials that can be combustible when particle size is </a:t>
            </a:r>
            <a:r>
              <a:rPr lang="en-US" altLang="en-US" dirty="0" smtClean="0">
                <a:latin typeface="Arial" panose="020B0604020202020204" pitchFamily="34" charset="0"/>
              </a:rPr>
              <a:t>reduced;</a:t>
            </a:r>
            <a:r>
              <a:rPr lang="en-US" altLang="en-US" baseline="0" dirty="0" smtClean="0">
                <a:latin typeface="Arial" panose="020B0604020202020204" pitchFamily="34" charset="0"/>
              </a:rPr>
              <a:t> </a:t>
            </a:r>
            <a:r>
              <a:rPr lang="en-US" altLang="en-US" dirty="0" smtClean="0">
                <a:latin typeface="Arial" panose="020B0604020202020204" pitchFamily="34" charset="0"/>
              </a:rPr>
              <a:t> </a:t>
            </a:r>
            <a:r>
              <a:rPr lang="es-ES" altLang="en-US" dirty="0" smtClean="0">
                <a:latin typeface="Arial" panose="020B0604020202020204" pitchFamily="34" charset="0"/>
              </a:rPr>
              <a:t>Processes that</a:t>
            </a:r>
            <a:r>
              <a:rPr lang="es-ES" altLang="en-US" baseline="0" dirty="0" smtClean="0">
                <a:latin typeface="Arial" panose="020B0604020202020204" pitchFamily="34" charset="0"/>
              </a:rPr>
              <a:t> </a:t>
            </a:r>
            <a:r>
              <a:rPr lang="es-ES" altLang="en-US" dirty="0" smtClean="0">
                <a:latin typeface="Arial" panose="020B0604020202020204" pitchFamily="34" charset="0"/>
              </a:rPr>
              <a:t>use </a:t>
            </a:r>
            <a:r>
              <a:rPr lang="es-ES" altLang="en-US" dirty="0">
                <a:latin typeface="Arial" panose="020B0604020202020204" pitchFamily="34" charset="0"/>
              </a:rPr>
              <a:t>(cleaning p</a:t>
            </a:r>
            <a:r>
              <a:rPr lang="es-ES" altLang="en-US" dirty="0" smtClean="0">
                <a:latin typeface="Arial" panose="020B0604020202020204" pitchFamily="34" charset="0"/>
              </a:rPr>
              <a:t>rocesses), </a:t>
            </a:r>
            <a:r>
              <a:rPr lang="en-US" altLang="en-US" dirty="0" smtClean="0">
                <a:latin typeface="Arial" panose="020B0604020202020204" pitchFamily="34" charset="0"/>
              </a:rPr>
              <a:t>consume </a:t>
            </a:r>
            <a:r>
              <a:rPr lang="en-US" altLang="en-US" dirty="0">
                <a:latin typeface="Arial" panose="020B0604020202020204" pitchFamily="34" charset="0"/>
              </a:rPr>
              <a:t>(as part of its raw material</a:t>
            </a:r>
            <a:r>
              <a:rPr lang="en-US" altLang="en-US" dirty="0" smtClean="0">
                <a:latin typeface="Arial" panose="020B0604020202020204" pitchFamily="34" charset="0"/>
              </a:rPr>
              <a:t>) </a:t>
            </a:r>
            <a:r>
              <a:rPr lang="en-US" altLang="en-US" dirty="0">
                <a:latin typeface="Arial" panose="020B0604020202020204" pitchFamily="34" charset="0"/>
              </a:rPr>
              <a:t>or produce </a:t>
            </a:r>
            <a:r>
              <a:rPr lang="en-US" altLang="en-US" dirty="0" smtClean="0">
                <a:latin typeface="Arial" panose="020B0604020202020204" pitchFamily="34" charset="0"/>
              </a:rPr>
              <a:t>combustible</a:t>
            </a:r>
            <a:r>
              <a:rPr lang="en-US" altLang="en-US" baseline="0" dirty="0" smtClean="0">
                <a:latin typeface="Arial" panose="020B0604020202020204" pitchFamily="34" charset="0"/>
              </a:rPr>
              <a:t> </a:t>
            </a:r>
            <a:r>
              <a:rPr lang="en-US" altLang="en-US" dirty="0" smtClean="0">
                <a:latin typeface="Arial" panose="020B0604020202020204" pitchFamily="34" charset="0"/>
              </a:rPr>
              <a:t>dusts;</a:t>
            </a:r>
            <a:r>
              <a:rPr lang="en-US" altLang="en-US" baseline="0" dirty="0" smtClean="0">
                <a:latin typeface="Arial" panose="020B0604020202020204" pitchFamily="34" charset="0"/>
              </a:rPr>
              <a:t> </a:t>
            </a:r>
            <a:r>
              <a:rPr lang="en-US" altLang="en-US" dirty="0" smtClean="0">
                <a:latin typeface="Arial" panose="020B0604020202020204" pitchFamily="34" charset="0"/>
              </a:rPr>
              <a:t>Equipment </a:t>
            </a:r>
            <a:r>
              <a:rPr lang="en-US" altLang="en-US" dirty="0">
                <a:latin typeface="Arial" panose="020B0604020202020204" pitchFamily="34" charset="0"/>
              </a:rPr>
              <a:t>on which dust can concentrate or are not appropriate for the electrical rating of </a:t>
            </a:r>
            <a:r>
              <a:rPr lang="en-US" altLang="en-US" dirty="0" smtClean="0">
                <a:latin typeface="Arial" panose="020B0604020202020204" pitchFamily="34" charset="0"/>
              </a:rPr>
              <a:t>that area; </a:t>
            </a:r>
            <a:r>
              <a:rPr lang="en-US" altLang="en-US" dirty="0">
                <a:latin typeface="Arial" panose="020B0604020202020204" pitchFamily="34" charset="0"/>
              </a:rPr>
              <a:t>Open areas where combustible dust may </a:t>
            </a:r>
            <a:r>
              <a:rPr lang="en-US" altLang="en-US" dirty="0" smtClean="0">
                <a:latin typeface="Arial" panose="020B0604020202020204" pitchFamily="34" charset="0"/>
              </a:rPr>
              <a:t>accumulate;  </a:t>
            </a:r>
            <a:r>
              <a:rPr lang="en-US" altLang="en-US" dirty="0">
                <a:latin typeface="Arial" panose="020B0604020202020204" pitchFamily="34" charset="0"/>
              </a:rPr>
              <a:t>Hidden areas where combustible dust may </a:t>
            </a:r>
            <a:r>
              <a:rPr lang="en-US" altLang="en-US" dirty="0" smtClean="0">
                <a:latin typeface="Arial" panose="020B0604020202020204" pitchFamily="34" charset="0"/>
              </a:rPr>
              <a:t>accumulate,</a:t>
            </a:r>
            <a:r>
              <a:rPr lang="en-US" altLang="en-US" baseline="0" dirty="0" smtClean="0">
                <a:latin typeface="Arial" panose="020B0604020202020204" pitchFamily="34" charset="0"/>
              </a:rPr>
              <a:t> and</a:t>
            </a:r>
            <a:r>
              <a:rPr lang="en-US" altLang="en-US" dirty="0" smtClean="0">
                <a:latin typeface="Arial" panose="020B0604020202020204" pitchFamily="34" charset="0"/>
              </a:rPr>
              <a:t> </a:t>
            </a:r>
            <a:r>
              <a:rPr lang="en-US" altLang="en-US" dirty="0">
                <a:latin typeface="Arial" panose="020B0604020202020204" pitchFamily="34" charset="0"/>
              </a:rPr>
              <a:t>Means by which dust can be dispersed in the </a:t>
            </a:r>
            <a:r>
              <a:rPr lang="en-US" altLang="en-US" dirty="0" smtClean="0">
                <a:latin typeface="Arial" panose="020B0604020202020204" pitchFamily="34" charset="0"/>
              </a:rPr>
              <a:t>air.</a:t>
            </a:r>
            <a:endParaRPr lang="en-US" altLang="en-US" dirty="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A285D9-BE2E-4377-8ED6-10035FB5423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1143000" y="3886200"/>
            <a:ext cx="1447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4876800" y="38100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2963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Based on the past history of grain dust explosions, at most incidents (about 60%), the primary location</a:t>
            </a:r>
            <a:r>
              <a:rPr lang="en-US" baseline="0" dirty="0"/>
              <a:t> where the incident happened remains a mystery. Can anybody guess, why we couldn’t locate the exact place where the dust explosion originated? Yes, when dust explodes the pressure is so high that it damages everything in the vicinity. The other major location is the bucket elevator. With constant moving of grains, there is continuous dust generation. And with moving mechanical parts, there is always a high probability of an ignition source developing from the moving mechanical parts. In this workshop, we will learn about some preventive precautions for bucket elevators and other mechanical handling devices. In addition, we will be covering the general maintenance of material handling and other equipment that are used by the grain handling and processing industry.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p:cNvSpPr>
            <a:spLocks noGrp="1" noRot="1" noChangeAspect="1"/>
          </p:cNvSpPr>
          <p:nvPr>
            <p:ph type="sldImg"/>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89904" y="3656013"/>
            <a:ext cx="4495800" cy="458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975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 – similar to chemicals, is explosive. If</a:t>
            </a:r>
            <a:r>
              <a:rPr lang="en-US" baseline="0" dirty="0"/>
              <a:t> there is any ignition due to sparks or any other fire source, dust will explode. The low moisture, high surface area of this small dust particles, high ash content make them to explode instantly.  This simultaneous explosion and burning leads to flame propagation. The explosion of minute suspended dust particles will add to the explosion and increases the pressure of flame propagation.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29537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wants to know:</a:t>
            </a:r>
            <a:r>
              <a:rPr lang="en-US" baseline="0" dirty="0"/>
              <a:t> how much dust can I get a way with?!? The answer is really </a:t>
            </a:r>
            <a:r>
              <a:rPr lang="en-US" b="1" baseline="0" dirty="0"/>
              <a:t>NONE</a:t>
            </a:r>
            <a:r>
              <a:rPr lang="en-US" baseline="0" dirty="0"/>
              <a:t>. Keep your facility as clean as possible. In an animal feed mill, grain elevator or flour mill there will always be dust and there will be times of the year when you will have more dust. We cannot stress enough the importance of housekeeping. Remember: housekeeping is not part of your job or an extra part of your job when you have time. Housekeeping IS your job</a:t>
            </a:r>
            <a:r>
              <a:rPr lang="en-US" baseline="0" dirty="0" smtClean="0"/>
              <a:t>.</a:t>
            </a:r>
            <a:endParaRPr lang="en-US" baseline="0" dirty="0">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7483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a problem?</a:t>
            </a:r>
          </a:p>
          <a:p>
            <a:r>
              <a:rPr lang="en-US" b="0" dirty="0"/>
              <a:t>Yes, it</a:t>
            </a:r>
            <a:r>
              <a:rPr lang="en-US" b="0" baseline="0" dirty="0"/>
              <a:t> is a problem. This amount of dust can fuel a secondary explosion. A primary explosion will throw this dust into the air and fuel a secondary explosion. Also, this picture shows us the dust collection in hidden areas or in the places (within the facility) that were not frequently used. This accumulation of the dust in not so frequently used areas then becomes a potential  fuel source.  In addition, the dust also has the potential to become an ignition source due to friction with the turning of the valve, and will cause the accumulated dust on the valve and pipe to become airborne. There are two problems here – an ignition source and disturbance of dust.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6576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322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a:p>
        </p:txBody>
      </p:sp>
    </p:spTree>
    <p:extLst>
      <p:ext uri="{BB962C8B-B14F-4D97-AF65-F5344CB8AC3E}">
        <p14:creationId xmlns:p14="http://schemas.microsoft.com/office/powerpoint/2010/main" val="255097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Society for Testing and Materials (ASTM) and National Fire Protection Association (NFPA) has specific standards and recommendations for classifying powders based on combustibility. For determining the appropriate fire and explosion protection options, the powder has to be tested based on ASTM standards. All the tests are influenced by moisture content and the particle size of powders. Most of the testing laboratories prepare samples for testing such that the particle size is less than 75 µm and moisture content is less than 5%.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7964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7388"/>
            <a:ext cx="4572000" cy="3429000"/>
          </a:xfrm>
        </p:spPr>
      </p:sp>
      <p:sp>
        <p:nvSpPr>
          <p:cNvPr id="3" name="Notes Placeholder 2"/>
          <p:cNvSpPr>
            <a:spLocks noGrp="1"/>
          </p:cNvSpPr>
          <p:nvPr>
            <p:ph type="body" idx="1"/>
          </p:nvPr>
        </p:nvSpPr>
        <p:spPr/>
        <p:txBody>
          <a:bodyPr/>
          <a:lstStyle/>
          <a:p>
            <a:r>
              <a:rPr lang="en-US" dirty="0"/>
              <a:t>The</a:t>
            </a:r>
            <a:r>
              <a:rPr lang="en-US" baseline="0" dirty="0"/>
              <a:t> entrapped air in the grain bed increases the air turbulence during grain handling. The air adds to effect of flow and impact in separating the dust adhered on the grain surface. Since the dust particles are low in density, they suspend in air for longer duration forming dust clouds.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1219200" y="3733800"/>
            <a:ext cx="4572000" cy="382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52160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30588"/>
          </a:xfrm>
        </p:spPr>
      </p:sp>
      <p:sp>
        <p:nvSpPr>
          <p:cNvPr id="3" name="Notes Placeholder 2"/>
          <p:cNvSpPr>
            <a:spLocks noGrp="1"/>
          </p:cNvSpPr>
          <p:nvPr>
            <p:ph type="body" idx="1"/>
          </p:nvPr>
        </p:nvSpPr>
        <p:spPr/>
        <p:txBody>
          <a:bodyPr/>
          <a:lstStyle/>
          <a:p>
            <a:r>
              <a:rPr lang="en-US" dirty="0" smtClean="0"/>
              <a:t>Smoking (within the facility</a:t>
            </a:r>
            <a:r>
              <a:rPr lang="en-US" baseline="0" dirty="0" smtClean="0"/>
              <a:t> and near by the facility) should be prohibited near the facility. Though the industry has better controls now, just to avoid any untoward incident, smoking should be prohibited. Similarly,  burning with open flames should be prohibited near the facility.</a:t>
            </a:r>
          </a:p>
          <a:p>
            <a:endParaRPr lang="en-US" baseline="0" dirty="0" smtClean="0"/>
          </a:p>
          <a:p>
            <a:r>
              <a:rPr lang="en-US" baseline="0" dirty="0" smtClean="0"/>
              <a:t>Check the bearings and motors frequently for friction heating. If heating is very high in this rotating part, mechanical sparks could easily generate during continuous operation and ignite a dust cloud.</a:t>
            </a:r>
          </a:p>
          <a:p>
            <a:endParaRPr lang="en-US" baseline="0" dirty="0" smtClean="0"/>
          </a:p>
          <a:p>
            <a:r>
              <a:rPr lang="en-US" baseline="0" dirty="0" smtClean="0"/>
              <a:t>Dust collection or aspiration systems should not be in contact with hot surfaces. A hot dust particle will be easy to ignite.</a:t>
            </a:r>
          </a:p>
          <a:p>
            <a:endParaRPr lang="en-US" baseline="0" dirty="0" smtClean="0"/>
          </a:p>
          <a:p>
            <a:r>
              <a:rPr lang="en-US" baseline="0" dirty="0" smtClean="0"/>
              <a:t>Electrical motors, switches, light fixtures, and wiring should adhere to the NFPA standard.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6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2969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a:t>
            </a:r>
            <a:r>
              <a:rPr lang="en-US" baseline="0" dirty="0"/>
              <a:t> the small size of dust with heat from a spark can cause an explosion. Any of these will easily generate enough heat to ignite dust.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733800"/>
            <a:ext cx="457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9470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c</a:t>
            </a:r>
          </a:p>
          <a:p>
            <a:pPr marL="228600" marR="0" lvl="0" indent="-228600" rtl="0">
              <a:buAutoNum type="arabicPeriod"/>
            </a:pPr>
            <a:r>
              <a:rPr lang="en-US" b="0" i="0" u="none" strike="noStrike" baseline="0" dirty="0">
                <a:solidFill>
                  <a:srgbClr val="4F81BD"/>
                </a:solidFill>
                <a:latin typeface="Cambria"/>
              </a:rPr>
              <a: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7066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4388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learned about the combustibility potential of grain dust, we increased the understanding on how grain dust explosions happen, and increased our awareness of the dust explosion pentagon.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733800"/>
            <a:ext cx="457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76988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attendees of points in the disclaimer and ask for questions.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1143000" y="3810000"/>
            <a:ext cx="457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7331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 learning about</a:t>
            </a:r>
            <a:r>
              <a:rPr lang="en-US" baseline="0" dirty="0" smtClean="0"/>
              <a:t> where dust is generated, good housekeeping practices, and grain handling techniques to minimize dust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6820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module 3 learning objectives.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00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first module we will show</a:t>
            </a:r>
            <a:r>
              <a:rPr lang="en-US" baseline="0" dirty="0"/>
              <a:t> the perils of grain dust explosion and the devastating damage an explosion can cause to an industry and a facility.</a:t>
            </a:r>
          </a:p>
          <a:p>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4</a:t>
            </a:fld>
            <a:endParaRPr lang="en-US"/>
          </a:p>
        </p:txBody>
      </p:sp>
    </p:spTree>
    <p:extLst>
      <p:ext uri="{BB962C8B-B14F-4D97-AF65-F5344CB8AC3E}">
        <p14:creationId xmlns:p14="http://schemas.microsoft.com/office/powerpoint/2010/main" val="1774898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8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rtl="0"/>
            <a:r>
              <a:rPr lang="en-US" b="0" i="0" u="none" strike="noStrike" baseline="0" dirty="0">
                <a:solidFill>
                  <a:srgbClr val="4F81BD"/>
                </a:solidFill>
                <a:latin typeface="Cambria"/>
              </a:rPr>
              <a:t>Discuss where the dust gets generated</a:t>
            </a:r>
          </a:p>
          <a:p>
            <a:pPr marR="0" lvl="1" rtl="0"/>
            <a:r>
              <a:rPr lang="en-US" b="0" i="0" u="none" strike="noStrike" baseline="0" dirty="0">
                <a:solidFill>
                  <a:srgbClr val="4F81BD"/>
                </a:solidFill>
                <a:latin typeface="Cambria"/>
              </a:rPr>
              <a:t>Brainstorm places in their facility where grain moves</a:t>
            </a:r>
          </a:p>
          <a:p>
            <a:pPr marR="0" lvl="1" rtl="0"/>
            <a:r>
              <a:rPr lang="en-US" b="0" i="0" u="none" strike="noStrike" baseline="0" dirty="0">
                <a:solidFill>
                  <a:srgbClr val="4F81BD"/>
                </a:solidFill>
                <a:latin typeface="Cambria"/>
              </a:rPr>
              <a:t>List the normal and exceptional places, especially if any are missed in the brainstorm</a:t>
            </a:r>
          </a:p>
          <a:p>
            <a:pPr marR="0" lvl="1" rtl="0"/>
            <a:r>
              <a:rPr lang="en-US" b="0" i="0" u="none" strike="noStrike" baseline="0" dirty="0">
                <a:solidFill>
                  <a:srgbClr val="4F81BD"/>
                </a:solidFill>
                <a:latin typeface="Cambria"/>
              </a:rPr>
              <a:t>Most dust is from corn.</a:t>
            </a:r>
          </a:p>
          <a:p>
            <a:pPr marR="0" lvl="1" rtl="0"/>
            <a:endParaRPr lang="en-US" b="0" i="0" u="none" strike="noStrike" baseline="0" dirty="0">
              <a:solidFill>
                <a:srgbClr val="4F81BD"/>
              </a:solidFill>
              <a:latin typeface="Cambria"/>
            </a:endParaRPr>
          </a:p>
          <a:p>
            <a:pPr marR="0" lvl="1" rtl="0"/>
            <a:r>
              <a:rPr lang="en-US" b="0" i="0" u="none" strike="noStrike" baseline="0" dirty="0">
                <a:solidFill>
                  <a:srgbClr val="4F81BD"/>
                </a:solidFill>
                <a:latin typeface="Cambria"/>
              </a:rPr>
              <a:t>It is important to note that as grain travels through the grain system (farm to county elevator to large elevator to mill or export elevator) the explosiveness of the dust increases. Right off the farm, most of the dust is from soil – especially for soybean dust and the explosiveness of soybeans is low. Corn dust has the highest explosion potential. As any grain moves through the system and starts to break apart, the explosiveness increases exponentially.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701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in the previous module presentation, grain receiving is the high dust generation area. The higher turbulence due to flow of grains and the impact of grains leads to higher dust generation. The bottom (left) picture shows an explosion that has occurred/originated in a grain receiving area. </a:t>
            </a:r>
          </a:p>
          <a:p>
            <a:r>
              <a:rPr lang="en-US" dirty="0"/>
              <a:t>How</a:t>
            </a:r>
            <a:r>
              <a:rPr lang="en-US" baseline="0" dirty="0"/>
              <a:t> we can reduce high dust generation in grain receiving area?</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777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712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 We learned that dust/ground particles below 420 microns are explosible. So, it is very easy to identify dust hazards and potential dangers. Most products and processes that we use in our industry produces fine particles that are explosible when ignited. Leaking conveyors and process modification are some high dust generators. But, the hazards doesn’t end there. Shown is a picture where the smoldering grain ignited the dust. So, in our industry, from the grain receiving area till load-out section, dust is present everywhere.</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757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Where does the dust collect in your facility?</a:t>
            </a:r>
          </a:p>
          <a:p>
            <a:r>
              <a:rPr lang="en-US" dirty="0"/>
              <a:t>It collects and collects:</a:t>
            </a:r>
            <a:r>
              <a:rPr lang="en-US" baseline="0" dirty="0"/>
              <a:t> on the floor, on top of pipes, light fixtures, beams, on the walls, ledges, or any flat surface, etc. until someone cleans it up. </a:t>
            </a:r>
          </a:p>
          <a:p>
            <a:endParaRPr lang="en-US" baseline="0" dirty="0"/>
          </a:p>
          <a:p>
            <a:r>
              <a:rPr lang="en-US" baseline="0" dirty="0"/>
              <a:t>Who is responsible for dust collection in your facility? </a:t>
            </a:r>
          </a:p>
          <a:p>
            <a:r>
              <a:rPr lang="en-US" baseline="0" dirty="0"/>
              <a:t>What are other reasons to collect dust, other problems that dust generates?</a:t>
            </a:r>
          </a:p>
          <a:p>
            <a:endParaRPr lang="en-US" baseline="0" dirty="0"/>
          </a:p>
          <a:p>
            <a:r>
              <a:rPr lang="en-US" baseline="0" dirty="0"/>
              <a:t>Collecting dust causes a number of problems: increases pest infestation, respiratory problems and decreases the safety culture - along with increasing the risk for a secondary explosion.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644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rtl="0"/>
            <a:r>
              <a:rPr lang="en-US" b="0" i="0" u="none" strike="noStrike" baseline="0" dirty="0" smtClean="0">
                <a:solidFill>
                  <a:srgbClr val="4F81BD"/>
                </a:solidFill>
                <a:latin typeface="Cambria"/>
              </a:rPr>
              <a:t>Answers</a:t>
            </a:r>
            <a:endParaRPr lang="en-US" b="0" i="0" u="none" strike="noStrike" baseline="0" dirty="0">
              <a:solidFill>
                <a:srgbClr val="4F81BD"/>
              </a:solidFill>
              <a:latin typeface="Cambria"/>
            </a:endParaRPr>
          </a:p>
          <a:p>
            <a:pPr marL="228600" marR="0" lvl="0" indent="-228600" rtl="0">
              <a:buAutoNum type="arabicPeriod"/>
            </a:pPr>
            <a:r>
              <a:rPr lang="en-US" b="0" i="0" u="none" strike="noStrike" baseline="0" dirty="0">
                <a:solidFill>
                  <a:srgbClr val="4F81BD"/>
                </a:solidFill>
                <a:latin typeface="Cambria"/>
              </a:rPr>
              <a:t>a</a:t>
            </a:r>
          </a:p>
          <a:p>
            <a:pPr marL="228600" marR="0" lvl="0" indent="-228600" rtl="0">
              <a:buAutoNum type="arabicPeriod"/>
            </a:pPr>
            <a:r>
              <a:rPr lang="en-US" b="0" i="0" u="none" strike="noStrike" baseline="0" dirty="0" smtClean="0">
                <a:solidFill>
                  <a:srgbClr val="4F81BD"/>
                </a:solidFill>
                <a:latin typeface="Cambria"/>
              </a:rPr>
              <a:t>d</a:t>
            </a:r>
            <a:endParaRPr lang="en-US" b="0" i="0" u="none" strike="noStrike" baseline="0" dirty="0">
              <a:solidFill>
                <a:srgbClr val="4F81BD"/>
              </a:solidFill>
              <a:latin typeface="Cambri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341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Discussion</a:t>
            </a:r>
            <a:r>
              <a:rPr lang="en-US" baseline="0" dirty="0" smtClean="0"/>
              <a:t> should focus on movement of grain and use of tools when moving and receiving: move grain less, use dust control tools at receiving and loading areas; enclose dump pits to minimize dust; we will discuss these further in upcoming slides.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810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Grain</a:t>
            </a:r>
            <a:r>
              <a:rPr lang="en-US" baseline="0" dirty="0"/>
              <a:t> receiving is an area with potential for high amount of dust generation. To avoid this high amount of dust that potentially could settle in the industry premises, controls like cyclones, fabric filters, etc., could be used. These </a:t>
            </a:r>
            <a:r>
              <a:rPr lang="en-US" baseline="0" dirty="0" smtClean="0"/>
              <a:t>control </a:t>
            </a:r>
            <a:r>
              <a:rPr lang="en-US" baseline="0" dirty="0"/>
              <a:t>the flow of grains during unloading and resist the separation of dust from grain surface.</a:t>
            </a:r>
          </a:p>
          <a:p>
            <a:r>
              <a:rPr lang="en-US" sz="1200" b="0" i="0" kern="1200" dirty="0">
                <a:solidFill>
                  <a:schemeClr val="tx1"/>
                </a:solidFill>
                <a:effectLst/>
                <a:latin typeface="+mn-lt"/>
                <a:ea typeface="+mn-ea"/>
                <a:cs typeface="+mn-cs"/>
              </a:rPr>
              <a:t>Capture and collection systems control emissions after they occur. Typical devices used in grain handling and processing are cyclones (mechanical collectors) and fabric filters. Both devices must be properly operated and maintained to do an effective job. Malfunctions can actually cause increased emissions until repairs are made, according to KSU.</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Cyclones tend to collect a higher percentage of larger particles, which can be returned to the grain stream. Smaller particles typically pass through the cyclone to the filter, where they are collected for disposal in some other manner.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Use of cyclones before a fabric filter can lower the dust loading on the filter. However, the filter is less efficient because the larger particles captured by the cyclone would otherwise contribute to the collection efficiency of the mat of dust that builds up on the filter fabric, according to the National Research Council. The lower dust loading and lower efficiency tend to balance each other.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7653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Dump pit baffles</a:t>
            </a:r>
            <a:r>
              <a:rPr lang="en-US" baseline="0" dirty="0"/>
              <a:t> and chute baffles are other common flow restrictors that could be used in grain receiving areas. If we can control the air borne dust, the secondary explosion risks can be greatly reduced.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19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Module 1 learning objectives.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5</a:t>
            </a:fld>
            <a:endParaRPr lang="en-US"/>
          </a:p>
        </p:txBody>
      </p:sp>
    </p:spTree>
    <p:extLst>
      <p:ext uri="{BB962C8B-B14F-4D97-AF65-F5344CB8AC3E}">
        <p14:creationId xmlns:p14="http://schemas.microsoft.com/office/powerpoint/2010/main" val="3139337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Best</a:t>
            </a:r>
            <a:r>
              <a:rPr lang="en-US" baseline="0" dirty="0"/>
              <a:t> management practices (BMPs) for grain elevators (www.iowadnr.gov)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5917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sweeping,</a:t>
            </a:r>
            <a:r>
              <a:rPr lang="en-US" baseline="0" dirty="0" smtClean="0"/>
              <a:t> use a natural soft-bristle and dissipated (anti-static) broom and non-sparking collection equipment (dust pans/collection containers). Take care when sweeping to not stir the dust up into the air.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 all employees on good housekeeping practices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926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components to be considered as part of a comprehensive housekeeping plan. Dust tends to hide in several spots and to minimize and eliminate hazards from dust, it is appropriate to utilize several methods of elimination.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561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Avoiding turbulence is an important component of minimizing dust. Taking care in transferring and moving grain has a high potential to minimize the amount of dust generated.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327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 is one of the major components that can be controlled. Equipment to manage and mitigate dust is available and using it appropriately to manage dust emissions is an important part of a grain dust control program.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281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shows a typical bag</a:t>
            </a:r>
            <a:r>
              <a:rPr lang="en-US" baseline="0" dirty="0" smtClean="0"/>
              <a:t>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The idea here is to carefully monitor the pressure level always!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6561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Grain </a:t>
            </a:r>
            <a:r>
              <a:rPr lang="en-US" baseline="0" dirty="0" smtClean="0"/>
              <a:t>turbulence and air entrainment will be very high at transfer points. High turbulence leads to separation of smaller dust particles entrained in the grain stream which results in higher dust generation. To contain the dust, aspiration systems should be connected at grain transfer points to collect the dust. Or else, a ventilation system should be designed at the transfer points to avoid dust accumulation within the grain conveying systems.</a:t>
            </a:r>
          </a:p>
          <a:p>
            <a:endParaRPr lang="en-US" baseline="0" dirty="0" smtClean="0"/>
          </a:p>
          <a:p>
            <a:r>
              <a:rPr lang="en-US" baseline="0" dirty="0" smtClean="0"/>
              <a:t>Dust aspiration systems (such as dust collectors) should be standard in bucket elevators and other closed conveyor systems such as drag conveyors. This will keep the dust collected within the conveying system at a low level.</a:t>
            </a:r>
          </a:p>
          <a:p>
            <a:endParaRPr lang="en-US" baseline="0" dirty="0" smtClean="0"/>
          </a:p>
          <a:p>
            <a:r>
              <a:rPr lang="en-US" baseline="0" dirty="0" smtClean="0"/>
              <a:t>Dust collectors in the facility should be cleaned at scheduled intervals by changing the filter bags to avoid clogging of the filter bags. Clogging of the bags reduces the efficiency of dust collection within the entire facility.</a:t>
            </a:r>
          </a:p>
          <a:p>
            <a:endParaRPr lang="en-US" baseline="0" dirty="0" smtClean="0"/>
          </a:p>
          <a:p>
            <a:r>
              <a:rPr lang="en-US" baseline="0" dirty="0" smtClean="0"/>
              <a:t>Dust cyclone collector bins should be cleaned and the dust collected removed frequently to keep the efficiency of the dust collection systems at the optimum performance level.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26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initial warnings that indicate something is going wrong in the dust collection system. As soon as you observe any of these issues, it is best to stop the process and check the dust collection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762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maintenance</a:t>
            </a:r>
            <a:r>
              <a:rPr lang="en-US" baseline="0" dirty="0" smtClean="0"/>
              <a:t> of dust collection systems and during daily operations, follow these simple checks to keep dust collection systems in proper working conditions. An efficient dust collection system will avoid dust spreading throughout your facility.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784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324600" cy="4648200"/>
          </a:xfrm>
        </p:spPr>
        <p:txBody>
          <a:bodyPr/>
          <a:lstStyle/>
          <a:p>
            <a:pPr marR="0" lvl="1" rtl="0"/>
            <a:r>
              <a:rPr lang="en-US" dirty="0" smtClean="0"/>
              <a:t>Compressed Air blowing:</a:t>
            </a:r>
            <a:br>
              <a:rPr lang="en-US" dirty="0" smtClean="0"/>
            </a:br>
            <a:r>
              <a:rPr lang="en-US" dirty="0" smtClean="0"/>
              <a:t>Pros - gets accumulated dust off of surfaces quickly and efficiently. Can use it to remove dust in hard-to-get-to areas.</a:t>
            </a:r>
            <a:br>
              <a:rPr lang="en-US" dirty="0" smtClean="0"/>
            </a:br>
            <a:r>
              <a:rPr lang="en-US" b="1" dirty="0" smtClean="0"/>
              <a:t>Cons - disperse dust back into the air that leads to dust cloud formation. OSHA standard 1910.242(b),</a:t>
            </a:r>
            <a:r>
              <a:rPr lang="en-US" b="1" baseline="0" dirty="0" smtClean="0"/>
              <a:t> allows use of compressed air, but standard requires less than 30 psi, which requires a nozzle that reduces psi and must be utilized at all times when blowing down.  Ideally, compressed air should not be used, as it is difficult to keep psi at less than 30 psi.    </a:t>
            </a:r>
            <a:r>
              <a:rPr lang="en-US" dirty="0" smtClean="0"/>
              <a:t/>
            </a:r>
            <a:br>
              <a:rPr lang="en-US" dirty="0" smtClean="0"/>
            </a:br>
            <a:r>
              <a:rPr lang="en-US" dirty="0" smtClean="0"/>
              <a:t>“I have seen this used a lot in elevators where the goal is just to clean off equipment, machinery, walls, tools, etc in the quickest way possible.  We also used compressed air to get grain dust off of our clothes and skin, but this was not advised nor allowed where we were.  ‘Looks good’, but the dust is still there somewhere.” said Dr.</a:t>
            </a:r>
            <a:r>
              <a:rPr lang="en-US" baseline="0" dirty="0" smtClean="0"/>
              <a:t> Kingsly Ambrose.</a:t>
            </a:r>
            <a:r>
              <a:rPr lang="en-US" dirty="0" smtClean="0"/>
              <a:t/>
            </a:r>
            <a:br>
              <a:rPr lang="en-US" dirty="0" smtClean="0"/>
            </a:br>
            <a:r>
              <a:rPr lang="en-US" dirty="0" smtClean="0"/>
              <a:t>Vacuuming:</a:t>
            </a:r>
            <a:br>
              <a:rPr lang="en-US" dirty="0" smtClean="0"/>
            </a:br>
            <a:r>
              <a:rPr lang="en-US" dirty="0" smtClean="0"/>
              <a:t>Pros - Gets rid of the dust completely.</a:t>
            </a:r>
            <a:br>
              <a:rPr lang="en-US" dirty="0" smtClean="0"/>
            </a:br>
            <a:r>
              <a:rPr lang="en-US" dirty="0" smtClean="0"/>
              <a:t>Cons -  May not be able to reach hard to reach spots.  Requires a specific vacuum rated to handle dust. Works</a:t>
            </a:r>
            <a:r>
              <a:rPr lang="en-US" baseline="0" dirty="0" smtClean="0"/>
              <a:t> well on curved surfaces, conduits and equipment with a brush attached to the nozzle. </a:t>
            </a:r>
            <a:r>
              <a:rPr lang="en-US" dirty="0" smtClean="0"/>
              <a:t>   </a:t>
            </a:r>
            <a:br>
              <a:rPr lang="en-US" dirty="0" smtClean="0"/>
            </a:br>
            <a:r>
              <a:rPr lang="en-US" dirty="0" smtClean="0"/>
              <a:t>Dry Sweeping:</a:t>
            </a:r>
            <a:br>
              <a:rPr lang="en-US" dirty="0" smtClean="0"/>
            </a:br>
            <a:r>
              <a:rPr lang="en-US" dirty="0" smtClean="0"/>
              <a:t>Pros - minimum equipment cost. Collects most of the dust without dispersing it into the air again.  Can get to most places with a broom and/or brush but overall this method would be effective to capture most of the standing dust.  There are specific bristles that are recommended as</a:t>
            </a:r>
            <a:r>
              <a:rPr lang="en-US" baseline="0" dirty="0" smtClean="0"/>
              <a:t> well as using a compound that minimizes dust particles in the air.  </a:t>
            </a:r>
            <a:r>
              <a:rPr lang="en-US" dirty="0" smtClean="0"/>
              <a:t> </a:t>
            </a:r>
            <a:br>
              <a:rPr lang="en-US" dirty="0" smtClean="0"/>
            </a:br>
            <a:r>
              <a:rPr lang="en-US" dirty="0" smtClean="0"/>
              <a:t>Cons - May leave some dust residues in hard-to-reach areas, can also disperse dust</a:t>
            </a:r>
            <a:r>
              <a:rPr lang="en-US" baseline="0" dirty="0" smtClean="0"/>
              <a:t> into the air.  This can be prevented when using with a compound that prevents the dust from dispersing into the air.  </a:t>
            </a:r>
            <a:r>
              <a:rPr lang="en-US" dirty="0" smtClean="0"/>
              <a:t> </a:t>
            </a:r>
            <a:br>
              <a:rPr lang="en-US" dirty="0" smtClean="0"/>
            </a:br>
            <a:endParaRPr lang="en-US" b="0" i="0" u="none" strike="noStrike" baseline="0" dirty="0" smtClean="0">
              <a:solidFill>
                <a:srgbClr val="4F81BD"/>
              </a:solidFill>
              <a:latin typeface="Cambri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84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video</a:t>
            </a:r>
            <a:r>
              <a:rPr lang="en-US" sz="1200" kern="1200" baseline="0" dirty="0">
                <a:solidFill>
                  <a:schemeClr val="tx1"/>
                </a:solidFill>
                <a:effectLst/>
                <a:latin typeface="+mn-lt"/>
                <a:ea typeface="+mn-ea"/>
                <a:cs typeface="+mn-cs"/>
              </a:rPr>
              <a:t> is a documentary produced by the History Channel on grain dust explosion covering the incident that happened at Westwego, LA on the 23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of December 1977. 36 people were killed in this incident. This major incident led to the formation of OSHA regulations in 1982. As illustrated in the video, grain dust explosions are devastating and has deep impacts on the community.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1EA9B7-3BC7-42D7-88D6-E949AF61D7BA}" type="slidenum">
              <a:rPr lang="en-US" smtClean="0"/>
              <a:pPr/>
              <a:t>6</a:t>
            </a:fld>
            <a:endParaRPr lang="en-US"/>
          </a:p>
        </p:txBody>
      </p:sp>
    </p:spTree>
    <p:extLst>
      <p:ext uri="{BB962C8B-B14F-4D97-AF65-F5344CB8AC3E}">
        <p14:creationId xmlns:p14="http://schemas.microsoft.com/office/powerpoint/2010/main" val="834377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recognize</a:t>
            </a:r>
            <a:r>
              <a:rPr lang="en-US" baseline="0" dirty="0" smtClean="0"/>
              <a:t> the presence of dust and its danger? Listed are some of the measures that we should undertake to identify dust hazards. Recognizing the presence of hazards will prepare us to develop and implement housekeeping strategies and to undertake preventive measures.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140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pentagon: what 5 elements</a:t>
            </a:r>
            <a:r>
              <a:rPr lang="en-US" baseline="0" dirty="0"/>
              <a:t> </a:t>
            </a:r>
            <a:r>
              <a:rPr lang="en-US" dirty="0"/>
              <a:t>do we need for an explosion? How about in a bucket elevator, conveyor, storage bin, etc. </a:t>
            </a:r>
          </a:p>
          <a:p>
            <a:endParaRPr lang="en-US" i="1" dirty="0"/>
          </a:p>
          <a:p>
            <a:r>
              <a:rPr lang="en-US" i="1" dirty="0"/>
              <a:t>Have the participants discuss a particular</a:t>
            </a:r>
            <a:r>
              <a:rPr lang="en-US" i="1" baseline="0" dirty="0"/>
              <a:t> place and then share within bigger groups or with the whole class. Also, look at the poster again, in each place 1-7 where is there a potential pentagon?</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5043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module 3 learning objectives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371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disclaimer – use this disclaimer when you are unsure if you have time or plans to include module 4 in a 2-hour presentation.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5013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employee, you have the right to know.  You</a:t>
            </a:r>
            <a:r>
              <a:rPr lang="en-US" baseline="0" dirty="0" smtClean="0"/>
              <a:t> have the right to work in a safe work environment, and this includes knowing about any hazardous chemicals you might be exposed to.  You have the right to information regarding injuries and illnesses that occur at your workplace.  You have the right to inform employers of unsafe work environments and the right to resolution of those issues.  If hazards aren’t addressed, you have the right to share that information with OSHA without retaliation.   It is required that you have training, and your right as an employee to be trained specifically on hazards in your facility.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5987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employee or worker, you have a responsibility to comply with OSHA</a:t>
            </a:r>
            <a:r>
              <a:rPr lang="en-US" baseline="0" dirty="0" smtClean="0"/>
              <a:t> standards.  Not only is it required by OSHA, by abiding by safety and health rules, you can assure that you are being responsible for your safety.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127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workers</a:t>
            </a:r>
            <a:r>
              <a:rPr lang="en-US" baseline="0" dirty="0" smtClean="0"/>
              <a:t> have responsibilities, employers do as well.  Employers responsibilities are centered around providing the required information necessary to workers to keep them safe.  Included in those responsibilities are the right to provide a hazard free workplace and comply with OSHA standards.  In addition, provide training as required by OSHA, keep records of all injuries and illnesses.  In addition, employees can not be discriminated against when exercising their rights, so as an employer it is important to understand workers rights as well.  </a:t>
            </a:r>
          </a:p>
          <a:p>
            <a:r>
              <a:rPr lang="en-US" baseline="0" dirty="0" smtClean="0"/>
              <a:t>In addition, as an employer, there is responsibility of providing and paying for PPE as required to perform a job safely.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577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employee, you are free to file a complaint in the event that your safety and health issues aren’t addressed locally.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6897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11(c) of the Act prohibits your employer from discharging or in any manner retaliating against you or any worker for exercising your rights under the Act. We've covered many of your rights under OSHA earlier. Can you recall some of them? 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from the condition</a:t>
            </a:r>
            <a:r>
              <a:rPr lang="en-US" baseline="0" dirty="0" smtClean="0"/>
              <a:t> </a:t>
            </a:r>
            <a:r>
              <a:rPr lang="en-US" dirty="0" smtClean="0"/>
              <a:t>to report discrimination.  If you would like any additional information regarding Whistleblower</a:t>
            </a:r>
            <a:r>
              <a:rPr lang="en-US" baseline="0" dirty="0" smtClean="0"/>
              <a:t> protection, please reference the appendix which further discusses the protection.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711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be</a:t>
            </a:r>
            <a:r>
              <a:rPr lang="en-US" baseline="0" dirty="0" smtClean="0"/>
              <a:t> learning about ignition sources and their control, use of equipment maintenance to monitor hazards and material handling techniques that minimizes dust on </a:t>
            </a:r>
            <a:r>
              <a:rPr lang="en-US" baseline="0" smtClean="0"/>
              <a:t>specific equipment.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660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2013</a:t>
            </a:r>
            <a:r>
              <a:rPr lang="en-US" baseline="0" dirty="0"/>
              <a:t> and 2014, about 7 incidents happened in the U.S. In the last 10 years, with increased awareness on the perils of grain dust explosion the number of incidents were comparatively lower than the previous decade. Except in the year 2008, where there were about 19 incidents.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7</a:t>
            </a:fld>
            <a:endParaRPr lang="en-US"/>
          </a:p>
        </p:txBody>
      </p:sp>
    </p:spTree>
    <p:extLst>
      <p:ext uri="{BB962C8B-B14F-4D97-AF65-F5344CB8AC3E}">
        <p14:creationId xmlns:p14="http://schemas.microsoft.com/office/powerpoint/2010/main" val="22762807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learning objectives for module 4.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21494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of the challenges</a:t>
            </a:r>
            <a:r>
              <a:rPr lang="en-US" baseline="0" dirty="0" smtClean="0"/>
              <a:t> that we face when implementing housekeeping practices and preventive measures?</a:t>
            </a:r>
          </a:p>
          <a:p>
            <a:r>
              <a:rPr lang="en-US" baseline="0" dirty="0" smtClean="0"/>
              <a:t>Most often, it might go through our mind that is ‘dust’ a real risk? I never saw an explosion or I have been working here for more than 20 years or are we doing it for compliance to avoid penalties?</a:t>
            </a:r>
          </a:p>
          <a:p>
            <a:r>
              <a:rPr lang="en-US" baseline="0" dirty="0" smtClean="0"/>
              <a:t>Do employees focus more on cost impact than safety? Do we opt for inferior safety measures to cut costs?</a:t>
            </a:r>
          </a:p>
          <a:p>
            <a:r>
              <a:rPr lang="en-US" baseline="0" dirty="0" smtClean="0"/>
              <a:t>With the volume of grain and product that we handle, do we have enough time to spend on housekeeping and preventive measures?</a:t>
            </a:r>
          </a:p>
          <a:p>
            <a:r>
              <a:rPr lang="en-US" baseline="0" dirty="0" smtClean="0"/>
              <a:t>If I stop the process for cleaning, what will be downtime? What will be my cost on production expenses?</a:t>
            </a:r>
          </a:p>
          <a:p>
            <a:r>
              <a:rPr lang="en-US" baseline="0" dirty="0" smtClean="0"/>
              <a:t>We encounter these questions when practicing housekeeping or preventive measures. What are your views? Do you all think that we overcome our inhibitions for our own safety?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265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group,</a:t>
            </a:r>
            <a:r>
              <a:rPr lang="en-US" baseline="0" dirty="0" smtClean="0"/>
              <a:t> let us revisit the important preventive maintenance programs that we should have in our grain handling and processing industry.</a:t>
            </a:r>
          </a:p>
          <a:p>
            <a:r>
              <a:rPr lang="en-US" baseline="0" dirty="0" smtClean="0"/>
              <a:t>If we do not have a preventive maintenance program, the dangers would include downtime and the probability of primary explosion will be higher.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9650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 maintenance</a:t>
            </a:r>
            <a:r>
              <a:rPr lang="en-US" baseline="0" dirty="0" smtClean="0"/>
              <a:t> is an integral part of developing a preventive safety program. Maintenance program should include routine maintenance, emergency maintenance, call-in maintenance and preventive maintenance. This will keep the facility prepared for any maintenance issues.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2139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preventive maintenance</a:t>
            </a:r>
            <a:r>
              <a:rPr lang="en-US" baseline="0" dirty="0" smtClean="0"/>
              <a:t> program, date of inspection should be included. This will keep the workers informed on the schedule to change parts and accessories.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7804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operation: How the equipment</a:t>
            </a:r>
            <a:r>
              <a:rPr lang="en-US" baseline="0" dirty="0" smtClean="0"/>
              <a:t> works? Is it pneumatic or mechanical or gravity conveying? How many moving parts it has? Typical load on the equipment?</a:t>
            </a:r>
          </a:p>
          <a:p>
            <a:r>
              <a:rPr lang="en-US" baseline="0" dirty="0" smtClean="0"/>
              <a:t>Components: All the components with their specifications, including spacers, washers, nut, bolts, etc should be prepared as a list</a:t>
            </a:r>
          </a:p>
          <a:p>
            <a:r>
              <a:rPr lang="en-US" baseline="0" dirty="0" smtClean="0"/>
              <a:t>Function and characteristics: The operational requirement, capacity, motor type and capacity, overload factors, sensor controls, etc should be listed</a:t>
            </a:r>
          </a:p>
          <a:p>
            <a:r>
              <a:rPr lang="en-US" baseline="0" dirty="0" smtClean="0"/>
              <a:t>Linking equipment: Material transfer, through different type of equipment, is very common in grain handling and processing industry. To avoid turbulence, overload, choking, etc, the equipment capacities should be matched. These details should also be included in the maintenance program.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1886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more information</a:t>
            </a:r>
            <a:r>
              <a:rPr lang="en-US" baseline="0" dirty="0" smtClean="0"/>
              <a:t> that should be stored on the equipment and its maintenance.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6619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examples</a:t>
            </a:r>
            <a:r>
              <a:rPr lang="en-US" baseline="0" dirty="0" smtClean="0"/>
              <a:t> of equipment that has not received any maintenance! Pictures from Kansas State University.</a:t>
            </a:r>
          </a:p>
          <a:p>
            <a:r>
              <a:rPr lang="en-US" baseline="0" dirty="0" smtClean="0"/>
              <a:t>Explanation of examples:</a:t>
            </a:r>
          </a:p>
          <a:p>
            <a:r>
              <a:rPr lang="en-US" baseline="0" dirty="0" smtClean="0"/>
              <a:t>1- Hole in the cyclone will make it not work properly for dust separation – NOT WORK EFFICIENTLY</a:t>
            </a:r>
          </a:p>
          <a:p>
            <a:r>
              <a:rPr lang="en-US" baseline="0" dirty="0" smtClean="0"/>
              <a:t>2- Opening in bucket elevator leg will allow grain and dust to leak out and produce contamination and possible hazards</a:t>
            </a:r>
          </a:p>
          <a:p>
            <a:endParaRPr lang="en-US" baseline="0" dirty="0" smtClean="0"/>
          </a:p>
          <a:p>
            <a:r>
              <a:rPr lang="en-US" baseline="0" dirty="0" smtClean="0"/>
              <a:t>The possible hazards are:</a:t>
            </a:r>
          </a:p>
          <a:p>
            <a:r>
              <a:rPr lang="en-US" baseline="0" dirty="0" smtClean="0"/>
              <a:t>Dust dispersion within the premises and ineffective dust collection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76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a:t>
            </a:r>
            <a:r>
              <a:rPr lang="en-US" baseline="0" dirty="0" smtClean="0"/>
              <a:t> of what to avoid using red arrow (hole in the screw conveyor covered by duct tape). See dust all over the surrounding area.</a:t>
            </a:r>
          </a:p>
          <a:p>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5667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example of plastic bag covering hole in screw conveyor below a hopper. </a:t>
            </a:r>
            <a:r>
              <a:rPr lang="en-US" baseline="0" dirty="0" smtClean="0"/>
              <a:t>Picture from KSU.</a:t>
            </a:r>
          </a:p>
          <a:p>
            <a:r>
              <a:rPr lang="en-US" baseline="0" dirty="0" smtClean="0"/>
              <a:t>Screw conveyor has a hole and was partially repaired by putting a plastic bag and duct tape. This repair will not work properly and will allow grain and dust to leak out of the screw conveyor causing dust accumulation and possible grain dust hazards.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33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Calibri"/>
              </a:rPr>
              <a:t>It is no surprise that the majority of grain dust explosions occur mostly in parts of the U.S. that focus on grain production, handling, and processing. However, as seen in the earlier video, explosions occur wherever grain dust and other explosion-inducing materials are located. </a:t>
            </a:r>
          </a:p>
        </p:txBody>
      </p:sp>
      <p:sp>
        <p:nvSpPr>
          <p:cNvPr id="4" name="Slide Number Placeholder 3"/>
          <p:cNvSpPr>
            <a:spLocks noGrp="1"/>
          </p:cNvSpPr>
          <p:nvPr>
            <p:ph type="sldNum" sz="quarter" idx="10"/>
          </p:nvPr>
        </p:nvSpPr>
        <p:spPr/>
        <p:txBody>
          <a:bodyPr/>
          <a:lstStyle/>
          <a:p>
            <a:fld id="{611EA9B7-3BC7-42D7-88D6-E949AF61D7BA}" type="slidenum">
              <a:rPr lang="en-US" smtClean="0"/>
              <a:pPr/>
              <a:t>8</a:t>
            </a:fld>
            <a:endParaRPr lang="en-US"/>
          </a:p>
        </p:txBody>
      </p:sp>
    </p:spTree>
    <p:extLst>
      <p:ext uri="{BB962C8B-B14F-4D97-AF65-F5344CB8AC3E}">
        <p14:creationId xmlns:p14="http://schemas.microsoft.com/office/powerpoint/2010/main" val="36485823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electrical hazards that are inherent to</a:t>
            </a:r>
            <a:r>
              <a:rPr lang="en-US" baseline="0" dirty="0" smtClean="0"/>
              <a:t> grain handling and dust mitigation equipment.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75841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manual, gravity, mechanical, and pneumatic handling practices.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6110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Spouting are used to convey the</a:t>
            </a:r>
            <a:r>
              <a:rPr lang="en-US" baseline="0" dirty="0" smtClean="0"/>
              <a:t> materials by gravity. Due to the speed and volume of grain movement, there will be potential high amount of dust that generates inside the spouting. So, if there is a choke or leakage, the dust becomes airborne within the grain handling facility.</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9539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recommended minimum spout slopes to avoid</a:t>
            </a:r>
            <a:r>
              <a:rPr lang="en-US" baseline="0" dirty="0" smtClean="0"/>
              <a:t> grain being choked within the spout. If there is a choke in the spouting, this could lead to overload in the bucket elevator system that precedes the spouts. We do not want to overload the bucket elevators for the primary explosion risks that could arise.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0748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These are some common precautions that we can follow to avoid</a:t>
            </a:r>
            <a:r>
              <a:rPr lang="en-US" b="0" baseline="0" dirty="0" smtClean="0"/>
              <a:t> overloading of spouts and/or for avoiding leaks in spouts.</a:t>
            </a:r>
          </a:p>
          <a:p>
            <a:endParaRPr lang="en-US"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1471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Spout liners help in longevity of the pipes</a:t>
            </a:r>
            <a:r>
              <a:rPr lang="en-US" baseline="0" dirty="0" smtClean="0"/>
              <a:t> by protecting its inner surface and prevents crack formation in the spouts due to grain impacts and friction.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5559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4588" y="709613"/>
            <a:ext cx="4721225" cy="3540125"/>
          </a:xfrm>
          <a:ln/>
        </p:spPr>
      </p:sp>
      <p:sp>
        <p:nvSpPr>
          <p:cNvPr id="93187" name="Rectangle 3"/>
          <p:cNvSpPr>
            <a:spLocks noGrp="1" noChangeArrowheads="1"/>
          </p:cNvSpPr>
          <p:nvPr>
            <p:ph type="body" idx="1"/>
          </p:nvPr>
        </p:nvSpPr>
        <p:spPr>
          <a:xfrm>
            <a:off x="935634" y="4488139"/>
            <a:ext cx="5139134" cy="425372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lIns="94457" tIns="47229" rIns="94457" bIns="47229"/>
          <a:lstStyle/>
          <a:p>
            <a:r>
              <a:rPr lang="en-US" dirty="0" smtClean="0"/>
              <a:t>Usage of grain cushions to reduce speed of grain when coming through a spout. Picture</a:t>
            </a:r>
            <a:r>
              <a:rPr lang="en-US" baseline="0" dirty="0" smtClean="0"/>
              <a:t> taken from a grain elevator from Argentina.</a:t>
            </a:r>
          </a:p>
          <a:p>
            <a:r>
              <a:rPr lang="en-US" baseline="0" dirty="0" smtClean="0"/>
              <a:t>Explanation: Cushions boxes allows grain to accumulate in one side creating a sort of cushion that allows the incoming grain from the spout to slow down by hitting the accumulated grain instead of hitting directly the metal of the connecting metal piece (between spout and grain bin) that can cause it to break into smaller pieces (grain dust).</a:t>
            </a:r>
          </a:p>
          <a:p>
            <a:r>
              <a:rPr lang="en-US" baseline="0" dirty="0" smtClean="0"/>
              <a:t>Yellow spout: Has velocity reducers for grain that is falling through the vertical spout by gravity. In the velocity reducers, when the area or diameter of the spout is increased, the velocity is reduced, since flow of grain (Q) = cross sectional area (A) times grain velocity (v). Grain flow stays constant, so increase area will reduce velocity, Q/A = v. </a:t>
            </a:r>
          </a:p>
          <a:p>
            <a:endParaRPr lang="en-US" baseline="0" dirty="0" smtClean="0"/>
          </a:p>
          <a:p>
            <a:endParaRPr lang="en-US" dirty="0"/>
          </a:p>
        </p:txBody>
      </p:sp>
    </p:spTree>
    <p:extLst>
      <p:ext uri="{BB962C8B-B14F-4D97-AF65-F5344CB8AC3E}">
        <p14:creationId xmlns:p14="http://schemas.microsoft.com/office/powerpoint/2010/main" val="31951950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6175" y="709613"/>
            <a:ext cx="4722813" cy="3541712"/>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31774">
              <a:defRPr/>
            </a:pPr>
            <a:r>
              <a:rPr lang="en-US" dirty="0" smtClean="0"/>
              <a:t>Example of problems in grain handling equipment that can create grain breakage</a:t>
            </a:r>
            <a:r>
              <a:rPr lang="en-US" baseline="0" dirty="0" smtClean="0"/>
              <a:t> (grain dust). </a:t>
            </a:r>
            <a:r>
              <a:rPr lang="en-US" dirty="0" smtClean="0"/>
              <a:t>Pictures from grain elevators</a:t>
            </a:r>
            <a:r>
              <a:rPr lang="en-US" baseline="0" dirty="0" smtClean="0"/>
              <a:t> in Argentina.</a:t>
            </a:r>
            <a:endParaRPr lang="en-US" dirty="0" smtClean="0"/>
          </a:p>
          <a:p>
            <a:r>
              <a:rPr lang="en-US" dirty="0" smtClean="0"/>
              <a:t>What is the problem? See red circles.</a:t>
            </a:r>
          </a:p>
          <a:p>
            <a:r>
              <a:rPr lang="en-US" dirty="0" smtClean="0"/>
              <a:t>Answer: Vertical spouts (gravity) will increase</a:t>
            </a:r>
            <a:r>
              <a:rPr lang="en-US" baseline="0" dirty="0" smtClean="0"/>
              <a:t> the grain velocity, </a:t>
            </a:r>
            <a:r>
              <a:rPr lang="en-US" dirty="0" smtClean="0"/>
              <a:t>then it will hit</a:t>
            </a:r>
            <a:r>
              <a:rPr lang="en-US" baseline="0" dirty="0" smtClean="0"/>
              <a:t> the</a:t>
            </a:r>
            <a:r>
              <a:rPr lang="en-US" dirty="0" smtClean="0"/>
              <a:t> angle spouts to unload grain into the bins.</a:t>
            </a:r>
          </a:p>
          <a:p>
            <a:r>
              <a:rPr lang="en-US" baseline="0" dirty="0" smtClean="0"/>
              <a:t>Avoid vertical spouts from grain distributors to grain bins. A vertical part will cause grain to increase its velocity so when it hits the other section of the angled spout, it can break into smaller pieces (grain dust).</a:t>
            </a:r>
          </a:p>
          <a:p>
            <a:endParaRPr lang="en-US" baseline="0" dirty="0" smtClean="0"/>
          </a:p>
        </p:txBody>
      </p:sp>
    </p:spTree>
    <p:extLst>
      <p:ext uri="{BB962C8B-B14F-4D97-AF65-F5344CB8AC3E}">
        <p14:creationId xmlns:p14="http://schemas.microsoft.com/office/powerpoint/2010/main" val="24638429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elevators have</a:t>
            </a:r>
            <a:r>
              <a:rPr lang="en-US" baseline="0" dirty="0" smtClean="0"/>
              <a:t> four elements required for a grain dust primary explosion to occur. So, our duty is to prevent the occurrence of ignition or ignition source in the bucket elevators.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5418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r>
              <a:rPr lang="en-US" baseline="0" dirty="0" smtClean="0"/>
              <a:t> of the time, a bucket elevator moving grain has four of the five elements needed for an explosion, it is just lacking the ignition source- typically a spark. Therefore, the primary explosion often starts in a bucket elevator. Let’s examine why: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72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grain</a:t>
            </a:r>
            <a:r>
              <a:rPr lang="en-US" baseline="0" dirty="0"/>
              <a:t> dust explosion incidents occurring in the U.S. from </a:t>
            </a:r>
            <a:r>
              <a:rPr lang="en-US" baseline="0" dirty="0" smtClean="0"/>
              <a:t>2007 </a:t>
            </a:r>
            <a:r>
              <a:rPr lang="en-US" baseline="0" dirty="0"/>
              <a:t>to </a:t>
            </a:r>
            <a:r>
              <a:rPr lang="en-US" baseline="0" dirty="0" smtClean="0"/>
              <a:t>2016. Though grain </a:t>
            </a:r>
            <a:r>
              <a:rPr lang="en-US" baseline="0" dirty="0"/>
              <a:t>dust </a:t>
            </a:r>
            <a:r>
              <a:rPr lang="en-US" baseline="0" dirty="0" smtClean="0"/>
              <a:t>explosion fatalities are low, explosions </a:t>
            </a:r>
            <a:r>
              <a:rPr lang="en-US" baseline="0" dirty="0"/>
              <a:t>are still happening in the U.S. The number of </a:t>
            </a:r>
            <a:r>
              <a:rPr lang="en-US" baseline="0" dirty="0" smtClean="0"/>
              <a:t>injuries remains steady.  Fatalities do not occur every year, but even when total number of explosions are low,  the number of fatalities is relatively high, as in 2016, where only 5 explosions were observed, but 3 of these involved a fatality. The </a:t>
            </a:r>
            <a:r>
              <a:rPr lang="en-US" baseline="0" dirty="0"/>
              <a:t>continued grain dust explosion incidents are discouraging, and as an industry, our goal should be to bring the number of incidents to ‘zero</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9</a:t>
            </a:fld>
            <a:endParaRPr lang="en-US"/>
          </a:p>
        </p:txBody>
      </p:sp>
    </p:spTree>
    <p:extLst>
      <p:ext uri="{BB962C8B-B14F-4D97-AF65-F5344CB8AC3E}">
        <p14:creationId xmlns:p14="http://schemas.microsoft.com/office/powerpoint/2010/main" val="6709155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a:t>
            </a:r>
            <a:r>
              <a:rPr lang="en-US" baseline="0" dirty="0" smtClean="0"/>
              <a:t> take a look at the OSHA requirements of safety in a bucket elevator. These components together increase safety because bucket elevators are highly prone to dust accumulation</a:t>
            </a:r>
          </a:p>
          <a:p>
            <a:r>
              <a:rPr lang="en-US" b="0" baseline="0" dirty="0" smtClean="0"/>
              <a:t>(OSHA Standard 1910.272  and NFPA (ANSI) standard)</a:t>
            </a:r>
          </a:p>
          <a:p>
            <a:r>
              <a:rPr lang="en-US" b="0" baseline="0" dirty="0" smtClean="0"/>
              <a:t>Replaceable head and hood lining – The head section of the bucket elevator gets damaged easily due to grain impact and dust accumulation. This section should be made replaceable to avoid wear and ignition due to impact of grains.</a:t>
            </a:r>
          </a:p>
          <a:p>
            <a:r>
              <a:rPr lang="en-US" b="0" baseline="0" dirty="0" smtClean="0"/>
              <a:t>Inspection doors – Frequent inspection for mis-aligned belts and damaged buckets is very important to avoid spark generation inside the system. To assist inspection, the inspection door and inspection door with quick latches should be provided in the head section.</a:t>
            </a:r>
          </a:p>
          <a:p>
            <a:r>
              <a:rPr lang="en-US" b="0" baseline="0" dirty="0" smtClean="0"/>
              <a:t>Adjustable wiper belt- this is an important component to avoid re-transfer of dust back into the boot section and assumes safe passage of grains into the discharge chute.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29764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4881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Safety devices</a:t>
            </a:r>
            <a:r>
              <a:rPr lang="en-US" baseline="0" dirty="0" smtClean="0"/>
              <a:t> in a bucket elevator to avoid dust related incidents. It is very important to have belt speed sensors, belt alignment sensors, bearing temperature sensors and plug switches to reduce the potential for sparking and avoid an explosion incident.</a:t>
            </a:r>
          </a:p>
          <a:p>
            <a:r>
              <a:rPr lang="en-US" baseline="0" dirty="0" smtClean="0"/>
              <a:t>Belt speed sensors – If the belt speed is too fast or slow, that should give an indication that there are issues within the bucket elevator system. A slow speed indicates overload on the system causing increase in bearing temperature. A high speed could indicate that the conveyor is not carrying enough material or some buckets are damaged resulting in less load and increased speed.</a:t>
            </a:r>
          </a:p>
          <a:p>
            <a:r>
              <a:rPr lang="en-US" baseline="0" dirty="0" smtClean="0"/>
              <a:t>Belt alignment sensors – Tripping due to overload is a commonly faced issue in bucket elevator systems. An alignment sensor will warn the operator about the tripping issues so that it can be rectified before any mis-happenings.</a:t>
            </a:r>
          </a:p>
          <a:p>
            <a:r>
              <a:rPr lang="en-US" baseline="0" dirty="0" smtClean="0"/>
              <a:t>Bearing temperature sensors – Continuous use of bucket elevator system (without proper maintenance) could increase the temperature of bearings. This could result in generation of a spark leading to primary explosion of dust collected in head section.</a:t>
            </a:r>
          </a:p>
          <a:p>
            <a:r>
              <a:rPr lang="en-US" baseline="0" dirty="0" smtClean="0"/>
              <a:t>Plug switches – Plug switches should be used to avoid overload of materials. </a:t>
            </a:r>
          </a:p>
          <a:p>
            <a:endParaRPr lang="en-US" baseline="0" dirty="0" smtClean="0"/>
          </a:p>
          <a:p>
            <a:r>
              <a:rPr lang="en-US" b="0" baseline="0" dirty="0" smtClean="0"/>
              <a:t>Anytime there are sensors, it is important to stress calibration and preventative maintenance.   Go back to the manufacturer to understand what the frequency should be.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32360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Explosions,</a:t>
            </a:r>
            <a:r>
              <a:rPr lang="en-US" baseline="0" dirty="0" smtClean="0"/>
              <a:t> either primary or secondary can originate from storage bins and conveyors.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5697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precautions that could be followed to avoid primary dust explosions from happening</a:t>
            </a:r>
            <a:r>
              <a:rPr lang="en-US" baseline="0" dirty="0" smtClean="0"/>
              <a:t> in a bucket elevator.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4668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design is based on NFPA 61 standard to have proper venting in a double casing leg.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2241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Maintaining</a:t>
            </a:r>
            <a:r>
              <a:rPr lang="en-US" baseline="0" dirty="0" smtClean="0"/>
              <a:t> equipment is one way to avoid potential ignition sources.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9118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additional materials handling techniques to prevent sparks that could ignite the grain dust.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2972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specific techniques for handling.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4132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EA9B7-3BC7-42D7-88D6-E949AF61D7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337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pPr/>
              <a:t>5/7/2020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74276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107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74893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240971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5/7/2020</a:t>
            </a:fld>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15081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5/7/2020</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69323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5/7/2020</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205805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8377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010841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64406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02029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solidFill>
                  <a:prstClr val="white">
                    <a:shade val="50000"/>
                  </a:prstClr>
                </a:solidFill>
              </a:rPr>
              <a:pPr/>
              <a:t>5/7/2020</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451910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819945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8993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2721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solidFill>
                  <a:prstClr val="white">
                    <a:shade val="50000"/>
                  </a:prstClr>
                </a:solidFill>
              </a:rPr>
              <a:pPr/>
              <a:t>5/7/2020</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07774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solidFill>
                  <a:prstClr val="white">
                    <a:shade val="50000"/>
                  </a:prstClr>
                </a:solidFill>
              </a:rPr>
              <a:pPr/>
              <a:t>5/7/2020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909831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solidFill>
                  <a:prstClr val="white">
                    <a:shade val="50000"/>
                  </a:prstClr>
                </a:solidFill>
              </a:rPr>
              <a:pPr/>
              <a:t>5/7/2020</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43718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938705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98823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749236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964553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483887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26035810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5/7/2020</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44618191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5/7/2020</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3369256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5/7/2020</a:t>
            </a:fld>
            <a:endParaRPr lang="en-US" dirty="0"/>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270359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5/7/2020</a:t>
            </a:fld>
            <a:endParaRPr lang="en-US" dirty="0"/>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43131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5/7/2020</a:t>
            </a:fld>
            <a:endParaRPr lang="en-US" dirty="0"/>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3669790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5/7/2020</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3740860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5/7/2020</a:t>
            </a:fld>
            <a:endParaRPr lang="en-US" dirty="0"/>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2680810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5/7/2020</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2158255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5/7/2020</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dirty="0"/>
          </a:p>
        </p:txBody>
      </p:sp>
    </p:spTree>
    <p:extLst>
      <p:ext uri="{BB962C8B-B14F-4D97-AF65-F5344CB8AC3E}">
        <p14:creationId xmlns:p14="http://schemas.microsoft.com/office/powerpoint/2010/main" val="602227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bg1"/>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08680326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spTree>
    <p:extLst>
      <p:ext uri="{BB962C8B-B14F-4D97-AF65-F5344CB8AC3E}">
        <p14:creationId xmlns:p14="http://schemas.microsoft.com/office/powerpoint/2010/main" val="35083555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EC4A7C3E-4106-4121-81D4-66351F043309}"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42040679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BDD8670A-6684-4C02-8C29-57C7C41BE496}"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382678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16675"/>
            <a:ext cx="2133600" cy="365125"/>
          </a:xfrm>
          <a:prstGeom prst="rect">
            <a:avLst/>
          </a:prstGeom>
        </p:spPr>
        <p:txBody>
          <a:bodyPr/>
          <a:lstStyle/>
          <a:p>
            <a:fld id="{F8F289FD-353A-42E7-85BA-2D1A17B0B905}" type="datetime1">
              <a:rPr lang="en-US" smtClean="0"/>
              <a:pPr/>
              <a:t>5/7/2020</a:t>
            </a:fld>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65281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9E02A-697B-4DBE-8CFF-C1D4620DD032}"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16675"/>
            <a:ext cx="2133600" cy="365125"/>
          </a:xfrm>
          <a:prstGeom prst="rect">
            <a:avLst/>
          </a:prstGeom>
        </p:spPr>
        <p:txBody>
          <a:bodyPr/>
          <a:lstStyle/>
          <a:p>
            <a:fld id="{6341BC0F-417D-4F50-971D-158FD785080B}" type="datetime1">
              <a:rPr lang="en-US" smtClean="0"/>
              <a:pPr/>
              <a:t>5/7/2020</a:t>
            </a:fld>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925762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F83FE201-594D-40DD-9B73-481E9FBE5BDC}" type="datetime1">
              <a:rPr lang="en-US" smtClean="0"/>
              <a:pPr/>
              <a:t>5/7/2020</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54599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solidFill>
                  <a:schemeClr val="bg1"/>
                </a:solidFill>
              </a:defRPr>
            </a:lvl1pPr>
            <a:lvl2pPr>
              <a:defRPr sz="2400">
                <a:solidFill>
                  <a:schemeClr val="bg1"/>
                </a:solidFill>
              </a:defRPr>
            </a:lvl2pPr>
            <a:lvl3pPr>
              <a:defRPr sz="2200">
                <a:solidFill>
                  <a:schemeClr val="bg1"/>
                </a:solidFill>
              </a:defRPr>
            </a:lvl3pPr>
            <a:lvl4pPr>
              <a:defRPr sz="2000">
                <a:solidFill>
                  <a:schemeClr val="bg1"/>
                </a:solidFill>
              </a:defRPr>
            </a:lvl4pPr>
            <a:lvl5pPr>
              <a:defRPr sz="1800">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251F37B0-4992-42E3-BFD0-C08B411CFE41}"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3376935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16675"/>
            <a:ext cx="2133600" cy="365125"/>
          </a:xfrm>
          <a:prstGeom prst="rect">
            <a:avLst/>
          </a:prstGeom>
        </p:spPr>
        <p:txBody>
          <a:bodyPr/>
          <a:lstStyle/>
          <a:p>
            <a:fld id="{6A5B8796-C942-4F49-AD7A-71561B8D56CA}" type="datetime1">
              <a:rPr lang="en-US" smtClean="0"/>
              <a:pPr/>
              <a:t>5/7/2020</a:t>
            </a:fld>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91208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B519BB99-D7C7-4369-8B69-7F4EEE40BF3E}"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753544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16675"/>
            <a:ext cx="2133600" cy="365125"/>
          </a:xfrm>
          <a:prstGeom prst="rect">
            <a:avLst/>
          </a:prstGeom>
        </p:spPr>
        <p:txBody>
          <a:bodyPr/>
          <a:lstStyle/>
          <a:p>
            <a:fld id="{D1194D6D-400E-4862-80AD-9906D11D55A0}" type="datetime1">
              <a:rPr lang="en-US" smtClean="0"/>
              <a:pPr/>
              <a:t>5/7/2020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699E02A-697B-4DBE-8CFF-C1D4620DD032}"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695594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effectLst/>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DF508447-DE3B-46A1-AA1E-3188FE1F0CA9}" type="datetime1">
              <a:rPr lang="en-US" smtClean="0">
                <a:solidFill>
                  <a:prstClr val="white">
                    <a:shade val="50000"/>
                  </a:prstClr>
                </a:solidFill>
              </a:rPr>
              <a:pPr/>
              <a:t>5/7/2020</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a:xfrm>
            <a:off x="8305800" y="6400800"/>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10" name="Picture 9"/>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403875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802598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C4A7C3E-4106-4121-81D4-66351F043309}"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975249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D8670A-6684-4C02-8C29-57C7C41BE496}"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98461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9E02A-697B-4DBE-8CFF-C1D4620DD032}"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F289FD-353A-42E7-85BA-2D1A17B0B905}" type="datetime1">
              <a:rPr lang="en-US" smtClean="0">
                <a:solidFill>
                  <a:prstClr val="white">
                    <a:shade val="50000"/>
                  </a:prstClr>
                </a:solidFill>
              </a:rPr>
              <a:pPr/>
              <a:t>5/7/2020</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10" name="Picture 9"/>
          <p:cNvPicPr>
            <a:picLocks noChangeAspect="1"/>
          </p:cNvPicPr>
          <p:nvPr userDrawn="1"/>
        </p:nvPicPr>
        <p:blipFill>
          <a:blip r:embed="rId2"/>
          <a:stretch>
            <a:fillRect/>
          </a:stretch>
        </p:blipFill>
        <p:spPr>
          <a:xfrm>
            <a:off x="7305261" y="6248400"/>
            <a:ext cx="1762539" cy="533400"/>
          </a:xfrm>
          <a:prstGeom prst="rect">
            <a:avLst/>
          </a:prstGeom>
        </p:spPr>
      </p:pic>
      <p:pic>
        <p:nvPicPr>
          <p:cNvPr id="11" name="Picture 10"/>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0948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341BC0F-417D-4F50-971D-158FD785080B}" type="datetime1">
              <a:rPr lang="en-US" smtClean="0">
                <a:solidFill>
                  <a:prstClr val="white">
                    <a:shade val="50000"/>
                  </a:prstClr>
                </a:solidFill>
              </a:rPr>
              <a:pPr/>
              <a:t>5/7/2020</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6" name="Picture 5"/>
          <p:cNvPicPr>
            <a:picLocks noChangeAspect="1"/>
          </p:cNvPicPr>
          <p:nvPr userDrawn="1"/>
        </p:nvPicPr>
        <p:blipFill>
          <a:blip r:embed="rId2"/>
          <a:stretch>
            <a:fillRect/>
          </a:stretch>
        </p:blipFill>
        <p:spPr>
          <a:xfrm>
            <a:off x="7305261" y="6248400"/>
            <a:ext cx="1762539" cy="533400"/>
          </a:xfrm>
          <a:prstGeom prst="rect">
            <a:avLst/>
          </a:prstGeom>
        </p:spPr>
      </p:pic>
      <p:pic>
        <p:nvPicPr>
          <p:cNvPr id="7" name="Picture 6"/>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31431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solidFill>
                  <a:prstClr val="white">
                    <a:shade val="50000"/>
                  </a:prstClr>
                </a:solidFill>
              </a:rPr>
              <a:pPr/>
              <a:t>5/7/2020</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5" name="Picture 4"/>
          <p:cNvPicPr>
            <a:picLocks noChangeAspect="1"/>
          </p:cNvPicPr>
          <p:nvPr userDrawn="1"/>
        </p:nvPicPr>
        <p:blipFill>
          <a:blip r:embed="rId2"/>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630374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1805799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solidFill>
                  <a:prstClr val="white">
                    <a:shade val="50000"/>
                  </a:prstClr>
                </a:solidFill>
              </a:rPr>
              <a:pPr/>
              <a:t>5/7/2020</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8" name="Picture 7"/>
          <p:cNvPicPr>
            <a:picLocks noChangeAspect="1"/>
          </p:cNvPicPr>
          <p:nvPr userDrawn="1"/>
        </p:nvPicPr>
        <p:blipFill>
          <a:blip r:embed="rId2"/>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8784082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9BB99-D7C7-4369-8B69-7F4EEE40BF3E}"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6654146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94D6D-400E-4862-80AD-9906D11D55A0}" type="datetime1">
              <a:rPr lang="en-US" smtClean="0">
                <a:solidFill>
                  <a:prstClr val="white">
                    <a:shade val="50000"/>
                  </a:prstClr>
                </a:solidFill>
              </a:rPr>
              <a:pPr/>
              <a:t>5/7/2020</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pic>
        <p:nvPicPr>
          <p:cNvPr id="7" name="Picture 6"/>
          <p:cNvPicPr>
            <a:picLocks noChangeAspect="1"/>
          </p:cNvPicPr>
          <p:nvPr userDrawn="1"/>
        </p:nvPicPr>
        <p:blipFill>
          <a:blip r:embed="rId2"/>
          <a:stretch>
            <a:fillRect/>
          </a:stretch>
        </p:blipFill>
        <p:spPr>
          <a:xfrm>
            <a:off x="7305261" y="6248400"/>
            <a:ext cx="1762539" cy="533400"/>
          </a:xfrm>
          <a:prstGeom prst="rect">
            <a:avLst/>
          </a:prstGeom>
        </p:spPr>
      </p:pic>
      <p:pic>
        <p:nvPicPr>
          <p:cNvPr id="8" name="Picture 7"/>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347753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FE201-594D-40DD-9B73-481E9FBE5BDC}" type="datetime1">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51F37B0-4992-42E3-BFD0-C08B411CFE41}" type="datetime1">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5B8796-C942-4F49-AD7A-71561B8D56CA}" type="datetime1">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9E02A-697B-4DBE-8CFF-C1D4620DD032}"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9" name="Picture 8"/>
          <p:cNvPicPr preferRelativeResize="0">
            <a:picLocks/>
          </p:cNvPicPr>
          <p:nvPr userDrawn="1"/>
        </p:nvPicPr>
        <p:blipFill>
          <a:blip r:embed="rId3"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pPr/>
              <a:t>5/7/2020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pic>
        <p:nvPicPr>
          <p:cNvPr id="5" name="Picture 4"/>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4"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49212259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solidFill>
                  <a:prstClr val="white">
                    <a:shade val="50000"/>
                  </a:prstClr>
                </a:solidFill>
              </a:rPr>
              <a:pPr/>
              <a:t>5/7/2020</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4329646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dirty="0"/>
          </a:p>
        </p:txBody>
      </p:sp>
      <p:pic>
        <p:nvPicPr>
          <p:cNvPr id="5" name="Picture 4"/>
          <p:cNvPicPr>
            <a:picLocks noChangeAspect="1"/>
          </p:cNvPicPr>
          <p:nvPr userDrawn="1"/>
        </p:nvPicPr>
        <p:blipFill>
          <a:blip r:embed="rId13"/>
          <a:stretch>
            <a:fillRect/>
          </a:stretch>
        </p:blipFill>
        <p:spPr>
          <a:xfrm>
            <a:off x="7305261" y="6248400"/>
            <a:ext cx="1762539" cy="533400"/>
          </a:xfrm>
          <a:prstGeom prst="rect">
            <a:avLst/>
          </a:prstGeom>
        </p:spPr>
      </p:pic>
      <p:pic>
        <p:nvPicPr>
          <p:cNvPr id="6" name="Picture 5"/>
          <p:cNvPicPr preferRelativeResize="0">
            <a:picLocks/>
          </p:cNvPicPr>
          <p:nvPr userDrawn="1"/>
        </p:nvPicPr>
        <p:blipFill>
          <a:blip r:embed="rId14" cstate="email">
            <a:extLst>
              <a:ext uri="{28A0092B-C50C-407E-A947-70E740481C1C}">
                <a14:useLocalDpi xmlns:a14="http://schemas.microsoft.com/office/drawing/2010/main"/>
              </a:ext>
            </a:extLst>
          </a:blip>
          <a:stretch>
            <a:fillRect/>
          </a:stretch>
        </p:blipFill>
        <p:spPr>
          <a:xfrm>
            <a:off x="76200" y="6416040"/>
            <a:ext cx="2726741" cy="365760"/>
          </a:xfrm>
          <a:prstGeom prst="rect">
            <a:avLst/>
          </a:prstGeom>
        </p:spPr>
      </p:pic>
    </p:spTree>
    <p:extLst>
      <p:ext uri="{BB962C8B-B14F-4D97-AF65-F5344CB8AC3E}">
        <p14:creationId xmlns:p14="http://schemas.microsoft.com/office/powerpoint/2010/main" val="249173911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pPr/>
              <a:t>‹#›</a:t>
            </a:fld>
            <a:endParaRPr lang="en-US"/>
          </a:p>
        </p:txBody>
      </p:sp>
    </p:spTree>
    <p:extLst>
      <p:ext uri="{BB962C8B-B14F-4D97-AF65-F5344CB8AC3E}">
        <p14:creationId xmlns:p14="http://schemas.microsoft.com/office/powerpoint/2010/main" val="345694396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dt="0"/>
  <p:txStyles>
    <p:titleStyle>
      <a:lvl1pPr algn="ctr" rtl="0" eaLnBrk="1" latinLnBrk="0" hangingPunct="1">
        <a:spcBef>
          <a:spcPct val="0"/>
        </a:spcBef>
        <a:buNone/>
        <a:defRPr kumimoji="0" sz="4100" b="1" kern="1200" cap="none" baseline="0">
          <a:ln w="6350">
            <a:noFill/>
          </a:ln>
          <a:solidFill>
            <a:schemeClr val="bg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bg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bg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bg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bg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bg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C5233-4BE3-4EC0-BEB3-845CA260EDF2}" type="datetime1">
              <a:rPr lang="en-US" smtClean="0">
                <a:solidFill>
                  <a:prstClr val="white">
                    <a:shade val="50000"/>
                  </a:prstClr>
                </a:solidFill>
              </a:rPr>
              <a:pPr/>
              <a:t>5/7/2020</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699E02A-697B-4DBE-8CFF-C1D4620DD032}"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028198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35.xml"/><Relationship Id="rId4" Type="http://schemas.openxmlformats.org/officeDocument/2006/relationships/image" Target="../media/image24.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35.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7.xml"/><Relationship Id="rId1" Type="http://schemas.openxmlformats.org/officeDocument/2006/relationships/slideLayout" Target="../slideLayouts/slideLayout51.xml"/><Relationship Id="rId4" Type="http://schemas.openxmlformats.org/officeDocument/2006/relationships/image" Target="../media/image37.jpg"/></Relationships>
</file>

<file path=ppt/slides/_rels/slide7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8.xml"/><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9.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1.xml"/><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2.xml"/><Relationship Id="rId1" Type="http://schemas.openxmlformats.org/officeDocument/2006/relationships/slideLayout" Target="../slideLayouts/slideLayout4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4.xml"/><Relationship Id="rId1" Type="http://schemas.openxmlformats.org/officeDocument/2006/relationships/slideLayout" Target="../slideLayouts/slideLayout51.xml"/><Relationship Id="rId5" Type="http://schemas.openxmlformats.org/officeDocument/2006/relationships/image" Target="../media/image44.jpeg"/><Relationship Id="rId4" Type="http://schemas.openxmlformats.org/officeDocument/2006/relationships/image" Target="../media/image43.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6.xml"/><Relationship Id="rId1" Type="http://schemas.openxmlformats.org/officeDocument/2006/relationships/slideLayout" Target="../slideLayouts/slideLayout51.xml"/><Relationship Id="rId5" Type="http://schemas.openxmlformats.org/officeDocument/2006/relationships/image" Target="../media/image47.jpeg"/><Relationship Id="rId4" Type="http://schemas.openxmlformats.org/officeDocument/2006/relationships/image" Target="../media/image46.jpeg"/></Relationships>
</file>

<file path=ppt/slides/_rels/slide8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7.xml"/><Relationship Id="rId1" Type="http://schemas.openxmlformats.org/officeDocument/2006/relationships/slideLayout" Target="../slideLayouts/slideLayout51.xml"/><Relationship Id="rId4" Type="http://schemas.openxmlformats.org/officeDocument/2006/relationships/image" Target="../media/image49.jpeg"/></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8.xml"/><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0.xml"/><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2.xml"/><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5.xml"/><Relationship Id="rId1" Type="http://schemas.openxmlformats.org/officeDocument/2006/relationships/slideLayout" Target="../slideLayouts/slideLayout5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229600" cy="1447800"/>
          </a:xfrm>
          <a:effectLst/>
        </p:spPr>
        <p:txBody>
          <a:bodyPr>
            <a:normAutofit fontScale="90000"/>
          </a:bodyPr>
          <a:lstStyle/>
          <a:p>
            <a:r>
              <a:rPr lang="en-US" dirty="0">
                <a:solidFill>
                  <a:schemeClr val="bg1"/>
                </a:solidFill>
              </a:rPr>
              <a:t>Prevention of GRAIN Dust </a:t>
            </a:r>
            <a:r>
              <a:rPr lang="en-US" dirty="0" smtClean="0">
                <a:solidFill>
                  <a:schemeClr val="bg1"/>
                </a:solidFill>
              </a:rPr>
              <a:t>ExplosionS</a:t>
            </a:r>
            <a:endParaRPr lang="en-US" dirty="0">
              <a:solidFill>
                <a:schemeClr val="bg1"/>
              </a:solidFill>
            </a:endParaRPr>
          </a:p>
        </p:txBody>
      </p:sp>
      <p:sp>
        <p:nvSpPr>
          <p:cNvPr id="3" name="TextBox 2"/>
          <p:cNvSpPr txBox="1"/>
          <p:nvPr/>
        </p:nvSpPr>
        <p:spPr>
          <a:xfrm>
            <a:off x="4423962" y="5282347"/>
            <a:ext cx="4229100" cy="261610"/>
          </a:xfrm>
          <a:prstGeom prst="rect">
            <a:avLst/>
          </a:prstGeom>
          <a:noFill/>
        </p:spPr>
        <p:txBody>
          <a:bodyPr wrap="square" rtlCol="0">
            <a:spAutoFit/>
          </a:bodyPr>
          <a:lstStyle/>
          <a:p>
            <a:pPr algn="r"/>
            <a:r>
              <a:rPr lang="en-US" sz="1100" dirty="0"/>
              <a:t>Source: United States Department of Labor</a:t>
            </a:r>
          </a:p>
        </p:txBody>
      </p:sp>
      <p:pic>
        <p:nvPicPr>
          <p:cNvPr id="1026" name="Picture 2" descr="Dust explosion occurring at elevator. " title="Grain dust  explo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4978" y="1893850"/>
            <a:ext cx="4897968" cy="36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39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Number of Explosions (by month</a:t>
            </a:r>
            <a:r>
              <a:rPr lang="en-US" sz="3200" dirty="0" smtClean="0">
                <a:solidFill>
                  <a:schemeClr val="bg1"/>
                </a:solidFill>
              </a:rPr>
              <a:t>)</a:t>
            </a:r>
            <a:br>
              <a:rPr lang="en-US" sz="3200" dirty="0" smtClean="0">
                <a:solidFill>
                  <a:schemeClr val="bg1"/>
                </a:solidFill>
              </a:rPr>
            </a:br>
            <a:r>
              <a:rPr lang="en-US" sz="3200" dirty="0" smtClean="0">
                <a:solidFill>
                  <a:schemeClr val="bg1"/>
                </a:solidFill>
              </a:rPr>
              <a:t>2006-2014</a:t>
            </a:r>
            <a:endParaRPr lang="en-US" sz="3200" dirty="0">
              <a:solidFill>
                <a:schemeClr val="bg1"/>
              </a:solidFill>
            </a:endParaRPr>
          </a:p>
        </p:txBody>
      </p:sp>
      <p:sp>
        <p:nvSpPr>
          <p:cNvPr id="7" name="TextBox 6"/>
          <p:cNvSpPr txBox="1"/>
          <p:nvPr/>
        </p:nvSpPr>
        <p:spPr>
          <a:xfrm>
            <a:off x="3063920" y="5347648"/>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pic>
        <p:nvPicPr>
          <p:cNvPr id="3" name="Picture 2" descr="Histogram of grain dust explosion incidents and the months they occurred in from 2006 until 2014. " title="Bar graph showing number of explosions per month.aver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600200"/>
            <a:ext cx="6708038" cy="3789274"/>
          </a:xfrm>
          <a:prstGeom prst="rect">
            <a:avLst/>
          </a:prstGeom>
        </p:spPr>
      </p:pic>
    </p:spTree>
    <p:extLst>
      <p:ext uri="{BB962C8B-B14F-4D97-AF65-F5344CB8AC3E}">
        <p14:creationId xmlns:p14="http://schemas.microsoft.com/office/powerpoint/2010/main" val="24002205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089048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Why Worry About Grain Dust?</a:t>
            </a:r>
            <a:endParaRPr lang="en-US" dirty="0">
              <a:solidFill>
                <a:schemeClr val="bg1"/>
              </a:solidFill>
            </a:endParaRPr>
          </a:p>
        </p:txBody>
      </p:sp>
      <p:sp>
        <p:nvSpPr>
          <p:cNvPr id="3" name="Content Placeholder 2"/>
          <p:cNvSpPr>
            <a:spLocks noGrp="1"/>
          </p:cNvSpPr>
          <p:nvPr>
            <p:ph idx="1"/>
          </p:nvPr>
        </p:nvSpPr>
        <p:spPr>
          <a:xfrm>
            <a:off x="381000" y="1524000"/>
            <a:ext cx="8229600" cy="4709160"/>
          </a:xfrm>
        </p:spPr>
        <p:txBody>
          <a:bodyPr>
            <a:normAutofit/>
          </a:bodyPr>
          <a:lstStyle/>
          <a:p>
            <a:pPr>
              <a:buClr>
                <a:schemeClr val="bg1"/>
              </a:buClr>
              <a:buFont typeface="Wingdings" panose="05000000000000000000" pitchFamily="2" charset="2"/>
              <a:buChar char="v"/>
            </a:pPr>
            <a:r>
              <a:rPr lang="en-US" dirty="0" smtClean="0">
                <a:solidFill>
                  <a:schemeClr val="bg1"/>
                </a:solidFill>
              </a:rPr>
              <a:t>Workers and managers unaware of and fail to recognize serious nature of grain dust hazards</a:t>
            </a:r>
          </a:p>
          <a:p>
            <a:pPr>
              <a:buClr>
                <a:schemeClr val="bg1"/>
              </a:buClr>
              <a:buFont typeface="Wingdings" panose="05000000000000000000" pitchFamily="2" charset="2"/>
              <a:buChar char="v"/>
            </a:pPr>
            <a:r>
              <a:rPr lang="en-US" dirty="0" smtClean="0">
                <a:solidFill>
                  <a:schemeClr val="bg1"/>
                </a:solidFill>
              </a:rPr>
              <a:t>Facility management fails to conform to existing standards designed to prevent or reduce impact of explosions</a:t>
            </a:r>
          </a:p>
          <a:p>
            <a:pPr>
              <a:buClr>
                <a:schemeClr val="bg1"/>
              </a:buClr>
              <a:buFont typeface="Wingdings" panose="05000000000000000000" pitchFamily="2" charset="2"/>
              <a:buChar char="v"/>
            </a:pPr>
            <a:r>
              <a:rPr lang="en-US" dirty="0" smtClean="0">
                <a:solidFill>
                  <a:schemeClr val="bg1"/>
                </a:solidFill>
              </a:rPr>
              <a:t>Facilities contain unsafe accumulations of combustible grain dust; Housekeeping was inadequate</a:t>
            </a:r>
          </a:p>
          <a:p>
            <a:pPr>
              <a:buClr>
                <a:schemeClr val="bg1"/>
              </a:buClr>
              <a:buFont typeface="Wingdings" panose="05000000000000000000" pitchFamily="2" charset="2"/>
              <a:buChar char="v"/>
            </a:pPr>
            <a:r>
              <a:rPr lang="en-US" u="sng" dirty="0" smtClean="0">
                <a:solidFill>
                  <a:schemeClr val="bg1"/>
                </a:solidFill>
              </a:rPr>
              <a:t>Warning indicators were accepted as normal and their causes were not identified and resolved</a:t>
            </a:r>
            <a:endParaRPr lang="en-US" u="sng" dirty="0">
              <a:solidFill>
                <a:schemeClr val="bg1"/>
              </a:solidFill>
            </a:endParaRPr>
          </a:p>
        </p:txBody>
      </p:sp>
    </p:spTree>
    <p:extLst>
      <p:ext uri="{BB962C8B-B14F-4D97-AF65-F5344CB8AC3E}">
        <p14:creationId xmlns:p14="http://schemas.microsoft.com/office/powerpoint/2010/main" val="218733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Key Contributing Factors to Incidents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Dust Collectors: inadequately designed and maintained to actually minimize explosions</a:t>
            </a:r>
          </a:p>
          <a:p>
            <a:r>
              <a:rPr lang="en-US" dirty="0" smtClean="0">
                <a:solidFill>
                  <a:schemeClr val="bg1"/>
                </a:solidFill>
              </a:rPr>
              <a:t>Process changes were made after installation without adequate review for new hazards</a:t>
            </a:r>
          </a:p>
          <a:p>
            <a:r>
              <a:rPr lang="en-US" dirty="0" smtClean="0">
                <a:solidFill>
                  <a:schemeClr val="bg1"/>
                </a:solidFill>
              </a:rPr>
              <a:t>Outside parties who inspect facilities may not always identify dust explosion hazards:</a:t>
            </a:r>
          </a:p>
          <a:p>
            <a:pPr lvl="1">
              <a:buFont typeface="Wingdings" panose="05000000000000000000" pitchFamily="2" charset="2"/>
              <a:buChar char="v"/>
            </a:pPr>
            <a:r>
              <a:rPr lang="en-US" dirty="0" smtClean="0">
                <a:solidFill>
                  <a:schemeClr val="bg1"/>
                </a:solidFill>
              </a:rPr>
              <a:t>Government enforcement</a:t>
            </a:r>
          </a:p>
          <a:p>
            <a:pPr lvl="1">
              <a:buFont typeface="Wingdings" panose="05000000000000000000" pitchFamily="2" charset="2"/>
              <a:buChar char="v"/>
            </a:pPr>
            <a:r>
              <a:rPr lang="en-US" dirty="0" smtClean="0">
                <a:solidFill>
                  <a:schemeClr val="bg1"/>
                </a:solidFill>
              </a:rPr>
              <a:t>Insurance underwriters</a:t>
            </a:r>
          </a:p>
          <a:p>
            <a:pPr lvl="1">
              <a:buFont typeface="Wingdings" panose="05000000000000000000" pitchFamily="2" charset="2"/>
              <a:buChar char="v"/>
            </a:pPr>
            <a:r>
              <a:rPr lang="en-US" dirty="0" smtClean="0">
                <a:solidFill>
                  <a:schemeClr val="bg1"/>
                </a:solidFill>
              </a:rPr>
              <a:t>Health and safety professionals (even those whose expertise is in dust!)</a:t>
            </a:r>
            <a:endParaRPr lang="en-US" dirty="0">
              <a:solidFill>
                <a:schemeClr val="bg1"/>
              </a:solidFill>
            </a:endParaRPr>
          </a:p>
        </p:txBody>
      </p:sp>
    </p:spTree>
    <p:extLst>
      <p:ext uri="{BB962C8B-B14F-4D97-AF65-F5344CB8AC3E}">
        <p14:creationId xmlns:p14="http://schemas.microsoft.com/office/powerpoint/2010/main" val="173353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229600" cy="1828800"/>
          </a:xfrm>
        </p:spPr>
        <p:txBody>
          <a:bodyPr/>
          <a:lstStyle/>
          <a:p>
            <a:r>
              <a:rPr lang="en-US" dirty="0" smtClean="0">
                <a:solidFill>
                  <a:schemeClr val="bg1"/>
                </a:solidFill>
              </a:rPr>
              <a:t>Hazards associated with combustible grain dust</a:t>
            </a:r>
            <a:endParaRPr lang="en-US" dirty="0">
              <a:solidFill>
                <a:schemeClr val="bg1"/>
              </a:solidFill>
            </a:endParaRPr>
          </a:p>
        </p:txBody>
      </p:sp>
      <p:pic>
        <p:nvPicPr>
          <p:cNvPr id="2050" name="Picture 2" descr="Dust resulting from a grain dust explosion. " title="Photo of grain dust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819400"/>
            <a:ext cx="3124200" cy="2552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48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Grain </a:t>
            </a:r>
            <a:r>
              <a:rPr lang="en-US" dirty="0" smtClean="0">
                <a:solidFill>
                  <a:schemeClr val="bg1"/>
                </a:solidFill>
              </a:rPr>
              <a:t>Dust Combustibility</a:t>
            </a:r>
            <a:endParaRPr lang="en-US" dirty="0">
              <a:solidFill>
                <a:schemeClr val="bg1"/>
              </a:solidFill>
            </a:endParaRPr>
          </a:p>
        </p:txBody>
      </p:sp>
      <p:sp>
        <p:nvSpPr>
          <p:cNvPr id="3" name="Content Placeholder 2"/>
          <p:cNvSpPr>
            <a:spLocks noGrp="1"/>
          </p:cNvSpPr>
          <p:nvPr>
            <p:ph idx="1"/>
          </p:nvPr>
        </p:nvSpPr>
        <p:spPr/>
        <p:txBody>
          <a:bodyPr>
            <a:normAutofit/>
          </a:bodyPr>
          <a:lstStyle/>
          <a:p>
            <a:pPr>
              <a:buClr>
                <a:schemeClr val="bg1"/>
              </a:buClr>
            </a:pPr>
            <a:r>
              <a:rPr lang="en-US" sz="3200" b="1" dirty="0">
                <a:solidFill>
                  <a:schemeClr val="bg1"/>
                </a:solidFill>
              </a:rPr>
              <a:t>Grain dust is HIGHLY combustible</a:t>
            </a:r>
          </a:p>
          <a:p>
            <a:pPr marL="585216" lvl="1" indent="0" algn="ctr">
              <a:buClr>
                <a:schemeClr val="bg1"/>
              </a:buClr>
              <a:buNone/>
            </a:pPr>
            <a:r>
              <a:rPr lang="en-US" sz="2800" b="1" dirty="0" smtClean="0">
                <a:solidFill>
                  <a:schemeClr val="bg1"/>
                </a:solidFill>
              </a:rPr>
              <a:t>December 23, 2009 explosion destroyed 30,000 bushel wheat elevator in Chadron, NE</a:t>
            </a:r>
            <a:endParaRPr lang="en-US" sz="2800" b="1" dirty="0">
              <a:solidFill>
                <a:schemeClr val="bg1"/>
              </a:solidFill>
            </a:endParaRPr>
          </a:p>
        </p:txBody>
      </p:sp>
      <p:pic>
        <p:nvPicPr>
          <p:cNvPr id="8" name="Picture 7" descr="A grain dust explosion that turned into a fire." title="grain dust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3210498"/>
            <a:ext cx="2355873" cy="3133311"/>
          </a:xfrm>
          <a:prstGeom prst="rect">
            <a:avLst/>
          </a:prstGeom>
        </p:spPr>
      </p:pic>
      <p:sp>
        <p:nvSpPr>
          <p:cNvPr id="6" name="TextBox 5"/>
          <p:cNvSpPr txBox="1"/>
          <p:nvPr/>
        </p:nvSpPr>
        <p:spPr>
          <a:xfrm>
            <a:off x="2590800" y="5800310"/>
            <a:ext cx="6553199" cy="261610"/>
          </a:xfrm>
          <a:prstGeom prst="rect">
            <a:avLst/>
          </a:prstGeom>
          <a:noFill/>
        </p:spPr>
        <p:txBody>
          <a:bodyPr wrap="square" rtlCol="0">
            <a:spAutoFit/>
          </a:bodyPr>
          <a:lstStyle/>
          <a:p>
            <a:pPr algn="r"/>
            <a:r>
              <a:rPr lang="en-US" sz="1100" dirty="0"/>
              <a:t>Source: http://dustexplosions.blogspot.com/2009/12/chadron-nebraska-grain-elevator-catches.html</a:t>
            </a:r>
          </a:p>
        </p:txBody>
      </p:sp>
    </p:spTree>
    <p:extLst>
      <p:ext uri="{BB962C8B-B14F-4D97-AF65-F5344CB8AC3E}">
        <p14:creationId xmlns:p14="http://schemas.microsoft.com/office/powerpoint/2010/main" val="2064292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OSHA Definition: “combustible dust”</a:t>
            </a:r>
            <a:endParaRPr lang="en-US" dirty="0">
              <a:solidFill>
                <a:schemeClr val="bg1"/>
              </a:solidFill>
            </a:endParaRPr>
          </a:p>
        </p:txBody>
      </p:sp>
      <p:sp>
        <p:nvSpPr>
          <p:cNvPr id="3" name="Content Placeholder 2"/>
          <p:cNvSpPr>
            <a:spLocks noGrp="1"/>
          </p:cNvSpPr>
          <p:nvPr>
            <p:ph idx="1"/>
          </p:nvPr>
        </p:nvSpPr>
        <p:spPr/>
        <p:txBody>
          <a:bodyPr/>
          <a:lstStyle/>
          <a:p>
            <a:pPr>
              <a:buClrTx/>
            </a:pPr>
            <a:r>
              <a:rPr lang="en-US" dirty="0" smtClean="0">
                <a:solidFill>
                  <a:schemeClr val="bg1"/>
                </a:solidFill>
              </a:rPr>
              <a:t>Combustible particulate solid </a:t>
            </a:r>
          </a:p>
          <a:p>
            <a:pPr>
              <a:buClrTx/>
            </a:pPr>
            <a:r>
              <a:rPr lang="en-US" dirty="0" smtClean="0">
                <a:solidFill>
                  <a:schemeClr val="bg1"/>
                </a:solidFill>
              </a:rPr>
              <a:t>Presents fire or deflagration hazard </a:t>
            </a:r>
          </a:p>
          <a:p>
            <a:pPr>
              <a:buClrTx/>
            </a:pPr>
            <a:r>
              <a:rPr lang="en-US" dirty="0" smtClean="0">
                <a:solidFill>
                  <a:schemeClr val="bg1"/>
                </a:solidFill>
              </a:rPr>
              <a:t>When suspended in air or other oxidizing medium</a:t>
            </a:r>
          </a:p>
          <a:p>
            <a:pPr>
              <a:buClrTx/>
            </a:pPr>
            <a:r>
              <a:rPr lang="en-US" dirty="0" smtClean="0">
                <a:solidFill>
                  <a:schemeClr val="bg1"/>
                </a:solidFill>
              </a:rPr>
              <a:t>Over a range of concentrations</a:t>
            </a:r>
          </a:p>
          <a:p>
            <a:pPr>
              <a:buClrTx/>
            </a:pPr>
            <a:r>
              <a:rPr lang="en-US" dirty="0" smtClean="0">
                <a:solidFill>
                  <a:schemeClr val="bg1"/>
                </a:solidFill>
              </a:rPr>
              <a:t>Regardless of particle size or shape</a:t>
            </a:r>
            <a:endParaRPr lang="en-US" dirty="0">
              <a:solidFill>
                <a:schemeClr val="bg1"/>
              </a:solidFill>
            </a:endParaRPr>
          </a:p>
        </p:txBody>
      </p:sp>
    </p:spTree>
    <p:extLst>
      <p:ext uri="{BB962C8B-B14F-4D97-AF65-F5344CB8AC3E}">
        <p14:creationId xmlns:p14="http://schemas.microsoft.com/office/powerpoint/2010/main" val="2350443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Several Definitions Apply to Combustible Dust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Combustible Dusts (NFPA 400-2016)</a:t>
            </a:r>
          </a:p>
          <a:p>
            <a:r>
              <a:rPr lang="en-US" dirty="0" smtClean="0">
                <a:solidFill>
                  <a:schemeClr val="bg1"/>
                </a:solidFill>
              </a:rPr>
              <a:t>Combustible Dusts (NFPA 499-2017)</a:t>
            </a:r>
          </a:p>
          <a:p>
            <a:r>
              <a:rPr lang="en-US" dirty="0" smtClean="0">
                <a:solidFill>
                  <a:schemeClr val="bg1"/>
                </a:solidFill>
              </a:rPr>
              <a:t>Deflagrable Wood Dusts (NFPA 664-2017)</a:t>
            </a:r>
          </a:p>
          <a:p>
            <a:r>
              <a:rPr lang="en-US" dirty="0" smtClean="0">
                <a:solidFill>
                  <a:schemeClr val="bg1"/>
                </a:solidFill>
              </a:rPr>
              <a:t>Agricultural Dusts (NFPA 61-2017)</a:t>
            </a:r>
          </a:p>
          <a:p>
            <a:r>
              <a:rPr lang="en-US" dirty="0" smtClean="0">
                <a:solidFill>
                  <a:schemeClr val="bg1"/>
                </a:solidFill>
              </a:rPr>
              <a:t>Combustible Metal Dusts (NFPA 484-2015)</a:t>
            </a:r>
          </a:p>
          <a:p>
            <a:endParaRPr lang="en-US" dirty="0">
              <a:solidFill>
                <a:schemeClr val="bg1"/>
              </a:solidFill>
            </a:endParaRPr>
          </a:p>
          <a:p>
            <a:pPr algn="ctr"/>
            <a:r>
              <a:rPr lang="en-US" dirty="0" smtClean="0">
                <a:solidFill>
                  <a:schemeClr val="bg1"/>
                </a:solidFill>
              </a:rPr>
              <a:t>All involve solid material composed of distinct pieces that when processed, have the potential to become combustible</a:t>
            </a:r>
          </a:p>
        </p:txBody>
      </p:sp>
    </p:spTree>
    <p:extLst>
      <p:ext uri="{BB962C8B-B14F-4D97-AF65-F5344CB8AC3E}">
        <p14:creationId xmlns:p14="http://schemas.microsoft.com/office/powerpoint/2010/main" val="177999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are Combustible Dust Hazards?</a:t>
            </a:r>
            <a:endParaRPr lang="en-US"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smtClean="0">
                <a:solidFill>
                  <a:schemeClr val="bg1"/>
                </a:solidFill>
              </a:rPr>
              <a:t>Flash Fire: </a:t>
            </a:r>
            <a:r>
              <a:rPr lang="en-US" dirty="0" smtClean="0">
                <a:solidFill>
                  <a:schemeClr val="bg1"/>
                </a:solidFill>
              </a:rPr>
              <a:t>fire that spreads through flame front quickly through diffuse fuel </a:t>
            </a:r>
            <a:r>
              <a:rPr lang="en-US" u="sng" dirty="0" smtClean="0">
                <a:solidFill>
                  <a:schemeClr val="bg1"/>
                </a:solidFill>
              </a:rPr>
              <a:t>without damaging pressure</a:t>
            </a:r>
            <a:r>
              <a:rPr lang="en-US" dirty="0" smtClean="0">
                <a:solidFill>
                  <a:schemeClr val="bg1"/>
                </a:solidFill>
              </a:rPr>
              <a:t> – may last 3 seconds or less</a:t>
            </a:r>
            <a:endParaRPr lang="en-US" b="1" u="sng" dirty="0" smtClean="0">
              <a:solidFill>
                <a:schemeClr val="bg1"/>
              </a:solidFill>
            </a:endParaRPr>
          </a:p>
          <a:p>
            <a:pPr>
              <a:buFont typeface="Wingdings" panose="05000000000000000000" pitchFamily="2" charset="2"/>
              <a:buChar char="v"/>
            </a:pPr>
            <a:r>
              <a:rPr lang="en-US" b="1" dirty="0" smtClean="0">
                <a:solidFill>
                  <a:schemeClr val="bg1"/>
                </a:solidFill>
              </a:rPr>
              <a:t>Deflagration:</a:t>
            </a:r>
            <a:r>
              <a:rPr lang="en-US" dirty="0" smtClean="0">
                <a:solidFill>
                  <a:schemeClr val="bg1"/>
                </a:solidFill>
              </a:rPr>
              <a:t> creation of “combustion zone” that develops in the unreacted medium – usually moving less than speed of sound</a:t>
            </a:r>
            <a:endParaRPr lang="en-US" b="1" dirty="0" smtClean="0">
              <a:solidFill>
                <a:schemeClr val="bg1"/>
              </a:solidFill>
            </a:endParaRPr>
          </a:p>
          <a:p>
            <a:pPr>
              <a:buFont typeface="Wingdings" panose="05000000000000000000" pitchFamily="2" charset="2"/>
              <a:buChar char="v"/>
            </a:pPr>
            <a:r>
              <a:rPr lang="en-US" b="1" dirty="0" smtClean="0">
                <a:solidFill>
                  <a:schemeClr val="bg1"/>
                </a:solidFill>
              </a:rPr>
              <a:t>Explosion: </a:t>
            </a:r>
            <a:r>
              <a:rPr lang="en-US" dirty="0" smtClean="0">
                <a:solidFill>
                  <a:schemeClr val="bg1"/>
                </a:solidFill>
              </a:rPr>
              <a:t>bursting or rupturing of enclosure or container due to internal pressure from deflagration</a:t>
            </a:r>
            <a:endParaRPr lang="en-US" b="1" dirty="0">
              <a:solidFill>
                <a:schemeClr val="bg1"/>
              </a:solidFill>
            </a:endParaRPr>
          </a:p>
        </p:txBody>
      </p:sp>
    </p:spTree>
    <p:extLst>
      <p:ext uri="{BB962C8B-B14F-4D97-AF65-F5344CB8AC3E}">
        <p14:creationId xmlns:p14="http://schemas.microsoft.com/office/powerpoint/2010/main" val="3510536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descr="Figure shows 5 items that must be present to initiate a grain dust explosion: grain dust, oxygen, confinement, ignition, and dispersion. &#10;&#10;" title="grain dust explosion pentagon"/>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057401" y="1447800"/>
            <a:ext cx="5180170" cy="4871352"/>
          </a:xfrm>
        </p:spPr>
      </p:pic>
      <p:sp>
        <p:nvSpPr>
          <p:cNvPr id="19" name="Title 1"/>
          <p:cNvSpPr>
            <a:spLocks noGrp="1"/>
          </p:cNvSpPr>
          <p:nvPr>
            <p:ph type="title"/>
          </p:nvPr>
        </p:nvSpPr>
        <p:spPr>
          <a:xfrm>
            <a:off x="457200" y="274638"/>
            <a:ext cx="8229600" cy="1143000"/>
          </a:xfrm>
        </p:spPr>
        <p:txBody>
          <a:bodyPr>
            <a:normAutofit/>
          </a:bodyPr>
          <a:lstStyle/>
          <a:p>
            <a:r>
              <a:rPr lang="en-US" dirty="0">
                <a:solidFill>
                  <a:schemeClr val="bg1"/>
                </a:solidFill>
              </a:rPr>
              <a:t>Grain Dust Explosion Pentagon</a:t>
            </a:r>
          </a:p>
        </p:txBody>
      </p:sp>
    </p:spTree>
    <p:extLst>
      <p:ext uri="{BB962C8B-B14F-4D97-AF65-F5344CB8AC3E}">
        <p14:creationId xmlns:p14="http://schemas.microsoft.com/office/powerpoint/2010/main" val="309920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8853" y="304800"/>
            <a:ext cx="8610600" cy="914400"/>
          </a:xfrm>
        </p:spPr>
        <p:txBody>
          <a:bodyPr>
            <a:normAutofit/>
          </a:bodyPr>
          <a:lstStyle/>
          <a:p>
            <a:r>
              <a:rPr lang="en-US" dirty="0">
                <a:solidFill>
                  <a:schemeClr val="bg1"/>
                </a:solidFill>
              </a:rPr>
              <a:t>Primary and Secondary Explosions</a:t>
            </a:r>
          </a:p>
        </p:txBody>
      </p:sp>
      <p:pic>
        <p:nvPicPr>
          <p:cNvPr id="3" name="Picture 2" descr="&#10;Dust settles on surfaces and then is dispersed in secondary explosion. " title="primary and secondary explosion seri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295400"/>
            <a:ext cx="8323677" cy="5032578"/>
          </a:xfrm>
          <a:prstGeom prst="rect">
            <a:avLst/>
          </a:prstGeom>
        </p:spPr>
      </p:pic>
    </p:spTree>
    <p:extLst>
      <p:ext uri="{BB962C8B-B14F-4D97-AF65-F5344CB8AC3E}">
        <p14:creationId xmlns:p14="http://schemas.microsoft.com/office/powerpoint/2010/main" val="4061135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Prevention of Grain Dust </a:t>
            </a:r>
            <a:r>
              <a:rPr lang="en-US" dirty="0" smtClean="0">
                <a:solidFill>
                  <a:schemeClr val="bg1"/>
                </a:solidFill>
              </a:rPr>
              <a:t>Explosions </a:t>
            </a:r>
            <a:endParaRPr lang="en-US" dirty="0">
              <a:solidFill>
                <a:schemeClr val="bg1"/>
              </a:solidFill>
            </a:endParaRPr>
          </a:p>
        </p:txBody>
      </p:sp>
      <p:sp>
        <p:nvSpPr>
          <p:cNvPr id="3" name="Content Placeholder 2"/>
          <p:cNvSpPr>
            <a:spLocks noGrp="1"/>
          </p:cNvSpPr>
          <p:nvPr>
            <p:ph idx="1"/>
          </p:nvPr>
        </p:nvSpPr>
        <p:spPr>
          <a:xfrm>
            <a:off x="228600" y="1234440"/>
            <a:ext cx="8610600" cy="4709160"/>
          </a:xfrm>
        </p:spPr>
        <p:txBody>
          <a:bodyPr vert="horz" anchor="t">
            <a:normAutofit/>
          </a:bodyPr>
          <a:lstStyle/>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Grantor: </a:t>
            </a:r>
            <a:r>
              <a:rPr lang="en-US" dirty="0">
                <a:solidFill>
                  <a:schemeClr val="bg1"/>
                </a:solidFill>
              </a:rPr>
              <a:t>U.S. Department of Labor, Occupational Safety &amp; Health Administration, Susan Harwood Training Grant Program Award Number: </a:t>
            </a:r>
            <a:r>
              <a:rPr lang="en-US" dirty="0" smtClean="0">
                <a:solidFill>
                  <a:schemeClr val="bg1"/>
                </a:solidFill>
              </a:rPr>
              <a:t>SH-31232-SH7 </a:t>
            </a:r>
            <a:endParaRPr lang="en-US" dirty="0">
              <a:solidFill>
                <a:schemeClr val="bg1"/>
              </a:solidFill>
            </a:endParaRPr>
          </a:p>
          <a:p>
            <a:pPr marL="274320" indent="-274320">
              <a:spcBef>
                <a:spcPts val="580"/>
              </a:spcBef>
              <a:buClrTx/>
              <a:buFont typeface="Wingdings 2"/>
              <a:buChar char=""/>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Title: </a:t>
            </a:r>
            <a:r>
              <a:rPr lang="en-US" dirty="0" smtClean="0">
                <a:solidFill>
                  <a:schemeClr val="bg1"/>
                </a:solidFill>
              </a:rPr>
              <a:t>Training to Prevent Grain Dust Explosions</a:t>
            </a:r>
            <a:endParaRPr lang="en-US" dirty="0">
              <a:solidFill>
                <a:schemeClr val="bg1"/>
              </a:solidFill>
            </a:endParaRPr>
          </a:p>
          <a:p>
            <a:pPr marL="274320" indent="-274320">
              <a:spcBef>
                <a:spcPts val="580"/>
              </a:spcBef>
              <a:buClrTx/>
              <a:buNone/>
              <a:defRPr/>
            </a:pPr>
            <a:endParaRPr lang="en-US" sz="1300" dirty="0">
              <a:solidFill>
                <a:schemeClr val="bg1"/>
              </a:solidFill>
            </a:endParaRPr>
          </a:p>
          <a:p>
            <a:pPr marL="274320" indent="-274320">
              <a:spcBef>
                <a:spcPts val="580"/>
              </a:spcBef>
              <a:buClrTx/>
              <a:buFont typeface="Wingdings 2"/>
              <a:buChar char=""/>
              <a:defRPr/>
            </a:pPr>
            <a:r>
              <a:rPr lang="en-US" b="1" dirty="0">
                <a:solidFill>
                  <a:schemeClr val="bg1"/>
                </a:solidFill>
              </a:rPr>
              <a:t>Project Period: </a:t>
            </a:r>
            <a:r>
              <a:rPr lang="en-US" dirty="0" smtClean="0">
                <a:solidFill>
                  <a:schemeClr val="bg1"/>
                </a:solidFill>
              </a:rPr>
              <a:t>2017-2018</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93815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Dust </a:t>
            </a:r>
            <a:r>
              <a:rPr lang="en-US" dirty="0" smtClean="0">
                <a:solidFill>
                  <a:schemeClr val="bg1"/>
                </a:solidFill>
              </a:rPr>
              <a:t>(Re) Collection: Module 1</a:t>
            </a:r>
            <a:endParaRPr lang="en-US" dirty="0">
              <a:solidFill>
                <a:schemeClr val="bg1"/>
              </a:solidFill>
            </a:endParaRPr>
          </a:p>
        </p:txBody>
      </p:sp>
      <p:sp>
        <p:nvSpPr>
          <p:cNvPr id="3" name="Content Placeholder 2"/>
          <p:cNvSpPr>
            <a:spLocks noGrp="1"/>
          </p:cNvSpPr>
          <p:nvPr>
            <p:ph idx="1"/>
          </p:nvPr>
        </p:nvSpPr>
        <p:spPr>
          <a:xfrm>
            <a:off x="304800" y="1524000"/>
            <a:ext cx="8610600" cy="4267200"/>
          </a:xfrm>
        </p:spPr>
        <p:txBody>
          <a:bodyPr vert="horz" anchor="t">
            <a:normAutofit/>
          </a:bodyPr>
          <a:lstStyle/>
          <a:p>
            <a:pPr>
              <a:buClrTx/>
            </a:pPr>
            <a:r>
              <a:rPr lang="en-US" sz="3200" b="1" dirty="0" smtClean="0">
                <a:solidFill>
                  <a:schemeClr val="bg1"/>
                </a:solidFill>
              </a:rPr>
              <a:t>What are the five components of the grain dust explosion pentagon?</a:t>
            </a:r>
          </a:p>
          <a:p>
            <a:pPr>
              <a:buClrTx/>
            </a:pPr>
            <a:endParaRPr lang="en-US" sz="3200" b="1" dirty="0" smtClean="0">
              <a:solidFill>
                <a:schemeClr val="bg1"/>
              </a:solidFill>
            </a:endParaRPr>
          </a:p>
          <a:p>
            <a:pPr>
              <a:buClrTx/>
            </a:pPr>
            <a:endParaRPr lang="en-US" sz="3200" b="1" dirty="0">
              <a:solidFill>
                <a:schemeClr val="bg1"/>
              </a:solidFill>
            </a:endParaRPr>
          </a:p>
          <a:p>
            <a:pPr>
              <a:buClrTx/>
            </a:pPr>
            <a:r>
              <a:rPr lang="en-US" sz="3200" b="1" dirty="0" smtClean="0">
                <a:solidFill>
                  <a:schemeClr val="bg1"/>
                </a:solidFill>
              </a:rPr>
              <a:t>What times of the year see increased grain dust explosions? Why?</a:t>
            </a:r>
            <a:endParaRPr lang="en-US" sz="3200" b="1" dirty="0">
              <a:solidFill>
                <a:schemeClr val="bg1"/>
              </a:solidFill>
            </a:endParaRPr>
          </a:p>
          <a:p>
            <a:pPr>
              <a:buNone/>
            </a:pPr>
            <a:endParaRPr lang="en-US" sz="3200" b="1" dirty="0">
              <a:solidFill>
                <a:schemeClr val="bg1"/>
              </a:solidFill>
            </a:endParaRPr>
          </a:p>
        </p:txBody>
      </p:sp>
    </p:spTree>
    <p:extLst>
      <p:ext uri="{BB962C8B-B14F-4D97-AF65-F5344CB8AC3E}">
        <p14:creationId xmlns:p14="http://schemas.microsoft.com/office/powerpoint/2010/main" val="1784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a:t>
            </a:r>
            <a:r>
              <a:rPr lang="en-US">
                <a:solidFill>
                  <a:schemeClr val="bg1"/>
                </a:solidFill>
              </a:rPr>
              <a:t>Module </a:t>
            </a:r>
            <a:r>
              <a:rPr lang="en-US" smtClean="0">
                <a:solidFill>
                  <a:schemeClr val="bg1"/>
                </a:solidFill>
              </a:rPr>
              <a:t>I </a:t>
            </a:r>
            <a:endParaRPr lang="en-US" dirty="0">
              <a:solidFill>
                <a:schemeClr val="bg1"/>
              </a:solidFill>
            </a:endParaRP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5370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62200"/>
            <a:ext cx="7086600" cy="1828800"/>
          </a:xfrm>
        </p:spPr>
        <p:txBody>
          <a:bodyPr/>
          <a:lstStyle/>
          <a:p>
            <a:r>
              <a:rPr lang="en-US" smtClean="0"/>
              <a:t/>
            </a:r>
            <a:br>
              <a:rPr lang="en-US" smtClean="0"/>
            </a:br>
            <a:r>
              <a:rPr lang="en-US" smtClean="0"/>
              <a:t>Module – II</a:t>
            </a:r>
            <a:br>
              <a:rPr lang="en-US" smtClean="0"/>
            </a:br>
            <a:r>
              <a:rPr lang="en-US" smtClean="0"/>
              <a:t>Grain Dust Properties and Ignition Sources</a:t>
            </a:r>
            <a:endParaRPr lang="en-US" dirty="0"/>
          </a:p>
        </p:txBody>
      </p:sp>
    </p:spTree>
    <p:extLst>
      <p:ext uri="{BB962C8B-B14F-4D97-AF65-F5344CB8AC3E}">
        <p14:creationId xmlns:p14="http://schemas.microsoft.com/office/powerpoint/2010/main" val="970433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Module II Learning Objectives</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Characterize the combustibility potential of grain dust</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how grain dust explosions happen</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Become aware of the Dust Explosion Pentagon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78755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Ignition Sources</a:t>
            </a:r>
          </a:p>
        </p:txBody>
      </p:sp>
      <p:sp>
        <p:nvSpPr>
          <p:cNvPr id="3" name="Content Placeholder 2"/>
          <p:cNvSpPr>
            <a:spLocks noGrp="1"/>
          </p:cNvSpPr>
          <p:nvPr>
            <p:ph idx="1"/>
          </p:nvPr>
        </p:nvSpPr>
        <p:spPr>
          <a:xfrm>
            <a:off x="304800" y="1295400"/>
            <a:ext cx="8382000" cy="4709160"/>
          </a:xfrm>
        </p:spPr>
        <p:txBody>
          <a:bodyPr>
            <a:noAutofit/>
          </a:bodyPr>
          <a:lstStyle/>
          <a:p>
            <a:pPr>
              <a:buClrTx/>
            </a:pPr>
            <a:r>
              <a:rPr lang="en-US" b="1" dirty="0">
                <a:solidFill>
                  <a:schemeClr val="bg1"/>
                </a:solidFill>
              </a:rPr>
              <a:t>Name few possible ignition sources</a:t>
            </a:r>
          </a:p>
          <a:p>
            <a:pPr>
              <a:buClrTx/>
            </a:pPr>
            <a:r>
              <a:rPr lang="en-US" b="1" dirty="0">
                <a:solidFill>
                  <a:schemeClr val="bg1"/>
                </a:solidFill>
              </a:rPr>
              <a:t>Leading sources</a:t>
            </a:r>
          </a:p>
          <a:p>
            <a:pPr lvl="1">
              <a:buClrTx/>
            </a:pPr>
            <a:r>
              <a:rPr lang="en-US" b="1" dirty="0">
                <a:solidFill>
                  <a:schemeClr val="bg1"/>
                </a:solidFill>
              </a:rPr>
              <a:t>Unknown</a:t>
            </a:r>
          </a:p>
          <a:p>
            <a:pPr lvl="1">
              <a:buClrTx/>
            </a:pPr>
            <a:r>
              <a:rPr lang="en-US" b="1" dirty="0">
                <a:solidFill>
                  <a:schemeClr val="bg1"/>
                </a:solidFill>
              </a:rPr>
              <a:t>Welding or Cutting – any hot work</a:t>
            </a:r>
          </a:p>
          <a:p>
            <a:pPr lvl="1">
              <a:buClrTx/>
            </a:pPr>
            <a:r>
              <a:rPr lang="en-US" b="1" dirty="0">
                <a:solidFill>
                  <a:schemeClr val="bg1"/>
                </a:solidFill>
              </a:rPr>
              <a:t>Fire from any source</a:t>
            </a:r>
          </a:p>
          <a:p>
            <a:pPr lvl="1">
              <a:buClrTx/>
            </a:pPr>
            <a:r>
              <a:rPr lang="en-US" b="1" dirty="0">
                <a:solidFill>
                  <a:schemeClr val="bg1"/>
                </a:solidFill>
              </a:rPr>
              <a:t>Overheated bearings</a:t>
            </a:r>
          </a:p>
          <a:p>
            <a:pPr lvl="1">
              <a:buClrTx/>
            </a:pPr>
            <a:r>
              <a:rPr lang="en-US" b="1" dirty="0">
                <a:solidFill>
                  <a:schemeClr val="bg1"/>
                </a:solidFill>
              </a:rPr>
              <a:t>Friction from choked leg &amp; rubbing pulley</a:t>
            </a:r>
          </a:p>
          <a:p>
            <a:pPr lvl="1">
              <a:buClrTx/>
            </a:pPr>
            <a:r>
              <a:rPr lang="en-US" b="1" dirty="0">
                <a:solidFill>
                  <a:schemeClr val="bg1"/>
                </a:solidFill>
              </a:rPr>
              <a:t>Tramp metal</a:t>
            </a:r>
          </a:p>
          <a:p>
            <a:pPr lvl="1">
              <a:buClrTx/>
            </a:pPr>
            <a:r>
              <a:rPr lang="en-US" b="1" dirty="0">
                <a:solidFill>
                  <a:schemeClr val="bg1"/>
                </a:solidFill>
              </a:rPr>
              <a:t>Friction sparks or other sparks</a:t>
            </a:r>
          </a:p>
          <a:p>
            <a:pPr lvl="1">
              <a:buClrTx/>
            </a:pPr>
            <a:r>
              <a:rPr lang="en-US" b="1" dirty="0">
                <a:solidFill>
                  <a:schemeClr val="bg1"/>
                </a:solidFill>
              </a:rPr>
              <a:t>Static electricity</a:t>
            </a:r>
          </a:p>
        </p:txBody>
      </p:sp>
      <p:pic>
        <p:nvPicPr>
          <p:cNvPr id="4" name="Picture 3" title="Photo of ignition sourc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981200"/>
            <a:ext cx="1805609" cy="1905000"/>
          </a:xfrm>
          <a:prstGeom prst="rect">
            <a:avLst/>
          </a:prstGeom>
        </p:spPr>
      </p:pic>
    </p:spTree>
    <p:extLst>
      <p:ext uri="{BB962C8B-B14F-4D97-AF65-F5344CB8AC3E}">
        <p14:creationId xmlns:p14="http://schemas.microsoft.com/office/powerpoint/2010/main" val="6292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Explosion - Factors</a:t>
            </a:r>
            <a:endParaRPr lang="en-US" dirty="0"/>
          </a:p>
        </p:txBody>
      </p:sp>
      <p:sp>
        <p:nvSpPr>
          <p:cNvPr id="3" name="AutoShape 2"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5" name="AutoShape 4"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6" name="AutoShape 6" descr="data:image/jpeg;base64,/9j/4AAQSkZJRgABAQAAAQABAAD/2wCEAAkGBxQTEhUUExQVFhQXGBoYGBYVGBYYHhwaHBgYFxocGh4aHCggHBslHB0XITEiJSkrLi4uGB8zODMsNygtLisBCgoKDg0OGxAQGy4kICUyNDItMiwvLCwsLDAyLCwsLCwvLC8sLCwsLzQsLCwsLCwsLCwsLC8sLCwsLCwsLCwsLP/AABEIAOEA4QMBEQACEQEDEQH/xAAbAAABBQEBAAAAAAAAAAAAAAAAAgMEBQYBB//EAEMQAAIBAgQDBgMEBwYGAwEAAAECEQADBBIhMQVBUQYTImFxgZGhsTJCUsEUI2JygtHwM1OSouHxBxUkY3OyQ8PSFv/EABoBAQADAQEBAAAAAAAAAAAAAAACAwQFAQb/xAA0EQACAQIEAwYGAgMAAwEAAAAAAQIDEQQSITFBUWEFEyJxkaEygbHB0fAU4SNC8RUzUqL/2gAMAwEAAhEDEQA/APcaAKAKA4rTQHaAKAKAKAKAKAKAat4lGZkVlLJGZQQSs6iRykVFSTbSeqJOEklJrR7C8+seUj23+o+NSIiqA4KA7QDFzEgOiGczhiPRYmfiKg5pSUeL+xJQbi5cF9x+pkQoDitOtAdoAoAoAoAoAoAoAoAoAoAoBtmoBSUAqgCgCgCgCgEO1AMYHFC7bW4sgMAYO48j5g6e1RhNSipIsq03Tm4PgUHCOEixj7hE5XRmGp5spIPWDPyrk0YOlj5R4NNr1R0K+I73CRT3TS9mXuLu5WRuQcKfRxlH+cp8K67OWSwa9Bxefr+QoCBfxbDE27Y+y1t2b1BQCPifjVEqklWjDg0/saI0ouhKb3TS9bky4BmXQTrr5Rr+Xyq1pXKOA7UjwaDzQDi7UB2gCgCgCgCgEk0BwUAoGgO0AUA2zUB1VoBdAFAFAFAFAFAIFAMLYCKwUQJLADqddOmv1qKiktCcpubvI5iLyIousQAB9ryPTrOmlVVpUqa76eluPme04zm8keJHxy96l0WyCWtKyH9rxlD7MFPtVikpxvF6PYg04uzHeGcRW7bDrMFFua9HGYUjUTbR7ldkx7B4hbgDqZVlVh6Ga9hNTipLZns4ShJxluh+OfOpECJcuReEwFW2SSepZR+R+NVSk1PXaxNJOPW47ibsKSPb12Hzq0gLtW4AHQRQCMLjEuLmRgy6iR1G9QhUjOOaLuic4Sg7SVmP1MgFAFAFAFAIWgCgFAUB2gOMKASq0AugCgCgCgCgGLeLRnZAwLqAWUHUTtNRU4uTinqiThJRUmtGJsWXVnlsyk5lB3U81nmvMdJI2ioxi03rp9D2UotKy149QxGLRftMFAXNJ6AwfhK/4hU20tyMYuTsh4jTzr08INmyLtg222GZPTKSFPrAU1nqUo1qTpy46FsajpzU4+YzwUFcikQe7g/wuw/OoYGEoYeMZbrT00JYmSlVlJcSH2dEpisLMG1duID0S4Bdtx5BXA/hq614uJXGWWSkTmvphUtqx0CBQANTlgVnrYmjg6cVN9Fzdi5U6mJqSlFbu/qS8Hj0uIHBgEwAdDPT1qzD4qnWpqpHZ6a8+RXVoypycXwI3di5fuA6hRa08wXfX4qfYVOUIzlaXC3tqeJuMVbqPYjV7a9SWPouo/zFauKybQEK4qqUtIAMxLEAR4RGb4sVHuelVwhGCywVl0JOTlq2O4G26qc5lizHyALHKB6LHvNe01JLxc/+ex7UcW/DyX9+4+KmQGziVzi3mGcgtl55QQJ8hJio5lfLxJZJZc9tNvmO1IiFAcIoAAoDtAFAFAFAFAFAMYXFpczZTOVirAgggjkQdR/I1CE4zvbgTnTlC1+I4zQddj9amQF0BFvhbbd5AAMBzHLkxPQc/LXlVfdwjJzS1e7JZm1lvoSqsIlH2rwgfDv4M5t/rQo3IXV1X9ormjlJWs2Lw6r0nBu3kXUK0qM80S04cyG1bNtg1sopRhqCpAKke0VdSioQUVwK5ScpNsZwSZblxeTEOPWMp+QX416lZsN3SG80YlR1R49CVP1DV6jxmXxfEmwfECT41uWba3Y3zK1zKw88pUGfXlXLni/49RQm76av1sdWjhFiMO5R0d9PRXNHxDA28RkbMYIgFSCI3+tTxWAo43LUzPbRrYyUcRUw7cbepKwfDVRETfIc07eLXX5mrsPg4UaUae+XX566+5XVryqTctr6fIi8JuEvinO3elQBv4EUH51bCTWeT2v9EKkY2glvbX5s619i164gzFECIOpjMfmV+Fe1qrhSc4q7touZXTinNRk7LiTOGB+6Tvf7TKM0dYqVFydNOe9tT2rkzvJtfQicDud6bmI+7cbLb/8AFbJVT55mzuD+F16VKOupBk5sSmfu865uayJ8tN/9qZle19T3JK2a2g/UiJEwuAVHuXN3uEST0AhVHQD6k1CNNRk5cWWzrSlCMOC2+7KftL2jaw6JaQXHP2lkjfYacz/KsOKx6o1FTirtmvB4JVouc3lRokJgToefOuic87QBQBQBQBQBQBQBQCUjcRruR5V5oBL3FnISJYHQ8wN/XcV45xUlG+p7ldr8Bu25Vsjc/snr5H9ofMe9SPBWNuZbbNlzgKSVEaiNQJ0JjkajJ5YtkoxzSS2Kns7xQOO7k/Zz2s27W5ywf2kMKd9CjT4qpw9eFaClB6E61KVKbjLgXF7QT0+nOtBUZXslihav38AT4V/X4Yg74e4ZhfJGJUeUdKqg0nl9CUk+I52Pwz2M9i4SxR2AZiSSragyesT71mwdR5p0pbxfs9jd2hKNSUasdFJcOa3J9zH23xNvIwPdvctP5NkRo8/tD3kcq2KSd7GOdKUEnJbq68tvsVna7AQ3fZd8q6CSTIAJ9j/lr5vtjDVHWVRJZWtfkr3fy+h0sDilCGR6/wB/vuL7H8WS9aZEmbN0qZ3IJJDRyB108jXW7NyxoKKe331+5X2nQnTqqUv9kn/Rqia6BzSl7N3QMMbp2Zrlw/4j/KqaHw3La3xWJPBvDYztpmzXGPrrPwirW0ldlaTbsip4xxlrmFtrbBS7i3Nm11VSWzXf4bQZ/WBVFOt3lNSta+3lz9NS6tR7qo4XvbfztqvXQ0Nm0tq2qIIVFCqo5ACFA9oq9KxQRrPCUW8b+9wiJ9YmPgKzU8JCFaVZN3l6fuhe8RN0lS4ITxrHtbUC2JuMYURPqY/reqsfipUIpU1ecnovqTwtCNSTc3aK3EnGO2W0sC7lBuMNrcj3ljyHudN9EJzcUn8VteSKpRim2tuHUd4fwlLRLfac7udT7f1rVWGwUKMnN6ye7/HJEquIlNKOyXAmd4Jgann5etbCgXQBQBQBQBQBQBQCTp5igKzC8JFq4z2WKq2ptfczdRzX2/0rPDDqnNyg7J8OH9GmpiXVgozV2uPG3J8yfauK/LxKdQd1P+06jertGZ9UKv2Q6wfiNweRHmKkeEaxjIOS5o45gGGHJvIdeh9qjKSjuepN7ETj/DGe0GsQt+0TctcgWghkP7LrKnpIO4FQ7qMVaCt5HuZt3eo12O4s2Jw4dwcwJUkiCYMGQNmBlWHIg1DDSm42qbr36l2JjSzXp7Phy5o8q4rxa5hcUIBL4PEXBbM72GYzbbyiI6Zm8qyd64zyvg9PLkdfF4PvaMcRT4xWZdbb/n1PROOcfRVw+IteJbttmEblcoK6dcxHpqKjiq0KNeFXmmn5cPR/VmTA4R4mE4crW+/sYXsNxE96yMwl3F0MdPHMMT6kqf4anhKnxKT6nR7aw/hhOK20+XA1l7tC+LdMilbClySd2YEKg9NXb2XpryO2O0Y1KPdx5+37v5lFLArDpubvJ2+XF/ZephOG8YbCYt7iglQ7q6dVznbzB1B6+tbMJWcFGS5L6HYxGFjiaCg99Gn1t+3N5jO1Yyk2rhuLc8XiXL3awfDEan8hueUqnaDhPKpZrv0XLzONT7KlKLzxs0ud8z5+RSYTtK19rGEsytpQS52LnWB5IGI8z5Rrso1s0owjstzzEYBUMPOrU+J2S6a/Wx6j+jrkyESuXLHUREfCtzSasziRbi00ZTg9xb+Ov4jQYfBqcNaJ0XPo199doAVJ6A1VG178FoSd2+bZpMLiluKLoP6uMyk6SCJza8o1qxSTV+AlCUZOL3I3AOOJihcZEcKjlAzCA/muu3rrUKNaNVXjsXYnCyw7Sk1dq9lw8xjiuN/W93YAbEMILbi2u8np1j08ga5qPeXivFtfkiME8vi+H6ljw/BLZTKDJ3Zjuzc2NXwgoqxVKTk7iFxJumLeiDe518k6+u3rUiJLtWwogbf1v1NALoAoAoAoAoDhNAdoAoBDLzGh/regK7i19UUOSUcaKQJmeRGmZeo+hisuLxFPDwzzfQuoUpVZZYnOEcTN1jJG05eY5EqfvL8wdDUcNX7554tOL25r99Ue1qXd6NakzHYXOAQcrrqjdD5+R2IrYUFVg+0qHEfo10d3dKgrOzHUMAeogmOYIjnVfeJTyM0rDTdHvo6pOz6f0RLwGCxhcNFjFGXTkt0QDcHQMCs+hNZa9dUKsb7S9npqWYfDOvSm1vG1uu91+DzPtvbP6fiCAY7wDY7lFge+sdaxYicXUlZ/q3PqOzmv4sL8vuyTw+1cS0tu5IylsqH7uZpI9zJ965GJr961Z3S2LqVOlFuVNb72GrHCZdmEZTrHMHn7UeK8CT/6K08tjS8AtFVZT109Og/rnXLxk88kzn4iWZopMXwB2xjNEWyc+Y853EdZmt9PHQjhkr+LY1U8RGNFLiSMUozHppp7VVB3Vy+k7x1InZOycPjFdlLWhMkRIG4ME8iFrs4fH0qbUp+Rl7To99Qyp2d1Y3PFO1bDDYm6gCELlsqdy50zHloWXTyNa6fa1Oo2tuS49W/3mcGp2bJSjCGre74fvU84wWPuXreH4fblLTMqvB8Vx3aXZz0kmB0AmeXrqOpamtEdjD4GGDhKtLWSTfReX5Pasdgs9sWV8KEBSRyUch5nb41sxdKdWCpQ0T3fJdOr29T5mjUyT7x6tfUquK8TFhVw2GUd59kBfuz9W5/M17KSpxVOmiai6jdSoyTw3CJhLZa403G1dtyTvA5n+jVtKnkXUqqVMz6Baz4kgvKWdwkwXjmfLb+tatKyfjMfasKM7KgjQc9Pwgan2qupWhTV5OxbSo1KrtBX/eL2QWcZ3mtoSv8AeH7P8P4/UaeekVO99iolKPevQdoAoAoAoAoCJdtR9hu7PmJU+on6EGvLAj3+K90D36ZB/eglrf8AE0Tb8y4CidzXjlbc9sS7bC5bBZQVYbHKwj1BII86jZVIWkt90z34ZeF/MicZ4abttVUgFSIkmI21/rlWHtHBPE0lGDs09L+howuI7qbk+JFThGRcusDxC6phlfYwOhHxA1r3CYN4ePdrbe99b+XLy+fM9rYjvXmfp08/3oLTGFwbF45bjKQjroH6Mh5MDBjcVqk8ycJaN/uhXG0ZKcdUuH2Z5lx9rmKNtnaLlsQGiCdQRJHMEaGvm12hUdlU1tx4n2WHw1Ojm7taS4cCf/zG/eFsX3Dm2CMwWJBic3U6bwKoxuLliEr8NimGFpYdSdNWzfuhYrjFOhAO3LmNj6zXKlCbd7u5kdO2wxxC4jKTl8Q0n3qVKMoStfQuw+dSST0IvDGgkxppPuYH5n2q2tqrcTRiUmkuP7/w0XAkFwM0QskDz8/6/KpUMJd3ntY5WMfdtRT14kG5xBRf7rMIiC/INyk7RFUvBSS1avf25lqhJ0u8t8iPjuEnvDlIjaTUpVo0248jTRxa7tZlqI4igw6KuU/rPvz+Eg7e4ipwpTqJVJacl0K4VHXm3fbgP8PvSI61mrQs7kakTLW1t4LiFkgOyWypadSZBkiAJgHl0r6PAYlziqtS2/A2TU8ThpLS7N92j7dWrdsdyWZm55SI9nAM/SupPtGnJ5aevXkcGh2PXk/HZfP8XKTsjx8ZncWGZtR3rsIBPICJLHnr9dZ4V5m3b5nnaGFVCKTmr8l+7FhxfFXVId4L75XBgCJGk/L41kx/avcz7uHxcb+xXgsFGr4p7dBfZztCxzgq+JxhMFFGUW0H2e8YgJbXc82M7HYa8HVnOGafxEMfGnGahT+FfPXiXtjs/wB5c77F5LlzSEUHu0jaJ1cjq2k6hVNaFRi5Z5LUy99PJkTduReFquKiJc4gMxRAblwbquy/vtsvWNyNgajcD1u2d3MnoPsj8z6n4CvQPKZr0HaAKAYu3wpClgC2wJAJ9OteOSTs2eqLaukM463cZf1ThWBmHEhh0PMeoqFRTa8DsyylKCf+RXXTdHMJbfIJhH5qviTfSAdQCNYEb17Bya8W5GooqXgenUp8Vwk2iXss2FbUk2h3lljqSblo7EnUsuU9Wo0lrexFa6DeD7WBELYoJbynxPbLFImA0EZlnprHWuXQ7YpVaqppPXjw/JsqYGcIZ20VXHMbiGbPh8UQhM27iZHRlOsfhMbddKx4nGYjD12m24vbb8cDpYKlhqlNZoJvjvcx3Ee1eJJNu5cS4qsNVRVJIO4IAg+lXTr1K9Oz0+qOnR7Ow8HnjG3Ru6LCymdcymTv6g6zXAm3GVpGpyyOz2HcApFxTB3109jUKrTg0RruLpsmY3hlwPnWIY6RPhG0+Y3npV1CcIQvPexzY14yVn/394DfCcKz4i5ZfwsqFgDzEgaeWv8ARqyVFVFeOn26E6lZQpRqR1uzWL2dU2kkGcqhwvOBlB+FdCr2b3lOnW4pJNL6nL/8hNVZWfF2vwvqWYwYt2lCiAI06DatNXDd3hVprfUx966lVtvcrsR2YUv3gOpIJHnzIrPW7GqTSlGXK6+vsaIdoOMcjRIPDZbVTPyPnWZ9lOVW7i7+3mRWJtHcoe2+GTuTcc625C6keJiqjbfWvK1OanaL0W/9G3s6pLPlXH7FXgcE9u13riCYyIdzPXoIrPVocXvwNcqsalTu4/NkHG3iWlwAY5Coxhl8LRvpRjGPgfqZ+/Ya/iBbB02B8uZ+OnwFdbB0NFHmSr4hUaTqPhw68j0Jb+E4aii803YHd2EGd5O3hG7E8zAnzruNwpRyo+KqVJ1puct2dscGxOOOfEL+iWCZFpCTff8A8j7WwfwgTy0rGuzqMp95KOvq35/v2JrETirJmo4ThbeHTu7dtLSA+FE1J6s37R6mT1NbaWZXTSS4f2UytwdxjjvGUsAB3CM+iWwpuXHPREU5ifkOdKraWjs/K/sI2vqhixhsRiNbs4azytIw71h/3Li6W/3bev7e4qVm9zwucLYS2oS2oVRsFEDz95qSVjwUz/7V6BxdqA7QBQDF6yraMoYTIkA69fWoyipbo9jJx2dgLqTBInkNj/Ovbngi0zS3hIgx4o1HVSCdPXWoxk3e6a+5Jq1tQxF0ZSCpaRBXQEjYxJg/GvKvwO8c3TmIfEtbFbhuA2/tq1xZGxgETyMj5GufhOzaNGoq0L+T4e1zVXxdSpHJK3mjLcf7Lths2Iw9tSok3rdsZRcSPETbnLmA1lR10r3tHBKtS8OjWv8AZf2bVgp93PS+z5P8MpH7M23y3cO2UGGCsuZfSDqPQ18uu0ZwvTqq/VOz/ep3lipx8FRFthsEBply6chArFOq3re5XOrpe47ZtANqyCCJkgeca7GOtX0YuVrLf09diqpVutEy9wOGNxYgkaFT5EaGf63rVh8HUrQdKUXzT8+vI5tSqoSzJlte4MjXEu7XFUrmHNSBIPuFPtX1FTs+EtVo9L9bGKOJnGLhw3LBFgAdK2wioRUVwM7d3cLiSCOteVaaqQcXxEXZ3OqKlFWVjw7XoKnE8GW4yl9QjZ1B/FsCRzIkx567gRyf/HSzvXT3NccU4J5d3oVfaIqGVcs5eWupPX2rjdrVe5rxp09Elr1b/qxtwCk4uV7X+hn+K2ViWA6KoPxrLTq5kpy+R0KLm3ZGfTECwTdDZG2DDQgdF5j2rTCtWlK1N28jpuhGccs1cveyGIsd4buGwty9fP28RdCW0UnfxSzT6AsfSu7g45Vu5Pm9jgdoYZRd55YLgo6yf0X0RpuO8buWArXABbMS2q6899uW49q8xeNq0KkYqF0/ryMWGwtOtFvNZr6FX/8A0eIxS/8ARp+jYfZsXfXMTy/U2/v/ALx032rRPFKNPvJeFcWzNGk5Syx1Za8G4Zaw4N2wjYi65i5iLjqbh/eLkZV28Ij0qdKrCcc9LxHvdNSy1Hl87/Yvxcnz+laSgbtWCJlmM8idvlVcKeW+rfmSlK/BIkIkVYRF0AUAi5m5QfIyPnr9KAi3seF/tFdR+LKWHxSYHmYry4HLN63dHhZLg5wQwpoxscbBD7rOn7p09laV+VeZeRLNzGblu+NjbujowKH4iR8hUfGup74X0Ir8QKfbtXUHWO8X/EkkfCvO8t8SaPe7vsxacU7wfqmtt1mfnH5is9eeIavh8r87/YlGMU/8l15GL4bgrdq7dS3dOjHNZzIQhmYUASANtzp1r4ztB1nK1amovmvpe7TPopVZVKcZNcNHrqWq2ydhPpWGnCUvhVyiUktyJxHgj3mVwACuhLaSOXLl/PrXUwyqSTi1bz0PaeJhSTT18jXcD4e1lILeoG3sa+m7MwVTCwalK93e3BeX78jj4quq07pFnXUMoUAUAUAUAUBExuGtnxOoPrzrDiqGG/8AZVimy6nOotIuxmcdwhC2bKgA2X7IHsNzXymMhUlJzTSXK1rI69DFTjHLd39WVGLxlq0QCunMhRpt/r8KwU6NSqrpmyMZ1OJWYrtDej9Rh3jkz6e+UH862UsJCL/yVfkn9y6OEh/vL0FdnLFzF4kHHWWvKmq5igS36rlzNJ2BaPLSR9F2cqb0jeSXFtte+nocztPDUqcc8J/Ky+unuejY/CG7bKKAoManyINb8dhniKDpp2vb2dzlYeqqVRTZH4Hwzui2Z1Y6eFdY8zPOsfZeClhnJSmnfguHUvxmIVa1o26suWFdcwlfd4Oj3M7tcMQQmchRH7IifeqJUIylmk35X09DRDEyhDJFLztr6sm3cQikBmUFtACQCfSd6tc4p2bKVCTTaWw7UiIUAUAUAxewaPqygn8WxHoRqKAhX+H3RraxDL5XALg9tm95Neagp17QYgFl7q3fiQ36O+YjrKtlafJVas6xNOUu7um+SZbKjUglJppBhu2+HHgfOrj7lzwv8LuVjVkZRirJ+u/uRs5PXT6exnO0vbPMSLGEZbn99cWGHmoTf1zRtoax18So/wCtnzeh3MF2ZCfinUTXKL+t/wAGOwvD7jvncspJktPiJOpI6HzrkVcTCzW/0PofCllS0NXZxWJVlGbSJBgEkTsSPT1rlQlSh44qz9jm1KVCVzdYG21xVMAEgT6/GuthaFTERUorRnAqyjTk0XSiBX00VZJGBna9AUAUAUAUAUA1fsBt506VnxGGjWtmb0Jwm47FHxfDMIgGB718p2thKsbZYuy+dzo4WpHi9TL8RVGkEEkdK5VFzh0OvSUlqUd/H3XuJatWyhuMqBnA0kgTA00316bV1cLgoVZK8r9Ea3GNODqTd0lfQ9W4Zw63h7YReW7MdWPNmPU/6V9fSpwpQUI6JHx1atOtNzl/zoLu8Usrvdtj+Jf5166kVxIKEnwIaccwwJyGSdSLaMSfgutVRlSjfKt+SLHCo9/djjcTZwQlm/PJiqL7+Nh9Kk5uStFP98yKgk9Wv3yHbNy/ABRR5u+vwRI+dSjnSs/30R48t/38jv6OxILFJGxCaj0JY/Svct3dnmaysiQq+ZPrH5CpkRVAFAJLgcxQEaxhAtx7gdjnjwkjKIEaCqVRSqupd6q1uBZKpeChZaepLq4rGUwyBiwRQx3IABPqedV91BSz2V+fEk5yayt6FXi0a83dX8Gj2ZjMz23EdcrAH8/Wq89RyyyhpzuvoXunRyZlU15Wf11KPjHA7NogWkZBGgzHL5wpny51832y4U5qKja+t7/b7nSwOIqOFm015a+pkuI2CDI0jasNGaejOzTqEjh/EbaBQbihtJzeET76VXVw9Sb0WnqeVYSnd2N9gXBjuzmjYjX5108JdyUaOrX7qfO1Vb4y9r6s5wUAUAUAUAUAUAUBQcbxTzlEhBzHM+dfI9t4yu5unDSC3txfU6WEpQtme5h+M3CjwW3EgTr7865uHXeRvY+iwzg47EO2SYImRrPTnM1epOErrRmibp5bS2Zddmb2EvhjeuSwOwLzHWMu3mGPtX0uCUqsf8u/nr6f2fOdpUXhpLInZ9NPX8o0yDAqPALc8i6O/wBf51udJJeFK/XU5Xeyb1ZYWeLWAAA6+ykfKKtSsiDdx8cVsn/5B869PBa4+2dnFAOi+vUUAsNNAdoAoDhE0BBs8MAJzlbgOwe3bke6gfSqo07bu/yRZKomtFb5sU3CrJ+4B+7K/QipZI8iOeXMabglvkbq/u3bn/6rzuo9fVku8fT0RX8Sw1mwM1zG3bQ/avD5AiTVcoxjvJr5ltKNSq7QhfyRkrvaay1yFvXrqKPt3AqjyjMQx58hXA7Xiq0Eoavm1rbodrD9nVoLNJJdL/q9zmMvWnCkOpD7Rr66DWuFThUi2mnoaqcJptW2JXDcHatmVCl/xMAT7AjSoTxNa9/7Xvoyqs5zVnojYcIxrNowEciBHyr6jsntCtWtGpFW4Nae2xw8TRjB3iy2rvmMKAKAKAKAKAKAS7gCTUJzUIuUtkepNuyMx2mzOAbN25aueSoynyYMD8RXzPaGOoJ5lF3flb67nVwUbO04qS+aaMTiLN5nAvmWGxAUDXplArnd7Ts5U+J24OnGPgLKxw9ShDfZIIPLQiDWOVdqScd0USqtO6L/AIV2NwIUXFtSw1lbtw6/sxcr7fC0U6alOPi6PT5as5FftLETbjm08l76F1w/Gq7ZP0e7bIG9y2I/xAkH41op188sri15r7mSrh8kc2eL8n9rIW/D7nehxfZU52wqwdOpGnLlPnUI0KiqufeO3LQ8VWHd5civz1LGtRQNJiFLFAwLLBIB1E7TUI1ISk4p3a36EnCSSk1ox2pkQoAoAoAoDkedAVnE8Hfd7Zt3ciqTmH4pjpppHPeeUa5MXRq1Eu6nlsaKFSlCMlON29uhYd15t8f5VqWxnM3jsbw245S6bVxwSplC5BGhEhTqD51jr4rDQdqjXpf7HQo0MbCOaF0vO33ION7AYK+pNnPZbkVzFf8AC/L0IqFOnQrxzU7r5NfVI0Q7WxVF2qWl52v6r7nmeKt3MLfuW5XvEJQsBPus7Ej8659eim3CfA+kpTjXpxnweppuzIcjvcQ7ZZ8KACdOZgSP9K4mKdFTyQj52+mpkxT/ANKa15m+4Zxi2RlQGYnxAjTy02rrYPtGnCOSENer/FzgV8JUTvJ+mpbYa+WnSIrs4XEyr3vGyRhqQUOJIrYVhQBQBQBQBQCLkHwnnVVVQmskuJ6m1qih4uiopzNAP2WgnXlsK+Zx+FVONp7cGdLCyc5eFeaMdj+Kd2A1wSkjVRqJ09DXGo4fvHlg9Tuxw6kvC9SlxHaZLs27tqLDaGPEwHJo0BjQxPvXUw/ZypTU3N3XIlLA+F8Xyez6f2a7hnYLh11Fu2HcEj+0sXbiyfRixU+XKvp6dKDimn6aHylaMqc3GSt0ZZWux1y3/Y8Rxq9BcZLo+DpViptbNlV+hJt8O4im2Ns3P/Lho+du6v0r1Ka4nmhJt3sep8VrCuOZW9dQ/wCE2mH+avbyGg7ZusrljhHDtozqbJkDaTnDH4V5GMYttR1e+xJzk4qLeiJ6YgHkw9VYflFTuQHq9AUAUBE4hfuIB3VrvCeWdUA9SfyBqE5SS8Kv7FtKEJPxyyrybHcK7FQbihW5gNmA94H0r2LbWqITUVLwu68rfkZxvErdoA3CRJIGhMx6VTiMXSw6TqO1yyjQnVbUFsMnjtgLne4Lab57v6tfi8CvKGLp1tYXtzaaXuKlCVN2lv5plLb7QYFCThrD3mYlicLh2cEkzJuBQmp55qn4Fql7HkqlSaSlJu3NlL2k/wCIGIs+AYTuGZSVa9cRmA2B7tJjWYzHlz1qmviXDS2pv7O7P/kyzS+Fb9en5PPMFdm5mbxEkkk6ksTJPrNcetdxPrJLLGy0sa1OLdygdgdYgbTPmdI5zXJlgp1HtZc7aHP7pVJZU0TOznE1/WXmZnjwLpEkwSemv89qm1Gg0ravhy82RxdGUlGlFJcWazh/E+9BEFYjQHTX61qpYudVZVpbgtjj18MqT11uaCwpCgHevp6EZxppTd2cuTTeg5VxEKAKAKAZxF/LGk1mxGI7mzavcnCGYqu0D5rWdSfB4mH7MEHT5+1crtS2Lw16T1jry8zZg1lq5ZcdF5mD4hi5GUbdBXz2Hpy2XE+hpRyvMyE10shB8QIIhv51coqM0+XI2ZE9VoUnC+CPeglltoSRncNEjcCBXdhDMr8CnE46nQeW13yRp+GcGu4Nw1vG2VzalLq3BbYdSdR/ED717RrxhPKp2fKSa/r0Zgr16eLh4qTfVNNr7/I9K4cXa2rEqCfwP3iHzUkAx7V2YttXZ83UioyaV/mrP01GeJ8ZXDlBcBOchQV6kxzrNXxkaNSNNp+L0LaGGnWUnHgWPeD09dK1mcaw2CS2SUWCd96hGnGLukTlUlLSTJFTIBQBQBQBQDF0k7EAek/nQETEcIS5/bM7jkM2SPTuwp+JNVVKUJ/Gk/MnGpKPwuwrDcFw6HMlm0G/HlUsY2liJPxqajHgRuxzFcSRDl1Z/wACDMf9PepHhnb2At3bxuuLNtn3Y5bjwAFgE6IPIRz31rFUxOFpz8cld83yt+28zWp4l08kb5VwWn/S5wPA7CEOEzMBCs+sDnlEQJ6jetMcsvEijvJqLhfTj18zE/8AFji2Y2sJblmnvHCyTMEIsDcwS0eS1jxk72po7vYmHyqVeWi2X3f2KngeGYKiEQRrljYnmQefr0r5rE/+x83odatONnJPfj+DacPuJaCqTLEySII+PlU6daGHcVPmr/vQ4NeMqzclstjQrxFTqJI6/wC9fQ/+TotJxu0+P7qczuJ8R+9iFVC5MKFLE+QEmt3eRy5r6Fag3LKtxVm4GUMNiAR6HWpJpq6PGmnZi69PCJicR4ZU84rnYrFf4lOk+Ni6nDxWkQmuk761ypV5yTUne5oUEtiJicYE3BOmwj8zWKeKjSmovdl8KTmY3i2HsmWtsQD90g6TppyK+XnpViy0/Ejs0O9fhqL58/Pr1KbGYo2shuW2VXByMIKtBg5TPLpuOleyws5rvI7PY1wr0s3d5lmXDY0fYbjNks1hypt3TIDcngDY/iAHuPOuj2dVdP8Aw1Vo9uXl+Dm9r4SUoqtDdb+XP5fTyNRjuzIgi0RlO9m6MyH05qfMa+YrqTw6e3o9jg08TKLvs+a3F8Cv2sMi4drZw8TlDEspJJY5XJ1kkmCedSpyjBZLWFeU603UbzP94F86A7gH1E1dZMzJ2FV6BuP6FAdC0AoGgO0AUA2zTQAUMGDBjQxt5xQIyHCeyqWiczm+RsFGQfxNJ+AM1xo9jU3K9V39jq1+1JTVoRy+5o7eBYiGbIn4LXhHu259orrU6UKccsFZdDlyk5O7ZC4vw++bbW8L3VoGPFLZiJ11jw+viNV4iFScHGDt++xpws6EJqVVN+lv79it7Odm7iQ94gRrlGp0OkyIiNa4tDsXxqdR7cPzc3YvtCM04018y1xPFjcJt4aCdmukSq/uj7zfL1ruZ3J2h6nMUFHWfpzG8LwqzhLdy7lBeGZ3Y5mY6k5m3JJ5bdBUZZKUJT5blzq1cTONNvTRJLZeSMM2YJmGrtHxPWvjFUvUU3w3Pp5KLeXgifh8YUWbmWdlUSdep0r2qo1PG1oZnQcpeH5l/ZxiqgncDWoU8ZCNNLjyRz5UZSm7Ge492o761csIuhGUNMgg/a+WnvXQeKnKEItWSvpx6GzDYDu5qrJ9fwaPslxKMGM2ptAL+S/StuD7QVOhUlP/AE2632Xrc52Ow98R4f8AYuMFjxcU9YOlaMH2ksVSlzSMlWg6ckVd3iKISrNG09B0npXH/kxhJ029zZHDzms0UZrifFWtYhsxKqdUeZQrpp5ESPrWaUZyk5U3d8vp5o6dChTqUdvPmSsTje8AacrAQY5jkR78vOozlGVpSWq3/fsVQouDcd09jLNgMTF26vjS236xFXxZSARdAG8+KQIgg6RrXTpYeGIoKUOHqvydCOJp05KnLRtacvLoargeBS9auYS+q3LVxRdtHkRp4kbcHVSOY161twMalLNQkr8Y8n8/2xx+08lRKtHRp5ZLin19zO2eztq2e4vkxnIs4lQFuWwACovjZ1mRO4gagHw0UsdQqVHCacWuL532+h7Qq4qjG8fHHit9OnFHpGHu3bCqLp7y3A/WLqV01kc186+hRxHa+hLxeIs5R3hUo2xYSp99qorVqVNf5HZPnt67E6dOcn4Fr0ItjClBOGuAp/ds2Zf4WElPmPKkLNXpu69Ueyve01Zi7vF7Y8NxjaeOfLzBgqRVD7Qoqfd1G4y6/VPYsjhqklmgsy6ftznCWuGSbtu9b+66iDPQ5SVI9IrRSbeuZNcGjyuqa0UXGXFPb31+pZVcZzoFAdoDhFAcVaAS1qfta+XL4c/egFgUBA4ldvSEsqJbe68ZUHpMs3ltVNV1Phpr5vZfLizRRjS1lVe3Bbv57JDmIxi2VUOxZjoABLOfJR/sKm5ZVqVZcz0VvsV13C3cQYu+BP7lTqR/3GH/AKioZZT+LRciWaMPh1fMtcHhFtqAoA9BFWpJKyK223dlNxvC2MPhXDsyWi2ZoOZmYtIRAeZaABWKrhKKpSj8Kbu7GqliqiqqdrtKy+nA8u4zaxNtLeJcm0t9m7uyGJyIoEZjzYzPlHLYc54WjCClBKz+Z3ezKs60pxq8LdLbkngV83chbfMAfYz9K5GNjkbttY6lVKNOVjR8TxwSEEF3BgHXTmT5ctd65dChKfj4I5lGnm8T2RAwvDq0VK5bOqWtkC2ImAxGnpt9fnWZ1Jzi4rbj8jO1nd7bC24gbbyOX2vTp8KnhZSpyU4sfx1VhZ/IjY3GjMzb5wDygjWpZZVHd82Sp02ko8jF8YxLB31ZrbgSDMA6xlPJhv7xtXcw0Lwi7arS/wC/T5nRpwjJLZNF/wBn7TXMGbyBnNpyt1BqxWAwdB1AOqDcDTUQ2nEYD+TSzw+Je5y8XiHhsRll8LXoaHslxXxpkIe1dMZgdAQCRHnsI86y9k1KlCv3c9FLTXmv36FGOhCtSzxesTV2+Hrb1trABJC8hm+1l6AnWOpr6lQSOJKpKW7/AFbFJx7sx38PZYISRII8MRqQBzmNPWuTiOyac556el91wOhhO0XSWWauuHMi8Me/w0KmJYXcIYAugH/pyfuv/wBmdm+7zgRG+jGdKKjJ3XMy4iVKpJzpq1+H4/HuaO5gYBNrKVbVrZ+w3mPwn5VfKMZrLJXTM6bi7oRwfBWrZc28wJjMjbrvHtqddZrNhsFSwzk6fEvrYmdZJT4EjinDUvoUcehG4PUGrMRhqdeOWa/KI0K86Ms0P+kXg/B/0ZMlt2ZcxaHidehUD5g+1KFBUYZYvTqSxGIdeeeSSfQtEPt5GrzOKoAoAoAoAoAJoCG95n0tQB/eNt/CPvHz29dqhdvYlZLcMNg1QkiWc/auNqx8vL0EAdK9jFIOTZKVQBUiJCv45TYN0XAluCxuMNAg3YTygSCfWqZtzheDt16dPsWuHdzyzWq4df3czFvhtziLfpN4FLCA/ollpEsRAv3R1P3V5D11qr0XWpyXNNL8ntKapzUuTGu0/ZW5ew9mzbZfDdLvcbQAFSCANzrHwO1Z6WAdOhGknfW7Z1MN2lCFadWS3Vkl5hwzsUmHtly7XGGUr93xE5SYHKIgEn6Rj7RwCjQnPd2SXm3/AGSl2tOvJRtlXHjoUf8AxF7PLbVcSLmpZbZVjuYOtv0IOnkT62RwKw9CKXDfq+L/AHgaezO0c0+5kt9vwyPw7izGysRsQT9feZr56vh4qq7nTlhoueZkriC3FRBckFlDCd8usT5/yqcsJKi1KSsnqV0J0Z1JKm9ihx3GGXEMT9llCsB6aEeYmtFLCxlRS4pmhUUoJLgQr3EDCv1UqRrEggkj1mr4UI6xfmTcE2bHsZh2xGDvA2wSLmdCQGDFVUNbI8wRpzzeVdbC0v8AE11v/R8/2rLu68Wnw9NXZlp2Swq4a/ntT+jYkZSpk91dWSon8JlgCeeUcxWmjFRd47P2ZlxVd4ilap8cP/0n919Lie03DDgXOLw9oNh2fPiba/aG3623yEfajkZ5ExXXwsXPvHe3Llre66mOlXcYOKWvP7eRtsDi0vW1uW2DI4DKw5g/1tW5NNXRmFEZTPI7+XnXoI3F3dbZKItwD7dsiSycwvKfIgztVVaU4xvBX5rmunUuoRpzllm7X2fJ9ehT8M/6VQ1ol8C2oXUth+oHM2Znw72+UroiE00pLYjUg4ycZbo0D2leGB1jwuvQ9DzHltVpWdRyNG36jY/yPlQDtAFAFAFAFAFAFANvan7Wo6cvfrXlgLIr0HaAbVldZ0ZSPUEfyqMZRnG61TPWnF8mUV3B/ptxc4H6FbIZU5X3GoZv+ypiF+8RJ0AmuLVXVbfX+vr5EpJxdnuWPGsQyWmKbiNemo/KqO0atSlhpTp7q3119i3CwjOqoy2IfAsa1+Q4EIBtpJM7j2rL2VjquJUlUS04riXY3DQo2yvctr+vh66z0A1n16f6V1ZJPRmJaHmPEV/5neuX9f0OxNnDKNrl06M46qOXov7Qqhx71vkti2lN0pxkt7pk7hHZgWHwy3SAMitdnndZzCD3Kj0Q1zJ4KP8AIg57WV+rvov3kd+p2i6lKo6e92l0jbf7+bLPi+BOJxGIA3t2xl/eEED38YrViqH8jNFbpaeZzMHiP47jJ7N6+RiezXBBisa3eD9VbHeOOoAAVfKT8lasWCppwvLZK7Poe0MU6FHwfFLRfn95oVxns+17GYxcOoGS3ZvW7SgAFTbUMFjYzJA57c61d2qy7yC3SfqjlYHtGVKfd1ndXtd8P6NV/wAIr3/S3l5reJj1ROvmDWjBv/G7cyHbkf8APF8192WHCcQov3Le2diyqR98GSPKQPitczszHSlWlRmrau3rt6fQzYnDNUlUXT9/eZqlYMPI8vyr6A5pi7atwq+wCn/l11gZnTD3WPxW0x35CR5znWanN/8Azw6FzyOEWt+P2f7yNfgr5dJZCjbFTrqOh2KncH6bVbCTkrtWIVIqMrJ3Q4umnLl/KpkBygIVvD90fB/ZndPwnqnl1X3HQ+bAmaEdQa9AAUB2gCgCgCgCgCgCgCgE3EBBB2Ig15KKkmmep2d0V2Jsd9+q2sDR40zxp3Y/Y5N1+z+KoqKtZbC/EsIjQafkKmeDeXNp9z6/6V40mrMXsNNgLYTKBlUEMQvONYPXWKz/AMSlGGSKsr3suPmW99NyzN3fUzva/EXLrJgLBi9iBN5x/wDFhwYY+rfZHUk7VZO78K3ZBcyZheH27T27KaWcOuaOQ/CD5/eJO5JNFalFuT0Xsh8TSSLPG4EXmtNMBHFzb7UA5RPkTNRnTVXLJPRO/npp9S2lVdJTVt1by1V/oV3Z5ZXEXv7y40fuiY+ppR1vLmzytpaPJFfgeCth7PEWVSXuM5QAEkr3eZQOviZxpVM6H+Oolxv9DdPFKtOgpPSNr+uvskV3ZUt/zK2WUqbnDUJDAg5kvBdQddor3DRcFGL/APlexlxaSqzyu6uzScF4YlnE4koCpuZWIGxmSDHIglh5zWmNOMW2uJXUrzqQjCTuo7fgoOK8CupjA9k+HK15QSZlCuZdtZLCPKRXKeAyYjvIef5+p04YyMsK4zWui9b2fyt9DUm6bloPaMZwGXybeD67Gt9eMqlF927Pdef44M5cLQnaa04kXhPF7WLV7LqM2Ui5bYSCv2Tvy1gg9aowOMWJhaStJbovxWElQ8S1i9mReBX2wzfo7lmsksuGuNqwyzOHc82WDkb7yiN1k6adVNadV6cPwZ5QaZorN1XWVMg/17EGrKdSNSOaOxGUXF2Y4KmRO0AUAUAUAUAUAUAUAUAUAUAl1kRMelACqAAAIA0AoBBE6cuZ6+VAIs4xGdramWSMwAMCdhO0+VQjUjKTit1uWSpSjFTa0exE4zxe3h0Z3k5VJCqJLNIUKvVizKoHMt5VGVRRlbj+P+kVFtXIvZfhTWle/iIOKvnPeI1Cj7lpT+BF08zJ51KMbas8bFpgO/s3JJXvmmRuEBGUD+EfOo1qSqwcJbMso1XSmprgT8UwtWGI2S2Yn9ldK9soQstkiOs568WRuE4fJhUXnkBPq2p+tKUbQSFR3k2WNu4DsQY0MV7CpGd8rvYi01uZ7Hpl4rhW/HhsQn+F7Dfma8fxocCyxV0LiLfVlKn0Oq/5hHvXveRz5ONrnuV5c3DYsCgkGNRpPrE/QVMiVOAPd3rmHIhWm7a9CfGo8w2vo1Z4Ty1HTfmvv7mmdPNRVVeT+z+a90O4Lg1m3da8qRdaczS2uYydJjU67VKGHpwm5xWrIzxNWcFTk9ES8ZgkuoyOsq2/IyIIII1DAgEEaggVblRTcY4dcZSbV0y66h4A7xds2mmYaBgOcHQMK8jpoGT6keBQBQBQBQBQBQBQBQBQBQBQBQCTQHQKAi4LAraBCTLMWZjqSTuTVVOnGmmo8dWW1asqjTlwVl0RWWrP6TiBcP8AYYdiLY5PeEq1zzCeJF/aLnkpqVru/IrLPiR8GUbuQnx+0fZcx9qmeEi3AHQDT2FeNpK7BA4+M1nJ/eMif4mE/KahU1jbmWU9JX5E68vhj0HzFWFZC4PwlcOHCszBmzeIyRoBHpv8azYbC08OmocXc0V8RKtZyWytoReNCMXgW63Ltv8AxWLlz/66uluihbCOLYS619WRfCE3/aBLjz3C1gqUq382FSK8NrP3/o1wnT/jSg34r3X76l5acMAw2IBHvrXSMZE4na0W4olrZzCOY2dfdZ9wKhNceROEt48H+olBgQGGoI5cwamQF0A3fshgORBkHoev1HoSKWAtZjXegO0AUAUAlz8aA6KA7QBQCSaA5loBSmgO0AUAUAUBV8Ysvca2iXGQyS2XksZZmfMwNfEQdlNVTi5SWuxOMkk1bf2LCxZW2iogCooCqBsABAA9qsStoiAy3ieeSjT1P8h/7V6BeJwq3EKPOVt4JHzGoqFSnGpFwmrpk4TlCSlHdEPF2YNlEE5AzqD+ymRZPq4+FRcbWjHht9j1O7blxJeHtFbaKzFmAUFjzIiT8anBOMUm7sjNpybSsiRUiJVcQK3GsMpnusRr5Hu7loj/ADxULqW3BknFx34lrUyJGwogFeSkgeh8Q+AMe1APZfjQDGCGWU5KZX907D2MiOgFRjpoevXUlVI8CgCgCgCgEs1AIAmgHaAKAKATQBQHQKA7QBQBQBQDVq3EsdzufoPQfmTzoDpaaALKR6nWgHKAjos3GPRQo9ZJPyy1Hie8B81I8O0BWWeHd2jKDOa/3npmuq0e1VQp5E11uXVqzqtN8El6KxZ1aUjIWG9R9NvqfhQDlAJdNiOX0O/5H2rxgcr0BQBQBQCWagEjWgFgUB2gCgCgOEUAAUB2gCgCgCgCgOEUBxVoBVAFAJRYnzM/l9BQCqAKACKAKA4yzQABQHaAKAKAKAKA4yzQABQHaAKAKAKAKAKAKAKAKAKAKAKAKAKAKAKAKAKAKAKAKAKAKAKAKAKAKAKAKAKAKAK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8" name="Rectangle 7"/>
          <p:cNvSpPr/>
          <p:nvPr/>
        </p:nvSpPr>
        <p:spPr>
          <a:xfrm>
            <a:off x="3035808" y="5398008"/>
            <a:ext cx="2819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Book Antiqua"/>
                <a:ea typeface="+mn-ea"/>
                <a:cs typeface="+mn-cs"/>
              </a:rPr>
              <a:t>Explosion</a:t>
            </a:r>
          </a:p>
        </p:txBody>
      </p:sp>
      <p:pic>
        <p:nvPicPr>
          <p:cNvPr id="12" name="Content Placeholder 11" title="Chart of factor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503755"/>
            <a:ext cx="7848600" cy="5151486"/>
          </a:xfrm>
        </p:spPr>
      </p:pic>
    </p:spTree>
    <p:extLst>
      <p:ext uri="{BB962C8B-B14F-4D97-AF65-F5344CB8AC3E}">
        <p14:creationId xmlns:p14="http://schemas.microsoft.com/office/powerpoint/2010/main" val="3428396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Primary Dust Explosion-Locations</a:t>
            </a:r>
          </a:p>
        </p:txBody>
      </p:sp>
      <p:sp>
        <p:nvSpPr>
          <p:cNvPr id="3" name="Content Placeholder 2"/>
          <p:cNvSpPr>
            <a:spLocks noGrp="1"/>
          </p:cNvSpPr>
          <p:nvPr>
            <p:ph idx="1"/>
          </p:nvPr>
        </p:nvSpPr>
        <p:spPr/>
        <p:txBody>
          <a:bodyPr>
            <a:normAutofit/>
          </a:bodyPr>
          <a:lstStyle/>
          <a:p>
            <a:pPr marL="594360" indent="-457200">
              <a:buClrTx/>
              <a:buFont typeface="+mj-lt"/>
              <a:buAutoNum type="arabicPeriod"/>
            </a:pPr>
            <a:r>
              <a:rPr lang="en-US" dirty="0">
                <a:solidFill>
                  <a:schemeClr val="bg1"/>
                </a:solidFill>
              </a:rPr>
              <a:t>Unknown</a:t>
            </a:r>
          </a:p>
          <a:p>
            <a:pPr marL="594360" indent="-457200">
              <a:buClrTx/>
              <a:buFont typeface="+mj-lt"/>
              <a:buAutoNum type="arabicPeriod"/>
            </a:pPr>
            <a:r>
              <a:rPr lang="en-US" dirty="0"/>
              <a:t>Bucket elevator</a:t>
            </a:r>
          </a:p>
          <a:p>
            <a:pPr marL="594360" indent="-457200">
              <a:buClrTx/>
              <a:buFont typeface="+mj-lt"/>
              <a:buAutoNum type="arabicPeriod"/>
            </a:pPr>
            <a:r>
              <a:rPr lang="en-US" dirty="0">
                <a:solidFill>
                  <a:schemeClr val="bg1"/>
                </a:solidFill>
              </a:rPr>
              <a:t>Storage bins</a:t>
            </a:r>
          </a:p>
          <a:p>
            <a:pPr marL="594360" indent="-457200">
              <a:buClrTx/>
              <a:buFont typeface="+mj-lt"/>
              <a:buAutoNum type="arabicPeriod"/>
            </a:pPr>
            <a:r>
              <a:rPr lang="en-US" dirty="0"/>
              <a:t>Hammer mills/roller mills</a:t>
            </a:r>
          </a:p>
          <a:p>
            <a:pPr marL="594360" indent="-457200">
              <a:buClrTx/>
              <a:buFont typeface="+mj-lt"/>
              <a:buAutoNum type="arabicPeriod"/>
            </a:pPr>
            <a:r>
              <a:rPr lang="en-US" dirty="0">
                <a:solidFill>
                  <a:schemeClr val="bg1"/>
                </a:solidFill>
              </a:rPr>
              <a:t>Dust collector</a:t>
            </a:r>
          </a:p>
          <a:p>
            <a:pPr marL="594360" indent="-457200">
              <a:buClrTx/>
              <a:buFont typeface="+mj-lt"/>
              <a:buAutoNum type="arabicPeriod"/>
            </a:pPr>
            <a:r>
              <a:rPr lang="en-US" dirty="0" err="1"/>
              <a:t>Headhouse</a:t>
            </a:r>
            <a:endParaRPr lang="en-US" dirty="0"/>
          </a:p>
          <a:p>
            <a:pPr marL="594360" indent="-457200">
              <a:buClrTx/>
              <a:buFont typeface="+mj-lt"/>
              <a:buAutoNum type="arabicPeriod"/>
            </a:pPr>
            <a:r>
              <a:rPr lang="en-US" dirty="0">
                <a:solidFill>
                  <a:schemeClr val="bg1"/>
                </a:solidFill>
              </a:rPr>
              <a:t>Grain dryer</a:t>
            </a:r>
          </a:p>
          <a:p>
            <a:pPr marL="594360" indent="-457200">
              <a:buClrTx/>
              <a:buFont typeface="+mj-lt"/>
              <a:buAutoNum type="arabicPeriod"/>
            </a:pPr>
            <a:r>
              <a:rPr lang="en-US" dirty="0"/>
              <a:t>Electrical equipment</a:t>
            </a:r>
          </a:p>
          <a:p>
            <a:endParaRPr lang="en-US" sz="2400" dirty="0">
              <a:solidFill>
                <a:schemeClr val="bg1"/>
              </a:solidFill>
            </a:endParaRPr>
          </a:p>
        </p:txBody>
      </p:sp>
      <p:sp>
        <p:nvSpPr>
          <p:cNvPr id="4" name="Footer Placeholder 3"/>
          <p:cNvSpPr>
            <a:spLocks noGrp="1"/>
          </p:cNvSpPr>
          <p:nvPr>
            <p:ph type="ftr" sz="quarter" idx="11"/>
          </p:nvPr>
        </p:nvSpPr>
        <p:spPr>
          <a:xfrm>
            <a:off x="3810000" y="5867401"/>
            <a:ext cx="2895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U.S. Chemical Safety Board</a:t>
            </a:r>
          </a:p>
        </p:txBody>
      </p:sp>
    </p:spTree>
    <p:extLst>
      <p:ext uri="{BB962C8B-B14F-4D97-AF65-F5344CB8AC3E}">
        <p14:creationId xmlns:p14="http://schemas.microsoft.com/office/powerpoint/2010/main" val="2888706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Explosiveness</a:t>
            </a:r>
          </a:p>
        </p:txBody>
      </p:sp>
      <p:sp>
        <p:nvSpPr>
          <p:cNvPr id="3" name="Content Placeholder 2"/>
          <p:cNvSpPr>
            <a:spLocks noGrp="1"/>
          </p:cNvSpPr>
          <p:nvPr>
            <p:ph idx="1"/>
          </p:nvPr>
        </p:nvSpPr>
        <p:spPr/>
        <p:txBody>
          <a:bodyPr>
            <a:normAutofit/>
          </a:bodyPr>
          <a:lstStyle/>
          <a:p>
            <a:r>
              <a:rPr lang="en-US" dirty="0">
                <a:solidFill>
                  <a:schemeClr val="bg1"/>
                </a:solidFill>
              </a:rPr>
              <a:t>Dust is considered explosive if, after igniting the dust/air mixture with a suitable source, there is flame propagation in combination with a  rise in pressure </a:t>
            </a:r>
            <a:r>
              <a:rPr lang="en-US" sz="1800" dirty="0">
                <a:solidFill>
                  <a:schemeClr val="bg1"/>
                </a:solidFill>
              </a:rPr>
              <a:t>(</a:t>
            </a:r>
            <a:r>
              <a:rPr lang="en-US" sz="1800" dirty="0" err="1">
                <a:solidFill>
                  <a:schemeClr val="bg1"/>
                </a:solidFill>
              </a:rPr>
              <a:t>Bartknecht</a:t>
            </a:r>
            <a:r>
              <a:rPr lang="en-US" sz="1800" dirty="0">
                <a:solidFill>
                  <a:schemeClr val="bg1"/>
                </a:solidFill>
              </a:rPr>
              <a:t>, 1989)</a:t>
            </a:r>
          </a:p>
        </p:txBody>
      </p:sp>
      <p:sp>
        <p:nvSpPr>
          <p:cNvPr id="4" name="Footer Placeholder 3"/>
          <p:cNvSpPr>
            <a:spLocks noGrp="1"/>
          </p:cNvSpPr>
          <p:nvPr>
            <p:ph type="ftr" sz="quarter" idx="11"/>
          </p:nvPr>
        </p:nvSpPr>
        <p:spPr>
          <a:xfrm>
            <a:off x="3810000" y="5867401"/>
            <a:ext cx="28956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U.S. Chemical Safety Board</a:t>
            </a:r>
          </a:p>
        </p:txBody>
      </p:sp>
      <p:pic>
        <p:nvPicPr>
          <p:cNvPr id="111618" name="Picture 2" descr="http://www.csb.gov/assets/news/image/Hayes_Lemmerz.jpg&#10;Grain dust is explosive - photo shows how fast fire begins after ignition when combined with pressure from the explosion. " title="fire resulting from dust explo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649580"/>
            <a:ext cx="3657600" cy="2438400"/>
          </a:xfrm>
          <a:prstGeom prst="rect">
            <a:avLst/>
          </a:prstGeom>
          <a:noFill/>
        </p:spPr>
      </p:pic>
    </p:spTree>
    <p:extLst>
      <p:ext uri="{BB962C8B-B14F-4D97-AF65-F5344CB8AC3E}">
        <p14:creationId xmlns:p14="http://schemas.microsoft.com/office/powerpoint/2010/main" val="3611806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Enough for an Explosion</a:t>
            </a:r>
          </a:p>
        </p:txBody>
      </p:sp>
      <p:sp>
        <p:nvSpPr>
          <p:cNvPr id="3" name="Content Placeholder 2"/>
          <p:cNvSpPr>
            <a:spLocks noGrp="1"/>
          </p:cNvSpPr>
          <p:nvPr>
            <p:ph idx="1"/>
          </p:nvPr>
        </p:nvSpPr>
        <p:spPr>
          <a:xfrm>
            <a:off x="608013" y="1409700"/>
            <a:ext cx="4700513" cy="4708525"/>
          </a:xfrm>
        </p:spPr>
        <p:txBody>
          <a:bodyPr vert="horz" anchor="t">
            <a:normAutofit/>
          </a:bodyPr>
          <a:lstStyle/>
          <a:p>
            <a:pPr marL="137160" indent="0">
              <a:buNone/>
            </a:pPr>
            <a:r>
              <a:rPr lang="en-US" b="1" dirty="0">
                <a:solidFill>
                  <a:schemeClr val="bg1"/>
                </a:solidFill>
              </a:rPr>
              <a:t>How much dust is too much?</a:t>
            </a:r>
          </a:p>
          <a:p>
            <a:pPr marL="137160" indent="0">
              <a:buNone/>
            </a:pPr>
            <a:endParaRPr lang="en-US" b="1" dirty="0">
              <a:solidFill>
                <a:schemeClr val="bg1"/>
              </a:solidFill>
            </a:endParaRPr>
          </a:p>
          <a:p>
            <a:pPr marL="585216" lvl="1" indent="0" algn="ctr">
              <a:buNone/>
            </a:pPr>
            <a:r>
              <a:rPr lang="en-US" b="1" dirty="0">
                <a:solidFill>
                  <a:schemeClr val="bg1"/>
                </a:solidFill>
              </a:rPr>
              <a:t>“If you can’t distinguish the  color of the floor, the dust is too thick”</a:t>
            </a:r>
          </a:p>
        </p:txBody>
      </p:sp>
      <p:pic>
        <p:nvPicPr>
          <p:cNvPr id="6" name="Picture 5" descr="Photo shows piece of equipment with enough dust to cause an explosion. " title="enough dust for explos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5320" y="1460362"/>
            <a:ext cx="3283226" cy="4679508"/>
          </a:xfrm>
          <a:prstGeom prst="rect">
            <a:avLst/>
          </a:prstGeom>
        </p:spPr>
      </p:pic>
      <p:sp>
        <p:nvSpPr>
          <p:cNvPr id="7" name="TextBox 6"/>
          <p:cNvSpPr txBox="1"/>
          <p:nvPr/>
        </p:nvSpPr>
        <p:spPr>
          <a:xfrm>
            <a:off x="4769126" y="5834390"/>
            <a:ext cx="422910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Book Antiqua"/>
                <a:ea typeface="+mn-ea"/>
                <a:cs typeface="+mn-cs"/>
              </a:rPr>
              <a:t>Source: www.pawneerock.org</a:t>
            </a: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916963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Is This a Problem?</a:t>
            </a:r>
          </a:p>
        </p:txBody>
      </p:sp>
      <p:pic>
        <p:nvPicPr>
          <p:cNvPr id="5" name="Content Placeholder 4" descr="Dust covered gear is a problem in terms of explosion potential. " title="gear covered with dus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0" y="1905000"/>
            <a:ext cx="6003993" cy="3992017"/>
          </a:xfrm>
        </p:spPr>
      </p:pic>
      <p:sp>
        <p:nvSpPr>
          <p:cNvPr id="7" name="TextBox 6"/>
          <p:cNvSpPr txBox="1"/>
          <p:nvPr/>
        </p:nvSpPr>
        <p:spPr>
          <a:xfrm>
            <a:off x="2286000" y="1143000"/>
            <a:ext cx="4229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Book Antiqua"/>
                <a:ea typeface="+mn-ea"/>
                <a:cs typeface="+mn-cs"/>
              </a:rPr>
              <a:t>        YES!</a:t>
            </a:r>
            <a:r>
              <a:rPr kumimoji="0" lang="en-US" sz="3600" b="0" i="0" u="none" strike="noStrike" kern="1200" cap="none" spc="0" normalizeH="0" baseline="0" noProof="0" dirty="0" smtClean="0">
                <a:ln>
                  <a:noFill/>
                </a:ln>
                <a:solidFill>
                  <a:prstClr val="white"/>
                </a:solidFill>
                <a:effectLst/>
                <a:uLnTx/>
                <a:uFillTx/>
                <a:latin typeface="Book Antiqua"/>
                <a:ea typeface="+mn-ea"/>
                <a:cs typeface="+mn-cs"/>
              </a:rPr>
              <a:t>: </a:t>
            </a:r>
            <a:r>
              <a:rPr kumimoji="0" lang="en-US" sz="3200" b="0" i="0" u="none" strike="noStrike" kern="1200" cap="none" spc="0" normalizeH="0" baseline="0" noProof="0" dirty="0">
                <a:ln>
                  <a:noFill/>
                </a:ln>
                <a:solidFill>
                  <a:prstClr val="white"/>
                </a:solidFill>
                <a:effectLst/>
                <a:uLnTx/>
                <a:uFillTx/>
                <a:latin typeface="Book Antiqua"/>
                <a:ea typeface="+mn-ea"/>
                <a:cs typeface="+mn-cs"/>
              </a:rPr>
              <a:t>KSU</a:t>
            </a:r>
          </a:p>
        </p:txBody>
      </p:sp>
    </p:spTree>
    <p:extLst>
      <p:ext uri="{BB962C8B-B14F-4D97-AF65-F5344CB8AC3E}">
        <p14:creationId xmlns:p14="http://schemas.microsoft.com/office/powerpoint/2010/main" val="16994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Disclaimer</a:t>
            </a: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492055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r>
              <a:rPr lang="en-US" dirty="0" smtClean="0"/>
              <a:t>Dust</a:t>
            </a:r>
            <a:endParaRPr lang="en-US" dirty="0"/>
          </a:p>
        </p:txBody>
      </p:sp>
      <p:sp>
        <p:nvSpPr>
          <p:cNvPr id="3" name="Content Placeholder 2"/>
          <p:cNvSpPr>
            <a:spLocks noGrp="1"/>
          </p:cNvSpPr>
          <p:nvPr>
            <p:ph idx="1"/>
          </p:nvPr>
        </p:nvSpPr>
        <p:spPr>
          <a:xfrm>
            <a:off x="457200" y="1445070"/>
            <a:ext cx="8229600" cy="5013960"/>
          </a:xfrm>
        </p:spPr>
        <p:txBody>
          <a:bodyPr>
            <a:normAutofit/>
          </a:bodyPr>
          <a:lstStyle/>
          <a:p>
            <a:pPr lvl="1">
              <a:buClr>
                <a:schemeClr val="bg1"/>
              </a:buClr>
            </a:pPr>
            <a:r>
              <a:rPr lang="en-US" dirty="0"/>
              <a:t>Screening test (based on ASTM E1226-10 standard): This is a general classification of powders being either ‘</a:t>
            </a:r>
            <a:r>
              <a:rPr lang="en-US" dirty="0" err="1"/>
              <a:t>explosible</a:t>
            </a:r>
            <a:r>
              <a:rPr lang="en-US" dirty="0"/>
              <a:t>’ or ‘non-</a:t>
            </a:r>
            <a:r>
              <a:rPr lang="en-US" dirty="0" err="1"/>
              <a:t>explosible</a:t>
            </a:r>
            <a:r>
              <a:rPr lang="en-US" dirty="0"/>
              <a:t>’. This test determines the explosibility of dust clouds when exposed to an ignition source.</a:t>
            </a:r>
            <a:endParaRPr lang="en-US" sz="2000" dirty="0"/>
          </a:p>
          <a:p>
            <a:pPr marL="137160" indent="0">
              <a:buClr>
                <a:schemeClr val="bg1"/>
              </a:buClr>
              <a:buNone/>
            </a:pPr>
            <a:endParaRPr lang="en-US" dirty="0"/>
          </a:p>
          <a:p>
            <a:endParaRPr lang="en-US" dirty="0"/>
          </a:p>
        </p:txBody>
      </p:sp>
      <p:pic>
        <p:nvPicPr>
          <p:cNvPr id="4" name="Picture 3" title="OSHA-Explosives-Sign-ODE-16414_30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9400" y="3657600"/>
            <a:ext cx="2949677" cy="2281084"/>
          </a:xfrm>
          <a:prstGeom prst="rect">
            <a:avLst/>
          </a:prstGeom>
        </p:spPr>
      </p:pic>
    </p:spTree>
    <p:extLst>
      <p:ext uri="{BB962C8B-B14F-4D97-AF65-F5344CB8AC3E}">
        <p14:creationId xmlns:p14="http://schemas.microsoft.com/office/powerpoint/2010/main" val="3937431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247" y="685800"/>
            <a:ext cx="8915400" cy="762000"/>
          </a:xfrm>
        </p:spPr>
        <p:txBody>
          <a:bodyPr>
            <a:normAutofit fontScale="90000"/>
          </a:bodyPr>
          <a:lstStyle/>
          <a:p>
            <a:r>
              <a:rPr lang="en-US" dirty="0">
                <a:effectLst>
                  <a:outerShdw blurRad="38100" dist="38100" dir="2700000" algn="tl">
                    <a:srgbClr val="000000">
                      <a:alpha val="43137"/>
                    </a:srgbClr>
                  </a:outerShdw>
                </a:effectLst>
              </a:rPr>
              <a:t>How Dust And Small Particles Separate</a:t>
            </a:r>
          </a:p>
        </p:txBody>
      </p:sp>
      <p:sp>
        <p:nvSpPr>
          <p:cNvPr id="4" name="Content Placeholder 3"/>
          <p:cNvSpPr>
            <a:spLocks noGrp="1"/>
          </p:cNvSpPr>
          <p:nvPr>
            <p:ph idx="1"/>
          </p:nvPr>
        </p:nvSpPr>
        <p:spPr>
          <a:xfrm>
            <a:off x="152400" y="1524000"/>
            <a:ext cx="8686800" cy="4419600"/>
          </a:xfrm>
        </p:spPr>
        <p:txBody>
          <a:bodyPr>
            <a:normAutofit/>
          </a:bodyPr>
          <a:lstStyle/>
          <a:p>
            <a:pPr>
              <a:buClrTx/>
              <a:buFont typeface="Wingdings" panose="05000000000000000000" pitchFamily="2" charset="2"/>
              <a:buChar char="§"/>
            </a:pPr>
            <a:r>
              <a:rPr lang="en-US" dirty="0">
                <a:solidFill>
                  <a:schemeClr val="bg1"/>
                </a:solidFill>
              </a:rPr>
              <a:t>Physics and gravity!</a:t>
            </a: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endParaRPr lang="en-US" dirty="0">
              <a:solidFill>
                <a:schemeClr val="bg1"/>
              </a:solidFill>
            </a:endParaRPr>
          </a:p>
          <a:p>
            <a:pPr>
              <a:buClrTx/>
              <a:buFont typeface="Wingdings" panose="05000000000000000000" pitchFamily="2" charset="2"/>
              <a:buChar char="§"/>
            </a:pPr>
            <a:r>
              <a:rPr lang="en-US" dirty="0">
                <a:solidFill>
                  <a:schemeClr val="bg1"/>
                </a:solidFill>
              </a:rPr>
              <a:t>When moving grain down through spouts, loading a bin or down leg in an bucket elevator separation occurs:</a:t>
            </a:r>
          </a:p>
          <a:p>
            <a:pPr lvl="1">
              <a:buClrTx/>
              <a:buFont typeface="Wingdings" panose="05000000000000000000" pitchFamily="2" charset="2"/>
              <a:buChar char="§"/>
            </a:pPr>
            <a:r>
              <a:rPr lang="en-US" dirty="0">
                <a:solidFill>
                  <a:schemeClr val="bg1"/>
                </a:solidFill>
              </a:rPr>
              <a:t>Smaller </a:t>
            </a:r>
            <a:r>
              <a:rPr lang="en-US" dirty="0" smtClean="0">
                <a:solidFill>
                  <a:schemeClr val="bg1"/>
                </a:solidFill>
              </a:rPr>
              <a:t>particles (less than 420 microns) </a:t>
            </a:r>
            <a:r>
              <a:rPr lang="en-US" dirty="0">
                <a:solidFill>
                  <a:schemeClr val="bg1"/>
                </a:solidFill>
              </a:rPr>
              <a:t>tend to stay in the air </a:t>
            </a:r>
            <a:r>
              <a:rPr lang="en-US" dirty="0" smtClean="0">
                <a:solidFill>
                  <a:schemeClr val="bg1"/>
                </a:solidFill>
              </a:rPr>
              <a:t>longer, </a:t>
            </a:r>
            <a:r>
              <a:rPr lang="en-US" dirty="0">
                <a:solidFill>
                  <a:schemeClr val="bg1"/>
                </a:solidFill>
              </a:rPr>
              <a:t>producing a grain dust cloud!</a:t>
            </a:r>
          </a:p>
        </p:txBody>
      </p:sp>
      <p:pic>
        <p:nvPicPr>
          <p:cNvPr id="3" name="Picture 2" title="drawings representing physics, E=MC2, &amp; gravity, apple falling from tre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2057400"/>
            <a:ext cx="3581400" cy="1371600"/>
          </a:xfrm>
          <a:prstGeom prst="rect">
            <a:avLst/>
          </a:prstGeom>
        </p:spPr>
      </p:pic>
    </p:spTree>
    <p:extLst>
      <p:ext uri="{BB962C8B-B14F-4D97-AF65-F5344CB8AC3E}">
        <p14:creationId xmlns:p14="http://schemas.microsoft.com/office/powerpoint/2010/main" val="384082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Preventive Precaution – </a:t>
            </a:r>
            <a:br>
              <a:rPr lang="en-US" dirty="0" smtClean="0"/>
            </a:br>
            <a:r>
              <a:rPr lang="en-US" dirty="0" smtClean="0"/>
              <a:t>Ignition Control</a:t>
            </a:r>
            <a:endParaRPr lang="en-US" dirty="0"/>
          </a:p>
        </p:txBody>
      </p:sp>
      <p:sp>
        <p:nvSpPr>
          <p:cNvPr id="6" name="Content Placeholder 5"/>
          <p:cNvSpPr>
            <a:spLocks noGrp="1"/>
          </p:cNvSpPr>
          <p:nvPr>
            <p:ph idx="1"/>
          </p:nvPr>
        </p:nvSpPr>
        <p:spPr>
          <a:xfrm>
            <a:off x="457200" y="1676400"/>
            <a:ext cx="8229600" cy="4191000"/>
          </a:xfrm>
        </p:spPr>
        <p:txBody>
          <a:bodyPr>
            <a:normAutofit lnSpcReduction="10000"/>
          </a:bodyPr>
          <a:lstStyle/>
          <a:p>
            <a:pPr>
              <a:buClr>
                <a:schemeClr val="bg1"/>
              </a:buClr>
            </a:pPr>
            <a:r>
              <a:rPr lang="en-US" dirty="0" smtClean="0"/>
              <a:t>Prohibit smoking, open flames and control sparks</a:t>
            </a:r>
          </a:p>
          <a:p>
            <a:pPr lvl="1">
              <a:buClr>
                <a:schemeClr val="bg1"/>
              </a:buClr>
            </a:pPr>
            <a:r>
              <a:rPr lang="en-US" dirty="0" smtClean="0"/>
              <a:t>Consider zero tolerance policy</a:t>
            </a:r>
          </a:p>
          <a:p>
            <a:pPr>
              <a:buClr>
                <a:schemeClr val="bg1"/>
              </a:buClr>
            </a:pPr>
            <a:r>
              <a:rPr lang="en-US" dirty="0" smtClean="0"/>
              <a:t>Control friction and mechanical sparks</a:t>
            </a:r>
          </a:p>
          <a:p>
            <a:pPr>
              <a:buClr>
                <a:schemeClr val="bg1"/>
              </a:buClr>
            </a:pPr>
            <a:r>
              <a:rPr lang="en-US" dirty="0" smtClean="0"/>
              <a:t>Separate heated surfaces/heating systems from dust</a:t>
            </a:r>
          </a:p>
          <a:p>
            <a:pPr>
              <a:buClr>
                <a:schemeClr val="bg1"/>
              </a:buClr>
            </a:pPr>
            <a:r>
              <a:rPr lang="en-US" dirty="0" smtClean="0"/>
              <a:t>Use appropriate electrical equipment and wiring methods</a:t>
            </a:r>
          </a:p>
          <a:p>
            <a:pPr lvl="1">
              <a:buClr>
                <a:schemeClr val="bg1"/>
              </a:buClr>
            </a:pPr>
            <a:r>
              <a:rPr lang="en-US" dirty="0" smtClean="0"/>
              <a:t>Conform to the NFPA standard and  National Electric Code</a:t>
            </a:r>
            <a:endParaRPr lang="en-US" dirty="0"/>
          </a:p>
        </p:txBody>
      </p:sp>
    </p:spTree>
    <p:extLst>
      <p:ext uri="{BB962C8B-B14F-4D97-AF65-F5344CB8AC3E}">
        <p14:creationId xmlns:p14="http://schemas.microsoft.com/office/powerpoint/2010/main" val="23369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from Ignition Sources</a:t>
            </a:r>
          </a:p>
        </p:txBody>
      </p:sp>
      <p:sp>
        <p:nvSpPr>
          <p:cNvPr id="3" name="Content Placeholder 2"/>
          <p:cNvSpPr>
            <a:spLocks noGrp="1"/>
          </p:cNvSpPr>
          <p:nvPr>
            <p:ph idx="1"/>
          </p:nvPr>
        </p:nvSpPr>
        <p:spPr/>
        <p:txBody>
          <a:bodyPr/>
          <a:lstStyle/>
          <a:p>
            <a:pPr>
              <a:buClrTx/>
            </a:pPr>
            <a:r>
              <a:rPr lang="en-US" dirty="0">
                <a:solidFill>
                  <a:schemeClr val="bg1"/>
                </a:solidFill>
              </a:rPr>
              <a:t>Welding</a:t>
            </a:r>
          </a:p>
          <a:p>
            <a:pPr lvl="1">
              <a:buClrTx/>
            </a:pPr>
            <a:r>
              <a:rPr lang="en-US" dirty="0">
                <a:solidFill>
                  <a:schemeClr val="bg1"/>
                </a:solidFill>
              </a:rPr>
              <a:t>Arc welding: ~ 10,000</a:t>
            </a:r>
            <a:r>
              <a:rPr lang="en-US" dirty="0">
                <a:solidFill>
                  <a:schemeClr val="bg1"/>
                </a:solidFill>
                <a:cs typeface="Calibri"/>
              </a:rPr>
              <a:t>°F </a:t>
            </a:r>
            <a:r>
              <a:rPr lang="en-US" dirty="0">
                <a:cs typeface="Calibri"/>
              </a:rPr>
              <a:t>(~5538°C)</a:t>
            </a:r>
            <a:endParaRPr lang="en-US" dirty="0">
              <a:solidFill>
                <a:schemeClr val="bg1"/>
              </a:solidFill>
              <a:cs typeface="Calibri"/>
            </a:endParaRPr>
          </a:p>
          <a:p>
            <a:pPr lvl="1">
              <a:buClrTx/>
            </a:pPr>
            <a:r>
              <a:rPr lang="en-US" dirty="0">
                <a:solidFill>
                  <a:schemeClr val="bg1"/>
                </a:solidFill>
                <a:cs typeface="Calibri"/>
              </a:rPr>
              <a:t>Gas welding: ~ 5,000 °F </a:t>
            </a:r>
            <a:r>
              <a:rPr lang="en-US" dirty="0">
                <a:cs typeface="Calibri"/>
              </a:rPr>
              <a:t>(~2760°C)</a:t>
            </a:r>
            <a:endParaRPr lang="en-US" dirty="0">
              <a:solidFill>
                <a:schemeClr val="bg1"/>
              </a:solidFill>
            </a:endParaRPr>
          </a:p>
          <a:p>
            <a:pPr>
              <a:buClrTx/>
            </a:pPr>
            <a:r>
              <a:rPr lang="en-US" dirty="0">
                <a:solidFill>
                  <a:schemeClr val="bg1"/>
                </a:solidFill>
              </a:rPr>
              <a:t>Mechanical spark: ~ 2,500</a:t>
            </a:r>
            <a:r>
              <a:rPr lang="en-US" dirty="0">
                <a:solidFill>
                  <a:schemeClr val="bg1"/>
                </a:solidFill>
                <a:cs typeface="Calibri"/>
              </a:rPr>
              <a:t> °</a:t>
            </a:r>
            <a:r>
              <a:rPr lang="en-US" dirty="0">
                <a:cs typeface="Calibri"/>
              </a:rPr>
              <a:t>F (~1371°C)</a:t>
            </a:r>
            <a:endParaRPr lang="en-US" dirty="0">
              <a:solidFill>
                <a:schemeClr val="bg1"/>
              </a:solidFill>
              <a:cs typeface="Calibri"/>
            </a:endParaRPr>
          </a:p>
          <a:p>
            <a:pPr>
              <a:buClrTx/>
            </a:pPr>
            <a:r>
              <a:rPr lang="en-US" dirty="0">
                <a:solidFill>
                  <a:schemeClr val="bg1"/>
                </a:solidFill>
                <a:cs typeface="Calibri"/>
              </a:rPr>
              <a:t>Grinding steel: ~ 1,200 °</a:t>
            </a:r>
            <a:r>
              <a:rPr lang="en-US" dirty="0">
                <a:cs typeface="Calibri"/>
              </a:rPr>
              <a:t>F (~649°C)</a:t>
            </a:r>
            <a:endParaRPr lang="en-US" dirty="0">
              <a:solidFill>
                <a:schemeClr val="bg1"/>
              </a:solidFill>
              <a:cs typeface="Calibri"/>
            </a:endParaRPr>
          </a:p>
          <a:p>
            <a:pPr>
              <a:buClrTx/>
            </a:pPr>
            <a:r>
              <a:rPr lang="en-US" dirty="0">
                <a:solidFill>
                  <a:schemeClr val="bg1"/>
                </a:solidFill>
                <a:cs typeface="Calibri"/>
              </a:rPr>
              <a:t>Static electricity</a:t>
            </a:r>
          </a:p>
          <a:p>
            <a:pPr>
              <a:buClrTx/>
            </a:pPr>
            <a:r>
              <a:rPr lang="en-US" dirty="0">
                <a:solidFill>
                  <a:schemeClr val="bg1"/>
                </a:solidFill>
                <a:cs typeface="Calibri"/>
              </a:rPr>
              <a:t>Hot rolls and beams</a:t>
            </a:r>
          </a:p>
        </p:txBody>
      </p:sp>
    </p:spTree>
    <p:extLst>
      <p:ext uri="{BB962C8B-B14F-4D97-AF65-F5344CB8AC3E}">
        <p14:creationId xmlns:p14="http://schemas.microsoft.com/office/powerpoint/2010/main" val="3269043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p>
        </p:txBody>
      </p:sp>
      <p:sp>
        <p:nvSpPr>
          <p:cNvPr id="3" name="Content Placeholder 2"/>
          <p:cNvSpPr>
            <a:spLocks noGrp="1"/>
          </p:cNvSpPr>
          <p:nvPr>
            <p:ph idx="1"/>
          </p:nvPr>
        </p:nvSpPr>
        <p:spPr>
          <a:xfrm>
            <a:off x="533400" y="1295400"/>
            <a:ext cx="8229600" cy="4572000"/>
          </a:xfrm>
        </p:spPr>
        <p:txBody>
          <a:bodyPr vert="horz" anchor="t">
            <a:normAutofit/>
          </a:bodyPr>
          <a:lstStyle/>
          <a:p>
            <a:pPr marL="137160" indent="0">
              <a:buNone/>
            </a:pPr>
            <a:r>
              <a:rPr lang="en-US" sz="2400" b="1" dirty="0"/>
              <a:t>What is the particle size below which dust could explode (based on </a:t>
            </a:r>
            <a:r>
              <a:rPr lang="en-US" sz="2400" b="1" dirty="0" smtClean="0"/>
              <a:t>NFPA 654)?</a:t>
            </a:r>
            <a:endParaRPr lang="en-US" sz="2400" b="1" dirty="0"/>
          </a:p>
          <a:p>
            <a:pPr lvl="1">
              <a:buNone/>
            </a:pPr>
            <a:r>
              <a:rPr lang="en-US" sz="2000" b="1" dirty="0"/>
              <a:t>a) 100 microns</a:t>
            </a:r>
          </a:p>
          <a:p>
            <a:pPr lvl="1">
              <a:buNone/>
            </a:pPr>
            <a:r>
              <a:rPr lang="en-US" sz="2000" b="1" dirty="0"/>
              <a:t>b) 200 microns</a:t>
            </a:r>
          </a:p>
          <a:p>
            <a:pPr lvl="1">
              <a:buNone/>
            </a:pPr>
            <a:r>
              <a:rPr lang="en-US" sz="2000" b="1" dirty="0"/>
              <a:t>c) </a:t>
            </a:r>
            <a:r>
              <a:rPr lang="en-US" sz="2000" b="1" dirty="0" smtClean="0"/>
              <a:t>420 </a:t>
            </a:r>
            <a:r>
              <a:rPr lang="en-US" sz="2000" b="1" dirty="0"/>
              <a:t>microns</a:t>
            </a:r>
          </a:p>
          <a:p>
            <a:pPr lvl="1">
              <a:buNone/>
            </a:pPr>
            <a:r>
              <a:rPr lang="en-US" sz="2000" b="1" dirty="0"/>
              <a:t>d) </a:t>
            </a:r>
            <a:r>
              <a:rPr lang="en-US" sz="2000" b="1" dirty="0" smtClean="0"/>
              <a:t>500 </a:t>
            </a:r>
            <a:r>
              <a:rPr lang="en-US" sz="2000" b="1" dirty="0"/>
              <a:t>microns</a:t>
            </a:r>
          </a:p>
          <a:p>
            <a:pPr marL="137160" indent="0">
              <a:buNone/>
            </a:pPr>
            <a:r>
              <a:rPr lang="en-US" sz="2400" b="1" dirty="0"/>
              <a:t>Which organization has developed ‘standards’ for testing dust for explosibility?</a:t>
            </a:r>
          </a:p>
          <a:p>
            <a:pPr lvl="1">
              <a:buNone/>
            </a:pPr>
            <a:r>
              <a:rPr lang="en-US" sz="2000" b="1" dirty="0"/>
              <a:t>a) Grain Elevator and Processing Society (GEAPS)</a:t>
            </a:r>
          </a:p>
          <a:p>
            <a:pPr lvl="1">
              <a:buNone/>
            </a:pPr>
            <a:r>
              <a:rPr lang="en-US" sz="2000" b="1" dirty="0"/>
              <a:t>b) Occupational Safety and Health Administration (OSHA)</a:t>
            </a:r>
          </a:p>
          <a:p>
            <a:pPr lvl="1">
              <a:buNone/>
            </a:pPr>
            <a:r>
              <a:rPr lang="en-US" sz="2000" b="1" dirty="0"/>
              <a:t>c) American Society for Testing and Materials (ASTM)</a:t>
            </a:r>
          </a:p>
          <a:p>
            <a:pPr lvl="1">
              <a:buNone/>
            </a:pPr>
            <a:r>
              <a:rPr lang="en-US" sz="2000" b="1" dirty="0"/>
              <a:t>d) National Grain and Feed Association (NGFA)</a:t>
            </a:r>
          </a:p>
          <a:p>
            <a:endParaRPr lang="en-US" sz="2400" b="1" dirty="0">
              <a:solidFill>
                <a:schemeClr val="bg1"/>
              </a:solidFill>
            </a:endParaRPr>
          </a:p>
        </p:txBody>
      </p:sp>
    </p:spTree>
    <p:extLst>
      <p:ext uri="{BB962C8B-B14F-4D97-AF65-F5344CB8AC3E}">
        <p14:creationId xmlns:p14="http://schemas.microsoft.com/office/powerpoint/2010/main" val="1014805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arn(inVertical)">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Pentagon</a:t>
            </a:r>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4" name="Picture 3" descr="5 things must be present to cuase an grain dust explosion: grain dust, oxygen, confinment, ignition, dispersion" title="grain dust explosion pentago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2895600"/>
            <a:ext cx="3733800" cy="3511208"/>
          </a:xfrm>
          <a:prstGeom prst="rect">
            <a:avLst/>
          </a:prstGeom>
        </p:spPr>
      </p:pic>
    </p:spTree>
    <p:extLst>
      <p:ext uri="{BB962C8B-B14F-4D97-AF65-F5344CB8AC3E}">
        <p14:creationId xmlns:p14="http://schemas.microsoft.com/office/powerpoint/2010/main" val="4127226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 Module II</a:t>
            </a:r>
          </a:p>
        </p:txBody>
      </p:sp>
      <p:sp>
        <p:nvSpPr>
          <p:cNvPr id="4" name="Content Placeholder 2"/>
          <p:cNvSpPr txBox="1">
            <a:spLocks/>
          </p:cNvSpPr>
          <p:nvPr/>
        </p:nvSpPr>
        <p:spPr>
          <a:xfrm>
            <a:off x="457200" y="1600200"/>
            <a:ext cx="8229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Characterize the combustibility potential of grain dust</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how grain dust explosions happen</a:t>
            </a: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Become aware of the Dust Explosion Pentagon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
                <a:prstClr val="black"/>
              </a:buClr>
              <a:buSzPct val="65000"/>
              <a:buFont typeface="Wingdings 2"/>
              <a:buNone/>
              <a:tabLst/>
              <a:defRPr/>
            </a:pPr>
            <a:endParaRPr kumimoji="0" lang="en-US" sz="32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651460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Disclaimer </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12216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0"/>
            <a:ext cx="7086600" cy="1828800"/>
          </a:xfrm>
        </p:spPr>
        <p:txBody>
          <a:bodyPr/>
          <a:lstStyle/>
          <a:p>
            <a:r>
              <a:rPr lang="en-US" dirty="0" smtClean="0"/>
              <a:t/>
            </a:r>
            <a:br>
              <a:rPr lang="en-US" dirty="0" smtClean="0"/>
            </a:br>
            <a:r>
              <a:rPr lang="en-US" dirty="0" smtClean="0"/>
              <a:t>Module – III</a:t>
            </a:r>
            <a:br>
              <a:rPr lang="en-US" dirty="0" smtClean="0"/>
            </a:br>
            <a:r>
              <a:rPr lang="en-US" dirty="0" smtClean="0"/>
              <a:t>Dust Mitigation:</a:t>
            </a:r>
            <a:br>
              <a:rPr lang="en-US" dirty="0" smtClean="0"/>
            </a:br>
            <a:r>
              <a:rPr lang="en-US" dirty="0" smtClean="0"/>
              <a:t>Good Housekeeping, Preventive Measures,</a:t>
            </a:r>
            <a:br>
              <a:rPr lang="en-US" dirty="0" smtClean="0"/>
            </a:br>
            <a:r>
              <a:rPr lang="en-US" dirty="0" smtClean="0"/>
              <a:t>and Grain Handling </a:t>
            </a:r>
            <a:br>
              <a:rPr lang="en-US" dirty="0" smtClean="0"/>
            </a:br>
            <a:endParaRPr lang="en-US" dirty="0"/>
          </a:p>
        </p:txBody>
      </p:sp>
    </p:spTree>
    <p:extLst>
      <p:ext uri="{BB962C8B-B14F-4D97-AF65-F5344CB8AC3E}">
        <p14:creationId xmlns:p14="http://schemas.microsoft.com/office/powerpoint/2010/main" val="740853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III Learning Objectives </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primary dust generation points</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Recognize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and maintain good housekeeping practices</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the importance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of proper grain handling techniques to minimize dust</a:t>
            </a: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582362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8229600" cy="2514600"/>
          </a:xfrm>
        </p:spPr>
        <p:txBody>
          <a:bodyPr>
            <a:normAutofit/>
          </a:bodyPr>
          <a:lstStyle/>
          <a:p>
            <a:r>
              <a:rPr lang="en-US" cap="none" dirty="0">
                <a:solidFill>
                  <a:schemeClr val="bg1"/>
                </a:solidFill>
              </a:rPr>
              <a:t>Module –I</a:t>
            </a:r>
            <a:br>
              <a:rPr lang="en-US" cap="none" dirty="0">
                <a:solidFill>
                  <a:schemeClr val="bg1"/>
                </a:solidFill>
              </a:rPr>
            </a:br>
            <a:r>
              <a:rPr lang="en-US" cap="none" dirty="0">
                <a:solidFill>
                  <a:schemeClr val="bg1"/>
                </a:solidFill>
              </a:rPr>
              <a:t>Introduction</a:t>
            </a:r>
          </a:p>
        </p:txBody>
      </p:sp>
    </p:spTree>
    <p:extLst>
      <p:ext uri="{BB962C8B-B14F-4D97-AF65-F5344CB8AC3E}">
        <p14:creationId xmlns:p14="http://schemas.microsoft.com/office/powerpoint/2010/main" val="106652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 </a:t>
            </a:r>
            <a:endParaRPr lang="en-US" dirty="0"/>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4" name="Picture 3" descr="5 things must be present to cuase an grain dust explosion: grain dust, oxygen, confinment, ignition, dispersion&#10;&#10;"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0801" y="2676086"/>
            <a:ext cx="3646442" cy="3429058"/>
          </a:xfrm>
          <a:prstGeom prst="rect">
            <a:avLst/>
          </a:prstGeom>
        </p:spPr>
      </p:pic>
    </p:spTree>
    <p:extLst>
      <p:ext uri="{BB962C8B-B14F-4D97-AF65-F5344CB8AC3E}">
        <p14:creationId xmlns:p14="http://schemas.microsoft.com/office/powerpoint/2010/main" val="2660487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Dust Generation</a:t>
            </a:r>
          </a:p>
        </p:txBody>
      </p:sp>
      <p:sp>
        <p:nvSpPr>
          <p:cNvPr id="3" name="Content Placeholder 2"/>
          <p:cNvSpPr>
            <a:spLocks noGrp="1"/>
          </p:cNvSpPr>
          <p:nvPr>
            <p:ph idx="1"/>
          </p:nvPr>
        </p:nvSpPr>
        <p:spPr>
          <a:xfrm>
            <a:off x="304800" y="1692966"/>
            <a:ext cx="8229600" cy="4343400"/>
          </a:xfrm>
        </p:spPr>
        <p:txBody>
          <a:bodyPr/>
          <a:lstStyle/>
          <a:p>
            <a:pPr>
              <a:buClrTx/>
            </a:pPr>
            <a:r>
              <a:rPr lang="en-US" b="1" dirty="0">
                <a:solidFill>
                  <a:schemeClr val="bg1"/>
                </a:solidFill>
              </a:rPr>
              <a:t>In your facility, what generates dust?</a:t>
            </a:r>
          </a:p>
          <a:p>
            <a:pPr>
              <a:buClrTx/>
            </a:pPr>
            <a:r>
              <a:rPr lang="en-US" b="1" dirty="0">
                <a:solidFill>
                  <a:schemeClr val="bg1"/>
                </a:solidFill>
              </a:rPr>
              <a:t>Which grain generates the most </a:t>
            </a:r>
          </a:p>
          <a:p>
            <a:pPr marL="137160" indent="0">
              <a:buClrTx/>
              <a:buNone/>
            </a:pPr>
            <a:r>
              <a:rPr lang="en-US" b="1" dirty="0">
                <a:solidFill>
                  <a:schemeClr val="bg1"/>
                </a:solidFill>
              </a:rPr>
              <a:t>	dust?</a:t>
            </a:r>
          </a:p>
        </p:txBody>
      </p:sp>
      <p:pic>
        <p:nvPicPr>
          <p:cNvPr id="5" name="Picture 4" descr="Moving grain results in a lot of dust generated. " title="dump truck dumping grai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92596" y="2895600"/>
            <a:ext cx="2400300" cy="2857500"/>
          </a:xfrm>
          <a:prstGeom prst="rect">
            <a:avLst/>
          </a:prstGeom>
        </p:spPr>
      </p:pic>
      <p:sp>
        <p:nvSpPr>
          <p:cNvPr id="6" name="TextBox 5"/>
          <p:cNvSpPr txBox="1"/>
          <p:nvPr/>
        </p:nvSpPr>
        <p:spPr>
          <a:xfrm>
            <a:off x="4800600" y="5820923"/>
            <a:ext cx="4229100"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Book Antiqua"/>
                <a:ea typeface="+mn-ea"/>
                <a:cs typeface="+mn-cs"/>
              </a:rPr>
              <a:t>Source: www.naturalrabbitfood.com</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8221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Receiving</a:t>
            </a:r>
          </a:p>
        </p:txBody>
      </p:sp>
      <p:sp>
        <p:nvSpPr>
          <p:cNvPr id="3" name="Content Placeholder 2"/>
          <p:cNvSpPr>
            <a:spLocks noGrp="1"/>
          </p:cNvSpPr>
          <p:nvPr>
            <p:ph idx="1"/>
          </p:nvPr>
        </p:nvSpPr>
        <p:spPr/>
        <p:txBody>
          <a:bodyPr/>
          <a:lstStyle/>
          <a:p>
            <a:pPr>
              <a:buClrTx/>
            </a:pPr>
            <a:r>
              <a:rPr lang="en-US" dirty="0"/>
              <a:t>High dust generation</a:t>
            </a:r>
          </a:p>
          <a:p>
            <a:pPr>
              <a:buClrTx/>
            </a:pPr>
            <a:r>
              <a:rPr lang="en-US" dirty="0"/>
              <a:t>Turbulence and impact</a:t>
            </a:r>
          </a:p>
        </p:txBody>
      </p:sp>
      <p:sp>
        <p:nvSpPr>
          <p:cNvPr id="8" name="TextBox 7"/>
          <p:cNvSpPr txBox="1"/>
          <p:nvPr/>
        </p:nvSpPr>
        <p:spPr>
          <a:xfrm>
            <a:off x="444500" y="5633090"/>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k-rex.k-state.edu</a:t>
            </a:r>
          </a:p>
        </p:txBody>
      </p:sp>
      <p:sp>
        <p:nvSpPr>
          <p:cNvPr id="11" name="TextBox 10"/>
          <p:cNvSpPr txBox="1"/>
          <p:nvPr/>
        </p:nvSpPr>
        <p:spPr>
          <a:xfrm>
            <a:off x="7924800" y="6400800"/>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sp>
        <p:nvSpPr>
          <p:cNvPr id="12" name="TextBox 11"/>
          <p:cNvSpPr txBox="1"/>
          <p:nvPr/>
        </p:nvSpPr>
        <p:spPr>
          <a:xfrm>
            <a:off x="8063023" y="3230523"/>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Book Antiqua"/>
                <a:ea typeface="+mn-ea"/>
                <a:cs typeface="+mn-cs"/>
              </a:rPr>
              <a:t>Photo: KSU</a:t>
            </a:r>
          </a:p>
        </p:txBody>
      </p:sp>
      <p:pic>
        <p:nvPicPr>
          <p:cNvPr id="9" name="Picture 8" descr="Dust is minimized by effective collection systems. " title="dust containment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7712" y="3053154"/>
            <a:ext cx="3421888" cy="2566416"/>
          </a:xfrm>
          <a:prstGeom prst="rect">
            <a:avLst/>
          </a:prstGeom>
        </p:spPr>
      </p:pic>
      <p:pic>
        <p:nvPicPr>
          <p:cNvPr id="4" name="Picture 3" title="Photo of Grain receiving area destroyed by explosion.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3124200"/>
            <a:ext cx="4000500" cy="2552700"/>
          </a:xfrm>
          <a:prstGeom prst="rect">
            <a:avLst/>
          </a:prstGeom>
        </p:spPr>
      </p:pic>
    </p:spTree>
    <p:extLst>
      <p:ext uri="{BB962C8B-B14F-4D97-AF65-F5344CB8AC3E}">
        <p14:creationId xmlns:p14="http://schemas.microsoft.com/office/powerpoint/2010/main" val="2890437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001000" cy="1524000"/>
          </a:xfrm>
        </p:spPr>
        <p:txBody>
          <a:bodyPr>
            <a:normAutofit/>
          </a:bodyPr>
          <a:lstStyle/>
          <a:p>
            <a:r>
              <a:rPr lang="en-US" dirty="0" smtClean="0"/>
              <a:t>When Grain is Conveyed, Dust will Occur!</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title="images showing wher dust collec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88" y="1683540"/>
            <a:ext cx="8559588" cy="5249492"/>
          </a:xfrm>
          <a:prstGeom prst="rect">
            <a:avLst/>
          </a:prstGeom>
        </p:spPr>
      </p:pic>
    </p:spTree>
    <p:extLst>
      <p:ext uri="{BB962C8B-B14F-4D97-AF65-F5344CB8AC3E}">
        <p14:creationId xmlns:p14="http://schemas.microsoft.com/office/powerpoint/2010/main" val="1685685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Dust Hazards</a:t>
            </a:r>
            <a:endParaRPr lang="en-US" dirty="0"/>
          </a:p>
        </p:txBody>
      </p:sp>
      <p:sp>
        <p:nvSpPr>
          <p:cNvPr id="3" name="Content Placeholder 2"/>
          <p:cNvSpPr>
            <a:spLocks noGrp="1"/>
          </p:cNvSpPr>
          <p:nvPr>
            <p:ph idx="1"/>
          </p:nvPr>
        </p:nvSpPr>
        <p:spPr>
          <a:xfrm>
            <a:off x="457200" y="1295400"/>
            <a:ext cx="8229600" cy="5013960"/>
          </a:xfrm>
        </p:spPr>
        <p:txBody>
          <a:bodyPr>
            <a:normAutofit/>
          </a:bodyPr>
          <a:lstStyle/>
          <a:p>
            <a:pPr>
              <a:buClrTx/>
            </a:pPr>
            <a:r>
              <a:rPr lang="en-US" dirty="0" smtClean="0"/>
              <a:t>Materials that can become combustible when they are finely ground or milled</a:t>
            </a:r>
          </a:p>
          <a:p>
            <a:pPr>
              <a:buClrTx/>
            </a:pPr>
            <a:r>
              <a:rPr lang="en-US" dirty="0" smtClean="0"/>
              <a:t>Processes that use or produce combustible dust</a:t>
            </a:r>
          </a:p>
          <a:p>
            <a:pPr>
              <a:buClrTx/>
            </a:pPr>
            <a:r>
              <a:rPr lang="en-US" dirty="0" smtClean="0"/>
              <a:t>Leaking conveyors and spouts</a:t>
            </a:r>
          </a:p>
          <a:p>
            <a:pPr>
              <a:buClrTx/>
            </a:pPr>
            <a:r>
              <a:rPr lang="en-US" dirty="0" smtClean="0"/>
              <a:t>Modifications to new equipment – process flow</a:t>
            </a:r>
          </a:p>
          <a:p>
            <a:endParaRPr lang="en-US" dirty="0"/>
          </a:p>
        </p:txBody>
      </p:sp>
      <p:sp>
        <p:nvSpPr>
          <p:cNvPr id="6" name="TextBox 5"/>
          <p:cNvSpPr txBox="1"/>
          <p:nvPr/>
        </p:nvSpPr>
        <p:spPr>
          <a:xfrm>
            <a:off x="4246967" y="5863876"/>
            <a:ext cx="44454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ook Antiqua"/>
                <a:ea typeface="+mn-ea"/>
                <a:cs typeface="+mn-cs"/>
              </a:rPr>
              <a:t>http://www.cross-countiesconnect.com/</a:t>
            </a:r>
          </a:p>
        </p:txBody>
      </p:sp>
      <p:pic>
        <p:nvPicPr>
          <p:cNvPr id="4" name="Picture 3" descr="Dust is shown collecting near the base of a storage facility." title="Dust collecting near base of storage bi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38825" y="3962400"/>
            <a:ext cx="2533650" cy="1809750"/>
          </a:xfrm>
          <a:prstGeom prst="rect">
            <a:avLst/>
          </a:prstGeom>
        </p:spPr>
      </p:pic>
    </p:spTree>
    <p:extLst>
      <p:ext uri="{BB962C8B-B14F-4D97-AF65-F5344CB8AC3E}">
        <p14:creationId xmlns:p14="http://schemas.microsoft.com/office/powerpoint/2010/main" val="1964062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Dust Collects</a:t>
            </a:r>
          </a:p>
        </p:txBody>
      </p:sp>
      <p:sp>
        <p:nvSpPr>
          <p:cNvPr id="3" name="Content Placeholder 2"/>
          <p:cNvSpPr>
            <a:spLocks noGrp="1"/>
          </p:cNvSpPr>
          <p:nvPr>
            <p:ph idx="1"/>
          </p:nvPr>
        </p:nvSpPr>
        <p:spPr/>
        <p:txBody>
          <a:bodyPr/>
          <a:lstStyle/>
          <a:p>
            <a:pPr>
              <a:buClrTx/>
            </a:pPr>
            <a:r>
              <a:rPr lang="en-US" b="1" dirty="0">
                <a:solidFill>
                  <a:schemeClr val="bg1"/>
                </a:solidFill>
              </a:rPr>
              <a:t>What happens to the </a:t>
            </a:r>
            <a:r>
              <a:rPr lang="en-US" b="1" dirty="0" smtClean="0">
                <a:solidFill>
                  <a:schemeClr val="bg1"/>
                </a:solidFill>
              </a:rPr>
              <a:t>dust in your facility? </a:t>
            </a:r>
            <a:endParaRPr lang="en-US" b="1" dirty="0">
              <a:solidFill>
                <a:schemeClr val="bg1"/>
              </a:solidFill>
            </a:endParaRPr>
          </a:p>
        </p:txBody>
      </p:sp>
      <p:sp>
        <p:nvSpPr>
          <p:cNvPr id="6" name="TextBox 5"/>
          <p:cNvSpPr txBox="1"/>
          <p:nvPr/>
        </p:nvSpPr>
        <p:spPr>
          <a:xfrm>
            <a:off x="4533900" y="5834390"/>
            <a:ext cx="422910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Book Antiqua"/>
                <a:ea typeface="+mn-ea"/>
                <a:cs typeface="+mn-cs"/>
              </a:rPr>
              <a:t>Source: agfax.com</a:t>
            </a:r>
          </a:p>
        </p:txBody>
      </p:sp>
      <p:pic>
        <p:nvPicPr>
          <p:cNvPr id="7" name="Picture 6" descr="Photo shows dust collecting around equipment, on floor, and other places. It will stay until someone cleans it up. " title="dust collects everywhe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2704882"/>
            <a:ext cx="4725618" cy="3142034"/>
          </a:xfrm>
          <a:prstGeom prst="rect">
            <a:avLst/>
          </a:prstGeom>
        </p:spPr>
      </p:pic>
    </p:spTree>
    <p:extLst>
      <p:ext uri="{BB962C8B-B14F-4D97-AF65-F5344CB8AC3E}">
        <p14:creationId xmlns:p14="http://schemas.microsoft.com/office/powerpoint/2010/main" val="40750759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Dust (re)collection</a:t>
            </a:r>
            <a:r>
              <a:rPr lang="en-US" dirty="0" smtClean="0"/>
              <a:t>!! </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a:buClr>
                <a:schemeClr val="bg1"/>
              </a:buClr>
            </a:pPr>
            <a:r>
              <a:rPr lang="en-US" sz="2400" b="1" dirty="0">
                <a:solidFill>
                  <a:schemeClr val="bg1"/>
                </a:solidFill>
              </a:rPr>
              <a:t>What </a:t>
            </a:r>
            <a:r>
              <a:rPr lang="en-US" sz="2400" b="1" dirty="0" smtClean="0"/>
              <a:t>action generates the most dust</a:t>
            </a:r>
            <a:r>
              <a:rPr lang="en-US" sz="2400" b="1" dirty="0" smtClean="0">
                <a:solidFill>
                  <a:schemeClr val="bg1"/>
                </a:solidFill>
              </a:rPr>
              <a:t>?</a:t>
            </a:r>
            <a:endParaRPr lang="en-US" sz="2400" b="1" dirty="0">
              <a:solidFill>
                <a:schemeClr val="bg1"/>
              </a:solidFill>
            </a:endParaRPr>
          </a:p>
          <a:p>
            <a:pPr lvl="1">
              <a:buClr>
                <a:schemeClr val="bg1"/>
              </a:buClr>
              <a:buNone/>
            </a:pPr>
            <a:r>
              <a:rPr lang="en-US" sz="2000" b="1" dirty="0">
                <a:solidFill>
                  <a:schemeClr val="bg1"/>
                </a:solidFill>
              </a:rPr>
              <a:t>a) Grain receiving/handling</a:t>
            </a:r>
          </a:p>
          <a:p>
            <a:pPr lvl="1">
              <a:buClr>
                <a:schemeClr val="bg1"/>
              </a:buClr>
              <a:buNone/>
            </a:pPr>
            <a:r>
              <a:rPr lang="en-US" sz="2000" b="1" dirty="0">
                <a:solidFill>
                  <a:schemeClr val="bg1"/>
                </a:solidFill>
              </a:rPr>
              <a:t>b) </a:t>
            </a:r>
            <a:r>
              <a:rPr lang="en-US" sz="2000" b="1" dirty="0" smtClean="0"/>
              <a:t>Storage</a:t>
            </a:r>
            <a:endParaRPr lang="en-US" sz="2000" b="1" dirty="0">
              <a:solidFill>
                <a:schemeClr val="bg1"/>
              </a:solidFill>
            </a:endParaRPr>
          </a:p>
          <a:p>
            <a:pPr lvl="1">
              <a:buClr>
                <a:schemeClr val="bg1"/>
              </a:buClr>
              <a:buNone/>
            </a:pPr>
            <a:r>
              <a:rPr lang="en-US" sz="2000" b="1" dirty="0">
                <a:solidFill>
                  <a:schemeClr val="bg1"/>
                </a:solidFill>
              </a:rPr>
              <a:t>c) </a:t>
            </a:r>
            <a:r>
              <a:rPr lang="en-US" sz="2000" b="1" dirty="0" smtClean="0"/>
              <a:t>Conditioning</a:t>
            </a:r>
            <a:endParaRPr lang="en-US" sz="2000" b="1" dirty="0">
              <a:solidFill>
                <a:schemeClr val="bg1"/>
              </a:solidFill>
            </a:endParaRPr>
          </a:p>
          <a:p>
            <a:pPr lvl="1">
              <a:buClr>
                <a:schemeClr val="bg1"/>
              </a:buClr>
              <a:buNone/>
            </a:pPr>
            <a:r>
              <a:rPr lang="en-US" sz="2000" b="1" dirty="0">
                <a:solidFill>
                  <a:schemeClr val="bg1"/>
                </a:solidFill>
              </a:rPr>
              <a:t>d) </a:t>
            </a:r>
            <a:r>
              <a:rPr lang="en-US" sz="2000" b="1" dirty="0" smtClean="0"/>
              <a:t>Harvest</a:t>
            </a:r>
            <a:endParaRPr lang="en-US" sz="2000" b="1" dirty="0">
              <a:solidFill>
                <a:schemeClr val="bg1"/>
              </a:solidFill>
            </a:endParaRPr>
          </a:p>
          <a:p>
            <a:pPr lvl="1">
              <a:buClr>
                <a:schemeClr val="bg1"/>
              </a:buClr>
              <a:buNone/>
            </a:pPr>
            <a:endParaRPr lang="en-US" sz="2000" b="1" dirty="0">
              <a:solidFill>
                <a:schemeClr val="bg1"/>
              </a:solidFill>
            </a:endParaRPr>
          </a:p>
          <a:p>
            <a:pPr>
              <a:buClr>
                <a:schemeClr val="bg1"/>
              </a:buClr>
            </a:pPr>
            <a:r>
              <a:rPr lang="en-US" sz="2400" b="1" dirty="0" smtClean="0"/>
              <a:t>The _______ the particle, the ________ its explosibility.</a:t>
            </a:r>
            <a:endParaRPr lang="en-US" sz="2400" b="1" dirty="0"/>
          </a:p>
          <a:p>
            <a:pPr lvl="1">
              <a:buClr>
                <a:schemeClr val="bg1"/>
              </a:buClr>
              <a:buNone/>
            </a:pPr>
            <a:r>
              <a:rPr lang="en-US" sz="2000" b="1" dirty="0"/>
              <a:t>a) </a:t>
            </a:r>
            <a:r>
              <a:rPr lang="en-US" sz="2000" b="1" dirty="0" smtClean="0"/>
              <a:t>Smaller, less</a:t>
            </a:r>
            <a:endParaRPr lang="en-US" sz="2000" b="1" dirty="0"/>
          </a:p>
          <a:p>
            <a:pPr lvl="1">
              <a:buClr>
                <a:schemeClr val="bg1"/>
              </a:buClr>
              <a:buNone/>
            </a:pPr>
            <a:r>
              <a:rPr lang="en-US" sz="2000" b="1" dirty="0"/>
              <a:t>b) </a:t>
            </a:r>
            <a:r>
              <a:rPr lang="en-US" sz="2000" b="1" dirty="0" smtClean="0"/>
              <a:t>Smaller, greater</a:t>
            </a:r>
            <a:endParaRPr lang="en-US" sz="2000" b="1" dirty="0"/>
          </a:p>
          <a:p>
            <a:pPr lvl="1">
              <a:buClr>
                <a:schemeClr val="bg1"/>
              </a:buClr>
              <a:buNone/>
            </a:pPr>
            <a:r>
              <a:rPr lang="en-US" sz="2000" b="1" dirty="0"/>
              <a:t>c) </a:t>
            </a:r>
            <a:r>
              <a:rPr lang="en-US" sz="2000" b="1" dirty="0" smtClean="0"/>
              <a:t>Wetter, greater</a:t>
            </a:r>
            <a:endParaRPr lang="en-US" sz="2000" b="1" dirty="0"/>
          </a:p>
          <a:p>
            <a:pPr lvl="1">
              <a:buClr>
                <a:schemeClr val="bg1"/>
              </a:buClr>
              <a:buNone/>
            </a:pPr>
            <a:r>
              <a:rPr lang="en-US" sz="2000" b="1" dirty="0"/>
              <a:t>d) </a:t>
            </a:r>
            <a:r>
              <a:rPr lang="en-US" sz="2000" b="1" dirty="0" smtClean="0"/>
              <a:t>Larger, greater</a:t>
            </a:r>
            <a:endParaRPr lang="en-US" sz="2000" b="1" dirty="0"/>
          </a:p>
          <a:p>
            <a:pPr>
              <a:buClr>
                <a:schemeClr val="bg1"/>
              </a:buClr>
            </a:pPr>
            <a:endParaRPr lang="en-US" sz="2400" b="1" dirty="0">
              <a:solidFill>
                <a:schemeClr val="bg1"/>
              </a:solidFill>
            </a:endParaRPr>
          </a:p>
        </p:txBody>
      </p:sp>
    </p:spTree>
    <p:extLst>
      <p:ext uri="{BB962C8B-B14F-4D97-AF65-F5344CB8AC3E}">
        <p14:creationId xmlns:p14="http://schemas.microsoft.com/office/powerpoint/2010/main" val="3527332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dirty="0">
                <a:ln w="50800"/>
                <a:solidFill>
                  <a:schemeClr val="bg1">
                    <a:shade val="50000"/>
                  </a:schemeClr>
                </a:solidFill>
                <a:effectLst/>
              </a:rPr>
              <a:t>Discussion</a:t>
            </a:r>
          </a:p>
        </p:txBody>
      </p:sp>
      <p:sp>
        <p:nvSpPr>
          <p:cNvPr id="7" name="Content Placeholder 6"/>
          <p:cNvSpPr>
            <a:spLocks noGrp="1"/>
          </p:cNvSpPr>
          <p:nvPr>
            <p:ph idx="1"/>
          </p:nvPr>
        </p:nvSpPr>
        <p:spPr/>
        <p:txBody>
          <a:bodyPr>
            <a:normAutofit/>
          </a:bodyPr>
          <a:lstStyle/>
          <a:p>
            <a:pPr marL="0" indent="0">
              <a:buNone/>
            </a:pPr>
            <a:r>
              <a:rPr lang="en-US" sz="3600" dirty="0">
                <a:solidFill>
                  <a:schemeClr val="bg1"/>
                </a:solidFill>
              </a:rPr>
              <a:t>How can we reduce high dust generation in grain receiving area?</a:t>
            </a:r>
          </a:p>
          <a:p>
            <a:pPr marL="0" indent="0">
              <a:buNone/>
            </a:pPr>
            <a:endParaRPr lang="en-US" sz="3600" dirty="0">
              <a:solidFill>
                <a:schemeClr val="bg1"/>
              </a:solidFill>
            </a:endParaRPr>
          </a:p>
        </p:txBody>
      </p:sp>
    </p:spTree>
    <p:extLst>
      <p:ext uri="{BB962C8B-B14F-4D97-AF65-F5344CB8AC3E}">
        <p14:creationId xmlns:p14="http://schemas.microsoft.com/office/powerpoint/2010/main" val="3415621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unloading</a:t>
            </a:r>
            <a:endParaRPr lang="en-US" dirty="0"/>
          </a:p>
        </p:txBody>
      </p:sp>
      <p:sp>
        <p:nvSpPr>
          <p:cNvPr id="3" name="Content Placeholder 2"/>
          <p:cNvSpPr>
            <a:spLocks noGrp="1"/>
          </p:cNvSpPr>
          <p:nvPr>
            <p:ph idx="1"/>
          </p:nvPr>
        </p:nvSpPr>
        <p:spPr>
          <a:xfrm>
            <a:off x="457200" y="1447800"/>
            <a:ext cx="8229600" cy="4525963"/>
          </a:xfrm>
        </p:spPr>
        <p:txBody>
          <a:bodyPr/>
          <a:lstStyle/>
          <a:p>
            <a:pPr>
              <a:buClrTx/>
            </a:pPr>
            <a:r>
              <a:rPr lang="en-US" dirty="0"/>
              <a:t>Controls used at unloading and loading areas:</a:t>
            </a:r>
          </a:p>
          <a:p>
            <a:pPr lvl="1">
              <a:buClrTx/>
            </a:pPr>
            <a:r>
              <a:rPr lang="en-US" dirty="0"/>
              <a:t>cyclones </a:t>
            </a:r>
          </a:p>
          <a:p>
            <a:pPr lvl="1">
              <a:buClrTx/>
            </a:pPr>
            <a:r>
              <a:rPr lang="en-US" dirty="0"/>
              <a:t>fabric filters </a:t>
            </a:r>
          </a:p>
          <a:p>
            <a:pPr lvl="1">
              <a:buClrTx/>
            </a:pPr>
            <a:r>
              <a:rPr lang="en-US" dirty="0"/>
              <a:t>baffles in unloading pits </a:t>
            </a:r>
          </a:p>
          <a:p>
            <a:pPr lvl="1">
              <a:buClrTx/>
            </a:pPr>
            <a:r>
              <a:rPr lang="en-US" dirty="0"/>
              <a:t>choke unloading </a:t>
            </a:r>
          </a:p>
          <a:p>
            <a:pPr lvl="1">
              <a:buClrTx/>
            </a:pPr>
            <a:r>
              <a:rPr lang="en-US" dirty="0"/>
              <a:t>use of </a:t>
            </a:r>
            <a:r>
              <a:rPr lang="en-US" dirty="0" err="1"/>
              <a:t>deadboxes</a:t>
            </a:r>
            <a:r>
              <a:rPr lang="en-US" dirty="0"/>
              <a:t> </a:t>
            </a:r>
          </a:p>
          <a:p>
            <a:pPr lvl="1">
              <a:buClrTx/>
            </a:pPr>
            <a:r>
              <a:rPr lang="en-US" dirty="0"/>
              <a:t>specially designed spouts for grain loading</a:t>
            </a:r>
          </a:p>
          <a:p>
            <a:pPr marL="137160" indent="0">
              <a:buClrTx/>
              <a:buNone/>
            </a:pPr>
            <a:endParaRPr lang="en-US" dirty="0"/>
          </a:p>
        </p:txBody>
      </p:sp>
      <p:sp>
        <p:nvSpPr>
          <p:cNvPr id="6" name="TextBox 5"/>
          <p:cNvSpPr txBox="1"/>
          <p:nvPr/>
        </p:nvSpPr>
        <p:spPr>
          <a:xfrm>
            <a:off x="6785941" y="4050268"/>
            <a:ext cx="1900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Source: OSHA</a:t>
            </a:r>
          </a:p>
        </p:txBody>
      </p:sp>
      <p:pic>
        <p:nvPicPr>
          <p:cNvPr id="4" name="Picture 3" title="Picture of grain unloading from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2362200"/>
            <a:ext cx="2593910" cy="1688841"/>
          </a:xfrm>
          <a:prstGeom prst="rect">
            <a:avLst/>
          </a:prstGeom>
        </p:spPr>
      </p:pic>
    </p:spTree>
    <p:extLst>
      <p:ext uri="{BB962C8B-B14F-4D97-AF65-F5344CB8AC3E}">
        <p14:creationId xmlns:p14="http://schemas.microsoft.com/office/powerpoint/2010/main" val="260420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 baffles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Install dump pit baffles on truck dump pits to provide a major reduction in airborne dust during dumping operation.</a:t>
            </a:r>
          </a:p>
          <a:p>
            <a:pPr>
              <a:buClrTx/>
            </a:pPr>
            <a:r>
              <a:rPr lang="en-US" dirty="0"/>
              <a:t>Chute baffles for unloading/conveyor – Reduces about 30% dust emissions</a:t>
            </a:r>
          </a:p>
          <a:p>
            <a:pPr>
              <a:buClrTx/>
            </a:pPr>
            <a:endParaRPr lang="en-US" dirty="0"/>
          </a:p>
        </p:txBody>
      </p:sp>
      <p:pic>
        <p:nvPicPr>
          <p:cNvPr id="4" name="Picture 3" title="Photo of grain bit baffle.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8200" y="3657600"/>
            <a:ext cx="3505200" cy="2849465"/>
          </a:xfrm>
          <a:prstGeom prst="rect">
            <a:avLst/>
          </a:prstGeom>
        </p:spPr>
      </p:pic>
    </p:spTree>
    <p:extLst>
      <p:ext uri="{BB962C8B-B14F-4D97-AF65-F5344CB8AC3E}">
        <p14:creationId xmlns:p14="http://schemas.microsoft.com/office/powerpoint/2010/main" val="1240903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Learning Objectives – Module I</a:t>
            </a:r>
          </a:p>
        </p:txBody>
      </p:sp>
      <p:sp>
        <p:nvSpPr>
          <p:cNvPr id="4" name="Content Placeholder 2"/>
          <p:cNvSpPr txBox="1">
            <a:spLocks/>
          </p:cNvSpPr>
          <p:nvPr/>
        </p:nvSpPr>
        <p:spPr>
          <a:xfrm>
            <a:off x="457200" y="1600200"/>
            <a:ext cx="8229600" cy="3733800"/>
          </a:xfrm>
          <a:prstGeom prst="rect">
            <a:avLst/>
          </a:prstGeom>
        </p:spPr>
        <p:txBody>
          <a:bodyPr anchor="t">
            <a:normAutofit/>
          </a:bodyPr>
          <a:lstStyle/>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r>
              <a:rPr lang="en-US" sz="3200" b="1" dirty="0" smtClean="0">
                <a:solidFill>
                  <a:schemeClr val="bg1"/>
                </a:solidFill>
              </a:rPr>
              <a:t>Describe characteristics of</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past grain dust explosion incidents in the U.S.</a:t>
            </a: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Explain the relationship between the </a:t>
            </a:r>
            <a:r>
              <a:rPr lang="en-US" sz="3200" b="1" dirty="0">
                <a:solidFill>
                  <a:schemeClr val="bg1"/>
                </a:solidFill>
              </a:rPr>
              <a:t>dust explosion </a:t>
            </a:r>
            <a:r>
              <a:rPr lang="en-US" sz="3200" b="1" dirty="0" smtClean="0">
                <a:solidFill>
                  <a:schemeClr val="bg1"/>
                </a:solidFill>
              </a:rPr>
              <a:t>pentagon and the probability of explosion</a:t>
            </a:r>
            <a:endParaRPr lang="en-US" sz="3200" b="1" dirty="0">
              <a:solidFill>
                <a:schemeClr val="bg1"/>
              </a:solidFill>
            </a:endParaRPr>
          </a:p>
          <a:p>
            <a:pPr marL="594360" indent="-457200">
              <a:spcBef>
                <a:spcPct val="20000"/>
              </a:spcBef>
              <a:buClr>
                <a:schemeClr val="bg1"/>
              </a:buClr>
              <a:buSzPct val="65000"/>
              <a:buFont typeface="Wingdings" panose="05000000000000000000" pitchFamily="2" charset="2"/>
              <a:buChar char="§"/>
              <a:defRPr/>
            </a:pPr>
            <a:r>
              <a:rPr lang="en-US" sz="3200" b="1" dirty="0" smtClean="0">
                <a:solidFill>
                  <a:schemeClr val="bg1"/>
                </a:solidFill>
              </a:rPr>
              <a:t>Differentiate between</a:t>
            </a:r>
            <a:r>
              <a:rPr kumimoji="0" lang="en-US" sz="3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1" i="0" u="none" strike="noStrike" kern="1200" cap="none" spc="0" normalizeH="0" baseline="0" noProof="0" dirty="0">
                <a:ln>
                  <a:noFill/>
                </a:ln>
                <a:solidFill>
                  <a:schemeClr val="bg1"/>
                </a:solidFill>
                <a:effectLst/>
                <a:uLnTx/>
                <a:uFillTx/>
                <a:latin typeface="+mn-lt"/>
                <a:ea typeface="+mn-ea"/>
                <a:cs typeface="+mn-cs"/>
              </a:rPr>
              <a:t>primary and secondary explosions</a:t>
            </a:r>
          </a:p>
          <a:p>
            <a:pPr marL="594360" marR="0" lvl="0" indent="-457200" algn="l" defTabSz="914400" rtl="0" eaLnBrk="1" fontAlgn="auto" latinLnBrk="0" hangingPunct="1">
              <a:lnSpc>
                <a:spcPct val="100000"/>
              </a:lnSpc>
              <a:spcBef>
                <a:spcPct val="20000"/>
              </a:spcBef>
              <a:spcAft>
                <a:spcPts val="0"/>
              </a:spcAft>
              <a:buClr>
                <a:schemeClr val="bg1"/>
              </a:buClr>
              <a:buSzPct val="65000"/>
              <a:buFont typeface="Wingdings" panose="05000000000000000000" pitchFamily="2" charset="2"/>
              <a:buChar char="§"/>
              <a:tabLst/>
              <a:defRPr/>
            </a:pPr>
            <a:endParaRPr kumimoji="0" lang="en-US" sz="32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792267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a:t>
            </a:r>
            <a:r>
              <a:rPr lang="en-US" dirty="0" smtClean="0"/>
              <a:t>Receiving- dump pits</a:t>
            </a:r>
            <a:endParaRPr lang="en-US" dirty="0"/>
          </a:p>
        </p:txBody>
      </p:sp>
      <p:sp>
        <p:nvSpPr>
          <p:cNvPr id="3" name="Content Placeholder 2"/>
          <p:cNvSpPr>
            <a:spLocks noGrp="1"/>
          </p:cNvSpPr>
          <p:nvPr>
            <p:ph idx="1"/>
          </p:nvPr>
        </p:nvSpPr>
        <p:spPr>
          <a:xfrm>
            <a:off x="533400" y="1295400"/>
            <a:ext cx="8229600" cy="4525963"/>
          </a:xfrm>
        </p:spPr>
        <p:txBody>
          <a:bodyPr/>
          <a:lstStyle/>
          <a:p>
            <a:pPr>
              <a:buClrTx/>
            </a:pPr>
            <a:r>
              <a:rPr lang="en-US" dirty="0"/>
              <a:t>Dump pits with enclosures reduces dust emission and dispersion</a:t>
            </a:r>
          </a:p>
          <a:p>
            <a:pPr>
              <a:buClrTx/>
            </a:pPr>
            <a:r>
              <a:rPr lang="en-US" dirty="0"/>
              <a:t>Dump pits with draft fans – at least 50 cfm/sq. </a:t>
            </a:r>
            <a:r>
              <a:rPr lang="en-US" dirty="0" smtClean="0"/>
              <a:t>feet </a:t>
            </a:r>
            <a:r>
              <a:rPr lang="en-US" dirty="0"/>
              <a:t>of airflow at the effective grate surface</a:t>
            </a:r>
          </a:p>
          <a:p>
            <a:pPr>
              <a:buClrTx/>
            </a:pPr>
            <a:endParaRPr lang="en-US" dirty="0"/>
          </a:p>
          <a:p>
            <a:pPr>
              <a:buClrTx/>
            </a:pPr>
            <a:endParaRPr lang="en-US" dirty="0"/>
          </a:p>
          <a:p>
            <a:pPr>
              <a:buClrTx/>
            </a:pPr>
            <a:endParaRPr lang="en-US" dirty="0"/>
          </a:p>
        </p:txBody>
      </p:sp>
    </p:spTree>
    <p:extLst>
      <p:ext uri="{BB962C8B-B14F-4D97-AF65-F5344CB8AC3E}">
        <p14:creationId xmlns:p14="http://schemas.microsoft.com/office/powerpoint/2010/main" val="10482162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Practicing Good Housekeeping</a:t>
            </a:r>
            <a:endParaRPr lang="en-US"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400296"/>
            <a:ext cx="8968636" cy="4709160"/>
          </a:xfrm>
        </p:spPr>
        <p:txBody>
          <a:bodyPr>
            <a:normAutofit/>
          </a:bodyPr>
          <a:lstStyle/>
          <a:p>
            <a:pPr>
              <a:buClrTx/>
            </a:pPr>
            <a:r>
              <a:rPr lang="en-US" dirty="0" smtClean="0"/>
              <a:t>Prevent dust accumulation</a:t>
            </a:r>
          </a:p>
          <a:p>
            <a:pPr lvl="1">
              <a:buClrTx/>
            </a:pPr>
            <a:r>
              <a:rPr lang="en-US" dirty="0" smtClean="0"/>
              <a:t>Vacuum with proper equipment (NFPA 61)</a:t>
            </a:r>
          </a:p>
          <a:p>
            <a:pPr lvl="1">
              <a:buClrTx/>
            </a:pPr>
            <a:r>
              <a:rPr lang="en-US" dirty="0" smtClean="0"/>
              <a:t>Compressed air (1910.272)</a:t>
            </a:r>
          </a:p>
          <a:p>
            <a:pPr lvl="1">
              <a:buClrTx/>
            </a:pPr>
            <a:r>
              <a:rPr lang="en-US" dirty="0" smtClean="0"/>
              <a:t>Dry sweep with brooms</a:t>
            </a:r>
          </a:p>
          <a:p>
            <a:pPr>
              <a:buClrTx/>
            </a:pPr>
            <a:r>
              <a:rPr lang="en-US" dirty="0" smtClean="0"/>
              <a:t>Establish a consistent housekeeping procedure and schedule</a:t>
            </a:r>
          </a:p>
          <a:p>
            <a:pPr>
              <a:buClrTx/>
            </a:pPr>
            <a:r>
              <a:rPr lang="en-US" dirty="0" smtClean="0"/>
              <a:t>Pay </a:t>
            </a:r>
            <a:r>
              <a:rPr lang="en-US" dirty="0"/>
              <a:t>attention to “hidden areas”</a:t>
            </a:r>
          </a:p>
          <a:p>
            <a:pPr lvl="2">
              <a:buClrTx/>
            </a:pPr>
            <a:r>
              <a:rPr lang="en-US" dirty="0"/>
              <a:t>On top of beams</a:t>
            </a:r>
          </a:p>
          <a:p>
            <a:pPr lvl="2">
              <a:buClrTx/>
            </a:pPr>
            <a:r>
              <a:rPr lang="en-US" dirty="0"/>
              <a:t>Light fixtures</a:t>
            </a:r>
          </a:p>
          <a:p>
            <a:pPr lvl="2">
              <a:buClrTx/>
            </a:pPr>
            <a:r>
              <a:rPr lang="en-US" dirty="0"/>
              <a:t>Ledges</a:t>
            </a:r>
          </a:p>
          <a:p>
            <a:pPr marL="137160" indent="0">
              <a:buClrTx/>
              <a:buNone/>
            </a:pPr>
            <a:endParaRPr lang="en-US" dirty="0" smtClean="0"/>
          </a:p>
        </p:txBody>
      </p:sp>
      <p:sp>
        <p:nvSpPr>
          <p:cNvPr id="8" name="TextBox 7"/>
          <p:cNvSpPr txBox="1"/>
          <p:nvPr/>
        </p:nvSpPr>
        <p:spPr>
          <a:xfrm>
            <a:off x="8210107" y="4151313"/>
            <a:ext cx="914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3" name="TextBox 2"/>
          <p:cNvSpPr txBox="1"/>
          <p:nvPr/>
        </p:nvSpPr>
        <p:spPr>
          <a:xfrm>
            <a:off x="6924989" y="5971103"/>
            <a:ext cx="21336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Book Antiqua"/>
                <a:ea typeface="+mn-ea"/>
                <a:cs typeface="+mn-cs"/>
              </a:rPr>
              <a:t>www.spencerturbine.com</a:t>
            </a:r>
            <a:endParaRPr kumimoji="0" lang="en-US" sz="12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10" name="TextBox 9"/>
          <p:cNvSpPr txBox="1"/>
          <p:nvPr/>
        </p:nvSpPr>
        <p:spPr>
          <a:xfrm>
            <a:off x="4146030" y="6524625"/>
            <a:ext cx="278817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Book Antiqua"/>
                <a:ea typeface="+mn-ea"/>
                <a:cs typeface="+mn-cs"/>
              </a:rPr>
              <a:t>Industrialfireprevention.blogspot.com</a:t>
            </a:r>
            <a:endParaRPr kumimoji="0" lang="en-US" sz="12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shows worker cleaning dust from a window well near a flight of stairs" title="Cleaning out of way plac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3782" y="3862729"/>
            <a:ext cx="1533525" cy="2105025"/>
          </a:xfrm>
          <a:prstGeom prst="rect">
            <a:avLst/>
          </a:prstGeom>
        </p:spPr>
      </p:pic>
      <p:pic>
        <p:nvPicPr>
          <p:cNvPr id="9" name="Picture 8" descr="Dust collecting near equipment" title="Dust collec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6531" y="4724400"/>
            <a:ext cx="2487168" cy="1603248"/>
          </a:xfrm>
          <a:prstGeom prst="rect">
            <a:avLst/>
          </a:prstGeom>
        </p:spPr>
      </p:pic>
    </p:spTree>
    <p:extLst>
      <p:ext uri="{BB962C8B-B14F-4D97-AF65-F5344CB8AC3E}">
        <p14:creationId xmlns:p14="http://schemas.microsoft.com/office/powerpoint/2010/main" val="20273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 Precaution</a:t>
            </a:r>
            <a:endParaRPr lang="en-US" dirty="0"/>
          </a:p>
        </p:txBody>
      </p:sp>
      <p:sp>
        <p:nvSpPr>
          <p:cNvPr id="3" name="Content Placeholder 2"/>
          <p:cNvSpPr>
            <a:spLocks noGrp="1"/>
          </p:cNvSpPr>
          <p:nvPr>
            <p:ph idx="1"/>
          </p:nvPr>
        </p:nvSpPr>
        <p:spPr/>
        <p:txBody>
          <a:bodyPr/>
          <a:lstStyle/>
          <a:p>
            <a:pPr>
              <a:buClrTx/>
            </a:pPr>
            <a:r>
              <a:rPr lang="en-US" dirty="0" smtClean="0"/>
              <a:t>Vacuums – dust explosion proof</a:t>
            </a:r>
          </a:p>
          <a:p>
            <a:pPr>
              <a:buClrTx/>
            </a:pPr>
            <a:r>
              <a:rPr lang="en-US" dirty="0" smtClean="0"/>
              <a:t>Electrical devices – Class II Div 2 or must be de-energized (including lifts)</a:t>
            </a:r>
          </a:p>
          <a:p>
            <a:pPr>
              <a:buClrTx/>
            </a:pPr>
            <a:r>
              <a:rPr lang="en-US" dirty="0" smtClean="0"/>
              <a:t>Reduce overhead surface area</a:t>
            </a:r>
          </a:p>
          <a:p>
            <a:pPr>
              <a:buClrTx/>
            </a:pPr>
            <a:r>
              <a:rPr lang="en-US" dirty="0" smtClean="0"/>
              <a:t>Minimize dust accumulation  in structures - through proper design</a:t>
            </a:r>
            <a:endParaRPr lang="en-US" dirty="0"/>
          </a:p>
        </p:txBody>
      </p:sp>
      <p:sp>
        <p:nvSpPr>
          <p:cNvPr id="5" name="TextBox 4"/>
          <p:cNvSpPr txBox="1"/>
          <p:nvPr/>
        </p:nvSpPr>
        <p:spPr>
          <a:xfrm>
            <a:off x="5057670" y="6237836"/>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NFPA-654</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57461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Materials Handling Techniques</a:t>
            </a:r>
          </a:p>
        </p:txBody>
      </p:sp>
      <p:sp>
        <p:nvSpPr>
          <p:cNvPr id="6" name="Content Placeholder 5"/>
          <p:cNvSpPr>
            <a:spLocks noGrp="1"/>
          </p:cNvSpPr>
          <p:nvPr>
            <p:ph idx="1"/>
          </p:nvPr>
        </p:nvSpPr>
        <p:spPr/>
        <p:txBody>
          <a:bodyPr>
            <a:normAutofit/>
          </a:bodyPr>
          <a:lstStyle/>
          <a:p>
            <a:pPr>
              <a:buClrTx/>
            </a:pPr>
            <a:r>
              <a:rPr lang="en-US" dirty="0"/>
              <a:t>Avoid grain turbulence at grain transfer points</a:t>
            </a:r>
          </a:p>
          <a:p>
            <a:pPr lvl="1">
              <a:buClrTx/>
            </a:pPr>
            <a:r>
              <a:rPr lang="en-US" dirty="0"/>
              <a:t>Unload grain uniformly to avoid changes in flow that can create turbulence</a:t>
            </a:r>
          </a:p>
          <a:p>
            <a:pPr lvl="1">
              <a:buClrTx/>
            </a:pPr>
            <a:r>
              <a:rPr lang="en-US" dirty="0"/>
              <a:t>Any time a stream “opens up” (fans out), dust and other smaller particles escape the stream/are released</a:t>
            </a:r>
          </a:p>
          <a:p>
            <a:pPr lvl="1">
              <a:buClrTx/>
            </a:pPr>
            <a:r>
              <a:rPr lang="en-US" dirty="0"/>
              <a:t>Unload grain in well ventilated areas outside of buildings</a:t>
            </a:r>
          </a:p>
        </p:txBody>
      </p:sp>
    </p:spTree>
    <p:extLst>
      <p:ext uri="{BB962C8B-B14F-4D97-AF65-F5344CB8AC3E}">
        <p14:creationId xmlns:p14="http://schemas.microsoft.com/office/powerpoint/2010/main" val="1281050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447800"/>
            <a:ext cx="8229600" cy="4708525"/>
          </a:xfrm>
        </p:spPr>
        <p:txBody>
          <a:bodyPr/>
          <a:lstStyle/>
          <a:p>
            <a:pPr>
              <a:buClr>
                <a:schemeClr val="bg1"/>
              </a:buClr>
            </a:pPr>
            <a:r>
              <a:rPr lang="en-US" dirty="0" smtClean="0"/>
              <a:t>Use of appropriate equipment for grain conveying and handling</a:t>
            </a:r>
          </a:p>
          <a:p>
            <a:pPr lvl="1">
              <a:buClr>
                <a:schemeClr val="bg1"/>
              </a:buClr>
            </a:pPr>
            <a:r>
              <a:rPr lang="en-US" dirty="0" smtClean="0"/>
              <a:t>Size or adjust speed of handling equipment to reduce dust </a:t>
            </a:r>
          </a:p>
          <a:p>
            <a:pPr lvl="1">
              <a:buClr>
                <a:schemeClr val="bg1"/>
              </a:buClr>
            </a:pPr>
            <a:r>
              <a:rPr lang="en-US" dirty="0" smtClean="0"/>
              <a:t>Use grain cushions at the end of a down spouts into a bin to reduce grain breakage.</a:t>
            </a:r>
          </a:p>
          <a:p>
            <a:pPr lvl="1">
              <a:buClr>
                <a:schemeClr val="bg1"/>
              </a:buClr>
            </a:pPr>
            <a:r>
              <a:rPr lang="en-US" dirty="0" smtClean="0"/>
              <a:t>Put covers on drag and belt conveyors and keep them closed when  not in use.</a:t>
            </a:r>
          </a:p>
          <a:p>
            <a:pPr marL="585216" lvl="1" indent="0">
              <a:buClr>
                <a:schemeClr val="bg1"/>
              </a:buClr>
              <a:buNone/>
            </a:pPr>
            <a:endParaRPr lang="en-US" dirty="0"/>
          </a:p>
        </p:txBody>
      </p:sp>
      <p:sp>
        <p:nvSpPr>
          <p:cNvPr id="5" name="Title 4"/>
          <p:cNvSpPr>
            <a:spLocks noGrp="1"/>
          </p:cNvSpPr>
          <p:nvPr>
            <p:ph type="title" idx="4294967295"/>
          </p:nvPr>
        </p:nvSpPr>
        <p:spPr>
          <a:xfrm>
            <a:off x="304800" y="304800"/>
            <a:ext cx="8229600" cy="1143000"/>
          </a:xfrm>
        </p:spPr>
        <p:txBody>
          <a:bodyPr>
            <a:normAutofit fontScale="90000"/>
          </a:bodyPr>
          <a:lstStyle/>
          <a:p>
            <a:pPr>
              <a:buClr>
                <a:schemeClr val="bg1"/>
              </a:buClr>
            </a:pPr>
            <a:r>
              <a:rPr lang="en-US" dirty="0" smtClean="0"/>
              <a:t>Materials Handling Techniques: equipment</a:t>
            </a:r>
            <a:endParaRPr lang="en-US" dirty="0"/>
          </a:p>
        </p:txBody>
      </p:sp>
    </p:spTree>
    <p:extLst>
      <p:ext uri="{BB962C8B-B14F-4D97-AF65-F5344CB8AC3E}">
        <p14:creationId xmlns:p14="http://schemas.microsoft.com/office/powerpoint/2010/main" val="1794994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55450"/>
            <a:ext cx="9144000" cy="858950"/>
          </a:xfrm>
        </p:spPr>
        <p:txBody>
          <a:bodyPr>
            <a:normAutofit/>
          </a:bodyPr>
          <a:lstStyle/>
          <a:p>
            <a:r>
              <a:rPr lang="en-US" dirty="0" smtClean="0"/>
              <a:t>Bag Dust Collection Systems</a:t>
            </a:r>
            <a:endParaRPr lang="en-US" dirty="0"/>
          </a:p>
        </p:txBody>
      </p:sp>
      <p:pic>
        <p:nvPicPr>
          <p:cNvPr id="4" name="Picture 3" descr="This image shows a typical bag dust collection system. In this image you can see the differential pressure gauge which is an important component of the system. If the set point is exceeded, better check the entire system for proper working conditions. A differential pressure gauge can be connected to an alarm system of the overall facility based monitoring and control system." title="dust collection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6975" y="857250"/>
            <a:ext cx="4210050" cy="5143500"/>
          </a:xfrm>
          <a:prstGeom prst="rect">
            <a:avLst/>
          </a:prstGeom>
        </p:spPr>
      </p:pic>
      <p:sp>
        <p:nvSpPr>
          <p:cNvPr id="5" name="Oval 4" descr="A red oval highlights the differential pressure gauge, an important component of bag dust collection systems. " title="red oval "/>
          <p:cNvSpPr/>
          <p:nvPr/>
        </p:nvSpPr>
        <p:spPr>
          <a:xfrm>
            <a:off x="5029200" y="3886200"/>
            <a:ext cx="1143000" cy="2286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08146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Dust Collection System Points</a:t>
            </a:r>
            <a:endParaRPr lang="en-US" dirty="0"/>
          </a:p>
        </p:txBody>
      </p:sp>
      <p:sp>
        <p:nvSpPr>
          <p:cNvPr id="6" name="Content Placeholder 5"/>
          <p:cNvSpPr>
            <a:spLocks noGrp="1"/>
          </p:cNvSpPr>
          <p:nvPr>
            <p:ph idx="1"/>
          </p:nvPr>
        </p:nvSpPr>
        <p:spPr>
          <a:xfrm>
            <a:off x="381000" y="1371600"/>
            <a:ext cx="8382000" cy="4343400"/>
          </a:xfrm>
        </p:spPr>
        <p:txBody>
          <a:bodyPr>
            <a:normAutofit/>
          </a:bodyPr>
          <a:lstStyle/>
          <a:p>
            <a:pPr>
              <a:buClrTx/>
            </a:pPr>
            <a:r>
              <a:rPr lang="en-US" dirty="0" smtClean="0"/>
              <a:t>Maintain dust aspiration or ventilation systems at grain transfer points </a:t>
            </a:r>
          </a:p>
          <a:p>
            <a:pPr>
              <a:buClrTx/>
            </a:pPr>
            <a:r>
              <a:rPr lang="en-US" dirty="0" smtClean="0"/>
              <a:t>Maintain dust aspiration systems on enclosed bucket elevators and conveyors</a:t>
            </a:r>
          </a:p>
          <a:p>
            <a:pPr>
              <a:buClrTx/>
            </a:pPr>
            <a:r>
              <a:rPr lang="en-US" dirty="0" smtClean="0"/>
              <a:t>Clean out dust collectors and change filter bags at scheduled intervals</a:t>
            </a:r>
          </a:p>
          <a:p>
            <a:pPr>
              <a:buClrTx/>
            </a:pPr>
            <a:r>
              <a:rPr lang="en-US" dirty="0" smtClean="0"/>
              <a:t>Clean out dust cyclone collector holding bins at scheduled intervals</a:t>
            </a:r>
            <a:endParaRPr lang="en-US" dirty="0"/>
          </a:p>
        </p:txBody>
      </p:sp>
    </p:spTree>
    <p:extLst>
      <p:ext uri="{BB962C8B-B14F-4D97-AF65-F5344CB8AC3E}">
        <p14:creationId xmlns:p14="http://schemas.microsoft.com/office/powerpoint/2010/main" val="16389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Warning Signs of a Failing Dust Collection Systems</a:t>
            </a:r>
            <a:endParaRPr lang="en-US" dirty="0"/>
          </a:p>
        </p:txBody>
      </p:sp>
      <p:sp>
        <p:nvSpPr>
          <p:cNvPr id="3" name="Content Placeholder 2"/>
          <p:cNvSpPr>
            <a:spLocks noGrp="1"/>
          </p:cNvSpPr>
          <p:nvPr>
            <p:ph idx="1"/>
          </p:nvPr>
        </p:nvSpPr>
        <p:spPr/>
        <p:txBody>
          <a:bodyPr/>
          <a:lstStyle/>
          <a:p>
            <a:pPr>
              <a:buClrTx/>
            </a:pPr>
            <a:r>
              <a:rPr lang="en-US" dirty="0" smtClean="0">
                <a:solidFill>
                  <a:schemeClr val="bg1"/>
                </a:solidFill>
              </a:rPr>
              <a:t>Duct work with too much flexible hose</a:t>
            </a:r>
          </a:p>
          <a:p>
            <a:pPr>
              <a:buClrTx/>
            </a:pPr>
            <a:r>
              <a:rPr lang="en-US" dirty="0" smtClean="0">
                <a:solidFill>
                  <a:schemeClr val="bg1"/>
                </a:solidFill>
              </a:rPr>
              <a:t>Duct blast gate not locked in position</a:t>
            </a:r>
          </a:p>
          <a:p>
            <a:pPr>
              <a:buClrTx/>
            </a:pPr>
            <a:r>
              <a:rPr lang="en-US" dirty="0" smtClean="0">
                <a:solidFill>
                  <a:schemeClr val="bg1"/>
                </a:solidFill>
              </a:rPr>
              <a:t>The pressure drop across the filter media is higher than the design pressure drop </a:t>
            </a:r>
          </a:p>
          <a:p>
            <a:pPr>
              <a:buClrTx/>
            </a:pPr>
            <a:r>
              <a:rPr lang="en-US" dirty="0" smtClean="0">
                <a:solidFill>
                  <a:schemeClr val="bg1"/>
                </a:solidFill>
              </a:rPr>
              <a:t>Visible dust emission</a:t>
            </a:r>
          </a:p>
          <a:p>
            <a:pPr>
              <a:buClrTx/>
            </a:pPr>
            <a:endParaRPr lang="en-US" dirty="0">
              <a:solidFill>
                <a:schemeClr val="bg1"/>
              </a:solidFill>
            </a:endParaRPr>
          </a:p>
        </p:txBody>
      </p:sp>
      <p:pic>
        <p:nvPicPr>
          <p:cNvPr id="5" name="Picture 4" descr="Duct work can be examined to determine if the dust collection system is failing" title="Duct wo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778723"/>
            <a:ext cx="3284449" cy="2183809"/>
          </a:xfrm>
          <a:prstGeom prst="rect">
            <a:avLst/>
          </a:prstGeom>
        </p:spPr>
      </p:pic>
      <p:sp>
        <p:nvSpPr>
          <p:cNvPr id="6" name="TextBox 5"/>
          <p:cNvSpPr txBox="1"/>
          <p:nvPr/>
        </p:nvSpPr>
        <p:spPr>
          <a:xfrm>
            <a:off x="7408362" y="5831727"/>
            <a:ext cx="173355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white"/>
                </a:solidFill>
                <a:effectLst/>
                <a:uLnTx/>
                <a:uFillTx/>
                <a:latin typeface="Book Antiqua"/>
                <a:ea typeface="+mn-ea"/>
                <a:cs typeface="+mn-cs"/>
              </a:rPr>
              <a:t>Source: KSU</a:t>
            </a:r>
            <a:endParaRPr kumimoji="0" lang="en-US" sz="11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27002506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Dust Collection Systems</a:t>
            </a:r>
          </a:p>
        </p:txBody>
      </p:sp>
      <p:sp>
        <p:nvSpPr>
          <p:cNvPr id="3" name="Content Placeholder 2"/>
          <p:cNvSpPr>
            <a:spLocks noGrp="1"/>
          </p:cNvSpPr>
          <p:nvPr>
            <p:ph idx="1"/>
          </p:nvPr>
        </p:nvSpPr>
        <p:spPr/>
        <p:txBody>
          <a:bodyPr/>
          <a:lstStyle/>
          <a:p>
            <a:pPr>
              <a:buClrTx/>
            </a:pPr>
            <a:r>
              <a:rPr lang="en-US" dirty="0">
                <a:solidFill>
                  <a:schemeClr val="bg1"/>
                </a:solidFill>
              </a:rPr>
              <a:t>Check for leaks in bags, </a:t>
            </a:r>
            <a:r>
              <a:rPr lang="en-US" dirty="0" smtClean="0">
                <a:solidFill>
                  <a:schemeClr val="bg1"/>
                </a:solidFill>
              </a:rPr>
              <a:t>filters, connectors </a:t>
            </a:r>
            <a:r>
              <a:rPr lang="en-US" dirty="0">
                <a:solidFill>
                  <a:schemeClr val="bg1"/>
                </a:solidFill>
              </a:rPr>
              <a:t>and </a:t>
            </a:r>
            <a:r>
              <a:rPr lang="en-US" dirty="0" smtClean="0">
                <a:solidFill>
                  <a:schemeClr val="bg1"/>
                </a:solidFill>
              </a:rPr>
              <a:t>air system </a:t>
            </a:r>
          </a:p>
          <a:p>
            <a:pPr>
              <a:buClrTx/>
            </a:pPr>
            <a:r>
              <a:rPr lang="en-US" dirty="0" smtClean="0">
                <a:solidFill>
                  <a:schemeClr val="bg1"/>
                </a:solidFill>
              </a:rPr>
              <a:t>Check </a:t>
            </a:r>
            <a:r>
              <a:rPr lang="en-US" dirty="0">
                <a:solidFill>
                  <a:schemeClr val="bg1"/>
                </a:solidFill>
              </a:rPr>
              <a:t>if suction system is working properly and at the right </a:t>
            </a:r>
            <a:r>
              <a:rPr lang="en-US" dirty="0" smtClean="0">
                <a:solidFill>
                  <a:schemeClr val="bg1"/>
                </a:solidFill>
              </a:rPr>
              <a:t>pressure</a:t>
            </a:r>
          </a:p>
          <a:p>
            <a:pPr>
              <a:buClrTx/>
            </a:pPr>
            <a:r>
              <a:rPr lang="en-US" dirty="0" smtClean="0">
                <a:solidFill>
                  <a:schemeClr val="bg1"/>
                </a:solidFill>
              </a:rPr>
              <a:t>Do </a:t>
            </a:r>
            <a:r>
              <a:rPr lang="en-US" dirty="0">
                <a:solidFill>
                  <a:schemeClr val="bg1"/>
                </a:solidFill>
              </a:rPr>
              <a:t>maintenance and sanitation to </a:t>
            </a:r>
            <a:r>
              <a:rPr lang="en-US" dirty="0" smtClean="0">
                <a:solidFill>
                  <a:schemeClr val="bg1"/>
                </a:solidFill>
              </a:rPr>
              <a:t>equipment </a:t>
            </a:r>
          </a:p>
          <a:p>
            <a:pPr>
              <a:buClrTx/>
            </a:pPr>
            <a:r>
              <a:rPr lang="en-US" dirty="0" smtClean="0">
                <a:solidFill>
                  <a:schemeClr val="bg1"/>
                </a:solidFill>
              </a:rPr>
              <a:t>Change </a:t>
            </a:r>
            <a:r>
              <a:rPr lang="en-US" dirty="0">
                <a:solidFill>
                  <a:schemeClr val="bg1"/>
                </a:solidFill>
              </a:rPr>
              <a:t>bags and filters when they are worn </a:t>
            </a:r>
            <a:r>
              <a:rPr lang="en-US" dirty="0" smtClean="0">
                <a:solidFill>
                  <a:schemeClr val="bg1"/>
                </a:solidFill>
              </a:rPr>
              <a:t>out</a:t>
            </a:r>
          </a:p>
        </p:txBody>
      </p:sp>
    </p:spTree>
    <p:extLst>
      <p:ext uri="{BB962C8B-B14F-4D97-AF65-F5344CB8AC3E}">
        <p14:creationId xmlns:p14="http://schemas.microsoft.com/office/powerpoint/2010/main" val="1137641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(re)collection!! Part 2</a:t>
            </a:r>
            <a:endParaRPr lang="en-US" dirty="0"/>
          </a:p>
        </p:txBody>
      </p:sp>
      <p:sp>
        <p:nvSpPr>
          <p:cNvPr id="3" name="Content Placeholder 2"/>
          <p:cNvSpPr>
            <a:spLocks noGrp="1"/>
          </p:cNvSpPr>
          <p:nvPr>
            <p:ph idx="1"/>
          </p:nvPr>
        </p:nvSpPr>
        <p:spPr>
          <a:xfrm>
            <a:off x="533400" y="1295400"/>
            <a:ext cx="8229600" cy="4572000"/>
          </a:xfrm>
        </p:spPr>
        <p:txBody>
          <a:bodyPr>
            <a:normAutofit/>
          </a:bodyPr>
          <a:lstStyle/>
          <a:p>
            <a:pPr marL="137160" indent="0">
              <a:buNone/>
            </a:pPr>
            <a:r>
              <a:rPr lang="en-US" sz="2400" dirty="0" smtClean="0"/>
              <a:t>I. What are the pros and cons of the following housekeeping methods?</a:t>
            </a:r>
          </a:p>
          <a:p>
            <a:pPr marL="547688" indent="-90488">
              <a:buClrTx/>
              <a:buFont typeface="Wingdings" panose="05000000000000000000" pitchFamily="2" charset="2"/>
              <a:buChar char="§"/>
            </a:pPr>
            <a:r>
              <a:rPr lang="en-US" sz="2400" dirty="0"/>
              <a:t>	</a:t>
            </a:r>
            <a:r>
              <a:rPr lang="en-US" sz="2400" dirty="0" smtClean="0"/>
              <a:t>Compressed air</a:t>
            </a:r>
          </a:p>
          <a:p>
            <a:pPr marL="547688" indent="-90488">
              <a:buClrTx/>
              <a:buFont typeface="Wingdings" panose="05000000000000000000" pitchFamily="2" charset="2"/>
              <a:buChar char="§"/>
            </a:pPr>
            <a:r>
              <a:rPr lang="en-US" sz="2400" dirty="0"/>
              <a:t>	</a:t>
            </a:r>
            <a:r>
              <a:rPr lang="en-US" sz="2400" dirty="0" smtClean="0"/>
              <a:t>Vacuuming</a:t>
            </a:r>
          </a:p>
          <a:p>
            <a:pPr marL="547688" indent="-90488">
              <a:buClrTx/>
              <a:buFont typeface="Wingdings" panose="05000000000000000000" pitchFamily="2" charset="2"/>
              <a:buChar char="§"/>
            </a:pPr>
            <a:r>
              <a:rPr lang="en-US" sz="2400" dirty="0"/>
              <a:t>	</a:t>
            </a:r>
            <a:r>
              <a:rPr lang="en-US" sz="2400" dirty="0" smtClean="0"/>
              <a:t>Dry sweeping</a:t>
            </a:r>
          </a:p>
          <a:p>
            <a:pPr marL="137160" indent="0">
              <a:buClrTx/>
              <a:buNone/>
            </a:pPr>
            <a:endParaRPr lang="en-US" sz="2000" dirty="0"/>
          </a:p>
          <a:p>
            <a:pPr marL="137160" indent="0">
              <a:buNone/>
            </a:pPr>
            <a:r>
              <a:rPr lang="en-US" sz="2400" dirty="0" smtClean="0"/>
              <a:t>II. List some hidden areas in your facility!</a:t>
            </a:r>
            <a:endParaRPr lang="en-US" sz="2400" dirty="0"/>
          </a:p>
        </p:txBody>
      </p:sp>
    </p:spTree>
    <p:extLst>
      <p:ext uri="{BB962C8B-B14F-4D97-AF65-F5344CB8AC3E}">
        <p14:creationId xmlns:p14="http://schemas.microsoft.com/office/powerpoint/2010/main" val="22441515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089"/>
            <a:ext cx="4343400" cy="1143000"/>
          </a:xfrm>
        </p:spPr>
        <p:txBody>
          <a:bodyPr>
            <a:normAutofit/>
          </a:bodyPr>
          <a:lstStyle/>
          <a:p>
            <a:r>
              <a:rPr lang="en-US" sz="3200" dirty="0">
                <a:solidFill>
                  <a:schemeClr val="bg1"/>
                </a:solidFill>
              </a:rPr>
              <a:t>Westwego, LA December, 1977</a:t>
            </a:r>
          </a:p>
        </p:txBody>
      </p:sp>
      <p:sp>
        <p:nvSpPr>
          <p:cNvPr id="3" name="Rectangle 2"/>
          <p:cNvSpPr/>
          <p:nvPr/>
        </p:nvSpPr>
        <p:spPr>
          <a:xfrm>
            <a:off x="762000" y="3105835"/>
            <a:ext cx="7467600" cy="369332"/>
          </a:xfrm>
          <a:prstGeom prst="rect">
            <a:avLst/>
          </a:prstGeom>
        </p:spPr>
        <p:txBody>
          <a:bodyPr wrap="square">
            <a:spAutoFit/>
          </a:bodyPr>
          <a:lstStyle/>
          <a:p>
            <a:r>
              <a:rPr lang="en-US" dirty="0">
                <a:solidFill>
                  <a:prstClr val="black"/>
                </a:solidFill>
                <a:latin typeface="Calibri"/>
              </a:rPr>
              <a:t>Insert YouTube video of 1977 grain dust explosion at Westwego, Louisiana</a:t>
            </a:r>
            <a:endParaRPr lang="en-US" dirty="0"/>
          </a:p>
        </p:txBody>
      </p:sp>
    </p:spTree>
    <p:extLst>
      <p:ext uri="{BB962C8B-B14F-4D97-AF65-F5344CB8AC3E}">
        <p14:creationId xmlns:p14="http://schemas.microsoft.com/office/powerpoint/2010/main" val="10578016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Dust Hazards</a:t>
            </a:r>
            <a:endParaRPr lang="en-US" dirty="0"/>
          </a:p>
        </p:txBody>
      </p:sp>
      <p:sp>
        <p:nvSpPr>
          <p:cNvPr id="3" name="Content Placeholder 2"/>
          <p:cNvSpPr>
            <a:spLocks noGrp="1"/>
          </p:cNvSpPr>
          <p:nvPr>
            <p:ph idx="1"/>
          </p:nvPr>
        </p:nvSpPr>
        <p:spPr/>
        <p:txBody>
          <a:bodyPr/>
          <a:lstStyle/>
          <a:p>
            <a:pPr>
              <a:buClrTx/>
            </a:pPr>
            <a:r>
              <a:rPr lang="en-US" dirty="0" smtClean="0"/>
              <a:t>Conduct general facility-wide appraisals of dust explosion possibilities on a periodic basis</a:t>
            </a:r>
          </a:p>
          <a:p>
            <a:pPr>
              <a:buClrTx/>
            </a:pPr>
            <a:r>
              <a:rPr lang="en-US" dirty="0" smtClean="0"/>
              <a:t>Conduct internal and external audits in order to identify potential explosion hazards</a:t>
            </a:r>
          </a:p>
          <a:p>
            <a:pPr>
              <a:buClrTx/>
            </a:pPr>
            <a:r>
              <a:rPr lang="en-US" dirty="0" smtClean="0"/>
              <a:t>Encourage a preventative attitude among employees for eliminating dust explosions</a:t>
            </a:r>
          </a:p>
          <a:p>
            <a:pPr>
              <a:buClrTx/>
            </a:pPr>
            <a:r>
              <a:rPr lang="en-US" dirty="0" smtClean="0"/>
              <a:t>Have employees and supervisors identify explosion hazards</a:t>
            </a:r>
            <a:endParaRPr lang="en-US" dirty="0"/>
          </a:p>
        </p:txBody>
      </p:sp>
      <p:sp>
        <p:nvSpPr>
          <p:cNvPr id="5" name="TextBox 4"/>
          <p:cNvSpPr txBox="1"/>
          <p:nvPr/>
        </p:nvSpPr>
        <p:spPr>
          <a:xfrm>
            <a:off x="5029200" y="6124694"/>
            <a:ext cx="16674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OSHA</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3778295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Explosion Pentagon</a:t>
            </a:r>
            <a:endParaRPr lang="en-US" dirty="0"/>
          </a:p>
        </p:txBody>
      </p:sp>
      <p:sp>
        <p:nvSpPr>
          <p:cNvPr id="3" name="Content Placeholder 2"/>
          <p:cNvSpPr>
            <a:spLocks noGrp="1"/>
          </p:cNvSpPr>
          <p:nvPr>
            <p:ph idx="1"/>
          </p:nvPr>
        </p:nvSpPr>
        <p:spPr/>
        <p:txBody>
          <a:bodyPr/>
          <a:lstStyle/>
          <a:p>
            <a:r>
              <a:rPr lang="en-US" dirty="0"/>
              <a:t>Remember the pentagon – What do we need for an explosion?</a:t>
            </a:r>
          </a:p>
        </p:txBody>
      </p:sp>
      <p:pic>
        <p:nvPicPr>
          <p:cNvPr id="4" name="Picture 3" descr="5 things must be present to cuase an grain dust explosion: grain dust, oxygen, confinment, ignition, dispersion&#10;&#10;" title="grain dust explosion pentag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522279"/>
            <a:ext cx="4267200" cy="4012809"/>
          </a:xfrm>
          <a:prstGeom prst="rect">
            <a:avLst/>
          </a:prstGeom>
        </p:spPr>
      </p:pic>
    </p:spTree>
    <p:extLst>
      <p:ext uri="{BB962C8B-B14F-4D97-AF65-F5344CB8AC3E}">
        <p14:creationId xmlns:p14="http://schemas.microsoft.com/office/powerpoint/2010/main" val="2266464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III</a:t>
            </a:r>
            <a:endParaRPr lang="en-US" dirty="0"/>
          </a:p>
        </p:txBody>
      </p:sp>
      <p:sp>
        <p:nvSpPr>
          <p:cNvPr id="4" name="Content Placeholder 2"/>
          <p:cNvSpPr txBox="1">
            <a:spLocks/>
          </p:cNvSpPr>
          <p:nvPr/>
        </p:nvSpPr>
        <p:spPr>
          <a:xfrm>
            <a:off x="76200" y="1600200"/>
            <a:ext cx="8991600" cy="3733800"/>
          </a:xfrm>
          <a:prstGeom prst="rect">
            <a:avLst/>
          </a:prstGeom>
        </p:spPr>
        <p:txBody>
          <a:bodyPr>
            <a:normAutofit/>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primary dust generation points</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Recognize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and maintain good housekeeping practices</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a:ln>
                  <a:noFill/>
                </a:ln>
                <a:solidFill>
                  <a:prstClr val="black"/>
                </a:solidFill>
                <a:effectLst/>
                <a:uLnTx/>
                <a:uFillTx/>
                <a:latin typeface="Book Antiqua"/>
                <a:ea typeface="+mn-ea"/>
                <a:cs typeface="+mn-cs"/>
              </a:rPr>
              <a:t>the importance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of proper grain handling techniques to minimize dust</a:t>
            </a: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1168813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Disclaimer</a:t>
            </a:r>
            <a:endParaRPr lang="en-US" dirty="0">
              <a:solidFill>
                <a:schemeClr val="bg1"/>
              </a:solidFill>
            </a:endParaRPr>
          </a:p>
        </p:txBody>
      </p:sp>
      <p:sp>
        <p:nvSpPr>
          <p:cNvPr id="3" name="Content Placeholder 2"/>
          <p:cNvSpPr>
            <a:spLocks noGrp="1"/>
          </p:cNvSpPr>
          <p:nvPr>
            <p:ph idx="1"/>
          </p:nvPr>
        </p:nvSpPr>
        <p:spPr>
          <a:xfrm>
            <a:off x="228600" y="1219200"/>
            <a:ext cx="8839200" cy="4800600"/>
          </a:xfrm>
        </p:spPr>
        <p:txBody>
          <a:bodyPr vert="horz" anchor="t">
            <a:normAutofit/>
          </a:bodyPr>
          <a:lstStyle/>
          <a:p>
            <a:pPr marL="0" indent="0">
              <a:spcBef>
                <a:spcPts val="580"/>
              </a:spcBef>
              <a:buNone/>
              <a:defRPr/>
            </a:pPr>
            <a:r>
              <a:rPr lang="en-US" dirty="0">
                <a:solidFill>
                  <a:schemeClr val="bg1"/>
                </a:solidFill>
              </a:rPr>
              <a:t>This material was </a:t>
            </a:r>
            <a:r>
              <a:rPr lang="en-US" dirty="0" smtClean="0">
                <a:solidFill>
                  <a:schemeClr val="bg1"/>
                </a:solidFill>
              </a:rPr>
              <a:t>produced and revised </a:t>
            </a:r>
            <a:r>
              <a:rPr lang="en-US" dirty="0">
                <a:solidFill>
                  <a:schemeClr val="bg1"/>
                </a:solidFill>
              </a:rPr>
              <a:t>under grant number </a:t>
            </a:r>
            <a:r>
              <a:rPr lang="en-US" dirty="0" smtClean="0">
                <a:solidFill>
                  <a:schemeClr val="bg1"/>
                </a:solidFill>
              </a:rPr>
              <a:t>SH-31232-SH7  </a:t>
            </a:r>
            <a:r>
              <a:rPr lang="en-US" dirty="0">
                <a:solidFill>
                  <a:schemeClr val="bg1"/>
                </a:solidFill>
              </a:rPr>
              <a:t>from the Occupational Safety and Health Administration (OSHA) of the U.S. Department of Labor. It does not necessarily reflect the view or policies of the U.S. Department of Labor, nor does mention of trade names, commercial products, or organizations imply endorsement by the U.S. </a:t>
            </a:r>
            <a:r>
              <a:rPr lang="en-US" dirty="0" smtClean="0">
                <a:solidFill>
                  <a:schemeClr val="bg1"/>
                </a:solidFill>
              </a:rPr>
              <a:t>Government</a:t>
            </a:r>
            <a:endParaRPr lang="en-US" dirty="0">
              <a:solidFill>
                <a:schemeClr val="bg1"/>
              </a:solidFill>
            </a:endParaRPr>
          </a:p>
        </p:txBody>
      </p:sp>
    </p:spTree>
    <p:extLst>
      <p:ext uri="{BB962C8B-B14F-4D97-AF65-F5344CB8AC3E}">
        <p14:creationId xmlns:p14="http://schemas.microsoft.com/office/powerpoint/2010/main" val="33691161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Regulations</a:t>
            </a:r>
          </a:p>
        </p:txBody>
      </p:sp>
      <p:sp>
        <p:nvSpPr>
          <p:cNvPr id="3" name="Content Placeholder 2"/>
          <p:cNvSpPr>
            <a:spLocks noGrp="1"/>
          </p:cNvSpPr>
          <p:nvPr>
            <p:ph idx="1"/>
          </p:nvPr>
        </p:nvSpPr>
        <p:spPr>
          <a:xfrm>
            <a:off x="76200" y="1219200"/>
            <a:ext cx="9067800" cy="4800600"/>
          </a:xfrm>
        </p:spPr>
        <p:txBody>
          <a:bodyPr>
            <a:normAutofit fontScale="92500"/>
          </a:bodyPr>
          <a:lstStyle/>
          <a:p>
            <a:pPr>
              <a:buClrTx/>
            </a:pPr>
            <a:r>
              <a:rPr lang="en-US" b="1" dirty="0" smtClean="0"/>
              <a:t>Worker rights and responsibilities</a:t>
            </a:r>
          </a:p>
          <a:p>
            <a:pPr lvl="1">
              <a:buClrTx/>
            </a:pPr>
            <a:r>
              <a:rPr lang="en-US" dirty="0"/>
              <a:t>Right to a safe and healthful workplace</a:t>
            </a:r>
          </a:p>
          <a:p>
            <a:pPr lvl="1">
              <a:buClrTx/>
            </a:pPr>
            <a:r>
              <a:rPr lang="en-US" dirty="0"/>
              <a:t>Right to know about hazardous chemicals</a:t>
            </a:r>
          </a:p>
          <a:p>
            <a:pPr lvl="1">
              <a:buClrTx/>
            </a:pPr>
            <a:r>
              <a:rPr lang="en-US" dirty="0"/>
              <a:t>Right to information about injuries and illnesses in your workplace</a:t>
            </a:r>
          </a:p>
          <a:p>
            <a:pPr lvl="1">
              <a:buClrTx/>
            </a:pPr>
            <a:r>
              <a:rPr lang="en-US" dirty="0"/>
              <a:t>Right to complain or request hazard correction from employer</a:t>
            </a:r>
          </a:p>
          <a:p>
            <a:pPr lvl="1">
              <a:buClrTx/>
            </a:pPr>
            <a:r>
              <a:rPr lang="en-US" dirty="0"/>
              <a:t>Right to training</a:t>
            </a:r>
          </a:p>
          <a:p>
            <a:pPr lvl="1">
              <a:buClrTx/>
            </a:pPr>
            <a:r>
              <a:rPr lang="en-US" dirty="0"/>
              <a:t>Right </a:t>
            </a:r>
            <a:r>
              <a:rPr lang="en-US" dirty="0" smtClean="0"/>
              <a:t>to access hazard </a:t>
            </a:r>
            <a:r>
              <a:rPr lang="en-US" dirty="0"/>
              <a:t>exposure and medical records</a:t>
            </a:r>
          </a:p>
          <a:p>
            <a:pPr lvl="1">
              <a:buClrTx/>
            </a:pPr>
            <a:r>
              <a:rPr lang="en-US" dirty="0"/>
              <a:t>Right to file a complaint with OSHA</a:t>
            </a:r>
          </a:p>
          <a:p>
            <a:pPr lvl="1">
              <a:buClrTx/>
            </a:pPr>
            <a:r>
              <a:rPr lang="en-US" dirty="0"/>
              <a:t>Right to participate in an OSHA inspection</a:t>
            </a:r>
          </a:p>
          <a:p>
            <a:pPr lvl="1">
              <a:buClrTx/>
            </a:pPr>
            <a:r>
              <a:rPr lang="en-US" dirty="0"/>
              <a:t>Right to be free from retaliation for exercising safety and health </a:t>
            </a:r>
            <a:r>
              <a:rPr lang="en-US" dirty="0" smtClean="0"/>
              <a:t>rights</a:t>
            </a:r>
          </a:p>
          <a:p>
            <a:pPr>
              <a:buClrTx/>
            </a:pPr>
            <a:endParaRPr lang="en-US" dirty="0"/>
          </a:p>
        </p:txBody>
      </p:sp>
    </p:spTree>
    <p:extLst>
      <p:ext uri="{BB962C8B-B14F-4D97-AF65-F5344CB8AC3E}">
        <p14:creationId xmlns:p14="http://schemas.microsoft.com/office/powerpoint/2010/main" val="1016713398"/>
      </p:ext>
    </p:extLst>
  </p:cSld>
  <p:clrMapOvr>
    <a:masterClrMapping/>
  </p:clrMapOvr>
  <p:transition advTm="72"/>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pPr>
            <a:r>
              <a:rPr lang="en-US" dirty="0" smtClean="0"/>
              <a:t>Worker Responsibilities</a:t>
            </a:r>
          </a:p>
          <a:p>
            <a:pPr lvl="1">
              <a:buClrTx/>
            </a:pPr>
            <a:r>
              <a:rPr lang="en-US" dirty="0"/>
              <a:t>Section 5(b) of the </a:t>
            </a:r>
            <a:r>
              <a:rPr lang="en-US" dirty="0" smtClean="0"/>
              <a:t>OSH </a:t>
            </a:r>
            <a:r>
              <a:rPr lang="en-US" dirty="0"/>
              <a:t>Act states that each employee shall comply with occupational safety and health standards and all applicable rules, regulations and orders. </a:t>
            </a:r>
            <a:endParaRPr lang="en-US" dirty="0" smtClean="0"/>
          </a:p>
          <a:p>
            <a:pPr lvl="1">
              <a:buClrTx/>
            </a:pPr>
            <a:r>
              <a:rPr lang="en-US" dirty="0" smtClean="0"/>
              <a:t>Workers </a:t>
            </a:r>
            <a:r>
              <a:rPr lang="en-US" dirty="0"/>
              <a:t>are encouraged to follow all appropriate safety and health rules, and wear protective equipment while working.</a:t>
            </a:r>
            <a:endParaRPr lang="en-US" dirty="0" smtClean="0"/>
          </a:p>
          <a:p>
            <a:pPr lvl="1">
              <a:buClrTx/>
            </a:pPr>
            <a:endParaRPr lang="en-US" dirty="0"/>
          </a:p>
        </p:txBody>
      </p:sp>
    </p:spTree>
    <p:extLst>
      <p:ext uri="{BB962C8B-B14F-4D97-AF65-F5344CB8AC3E}">
        <p14:creationId xmlns:p14="http://schemas.microsoft.com/office/powerpoint/2010/main" val="2654342207"/>
      </p:ext>
    </p:extLst>
  </p:cSld>
  <p:clrMapOvr>
    <a:masterClrMapping/>
  </p:clrMapOvr>
  <p:transition advTm="265"/>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a:t>OSHA </a:t>
            </a:r>
            <a:r>
              <a:rPr lang="en-US" dirty="0" smtClean="0"/>
              <a:t>Regulations  </a:t>
            </a:r>
            <a:endParaRPr lang="en-US"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pPr>
              <a:buClr>
                <a:schemeClr val="bg1"/>
              </a:buClr>
            </a:pPr>
            <a:r>
              <a:rPr lang="en-US" dirty="0" smtClean="0"/>
              <a:t>Employer Responsibilities</a:t>
            </a:r>
          </a:p>
          <a:p>
            <a:pPr lvl="1">
              <a:buClr>
                <a:schemeClr val="bg1"/>
              </a:buClr>
            </a:pPr>
            <a:r>
              <a:rPr lang="en-US" sz="2700" dirty="0"/>
              <a:t>Provide a workplace free from recognized hazards &amp; comply with OSHA standards</a:t>
            </a:r>
          </a:p>
          <a:p>
            <a:pPr lvl="1">
              <a:buClr>
                <a:schemeClr val="bg1"/>
              </a:buClr>
            </a:pPr>
            <a:r>
              <a:rPr lang="en-US" sz="2700" dirty="0"/>
              <a:t>Provide training required by OSHA standards</a:t>
            </a:r>
          </a:p>
          <a:p>
            <a:pPr lvl="1">
              <a:buClr>
                <a:schemeClr val="bg1"/>
              </a:buClr>
            </a:pPr>
            <a:r>
              <a:rPr lang="en-US" sz="2700" dirty="0"/>
              <a:t>Keep records of injuries and illnesses</a:t>
            </a:r>
          </a:p>
          <a:p>
            <a:pPr lvl="1">
              <a:buClr>
                <a:schemeClr val="bg1"/>
              </a:buClr>
            </a:pPr>
            <a:r>
              <a:rPr lang="en-US" sz="2700" dirty="0"/>
              <a:t>Provide medical exams and access to exposure and medical records</a:t>
            </a:r>
          </a:p>
          <a:p>
            <a:pPr lvl="1">
              <a:buClr>
                <a:schemeClr val="bg1"/>
              </a:buClr>
            </a:pPr>
            <a:r>
              <a:rPr lang="en-US" sz="2700" dirty="0"/>
              <a:t>Not discriminate against workers who exercise their rights</a:t>
            </a:r>
          </a:p>
          <a:p>
            <a:pPr lvl="1">
              <a:buClr>
                <a:schemeClr val="bg1"/>
              </a:buClr>
            </a:pPr>
            <a:r>
              <a:rPr lang="en-US" sz="2700" dirty="0"/>
              <a:t>Post OSHA citations and abatement verification notices </a:t>
            </a:r>
          </a:p>
          <a:p>
            <a:pPr lvl="1">
              <a:buClr>
                <a:schemeClr val="bg1"/>
              </a:buClr>
            </a:pPr>
            <a:r>
              <a:rPr lang="en-US" sz="2700" dirty="0"/>
              <a:t>Provide and pay for </a:t>
            </a:r>
            <a:r>
              <a:rPr lang="en-US" sz="2700" dirty="0" smtClean="0"/>
              <a:t>PPE</a:t>
            </a:r>
            <a:endParaRPr lang="en-US" sz="2700" dirty="0"/>
          </a:p>
        </p:txBody>
      </p:sp>
    </p:spTree>
    <p:extLst>
      <p:ext uri="{BB962C8B-B14F-4D97-AF65-F5344CB8AC3E}">
        <p14:creationId xmlns:p14="http://schemas.microsoft.com/office/powerpoint/2010/main" val="2417818495"/>
      </p:ext>
    </p:extLst>
  </p:cSld>
  <p:clrMapOvr>
    <a:masterClrMapping/>
  </p:clrMapOvr>
  <p:transition advTm="224"/>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46"/>
            <a:ext cx="8229600" cy="662354"/>
          </a:xfrm>
        </p:spPr>
        <p:txBody>
          <a:bodyPr>
            <a:normAutofit fontScale="90000"/>
          </a:bodyPr>
          <a:lstStyle/>
          <a:p>
            <a:r>
              <a:rPr lang="en-US" dirty="0"/>
              <a:t>OSHA </a:t>
            </a:r>
            <a:r>
              <a:rPr lang="en-US" dirty="0" smtClean="0"/>
              <a:t>Regulations   </a:t>
            </a:r>
            <a:endParaRPr lang="en-US" dirty="0"/>
          </a:p>
        </p:txBody>
      </p:sp>
      <p:sp>
        <p:nvSpPr>
          <p:cNvPr id="3" name="Content Placeholder 2"/>
          <p:cNvSpPr>
            <a:spLocks noGrp="1"/>
          </p:cNvSpPr>
          <p:nvPr>
            <p:ph idx="1"/>
          </p:nvPr>
        </p:nvSpPr>
        <p:spPr>
          <a:xfrm>
            <a:off x="0" y="990600"/>
            <a:ext cx="9144000" cy="5715000"/>
          </a:xfrm>
        </p:spPr>
        <p:txBody>
          <a:bodyPr>
            <a:normAutofit fontScale="62500" lnSpcReduction="20000"/>
          </a:bodyPr>
          <a:lstStyle/>
          <a:p>
            <a:pPr>
              <a:buClrTx/>
            </a:pPr>
            <a:r>
              <a:rPr lang="en-US" sz="4400" dirty="0"/>
              <a:t>If you, your co-workers and/or your union representative determine that an OSHA inspection is needed to get workplace hazards corrected, you have several options.</a:t>
            </a:r>
          </a:p>
          <a:p>
            <a:pPr lvl="1">
              <a:spcBef>
                <a:spcPts val="1200"/>
              </a:spcBef>
              <a:buClrTx/>
            </a:pPr>
            <a:r>
              <a:rPr lang="en-US" sz="3600" dirty="0"/>
              <a:t>You can download the complaint form from OSHA's website, complete it and mail or fax it to OSHA. A written, signed complaint submitted to the OSHA area or State Plan office is most likely to result in an onsite inspection.</a:t>
            </a:r>
          </a:p>
          <a:p>
            <a:pPr lvl="1">
              <a:spcBef>
                <a:spcPts val="1200"/>
              </a:spcBef>
              <a:buClrTx/>
            </a:pPr>
            <a:r>
              <a:rPr lang="en-US" sz="3600" dirty="0"/>
              <a:t>You can file a complaint online. However, most online complaints are handled by OSHA's phone/fax system, which means they are resolved informally over the phone.</a:t>
            </a:r>
          </a:p>
          <a:p>
            <a:pPr lvl="1">
              <a:spcBef>
                <a:spcPts val="1200"/>
              </a:spcBef>
              <a:buClrTx/>
            </a:pPr>
            <a:r>
              <a:rPr lang="en-US" sz="3600" dirty="0"/>
              <a:t>You can telephone or visit your </a:t>
            </a:r>
            <a:r>
              <a:rPr lang="en-US" sz="3600" dirty="0" smtClean="0"/>
              <a:t>local, </a:t>
            </a:r>
            <a:r>
              <a:rPr lang="en-US" sz="3600" dirty="0"/>
              <a:t>regional or area office to discuss your concerns. After </a:t>
            </a:r>
            <a:r>
              <a:rPr lang="en-US" sz="3600" dirty="0" smtClean="0"/>
              <a:t>the discussion</a:t>
            </a:r>
            <a:r>
              <a:rPr lang="en-US" sz="3600" dirty="0"/>
              <a:t>, OSHA staff can give or send you a complaint form if you wish to file.</a:t>
            </a:r>
          </a:p>
          <a:p>
            <a:pPr lvl="1">
              <a:spcBef>
                <a:spcPts val="1200"/>
              </a:spcBef>
              <a:buClrTx/>
            </a:pPr>
            <a:r>
              <a:rPr lang="en-US" sz="3600" dirty="0"/>
              <a:t>Note that if a hazard is life-threatening, call the Regional or local office or </a:t>
            </a:r>
            <a:r>
              <a:rPr lang="en-US" sz="3600" dirty="0" smtClean="0"/>
              <a:t>1-800-321-OSHA immediately.</a:t>
            </a:r>
            <a:endParaRPr lang="en-US" dirty="0"/>
          </a:p>
        </p:txBody>
      </p:sp>
    </p:spTree>
    <p:extLst>
      <p:ext uri="{BB962C8B-B14F-4D97-AF65-F5344CB8AC3E}">
        <p14:creationId xmlns:p14="http://schemas.microsoft.com/office/powerpoint/2010/main" val="61119469"/>
      </p:ext>
    </p:extLst>
  </p:cSld>
  <p:clrMapOvr>
    <a:masterClrMapping/>
  </p:clrMapOvr>
  <p:transition advTm="265"/>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OSHA </a:t>
            </a:r>
            <a:r>
              <a:rPr lang="en-US" dirty="0"/>
              <a:t>Regulations</a:t>
            </a:r>
          </a:p>
        </p:txBody>
      </p:sp>
      <p:sp>
        <p:nvSpPr>
          <p:cNvPr id="3" name="Content Placeholder 2"/>
          <p:cNvSpPr>
            <a:spLocks noGrp="1"/>
          </p:cNvSpPr>
          <p:nvPr>
            <p:ph idx="1"/>
          </p:nvPr>
        </p:nvSpPr>
        <p:spPr/>
        <p:txBody>
          <a:bodyPr/>
          <a:lstStyle/>
          <a:p>
            <a:pPr>
              <a:buClrTx/>
              <a:buFont typeface="Wingdings" panose="05000000000000000000" pitchFamily="2" charset="2"/>
              <a:buChar char="Ø"/>
            </a:pPr>
            <a:r>
              <a:rPr lang="en-US" dirty="0" smtClean="0"/>
              <a:t>Whistleblower Protection</a:t>
            </a:r>
          </a:p>
          <a:p>
            <a:pPr lvl="1">
              <a:buClrTx/>
              <a:buFont typeface="Wingdings" panose="05000000000000000000" pitchFamily="2" charset="2"/>
              <a:buChar char="Ø"/>
            </a:pPr>
            <a:r>
              <a:rPr lang="en-US" dirty="0"/>
              <a:t>You may file a complaint with OSHA if your employer retaliates against you by taking </a:t>
            </a:r>
            <a:r>
              <a:rPr lang="en-US" dirty="0" smtClean="0"/>
              <a:t>unfavorable personnel </a:t>
            </a:r>
            <a:r>
              <a:rPr lang="en-US" dirty="0"/>
              <a:t>action because you engaged in protected activity relating to </a:t>
            </a:r>
            <a:r>
              <a:rPr lang="en-US" dirty="0" smtClean="0"/>
              <a:t>workplace safety and health</a:t>
            </a:r>
            <a:endParaRPr lang="en-US" sz="600" dirty="0" smtClean="0"/>
          </a:p>
          <a:p>
            <a:pPr lvl="1">
              <a:buClrTx/>
              <a:buFont typeface="Wingdings" panose="05000000000000000000" pitchFamily="2" charset="2"/>
              <a:buChar char="Ø"/>
            </a:pPr>
            <a:r>
              <a:rPr lang="en-US" dirty="0" smtClean="0"/>
              <a:t>Complaints must be filed in writing, following OSHA guidelines</a:t>
            </a:r>
          </a:p>
          <a:p>
            <a:pPr lvl="1">
              <a:buClrTx/>
              <a:buFont typeface="Wingdings" panose="05000000000000000000" pitchFamily="2" charset="2"/>
              <a:buChar char="Ø"/>
            </a:pPr>
            <a:endParaRPr lang="en-US" dirty="0" smtClean="0"/>
          </a:p>
          <a:p>
            <a:pPr lvl="1">
              <a:buClrTx/>
              <a:buFont typeface="Wingdings" panose="05000000000000000000" pitchFamily="2" charset="2"/>
              <a:buChar char="Ø"/>
            </a:pPr>
            <a:endParaRPr lang="en-US" dirty="0"/>
          </a:p>
        </p:txBody>
      </p:sp>
    </p:spTree>
    <p:extLst>
      <p:ext uri="{BB962C8B-B14F-4D97-AF65-F5344CB8AC3E}">
        <p14:creationId xmlns:p14="http://schemas.microsoft.com/office/powerpoint/2010/main" val="2825727334"/>
      </p:ext>
    </p:extLst>
  </p:cSld>
  <p:clrMapOvr>
    <a:masterClrMapping/>
  </p:clrMapOvr>
  <p:transition advTm="224"/>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686800" cy="4495800"/>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Module – IV</a:t>
            </a:r>
            <a:br>
              <a:rPr lang="en-US" dirty="0" smtClean="0"/>
            </a:br>
            <a:r>
              <a:rPr lang="en-US" dirty="0" smtClean="0"/>
              <a:t>C</a:t>
            </a:r>
            <a:r>
              <a:rPr lang="en-US" sz="4400" dirty="0" smtClean="0"/>
              <a:t>o</a:t>
            </a:r>
            <a:r>
              <a:rPr lang="en-US" dirty="0" smtClean="0"/>
              <a:t>ntrolling</a:t>
            </a:r>
            <a:r>
              <a:rPr lang="en-US" sz="3600" dirty="0" smtClean="0"/>
              <a:t> </a:t>
            </a:r>
            <a:r>
              <a:rPr lang="en-US" dirty="0" smtClean="0"/>
              <a:t>Ignition</a:t>
            </a:r>
            <a:r>
              <a:rPr lang="en-US" sz="2800" dirty="0" smtClean="0"/>
              <a:t> </a:t>
            </a:r>
            <a:r>
              <a:rPr lang="en-US" dirty="0" smtClean="0"/>
              <a:t>Sources, Equipment Maintenance, and Material Handling</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737888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57200" y="274638"/>
            <a:ext cx="8229600" cy="1554162"/>
          </a:xfrm>
        </p:spPr>
        <p:txBody>
          <a:bodyPr>
            <a:normAutofit/>
          </a:bodyPr>
          <a:lstStyle/>
          <a:p>
            <a:r>
              <a:rPr lang="en-US" sz="3200" dirty="0">
                <a:solidFill>
                  <a:schemeClr val="bg1"/>
                </a:solidFill>
              </a:rPr>
              <a:t>Grain Dust Explosions in the U.S</a:t>
            </a:r>
            <a:r>
              <a:rPr lang="en-US" sz="3200" dirty="0" smtClean="0">
                <a:solidFill>
                  <a:schemeClr val="bg1"/>
                </a:solidFill>
              </a:rPr>
              <a:t>.: </a:t>
            </a:r>
            <a:br>
              <a:rPr lang="en-US" sz="3200" dirty="0" smtClean="0">
                <a:solidFill>
                  <a:schemeClr val="bg1"/>
                </a:solidFill>
              </a:rPr>
            </a:br>
            <a:r>
              <a:rPr lang="en-US" sz="3200" dirty="0" smtClean="0">
                <a:solidFill>
                  <a:schemeClr val="bg1"/>
                </a:solidFill>
              </a:rPr>
              <a:t>10 Year Average</a:t>
            </a:r>
            <a:br>
              <a:rPr lang="en-US" sz="3200" dirty="0" smtClean="0">
                <a:solidFill>
                  <a:schemeClr val="bg1"/>
                </a:solidFill>
              </a:rPr>
            </a:br>
            <a:r>
              <a:rPr lang="en-US" sz="3200" dirty="0" smtClean="0">
                <a:solidFill>
                  <a:schemeClr val="bg1"/>
                </a:solidFill>
              </a:rPr>
              <a:t>1995 – 2014</a:t>
            </a:r>
            <a:endParaRPr lang="en-US" sz="3200" dirty="0">
              <a:solidFill>
                <a:schemeClr val="bg1"/>
              </a:solidFill>
            </a:endParaRPr>
          </a:p>
        </p:txBody>
      </p:sp>
      <p:pic>
        <p:nvPicPr>
          <p:cNvPr id="2" name="Picture 1" descr="&#10;Graph gives 10-year average of the number of grain dust explosions occurring in the U.S. from 1995 until 2014. " title="Graph  of grain dust explosions in the U.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981200"/>
            <a:ext cx="7394028" cy="4185745"/>
          </a:xfrm>
          <a:prstGeom prst="rect">
            <a:avLst/>
          </a:prstGeom>
        </p:spPr>
      </p:pic>
    </p:spTree>
    <p:extLst>
      <p:ext uri="{BB962C8B-B14F-4D97-AF65-F5344CB8AC3E}">
        <p14:creationId xmlns:p14="http://schemas.microsoft.com/office/powerpoint/2010/main" val="16005257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Learn about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potential sources of ignition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how equipment maintenance and hazard monitoring reduces the risk of ignition</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the need for proper handling equipment sizing</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the use of appropriate material handling techniques</a:t>
            </a:r>
          </a:p>
          <a:p>
            <a:pPr marL="137160" marR="0" lvl="0" indent="0" algn="l" defTabSz="914400" rtl="0" eaLnBrk="1" fontAlgn="auto" latinLnBrk="0" hangingPunct="1">
              <a:lnSpc>
                <a:spcPct val="100000"/>
              </a:lnSpc>
              <a:spcBef>
                <a:spcPct val="2000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15113863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pPr>
              <a:buClr>
                <a:schemeClr val="bg1"/>
              </a:buClr>
            </a:pPr>
            <a:r>
              <a:rPr lang="en-US" dirty="0" smtClean="0"/>
              <a:t>Real risk? or Compliance??</a:t>
            </a:r>
          </a:p>
          <a:p>
            <a:pPr>
              <a:buClr>
                <a:schemeClr val="bg1"/>
              </a:buClr>
            </a:pPr>
            <a:r>
              <a:rPr lang="en-US" dirty="0" smtClean="0"/>
              <a:t>Cost impact?</a:t>
            </a:r>
          </a:p>
          <a:p>
            <a:pPr>
              <a:buClr>
                <a:schemeClr val="bg1"/>
              </a:buClr>
            </a:pPr>
            <a:r>
              <a:rPr lang="en-US" dirty="0" smtClean="0"/>
              <a:t>Work load of workers and supervisors</a:t>
            </a:r>
          </a:p>
          <a:p>
            <a:pPr>
              <a:buClr>
                <a:schemeClr val="bg1"/>
              </a:buClr>
            </a:pPr>
            <a:r>
              <a:rPr lang="en-US" dirty="0" smtClean="0"/>
              <a:t>Timeline/Downtime</a:t>
            </a:r>
          </a:p>
          <a:p>
            <a:pPr>
              <a:buClr>
                <a:schemeClr val="bg1"/>
              </a:buClr>
            </a:pPr>
            <a:endParaRPr lang="en-US" dirty="0"/>
          </a:p>
        </p:txBody>
      </p:sp>
      <p:sp>
        <p:nvSpPr>
          <p:cNvPr id="6" name="TextBox 5"/>
          <p:cNvSpPr txBox="1"/>
          <p:nvPr/>
        </p:nvSpPr>
        <p:spPr>
          <a:xfrm>
            <a:off x="6553200" y="5802868"/>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baghouse.com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Photo of baghouse, equipment used to collect dust" title="Baghouse pho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2300" y="3429000"/>
            <a:ext cx="1676400" cy="2249424"/>
          </a:xfrm>
          <a:prstGeom prst="rect">
            <a:avLst/>
          </a:prstGeom>
        </p:spPr>
      </p:pic>
    </p:spTree>
    <p:extLst>
      <p:ext uri="{BB962C8B-B14F-4D97-AF65-F5344CB8AC3E}">
        <p14:creationId xmlns:p14="http://schemas.microsoft.com/office/powerpoint/2010/main" val="1546624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What are the important preventive maintenance in grain handling and processing industry?</a:t>
            </a:r>
          </a:p>
          <a:p>
            <a:pPr>
              <a:buClrTx/>
            </a:pPr>
            <a:r>
              <a:rPr lang="en-US" dirty="0" smtClean="0"/>
              <a:t>Why we should conduct preventive maintenance?</a:t>
            </a: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Preventive Maintenance</a:t>
            </a:r>
            <a:endParaRPr lang="en-US" dirty="0"/>
          </a:p>
        </p:txBody>
      </p:sp>
    </p:spTree>
    <p:extLst>
      <p:ext uri="{BB962C8B-B14F-4D97-AF65-F5344CB8AC3E}">
        <p14:creationId xmlns:p14="http://schemas.microsoft.com/office/powerpoint/2010/main" val="17593715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lnSpcReduction="10000"/>
          </a:bodyPr>
          <a:lstStyle/>
          <a:p>
            <a:pPr>
              <a:buClrTx/>
            </a:pPr>
            <a:r>
              <a:rPr lang="en-US" dirty="0" smtClean="0"/>
              <a:t>Routine maintenance: Lubrication of bearings, replacing hammermill screens, checking drives, belts, checking oil levels</a:t>
            </a:r>
          </a:p>
          <a:p>
            <a:pPr>
              <a:buClrTx/>
            </a:pPr>
            <a:r>
              <a:rPr lang="en-US" dirty="0" smtClean="0"/>
              <a:t>Emergency maintenance: Unscheduled breakdowns – must be done immediately</a:t>
            </a:r>
          </a:p>
          <a:p>
            <a:pPr>
              <a:buClrTx/>
            </a:pPr>
            <a:r>
              <a:rPr lang="en-US" dirty="0" smtClean="0"/>
              <a:t>Call-in maintenance: Through contractor or millwright service</a:t>
            </a:r>
          </a:p>
          <a:p>
            <a:pPr>
              <a:buClrTx/>
            </a:pPr>
            <a:r>
              <a:rPr lang="en-US" dirty="0" smtClean="0"/>
              <a:t>Preventive maintenance: Scheduled inspections and making adjustments and repairs to equipment; replacement of worn parts prior to failure.</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Equipment Maintenance</a:t>
            </a:r>
            <a:endParaRPr lang="en-US" dirty="0"/>
          </a:p>
        </p:txBody>
      </p:sp>
    </p:spTree>
    <p:extLst>
      <p:ext uri="{BB962C8B-B14F-4D97-AF65-F5344CB8AC3E}">
        <p14:creationId xmlns:p14="http://schemas.microsoft.com/office/powerpoint/2010/main" val="6617429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All mechanical and electrical equipment must be kept in proper operating condition</a:t>
            </a:r>
          </a:p>
          <a:p>
            <a:pPr>
              <a:buClrTx/>
            </a:pPr>
            <a:r>
              <a:rPr lang="en-US" dirty="0" smtClean="0"/>
              <a:t>Annual inspection of all the equipment</a:t>
            </a:r>
          </a:p>
          <a:p>
            <a:pPr>
              <a:buClrTx/>
            </a:pPr>
            <a:r>
              <a:rPr lang="en-US" dirty="0" smtClean="0"/>
              <a:t>Must be lubricated and maintained according to manufacturer’s recommendations</a:t>
            </a:r>
          </a:p>
          <a:p>
            <a:pPr>
              <a:buClrTx/>
            </a:pPr>
            <a:r>
              <a:rPr lang="en-US" dirty="0" smtClean="0"/>
              <a:t>Malfunctioning equipment must be repaired or removed from service</a:t>
            </a:r>
          </a:p>
          <a:p>
            <a:pPr>
              <a:buClrTx/>
            </a:pPr>
            <a:r>
              <a:rPr lang="en-US" dirty="0" smtClean="0"/>
              <a:t>Date of inspection!</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Preventive Maintenance - continued</a:t>
            </a:r>
            <a:endParaRPr lang="en-US" dirty="0"/>
          </a:p>
        </p:txBody>
      </p:sp>
    </p:spTree>
    <p:extLst>
      <p:ext uri="{BB962C8B-B14F-4D97-AF65-F5344CB8AC3E}">
        <p14:creationId xmlns:p14="http://schemas.microsoft.com/office/powerpoint/2010/main" val="39753284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Tx/>
            </a:pPr>
            <a:r>
              <a:rPr lang="en-US" dirty="0" smtClean="0"/>
              <a:t>Principle of operation</a:t>
            </a:r>
          </a:p>
          <a:p>
            <a:pPr>
              <a:buClrTx/>
            </a:pPr>
            <a:r>
              <a:rPr lang="en-US" dirty="0" smtClean="0"/>
              <a:t>Components</a:t>
            </a:r>
          </a:p>
          <a:p>
            <a:pPr>
              <a:buClrTx/>
            </a:pPr>
            <a:r>
              <a:rPr lang="en-US" dirty="0" smtClean="0"/>
              <a:t>Function and characteristics</a:t>
            </a:r>
          </a:p>
          <a:p>
            <a:pPr>
              <a:buClrTx/>
            </a:pPr>
            <a:r>
              <a:rPr lang="en-US" dirty="0" smtClean="0"/>
              <a:t>Linking different equipment</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a:t>
            </a:r>
            <a:endParaRPr lang="en-US" dirty="0"/>
          </a:p>
        </p:txBody>
      </p:sp>
    </p:spTree>
    <p:extLst>
      <p:ext uri="{BB962C8B-B14F-4D97-AF65-F5344CB8AC3E}">
        <p14:creationId xmlns:p14="http://schemas.microsoft.com/office/powerpoint/2010/main" val="28189742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229600" cy="4708525"/>
          </a:xfrm>
        </p:spPr>
        <p:txBody>
          <a:bodyPr/>
          <a:lstStyle/>
          <a:p>
            <a:pPr>
              <a:buClrTx/>
            </a:pPr>
            <a:r>
              <a:rPr lang="en-US" dirty="0" smtClean="0"/>
              <a:t>Equipment list and their specs</a:t>
            </a:r>
          </a:p>
          <a:p>
            <a:pPr>
              <a:buClrTx/>
            </a:pPr>
            <a:r>
              <a:rPr lang="en-US" dirty="0" smtClean="0"/>
              <a:t>Equipment manufacturer</a:t>
            </a:r>
          </a:p>
          <a:p>
            <a:pPr>
              <a:buClrTx/>
            </a:pPr>
            <a:r>
              <a:rPr lang="en-US" dirty="0" smtClean="0"/>
              <a:t>Installation and maintenance manuals</a:t>
            </a:r>
          </a:p>
          <a:p>
            <a:pPr>
              <a:buClrTx/>
            </a:pPr>
            <a:r>
              <a:rPr lang="en-US" dirty="0" smtClean="0"/>
              <a:t>Electrical components and electrician</a:t>
            </a:r>
          </a:p>
          <a:p>
            <a:pPr>
              <a:buClrTx/>
            </a:pPr>
            <a:r>
              <a:rPr lang="en-US" dirty="0" smtClean="0"/>
              <a:t>Suppliers of components</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Equipment Maintenance Components - continued</a:t>
            </a:r>
            <a:endParaRPr lang="en-US" dirty="0"/>
          </a:p>
        </p:txBody>
      </p:sp>
    </p:spTree>
    <p:extLst>
      <p:ext uri="{BB962C8B-B14F-4D97-AF65-F5344CB8AC3E}">
        <p14:creationId xmlns:p14="http://schemas.microsoft.com/office/powerpoint/2010/main" val="14820439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Perform Maintenance in Equipment</a:t>
            </a:r>
            <a:endParaRPr lang="en-US" dirty="0"/>
          </a:p>
        </p:txBody>
      </p:sp>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Hole in cyclone will impact its ability to separate dust" title="Hole in cyclo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700" y="1981200"/>
            <a:ext cx="2819400" cy="3733800"/>
          </a:xfrm>
          <a:prstGeom prst="rect">
            <a:avLst/>
          </a:prstGeom>
        </p:spPr>
      </p:pic>
      <p:pic>
        <p:nvPicPr>
          <p:cNvPr id="4" name="Picture 3" descr="Opening in bucket elevator leg will cause leaking grain and dust" title="open bucket elevator l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9200" y="1903288"/>
            <a:ext cx="2958957" cy="3811712"/>
          </a:xfrm>
          <a:prstGeom prst="rect">
            <a:avLst/>
          </a:prstGeom>
        </p:spPr>
      </p:pic>
    </p:spTree>
    <p:extLst>
      <p:ext uri="{BB962C8B-B14F-4D97-AF65-F5344CB8AC3E}">
        <p14:creationId xmlns:p14="http://schemas.microsoft.com/office/powerpoint/2010/main" val="12863546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Avoid Possible </a:t>
            </a:r>
            <a:r>
              <a:rPr lang="en-US" dirty="0"/>
              <a:t>H</a:t>
            </a:r>
            <a:r>
              <a:rPr lang="en-US" dirty="0" smtClean="0"/>
              <a:t>azards</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Avoid using duct tape to fix hole in screw conveyor" title="Conveyor fixed with duct ta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1600200"/>
            <a:ext cx="5249333" cy="3962400"/>
          </a:xfrm>
          <a:prstGeom prst="rect">
            <a:avLst/>
          </a:prstGeom>
        </p:spPr>
      </p:pic>
    </p:spTree>
    <p:extLst>
      <p:ext uri="{BB962C8B-B14F-4D97-AF65-F5344CB8AC3E}">
        <p14:creationId xmlns:p14="http://schemas.microsoft.com/office/powerpoint/2010/main" val="103710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Avoid Possible Hazards - continued</a:t>
            </a:r>
            <a:endParaRPr lang="en-US" dirty="0"/>
          </a:p>
        </p:txBody>
      </p:sp>
      <p:sp>
        <p:nvSpPr>
          <p:cNvPr id="5" name="TextBox 4"/>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pic>
        <p:nvPicPr>
          <p:cNvPr id="3" name="Picture 2" descr="Photo shows plastic bag covering hole in screw conveyor below a hopper. " title="Plastic bag over convey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4839" y="1708364"/>
            <a:ext cx="5219700" cy="3911600"/>
          </a:xfrm>
          <a:prstGeom prst="rect">
            <a:avLst/>
          </a:prstGeom>
        </p:spPr>
      </p:pic>
    </p:spTree>
    <p:extLst>
      <p:ext uri="{BB962C8B-B14F-4D97-AF65-F5344CB8AC3E}">
        <p14:creationId xmlns:p14="http://schemas.microsoft.com/office/powerpoint/2010/main" val="3553959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76200" y="5410200"/>
            <a:ext cx="8915400" cy="1077218"/>
          </a:xfrm>
          <a:prstGeom prst="rect">
            <a:avLst/>
          </a:prstGeom>
          <a:noFill/>
        </p:spPr>
        <p:txBody>
          <a:bodyPr wrap="square" rtlCol="0">
            <a:spAutoFit/>
          </a:bodyPr>
          <a:lstStyle/>
          <a:p>
            <a:pPr algn="ctr"/>
            <a:r>
              <a:rPr lang="en-US" sz="3200" dirty="0"/>
              <a:t>Five year average of grain dust explosions in the U.S.</a:t>
            </a:r>
          </a:p>
        </p:txBody>
      </p:sp>
      <p:sp>
        <p:nvSpPr>
          <p:cNvPr id="9" name="Title 1"/>
          <p:cNvSpPr>
            <a:spLocks noGrp="1"/>
          </p:cNvSpPr>
          <p:nvPr>
            <p:ph type="title"/>
          </p:nvPr>
        </p:nvSpPr>
        <p:spPr>
          <a:xfrm>
            <a:off x="419100" y="152400"/>
            <a:ext cx="8229600" cy="655638"/>
          </a:xfrm>
        </p:spPr>
        <p:txBody>
          <a:bodyPr>
            <a:normAutofit/>
          </a:bodyPr>
          <a:lstStyle/>
          <a:p>
            <a:r>
              <a:rPr lang="en-US" sz="3200" dirty="0">
                <a:solidFill>
                  <a:schemeClr val="bg1"/>
                </a:solidFill>
              </a:rPr>
              <a:t>Grain Dust Explosions in the U.S.</a:t>
            </a:r>
          </a:p>
        </p:txBody>
      </p:sp>
      <p:sp>
        <p:nvSpPr>
          <p:cNvPr id="7" name="TextBox 6"/>
          <p:cNvSpPr txBox="1"/>
          <p:nvPr/>
        </p:nvSpPr>
        <p:spPr>
          <a:xfrm>
            <a:off x="2117717" y="990600"/>
            <a:ext cx="4832366" cy="369332"/>
          </a:xfrm>
          <a:prstGeom prst="rect">
            <a:avLst/>
          </a:prstGeom>
          <a:noFill/>
        </p:spPr>
        <p:txBody>
          <a:bodyPr wrap="square" rtlCol="0">
            <a:spAutoFit/>
          </a:bodyPr>
          <a:lstStyle/>
          <a:p>
            <a:r>
              <a:rPr lang="en-US" dirty="0">
                <a:solidFill>
                  <a:schemeClr val="bg1"/>
                </a:solidFill>
              </a:rPr>
              <a:t>Source: Ambrose and Sanghi, 2014, World Grain</a:t>
            </a:r>
          </a:p>
        </p:txBody>
      </p:sp>
      <p:pic>
        <p:nvPicPr>
          <p:cNvPr id="3" name="Picture 2" descr="Map of locations of grain dust explosions in the United States. &#10;&#10;" title="map of grain dust explosion in the U.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676400"/>
            <a:ext cx="8082951" cy="4563374"/>
          </a:xfrm>
          <a:prstGeom prst="rect">
            <a:avLst/>
          </a:prstGeom>
        </p:spPr>
      </p:pic>
    </p:spTree>
    <p:extLst>
      <p:ext uri="{BB962C8B-B14F-4D97-AF65-F5344CB8AC3E}">
        <p14:creationId xmlns:p14="http://schemas.microsoft.com/office/powerpoint/2010/main" val="3901246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92500" lnSpcReduction="10000"/>
          </a:bodyPr>
          <a:lstStyle/>
          <a:p>
            <a:pPr>
              <a:buClrTx/>
            </a:pPr>
            <a:r>
              <a:rPr lang="en-US" dirty="0" smtClean="0"/>
              <a:t>Lockout/tag out program</a:t>
            </a:r>
          </a:p>
          <a:p>
            <a:pPr>
              <a:buClrTx/>
            </a:pPr>
            <a:r>
              <a:rPr lang="en-US" dirty="0" smtClean="0"/>
              <a:t>Report broken/defective electrical equipment</a:t>
            </a:r>
          </a:p>
          <a:p>
            <a:pPr>
              <a:buClrTx/>
            </a:pPr>
            <a:r>
              <a:rPr lang="en-US" dirty="0" smtClean="0"/>
              <a:t>Reset a circuit breaker only once</a:t>
            </a:r>
          </a:p>
          <a:p>
            <a:pPr>
              <a:buClrTx/>
            </a:pPr>
            <a:r>
              <a:rPr lang="en-US" dirty="0" smtClean="0"/>
              <a:t>Do not bypass fuses</a:t>
            </a:r>
          </a:p>
          <a:p>
            <a:pPr>
              <a:buClrTx/>
            </a:pPr>
            <a:r>
              <a:rPr lang="en-US" dirty="0" smtClean="0"/>
              <a:t>Do not use metal ladders around electrical equipment</a:t>
            </a:r>
          </a:p>
          <a:p>
            <a:pPr>
              <a:buClrTx/>
            </a:pPr>
            <a:r>
              <a:rPr lang="en-US" dirty="0" smtClean="0"/>
              <a:t>Ground all electrical equipment</a:t>
            </a:r>
          </a:p>
          <a:p>
            <a:pPr>
              <a:buClrTx/>
            </a:pPr>
            <a:r>
              <a:rPr lang="en-US" dirty="0" smtClean="0"/>
              <a:t>Do not overload electrical </a:t>
            </a:r>
            <a:r>
              <a:rPr lang="en-US" dirty="0"/>
              <a:t>circuits</a:t>
            </a:r>
            <a:endParaRPr lang="en-US" dirty="0" smtClean="0"/>
          </a:p>
          <a:p>
            <a:pPr>
              <a:buClrTx/>
            </a:pPr>
            <a:r>
              <a:rPr lang="en-US" dirty="0" smtClean="0"/>
              <a:t>The </a:t>
            </a:r>
            <a:r>
              <a:rPr lang="en-US" dirty="0"/>
              <a:t>resistance to ground in the wire should be less than 10</a:t>
            </a:r>
            <a:r>
              <a:rPr lang="en-US" baseline="30000" dirty="0"/>
              <a:t>6</a:t>
            </a:r>
            <a:r>
              <a:rPr lang="en-US" dirty="0"/>
              <a:t> ohms (NFPA 77 – Recommended practice on static electricity</a:t>
            </a:r>
            <a:r>
              <a:rPr lang="en-US" dirty="0" smtClean="0"/>
              <a:t>)</a:t>
            </a:r>
            <a:endParaRPr lang="en-US" dirty="0"/>
          </a:p>
        </p:txBody>
      </p:sp>
      <p:sp>
        <p:nvSpPr>
          <p:cNvPr id="2" name="Title 1"/>
          <p:cNvSpPr>
            <a:spLocks noGrp="1"/>
          </p:cNvSpPr>
          <p:nvPr>
            <p:ph type="title" idx="4294967295"/>
          </p:nvPr>
        </p:nvSpPr>
        <p:spPr>
          <a:xfrm>
            <a:off x="0" y="274638"/>
            <a:ext cx="8229600" cy="1143000"/>
          </a:xfrm>
        </p:spPr>
        <p:txBody>
          <a:bodyPr>
            <a:normAutofit/>
          </a:bodyPr>
          <a:lstStyle/>
          <a:p>
            <a:r>
              <a:rPr lang="en-US" dirty="0" smtClean="0"/>
              <a:t>Electrical Hazards</a:t>
            </a:r>
            <a:endParaRPr lang="en-US" dirty="0"/>
          </a:p>
        </p:txBody>
      </p:sp>
    </p:spTree>
    <p:extLst>
      <p:ext uri="{BB962C8B-B14F-4D97-AF65-F5344CB8AC3E}">
        <p14:creationId xmlns:p14="http://schemas.microsoft.com/office/powerpoint/2010/main" val="37050301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381000" y="1905000"/>
            <a:ext cx="3048000" cy="2903538"/>
          </a:xfrm>
        </p:spPr>
        <p:txBody>
          <a:bodyPr/>
          <a:lstStyle/>
          <a:p>
            <a:pPr>
              <a:buClrTx/>
              <a:buFont typeface="Wingdings" panose="05000000000000000000" pitchFamily="2" charset="2"/>
              <a:buChar char="§"/>
            </a:pPr>
            <a:r>
              <a:rPr lang="en-US" dirty="0"/>
              <a:t>Manual</a:t>
            </a:r>
          </a:p>
          <a:p>
            <a:pPr>
              <a:buClrTx/>
              <a:buFont typeface="Wingdings" panose="05000000000000000000" pitchFamily="2" charset="2"/>
              <a:buChar char="§"/>
            </a:pPr>
            <a:r>
              <a:rPr lang="en-US" dirty="0"/>
              <a:t>Gravity</a:t>
            </a:r>
          </a:p>
          <a:p>
            <a:pPr>
              <a:buClrTx/>
              <a:buFont typeface="Wingdings" panose="05000000000000000000" pitchFamily="2" charset="2"/>
              <a:buChar char="§"/>
            </a:pPr>
            <a:r>
              <a:rPr lang="en-US" dirty="0"/>
              <a:t>Mechanical</a:t>
            </a:r>
          </a:p>
          <a:p>
            <a:pPr>
              <a:buClrTx/>
              <a:buFont typeface="Wingdings" panose="05000000000000000000" pitchFamily="2" charset="2"/>
              <a:buChar char="§"/>
            </a:pPr>
            <a:r>
              <a:rPr lang="en-US" dirty="0"/>
              <a:t>Pneumatic</a:t>
            </a:r>
          </a:p>
          <a:p>
            <a:pPr>
              <a:buClrTx/>
              <a:buFont typeface="Wingdings" panose="05000000000000000000" pitchFamily="2" charset="2"/>
              <a:buChar char="§"/>
            </a:pPr>
            <a:endParaRPr lang="en-US" dirty="0"/>
          </a:p>
        </p:txBody>
      </p:sp>
      <p:sp>
        <p:nvSpPr>
          <p:cNvPr id="4098" name="Title 3"/>
          <p:cNvSpPr>
            <a:spLocks noGrp="1"/>
          </p:cNvSpPr>
          <p:nvPr>
            <p:ph type="title" idx="4294967295"/>
          </p:nvPr>
        </p:nvSpPr>
        <p:spPr>
          <a:xfrm>
            <a:off x="0" y="274638"/>
            <a:ext cx="8229600" cy="1143000"/>
          </a:xfrm>
        </p:spPr>
        <p:txBody>
          <a:bodyPr/>
          <a:lstStyle/>
          <a:p>
            <a:pPr eaLnBrk="1" hangingPunct="1"/>
            <a:r>
              <a:rPr lang="en-US" b="1" dirty="0" smtClean="0"/>
              <a:t>Material Handling Techniques</a:t>
            </a:r>
          </a:p>
        </p:txBody>
      </p:sp>
      <p:pic>
        <p:nvPicPr>
          <p:cNvPr id="3" name="Picture 2" descr="Photo of grain handling system" title="grain handling syste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1981200"/>
            <a:ext cx="3592286" cy="2390503"/>
          </a:xfrm>
          <a:prstGeom prst="rect">
            <a:avLst/>
          </a:prstGeom>
        </p:spPr>
      </p:pic>
    </p:spTree>
    <p:extLst>
      <p:ext uri="{BB962C8B-B14F-4D97-AF65-F5344CB8AC3E}">
        <p14:creationId xmlns:p14="http://schemas.microsoft.com/office/powerpoint/2010/main" val="6592902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b="1" dirty="0" smtClean="0"/>
              <a:t>Spouting</a:t>
            </a:r>
          </a:p>
        </p:txBody>
      </p:sp>
      <p:sp>
        <p:nvSpPr>
          <p:cNvPr id="7" name="Content Placeholder 6"/>
          <p:cNvSpPr>
            <a:spLocks noGrp="1"/>
          </p:cNvSpPr>
          <p:nvPr>
            <p:ph sz="half" idx="1"/>
          </p:nvPr>
        </p:nvSpPr>
        <p:spPr>
          <a:xfrm>
            <a:off x="4299045" y="1545608"/>
            <a:ext cx="4540155" cy="4525963"/>
          </a:xfrm>
        </p:spPr>
        <p:txBody>
          <a:bodyPr rtlCol="0">
            <a:normAutofit/>
          </a:bodyPr>
          <a:lstStyle/>
          <a:p>
            <a:pPr eaLnBrk="1" fontAlgn="auto" hangingPunct="1">
              <a:spcAft>
                <a:spcPts val="0"/>
              </a:spcAft>
              <a:buClrTx/>
              <a:buFont typeface="Arial" pitchFamily="34" charset="0"/>
              <a:buChar char="•"/>
              <a:defRPr/>
            </a:pPr>
            <a:r>
              <a:rPr lang="en-US" dirty="0" smtClean="0"/>
              <a:t>Spouting must be steep enough for the material being conveyed to slide down the spout.</a:t>
            </a:r>
          </a:p>
          <a:p>
            <a:pPr eaLnBrk="1" fontAlgn="auto" hangingPunct="1">
              <a:spcAft>
                <a:spcPts val="0"/>
              </a:spcAft>
              <a:buClrTx/>
              <a:buFont typeface="Arial" pitchFamily="34" charset="0"/>
              <a:buChar char="•"/>
              <a:defRPr/>
            </a:pPr>
            <a:r>
              <a:rPr lang="en-US" dirty="0" smtClean="0"/>
              <a:t>Spout must be of adequate size to convey materials at the rate required.</a:t>
            </a:r>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None/>
              <a:defRPr/>
            </a:pPr>
            <a:endParaRPr lang="en-US" dirty="0" smtClean="0"/>
          </a:p>
          <a:p>
            <a:pPr eaLnBrk="1" fontAlgn="auto" hangingPunct="1">
              <a:spcAft>
                <a:spcPts val="0"/>
              </a:spcAft>
              <a:buClrTx/>
              <a:buFont typeface="Arial" pitchFamily="34" charset="0"/>
              <a:buChar char="•"/>
              <a:defRPr/>
            </a:pPr>
            <a:endParaRPr lang="en-US" dirty="0" smtClean="0"/>
          </a:p>
          <a:p>
            <a:pPr eaLnBrk="1" fontAlgn="auto" hangingPunct="1">
              <a:spcAft>
                <a:spcPts val="0"/>
              </a:spcAft>
              <a:buClrTx/>
              <a:buFont typeface="Arial" pitchFamily="34" charset="0"/>
              <a:buChar char="•"/>
              <a:defRPr/>
            </a:pPr>
            <a:endParaRPr lang="en-US" dirty="0" smtClean="0"/>
          </a:p>
        </p:txBody>
      </p:sp>
      <p:pic>
        <p:nvPicPr>
          <p:cNvPr id="2" name="Picture 1" title="Drawing of a Plant Layou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295400"/>
            <a:ext cx="3586348" cy="4845132"/>
          </a:xfrm>
          <a:prstGeom prst="rect">
            <a:avLst/>
          </a:prstGeom>
        </p:spPr>
      </p:pic>
    </p:spTree>
    <p:extLst>
      <p:ext uri="{BB962C8B-B14F-4D97-AF65-F5344CB8AC3E}">
        <p14:creationId xmlns:p14="http://schemas.microsoft.com/office/powerpoint/2010/main" val="718322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09600" y="1600200"/>
            <a:ext cx="8534400" cy="4525963"/>
          </a:xfrm>
        </p:spPr>
        <p:txBody>
          <a:bodyPr rtlCol="0">
            <a:normAutofit fontScale="92500" lnSpcReduction="10000"/>
          </a:bodyPr>
          <a:lstStyle/>
          <a:p>
            <a:pPr eaLnBrk="1" fontAlgn="auto" hangingPunct="1">
              <a:spcAft>
                <a:spcPts val="0"/>
              </a:spcAft>
              <a:buFont typeface="Arial" pitchFamily="34" charset="0"/>
              <a:buNone/>
              <a:defRPr/>
            </a:pPr>
            <a:r>
              <a:rPr lang="en-US" dirty="0" smtClean="0"/>
              <a:t>Recommended Minimum Spout Slopes (Industry Practice):</a:t>
            </a:r>
          </a:p>
          <a:p>
            <a:pPr eaLnBrk="1" fontAlgn="auto" hangingPunct="1">
              <a:spcAft>
                <a:spcPts val="0"/>
              </a:spcAft>
              <a:buFont typeface="Arial" pitchFamily="34" charset="0"/>
              <a:buChar char="•"/>
              <a:defRPr/>
            </a:pPr>
            <a:r>
              <a:rPr lang="en-US" dirty="0" smtClean="0"/>
              <a:t>Whole Grains</a:t>
            </a:r>
          </a:p>
          <a:p>
            <a:pPr marL="457200" lvl="1" indent="0" eaLnBrk="1" fontAlgn="auto" hangingPunct="1">
              <a:spcAft>
                <a:spcPts val="0"/>
              </a:spcAft>
              <a:buNone/>
              <a:defRPr/>
            </a:pPr>
            <a:r>
              <a:rPr lang="en-US" dirty="0" smtClean="0"/>
              <a:t>A. Dry Grain         		40 deg.</a:t>
            </a:r>
          </a:p>
          <a:p>
            <a:pPr marL="457200" lvl="1" indent="0" eaLnBrk="1" fontAlgn="auto" hangingPunct="1">
              <a:spcAft>
                <a:spcPts val="0"/>
              </a:spcAft>
              <a:buNone/>
              <a:defRPr/>
            </a:pPr>
            <a:r>
              <a:rPr lang="en-US" dirty="0" smtClean="0"/>
              <a:t>B. Wet Grain         		45 deg.</a:t>
            </a:r>
          </a:p>
          <a:p>
            <a:pPr eaLnBrk="1" fontAlgn="auto" hangingPunct="1">
              <a:spcAft>
                <a:spcPts val="0"/>
              </a:spcAft>
              <a:buFont typeface="Arial" pitchFamily="34" charset="0"/>
              <a:buChar char="•"/>
              <a:defRPr/>
            </a:pPr>
            <a:r>
              <a:rPr lang="en-US" dirty="0" smtClean="0"/>
              <a:t>Ingredients</a:t>
            </a:r>
          </a:p>
          <a:p>
            <a:pPr marL="457200" lvl="1" indent="0" eaLnBrk="1" fontAlgn="auto" hangingPunct="1">
              <a:spcAft>
                <a:spcPts val="0"/>
              </a:spcAft>
              <a:buNone/>
              <a:defRPr/>
            </a:pPr>
            <a:r>
              <a:rPr lang="en-US" dirty="0" smtClean="0"/>
              <a:t>C. Free Flowing 		50 deg.</a:t>
            </a:r>
          </a:p>
          <a:p>
            <a:pPr marL="457200" lvl="1" indent="0" eaLnBrk="1" fontAlgn="auto" hangingPunct="1">
              <a:spcAft>
                <a:spcPts val="0"/>
              </a:spcAft>
              <a:buNone/>
              <a:defRPr/>
            </a:pPr>
            <a:r>
              <a:rPr lang="en-US" dirty="0" smtClean="0"/>
              <a:t>D. Difficult Flowing 	60 deg.</a:t>
            </a:r>
          </a:p>
          <a:p>
            <a:pPr eaLnBrk="1" fontAlgn="auto" hangingPunct="1">
              <a:spcAft>
                <a:spcPts val="0"/>
              </a:spcAft>
              <a:buFont typeface="Arial" pitchFamily="34" charset="0"/>
              <a:buChar char="•"/>
              <a:defRPr/>
            </a:pPr>
            <a:r>
              <a:rPr lang="en-US" dirty="0" smtClean="0"/>
              <a:t>Feed</a:t>
            </a:r>
          </a:p>
          <a:p>
            <a:pPr marL="457200" lvl="1" indent="0" eaLnBrk="1" fontAlgn="auto" hangingPunct="1">
              <a:spcAft>
                <a:spcPts val="0"/>
              </a:spcAft>
              <a:buNone/>
              <a:defRPr/>
            </a:pPr>
            <a:r>
              <a:rPr lang="en-US" dirty="0" smtClean="0"/>
              <a:t>E. Mash Types		50 deg.</a:t>
            </a:r>
          </a:p>
          <a:p>
            <a:pPr marL="457200" lvl="1" indent="0" eaLnBrk="1" fontAlgn="auto" hangingPunct="1">
              <a:spcAft>
                <a:spcPts val="0"/>
              </a:spcAft>
              <a:buNone/>
              <a:defRPr/>
            </a:pPr>
            <a:r>
              <a:rPr lang="en-US" dirty="0" smtClean="0"/>
              <a:t>F. Pellets			45 deg.</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5122" name="Title 4"/>
          <p:cNvSpPr>
            <a:spLocks noGrp="1"/>
          </p:cNvSpPr>
          <p:nvPr>
            <p:ph type="title" idx="4294967295"/>
          </p:nvPr>
        </p:nvSpPr>
        <p:spPr>
          <a:xfrm>
            <a:off x="0" y="274638"/>
            <a:ext cx="8229600" cy="1143000"/>
          </a:xfrm>
        </p:spPr>
        <p:txBody>
          <a:bodyPr/>
          <a:lstStyle/>
          <a:p>
            <a:pPr eaLnBrk="1" hangingPunct="1"/>
            <a:r>
              <a:rPr lang="en-US" b="1" dirty="0" smtClean="0"/>
              <a:t>Spouting Types and Sizes</a:t>
            </a:r>
          </a:p>
        </p:txBody>
      </p:sp>
      <p:cxnSp>
        <p:nvCxnSpPr>
          <p:cNvPr id="8" name="Straight Connector 7" descr="plane illustrates angle of spout slope" title="horizontal plane"/>
          <p:cNvCxnSpPr/>
          <p:nvPr/>
        </p:nvCxnSpPr>
        <p:spPr>
          <a:xfrm rot="10800000">
            <a:off x="5867400" y="48006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descr="Slope of spout should be at least 40 degrees" title="spout"/>
          <p:cNvSpPr/>
          <p:nvPr/>
        </p:nvSpPr>
        <p:spPr>
          <a:xfrm rot="-2400000">
            <a:off x="7188200" y="2033588"/>
            <a:ext cx="171450" cy="393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sp>
        <p:nvSpPr>
          <p:cNvPr id="12" name="Arc 11" descr="Illustrates the slope angle of the spout. " title="Slope angle"/>
          <p:cNvSpPr/>
          <p:nvPr/>
        </p:nvSpPr>
        <p:spPr>
          <a:xfrm flipH="1">
            <a:off x="6934200" y="4267200"/>
            <a:ext cx="914400" cy="1066800"/>
          </a:xfrm>
          <a:prstGeom prst="arc">
            <a:avLst>
              <a:gd name="adj1" fmla="val 16200000"/>
              <a:gd name="adj2" fmla="val 21239459"/>
            </a:avLst>
          </a:prstGeom>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sp>
        <p:nvSpPr>
          <p:cNvPr id="5127" name="TextBox 12"/>
          <p:cNvSpPr txBox="1">
            <a:spLocks noChangeArrowheads="1"/>
          </p:cNvSpPr>
          <p:nvPr/>
        </p:nvSpPr>
        <p:spPr bwMode="auto">
          <a:xfrm>
            <a:off x="6172200" y="3886200"/>
            <a:ext cx="72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Slope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34" charset="0"/>
                <a:ea typeface="+mn-ea"/>
                <a:cs typeface="Arial" charset="0"/>
              </a:rPr>
              <a:t>Angle</a:t>
            </a:r>
          </a:p>
        </p:txBody>
      </p:sp>
      <p:cxnSp>
        <p:nvCxnSpPr>
          <p:cNvPr id="15" name="Straight Arrow Connector 14" descr="Arrow shows slope angle of spout. " title="arrow"/>
          <p:cNvCxnSpPr>
            <a:stCxn id="5127" idx="3"/>
          </p:cNvCxnSpPr>
          <p:nvPr/>
        </p:nvCxnSpPr>
        <p:spPr>
          <a:xfrm>
            <a:off x="6900863" y="4210050"/>
            <a:ext cx="338137" cy="361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5"/>
          <p:cNvSpPr txBox="1">
            <a:spLocks noChangeArrowheads="1"/>
          </p:cNvSpPr>
          <p:nvPr/>
        </p:nvSpPr>
        <p:spPr bwMode="auto">
          <a:xfrm>
            <a:off x="5943600" y="4876800"/>
            <a:ext cx="172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rPr>
              <a:t>Horizontal Plane</a:t>
            </a:r>
          </a:p>
        </p:txBody>
      </p:sp>
      <p:sp>
        <p:nvSpPr>
          <p:cNvPr id="5130" name="TextBox 16"/>
          <p:cNvSpPr txBox="1">
            <a:spLocks noChangeArrowheads="1"/>
          </p:cNvSpPr>
          <p:nvPr/>
        </p:nvSpPr>
        <p:spPr bwMode="auto">
          <a:xfrm>
            <a:off x="7239000" y="3048000"/>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Spout</a:t>
            </a:r>
          </a:p>
        </p:txBody>
      </p:sp>
      <p:cxnSp>
        <p:nvCxnSpPr>
          <p:cNvPr id="19" name="Straight Arrow Connector 18" descr="Arrow illustrates spout slope. " title="arrow"/>
          <p:cNvCxnSpPr/>
          <p:nvPr/>
        </p:nvCxnSpPr>
        <p:spPr>
          <a:xfrm rot="5400000">
            <a:off x="7315200" y="3505200"/>
            <a:ext cx="381000" cy="2286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9264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317625"/>
            <a:ext cx="8229600" cy="4525963"/>
          </a:xfrm>
        </p:spPr>
        <p:txBody>
          <a:bodyPr>
            <a:normAutofit/>
          </a:bodyPr>
          <a:lstStyle/>
          <a:p>
            <a:pPr lvl="1">
              <a:buClrTx/>
              <a:buFont typeface="Arial" panose="020B0604020202020204" pitchFamily="34" charset="0"/>
              <a:buChar char="•"/>
            </a:pPr>
            <a:r>
              <a:rPr lang="en-US" dirty="0" smtClean="0"/>
              <a:t>Designed to relieve or stop if the discharge end is plugged</a:t>
            </a:r>
          </a:p>
          <a:p>
            <a:pPr lvl="1">
              <a:buClrTx/>
              <a:buFont typeface="Arial" panose="020B0604020202020204" pitchFamily="34" charset="0"/>
              <a:buChar char="•"/>
            </a:pPr>
            <a:r>
              <a:rPr lang="en-US" dirty="0" smtClean="0"/>
              <a:t>Dust tight spouts</a:t>
            </a:r>
          </a:p>
          <a:p>
            <a:pPr lvl="1">
              <a:buClrTx/>
              <a:buFont typeface="Arial" panose="020B0604020202020204" pitchFamily="34" charset="0"/>
              <a:buChar char="•"/>
            </a:pPr>
            <a:r>
              <a:rPr lang="en-US" dirty="0" smtClean="0"/>
              <a:t>Spouts – lining at impact points and </a:t>
            </a:r>
            <a:br>
              <a:rPr lang="en-US" dirty="0" smtClean="0"/>
            </a:br>
            <a:r>
              <a:rPr lang="en-US" dirty="0" smtClean="0"/>
              <a:t>on wear surfaces</a:t>
            </a:r>
          </a:p>
          <a:p>
            <a:pPr lvl="1">
              <a:buClrTx/>
            </a:pPr>
            <a:endParaRPr lang="en-US" dirty="0" smtClean="0"/>
          </a:p>
        </p:txBody>
      </p:sp>
      <p:sp>
        <p:nvSpPr>
          <p:cNvPr id="5" name="Title 4"/>
          <p:cNvSpPr>
            <a:spLocks noGrp="1"/>
          </p:cNvSpPr>
          <p:nvPr>
            <p:ph type="title" idx="4294967295"/>
          </p:nvPr>
        </p:nvSpPr>
        <p:spPr>
          <a:xfrm>
            <a:off x="0" y="274638"/>
            <a:ext cx="8229600" cy="1143000"/>
          </a:xfrm>
        </p:spPr>
        <p:txBody>
          <a:bodyPr>
            <a:normAutofit/>
          </a:bodyPr>
          <a:lstStyle/>
          <a:p>
            <a:r>
              <a:rPr lang="en-US" dirty="0" smtClean="0"/>
              <a:t>Spouts</a:t>
            </a:r>
            <a:endParaRPr lang="en-US" dirty="0"/>
          </a:p>
        </p:txBody>
      </p:sp>
      <p:pic>
        <p:nvPicPr>
          <p:cNvPr id="2" name="Picture 1" descr="Photo of dust collection system" title="dust collection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886200"/>
            <a:ext cx="2895600" cy="2171700"/>
          </a:xfrm>
          <a:prstGeom prst="rect">
            <a:avLst/>
          </a:prstGeom>
        </p:spPr>
      </p:pic>
      <p:pic>
        <p:nvPicPr>
          <p:cNvPr id="3" name="Picture 2" descr="Photo of dust collection system" title="dust collection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3440003"/>
            <a:ext cx="1880191" cy="2506920"/>
          </a:xfrm>
          <a:prstGeom prst="rect">
            <a:avLst/>
          </a:prstGeom>
        </p:spPr>
      </p:pic>
      <p:pic>
        <p:nvPicPr>
          <p:cNvPr id="7" name="Picture 6" descr="Photo of dust collection system" title="dust collection system"/>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10400" y="2874114"/>
            <a:ext cx="1741377" cy="3048000"/>
          </a:xfrm>
          <a:prstGeom prst="rect">
            <a:avLst/>
          </a:prstGeom>
        </p:spPr>
      </p:pic>
      <p:sp>
        <p:nvSpPr>
          <p:cNvPr id="9" name="TextBox 8"/>
          <p:cNvSpPr txBox="1"/>
          <p:nvPr/>
        </p:nvSpPr>
        <p:spPr>
          <a:xfrm>
            <a:off x="7546754" y="6172200"/>
            <a:ext cx="12050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Photos: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1267979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524000"/>
            <a:ext cx="8229600" cy="4708525"/>
          </a:xfrm>
        </p:spPr>
        <p:txBody>
          <a:bodyPr rtlCol="0">
            <a:normAutofit/>
          </a:bodyPr>
          <a:lstStyle/>
          <a:p>
            <a:pPr eaLnBrk="1" fontAlgn="auto" hangingPunct="1">
              <a:spcAft>
                <a:spcPts val="0"/>
              </a:spcAft>
              <a:buClrTx/>
              <a:buFont typeface="Arial" pitchFamily="34" charset="0"/>
              <a:buChar char="•"/>
              <a:defRPr/>
            </a:pPr>
            <a:r>
              <a:rPr lang="en-US" dirty="0" smtClean="0"/>
              <a:t>Liners are used on the interior of spouts, usually square spouting to provide a longer wearing surface.</a:t>
            </a:r>
          </a:p>
          <a:p>
            <a:pPr eaLnBrk="1" fontAlgn="auto" hangingPunct="1">
              <a:spcAft>
                <a:spcPts val="0"/>
              </a:spcAft>
              <a:buClrTx/>
              <a:buFont typeface="Arial" pitchFamily="34" charset="0"/>
              <a:buChar char="•"/>
              <a:defRPr/>
            </a:pPr>
            <a:r>
              <a:rPr lang="en-US" dirty="0" smtClean="0"/>
              <a:t>Lining  material may be:</a:t>
            </a:r>
          </a:p>
          <a:p>
            <a:pPr lvl="1" eaLnBrk="1" fontAlgn="auto" hangingPunct="1">
              <a:spcAft>
                <a:spcPts val="0"/>
              </a:spcAft>
              <a:buClrTx/>
              <a:buFont typeface="Arial" pitchFamily="34" charset="0"/>
              <a:buChar char="–"/>
              <a:defRPr/>
            </a:pPr>
            <a:r>
              <a:rPr lang="en-US" dirty="0" smtClean="0"/>
              <a:t>Abrasion Resistant (AR) steel</a:t>
            </a:r>
          </a:p>
          <a:p>
            <a:pPr lvl="1" eaLnBrk="1" fontAlgn="auto" hangingPunct="1">
              <a:spcAft>
                <a:spcPts val="0"/>
              </a:spcAft>
              <a:buClrTx/>
              <a:buFont typeface="Arial" pitchFamily="34" charset="0"/>
              <a:buChar char="–"/>
              <a:defRPr/>
            </a:pPr>
            <a:r>
              <a:rPr lang="en-US" dirty="0" smtClean="0"/>
              <a:t>Ultra High Molecular Weight (UHMW)</a:t>
            </a:r>
          </a:p>
          <a:p>
            <a:pPr lvl="1" eaLnBrk="1" fontAlgn="auto" hangingPunct="1">
              <a:spcAft>
                <a:spcPts val="0"/>
              </a:spcAft>
              <a:buClrTx/>
              <a:buFont typeface="Arial" pitchFamily="34" charset="0"/>
              <a:buChar char="–"/>
              <a:defRPr/>
            </a:pPr>
            <a:r>
              <a:rPr lang="en-US" dirty="0" smtClean="0"/>
              <a:t>Ceramic tile</a:t>
            </a:r>
          </a:p>
          <a:p>
            <a:pPr lvl="1" eaLnBrk="1" fontAlgn="auto" hangingPunct="1">
              <a:spcAft>
                <a:spcPts val="0"/>
              </a:spcAft>
              <a:buClrTx/>
              <a:buFont typeface="Arial" pitchFamily="34" charset="0"/>
              <a:buNone/>
              <a:defRPr/>
            </a:pPr>
            <a:endParaRPr lang="en-US" dirty="0" smtClean="0"/>
          </a:p>
          <a:p>
            <a:pPr lvl="1" eaLnBrk="1" fontAlgn="auto" hangingPunct="1">
              <a:spcAft>
                <a:spcPts val="0"/>
              </a:spcAft>
              <a:buClrTx/>
              <a:buFont typeface="Arial" pitchFamily="34" charset="0"/>
              <a:buNone/>
              <a:defRPr/>
            </a:pPr>
            <a:r>
              <a:rPr lang="en-US" sz="2600" dirty="0" smtClean="0"/>
              <a:t>Most liner materials are bolted in to allow replacement when worn out.</a:t>
            </a:r>
          </a:p>
        </p:txBody>
      </p:sp>
      <p:sp>
        <p:nvSpPr>
          <p:cNvPr id="17410" name="Title 1"/>
          <p:cNvSpPr>
            <a:spLocks noGrp="1"/>
          </p:cNvSpPr>
          <p:nvPr>
            <p:ph type="title" idx="4294967295"/>
          </p:nvPr>
        </p:nvSpPr>
        <p:spPr>
          <a:xfrm>
            <a:off x="0" y="274638"/>
            <a:ext cx="8229600" cy="1143000"/>
          </a:xfrm>
        </p:spPr>
        <p:txBody>
          <a:bodyPr/>
          <a:lstStyle/>
          <a:p>
            <a:pPr eaLnBrk="1" hangingPunct="1"/>
            <a:r>
              <a:rPr lang="en-US" b="1" dirty="0" smtClean="0"/>
              <a:t>Spout Liners</a:t>
            </a:r>
            <a:endParaRPr lang="en-US" dirty="0" smtClean="0"/>
          </a:p>
        </p:txBody>
      </p:sp>
    </p:spTree>
    <p:extLst>
      <p:ext uri="{BB962C8B-B14F-4D97-AF65-F5344CB8AC3E}">
        <p14:creationId xmlns:p14="http://schemas.microsoft.com/office/powerpoint/2010/main" val="174316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711200" y="762000"/>
            <a:ext cx="8432800" cy="838200"/>
          </a:xfrm>
        </p:spPr>
        <p:txBody>
          <a:bodyPr>
            <a:normAutofit fontScale="90000"/>
          </a:bodyPr>
          <a:lstStyle/>
          <a:p>
            <a:r>
              <a:rPr lang="en-US" sz="4000" dirty="0"/>
              <a:t>Usage of </a:t>
            </a:r>
            <a:r>
              <a:rPr lang="en-US" sz="4000" dirty="0" smtClean="0"/>
              <a:t>Appropriate Spouting Design</a:t>
            </a:r>
            <a:endParaRPr lang="en-US" sz="3700" b="1" dirty="0">
              <a:solidFill>
                <a:srgbClr val="FFFF00"/>
              </a:solidFill>
              <a:effectLst>
                <a:outerShdw blurRad="38100" dist="38100" dir="2700000" algn="tl">
                  <a:srgbClr val="000000"/>
                </a:outerShdw>
              </a:effectLst>
              <a:latin typeface="Tahoma" charset="0"/>
            </a:endParaRPr>
          </a:p>
        </p:txBody>
      </p:sp>
      <p:pic>
        <p:nvPicPr>
          <p:cNvPr id="173059" name="Picture 3" descr="Appropriate spouting design" title="sp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1752600"/>
            <a:ext cx="3124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descr="Appropriate spouting design" title="spou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1752600"/>
            <a:ext cx="21828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Appropriate spouting design" title="spou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1752600"/>
            <a:ext cx="3171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5687199"/>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Photos: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2" name="TextBox 1"/>
          <p:cNvSpPr txBox="1"/>
          <p:nvPr/>
        </p:nvSpPr>
        <p:spPr>
          <a:xfrm>
            <a:off x="3581400" y="4800600"/>
            <a:ext cx="2667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Cushions boxes </a:t>
            </a:r>
          </a:p>
        </p:txBody>
      </p:sp>
      <p:sp>
        <p:nvSpPr>
          <p:cNvPr id="3" name="TextBox 2"/>
          <p:cNvSpPr txBox="1"/>
          <p:nvPr/>
        </p:nvSpPr>
        <p:spPr>
          <a:xfrm>
            <a:off x="5067300" y="5486400"/>
            <a:ext cx="17907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Book Antiqua"/>
                <a:ea typeface="+mn-ea"/>
                <a:cs typeface="+mn-cs"/>
              </a:rPr>
              <a:t>velocity reducers </a:t>
            </a:r>
          </a:p>
        </p:txBody>
      </p:sp>
      <p:cxnSp>
        <p:nvCxnSpPr>
          <p:cNvPr id="5" name="Straight Arrow Connector 4" descr="Illustrates the spouting on the photo showing appropriate spouting design" title="Straight arrow"/>
          <p:cNvCxnSpPr>
            <a:stCxn id="3" idx="3"/>
          </p:cNvCxnSpPr>
          <p:nvPr/>
        </p:nvCxnSpPr>
        <p:spPr>
          <a:xfrm flipV="1">
            <a:off x="6858000" y="2743200"/>
            <a:ext cx="1295400" cy="2927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descr="Arrow shows appropriate spout design details. " title="arrow"/>
          <p:cNvCxnSpPr/>
          <p:nvPr/>
        </p:nvCxnSpPr>
        <p:spPr>
          <a:xfrm flipV="1">
            <a:off x="6858000" y="5169932"/>
            <a:ext cx="1295400" cy="6039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0841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nodeType="afterEffect">
                                  <p:stCondLst>
                                    <p:cond delay="0"/>
                                  </p:stCondLst>
                                  <p:childTnLst>
                                    <p:set>
                                      <p:cBhvr>
                                        <p:cTn id="14" dur="1" fill="hold">
                                          <p:stCondLst>
                                            <p:cond delay="0"/>
                                          </p:stCondLst>
                                        </p:cTn>
                                        <p:tgtEl>
                                          <p:spTgt spid="173060"/>
                                        </p:tgtEl>
                                        <p:attrNameLst>
                                          <p:attrName>style.visibility</p:attrName>
                                        </p:attrNameLst>
                                      </p:cBhvr>
                                      <p:to>
                                        <p:strVal val="visible"/>
                                      </p:to>
                                    </p:set>
                                    <p:anim calcmode="lin" valueType="num">
                                      <p:cBhvr additive="base">
                                        <p:cTn id="15" dur="500" fill="hold"/>
                                        <p:tgtEl>
                                          <p:spTgt spid="173060"/>
                                        </p:tgtEl>
                                        <p:attrNameLst>
                                          <p:attrName>ppt_x</p:attrName>
                                        </p:attrNameLst>
                                      </p:cBhvr>
                                      <p:tavLst>
                                        <p:tav tm="0">
                                          <p:val>
                                            <p:strVal val="1+#ppt_w/2"/>
                                          </p:val>
                                        </p:tav>
                                        <p:tav tm="100000">
                                          <p:val>
                                            <p:strVal val="#ppt_x"/>
                                          </p:val>
                                        </p:tav>
                                      </p:tavLst>
                                    </p:anim>
                                    <p:anim calcmode="lin" valueType="num">
                                      <p:cBhvr additive="base">
                                        <p:cTn id="16" dur="500" fill="hold"/>
                                        <p:tgtEl>
                                          <p:spTgt spid="17306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8" fill="hold" nodeType="afterEffect">
                                  <p:stCondLst>
                                    <p:cond delay="0"/>
                                  </p:stCondLst>
                                  <p:childTnLst>
                                    <p:set>
                                      <p:cBhvr>
                                        <p:cTn id="19" dur="1" fill="hold">
                                          <p:stCondLst>
                                            <p:cond delay="0"/>
                                          </p:stCondLst>
                                        </p:cTn>
                                        <p:tgtEl>
                                          <p:spTgt spid="173061"/>
                                        </p:tgtEl>
                                        <p:attrNameLst>
                                          <p:attrName>style.visibility</p:attrName>
                                        </p:attrNameLst>
                                      </p:cBhvr>
                                      <p:to>
                                        <p:strVal val="visible"/>
                                      </p:to>
                                    </p:set>
                                    <p:anim calcmode="lin" valueType="num">
                                      <p:cBhvr additive="base">
                                        <p:cTn id="20" dur="500" fill="hold"/>
                                        <p:tgtEl>
                                          <p:spTgt spid="173061"/>
                                        </p:tgtEl>
                                        <p:attrNameLst>
                                          <p:attrName>ppt_x</p:attrName>
                                        </p:attrNameLst>
                                      </p:cBhvr>
                                      <p:tavLst>
                                        <p:tav tm="0">
                                          <p:val>
                                            <p:strVal val="0-#ppt_w/2"/>
                                          </p:val>
                                        </p:tav>
                                        <p:tav tm="100000">
                                          <p:val>
                                            <p:strVal val="#ppt_x"/>
                                          </p:val>
                                        </p:tav>
                                      </p:tavLst>
                                    </p:anim>
                                    <p:anim calcmode="lin" valueType="num">
                                      <p:cBhvr additive="base">
                                        <p:cTn id="21" dur="500" fill="hold"/>
                                        <p:tgtEl>
                                          <p:spTgt spid="173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0" y="609600"/>
            <a:ext cx="8229600" cy="685800"/>
          </a:xfrm>
        </p:spPr>
        <p:txBody>
          <a:bodyPr lIns="90488" tIns="44450" rIns="90488" bIns="44450" anchor="t">
            <a:normAutofit/>
          </a:bodyPr>
          <a:lstStyle/>
          <a:p>
            <a:r>
              <a:rPr lang="en-US" sz="3600" dirty="0"/>
              <a:t>Avoid </a:t>
            </a:r>
            <a:r>
              <a:rPr lang="en-US" sz="3600" dirty="0" smtClean="0"/>
              <a:t>These Design in Spouts</a:t>
            </a:r>
            <a:endParaRPr lang="en-US" sz="3500" b="1" dirty="0">
              <a:solidFill>
                <a:srgbClr val="FFFF00"/>
              </a:solidFill>
              <a:effectLst>
                <a:outerShdw blurRad="38100" dist="38100" dir="2700000" algn="tl">
                  <a:srgbClr val="000000"/>
                </a:outerShdw>
              </a:effectLst>
              <a:latin typeface="Tahoma" charset="0"/>
            </a:endParaRPr>
          </a:p>
        </p:txBody>
      </p:sp>
      <p:pic>
        <p:nvPicPr>
          <p:cNvPr id="336900" name="Picture 4" descr="Avoid this design" title="Poor spouting desig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0"/>
            <a:ext cx="330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901" name="Picture 5" descr="Avoid this design" title="Poor spouting desig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524000"/>
            <a:ext cx="4800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5638800"/>
            <a:ext cx="2286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Book Antiqua"/>
                <a:ea typeface="+mn-ea"/>
                <a:cs typeface="+mn-cs"/>
              </a:rPr>
              <a:t>Photo: KSU</a:t>
            </a:r>
            <a:endParaRPr kumimoji="0" lang="en-US" sz="1200" b="0" i="0" u="none" strike="noStrike" kern="1200" cap="none" spc="0" normalizeH="0" baseline="0" noProof="0" dirty="0">
              <a:ln>
                <a:noFill/>
              </a:ln>
              <a:solidFill>
                <a:prstClr val="white"/>
              </a:solidFill>
              <a:effectLst/>
              <a:uLnTx/>
              <a:uFillTx/>
              <a:latin typeface="Book Antiqua"/>
              <a:ea typeface="+mn-ea"/>
              <a:cs typeface="+mn-cs"/>
            </a:endParaRPr>
          </a:p>
        </p:txBody>
      </p:sp>
      <p:sp>
        <p:nvSpPr>
          <p:cNvPr id="4" name="&quot;No&quot; Symbol 3" descr="Avoid this design" title="No symbol"/>
          <p:cNvSpPr/>
          <p:nvPr/>
        </p:nvSpPr>
        <p:spPr>
          <a:xfrm>
            <a:off x="1981200" y="16764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quot;No&quot; Symbol 9" descr="Avoid this design" title="No symbol"/>
          <p:cNvSpPr/>
          <p:nvPr/>
        </p:nvSpPr>
        <p:spPr>
          <a:xfrm>
            <a:off x="5334000" y="1676400"/>
            <a:ext cx="1066800" cy="1047750"/>
          </a:xfrm>
          <a:prstGeom prst="noSmoking">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1503500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1600"/>
            <a:ext cx="6096000" cy="4525963"/>
          </a:xfrm>
        </p:spPr>
        <p:txBody>
          <a:bodyPr/>
          <a:lstStyle/>
          <a:p>
            <a:pPr>
              <a:buClrTx/>
            </a:pPr>
            <a:r>
              <a:rPr lang="en-US" dirty="0" smtClean="0"/>
              <a:t>Bucket elevators located within 3 m (10 </a:t>
            </a:r>
            <a:r>
              <a:rPr lang="en-US" dirty="0" err="1" smtClean="0"/>
              <a:t>ft</a:t>
            </a:r>
            <a:r>
              <a:rPr lang="en-US" dirty="0" smtClean="0"/>
              <a:t>) of an exterior wall</a:t>
            </a:r>
          </a:p>
          <a:p>
            <a:pPr>
              <a:buClrTx/>
            </a:pPr>
            <a:r>
              <a:rPr lang="en-US" dirty="0" smtClean="0"/>
              <a:t>Proper vents (NFPA 68) and explosion suppression (NFPA 69)</a:t>
            </a:r>
          </a:p>
          <a:p>
            <a:pPr>
              <a:buClrTx/>
            </a:pPr>
            <a:r>
              <a:rPr lang="en-US" dirty="0" smtClean="0"/>
              <a:t>Outside legs provided with explosion relief panels</a:t>
            </a:r>
          </a:p>
          <a:p>
            <a:pPr>
              <a:buClrTx/>
            </a:pPr>
            <a:r>
              <a:rPr lang="en-US" dirty="0" smtClean="0"/>
              <a:t>Outside legs – Explosion vent in head section</a:t>
            </a:r>
          </a:p>
          <a:p>
            <a:pPr>
              <a:buClrTx/>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a:t>
            </a:r>
            <a:endParaRPr lang="en-US" dirty="0">
              <a:effectLst>
                <a:outerShdw blurRad="38100" dist="38100" dir="2700000" algn="tl">
                  <a:srgbClr val="000000">
                    <a:alpha val="43137"/>
                  </a:srgbClr>
                </a:outerShdw>
              </a:effectLst>
            </a:endParaRPr>
          </a:p>
        </p:txBody>
      </p:sp>
      <p:sp>
        <p:nvSpPr>
          <p:cNvPr id="6" name="TextBox 5"/>
          <p:cNvSpPr txBox="1"/>
          <p:nvPr/>
        </p:nvSpPr>
        <p:spPr>
          <a:xfrm>
            <a:off x="3976519" y="5562600"/>
            <a:ext cx="251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Source: essmueller.com</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pic>
        <p:nvPicPr>
          <p:cNvPr id="4" name="Picture 3" descr="Components of explosion relief venting" title="explosion relief ven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914400"/>
            <a:ext cx="2237232" cy="5230368"/>
          </a:xfrm>
          <a:prstGeom prst="rect">
            <a:avLst/>
          </a:prstGeom>
        </p:spPr>
      </p:pic>
      <p:sp>
        <p:nvSpPr>
          <p:cNvPr id="5" name="Oval 4" descr="Cover plate on gasket and catch chains is higlighted with a red circle. " title="circle"/>
          <p:cNvSpPr/>
          <p:nvPr/>
        </p:nvSpPr>
        <p:spPr>
          <a:xfrm>
            <a:off x="6248400" y="762000"/>
            <a:ext cx="1143001" cy="1295400"/>
          </a:xfrm>
          <a:prstGeom prst="ellipse">
            <a:avLst/>
          </a:prstGeom>
          <a:noFill/>
          <a:ln w="111125" cmpd="dbl">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Tree>
    <p:extLst>
      <p:ext uri="{BB962C8B-B14F-4D97-AF65-F5344CB8AC3E}">
        <p14:creationId xmlns:p14="http://schemas.microsoft.com/office/powerpoint/2010/main" val="17104314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Bucket </a:t>
            </a:r>
            <a:r>
              <a:rPr lang="en-US" dirty="0" smtClean="0"/>
              <a:t>Elevators - continued</a:t>
            </a:r>
            <a:endParaRPr lang="en-US" dirty="0"/>
          </a:p>
        </p:txBody>
      </p:sp>
      <p:sp>
        <p:nvSpPr>
          <p:cNvPr id="3" name="Content Placeholder 2"/>
          <p:cNvSpPr>
            <a:spLocks noGrp="1"/>
          </p:cNvSpPr>
          <p:nvPr>
            <p:ph idx="1"/>
          </p:nvPr>
        </p:nvSpPr>
        <p:spPr>
          <a:xfrm>
            <a:off x="457200" y="1371600"/>
            <a:ext cx="8229600" cy="4709160"/>
          </a:xfrm>
        </p:spPr>
        <p:txBody>
          <a:bodyPr>
            <a:normAutofit fontScale="92500"/>
          </a:bodyPr>
          <a:lstStyle/>
          <a:p>
            <a:pPr marL="548640" lvl="1" indent="-411480">
              <a:buClrTx/>
              <a:buSzPct val="65000"/>
              <a:buFont typeface="Wingdings 2"/>
              <a:buChar char=""/>
            </a:pPr>
            <a:r>
              <a:rPr lang="en-US" sz="2800" dirty="0">
                <a:solidFill>
                  <a:schemeClr val="bg1"/>
                </a:solidFill>
              </a:rPr>
              <a:t>Significant dust is continually stirred up inside </a:t>
            </a:r>
            <a:r>
              <a:rPr lang="en-US" sz="2800" dirty="0" smtClean="0">
                <a:solidFill>
                  <a:schemeClr val="bg1"/>
                </a:solidFill>
              </a:rPr>
              <a:t>elevator legs</a:t>
            </a:r>
          </a:p>
          <a:p>
            <a:pPr marL="548640" lvl="1" indent="-411480">
              <a:buClrTx/>
              <a:buSzPct val="65000"/>
              <a:buFont typeface="Wingdings 2"/>
              <a:buChar char=""/>
            </a:pPr>
            <a:r>
              <a:rPr lang="en-US" sz="2800" dirty="0" smtClean="0">
                <a:solidFill>
                  <a:schemeClr val="bg1"/>
                </a:solidFill>
              </a:rPr>
              <a:t>Could have damaged or loosened buckets</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have worn bearings, belt misalignment, </a:t>
            </a:r>
            <a:r>
              <a:rPr lang="en-US" sz="2800" dirty="0" smtClean="0">
                <a:solidFill>
                  <a:schemeClr val="bg1"/>
                </a:solidFill>
              </a:rPr>
              <a:t>tramp metal – Ignition Source</a:t>
            </a:r>
            <a:endParaRPr lang="en-US" sz="2800" dirty="0">
              <a:solidFill>
                <a:schemeClr val="bg1"/>
              </a:solidFill>
            </a:endParaRPr>
          </a:p>
          <a:p>
            <a:pPr marL="548640" lvl="1" indent="-411480">
              <a:buClrTx/>
              <a:buSzPct val="65000"/>
              <a:buFont typeface="Wingdings 2"/>
              <a:buChar char=""/>
            </a:pPr>
            <a:r>
              <a:rPr lang="en-US" sz="2800" dirty="0">
                <a:solidFill>
                  <a:schemeClr val="bg1"/>
                </a:solidFill>
              </a:rPr>
              <a:t>Could </a:t>
            </a:r>
            <a:r>
              <a:rPr lang="en-US" sz="2800" dirty="0" smtClean="0">
                <a:solidFill>
                  <a:schemeClr val="bg1"/>
                </a:solidFill>
              </a:rPr>
              <a:t>lack proper ventilation to avoid dust accumulation due to confinement</a:t>
            </a:r>
          </a:p>
          <a:p>
            <a:pPr marL="548640" lvl="1" indent="-411480">
              <a:buClrTx/>
              <a:buSzPct val="65000"/>
              <a:buFont typeface="Wingdings 2"/>
              <a:buChar char=""/>
            </a:pPr>
            <a:r>
              <a:rPr lang="en-US" sz="2800" dirty="0" smtClean="0">
                <a:solidFill>
                  <a:schemeClr val="bg1"/>
                </a:solidFill>
              </a:rPr>
              <a:t>Must maintain diligence </a:t>
            </a:r>
            <a:r>
              <a:rPr lang="en-US" sz="2800" dirty="0">
                <a:solidFill>
                  <a:schemeClr val="bg1"/>
                </a:solidFill>
              </a:rPr>
              <a:t>to avoid </a:t>
            </a:r>
            <a:r>
              <a:rPr lang="en-US" sz="2800" dirty="0" smtClean="0">
                <a:solidFill>
                  <a:schemeClr val="bg1"/>
                </a:solidFill>
              </a:rPr>
              <a:t>sparks</a:t>
            </a:r>
          </a:p>
          <a:p>
            <a:pPr marL="548640" lvl="1" indent="-411480">
              <a:buClrTx/>
              <a:buSzPct val="65000"/>
              <a:buFont typeface="Wingdings 2"/>
              <a:buChar char=""/>
            </a:pPr>
            <a:r>
              <a:rPr lang="en-US" sz="2800" dirty="0" smtClean="0">
                <a:solidFill>
                  <a:schemeClr val="bg1"/>
                </a:solidFill>
              </a:rPr>
              <a:t>In grain industry, the bucket elevator is the most common source of a primary dust explosion</a:t>
            </a:r>
            <a:endParaRPr lang="en-US" sz="28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780419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rmAutofit/>
          </a:bodyPr>
          <a:lstStyle/>
          <a:p>
            <a:r>
              <a:rPr lang="en-US" sz="3200" dirty="0">
                <a:solidFill>
                  <a:schemeClr val="bg1"/>
                </a:solidFill>
              </a:rPr>
              <a:t>Grain Dust Explosions in the U.S</a:t>
            </a:r>
            <a:r>
              <a:rPr lang="en-US" sz="3200" dirty="0" smtClean="0">
                <a:solidFill>
                  <a:schemeClr val="bg1"/>
                </a:solidFill>
              </a:rPr>
              <a:t>.</a:t>
            </a:r>
            <a:br>
              <a:rPr lang="en-US" sz="3200" dirty="0" smtClean="0">
                <a:solidFill>
                  <a:schemeClr val="bg1"/>
                </a:solidFill>
              </a:rPr>
            </a:br>
            <a:r>
              <a:rPr lang="en-US" sz="3200" dirty="0" smtClean="0">
                <a:solidFill>
                  <a:schemeClr val="bg1"/>
                </a:solidFill>
              </a:rPr>
              <a:t>2007 - 2016</a:t>
            </a:r>
            <a:endParaRPr lang="en-US" sz="3200" dirty="0">
              <a:solidFill>
                <a:schemeClr val="bg1"/>
              </a:solidFill>
            </a:endParaRPr>
          </a:p>
        </p:txBody>
      </p:sp>
      <p:sp>
        <p:nvSpPr>
          <p:cNvPr id="8" name="TextBox 7"/>
          <p:cNvSpPr txBox="1"/>
          <p:nvPr/>
        </p:nvSpPr>
        <p:spPr>
          <a:xfrm>
            <a:off x="5181600" y="5486400"/>
            <a:ext cx="3048000" cy="369332"/>
          </a:xfrm>
          <a:prstGeom prst="rect">
            <a:avLst/>
          </a:prstGeom>
          <a:noFill/>
        </p:spPr>
        <p:txBody>
          <a:bodyPr wrap="square" rtlCol="0">
            <a:spAutoFit/>
          </a:bodyPr>
          <a:lstStyle/>
          <a:p>
            <a:r>
              <a:rPr lang="en-US" dirty="0">
                <a:solidFill>
                  <a:schemeClr val="bg1"/>
                </a:solidFill>
              </a:rPr>
              <a:t>Source: Ambrose, </a:t>
            </a:r>
            <a:r>
              <a:rPr lang="en-US" dirty="0" smtClean="0">
                <a:solidFill>
                  <a:schemeClr val="bg1"/>
                </a:solidFill>
              </a:rPr>
              <a:t>2017</a:t>
            </a:r>
            <a:endParaRPr lang="en-US" dirty="0">
              <a:solidFill>
                <a:schemeClr val="bg1"/>
              </a:solidFill>
            </a:endParaRPr>
          </a:p>
        </p:txBody>
      </p:sp>
      <p:pic>
        <p:nvPicPr>
          <p:cNvPr id="2" name="Picture 1" descr="The number of explosions remains steady and injuries and fatalities are also noted in many cases. This is true even when total explosions are down, as in 2016. With only 5 explosions observed in 2016, 3 of these had fatalities. &#10;Grain dust explosions are dangerous!" title="Graph Depicting explosions, injuries and fataliti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057400"/>
            <a:ext cx="7470183" cy="3549112"/>
          </a:xfrm>
          <a:prstGeom prst="rect">
            <a:avLst/>
          </a:prstGeom>
        </p:spPr>
      </p:pic>
    </p:spTree>
    <p:extLst>
      <p:ext uri="{BB962C8B-B14F-4D97-AF65-F5344CB8AC3E}">
        <p14:creationId xmlns:p14="http://schemas.microsoft.com/office/powerpoint/2010/main" val="1259678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33400"/>
          </a:xfrm>
        </p:spPr>
        <p:txBody>
          <a:bodyPr>
            <a:normAutofit fontScale="90000"/>
          </a:bodyPr>
          <a:lstStyle/>
          <a:p>
            <a:r>
              <a:rPr lang="en-US" dirty="0" smtClean="0"/>
              <a:t>Safety Precautions</a:t>
            </a:r>
            <a:endParaRPr lang="en-US" dirty="0"/>
          </a:p>
        </p:txBody>
      </p:sp>
      <p:sp>
        <p:nvSpPr>
          <p:cNvPr id="8" name="Rectangle 5"/>
          <p:cNvSpPr txBox="1">
            <a:spLocks noChangeArrowheads="1"/>
          </p:cNvSpPr>
          <p:nvPr/>
        </p:nvSpPr>
        <p:spPr>
          <a:xfrm rot="16200000">
            <a:off x="-876300" y="3334738"/>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Calibri" pitchFamily="34" charset="0"/>
                <a:ea typeface="+mj-ea"/>
                <a:cs typeface="+mj-cs"/>
              </a:rPr>
              <a:t>OSHA Requirements</a:t>
            </a:r>
          </a:p>
        </p:txBody>
      </p:sp>
      <p:pic>
        <p:nvPicPr>
          <p:cNvPr id="2" name="Picture 1" descr="The photo shows components of safety in a bucket elevator. &#10;&#10;" title=" Drawing of a bucket eleva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914400"/>
            <a:ext cx="7181850" cy="5591175"/>
          </a:xfrm>
          <a:prstGeom prst="rect">
            <a:avLst/>
          </a:prstGeom>
        </p:spPr>
      </p:pic>
    </p:spTree>
    <p:extLst>
      <p:ext uri="{BB962C8B-B14F-4D97-AF65-F5344CB8AC3E}">
        <p14:creationId xmlns:p14="http://schemas.microsoft.com/office/powerpoint/2010/main" val="7562917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bg1"/>
              </a:buClr>
            </a:pPr>
            <a:r>
              <a:rPr lang="en-US" dirty="0" smtClean="0"/>
              <a:t>Sensors </a:t>
            </a:r>
            <a:r>
              <a:rPr lang="en-US" dirty="0"/>
              <a:t>for Bucket Elevators</a:t>
            </a:r>
          </a:p>
        </p:txBody>
      </p:sp>
      <p:sp>
        <p:nvSpPr>
          <p:cNvPr id="3" name="Content Placeholder 2"/>
          <p:cNvSpPr>
            <a:spLocks noGrp="1"/>
          </p:cNvSpPr>
          <p:nvPr>
            <p:ph idx="1"/>
          </p:nvPr>
        </p:nvSpPr>
        <p:spPr/>
        <p:txBody>
          <a:bodyPr/>
          <a:lstStyle/>
          <a:p>
            <a:pPr>
              <a:buClr>
                <a:schemeClr val="bg1"/>
              </a:buClr>
            </a:pPr>
            <a:r>
              <a:rPr lang="en-US" dirty="0" smtClean="0"/>
              <a:t>Belt alignment sensor</a:t>
            </a:r>
          </a:p>
          <a:p>
            <a:pPr lvl="1">
              <a:buClr>
                <a:schemeClr val="bg1"/>
              </a:buClr>
            </a:pPr>
            <a:r>
              <a:rPr lang="en-US" dirty="0" smtClean="0"/>
              <a:t>Non-contact </a:t>
            </a:r>
            <a:r>
              <a:rPr lang="en-US" dirty="0"/>
              <a:t>magnetic </a:t>
            </a:r>
            <a:r>
              <a:rPr lang="en-US" dirty="0" smtClean="0"/>
              <a:t>sensor </a:t>
            </a:r>
          </a:p>
          <a:p>
            <a:pPr lvl="1">
              <a:buClr>
                <a:schemeClr val="bg1"/>
              </a:buClr>
            </a:pPr>
            <a:r>
              <a:rPr lang="en-US" dirty="0" smtClean="0"/>
              <a:t>Not </a:t>
            </a:r>
            <a:r>
              <a:rPr lang="en-US" dirty="0"/>
              <a:t>affected by dust or material build </a:t>
            </a:r>
            <a:r>
              <a:rPr lang="en-US" dirty="0" smtClean="0"/>
              <a:t>up</a:t>
            </a:r>
            <a:endParaRPr lang="en-US" dirty="0"/>
          </a:p>
          <a:p>
            <a:pPr lvl="1">
              <a:buClr>
                <a:schemeClr val="bg1"/>
              </a:buClr>
            </a:pPr>
            <a:r>
              <a:rPr lang="en-US" dirty="0"/>
              <a:t>Adjustable Sensing Range of 1 to 3 Inches</a:t>
            </a:r>
          </a:p>
        </p:txBody>
      </p:sp>
    </p:spTree>
    <p:extLst>
      <p:ext uri="{BB962C8B-B14F-4D97-AF65-F5344CB8AC3E}">
        <p14:creationId xmlns:p14="http://schemas.microsoft.com/office/powerpoint/2010/main" val="7902410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399" y="52754"/>
            <a:ext cx="8229600" cy="685800"/>
          </a:xfrm>
        </p:spPr>
        <p:txBody>
          <a:bodyPr>
            <a:normAutofit fontScale="90000"/>
          </a:bodyPr>
          <a:lstStyle/>
          <a:p>
            <a:r>
              <a:rPr lang="en-US" dirty="0" smtClean="0"/>
              <a:t>Safety Precautions -  continued</a:t>
            </a:r>
            <a:endParaRPr lang="en-US" dirty="0"/>
          </a:p>
        </p:txBody>
      </p:sp>
      <p:sp>
        <p:nvSpPr>
          <p:cNvPr id="6" name="Content Placeholder 5"/>
          <p:cNvSpPr>
            <a:spLocks noGrp="1"/>
          </p:cNvSpPr>
          <p:nvPr>
            <p:ph idx="1"/>
          </p:nvPr>
        </p:nvSpPr>
        <p:spPr>
          <a:xfrm>
            <a:off x="5334000" y="990600"/>
            <a:ext cx="3352800" cy="3962400"/>
          </a:xfrm>
        </p:spPr>
        <p:txBody>
          <a:bodyPr>
            <a:normAutofit/>
          </a:bodyPr>
          <a:lstStyle/>
          <a:p>
            <a:pPr marL="0" indent="0">
              <a:buSzPct val="100000"/>
              <a:buNone/>
            </a:pPr>
            <a:r>
              <a:rPr lang="en-US" sz="2200" dirty="0"/>
              <a:t>1. Belt speed sensors</a:t>
            </a:r>
          </a:p>
          <a:p>
            <a:pPr marL="396875" indent="-396875">
              <a:buNone/>
            </a:pPr>
            <a:r>
              <a:rPr lang="en-US" sz="2200" dirty="0"/>
              <a:t>2. Belt alignment sensors</a:t>
            </a:r>
          </a:p>
          <a:p>
            <a:pPr marL="396875" indent="-396875">
              <a:buNone/>
            </a:pPr>
            <a:r>
              <a:rPr lang="en-US" sz="2200" dirty="0"/>
              <a:t>3. Bearing temperature sensors</a:t>
            </a:r>
          </a:p>
          <a:p>
            <a:pPr marL="396875" indent="-396875">
              <a:buNone/>
            </a:pPr>
            <a:r>
              <a:rPr lang="en-US" sz="2200" dirty="0"/>
              <a:t>4. Plug switches</a:t>
            </a:r>
          </a:p>
          <a:p>
            <a:pPr marL="137160" indent="0">
              <a:buNone/>
            </a:pPr>
            <a:endParaRPr lang="en-US" sz="2200" dirty="0" smtClean="0"/>
          </a:p>
        </p:txBody>
      </p:sp>
      <p:sp>
        <p:nvSpPr>
          <p:cNvPr id="8" name="Rectangle 5"/>
          <p:cNvSpPr txBox="1">
            <a:spLocks noChangeArrowheads="1"/>
          </p:cNvSpPr>
          <p:nvPr/>
        </p:nvSpPr>
        <p:spPr>
          <a:xfrm rot="16200000">
            <a:off x="-723900" y="2781300"/>
            <a:ext cx="3200400" cy="6858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14300" dist="101600" dir="2700000" algn="tl" rotWithShape="0">
                    <a:srgbClr val="000000">
                      <a:alpha val="40000"/>
                    </a:srgbClr>
                  </a:outerShdw>
                </a:effectLst>
                <a:uLnTx/>
                <a:uFillTx/>
                <a:latin typeface="Calibri" pitchFamily="34" charset="0"/>
                <a:ea typeface="+mj-ea"/>
                <a:cs typeface="+mj-cs"/>
              </a:rPr>
              <a:t> Safety Devices</a:t>
            </a:r>
          </a:p>
        </p:txBody>
      </p:sp>
      <p:pic>
        <p:nvPicPr>
          <p:cNvPr id="2" name="Picture 1" descr="Photo shows sensor-based safety devices in a bucket elevator. " title="Sensors in bucket elevat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290" y="685800"/>
            <a:ext cx="3834384" cy="5730240"/>
          </a:xfrm>
          <a:prstGeom prst="rect">
            <a:avLst/>
          </a:prstGeom>
        </p:spPr>
      </p:pic>
    </p:spTree>
    <p:extLst>
      <p:ext uri="{BB962C8B-B14F-4D97-AF65-F5344CB8AC3E}">
        <p14:creationId xmlns:p14="http://schemas.microsoft.com/office/powerpoint/2010/main" val="103256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Bins and Conveyors</a:t>
            </a:r>
            <a:endParaRPr lang="en-US" dirty="0"/>
          </a:p>
        </p:txBody>
      </p:sp>
      <p:sp>
        <p:nvSpPr>
          <p:cNvPr id="3" name="Content Placeholder 2"/>
          <p:cNvSpPr>
            <a:spLocks noGrp="1"/>
          </p:cNvSpPr>
          <p:nvPr>
            <p:ph idx="1"/>
          </p:nvPr>
        </p:nvSpPr>
        <p:spPr/>
        <p:txBody>
          <a:bodyPr/>
          <a:lstStyle/>
          <a:p>
            <a:pPr>
              <a:buClr>
                <a:schemeClr val="bg1"/>
              </a:buClr>
            </a:pPr>
            <a:r>
              <a:rPr lang="en-US" dirty="0" smtClean="0">
                <a:solidFill>
                  <a:schemeClr val="bg1"/>
                </a:solidFill>
              </a:rPr>
              <a:t>Moving grain</a:t>
            </a:r>
          </a:p>
          <a:p>
            <a:pPr>
              <a:buClr>
                <a:schemeClr val="bg1"/>
              </a:buClr>
            </a:pPr>
            <a:r>
              <a:rPr lang="en-US" dirty="0" smtClean="0">
                <a:solidFill>
                  <a:schemeClr val="bg1"/>
                </a:solidFill>
              </a:rPr>
              <a:t>Transfer points</a:t>
            </a:r>
          </a:p>
          <a:p>
            <a:pPr>
              <a:buClr>
                <a:schemeClr val="bg1"/>
              </a:buClr>
            </a:pPr>
            <a:r>
              <a:rPr lang="en-US" dirty="0" smtClean="0">
                <a:solidFill>
                  <a:schemeClr val="bg1"/>
                </a:solidFill>
              </a:rPr>
              <a:t>Screw conveyors or sweep augers can create friction with metal bin floors (false floors)</a:t>
            </a:r>
          </a:p>
        </p:txBody>
      </p:sp>
    </p:spTree>
    <p:extLst>
      <p:ext uri="{BB962C8B-B14F-4D97-AF65-F5344CB8AC3E}">
        <p14:creationId xmlns:p14="http://schemas.microsoft.com/office/powerpoint/2010/main" val="29250149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lstStyle/>
          <a:p>
            <a:pPr>
              <a:buClr>
                <a:schemeClr val="bg1"/>
              </a:buClr>
            </a:pPr>
            <a:r>
              <a:rPr lang="en-US" dirty="0"/>
              <a:t>Replace steel cups with plastic cups in elevator </a:t>
            </a:r>
            <a:r>
              <a:rPr lang="en-US" dirty="0" smtClean="0"/>
              <a:t>legs to prevent possibility of a spark</a:t>
            </a:r>
            <a:endParaRPr lang="en-US" dirty="0"/>
          </a:p>
          <a:p>
            <a:pPr>
              <a:buClr>
                <a:schemeClr val="bg1"/>
              </a:buClr>
            </a:pPr>
            <a:r>
              <a:rPr lang="en-US" dirty="0" smtClean="0"/>
              <a:t>Use </a:t>
            </a:r>
            <a:r>
              <a:rPr lang="en-US" dirty="0"/>
              <a:t>anti-static belting material in legs and horizontal belt </a:t>
            </a:r>
            <a:r>
              <a:rPr lang="en-US" dirty="0" smtClean="0"/>
              <a:t>conveyors</a:t>
            </a:r>
            <a:endParaRPr lang="en-US" dirty="0"/>
          </a:p>
          <a:p>
            <a:pPr>
              <a:buClr>
                <a:schemeClr val="bg1"/>
              </a:buClr>
            </a:pPr>
            <a:r>
              <a:rPr lang="en-US" dirty="0" smtClean="0"/>
              <a:t>Install </a:t>
            </a:r>
            <a:r>
              <a:rPr lang="en-US" dirty="0"/>
              <a:t>quick-opening cleanout doors on leg boot side panels for grain and dust </a:t>
            </a:r>
            <a:r>
              <a:rPr lang="en-US" dirty="0" smtClean="0"/>
              <a:t>cleanout</a:t>
            </a:r>
          </a:p>
          <a:p>
            <a:pPr>
              <a:buClr>
                <a:schemeClr val="bg1"/>
              </a:buClr>
            </a:pPr>
            <a:r>
              <a:rPr lang="en-US" dirty="0" smtClean="0"/>
              <a:t>Appropriate vents in bucket elevators</a:t>
            </a:r>
            <a:endParaRPr lang="en-US" dirty="0"/>
          </a:p>
          <a:p>
            <a:pPr marL="137160" indent="0">
              <a:buClr>
                <a:schemeClr val="bg1"/>
              </a:buClr>
              <a:buNone/>
            </a:pPr>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effectLst>
                  <a:outerShdw blurRad="38100" dist="38100" dir="2700000" algn="tl">
                    <a:srgbClr val="000000">
                      <a:alpha val="43137"/>
                    </a:srgbClr>
                  </a:outerShdw>
                </a:effectLst>
              </a:rPr>
              <a:t>Bucket Elevators -mitigation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3219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436766" y="5373469"/>
            <a:ext cx="441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Book Antiqua"/>
                <a:ea typeface="+mn-ea"/>
                <a:cs typeface="+mn-cs"/>
              </a:rPr>
              <a:t>Fig: Typical elevator explosion venting for a double casing leg (Source: NFPA-61)</a:t>
            </a:r>
            <a:endParaRPr kumimoji="0" lang="en-US" sz="1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4" name="TextBox 3"/>
          <p:cNvSpPr txBox="1"/>
          <p:nvPr/>
        </p:nvSpPr>
        <p:spPr>
          <a:xfrm>
            <a:off x="4648200" y="1524000"/>
            <a:ext cx="4343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ook Antiqua"/>
                <a:ea typeface="+mn-ea"/>
                <a:cs typeface="+mn-cs"/>
              </a:rPr>
              <a:t>Typical elevator explosion venting</a:t>
            </a:r>
            <a:endParaRPr kumimoji="0" lang="en-US" sz="2800" b="0" i="0" u="none" strike="noStrike" kern="1200" cap="none" spc="0" normalizeH="0" baseline="0" noProof="0" dirty="0">
              <a:ln>
                <a:noFill/>
              </a:ln>
              <a:solidFill>
                <a:prstClr val="black"/>
              </a:solidFill>
              <a:effectLst/>
              <a:uLnTx/>
              <a:uFillTx/>
              <a:latin typeface="Book Antiqua"/>
              <a:ea typeface="+mn-ea"/>
              <a:cs typeface="+mn-cs"/>
            </a:endParaRPr>
          </a:p>
        </p:txBody>
      </p:sp>
      <p:sp>
        <p:nvSpPr>
          <p:cNvPr id="2" name="Title 1"/>
          <p:cNvSpPr>
            <a:spLocks noGrp="1"/>
          </p:cNvSpPr>
          <p:nvPr>
            <p:ph type="title"/>
          </p:nvPr>
        </p:nvSpPr>
        <p:spPr>
          <a:xfrm>
            <a:off x="533400" y="46038"/>
            <a:ext cx="8229600" cy="792162"/>
          </a:xfrm>
        </p:spPr>
        <p:txBody>
          <a:bodyPr/>
          <a:lstStyle/>
          <a:p>
            <a:r>
              <a:rPr lang="en-US" dirty="0" smtClean="0"/>
              <a:t>Venting</a:t>
            </a:r>
            <a:endParaRPr lang="en-US" dirty="0"/>
          </a:p>
        </p:txBody>
      </p:sp>
      <p:pic>
        <p:nvPicPr>
          <p:cNvPr id="5" name="Picture 4" title="Drawing of typical elevator explosion ven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914400"/>
            <a:ext cx="4226597" cy="5638990"/>
          </a:xfrm>
          <a:prstGeom prst="rect">
            <a:avLst/>
          </a:prstGeom>
        </p:spPr>
      </p:pic>
    </p:spTree>
    <p:extLst>
      <p:ext uri="{BB962C8B-B14F-4D97-AF65-F5344CB8AC3E}">
        <p14:creationId xmlns:p14="http://schemas.microsoft.com/office/powerpoint/2010/main" val="6304479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2133600"/>
            <a:ext cx="8229600" cy="3886200"/>
          </a:xfrm>
        </p:spPr>
        <p:txBody>
          <a:bodyPr>
            <a:normAutofit/>
          </a:bodyPr>
          <a:lstStyle/>
          <a:p>
            <a:pPr>
              <a:buClr>
                <a:schemeClr val="bg1"/>
              </a:buClr>
            </a:pPr>
            <a:r>
              <a:rPr lang="en-US" dirty="0" smtClean="0"/>
              <a:t>Perform maintenance on handling equipment</a:t>
            </a:r>
          </a:p>
          <a:p>
            <a:pPr lvl="2">
              <a:buClr>
                <a:schemeClr val="bg1"/>
              </a:buClr>
            </a:pPr>
            <a:r>
              <a:rPr lang="en-US" dirty="0" smtClean="0"/>
              <a:t>Change worn bearings</a:t>
            </a:r>
          </a:p>
          <a:p>
            <a:pPr lvl="2">
              <a:buClr>
                <a:schemeClr val="bg1"/>
              </a:buClr>
            </a:pPr>
            <a:r>
              <a:rPr lang="en-US" dirty="0" smtClean="0"/>
              <a:t>Do not over-grease bearings</a:t>
            </a:r>
          </a:p>
          <a:p>
            <a:pPr lvl="2">
              <a:buClr>
                <a:schemeClr val="bg1"/>
              </a:buClr>
            </a:pPr>
            <a:r>
              <a:rPr lang="en-US" dirty="0" smtClean="0"/>
              <a:t>Change damaged drags or screw conveyors</a:t>
            </a:r>
          </a:p>
          <a:p>
            <a:pPr lvl="2">
              <a:buClr>
                <a:schemeClr val="bg1"/>
              </a:buClr>
            </a:pPr>
            <a:r>
              <a:rPr lang="en-US" dirty="0" smtClean="0"/>
              <a:t>Replace worn head pulleys in bucket elevators</a:t>
            </a:r>
          </a:p>
          <a:p>
            <a:pPr lvl="2">
              <a:buClr>
                <a:schemeClr val="bg1"/>
              </a:buClr>
            </a:pPr>
            <a:r>
              <a:rPr lang="en-US" dirty="0" smtClean="0"/>
              <a:t>Repair lose metal parts in any handling equipment</a:t>
            </a:r>
          </a:p>
          <a:p>
            <a:pPr lvl="3">
              <a:buClr>
                <a:schemeClr val="bg1"/>
              </a:buClr>
            </a:pPr>
            <a:r>
              <a:rPr lang="en-US" dirty="0" smtClean="0"/>
              <a:t>Especially important when you have grinding or milling equipment in your facility</a:t>
            </a:r>
          </a:p>
        </p:txBody>
      </p:sp>
      <p:sp>
        <p:nvSpPr>
          <p:cNvPr id="5" name="Title 4"/>
          <p:cNvSpPr>
            <a:spLocks noGrp="1"/>
          </p:cNvSpPr>
          <p:nvPr>
            <p:ph type="title" idx="4294967295"/>
          </p:nvPr>
        </p:nvSpPr>
        <p:spPr>
          <a:xfrm>
            <a:off x="381000" y="381000"/>
            <a:ext cx="8229600" cy="1143000"/>
          </a:xfrm>
        </p:spPr>
        <p:txBody>
          <a:bodyPr>
            <a:normAutofit fontScale="90000"/>
          </a:bodyPr>
          <a:lstStyle/>
          <a:p>
            <a:r>
              <a:rPr lang="en-US" dirty="0"/>
              <a:t>Safeguards in Materials Handling Equipment</a:t>
            </a:r>
          </a:p>
        </p:txBody>
      </p:sp>
    </p:spTree>
    <p:extLst>
      <p:ext uri="{BB962C8B-B14F-4D97-AF65-F5344CB8AC3E}">
        <p14:creationId xmlns:p14="http://schemas.microsoft.com/office/powerpoint/2010/main" val="4613351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463675"/>
            <a:ext cx="8229600" cy="4708525"/>
          </a:xfrm>
        </p:spPr>
        <p:txBody>
          <a:bodyPr>
            <a:normAutofit/>
          </a:bodyPr>
          <a:lstStyle/>
          <a:p>
            <a:pPr>
              <a:buClr>
                <a:schemeClr val="bg1"/>
              </a:buClr>
            </a:pPr>
            <a:r>
              <a:rPr lang="en-US" dirty="0" smtClean="0"/>
              <a:t>Use of appropriate equipment for grain conveying and handling</a:t>
            </a:r>
          </a:p>
          <a:p>
            <a:pPr lvl="1">
              <a:buClr>
                <a:schemeClr val="bg1"/>
              </a:buClr>
            </a:pPr>
            <a:r>
              <a:rPr lang="en-US" dirty="0" smtClean="0"/>
              <a:t>Install magnets to catch metals ahead of processing equipment (Hammer mill).</a:t>
            </a:r>
          </a:p>
          <a:p>
            <a:pPr lvl="1">
              <a:buClr>
                <a:schemeClr val="bg1"/>
              </a:buClr>
            </a:pPr>
            <a:r>
              <a:rPr lang="en-US" dirty="0"/>
              <a:t>Have </a:t>
            </a:r>
            <a:r>
              <a:rPr lang="en-US" dirty="0" smtClean="0"/>
              <a:t>easy access removal doors </a:t>
            </a:r>
            <a:r>
              <a:rPr lang="en-US" dirty="0"/>
              <a:t>for inspection at the head and bottom of the bucket elevators.</a:t>
            </a:r>
          </a:p>
          <a:p>
            <a:pPr lvl="1">
              <a:buClr>
                <a:schemeClr val="bg1"/>
              </a:buClr>
            </a:pPr>
            <a:r>
              <a:rPr lang="en-US" dirty="0"/>
              <a:t>Make sure all motors and pulleys are </a:t>
            </a:r>
            <a:r>
              <a:rPr lang="en-US" dirty="0" smtClean="0"/>
              <a:t> properly aligned.</a:t>
            </a:r>
          </a:p>
        </p:txBody>
      </p:sp>
      <p:sp>
        <p:nvSpPr>
          <p:cNvPr id="5" name="Title 4"/>
          <p:cNvSpPr>
            <a:spLocks noGrp="1"/>
          </p:cNvSpPr>
          <p:nvPr>
            <p:ph type="title" idx="4294967295"/>
          </p:nvPr>
        </p:nvSpPr>
        <p:spPr>
          <a:xfrm>
            <a:off x="0" y="304800"/>
            <a:ext cx="8229600" cy="1143000"/>
          </a:xfrm>
        </p:spPr>
        <p:txBody>
          <a:bodyPr>
            <a:normAutofit fontScale="90000"/>
          </a:bodyPr>
          <a:lstStyle/>
          <a:p>
            <a:r>
              <a:rPr lang="en-US" dirty="0" smtClean="0"/>
              <a:t> Materials </a:t>
            </a:r>
            <a:r>
              <a:rPr lang="en-US" dirty="0" smtClean="0"/>
              <a:t>Handling </a:t>
            </a:r>
            <a:r>
              <a:rPr lang="en-US" dirty="0"/>
              <a:t>Techniques</a:t>
            </a:r>
          </a:p>
        </p:txBody>
      </p:sp>
    </p:spTree>
    <p:extLst>
      <p:ext uri="{BB962C8B-B14F-4D97-AF65-F5344CB8AC3E}">
        <p14:creationId xmlns:p14="http://schemas.microsoft.com/office/powerpoint/2010/main" val="30911808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708525"/>
          </a:xfrm>
        </p:spPr>
        <p:txBody>
          <a:bodyPr>
            <a:normAutofit fontScale="77500" lnSpcReduction="20000"/>
          </a:bodyPr>
          <a:lstStyle/>
          <a:p>
            <a:pPr>
              <a:buClr>
                <a:schemeClr val="bg1"/>
              </a:buClr>
            </a:pPr>
            <a:r>
              <a:rPr lang="en-US" dirty="0" smtClean="0"/>
              <a:t>Avoiding overload during handling</a:t>
            </a:r>
          </a:p>
          <a:p>
            <a:pPr lvl="1">
              <a:buClr>
                <a:schemeClr val="bg1"/>
              </a:buClr>
            </a:pPr>
            <a:r>
              <a:rPr lang="en-US" dirty="0" smtClean="0"/>
              <a:t>Do not use handling equipment at the limits of their rated capacity.</a:t>
            </a:r>
          </a:p>
          <a:p>
            <a:pPr lvl="1">
              <a:buClr>
                <a:schemeClr val="bg1"/>
              </a:buClr>
            </a:pPr>
            <a:r>
              <a:rPr lang="en-US" dirty="0" smtClean="0"/>
              <a:t>Do not overfill bucket elevator, screw and drag conveyors to avoid spills or to overload the motor. </a:t>
            </a:r>
          </a:p>
          <a:p>
            <a:pPr lvl="1">
              <a:buClr>
                <a:schemeClr val="bg1"/>
              </a:buClr>
            </a:pPr>
            <a:r>
              <a:rPr lang="en-US" dirty="0" smtClean="0"/>
              <a:t>At transfer points, do not reduce handling capacity to avoid overflow or chokes.</a:t>
            </a:r>
          </a:p>
          <a:p>
            <a:pPr lvl="1">
              <a:buClr>
                <a:schemeClr val="bg1"/>
              </a:buClr>
            </a:pPr>
            <a:r>
              <a:rPr lang="en-US" dirty="0" smtClean="0"/>
              <a:t>Bucket elevators shall not be jogged to clear a choked leg  (Jogging </a:t>
            </a:r>
            <a:r>
              <a:rPr lang="en-US" dirty="0"/>
              <a:t>is when an employee tries to force a loaded/choked belt to </a:t>
            </a:r>
            <a:r>
              <a:rPr lang="en-US" dirty="0" smtClean="0"/>
              <a:t>run).</a:t>
            </a:r>
          </a:p>
          <a:p>
            <a:pPr lvl="0">
              <a:buClr>
                <a:schemeClr val="bg1"/>
              </a:buClr>
            </a:pPr>
            <a:r>
              <a:rPr lang="en-US" dirty="0"/>
              <a:t>Plastic bags for shipping and transfer of material should be anti-static.</a:t>
            </a:r>
            <a:endParaRPr lang="en-US" sz="2400" dirty="0"/>
          </a:p>
          <a:p>
            <a:pPr lvl="0">
              <a:buClr>
                <a:schemeClr val="bg1"/>
              </a:buClr>
            </a:pPr>
            <a:r>
              <a:rPr lang="en-US" dirty="0"/>
              <a:t>During transfer of materials, operators should stand on a grounded surface. </a:t>
            </a:r>
            <a:endParaRPr lang="en-US" sz="2400" dirty="0"/>
          </a:p>
          <a:p>
            <a:pPr lvl="0">
              <a:buClr>
                <a:schemeClr val="bg1"/>
              </a:buClr>
            </a:pPr>
            <a:r>
              <a:rPr lang="en-US" dirty="0"/>
              <a:t>Material transfer equipment should be made of metal and must be grounded.</a:t>
            </a:r>
            <a:endParaRPr lang="en-US" sz="2400" dirty="0"/>
          </a:p>
          <a:p>
            <a:pPr>
              <a:buClr>
                <a:schemeClr val="bg1"/>
              </a:buClr>
            </a:pPr>
            <a:r>
              <a:rPr lang="en-US" dirty="0"/>
              <a:t>Spouts and chutes should be grounded</a:t>
            </a:r>
          </a:p>
        </p:txBody>
      </p:sp>
      <p:sp>
        <p:nvSpPr>
          <p:cNvPr id="2" name="Title 1"/>
          <p:cNvSpPr>
            <a:spLocks noGrp="1"/>
          </p:cNvSpPr>
          <p:nvPr>
            <p:ph type="title" idx="4294967295"/>
          </p:nvPr>
        </p:nvSpPr>
        <p:spPr>
          <a:xfrm>
            <a:off x="304800" y="381000"/>
            <a:ext cx="8229600" cy="1143000"/>
          </a:xfrm>
        </p:spPr>
        <p:txBody>
          <a:bodyPr>
            <a:normAutofit fontScale="90000"/>
          </a:bodyPr>
          <a:lstStyle/>
          <a:p>
            <a:r>
              <a:rPr lang="en-US" dirty="0" smtClean="0"/>
              <a:t>Materials Handling Techniques - continued</a:t>
            </a:r>
            <a:endParaRPr lang="en-US" dirty="0"/>
          </a:p>
        </p:txBody>
      </p:sp>
    </p:spTree>
    <p:extLst>
      <p:ext uri="{BB962C8B-B14F-4D97-AF65-F5344CB8AC3E}">
        <p14:creationId xmlns:p14="http://schemas.microsoft.com/office/powerpoint/2010/main" val="10671222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 Module IV </a:t>
            </a:r>
            <a:endParaRPr lang="en-US" dirty="0"/>
          </a:p>
        </p:txBody>
      </p:sp>
      <p:sp>
        <p:nvSpPr>
          <p:cNvPr id="4" name="Content Placeholder 2"/>
          <p:cNvSpPr txBox="1">
            <a:spLocks/>
          </p:cNvSpPr>
          <p:nvPr/>
        </p:nvSpPr>
        <p:spPr>
          <a:xfrm>
            <a:off x="457200" y="1600200"/>
            <a:ext cx="8229600" cy="3733800"/>
          </a:xfrm>
          <a:prstGeom prst="rect">
            <a:avLst/>
          </a:prstGeom>
        </p:spPr>
        <p:txBody>
          <a:bodyPr>
            <a:normAutofit fontScale="92500" lnSpcReduction="10000"/>
          </a:bodyPr>
          <a:lstStyle/>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Learn about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potential sources of ignition</a:t>
            </a: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a:t>
            </a: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how equipment maintenance and hazard monitoring reduces the risk of ignition</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smtClean="0">
                <a:ln>
                  <a:noFill/>
                </a:ln>
                <a:solidFill>
                  <a:prstClr val="black"/>
                </a:solidFill>
                <a:effectLst/>
                <a:uLnTx/>
                <a:uFillTx/>
                <a:latin typeface="Book Antiqua"/>
                <a:ea typeface="+mn-ea"/>
                <a:cs typeface="+mn-cs"/>
              </a:rPr>
              <a:t>Understand the need for proper handling equipment sizing</a:t>
            </a:r>
          </a:p>
          <a:p>
            <a:pPr marL="548640" marR="0" lvl="0" indent="-411480" algn="l" defTabSz="914400" rtl="0" eaLnBrk="1" fontAlgn="auto" latinLnBrk="0" hangingPunct="1">
              <a:lnSpc>
                <a:spcPct val="100000"/>
              </a:lnSpc>
              <a:spcBef>
                <a:spcPct val="20000"/>
              </a:spcBef>
              <a:spcAft>
                <a:spcPts val="0"/>
              </a:spcAft>
              <a:buClrTx/>
              <a:buSzPct val="65000"/>
              <a:buFont typeface="Wingdings 2"/>
              <a:buChar char=""/>
              <a:tabLst/>
              <a:defRPr/>
            </a:pPr>
            <a:r>
              <a:rPr kumimoji="0" lang="en-US" sz="3200" b="0" i="0" u="none" strike="noStrike" kern="1200" cap="none" spc="0" normalizeH="0" baseline="0" noProof="0" dirty="0">
                <a:ln>
                  <a:noFill/>
                </a:ln>
                <a:solidFill>
                  <a:prstClr val="black"/>
                </a:solidFill>
                <a:effectLst/>
                <a:uLnTx/>
                <a:uFillTx/>
                <a:latin typeface="Book Antiqua"/>
                <a:ea typeface="+mn-ea"/>
                <a:cs typeface="+mn-cs"/>
              </a:rPr>
              <a:t>Understand the use of appropriate material handling techniques</a:t>
            </a:r>
          </a:p>
          <a:p>
            <a:pPr marL="137160" marR="0" lvl="0" indent="0" algn="l" defTabSz="914400" rtl="0" eaLnBrk="1" fontAlgn="auto" latinLnBrk="0" hangingPunct="1">
              <a:lnSpc>
                <a:spcPct val="100000"/>
              </a:lnSpc>
              <a:spcBef>
                <a:spcPct val="20000"/>
              </a:spcBef>
              <a:spcAft>
                <a:spcPts val="0"/>
              </a:spcAft>
              <a:buClrTx/>
              <a:buSzPct val="65000"/>
              <a:buFontTx/>
              <a:buNone/>
              <a:tabLst/>
              <a:defRPr/>
            </a:pPr>
            <a:endParaRPr kumimoji="0" lang="en-US" sz="3200" b="0" i="0" u="none" strike="noStrike" kern="1200" cap="none" spc="0" normalizeH="0" baseline="0" noProof="0" dirty="0">
              <a:ln>
                <a:noFill/>
              </a:ln>
              <a:solidFill>
                <a:prstClr val="black"/>
              </a:solidFill>
              <a:effectLst/>
              <a:uLnTx/>
              <a:uFillTx/>
              <a:latin typeface="Book Antiqua"/>
              <a:ea typeface="+mn-ea"/>
              <a:cs typeface="+mn-cs"/>
            </a:endParaRPr>
          </a:p>
          <a:p>
            <a:pPr marL="548640" marR="0" lvl="0" indent="-411480" algn="l" defTabSz="914400" rtl="0" eaLnBrk="1" fontAlgn="auto" latinLnBrk="0" hangingPunct="1">
              <a:lnSpc>
                <a:spcPct val="100000"/>
              </a:lnSpc>
              <a:spcBef>
                <a:spcPct val="20000"/>
              </a:spcBef>
              <a:spcAft>
                <a:spcPts val="0"/>
              </a:spcAft>
              <a:buClrTx/>
              <a:buSzPct val="65000"/>
              <a:buFont typeface="Wingdings 2"/>
              <a:buNone/>
              <a:tabLst/>
              <a:defRPr/>
            </a:pPr>
            <a:endParaRPr kumimoji="0" lang="en-US" sz="3200" b="1" i="0" u="none" strike="noStrike" kern="1200" cap="none" spc="0" normalizeH="0" baseline="0" noProof="0" dirty="0" smtClean="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36334910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10160</Words>
  <Application>Microsoft Office PowerPoint</Application>
  <PresentationFormat>On-screen Show (4:3)</PresentationFormat>
  <Paragraphs>769</Paragraphs>
  <Slides>100</Slides>
  <Notes>100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100</vt:i4>
      </vt:variant>
    </vt:vector>
  </HeadingPairs>
  <TitlesOfParts>
    <vt:vector size="117" baseType="lpstr">
      <vt:lpstr>MS PGothic</vt:lpstr>
      <vt:lpstr>Arial</vt:lpstr>
      <vt:lpstr>Book Antiqua</vt:lpstr>
      <vt:lpstr>Calibri</vt:lpstr>
      <vt:lpstr>Cambria</vt:lpstr>
      <vt:lpstr>Candara</vt:lpstr>
      <vt:lpstr>Lucida Sans</vt:lpstr>
      <vt:lpstr>Tahoma</vt:lpstr>
      <vt:lpstr>Wingdings</vt:lpstr>
      <vt:lpstr>Wingdings 2</vt:lpstr>
      <vt:lpstr>Wingdings 3</vt:lpstr>
      <vt:lpstr>Apex</vt:lpstr>
      <vt:lpstr>1_Apex</vt:lpstr>
      <vt:lpstr>2_Apex</vt:lpstr>
      <vt:lpstr>3_Apex</vt:lpstr>
      <vt:lpstr>4_Apex</vt:lpstr>
      <vt:lpstr>5_Apex</vt:lpstr>
      <vt:lpstr>Prevention of GRAIN Dust ExplosionS</vt:lpstr>
      <vt:lpstr>Prevention of Grain Dust Explosions </vt:lpstr>
      <vt:lpstr>Disclaimer</vt:lpstr>
      <vt:lpstr>Module –I Introduction</vt:lpstr>
      <vt:lpstr>Learning Objectives – Module I</vt:lpstr>
      <vt:lpstr>Westwego, LA December, 1977</vt:lpstr>
      <vt:lpstr>Grain Dust Explosions in the U.S.:  10 Year Average 1995 – 2014</vt:lpstr>
      <vt:lpstr>Grain Dust Explosions in the U.S.</vt:lpstr>
      <vt:lpstr>Grain Dust Explosions in the U.S. 2007 - 2016</vt:lpstr>
      <vt:lpstr>Number of Explosions (by month) 2006-2014</vt:lpstr>
      <vt:lpstr>Why Worry About Grain Dust?</vt:lpstr>
      <vt:lpstr>Key Contributing Factors to Incidents</vt:lpstr>
      <vt:lpstr>Hazards associated with combustible grain dust</vt:lpstr>
      <vt:lpstr>Grain Dust Combustibility</vt:lpstr>
      <vt:lpstr>OSHA Definition: “combustible dust”</vt:lpstr>
      <vt:lpstr>Several Definitions Apply to Combustible Dust</vt:lpstr>
      <vt:lpstr>What are Combustible Dust Hazards?</vt:lpstr>
      <vt:lpstr>Grain Dust Explosion Pentagon</vt:lpstr>
      <vt:lpstr>Primary and Secondary Explosions</vt:lpstr>
      <vt:lpstr>Dust (Re) Collection: Module 1</vt:lpstr>
      <vt:lpstr>Learning Objectives – Module I </vt:lpstr>
      <vt:lpstr> Module – II Grain Dust Properties and Ignition Sources</vt:lpstr>
      <vt:lpstr>Module II Learning Objectives</vt:lpstr>
      <vt:lpstr>Ignition Sources</vt:lpstr>
      <vt:lpstr>Explosion - Factors</vt:lpstr>
      <vt:lpstr>Primary Dust Explosion-Locations</vt:lpstr>
      <vt:lpstr>Dust Explosiveness</vt:lpstr>
      <vt:lpstr>Enough for an Explosion</vt:lpstr>
      <vt:lpstr>Is This a Problem?</vt:lpstr>
      <vt:lpstr>Testing Dust</vt:lpstr>
      <vt:lpstr>How Dust And Small Particles Separate</vt:lpstr>
      <vt:lpstr>Preventive Precaution –  Ignition Control</vt:lpstr>
      <vt:lpstr>Heat from Ignition Sources</vt:lpstr>
      <vt:lpstr>Dust (re)collection!!</vt:lpstr>
      <vt:lpstr>Pentagon</vt:lpstr>
      <vt:lpstr>Learning Objectives – Module II</vt:lpstr>
      <vt:lpstr>Disclaimer </vt:lpstr>
      <vt:lpstr> Module – III Dust Mitigation: Good Housekeeping, Preventive Measures, and Grain Handling  </vt:lpstr>
      <vt:lpstr>Module III Learning Objectives </vt:lpstr>
      <vt:lpstr>Pentagon </vt:lpstr>
      <vt:lpstr>Potential Dust Generation</vt:lpstr>
      <vt:lpstr>Grain Receiving</vt:lpstr>
      <vt:lpstr>When Grain is Conveyed, Dust will Occur!</vt:lpstr>
      <vt:lpstr>Identifying Dust Hazards</vt:lpstr>
      <vt:lpstr>The Dust Collects</vt:lpstr>
      <vt:lpstr>Dust (re)collection!! </vt:lpstr>
      <vt:lpstr>Discussion</vt:lpstr>
      <vt:lpstr>Grain Receiving - unloading</vt:lpstr>
      <vt:lpstr>Grain Receiving - baffles</vt:lpstr>
      <vt:lpstr>Grain Receiving- dump pits</vt:lpstr>
      <vt:lpstr>Practicing Good Housekeeping</vt:lpstr>
      <vt:lpstr>Housekeeping - Precaution</vt:lpstr>
      <vt:lpstr>Materials Handling Techniques</vt:lpstr>
      <vt:lpstr>Materials Handling Techniques: equipment</vt:lpstr>
      <vt:lpstr>Bag Dust Collection Systems</vt:lpstr>
      <vt:lpstr>Dust Collection System Points</vt:lpstr>
      <vt:lpstr>Warning Signs of a Failing Dust Collection Systems</vt:lpstr>
      <vt:lpstr>Monitoring Dust Collection Systems</vt:lpstr>
      <vt:lpstr>Dust (re)collection!! Part 2</vt:lpstr>
      <vt:lpstr>Recognizing Dust Hazards</vt:lpstr>
      <vt:lpstr> Explosion Pentagon</vt:lpstr>
      <vt:lpstr>Learning Objectives – Module III</vt:lpstr>
      <vt:lpstr> Disclaimer</vt:lpstr>
      <vt:lpstr>OSHA Regulations</vt:lpstr>
      <vt:lpstr>OSHA Regulations </vt:lpstr>
      <vt:lpstr>OSHA Regulations  </vt:lpstr>
      <vt:lpstr>OSHA Regulations   </vt:lpstr>
      <vt:lpstr> OSHA Regulations</vt:lpstr>
      <vt:lpstr>     Module – IV Controlling Ignition Sources, Equipment Maintenance, and Material Handling  </vt:lpstr>
      <vt:lpstr>Learning Objectives – Module IV</vt:lpstr>
      <vt:lpstr>Challenges</vt:lpstr>
      <vt:lpstr>Preventive Maintenance</vt:lpstr>
      <vt:lpstr>Equipment Maintenance</vt:lpstr>
      <vt:lpstr>Preventive Maintenance - continued</vt:lpstr>
      <vt:lpstr>Equipment Maintenance Components</vt:lpstr>
      <vt:lpstr>Equipment Maintenance Components - continued</vt:lpstr>
      <vt:lpstr>Perform Maintenance in Equipment</vt:lpstr>
      <vt:lpstr>Avoid Possible Hazards</vt:lpstr>
      <vt:lpstr>Avoid Possible Hazards - continued</vt:lpstr>
      <vt:lpstr>Electrical Hazards</vt:lpstr>
      <vt:lpstr>Material Handling Techniques</vt:lpstr>
      <vt:lpstr>Spouting</vt:lpstr>
      <vt:lpstr>Spouting Types and Sizes</vt:lpstr>
      <vt:lpstr>Spouts</vt:lpstr>
      <vt:lpstr>Spout Liners</vt:lpstr>
      <vt:lpstr>Usage of Appropriate Spouting Design</vt:lpstr>
      <vt:lpstr>Avoid These Design in Spouts</vt:lpstr>
      <vt:lpstr>Bucket Elevators</vt:lpstr>
      <vt:lpstr>Bucket Elevators - continued</vt:lpstr>
      <vt:lpstr>Safety Precautions</vt:lpstr>
      <vt:lpstr>Sensors for Bucket Elevators</vt:lpstr>
      <vt:lpstr>Safety Precautions -  continued</vt:lpstr>
      <vt:lpstr>Storage Bins and Conveyors</vt:lpstr>
      <vt:lpstr>Bucket Elevators -mitigation</vt:lpstr>
      <vt:lpstr>Venting</vt:lpstr>
      <vt:lpstr>Safeguards in Materials Handling Equipment</vt:lpstr>
      <vt:lpstr> Materials Handling Techniques</vt:lpstr>
      <vt:lpstr>Materials Handling Techniques - continued</vt:lpstr>
      <vt:lpstr>Learning Objectives – Module IV </vt:lpstr>
      <vt:lpstr> Disclaimer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2020-05-07T18:57:43Z</dcterms:created>
  <dcterms:modified xsi:type="dcterms:W3CDTF">2020-05-07T19:05:35Z</dcterms:modified>
</cp:coreProperties>
</file>