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5.xml" ContentType="application/vnd.openxmlformats-officedocument.presentationml.notesSlide+xml"/>
  <Override PartName="/ppt/tags/tag79.xml" ContentType="application/vnd.openxmlformats-officedocument.presentationml.tags+xml"/>
  <Override PartName="/ppt/notesSlides/notesSlide16.xml" ContentType="application/vnd.openxmlformats-officedocument.presentationml.notesSlide+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notesSlides/notesSlide18.xml" ContentType="application/vnd.openxmlformats-officedocument.presentationml.notesSlide+xml"/>
  <Override PartName="/ppt/tags/tag82.xml" ContentType="application/vnd.openxmlformats-officedocument.presentationml.tags+xml"/>
  <Override PartName="/ppt/notesSlides/notesSlide1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0.xml" ContentType="application/vnd.openxmlformats-officedocument.presentationml.notesSlide+xml"/>
  <Override PartName="/ppt/tags/tag86.xml" ContentType="application/vnd.openxmlformats-officedocument.presentationml.tags+xml"/>
  <Override PartName="/ppt/notesSlides/notesSlide2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2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3.xml" ContentType="application/vnd.openxmlformats-officedocument.presentationml.notesSlide+xml"/>
  <Override PartName="/ppt/tags/tag99.xml" ContentType="application/vnd.openxmlformats-officedocument.presentationml.tags+xml"/>
  <Override PartName="/ppt/notesSlides/notesSlide2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5.xml" ContentType="application/vnd.openxmlformats-officedocument.presentationml.notesSlide+xml"/>
  <Override PartName="/ppt/tags/tag102.xml" ContentType="application/vnd.openxmlformats-officedocument.presentationml.tags+xml"/>
  <Override PartName="/ppt/notesSlides/notesSlide26.xml" ContentType="application/vnd.openxmlformats-officedocument.presentationml.notesSlide+xml"/>
  <Override PartName="/ppt/tags/tag103.xml" ContentType="application/vnd.openxmlformats-officedocument.presentationml.tags+xml"/>
  <Override PartName="/ppt/notesSlides/notesSlide27.xml" ContentType="application/vnd.openxmlformats-officedocument.presentationml.notesSlide+xml"/>
  <Override PartName="/ppt/tags/tag10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notesSlides/notesSlide3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2.xml" ContentType="application/vnd.openxmlformats-officedocument.presentationml.notesSlide+xml"/>
  <Override PartName="/ppt/tags/tag114.xml" ContentType="application/vnd.openxmlformats-officedocument.presentationml.tags+xml"/>
  <Override PartName="/ppt/notesSlides/notesSlide33.xml" ContentType="application/vnd.openxmlformats-officedocument.presentationml.notesSlide+xml"/>
  <Override PartName="/ppt/tags/tag115.xml" ContentType="application/vnd.openxmlformats-officedocument.presentationml.tags+xml"/>
  <Override PartName="/ppt/notesSlides/notesSlide34.xml" ContentType="application/vnd.openxmlformats-officedocument.presentationml.notesSlide+xml"/>
  <Override PartName="/ppt/tags/tag116.xml" ContentType="application/vnd.openxmlformats-officedocument.presentationml.tags+xml"/>
  <Override PartName="/ppt/notesSlides/notesSlide3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6.xml" ContentType="application/vnd.openxmlformats-officedocument.presentationml.notesSlide+xml"/>
  <Override PartName="/ppt/tags/tag121.xml" ContentType="application/vnd.openxmlformats-officedocument.presentationml.tags+xml"/>
  <Override PartName="/ppt/notesSlides/notesSlide3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8.xml" ContentType="application/vnd.openxmlformats-officedocument.presentationml.notesSlide+xml"/>
  <Override PartName="/ppt/tags/tag126.xml" ContentType="application/vnd.openxmlformats-officedocument.presentationml.tags+xml"/>
  <Override PartName="/ppt/notesSlides/notesSlide39.xml" ContentType="application/vnd.openxmlformats-officedocument.presentationml.notesSlide+xml"/>
  <Override PartName="/ppt/tags/tag127.xml" ContentType="application/vnd.openxmlformats-officedocument.presentationml.tags+xml"/>
  <Override PartName="/ppt/notesSlides/notesSlide40.xml" ContentType="application/vnd.openxmlformats-officedocument.presentationml.notesSlide+xml"/>
  <Override PartName="/ppt/tags/tag128.xml" ContentType="application/vnd.openxmlformats-officedocument.presentationml.tags+xml"/>
  <Override PartName="/ppt/notesSlides/notesSlide41.xml" ContentType="application/vnd.openxmlformats-officedocument.presentationml.notesSlide+xml"/>
  <Override PartName="/ppt/tags/tag129.xml" ContentType="application/vnd.openxmlformats-officedocument.presentationml.tags+xml"/>
  <Override PartName="/ppt/notesSlides/notesSlide42.xml" ContentType="application/vnd.openxmlformats-officedocument.presentationml.notesSlide+xml"/>
  <Override PartName="/ppt/tags/tag130.xml" ContentType="application/vnd.openxmlformats-officedocument.presentationml.tags+xml"/>
  <Override PartName="/ppt/notesSlides/notesSlide43.xml" ContentType="application/vnd.openxmlformats-officedocument.presentationml.notesSlide+xml"/>
  <Override PartName="/ppt/tags/tag131.xml" ContentType="application/vnd.openxmlformats-officedocument.presentationml.tags+xml"/>
  <Override PartName="/ppt/notesSlides/notesSlide44.xml" ContentType="application/vnd.openxmlformats-officedocument.presentationml.notesSlide+xml"/>
  <Override PartName="/ppt/tags/tag132.xml" ContentType="application/vnd.openxmlformats-officedocument.presentationml.tags+xml"/>
  <Override PartName="/ppt/notesSlides/notesSlide45.xml" ContentType="application/vnd.openxmlformats-officedocument.presentationml.notesSlide+xml"/>
  <Override PartName="/ppt/tags/tag133.xml" ContentType="application/vnd.openxmlformats-officedocument.presentationml.tags+xml"/>
  <Override PartName="/ppt/notesSlides/notesSlide46.xml" ContentType="application/vnd.openxmlformats-officedocument.presentationml.notesSlide+xml"/>
  <Override PartName="/ppt/tags/tag134.xml" ContentType="application/vnd.openxmlformats-officedocument.presentationml.tags+xml"/>
  <Override PartName="/ppt/notesSlides/notesSlide47.xml" ContentType="application/vnd.openxmlformats-officedocument.presentationml.notesSlide+xml"/>
  <Override PartName="/ppt/tags/tag135.xml" ContentType="application/vnd.openxmlformats-officedocument.presentationml.tags+xml"/>
  <Override PartName="/ppt/notesSlides/notesSlide48.xml" ContentType="application/vnd.openxmlformats-officedocument.presentationml.notesSlide+xml"/>
  <Override PartName="/ppt/tags/tag136.xml" ContentType="application/vnd.openxmlformats-officedocument.presentationml.tags+xml"/>
  <Override PartName="/ppt/notesSlides/notesSlide49.xml" ContentType="application/vnd.openxmlformats-officedocument.presentationml.notesSlide+xml"/>
  <Override PartName="/ppt/tags/tag137.xml" ContentType="application/vnd.openxmlformats-officedocument.presentationml.tags+xml"/>
  <Override PartName="/ppt/notesSlides/notesSlide50.xml" ContentType="application/vnd.openxmlformats-officedocument.presentationml.notesSlide+xml"/>
  <Override PartName="/ppt/tags/tag138.xml" ContentType="application/vnd.openxmlformats-officedocument.presentationml.tags+xml"/>
  <Override PartName="/ppt/notesSlides/notesSlide51.xml" ContentType="application/vnd.openxmlformats-officedocument.presentationml.notesSlide+xml"/>
  <Override PartName="/ppt/tags/tag139.xml" ContentType="application/vnd.openxmlformats-officedocument.presentationml.tags+xml"/>
  <Override PartName="/ppt/notesSlides/notesSlide52.xml" ContentType="application/vnd.openxmlformats-officedocument.presentationml.notesSlide+xml"/>
  <Override PartName="/ppt/tags/tag140.xml" ContentType="application/vnd.openxmlformats-officedocument.presentationml.tags+xml"/>
  <Override PartName="/ppt/notesSlides/notesSlide53.xml" ContentType="application/vnd.openxmlformats-officedocument.presentationml.notesSlide+xml"/>
  <Override PartName="/ppt/tags/tag141.xml" ContentType="application/vnd.openxmlformats-officedocument.presentationml.tags+xml"/>
  <Override PartName="/ppt/notesSlides/notesSlide54.xml" ContentType="application/vnd.openxmlformats-officedocument.presentationml.notesSlide+xml"/>
  <Override PartName="/ppt/tags/tag142.xml" ContentType="application/vnd.openxmlformats-officedocument.presentationml.tags+xml"/>
  <Override PartName="/ppt/notesSlides/notesSlide55.xml" ContentType="application/vnd.openxmlformats-officedocument.presentationml.notesSlide+xml"/>
  <Override PartName="/ppt/tags/tag143.xml" ContentType="application/vnd.openxmlformats-officedocument.presentationml.tags+xml"/>
  <Override PartName="/ppt/notesSlides/notesSlide56.xml" ContentType="application/vnd.openxmlformats-officedocument.presentationml.notesSlide+xml"/>
  <Override PartName="/ppt/tags/tag144.xml" ContentType="application/vnd.openxmlformats-officedocument.presentationml.tags+xml"/>
  <Override PartName="/ppt/notesSlides/notesSlide57.xml" ContentType="application/vnd.openxmlformats-officedocument.presentationml.notesSlide+xml"/>
  <Override PartName="/ppt/tags/tag145.xml" ContentType="application/vnd.openxmlformats-officedocument.presentationml.tags+xml"/>
  <Override PartName="/ppt/notesSlides/notesSlide58.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59.xml" ContentType="application/vnd.openxmlformats-officedocument.presentationml.notesSlide+xml"/>
  <Override PartName="/ppt/tags/tag151.xml" ContentType="application/vnd.openxmlformats-officedocument.presentationml.tags+xml"/>
  <Override PartName="/ppt/notesSlides/notesSlide60.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61.xml" ContentType="application/vnd.openxmlformats-officedocument.presentationml.notesSlide+xml"/>
  <Override PartName="/ppt/tags/tag154.xml" ContentType="application/vnd.openxmlformats-officedocument.presentationml.tags+xml"/>
  <Override PartName="/ppt/notesSlides/notesSlide62.xml" ContentType="application/vnd.openxmlformats-officedocument.presentationml.notesSlide+xml"/>
  <Override PartName="/ppt/tags/tag155.xml" ContentType="application/vnd.openxmlformats-officedocument.presentationml.tags+xml"/>
  <Override PartName="/ppt/notesSlides/notesSlide6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64.xml" ContentType="application/vnd.openxmlformats-officedocument.presentationml.notesSlide+xml"/>
  <Override PartName="/ppt/tags/tag166.xml" ContentType="application/vnd.openxmlformats-officedocument.presentationml.tags+xml"/>
  <Override PartName="/ppt/notesSlides/notesSlide65.xml" ContentType="application/vnd.openxmlformats-officedocument.presentationml.notesSlide+xml"/>
  <Override PartName="/ppt/tags/tag167.xml" ContentType="application/vnd.openxmlformats-officedocument.presentationml.tags+xml"/>
  <Override PartName="/ppt/notesSlides/notesSlide66.xml" ContentType="application/vnd.openxmlformats-officedocument.presentationml.notesSlide+xml"/>
  <Override PartName="/ppt/tags/tag168.xml" ContentType="application/vnd.openxmlformats-officedocument.presentationml.tags+xml"/>
  <Override PartName="/ppt/notesSlides/notesSlide67.xml" ContentType="application/vnd.openxmlformats-officedocument.presentationml.notesSlide+xml"/>
  <Override PartName="/ppt/tags/tag169.xml" ContentType="application/vnd.openxmlformats-officedocument.presentationml.tags+xml"/>
  <Override PartName="/ppt/notesSlides/notesSlide68.xml" ContentType="application/vnd.openxmlformats-officedocument.presentationml.notesSlide+xml"/>
  <Override PartName="/ppt/tags/tag170.xml" ContentType="application/vnd.openxmlformats-officedocument.presentationml.tags+xml"/>
  <Override PartName="/ppt/notesSlides/notesSlide69.xml" ContentType="application/vnd.openxmlformats-officedocument.presentationml.notesSlide+xml"/>
  <Override PartName="/ppt/tags/tag171.xml" ContentType="application/vnd.openxmlformats-officedocument.presentationml.tags+xml"/>
  <Override PartName="/ppt/notesSlides/notesSlide70.xml" ContentType="application/vnd.openxmlformats-officedocument.presentationml.notesSlide+xml"/>
  <Override PartName="/ppt/tags/tag172.xml" ContentType="application/vnd.openxmlformats-officedocument.presentationml.tags+xml"/>
  <Override PartName="/ppt/notesSlides/notesSlide71.xml" ContentType="application/vnd.openxmlformats-officedocument.presentationml.notesSlide+xml"/>
  <Override PartName="/ppt/tags/tag173.xml" ContentType="application/vnd.openxmlformats-officedocument.presentationml.tags+xml"/>
  <Override PartName="/ppt/notesSlides/notesSlide72.xml" ContentType="application/vnd.openxmlformats-officedocument.presentationml.notesSlide+xml"/>
  <Override PartName="/ppt/tags/tag174.xml" ContentType="application/vnd.openxmlformats-officedocument.presentationml.tags+xml"/>
  <Override PartName="/ppt/notesSlides/notesSlide73.xml" ContentType="application/vnd.openxmlformats-officedocument.presentationml.notesSlide+xml"/>
  <Override PartName="/ppt/tags/tag175.xml" ContentType="application/vnd.openxmlformats-officedocument.presentationml.tags+xml"/>
  <Override PartName="/ppt/notesSlides/notesSlide74.xml" ContentType="application/vnd.openxmlformats-officedocument.presentationml.notesSlide+xml"/>
  <Override PartName="/ppt/tags/tag176.xml" ContentType="application/vnd.openxmlformats-officedocument.presentationml.tags+xml"/>
  <Override PartName="/ppt/notesSlides/notesSlide75.xml" ContentType="application/vnd.openxmlformats-officedocument.presentationml.notesSlide+xml"/>
  <Override PartName="/ppt/tags/tag177.xml" ContentType="application/vnd.openxmlformats-officedocument.presentationml.tags+xml"/>
  <Override PartName="/ppt/notesSlides/notesSlide7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77.xml" ContentType="application/vnd.openxmlformats-officedocument.presentationml.notesSlide+xml"/>
  <Override PartName="/ppt/tags/tag181.xml" ContentType="application/vnd.openxmlformats-officedocument.presentationml.tags+xml"/>
  <Override PartName="/ppt/notesSlides/notesSlide78.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6" r:id="rId1"/>
    <p:sldMasterId id="2147483677" r:id="rId2"/>
  </p:sldMasterIdLst>
  <p:notesMasterIdLst>
    <p:notesMasterId r:id="rId135"/>
  </p:notesMasterIdLst>
  <p:sldIdLst>
    <p:sldId id="256" r:id="rId3"/>
    <p:sldId id="259" r:id="rId4"/>
    <p:sldId id="262" r:id="rId5"/>
    <p:sldId id="401" r:id="rId6"/>
    <p:sldId id="50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514" r:id="rId20"/>
    <p:sldId id="515" r:id="rId21"/>
    <p:sldId id="516" r:id="rId22"/>
    <p:sldId id="263" r:id="rId23"/>
    <p:sldId id="267" r:id="rId24"/>
    <p:sldId id="368" r:id="rId25"/>
    <p:sldId id="367" r:id="rId26"/>
    <p:sldId id="369" r:id="rId27"/>
    <p:sldId id="532" r:id="rId28"/>
    <p:sldId id="533" r:id="rId29"/>
    <p:sldId id="270" r:id="rId30"/>
    <p:sldId id="271" r:id="rId31"/>
    <p:sldId id="555" r:id="rId32"/>
    <p:sldId id="273" r:id="rId33"/>
    <p:sldId id="377" r:id="rId34"/>
    <p:sldId id="437" r:id="rId35"/>
    <p:sldId id="535" r:id="rId36"/>
    <p:sldId id="536" r:id="rId37"/>
    <p:sldId id="537" r:id="rId38"/>
    <p:sldId id="378" r:id="rId39"/>
    <p:sldId id="379" r:id="rId40"/>
    <p:sldId id="274" r:id="rId41"/>
    <p:sldId id="380" r:id="rId42"/>
    <p:sldId id="275" r:id="rId43"/>
    <p:sldId id="371" r:id="rId44"/>
    <p:sldId id="460" r:id="rId45"/>
    <p:sldId id="435" r:id="rId46"/>
    <p:sldId id="381" r:id="rId47"/>
    <p:sldId id="461" r:id="rId48"/>
    <p:sldId id="398" r:id="rId49"/>
    <p:sldId id="538" r:id="rId50"/>
    <p:sldId id="539" r:id="rId51"/>
    <p:sldId id="540" r:id="rId52"/>
    <p:sldId id="277" r:id="rId53"/>
    <p:sldId id="278" r:id="rId54"/>
    <p:sldId id="481" r:id="rId55"/>
    <p:sldId id="438" r:id="rId56"/>
    <p:sldId id="383" r:id="rId57"/>
    <p:sldId id="382" r:id="rId58"/>
    <p:sldId id="388" r:id="rId59"/>
    <p:sldId id="556" r:id="rId60"/>
    <p:sldId id="541" r:id="rId61"/>
    <p:sldId id="280" r:id="rId62"/>
    <p:sldId id="452" r:id="rId63"/>
    <p:sldId id="542" r:id="rId64"/>
    <p:sldId id="281" r:id="rId65"/>
    <p:sldId id="384" r:id="rId66"/>
    <p:sldId id="283" r:id="rId67"/>
    <p:sldId id="284" r:id="rId68"/>
    <p:sldId id="543" r:id="rId69"/>
    <p:sldId id="285" r:id="rId70"/>
    <p:sldId id="287" r:id="rId71"/>
    <p:sldId id="544" r:id="rId72"/>
    <p:sldId id="288" r:id="rId73"/>
    <p:sldId id="290" r:id="rId74"/>
    <p:sldId id="291" r:id="rId75"/>
    <p:sldId id="550" r:id="rId76"/>
    <p:sldId id="551" r:id="rId77"/>
    <p:sldId id="297" r:id="rId78"/>
    <p:sldId id="552" r:id="rId79"/>
    <p:sldId id="300" r:id="rId80"/>
    <p:sldId id="301" r:id="rId81"/>
    <p:sldId id="553" r:id="rId82"/>
    <p:sldId id="554" r:id="rId83"/>
    <p:sldId id="306" r:id="rId84"/>
    <p:sldId id="307" r:id="rId85"/>
    <p:sldId id="308" r:id="rId86"/>
    <p:sldId id="309" r:id="rId87"/>
    <p:sldId id="310" r:id="rId88"/>
    <p:sldId id="386" r:id="rId89"/>
    <p:sldId id="439" r:id="rId90"/>
    <p:sldId id="482" r:id="rId91"/>
    <p:sldId id="483" r:id="rId92"/>
    <p:sldId id="387" r:id="rId93"/>
    <p:sldId id="545" r:id="rId94"/>
    <p:sldId id="463" r:id="rId95"/>
    <p:sldId id="394" r:id="rId96"/>
    <p:sldId id="389" r:id="rId97"/>
    <p:sldId id="464" r:id="rId98"/>
    <p:sldId id="399" r:id="rId99"/>
    <p:sldId id="390" r:id="rId100"/>
    <p:sldId id="391" r:id="rId101"/>
    <p:sldId id="546" r:id="rId102"/>
    <p:sldId id="547" r:id="rId103"/>
    <p:sldId id="548" r:id="rId104"/>
    <p:sldId id="314" r:id="rId105"/>
    <p:sldId id="313" r:id="rId106"/>
    <p:sldId id="441" r:id="rId107"/>
    <p:sldId id="440" r:id="rId108"/>
    <p:sldId id="400" r:id="rId109"/>
    <p:sldId id="315" r:id="rId110"/>
    <p:sldId id="317" r:id="rId111"/>
    <p:sldId id="318" r:id="rId112"/>
    <p:sldId id="319" r:id="rId113"/>
    <p:sldId id="320" r:id="rId114"/>
    <p:sldId id="360" r:id="rId115"/>
    <p:sldId id="361" r:id="rId116"/>
    <p:sldId id="362" r:id="rId117"/>
    <p:sldId id="549" r:id="rId118"/>
    <p:sldId id="417" r:id="rId119"/>
    <p:sldId id="517" r:id="rId120"/>
    <p:sldId id="518" r:id="rId121"/>
    <p:sldId id="519" r:id="rId122"/>
    <p:sldId id="520" r:id="rId123"/>
    <p:sldId id="521" r:id="rId124"/>
    <p:sldId id="522" r:id="rId125"/>
    <p:sldId id="523" r:id="rId126"/>
    <p:sldId id="524" r:id="rId127"/>
    <p:sldId id="525" r:id="rId128"/>
    <p:sldId id="526" r:id="rId129"/>
    <p:sldId id="527" r:id="rId130"/>
    <p:sldId id="528" r:id="rId131"/>
    <p:sldId id="529" r:id="rId132"/>
    <p:sldId id="530" r:id="rId133"/>
    <p:sldId id="531" r:id="rId134"/>
  </p:sldIdLst>
  <p:sldSz cx="9144000" cy="6858000" type="screen4x3"/>
  <p:notesSz cx="6858000" cy="9296400"/>
  <p:custDataLst>
    <p:tags r:id="rId1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3879B1"/>
    <a:srgbClr val="000000"/>
    <a:srgbClr val="466F93"/>
    <a:srgbClr val="99A7B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659" autoAdjust="0"/>
  </p:normalViewPr>
  <p:slideViewPr>
    <p:cSldViewPr>
      <p:cViewPr varScale="1">
        <p:scale>
          <a:sx n="64" d="100"/>
          <a:sy n="64" d="100"/>
        </p:scale>
        <p:origin x="1526" y="67"/>
      </p:cViewPr>
      <p:guideLst>
        <p:guide orient="horz" pos="2160"/>
        <p:guide pos="2880"/>
      </p:guideLst>
    </p:cSldViewPr>
  </p:slideViewPr>
  <p:notesTextViewPr>
    <p:cViewPr>
      <p:scale>
        <a:sx n="1" d="1"/>
        <a:sy n="1" d="1"/>
      </p:scale>
      <p:origin x="0" y="0"/>
    </p:cViewPr>
  </p:notesTextViewPr>
  <p:sorterViewPr>
    <p:cViewPr varScale="1">
      <p:scale>
        <a:sx n="1" d="1"/>
        <a:sy n="1" d="1"/>
      </p:scale>
      <p:origin x="0" y="74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tags" Target="tags/tag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15789"/>
            <a:ext cx="5486399"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5"/>
            <a:ext cx="297179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67986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spcBef>
                  <a:spcPts val="0"/>
                </a:spcBef>
                <a:buSzPct val="25000"/>
                <a:buNone/>
              </a:pPr>
              <a:t>1</a:t>
            </a:fld>
            <a:endParaRPr lang="en-US" sz="1200" b="0" i="0" u="none" strike="noStrike" cap="none">
              <a:solidFill>
                <a:srgbClr val="000000"/>
              </a:solidFill>
              <a:latin typeface="Calibri"/>
              <a:ea typeface="Calibri"/>
              <a:cs typeface="Calibri"/>
              <a:sym typeface="Calibri"/>
            </a:endParaRPr>
          </a:p>
        </p:txBody>
      </p:sp>
      <p:sp>
        <p:nvSpPr>
          <p:cNvPr id="205" name="Shape 2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6" name="Shape 206"/>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91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42" name="Shape 34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81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89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73" name="Shape 37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23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92" name="Shape 49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9635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92" name="Shape 49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38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3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701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82" name="Shape 38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371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72" name="Shape 67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62954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390" name="Shape 3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50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2" name="Shape 232"/>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spcBef>
                  <a:spcPts val="0"/>
                </a:spcBef>
                <a:buSzPct val="25000"/>
                <a:buNone/>
              </a:pPr>
              <a:t>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9554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43000" y="685800"/>
            <a:ext cx="4572000" cy="3429000"/>
          </a:xfrm>
          <a:ln/>
        </p:spPr>
      </p:sp>
      <p:sp>
        <p:nvSpPr>
          <p:cNvPr id="68610" name="Rectangle 3"/>
          <p:cNvSpPr>
            <a:spLocks noGrp="1" noChangeArrowheads="1"/>
          </p:cNvSpPr>
          <p:nvPr>
            <p:ph type="body" idx="1"/>
          </p:nvPr>
        </p:nvSpPr>
        <p:spPr>
          <a:noFill/>
          <a:ln/>
        </p:spPr>
        <p:txBody>
          <a:bodyPr/>
          <a:lstStyle/>
          <a:p>
            <a:r>
              <a:rPr lang="en-US" dirty="0"/>
              <a:t>Replace</a:t>
            </a:r>
            <a:r>
              <a:rPr lang="en-US" baseline="0" dirty="0"/>
              <a:t> with silicosis path slide</a:t>
            </a:r>
            <a:endParaRPr lang="en-US" dirty="0"/>
          </a:p>
        </p:txBody>
      </p:sp>
    </p:spTree>
    <p:extLst>
      <p:ext uri="{BB962C8B-B14F-4D97-AF65-F5344CB8AC3E}">
        <p14:creationId xmlns:p14="http://schemas.microsoft.com/office/powerpoint/2010/main" val="10957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4414" y="8829121"/>
            <a:ext cx="2972098" cy="465743"/>
          </a:xfrm>
          <a:prstGeom prst="rect">
            <a:avLst/>
          </a:prstGeom>
          <a:noFill/>
          <a:ln w="9525">
            <a:noFill/>
            <a:miter lim="800000"/>
            <a:headEnd/>
            <a:tailEnd/>
          </a:ln>
        </p:spPr>
        <p:txBody>
          <a:bodyPr lIns="92289" tIns="46145" rIns="92289" bIns="46145" anchor="b"/>
          <a:lstStyle/>
          <a:p>
            <a:pPr algn="r" defTabSz="921669"/>
            <a:fld id="{E8495A17-8C5E-4C7D-B7F2-4D451B59528F}" type="slidenum">
              <a:rPr lang="en-US" sz="1100"/>
              <a:pPr algn="r" defTabSz="921669"/>
              <a:t>45</a:t>
            </a:fld>
            <a:endParaRPr lang="en-US" sz="1100"/>
          </a:p>
        </p:txBody>
      </p:sp>
      <p:sp>
        <p:nvSpPr>
          <p:cNvPr id="23554" name="Rectangle 7"/>
          <p:cNvSpPr txBox="1">
            <a:spLocks noGrp="1" noChangeArrowheads="1"/>
          </p:cNvSpPr>
          <p:nvPr/>
        </p:nvSpPr>
        <p:spPr bwMode="auto">
          <a:xfrm>
            <a:off x="3885903" y="8832195"/>
            <a:ext cx="2972097" cy="464205"/>
          </a:xfrm>
          <a:prstGeom prst="rect">
            <a:avLst/>
          </a:prstGeom>
          <a:noFill/>
          <a:ln w="9525">
            <a:noFill/>
            <a:miter lim="800000"/>
            <a:headEnd/>
            <a:tailEnd/>
          </a:ln>
        </p:spPr>
        <p:txBody>
          <a:bodyPr lIns="92290" tIns="46146" rIns="92290" bIns="46146" anchor="b"/>
          <a:lstStyle/>
          <a:p>
            <a:pPr algn="r" defTabSz="908027" eaLnBrk="0" hangingPunct="0"/>
            <a:fld id="{605C2B7C-69C2-4D69-87BA-077D7D1A7477}" type="slidenum">
              <a:rPr lang="en-US" sz="1100">
                <a:ea typeface="ＭＳ Ｐゴシック"/>
                <a:cs typeface="ＭＳ Ｐゴシック"/>
              </a:rPr>
              <a:pPr algn="r" defTabSz="908027" eaLnBrk="0" hangingPunct="0"/>
              <a:t>45</a:t>
            </a:fld>
            <a:endParaRPr lang="en-US" sz="1100">
              <a:ea typeface="ＭＳ Ｐゴシック"/>
              <a:cs typeface="ＭＳ Ｐゴシック"/>
            </a:endParaRPr>
          </a:p>
        </p:txBody>
      </p:sp>
      <p:sp>
        <p:nvSpPr>
          <p:cNvPr id="23555" name="Rectangle 2"/>
          <p:cNvSpPr>
            <a:spLocks noGrp="1" noRot="1" noChangeAspect="1" noChangeArrowheads="1" noTextEdit="1"/>
          </p:cNvSpPr>
          <p:nvPr>
            <p:ph type="sldImg"/>
          </p:nvPr>
        </p:nvSpPr>
        <p:spPr>
          <a:xfrm>
            <a:off x="1106488" y="698500"/>
            <a:ext cx="4646612" cy="3486150"/>
          </a:xfrm>
          <a:ln/>
        </p:spPr>
      </p:sp>
      <p:sp>
        <p:nvSpPr>
          <p:cNvPr id="23556" name="Rectangle 3"/>
          <p:cNvSpPr>
            <a:spLocks noGrp="1" noChangeArrowheads="1"/>
          </p:cNvSpPr>
          <p:nvPr>
            <p:ph type="body" idx="1"/>
          </p:nvPr>
        </p:nvSpPr>
        <p:spPr>
          <a:xfrm>
            <a:off x="915294" y="4416099"/>
            <a:ext cx="5027414" cy="4182457"/>
          </a:xfrm>
          <a:noFill/>
          <a:ln/>
        </p:spPr>
        <p:txBody>
          <a:bodyPr lIns="92290" tIns="46146" rIns="92290" bIns="46146"/>
          <a:lstStyle/>
          <a:p>
            <a:pPr eaLnBrk="1" hangingPunct="1"/>
            <a:endParaRPr lang="en-US"/>
          </a:p>
        </p:txBody>
      </p:sp>
    </p:spTree>
    <p:extLst>
      <p:ext uri="{BB962C8B-B14F-4D97-AF65-F5344CB8AC3E}">
        <p14:creationId xmlns:p14="http://schemas.microsoft.com/office/powerpoint/2010/main" val="4246846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632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8" name="Shape 40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83891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4" name="Shape 41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9715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1" name="Shape 751"/>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the last slide, we included a bullet on “how can I protect myself” – so before we move on, I want to talk for just a minute about the Hierarchy of Controls, which is just a fancy way of saying which control mechanisms work best, and which ones don’t work as well [read slide]. Give examples of each control; eg: elimination means to get rid of the process; substitution means to use a different, safer product in place of a hazardous one (eg: water instead of solvents), engineering controls are controls put in place that change the work environment or the job itself, such as a fume hood; administrative controls are controls such as rotating tasks between workers to minimize exposure; and PPE is personal protective equipment that you can don while performing hazardous tasks if there aren’t any other types of controls feasible – worst case scenario.</a:t>
            </a:r>
          </a:p>
        </p:txBody>
      </p:sp>
      <p:sp>
        <p:nvSpPr>
          <p:cNvPr id="752" name="Shape 752"/>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279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915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415789"/>
            <a:ext cx="5486400" cy="4183500"/>
          </a:xfrm>
          <a:prstGeom prst="rect">
            <a:avLst/>
          </a:prstGeom>
        </p:spPr>
        <p:txBody>
          <a:bodyPr lIns="91425" tIns="91425" rIns="91425" bIns="91425" anchor="t" anchorCtr="0">
            <a:noAutofit/>
          </a:bodyPr>
          <a:lstStyle/>
          <a:p>
            <a:pPr lvl="0">
              <a:spcBef>
                <a:spcPts val="0"/>
              </a:spcBef>
              <a:buNone/>
            </a:pPr>
            <a:endParaRPr/>
          </a:p>
        </p:txBody>
      </p:sp>
      <p:sp>
        <p:nvSpPr>
          <p:cNvPr id="473" name="Shape 473"/>
          <p:cNvSpPr txBox="1">
            <a:spLocks noGrp="1"/>
          </p:cNvSpPr>
          <p:nvPr>
            <p:ph type="sldNum" idx="12"/>
          </p:nvPr>
        </p:nvSpPr>
        <p:spPr>
          <a:xfrm>
            <a:off x="3884612" y="8829965"/>
            <a:ext cx="2971800" cy="464700"/>
          </a:xfrm>
          <a:prstGeom prst="rect">
            <a:avLst/>
          </a:prstGeom>
        </p:spPr>
        <p:txBody>
          <a:bodyPr lIns="92300" tIns="46150" rIns="92300" bIns="461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56</a:t>
            </a:fld>
            <a:endParaRPr lang="en-US"/>
          </a:p>
        </p:txBody>
      </p:sp>
    </p:spTree>
    <p:extLst>
      <p:ext uri="{BB962C8B-B14F-4D97-AF65-F5344CB8AC3E}">
        <p14:creationId xmlns:p14="http://schemas.microsoft.com/office/powerpoint/2010/main" val="462619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8" name="Shape 808"/>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addition to labels on the container, haz com also requires employers to have safety data sheets, or SDS, which were formerly called MSDS, available.  The difference between SDS and MSDS is that SDS are now standardized, unlike MSDS, which had different sections depending on the manufacturer.  The items listed on this slide are the 16 standardized sections of an SDS.  I think that a lot of people had a hard time reading MSDS because each one was a little different and each manufacturer presented information differently. Now that the sections are standardized I think they are a little easier to follow.  And for you all, sections 2 (hazard ID), 7 (handling and storage), 8 (exposure controls/PPE), and 11 (toxicological information) will be very helpful.</a:t>
            </a:r>
          </a:p>
        </p:txBody>
      </p:sp>
      <p:sp>
        <p:nvSpPr>
          <p:cNvPr id="809" name="Shape 809"/>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57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4217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 photograph of a bag of sand that contains silica.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345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67" name="Shape 267"/>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59840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608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9796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35" name="Shape 4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6582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297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50" name="Shape 45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495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58" name="Shape 45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155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66" name="Shape 46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137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80" name="Shape 4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627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86" name="Shape 48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639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01" name="Shape 50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714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8" name="Shape 278"/>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3276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07" name="Shape 50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60829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13" name="Shape 51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9146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31" name="Shape 531"/>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75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46905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55" name="Shape 5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4472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61" name="Shape 56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65167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415789"/>
            <a:ext cx="5486399" cy="418338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Tuckpointing: removing and replacing mortar between stone, brick, block, and other masonry building materials</a:t>
            </a:r>
          </a:p>
        </p:txBody>
      </p:sp>
      <p:sp>
        <p:nvSpPr>
          <p:cNvPr id="578" name="Shape 578"/>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78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2010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84" name="Shape 58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8048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3" name="Shape 593"/>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94" name="Shape 594"/>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92493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4" name="Shape 614"/>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15" name="Shape 615"/>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82900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24" name="Shape 624"/>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82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0595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307" name="Shape 307"/>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buSzPct val="25000"/>
                <a:buNone/>
              </a:pPr>
              <a:t>22</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325533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30" name="Shape 63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92469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84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5391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45" name="Shape 64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91768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51" name="Shape 65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42039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1" name="Shape 751"/>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the last slide, we included a bullet on “how can I protect myself” – so before we move on, I want to talk for just a minute about the Hierarchy of Controls, which is just a fancy way of saying which control mechanisms work best, and which ones don’t work as well [read slide]. Give examples of each control; eg: elimination means to get rid of the process; substitution means to use a different, safer product in place of a hazardous one (eg: water instead of solvents), engineering controls are controls put in place that change the work environment or the job itself, such as a fume hood; administrative controls are controls such as rotating tasks between workers to minimize exposure; and PPE is personal protective equipment that you can don while performing hazardous tasks if there aren’t any other types of controls feasible – worst case scenario.</a:t>
            </a:r>
          </a:p>
        </p:txBody>
      </p:sp>
      <p:sp>
        <p:nvSpPr>
          <p:cNvPr id="752" name="Shape 752"/>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87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3600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3964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89</a:t>
            </a:fld>
            <a:endParaRPr lang="en-US" dirty="0"/>
          </a:p>
        </p:txBody>
      </p:sp>
    </p:spTree>
    <p:extLst>
      <p:ext uri="{BB962C8B-B14F-4D97-AF65-F5344CB8AC3E}">
        <p14:creationId xmlns:p14="http://schemas.microsoft.com/office/powerpoint/2010/main" val="39707841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BEEAC-9C27-410F-B99D-5B60EFCFD969}" type="slidenum">
              <a:rPr lang="en-US" smtClean="0"/>
              <a:pPr>
                <a:defRPr/>
              </a:pPr>
              <a:t>90</a:t>
            </a:fld>
            <a:endParaRPr lang="en-US" dirty="0"/>
          </a:p>
        </p:txBody>
      </p:sp>
    </p:spTree>
    <p:extLst>
      <p:ext uri="{BB962C8B-B14F-4D97-AF65-F5344CB8AC3E}">
        <p14:creationId xmlns:p14="http://schemas.microsoft.com/office/powerpoint/2010/main" val="61280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15789"/>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361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9" name="Shape 879"/>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80" name="Shape 880"/>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94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56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1104900" y="696913"/>
            <a:ext cx="4648200" cy="3486150"/>
          </a:xfrm>
          <a:ln/>
        </p:spPr>
      </p:sp>
      <p:sp>
        <p:nvSpPr>
          <p:cNvPr id="3686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981388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9" name="Shape 879"/>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80" name="Shape 880"/>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95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20783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83" name="Shape 68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78987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1" name="Shape 891"/>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If respirator use is the only exposure control option, it is important to recognize that the wearer must be medically fit to wear a respirator first and foremost.  Additionally, the employer must provide the employee with a respirator appropriate for the exposure, an annual fit test, and training on respirator use along with proper methods for storing, cleaning, and maintaining the respirator.  For employers it is vital that all records and the written plan are maintained for compliance with the OSHA standard.</a:t>
            </a:r>
          </a:p>
        </p:txBody>
      </p:sp>
      <p:sp>
        <p:nvSpPr>
          <p:cNvPr id="892" name="Shape 892"/>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98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93791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0" name="Shape 900"/>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01" name="Shape 901"/>
          <p:cNvSpPr txBox="1">
            <a:spLocks noGrp="1"/>
          </p:cNvSpPr>
          <p:nvPr>
            <p:ph type="sldNum" idx="12"/>
          </p:nvPr>
        </p:nvSpPr>
        <p:spPr>
          <a:xfrm>
            <a:off x="3884612" y="8829965"/>
            <a:ext cx="2971799" cy="464819"/>
          </a:xfrm>
          <a:prstGeom prst="rect">
            <a:avLst/>
          </a:prstGeom>
          <a:noFill/>
          <a:ln>
            <a:noFill/>
          </a:ln>
        </p:spPr>
        <p:txBody>
          <a:bodyPr lIns="92300" tIns="46150" rIns="92300" bIns="461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99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97731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83" name="Shape 68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90899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72" name="Shape 67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969378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105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32708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106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67385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99" name="Shape 6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109810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1" name="Shape 691"/>
          <p:cNvSpPr txBox="1">
            <a:spLocks noGrp="1"/>
          </p:cNvSpPr>
          <p:nvPr>
            <p:ph type="body" idx="1"/>
          </p:nvPr>
        </p:nvSpPr>
        <p:spPr>
          <a:xfrm>
            <a:off x="685800" y="4415789"/>
            <a:ext cx="5486399" cy="418338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Following SOPs; leading safety meetings; involvement in workplace inspections; reporting hazards; recommending controls; following safe work practices; demonstrate safe behaviors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92" name="Shape 692"/>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108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129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2" name="Shape 292"/>
          <p:cNvSpPr txBox="1">
            <a:spLocks noGrp="1"/>
          </p:cNvSpPr>
          <p:nvPr>
            <p:ph type="body" idx="1"/>
          </p:nvPr>
        </p:nvSpPr>
        <p:spPr>
          <a:xfrm>
            <a:off x="685800" y="4415789"/>
            <a:ext cx="5486399" cy="4183379"/>
          </a:xfrm>
          <a:prstGeom prst="rect">
            <a:avLst/>
          </a:prstGeom>
          <a:noFill/>
          <a:ln>
            <a:noFill/>
          </a:ln>
        </p:spPr>
        <p:txBody>
          <a:bodyPr lIns="92300" tIns="46150" rIns="92300" bIns="4615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54375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06" name="Shape 70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73111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13" name="Shape 71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574433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21" name="Shape 72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83583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415789"/>
            <a:ext cx="5486399" cy="418338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29" name="Shape 729"/>
          <p:cNvSpPr txBox="1">
            <a:spLocks noGrp="1"/>
          </p:cNvSpPr>
          <p:nvPr>
            <p:ph type="sldNum" idx="12"/>
          </p:nvPr>
        </p:nvSpPr>
        <p:spPr>
          <a:xfrm>
            <a:off x="3884612" y="8829966"/>
            <a:ext cx="2971799" cy="46482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112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545666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Shape 1118"/>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119" name="Shape 11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3129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Shape 1125"/>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126" name="Shape 112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1114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Shape 1132"/>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1133" name="Shape 113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8899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65310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208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71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r>
              <a:rPr lang="en-US" dirty="0"/>
              <a:t>Rock, sand, concrete</a:t>
            </a:r>
            <a:endParaRPr dirty="0"/>
          </a:p>
        </p:txBody>
      </p:sp>
      <p:sp>
        <p:nvSpPr>
          <p:cNvPr id="334" name="Shape 33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22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p:nvPr/>
        </p:nvSpPr>
        <p:spPr>
          <a:xfrm>
            <a:off x="0" y="0"/>
            <a:ext cx="334963" cy="6858000"/>
          </a:xfrm>
          <a:prstGeom prst="rect">
            <a:avLst/>
          </a:prstGeom>
          <a:gradFill>
            <a:gsLst>
              <a:gs pos="0">
                <a:srgbClr val="007DC3"/>
              </a:gs>
              <a:gs pos="100000">
                <a:srgbClr val="FFFFFF"/>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20" name="Shape 2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21" name="Shape 2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22" name="Shape 22"/>
          <p:cNvSpPr txBox="1">
            <a:spLocks noGrp="1"/>
          </p:cNvSpPr>
          <p:nvPr>
            <p:ph type="sldNum" idx="12"/>
          </p:nvPr>
        </p:nvSpPr>
        <p:spPr>
          <a:xfrm>
            <a:off x="6934200" y="6553200"/>
            <a:ext cx="2133599" cy="304799"/>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a:t>
            </a:fld>
            <a:endParaRPr lang="en-US" sz="1400" b="0" i="0" u="none" strike="noStrike" cap="none">
              <a:solidFill>
                <a:srgbClr val="000000"/>
              </a:solidFill>
              <a:latin typeface="Tahoma"/>
              <a:ea typeface="Tahoma"/>
              <a:cs typeface="Tahoma"/>
              <a:sym typeface="Tahom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Keypoint Clock Shape">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103" name="Shape 10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104" name="Shape 10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105" name="Shape 10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pPr marL="0" marR="0" lvl="0" indent="0" algn="r" rtl="0">
                <a:spcBef>
                  <a:spcPts val="0"/>
                </a:spcBef>
                <a:buClr>
                  <a:srgbClr val="000000"/>
                </a:buClr>
                <a:buSzPct val="25000"/>
                <a:buFont typeface="Times New Roman"/>
                <a:buNone/>
              </a:pPr>
              <a:t>‹#›</a:t>
            </a:fld>
            <a:endParaRPr lang="en-US" sz="1400">
              <a:solidFill>
                <a:srgbClr val="000000"/>
              </a:solidFill>
              <a:latin typeface="Times New Roman"/>
              <a:ea typeface="Times New Roman"/>
              <a:cs typeface="Times New Roman"/>
              <a:sym typeface="Times New Roman"/>
            </a:endParaRPr>
          </a:p>
        </p:txBody>
      </p:sp>
      <p:sp>
        <p:nvSpPr>
          <p:cNvPr id="6" name="Oval 5" hidden="1"/>
          <p:cNvSpPr/>
          <p:nvPr userDrawn="1">
            <p:custDataLst>
              <p:tags r:id="rId1"/>
            </p:custDataLst>
          </p:nvPr>
        </p:nvSpPr>
        <p:spPr>
          <a:xfrm>
            <a:off x="8191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mtClean="0"/>
              <a:t>10</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a:t>
            </a:fld>
            <a:endParaRPr lang="en-US" sz="1400" b="0" i="0" u="none" strike="noStrike" cap="none">
              <a:solidFill>
                <a:srgbClr val="000000"/>
              </a:solidFill>
              <a:latin typeface="Times New Roman"/>
              <a:ea typeface="Times New Roman"/>
              <a:cs typeface="Times New Roman"/>
              <a:sym typeface="Times New Roman"/>
            </a:endParaRPr>
          </a:p>
        </p:txBody>
      </p:sp>
      <p:sp>
        <p:nvSpPr>
          <p:cNvPr id="6" name="question"/>
          <p:cNvSpPr>
            <a:spLocks noGrp="1"/>
          </p:cNvSpPr>
          <p:nvPr>
            <p:ph type="body" idx="13" hasCustomPrompt="1"/>
          </p:nvPr>
        </p:nvSpPr>
        <p:spPr>
          <a:xfrm>
            <a:off x="381000" y="1295400"/>
            <a:ext cx="8382000" cy="685800"/>
          </a:xfrm>
        </p:spPr>
        <p:txBody>
          <a:bodyPr/>
          <a:lstStyle>
            <a:lvl1pPr marL="0" marR="0" indent="0" algn="l" rtl="0">
              <a:lnSpc>
                <a:spcPct val="100000"/>
              </a:lnSpc>
              <a:spcAft>
                <a:spcPts val="0"/>
              </a:spcAft>
              <a:buClr>
                <a:schemeClr val="dk1"/>
              </a:buClr>
              <a:buSzPct val="100000"/>
              <a:buFont typeface="Tahoma"/>
              <a:buNone/>
              <a:defRPr/>
            </a:lvl1pPr>
            <a:lvl2pPr marR="0" algn="l" rtl="0">
              <a:lnSpc>
                <a:spcPct val="100000"/>
              </a:lnSpc>
              <a:spcAft>
                <a:spcPts val="0"/>
              </a:spcAft>
              <a:buClr>
                <a:schemeClr val="dk1"/>
              </a:buClr>
              <a:buSzPct val="100000"/>
              <a:buFont typeface="Tahoma"/>
              <a:buNone/>
              <a:defRPr/>
            </a:lvl2pPr>
            <a:lvl3pPr marR="0" algn="l" rtl="0">
              <a:lnSpc>
                <a:spcPct val="100000"/>
              </a:lnSpc>
              <a:spcAft>
                <a:spcPts val="0"/>
              </a:spcAft>
              <a:buClr>
                <a:schemeClr val="dk1"/>
              </a:buClr>
              <a:buSzPct val="100000"/>
              <a:buFont typeface="Tahoma"/>
              <a:buNone/>
              <a:defRPr/>
            </a:lvl3pPr>
            <a:lvl4pPr marR="0" algn="l" rtl="0">
              <a:lnSpc>
                <a:spcPct val="100000"/>
              </a:lnSpc>
              <a:spcAft>
                <a:spcPts val="0"/>
              </a:spcAft>
              <a:buClr>
                <a:schemeClr val="dk1"/>
              </a:buClr>
              <a:buSzPct val="100000"/>
              <a:buFont typeface="Tahoma"/>
              <a:buNone/>
              <a:defRPr/>
            </a:lvl4pPr>
            <a:lvl5pPr marR="0" algn="l" rtl="0">
              <a:lnSpc>
                <a:spcPct val="100000"/>
              </a:lnSpc>
              <a:spcAft>
                <a:spcPts val="0"/>
              </a:spcAft>
              <a:buClr>
                <a:schemeClr val="dk1"/>
              </a:buClr>
              <a:buSzPct val="100000"/>
              <a:buFont typeface="Tahoma"/>
              <a:buNone/>
              <a:defRPr/>
            </a:lvl5pPr>
          </a:lstStyle>
          <a:p>
            <a:pPr lvl="0"/>
            <a:r>
              <a:rPr lang="en-US" smtClean="0"/>
              <a:t>Click to add question here</a:t>
            </a:r>
            <a:endParaRPr lang="en-US"/>
          </a:p>
        </p:txBody>
      </p:sp>
      <p:sp>
        <p:nvSpPr>
          <p:cNvPr id="7" name="choices"/>
          <p:cNvSpPr>
            <a:spLocks noGrp="1"/>
          </p:cNvSpPr>
          <p:nvPr>
            <p:ph type="body" sz="quarter" idx="14" hasCustomPrompt="1"/>
          </p:nvPr>
        </p:nvSpPr>
        <p:spPr>
          <a:xfrm>
            <a:off x="381000" y="2133600"/>
            <a:ext cx="4095750" cy="3810000"/>
          </a:xfrm>
          <a:prstGeom prst="rect">
            <a:avLst/>
          </a:prstGeom>
        </p:spPr>
        <p:txBody>
          <a:bodyPr>
            <a:normAutofit/>
          </a:bodyPr>
          <a:lstStyle>
            <a:lvl1pPr marL="342900" marR="0" indent="-342900" algn="l" rtl="0">
              <a:lnSpc>
                <a:spcPct val="100000"/>
              </a:lnSpc>
              <a:spcBef>
                <a:spcPts val="0"/>
              </a:spcBef>
              <a:spcAft>
                <a:spcPts val="0"/>
              </a:spcAft>
              <a:buAutoNum type="arabicPeriod"/>
              <a:defRPr/>
            </a:lvl1pPr>
            <a:lvl2pPr marL="342900" marR="0" indent="-342900" algn="l" rtl="0">
              <a:lnSpc>
                <a:spcPct val="100000"/>
              </a:lnSpc>
              <a:spcBef>
                <a:spcPts val="0"/>
              </a:spcBef>
              <a:spcAft>
                <a:spcPts val="0"/>
              </a:spcAft>
              <a:buAutoNum type="arabicPeriod"/>
              <a:defRPr/>
            </a:lvl2pPr>
            <a:lvl3pPr marL="342900" marR="0" indent="-342900" algn="l" rtl="0">
              <a:lnSpc>
                <a:spcPct val="100000"/>
              </a:lnSpc>
              <a:spcBef>
                <a:spcPts val="0"/>
              </a:spcBef>
              <a:spcAft>
                <a:spcPts val="0"/>
              </a:spcAft>
              <a:buAutoNum type="arabicPeriod"/>
              <a:defRPr/>
            </a:lvl3pPr>
            <a:lvl4pPr marL="342900" marR="0" indent="-342900" algn="l" rtl="0">
              <a:lnSpc>
                <a:spcPct val="100000"/>
              </a:lnSpc>
              <a:spcBef>
                <a:spcPts val="0"/>
              </a:spcBef>
              <a:spcAft>
                <a:spcPts val="0"/>
              </a:spcAft>
              <a:buAutoNum type="arabicPeriod"/>
              <a:defRPr/>
            </a:lvl4pPr>
            <a:lvl5pPr marL="342900" marR="0" indent="-342900" algn="l" rtl="0">
              <a:lnSpc>
                <a:spcPct val="100000"/>
              </a:lnSpc>
              <a:spcBef>
                <a:spcPts val="0"/>
              </a:spcBef>
              <a:spcAft>
                <a:spcPts val="0"/>
              </a:spcAft>
              <a:buAutoNum type="arabicPeriod"/>
              <a:defRPr/>
            </a:lvl5pPr>
          </a:lstStyle>
          <a:p>
            <a:pPr lvl="0"/>
            <a:r>
              <a:rPr lang="en-US" smtClean="0"/>
              <a:t>Click to add choices here</a:t>
            </a:r>
            <a:endParaRPr lang="en-US"/>
          </a:p>
        </p:txBody>
      </p:sp>
      <p:sp>
        <p:nvSpPr>
          <p:cNvPr id="8" name="chartPosition"/>
          <p:cNvSpPr>
            <a:spLocks noGrp="1"/>
          </p:cNvSpPr>
          <p:nvPr>
            <p:ph type="chart" sz="quarter" idx="15"/>
          </p:nvPr>
        </p:nvSpPr>
        <p:spPr>
          <a:xfrm>
            <a:off x="4667250" y="2133600"/>
            <a:ext cx="4095750" cy="3810000"/>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0C7F56-B2FD-4774-B02D-53F56749E34C}" type="slidenum">
              <a:rPr lang="en-US"/>
              <a:pPr>
                <a:defRPr/>
              </a:pPr>
              <a:t>‹#›</a:t>
            </a:fld>
            <a:endParaRPr lang="en-US"/>
          </a:p>
        </p:txBody>
      </p:sp>
    </p:spTree>
    <p:extLst>
      <p:ext uri="{BB962C8B-B14F-4D97-AF65-F5344CB8AC3E}">
        <p14:creationId xmlns:p14="http://schemas.microsoft.com/office/powerpoint/2010/main" val="31663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15" name="Shape 115"/>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16" name="Shape 11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17" name="Shape 11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18" name="Shape 118"/>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a:t>
            </a:fld>
            <a:endParaRPr lang="en-US" sz="14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9"/>
        <p:cNvGrpSpPr/>
        <p:nvPr/>
      </p:nvGrpSpPr>
      <p:grpSpPr>
        <a:xfrm>
          <a:off x="0" y="0"/>
          <a:ext cx="0" cy="0"/>
          <a:chOff x="0" y="0"/>
          <a:chExt cx="0" cy="0"/>
        </a:xfrm>
      </p:grpSpPr>
      <p:sp>
        <p:nvSpPr>
          <p:cNvPr id="120" name="Shape 12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21" name="Shape 12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22" name="Shape 12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25" name="Shape 125"/>
          <p:cNvSpPr txBox="1">
            <a:spLocks noGrp="1"/>
          </p:cNvSpPr>
          <p:nvPr>
            <p:ph type="body" idx="1"/>
          </p:nvPr>
        </p:nvSpPr>
        <p:spPr>
          <a:xfrm>
            <a:off x="685800" y="1981200"/>
            <a:ext cx="3809998" cy="41148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905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126" name="Shape 126"/>
          <p:cNvSpPr txBox="1">
            <a:spLocks noGrp="1"/>
          </p:cNvSpPr>
          <p:nvPr>
            <p:ph type="body" idx="2"/>
          </p:nvPr>
        </p:nvSpPr>
        <p:spPr>
          <a:xfrm>
            <a:off x="4648200" y="1981200"/>
            <a:ext cx="3809998" cy="4114800"/>
          </a:xfrm>
          <a:prstGeom prst="rect">
            <a:avLst/>
          </a:prstGeom>
          <a:noFill/>
          <a:ln>
            <a:noFill/>
          </a:ln>
        </p:spPr>
        <p:txBody>
          <a:bodyPr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905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127" name="Shape 12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28" name="Shape 12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29" name="Shape 129"/>
          <p:cNvSpPr txBox="1">
            <a:spLocks noGrp="1"/>
          </p:cNvSpPr>
          <p:nvPr>
            <p:ph type="sldNum" idx="12"/>
          </p:nvPr>
        </p:nvSpPr>
        <p:spPr>
          <a:xfrm>
            <a:off x="7162800" y="6477000"/>
            <a:ext cx="1904999" cy="37782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a:t>
            </a:fld>
            <a:endParaRPr lang="en-US" sz="14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7"/>
        <p:cNvGrpSpPr/>
        <p:nvPr/>
      </p:nvGrpSpPr>
      <p:grpSpPr>
        <a:xfrm>
          <a:off x="0" y="0"/>
          <a:ext cx="0" cy="0"/>
          <a:chOff x="0" y="0"/>
          <a:chExt cx="0" cy="0"/>
        </a:xfrm>
      </p:grpSpPr>
      <p:sp>
        <p:nvSpPr>
          <p:cNvPr id="138" name="Shape 138"/>
          <p:cNvSpPr/>
          <p:nvPr/>
        </p:nvSpPr>
        <p:spPr>
          <a:xfrm>
            <a:off x="0" y="0"/>
            <a:ext cx="334963" cy="6858000"/>
          </a:xfrm>
          <a:prstGeom prst="rect">
            <a:avLst/>
          </a:prstGeom>
          <a:gradFill>
            <a:gsLst>
              <a:gs pos="0">
                <a:srgbClr val="007DC3"/>
              </a:gs>
              <a:gs pos="100000">
                <a:srgbClr val="FFFFFF"/>
              </a:gs>
            </a:gsLst>
            <a:lin ang="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139" name="Shape 139"/>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40" name="Shape 1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41" name="Shape 141"/>
          <p:cNvSpPr txBox="1">
            <a:spLocks noGrp="1"/>
          </p:cNvSpPr>
          <p:nvPr>
            <p:ph type="dt" idx="10"/>
          </p:nvPr>
        </p:nvSpPr>
        <p:spPr>
          <a:xfrm>
            <a:off x="457200" y="6245225"/>
            <a:ext cx="2133598"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42" name="Shape 1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43" name="Shape 143"/>
          <p:cNvSpPr txBox="1">
            <a:spLocks noGrp="1"/>
          </p:cNvSpPr>
          <p:nvPr>
            <p:ph type="sldNum" idx="12"/>
          </p:nvPr>
        </p:nvSpPr>
        <p:spPr>
          <a:xfrm>
            <a:off x="6934200" y="6553200"/>
            <a:ext cx="2133598" cy="3047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a:t>
            </a:fld>
            <a:endParaRPr lang="en-US" sz="14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539B"/>
              </a:buClr>
              <a:buFont typeface="Tahoma"/>
              <a:buNone/>
              <a:defRPr sz="4000" b="1"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46" name="Shape 14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1pPr>
            <a:lvl2pPr marL="457200" marR="0" lvl="1" indent="0" algn="l" rtl="0">
              <a:lnSpc>
                <a:spcPct val="100000"/>
              </a:lnSpc>
              <a:spcBef>
                <a:spcPts val="36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32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371600" marR="0" lvl="3"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4pPr>
            <a:lvl5pPr marL="1828800" marR="0" lvl="4"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5pPr>
            <a:lvl6pPr marL="2286000" marR="0" lvl="5"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6pPr>
            <a:lvl7pPr marL="2743200" marR="0" lvl="6"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7pPr>
            <a:lvl8pPr marL="3200400" marR="0" lvl="7"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8pPr>
            <a:lvl9pPr marL="3657600" marR="0" lvl="8"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9pPr>
          </a:lstStyle>
          <a:p>
            <a:endParaRPr/>
          </a:p>
        </p:txBody>
      </p:sp>
      <p:sp>
        <p:nvSpPr>
          <p:cNvPr id="147" name="Shape 14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48" name="Shape 14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49" name="Shape 14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52" name="Shape 1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lnSpc>
                <a:spcPct val="100000"/>
              </a:lnSpc>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lnSpc>
                <a:spcPct val="100000"/>
              </a:lnSpc>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153" name="Shape 153"/>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3175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154" name="Shape 154"/>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lnSpc>
                <a:spcPct val="100000"/>
              </a:lnSpc>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lnSpc>
                <a:spcPct val="100000"/>
              </a:lnSpc>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lnSpc>
                <a:spcPct val="100000"/>
              </a:lnSpc>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155" name="Shape 155"/>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3175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0" algn="l" rtl="0">
              <a:lnSpc>
                <a:spcPct val="100000"/>
              </a:lnSpc>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156" name="Shape 15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57" name="Shape 15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58" name="Shape 158"/>
          <p:cNvSpPr txBox="1">
            <a:spLocks noGrp="1"/>
          </p:cNvSpPr>
          <p:nvPr>
            <p:ph type="sldNum" idx="12"/>
          </p:nvPr>
        </p:nvSpPr>
        <p:spPr>
          <a:xfrm>
            <a:off x="7208838" y="6553200"/>
            <a:ext cx="1904999" cy="28733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a:t>
            </a:fld>
            <a:endParaRPr lang="en-US" sz="14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539B"/>
              </a:buClr>
              <a:buFont typeface="Tahoma"/>
              <a:buNone/>
              <a:defRPr sz="2000" b="1"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66" name="Shape 166"/>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67" name="Shape 16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lnSpc>
                <a:spcPct val="100000"/>
              </a:lnSpc>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lnSpc>
                <a:spcPct val="100000"/>
              </a:lnSpc>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168" name="Shape 16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69" name="Shape 16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70" name="Shape 17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25" name="Shape 25"/>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26" name="Shape 2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27" name="Shape 2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28" name="Shape 28"/>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a:t>
            </a:fld>
            <a:endParaRPr lang="en-US" sz="1400" b="0" i="0" u="none" strike="noStrike" cap="none">
              <a:solidFill>
                <a:srgbClr val="000000"/>
              </a:solidFill>
              <a:latin typeface="Tahoma"/>
              <a:ea typeface="Tahoma"/>
              <a:cs typeface="Tahoma"/>
              <a:sym typeface="Tahom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539B"/>
              </a:buClr>
              <a:buFont typeface="Tahoma"/>
              <a:buNone/>
              <a:defRPr sz="2000" b="1"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73" name="Shape 17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457200" marR="0" lvl="1" indent="0" algn="l" rtl="0">
              <a:lnSpc>
                <a:spcPct val="100000"/>
              </a:lnSpc>
              <a:spcBef>
                <a:spcPts val="560"/>
              </a:spcBef>
              <a:spcAft>
                <a:spcPts val="0"/>
              </a:spcAft>
              <a:buClr>
                <a:schemeClr val="dk1"/>
              </a:buClr>
              <a:buFont typeface="Tahoma"/>
              <a:buNone/>
              <a:defRPr sz="2800" b="0" i="0" u="none" strike="noStrike" cap="none">
                <a:solidFill>
                  <a:schemeClr val="dk1"/>
                </a:solidFill>
                <a:latin typeface="Tahoma"/>
                <a:ea typeface="Tahoma"/>
                <a:cs typeface="Tahoma"/>
                <a:sym typeface="Tahoma"/>
              </a:defRPr>
            </a:lvl2pPr>
            <a:lvl3pPr marL="914400" marR="0" lvl="2" indent="0" algn="l" rtl="0">
              <a:lnSpc>
                <a:spcPct val="100000"/>
              </a:lnSpc>
              <a:spcBef>
                <a:spcPts val="480"/>
              </a:spcBef>
              <a:spcAft>
                <a:spcPts val="0"/>
              </a:spcAft>
              <a:buClr>
                <a:schemeClr val="dk1"/>
              </a:buClr>
              <a:buFont typeface="Tahoma"/>
              <a:buNone/>
              <a:defRPr sz="2400" b="0" i="0" u="none" strike="noStrike" cap="none">
                <a:solidFill>
                  <a:schemeClr val="dk1"/>
                </a:solidFill>
                <a:latin typeface="Tahoma"/>
                <a:ea typeface="Tahoma"/>
                <a:cs typeface="Tahoma"/>
                <a:sym typeface="Tahoma"/>
              </a:defRPr>
            </a:lvl3pPr>
            <a:lvl4pPr marL="1371600" marR="0" lvl="3"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4pPr>
            <a:lvl5pPr marL="1828800" marR="0" lvl="4"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5pPr>
            <a:lvl6pPr marL="2286000" marR="0" lvl="5"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6pPr>
            <a:lvl7pPr marL="2743200" marR="0" lvl="6"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7pPr>
            <a:lvl8pPr marL="3200400" marR="0" lvl="7"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8pPr>
            <a:lvl9pPr marL="3657600" marR="0" lvl="8" indent="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9pPr>
          </a:lstStyle>
          <a:p>
            <a:endParaRPr/>
          </a:p>
        </p:txBody>
      </p:sp>
      <p:sp>
        <p:nvSpPr>
          <p:cNvPr id="174" name="Shape 17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lnSpc>
                <a:spcPct val="100000"/>
              </a:lnSpc>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lnSpc>
                <a:spcPct val="100000"/>
              </a:lnSpc>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lnSpc>
                <a:spcPct val="100000"/>
              </a:lnSpc>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175" name="Shape 17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76" name="Shape 17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77" name="Shape 17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80" name="Shape 18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81" name="Shape 18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82" name="Shape 18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83" name="Shape 1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rot="5400000">
            <a:off x="5000624" y="1952625"/>
            <a:ext cx="6096000" cy="21907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86" name="Shape 186"/>
          <p:cNvSpPr txBox="1">
            <a:spLocks noGrp="1"/>
          </p:cNvSpPr>
          <p:nvPr>
            <p:ph type="body" idx="1"/>
          </p:nvPr>
        </p:nvSpPr>
        <p:spPr>
          <a:xfrm rot="5400000">
            <a:off x="542924" y="-161923"/>
            <a:ext cx="6096000" cy="641985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87" name="Shape 18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88" name="Shape 18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89" name="Shape 18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Keypoint Question And Chart">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92" name="Shape 192"/>
          <p:cNvSpPr txBox="1">
            <a:spLocks noGrp="1"/>
          </p:cNvSpPr>
          <p:nvPr>
            <p:ph type="body" idx="1"/>
          </p:nvPr>
        </p:nvSpPr>
        <p:spPr>
          <a:xfrm>
            <a:off x="381000" y="1295400"/>
            <a:ext cx="8381999" cy="685799"/>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742950" marR="0" lvl="1" indent="-285750" algn="l" rtl="0">
              <a:lnSpc>
                <a:spcPct val="100000"/>
              </a:lnSpc>
              <a:spcBef>
                <a:spcPts val="560"/>
              </a:spcBef>
              <a:spcAft>
                <a:spcPts val="0"/>
              </a:spcAft>
              <a:buClr>
                <a:schemeClr val="dk1"/>
              </a:buClr>
              <a:buFont typeface="Tahoma"/>
              <a:buNone/>
              <a:defRPr sz="2800" b="0" i="0" u="none" strike="noStrike" cap="none">
                <a:solidFill>
                  <a:schemeClr val="dk1"/>
                </a:solidFill>
                <a:latin typeface="Tahoma"/>
                <a:ea typeface="Tahoma"/>
                <a:cs typeface="Tahoma"/>
                <a:sym typeface="Tahoma"/>
              </a:defRPr>
            </a:lvl2pPr>
            <a:lvl3pPr marL="1143000" marR="0" lvl="2" indent="-228600" algn="l" rtl="0">
              <a:lnSpc>
                <a:spcPct val="100000"/>
              </a:lnSpc>
              <a:spcBef>
                <a:spcPts val="480"/>
              </a:spcBef>
              <a:spcAft>
                <a:spcPts val="0"/>
              </a:spcAft>
              <a:buClr>
                <a:schemeClr val="dk1"/>
              </a:buClr>
              <a:buFont typeface="Tahoma"/>
              <a:buNone/>
              <a:defRPr sz="2400" b="0" i="0" u="none" strike="noStrike" cap="none">
                <a:solidFill>
                  <a:schemeClr val="dk1"/>
                </a:solidFill>
                <a:latin typeface="Tahoma"/>
                <a:ea typeface="Tahoma"/>
                <a:cs typeface="Tahoma"/>
                <a:sym typeface="Tahoma"/>
              </a:defRPr>
            </a:lvl3pPr>
            <a:lvl4pPr marL="1600200" marR="0" lvl="3" indent="-22860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4pPr>
            <a:lvl5pPr marL="2057400" marR="0" lvl="4" indent="-228600" algn="l" rtl="0">
              <a:lnSpc>
                <a:spcPct val="100000"/>
              </a:lnSpc>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93" name="Shape 193"/>
          <p:cNvSpPr txBox="1">
            <a:spLocks noGrp="1"/>
          </p:cNvSpPr>
          <p:nvPr>
            <p:ph type="body" idx="2"/>
          </p:nvPr>
        </p:nvSpPr>
        <p:spPr>
          <a:xfrm>
            <a:off x="381000" y="2133600"/>
            <a:ext cx="4095748" cy="3809998"/>
          </a:xfrm>
          <a:prstGeom prst="rect">
            <a:avLst/>
          </a:prstGeom>
          <a:noFill/>
          <a:ln>
            <a:noFill/>
          </a:ln>
        </p:spPr>
        <p:txBody>
          <a:bodyPr lIns="91425" tIns="91425" rIns="91425" bIns="91425" anchor="t" anchorCtr="0"/>
          <a:lstStyle>
            <a:lvl1pPr marL="514350" marR="0" lvl="0" indent="-107950" algn="l" rtl="0">
              <a:lnSpc>
                <a:spcPct val="100000"/>
              </a:lnSpc>
              <a:spcBef>
                <a:spcPts val="640"/>
              </a:spcBef>
              <a:spcAft>
                <a:spcPts val="0"/>
              </a:spcAft>
              <a:buClr>
                <a:schemeClr val="dk1"/>
              </a:buClr>
              <a:buSzPct val="100000"/>
              <a:buFont typeface="Tahoma"/>
              <a:buAutoNum type="arabicPeriod"/>
              <a:defRPr sz="3200" b="0" i="0" u="none" strike="noStrike" cap="none">
                <a:solidFill>
                  <a:schemeClr val="dk1"/>
                </a:solidFill>
                <a:latin typeface="Tahoma"/>
                <a:ea typeface="Tahoma"/>
                <a:cs typeface="Tahoma"/>
                <a:sym typeface="Tahoma"/>
              </a:defRPr>
            </a:lvl1pPr>
            <a:lvl2pPr marL="971550" marR="0" lvl="1" indent="-158750" algn="l" rtl="0">
              <a:lnSpc>
                <a:spcPct val="100000"/>
              </a:lnSpc>
              <a:spcBef>
                <a:spcPts val="560"/>
              </a:spcBef>
              <a:spcAft>
                <a:spcPts val="0"/>
              </a:spcAft>
              <a:buClr>
                <a:schemeClr val="dk1"/>
              </a:buClr>
              <a:buSzPct val="100000"/>
              <a:buFont typeface="Tahoma"/>
              <a:buAutoNum type="arabicPeriod"/>
              <a:defRPr sz="2800" b="0" i="0" u="none" strike="noStrike" cap="none">
                <a:solidFill>
                  <a:schemeClr val="dk1"/>
                </a:solidFill>
                <a:latin typeface="Tahoma"/>
                <a:ea typeface="Tahoma"/>
                <a:cs typeface="Tahoma"/>
                <a:sym typeface="Tahoma"/>
              </a:defRPr>
            </a:lvl2pPr>
            <a:lvl3pPr marL="1371600" marR="0" lvl="2" indent="-152400" algn="l" rtl="0">
              <a:lnSpc>
                <a:spcPct val="100000"/>
              </a:lnSpc>
              <a:spcBef>
                <a:spcPts val="480"/>
              </a:spcBef>
              <a:spcAft>
                <a:spcPts val="0"/>
              </a:spcAft>
              <a:buClr>
                <a:schemeClr val="dk1"/>
              </a:buClr>
              <a:buSzPct val="100000"/>
              <a:buFont typeface="Tahoma"/>
              <a:buAutoNum type="arabicPeriod"/>
              <a:defRPr sz="2400" b="0" i="0" u="none" strike="noStrike" cap="none">
                <a:solidFill>
                  <a:schemeClr val="dk1"/>
                </a:solidFill>
                <a:latin typeface="Tahoma"/>
                <a:ea typeface="Tahoma"/>
                <a:cs typeface="Tahoma"/>
                <a:sym typeface="Tahoma"/>
              </a:defRPr>
            </a:lvl3pPr>
            <a:lvl4pPr marL="1828800" marR="0" lvl="3" indent="-203200" algn="l" rtl="0">
              <a:lnSpc>
                <a:spcPct val="100000"/>
              </a:lnSpc>
              <a:spcBef>
                <a:spcPts val="400"/>
              </a:spcBef>
              <a:spcAft>
                <a:spcPts val="0"/>
              </a:spcAft>
              <a:buClr>
                <a:schemeClr val="dk1"/>
              </a:buClr>
              <a:buSzPct val="100000"/>
              <a:buFont typeface="Tahoma"/>
              <a:buAutoNum type="arabicPeriod"/>
              <a:defRPr sz="2000" b="0" i="0" u="none" strike="noStrike" cap="none">
                <a:solidFill>
                  <a:schemeClr val="dk1"/>
                </a:solidFill>
                <a:latin typeface="Tahoma"/>
                <a:ea typeface="Tahoma"/>
                <a:cs typeface="Tahoma"/>
                <a:sym typeface="Tahoma"/>
              </a:defRPr>
            </a:lvl4pPr>
            <a:lvl5pPr marL="2286000" marR="0" lvl="4" indent="-203200" algn="l" rtl="0">
              <a:lnSpc>
                <a:spcPct val="100000"/>
              </a:lnSpc>
              <a:spcBef>
                <a:spcPts val="400"/>
              </a:spcBef>
              <a:spcAft>
                <a:spcPts val="0"/>
              </a:spcAft>
              <a:buClr>
                <a:schemeClr val="dk1"/>
              </a:buClr>
              <a:buSzPct val="100000"/>
              <a:buFont typeface="Tahoma"/>
              <a:buAutoNum type="arabicPeriod"/>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94" name="Shape 194"/>
          <p:cNvSpPr>
            <a:spLocks noGrp="1"/>
          </p:cNvSpPr>
          <p:nvPr>
            <p:ph type="chart" idx="3"/>
          </p:nvPr>
        </p:nvSpPr>
        <p:spPr>
          <a:xfrm>
            <a:off x="4667250" y="2133600"/>
            <a:ext cx="4095748" cy="3809998"/>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95" name="Shape 19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96" name="Shape 19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97" name="Shape 19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Keypoint Clock Shape">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200" name="Shape 20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201" name="Shape 20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202" name="Shape 20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61" name="Shape 16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62" name="Shape 16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63" name="Shape 16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5988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31" name="Shape 31"/>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32" name="Shape 32"/>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35" name="Shape 35"/>
          <p:cNvSpPr txBox="1">
            <a:spLocks noGrp="1"/>
          </p:cNvSpPr>
          <p:nvPr>
            <p:ph type="sldNum" idx="12"/>
          </p:nvPr>
        </p:nvSpPr>
        <p:spPr>
          <a:xfrm>
            <a:off x="7162800" y="6477000"/>
            <a:ext cx="1904999" cy="377824"/>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a:t>
            </a:fld>
            <a:endParaRPr lang="en-US" sz="1400">
              <a:solidFill>
                <a:srgbClr val="000000"/>
              </a:solidFill>
              <a:latin typeface="Tahoma"/>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59" name="Shape 5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60" name="Shape 6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61" name="Shape 61"/>
          <p:cNvSpPr txBox="1">
            <a:spLocks noGrp="1"/>
          </p:cNvSpPr>
          <p:nvPr>
            <p:ph type="sldNum" idx="12"/>
          </p:nvPr>
        </p:nvSpPr>
        <p:spPr>
          <a:xfrm>
            <a:off x="7208838" y="6553200"/>
            <a:ext cx="1904999" cy="287338"/>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a:t>
            </a:fld>
            <a:endParaRPr lang="en-US" sz="1400">
              <a:solidFill>
                <a:srgbClr val="000000"/>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64" name="Shape 6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65" name="Shape 6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66" name="Shape 6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pPr marL="0" marR="0" lvl="0" indent="0" algn="r" rtl="0">
                <a:spcBef>
                  <a:spcPts val="0"/>
                </a:spcBef>
                <a:buClr>
                  <a:srgbClr val="000000"/>
                </a:buClr>
                <a:buSzPct val="25000"/>
                <a:buFont typeface="Times New Roman"/>
                <a:buNone/>
              </a:p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69" name="Shape 6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70" name="Shape 7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71" name="Shape 7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72" name="Shape 7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73" name="Shape 7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pPr marL="0" marR="0" lvl="0" indent="0" algn="r" rtl="0">
                <a:spcBef>
                  <a:spcPts val="0"/>
                </a:spcBef>
                <a:buClr>
                  <a:srgbClr val="000000"/>
                </a:buClr>
                <a:buSzPct val="25000"/>
                <a:buFont typeface="Times New Roman"/>
                <a:buNone/>
              </a:p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76" name="Shape 7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457200" marR="0" lvl="1" indent="0" algn="l" rtl="0">
              <a:spcBef>
                <a:spcPts val="560"/>
              </a:spcBef>
              <a:spcAft>
                <a:spcPts val="0"/>
              </a:spcAft>
              <a:buClr>
                <a:schemeClr val="dk1"/>
              </a:buClr>
              <a:buFont typeface="Tahoma"/>
              <a:buNone/>
              <a:defRPr sz="2800" b="0" i="0" u="none" strike="noStrike" cap="none">
                <a:solidFill>
                  <a:schemeClr val="dk1"/>
                </a:solidFill>
                <a:latin typeface="Tahoma"/>
                <a:ea typeface="Tahoma"/>
                <a:cs typeface="Tahoma"/>
                <a:sym typeface="Tahoma"/>
              </a:defRPr>
            </a:lvl2pPr>
            <a:lvl3pPr marL="914400" marR="0" lvl="2" indent="0" algn="l" rtl="0">
              <a:spcBef>
                <a:spcPts val="480"/>
              </a:spcBef>
              <a:spcAft>
                <a:spcPts val="0"/>
              </a:spcAft>
              <a:buClr>
                <a:schemeClr val="dk1"/>
              </a:buClr>
              <a:buFont typeface="Tahoma"/>
              <a:buNone/>
              <a:defRPr sz="2400" b="0" i="0" u="none" strike="noStrike" cap="none">
                <a:solidFill>
                  <a:schemeClr val="dk1"/>
                </a:solidFill>
                <a:latin typeface="Tahoma"/>
                <a:ea typeface="Tahoma"/>
                <a:cs typeface="Tahoma"/>
                <a:sym typeface="Tahoma"/>
              </a:defRPr>
            </a:lvl3pPr>
            <a:lvl4pPr marL="1371600" marR="0" lvl="3"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4pPr>
            <a:lvl5pPr marL="1828800" marR="0" lvl="4"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5pPr>
            <a:lvl6pPr marL="2286000" marR="0" lvl="5"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6pPr>
            <a:lvl7pPr marL="2743200" marR="0" lvl="6"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7pPr>
            <a:lvl8pPr marL="3200400" marR="0" lvl="7"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8pPr>
            <a:lvl9pPr marL="3657600" marR="0" lvl="8"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9pPr>
          </a:lstStyle>
          <a:p>
            <a:endParaRPr/>
          </a:p>
        </p:txBody>
      </p:sp>
      <p:sp>
        <p:nvSpPr>
          <p:cNvPr id="77" name="Shape 7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78" name="Shape 7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79" name="Shape 7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80" name="Shape 8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pPr marL="0" marR="0" lvl="0" indent="0" algn="r" rtl="0">
                <a:spcBef>
                  <a:spcPts val="0"/>
                </a:spcBef>
                <a:buClr>
                  <a:srgbClr val="000000"/>
                </a:buClr>
                <a:buSzPct val="25000"/>
                <a:buFont typeface="Times New Roman"/>
                <a:buNone/>
              </a:p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83" name="Shape 83"/>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84" name="Shape 8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85" name="Shape 8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86" name="Shape 8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pPr marL="0" marR="0" lvl="0" indent="0" algn="r" rtl="0">
                <a:spcBef>
                  <a:spcPts val="0"/>
                </a:spcBef>
                <a:buClr>
                  <a:srgbClr val="000000"/>
                </a:buClr>
                <a:buSzPct val="25000"/>
                <a:buFont typeface="Times New Roman"/>
                <a:buNone/>
              </a:p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5000624" y="1952625"/>
            <a:ext cx="6096000" cy="21907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89" name="Shape 89"/>
          <p:cNvSpPr txBox="1">
            <a:spLocks noGrp="1"/>
          </p:cNvSpPr>
          <p:nvPr>
            <p:ph type="body" idx="1"/>
          </p:nvPr>
        </p:nvSpPr>
        <p:spPr>
          <a:xfrm rot="5400000">
            <a:off x="542924" y="-161924"/>
            <a:ext cx="6096000" cy="64198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0" name="Shape 9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91" name="Shape 9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92" name="Shape 9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pPr marL="0" marR="0" lvl="0" indent="0" algn="r" rtl="0">
                <a:spcBef>
                  <a:spcPts val="0"/>
                </a:spcBef>
                <a:buClr>
                  <a:srgbClr val="000000"/>
                </a:buClr>
                <a:buSzPct val="25000"/>
                <a:buFont typeface="Times New Roman"/>
                <a:buNone/>
              </a:pPr>
              <a:t>‹#›</a:t>
            </a:fld>
            <a:endParaRPr lang="en-US" sz="1400">
              <a:solidFill>
                <a:srgbClr val="000000"/>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rgbClr val="00539B"/>
                </a:solidFill>
                <a:latin typeface="Tahoma"/>
                <a:ea typeface="Tahoma"/>
                <a:cs typeface="Tahoma"/>
                <a:sym typeface="Tahoma"/>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ahoma"/>
                <a:ea typeface="Tahoma"/>
                <a:cs typeface="Tahoma"/>
                <a:sym typeface="Tahoma"/>
              </a:defRPr>
            </a:lvl2pPr>
            <a:lvl3pPr marL="914400" marR="0" lvl="2" indent="0" algn="l" rtl="0">
              <a:spcBef>
                <a:spcPts val="0"/>
              </a:spcBef>
              <a:buNone/>
              <a:defRPr sz="1800" b="0" i="0" u="none" strike="noStrike" cap="none">
                <a:solidFill>
                  <a:schemeClr val="dk1"/>
                </a:solidFill>
                <a:latin typeface="Tahoma"/>
                <a:ea typeface="Tahoma"/>
                <a:cs typeface="Tahoma"/>
                <a:sym typeface="Tahoma"/>
              </a:defRPr>
            </a:lvl3pPr>
            <a:lvl4pPr marL="1371600" marR="0" lvl="3" indent="0" algn="l" rtl="0">
              <a:spcBef>
                <a:spcPts val="0"/>
              </a:spcBef>
              <a:buNone/>
              <a:defRPr sz="1800" b="0" i="0" u="none" strike="noStrike" cap="none">
                <a:solidFill>
                  <a:schemeClr val="dk1"/>
                </a:solidFill>
                <a:latin typeface="Tahoma"/>
                <a:ea typeface="Tahoma"/>
                <a:cs typeface="Tahoma"/>
                <a:sym typeface="Tahoma"/>
              </a:defRPr>
            </a:lvl4pPr>
            <a:lvl5pPr marL="1828800" marR="0" lvl="4" indent="0" algn="l" rtl="0">
              <a:spcBef>
                <a:spcPts val="0"/>
              </a:spcBef>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a:t>
            </a:fld>
            <a:endParaRPr lang="en-US" sz="1400" b="0" i="0" u="none" strike="noStrike" cap="none">
              <a:solidFill>
                <a:srgbClr val="000000"/>
              </a:solidFill>
              <a:latin typeface="Times New Roman"/>
              <a:ea typeface="Times New Roman"/>
              <a:cs typeface="Times New Roman"/>
              <a:sym typeface="Times New Roman"/>
            </a:endParaRPr>
          </a:p>
        </p:txBody>
      </p:sp>
      <p:sp>
        <p:nvSpPr>
          <p:cNvPr id="15" name="Shape 15"/>
          <p:cNvSpPr/>
          <p:nvPr/>
        </p:nvSpPr>
        <p:spPr>
          <a:xfrm>
            <a:off x="0" y="0"/>
            <a:ext cx="334963" cy="6858000"/>
          </a:xfrm>
          <a:prstGeom prst="rect">
            <a:avLst/>
          </a:prstGeom>
          <a:gradFill>
            <a:gsLst>
              <a:gs pos="0">
                <a:srgbClr val="007DC3"/>
              </a:gs>
              <a:gs pos="100000">
                <a:srgbClr val="FFFFFF"/>
              </a:gs>
            </a:gsLst>
            <a:lin ang="0" scaled="0"/>
          </a:gra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7" r:id="rId7"/>
    <p:sldLayoutId id="2147483658" r:id="rId8"/>
    <p:sldLayoutId id="2147483659" r:id="rId9"/>
    <p:sldLayoutId id="2147483661" r:id="rId10"/>
    <p:sldLayoutId id="2147483680" r:id="rId11"/>
    <p:sldLayoutId id="214748367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81000" y="0"/>
            <a:ext cx="87630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1pPr>
            <a:lvl2pPr marL="0" marR="0" lvl="1"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2pPr>
            <a:lvl3pPr marL="0" marR="0" lvl="2"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3pPr>
            <a:lvl4pPr marL="0" marR="0" lvl="3"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4pPr>
            <a:lvl5pPr marL="0" marR="0" lvl="4"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5pPr>
            <a:lvl6pPr marL="457200" marR="0" lvl="5"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6pPr>
            <a:lvl7pPr marL="914400" marR="0" lvl="6"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7pPr>
            <a:lvl8pPr marL="1371600" marR="0" lvl="7"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8pPr>
            <a:lvl9pPr marL="1828800" marR="0" lvl="8" indent="0" algn="ctr" rtl="0">
              <a:spcBef>
                <a:spcPts val="0"/>
              </a:spcBef>
              <a:spcAft>
                <a:spcPts val="0"/>
              </a:spcAft>
              <a:buClr>
                <a:srgbClr val="00539B"/>
              </a:buClr>
              <a:buFont typeface="Tahoma"/>
              <a:buNone/>
              <a:defRPr sz="4400" b="0" i="0" u="none" strike="noStrike" cap="none">
                <a:solidFill>
                  <a:srgbClr val="00539B"/>
                </a:solidFill>
                <a:latin typeface="Tahoma"/>
                <a:ea typeface="Tahoma"/>
                <a:cs typeface="Tahoma"/>
                <a:sym typeface="Tahoma"/>
              </a:defRPr>
            </a:lvl9pPr>
          </a:lstStyle>
          <a:p>
            <a:endParaRPr/>
          </a:p>
        </p:txBody>
      </p:sp>
      <p:sp>
        <p:nvSpPr>
          <p:cNvPr id="108" name="Shape 108"/>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09" name="Shape 10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10" name="Shape 11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111" name="Shape 11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a:t>
            </a:fld>
            <a:endParaRPr lang="en-US" sz="1400" b="0" i="0" u="none" strike="noStrike" cap="none">
              <a:solidFill>
                <a:schemeClr val="dk1"/>
              </a:solidFill>
              <a:latin typeface="Times New Roman"/>
              <a:ea typeface="Times New Roman"/>
              <a:cs typeface="Times New Roman"/>
              <a:sym typeface="Times New Roman"/>
            </a:endParaRPr>
          </a:p>
        </p:txBody>
      </p:sp>
      <p:sp>
        <p:nvSpPr>
          <p:cNvPr id="112" name="Shape 112"/>
          <p:cNvSpPr/>
          <p:nvPr/>
        </p:nvSpPr>
        <p:spPr>
          <a:xfrm>
            <a:off x="0" y="0"/>
            <a:ext cx="334963" cy="6858000"/>
          </a:xfrm>
          <a:prstGeom prst="rect">
            <a:avLst/>
          </a:prstGeom>
          <a:gradFill>
            <a:gsLst>
              <a:gs pos="0">
                <a:srgbClr val="007DC3"/>
              </a:gs>
              <a:gs pos="100000">
                <a:srgbClr val="FFFFFF"/>
              </a:gs>
            </a:gsLst>
            <a:lin ang="0"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70" r:id="rId7"/>
    <p:sldLayoutId id="2147483671" r:id="rId8"/>
    <p:sldLayoutId id="2147483672" r:id="rId9"/>
    <p:sldLayoutId id="2147483673" r:id="rId10"/>
    <p:sldLayoutId id="2147483674" r:id="rId11"/>
    <p:sldLayoutId id="2147483675" r:id="rId12"/>
    <p:sldLayoutId id="214748367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165.xml"/><Relationship Id="rId4" Type="http://schemas.openxmlformats.org/officeDocument/2006/relationships/image" Target="../media/image87.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5.xml"/><Relationship Id="rId1" Type="http://schemas.openxmlformats.org/officeDocument/2006/relationships/tags" Target="../tags/tag166.xml"/><Relationship Id="rId4" Type="http://schemas.openxmlformats.org/officeDocument/2006/relationships/image" Target="../media/image88.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16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16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169.xml"/><Relationship Id="rId5" Type="http://schemas.openxmlformats.org/officeDocument/2006/relationships/image" Target="../media/image2.png"/><Relationship Id="rId4" Type="http://schemas.openxmlformats.org/officeDocument/2006/relationships/image" Target="../media/image71.jp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tags" Target="../tags/tag170.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tags" Target="../tags/tag171.xml"/></Relationships>
</file>

<file path=ppt/slides/_rels/slide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3.xml"/><Relationship Id="rId1" Type="http://schemas.openxmlformats.org/officeDocument/2006/relationships/tags" Target="../tags/tag172.xml"/><Relationship Id="rId5" Type="http://schemas.openxmlformats.org/officeDocument/2006/relationships/image" Target="../media/image2.png"/><Relationship Id="rId4" Type="http://schemas.openxmlformats.org/officeDocument/2006/relationships/image" Target="../media/image73.jp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xml"/><Relationship Id="rId1" Type="http://schemas.openxmlformats.org/officeDocument/2006/relationships/tags" Target="../tags/tag173.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174.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177.xml"/><Relationship Id="rId4" Type="http://schemas.openxmlformats.org/officeDocument/2006/relationships/image" Target="../media/image89.jpg"/></Relationships>
</file>

<file path=ppt/slides/_rels/slide116.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77.xml"/><Relationship Id="rId4"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83.xml"/><Relationship Id="rId1" Type="http://schemas.openxmlformats.org/officeDocument/2006/relationships/tags" Target="../tags/tag182.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85.xml"/><Relationship Id="rId1" Type="http://schemas.openxmlformats.org/officeDocument/2006/relationships/tags" Target="../tags/tag184.xml"/></Relationships>
</file>

<file path=ppt/slides/_rels/slide1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4"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215.xml"/><Relationship Id="rId7" Type="http://schemas.openxmlformats.org/officeDocument/2006/relationships/image" Target="../media/image90.jpe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20.xml"/><Relationship Id="rId1" Type="http://schemas.openxmlformats.org/officeDocument/2006/relationships/tags" Target="../tags/tag219.xml"/></Relationships>
</file>

<file path=ppt/slides/_rels/slide132.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4"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43.xml"/><Relationship Id="rId7" Type="http://schemas.openxmlformats.org/officeDocument/2006/relationships/image" Target="../media/image8.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8.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2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12.jp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4.jpg"/><Relationship Id="rId5" Type="http://schemas.openxmlformats.org/officeDocument/2006/relationships/image" Target="../media/image2.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16.pn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67.xml"/><Relationship Id="rId5" Type="http://schemas.openxmlformats.org/officeDocument/2006/relationships/image" Target="../media/image2.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68.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78.xml"/><Relationship Id="rId5" Type="http://schemas.openxmlformats.org/officeDocument/2006/relationships/image" Target="../media/image2.png"/><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79.xml"/><Relationship Id="rId5" Type="http://schemas.openxmlformats.org/officeDocument/2006/relationships/image" Target="../media/image2.png"/><Relationship Id="rId4" Type="http://schemas.openxmlformats.org/officeDocument/2006/relationships/image" Target="../media/image20.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81.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R_sC2wX9Uwc" TargetMode="Externa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24.JP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6.xml"/><Relationship Id="rId5" Type="http://schemas.openxmlformats.org/officeDocument/2006/relationships/image" Target="../media/image26.jpg"/><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hyperlink" Target="https://youtu.be/9112brXCOVc" TargetMode="Externa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hyperlink" Target="http://www.youtube.com/watch?v=NT-HNQWJjek"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98.xml"/></Relationships>
</file>

<file path=ppt/slides/_rels/slide5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4.xml"/><Relationship Id="rId7"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tags" Target="../tags/tag9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g"/></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5.xml"/><Relationship Id="rId1" Type="http://schemas.openxmlformats.org/officeDocument/2006/relationships/tags" Target="../tags/tag100.xml"/><Relationship Id="rId4" Type="http://schemas.openxmlformats.org/officeDocument/2006/relationships/image" Target="../media/image14.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101.xml"/><Relationship Id="rId4" Type="http://schemas.openxmlformats.org/officeDocument/2006/relationships/image" Target="../media/image35.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102.xml"/><Relationship Id="rId5" Type="http://schemas.openxmlformats.org/officeDocument/2006/relationships/image" Target="../media/image37.jp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5.xml"/><Relationship Id="rId1" Type="http://schemas.openxmlformats.org/officeDocument/2006/relationships/tags" Target="../tags/tag103.xml"/><Relationship Id="rId4" Type="http://schemas.openxmlformats.org/officeDocument/2006/relationships/image" Target="../media/image38.jp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104.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08.xml"/><Relationship Id="rId5" Type="http://schemas.openxmlformats.org/officeDocument/2006/relationships/image" Target="../media/image42.jpg"/><Relationship Id="rId4" Type="http://schemas.openxmlformats.org/officeDocument/2006/relationships/image" Target="../media/image41.jp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09.xml"/><Relationship Id="rId4" Type="http://schemas.openxmlformats.org/officeDocument/2006/relationships/image" Target="../media/image43.jpg"/></Relationships>
</file>

<file path=ppt/slides/_rels/slide6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13.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14.xml"/><Relationship Id="rId5" Type="http://schemas.openxmlformats.org/officeDocument/2006/relationships/image" Target="../media/image47.jpeg"/><Relationship Id="rId4" Type="http://schemas.openxmlformats.org/officeDocument/2006/relationships/image" Target="../media/image42.jp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15.xml"/><Relationship Id="rId6" Type="http://schemas.openxmlformats.org/officeDocument/2006/relationships/image" Target="../media/image2.png"/><Relationship Id="rId5" Type="http://schemas.openxmlformats.org/officeDocument/2006/relationships/image" Target="../media/image49.jpeg"/><Relationship Id="rId4" Type="http://schemas.openxmlformats.org/officeDocument/2006/relationships/image" Target="../media/image48.jp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16.xml"/><Relationship Id="rId6" Type="http://schemas.openxmlformats.org/officeDocument/2006/relationships/image" Target="../media/image51.jpg"/><Relationship Id="rId5" Type="http://schemas.openxmlformats.org/officeDocument/2006/relationships/image" Target="../media/image2.png"/><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20.xml"/><Relationship Id="rId4" Type="http://schemas.openxmlformats.org/officeDocument/2006/relationships/image" Target="../media/image52.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121.xml"/><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3.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25.xml"/><Relationship Id="rId4" Type="http://schemas.openxmlformats.org/officeDocument/2006/relationships/image" Target="../media/image54.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26.xml"/><Relationship Id="rId4" Type="http://schemas.openxmlformats.org/officeDocument/2006/relationships/image" Target="../media/image55.jp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2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28.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29.xml"/><Relationship Id="rId5" Type="http://schemas.openxmlformats.org/officeDocument/2006/relationships/image" Target="../media/image60.jpg"/><Relationship Id="rId4" Type="http://schemas.openxmlformats.org/officeDocument/2006/relationships/image" Target="../media/image59.jp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30.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131.xml"/><Relationship Id="rId5" Type="http://schemas.openxmlformats.org/officeDocument/2006/relationships/image" Target="../media/image62.jpg"/><Relationship Id="rId4" Type="http://schemas.openxmlformats.org/officeDocument/2006/relationships/image" Target="../media/image61.jp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13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133.xml"/><Relationship Id="rId5" Type="http://schemas.openxmlformats.org/officeDocument/2006/relationships/image" Target="../media/image63.png"/><Relationship Id="rId4" Type="http://schemas.openxmlformats.org/officeDocument/2006/relationships/image" Target="../media/image51.jpg"/></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134.xml"/><Relationship Id="rId4" Type="http://schemas.openxmlformats.org/officeDocument/2006/relationships/image" Target="../media/image64.jp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135.xml"/><Relationship Id="rId4" Type="http://schemas.openxmlformats.org/officeDocument/2006/relationships/image" Target="../media/image65.jp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136.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13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138.xml"/><Relationship Id="rId4" Type="http://schemas.openxmlformats.org/officeDocument/2006/relationships/image" Target="../media/image48.jp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139.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40.xml"/><Relationship Id="rId6" Type="http://schemas.openxmlformats.org/officeDocument/2006/relationships/image" Target="../media/image2.png"/><Relationship Id="rId5" Type="http://schemas.openxmlformats.org/officeDocument/2006/relationships/image" Target="../media/image66.jpeg"/><Relationship Id="rId4" Type="http://schemas.openxmlformats.org/officeDocument/2006/relationships/image" Target="../media/image17.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141.xml"/><Relationship Id="rId4" Type="http://schemas.openxmlformats.org/officeDocument/2006/relationships/image" Target="../media/image67.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142.xml"/><Relationship Id="rId6" Type="http://schemas.openxmlformats.org/officeDocument/2006/relationships/image" Target="../media/image70.jpg"/><Relationship Id="rId5" Type="http://schemas.openxmlformats.org/officeDocument/2006/relationships/image" Target="../media/image69.jpeg"/><Relationship Id="rId4" Type="http://schemas.openxmlformats.org/officeDocument/2006/relationships/image" Target="../media/image68.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43.xml"/><Relationship Id="rId6" Type="http://schemas.openxmlformats.org/officeDocument/2006/relationships/image" Target="../media/image72.jpg"/><Relationship Id="rId5" Type="http://schemas.openxmlformats.org/officeDocument/2006/relationships/image" Target="../media/image2.png"/><Relationship Id="rId4" Type="http://schemas.openxmlformats.org/officeDocument/2006/relationships/image" Target="../media/image71.jpg"/></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144.xml"/><Relationship Id="rId6" Type="http://schemas.openxmlformats.org/officeDocument/2006/relationships/image" Target="../media/image65.jpg"/><Relationship Id="rId5" Type="http://schemas.openxmlformats.org/officeDocument/2006/relationships/image" Target="../media/image74.png"/><Relationship Id="rId4" Type="http://schemas.openxmlformats.org/officeDocument/2006/relationships/image" Target="../media/image73.jp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tags" Target="../tags/tag145.xml"/><Relationship Id="rId4" Type="http://schemas.openxmlformats.org/officeDocument/2006/relationships/image" Target="../media/image75.jpg"/></Relationships>
</file>

<file path=ppt/slides/_rels/slide9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tags" Target="../tags/tag149.xml"/><Relationship Id="rId6" Type="http://schemas.openxmlformats.org/officeDocument/2006/relationships/image" Target="../media/image79.jpg"/><Relationship Id="rId5" Type="http://schemas.openxmlformats.org/officeDocument/2006/relationships/image" Target="../media/image78.jpeg"/><Relationship Id="rId4" Type="http://schemas.openxmlformats.org/officeDocument/2006/relationships/image" Target="../media/image77.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5.xml"/><Relationship Id="rId1" Type="http://schemas.openxmlformats.org/officeDocument/2006/relationships/tags" Target="../tags/tag150.xml"/><Relationship Id="rId6" Type="http://schemas.openxmlformats.org/officeDocument/2006/relationships/image" Target="../media/image79.jpg"/><Relationship Id="rId5" Type="http://schemas.openxmlformats.org/officeDocument/2006/relationships/image" Target="../media/image76.jpeg"/><Relationship Id="rId4" Type="http://schemas.openxmlformats.org/officeDocument/2006/relationships/image" Target="../media/image80.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151.xml"/><Relationship Id="rId5" Type="http://schemas.openxmlformats.org/officeDocument/2006/relationships/image" Target="../media/image78.jpeg"/><Relationship Id="rId4" Type="http://schemas.openxmlformats.org/officeDocument/2006/relationships/image" Target="../media/image77.jpeg"/></Relationships>
</file>

<file path=ppt/slides/_rels/slide9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2.xml"/><Relationship Id="rId1" Type="http://schemas.openxmlformats.org/officeDocument/2006/relationships/tags" Target="../tags/tag152.xml"/><Relationship Id="rId5" Type="http://schemas.openxmlformats.org/officeDocument/2006/relationships/image" Target="../media/image82.jpe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153.xml"/><Relationship Id="rId6" Type="http://schemas.openxmlformats.org/officeDocument/2006/relationships/image" Target="../media/image79.jpg"/><Relationship Id="rId5" Type="http://schemas.openxmlformats.org/officeDocument/2006/relationships/image" Target="../media/image84.jpeg"/><Relationship Id="rId4" Type="http://schemas.openxmlformats.org/officeDocument/2006/relationships/image" Target="../media/image83.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154.xml"/><Relationship Id="rId5" Type="http://schemas.openxmlformats.org/officeDocument/2006/relationships/image" Target="../media/image86.jpg"/><Relationship Id="rId4" Type="http://schemas.openxmlformats.org/officeDocument/2006/relationships/image" Target="../media/image85.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1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4114800" y="1262062"/>
            <a:ext cx="4953000" cy="3856494"/>
          </a:xfrm>
          <a:prstGeom prst="rect">
            <a:avLst/>
          </a:prstGeom>
          <a:noFill/>
          <a:ln>
            <a:noFill/>
          </a:ln>
        </p:spPr>
        <p:txBody>
          <a:bodyPr lIns="91425" tIns="45700" rIns="91425" bIns="45700" anchor="ctr" anchorCtr="0">
            <a:noAutofit/>
          </a:bodyPr>
          <a:lstStyle/>
          <a:p>
            <a:pPr>
              <a:buSzPct val="25000"/>
            </a:pPr>
            <a:r>
              <a:rPr lang="es-ES_tradnl" sz="3000" b="1" dirty="0">
                <a:solidFill>
                  <a:schemeClr val="dk1"/>
                </a:solidFill>
              </a:rPr>
              <a:t> </a:t>
            </a:r>
            <a:r>
              <a:rPr lang="es-ES_tradnl" sz="3000" b="1" dirty="0" smtClean="0">
                <a:solidFill>
                  <a:schemeClr val="dk1"/>
                </a:solidFill>
              </a:rPr>
              <a:t/>
            </a:r>
            <a:br>
              <a:rPr lang="es-ES_tradnl" sz="3000" b="1" dirty="0" smtClean="0">
                <a:solidFill>
                  <a:schemeClr val="dk1"/>
                </a:solidFill>
              </a:rPr>
            </a:br>
            <a:r>
              <a:rPr lang="es-ES_tradnl" sz="3000" b="1" dirty="0">
                <a:solidFill>
                  <a:schemeClr val="dk1"/>
                </a:solidFill>
              </a:rPr>
              <a:t/>
            </a:r>
            <a:br>
              <a:rPr lang="es-ES_tradnl" sz="3000" b="1" dirty="0">
                <a:solidFill>
                  <a:schemeClr val="dk1"/>
                </a:solidFill>
              </a:rPr>
            </a:br>
            <a:r>
              <a:rPr lang="es-ES_tradnl" sz="3000" b="1" dirty="0" smtClean="0">
                <a:solidFill>
                  <a:schemeClr val="dk1"/>
                </a:solidFill>
              </a:rPr>
              <a:t/>
            </a:r>
            <a:br>
              <a:rPr lang="es-ES_tradnl" sz="3000" b="1" dirty="0" smtClean="0">
                <a:solidFill>
                  <a:schemeClr val="dk1"/>
                </a:solidFill>
              </a:rPr>
            </a:br>
            <a:r>
              <a:rPr lang="es-ES_tradnl" sz="3000" b="1" dirty="0">
                <a:solidFill>
                  <a:schemeClr val="dk1"/>
                </a:solidFill>
              </a:rPr>
              <a:t/>
            </a:r>
            <a:br>
              <a:rPr lang="es-ES_tradnl" sz="3000" b="1" dirty="0">
                <a:solidFill>
                  <a:schemeClr val="dk1"/>
                </a:solidFill>
              </a:rPr>
            </a:br>
            <a:r>
              <a:rPr lang="es-ES_tradnl" sz="3000" b="1" dirty="0" smtClean="0">
                <a:solidFill>
                  <a:schemeClr val="dk1"/>
                </a:solidFill>
              </a:rPr>
              <a:t/>
            </a:r>
            <a:br>
              <a:rPr lang="es-ES_tradnl" sz="3000" b="1" dirty="0" smtClean="0">
                <a:solidFill>
                  <a:schemeClr val="dk1"/>
                </a:solidFill>
              </a:rPr>
            </a:br>
            <a:r>
              <a:rPr lang="es-ES_tradnl" sz="3000" b="1" dirty="0" smtClean="0">
                <a:solidFill>
                  <a:schemeClr val="dk1"/>
                </a:solidFill>
              </a:rPr>
              <a:t/>
            </a:r>
            <a:br>
              <a:rPr lang="es-ES_tradnl" sz="3000" b="1" dirty="0" smtClean="0">
                <a:solidFill>
                  <a:schemeClr val="dk1"/>
                </a:solidFill>
              </a:rPr>
            </a:br>
            <a:r>
              <a:rPr lang="es-ES_tradnl" sz="3000" b="1" dirty="0">
                <a:solidFill>
                  <a:schemeClr val="dk1"/>
                </a:solidFill>
              </a:rPr>
              <a:t/>
            </a:r>
            <a:br>
              <a:rPr lang="es-ES_tradnl" sz="3000" b="1" dirty="0">
                <a:solidFill>
                  <a:schemeClr val="dk1"/>
                </a:solidFill>
              </a:rPr>
            </a:br>
            <a:r>
              <a:rPr lang="es-ES_tradnl" sz="3000" b="1" dirty="0" smtClean="0">
                <a:solidFill>
                  <a:schemeClr val="dk1"/>
                </a:solidFill>
              </a:rPr>
              <a:t/>
            </a:r>
            <a:br>
              <a:rPr lang="es-ES_tradnl" sz="3000" b="1" dirty="0" smtClean="0">
                <a:solidFill>
                  <a:schemeClr val="dk1"/>
                </a:solidFill>
              </a:rPr>
            </a:br>
            <a:r>
              <a:rPr lang="es-ES_tradnl" sz="3000" b="1" dirty="0">
                <a:solidFill>
                  <a:schemeClr val="dk1"/>
                </a:solidFill>
              </a:rPr>
              <a:t/>
            </a:r>
            <a:br>
              <a:rPr lang="es-ES_tradnl" sz="3000" b="1" dirty="0">
                <a:solidFill>
                  <a:schemeClr val="dk1"/>
                </a:solidFill>
              </a:rPr>
            </a:br>
            <a:r>
              <a:rPr lang="es-ES_tradnl" sz="3000" b="1" dirty="0" smtClean="0">
                <a:solidFill>
                  <a:schemeClr val="dk1"/>
                </a:solidFill>
              </a:rPr>
              <a:t>Sílice </a:t>
            </a:r>
            <a:r>
              <a:rPr lang="es-ES_tradnl" sz="4000" b="1" dirty="0"/>
              <a:t/>
            </a:r>
            <a:br>
              <a:rPr lang="es-ES_tradnl" sz="4000" b="1" dirty="0"/>
            </a:br>
            <a:r>
              <a:rPr lang="es-ES_tradnl" sz="3000" b="1" dirty="0" smtClean="0">
                <a:solidFill>
                  <a:schemeClr val="dk1"/>
                </a:solidFill>
              </a:rPr>
              <a:t>¿</a:t>
            </a:r>
            <a:r>
              <a:rPr lang="es-ES_tradnl" sz="3000" b="1" dirty="0">
                <a:solidFill>
                  <a:schemeClr val="dk1"/>
                </a:solidFill>
              </a:rPr>
              <a:t>Por qué quieres mantener el </a:t>
            </a:r>
            <a:r>
              <a:rPr lang="es-ES_tradnl" sz="3000" b="1" u="sng" dirty="0">
                <a:solidFill>
                  <a:schemeClr val="dk1"/>
                </a:solidFill>
              </a:rPr>
              <a:t>polvo</a:t>
            </a:r>
            <a:r>
              <a:rPr lang="es-ES_tradnl" sz="3000" b="1" dirty="0">
                <a:solidFill>
                  <a:schemeClr val="dk1"/>
                </a:solidFill>
              </a:rPr>
              <a:t> de sílice lejos de tus pulmones y </a:t>
            </a:r>
            <a:r>
              <a:rPr lang="es-ES_tradnl" sz="3000" b="1" dirty="0" smtClean="0">
                <a:solidFill>
                  <a:schemeClr val="dk1"/>
                </a:solidFill>
              </a:rPr>
              <a:t>cómo </a:t>
            </a:r>
            <a:r>
              <a:rPr lang="es-ES_tradnl" sz="3000" b="1" dirty="0">
                <a:solidFill>
                  <a:schemeClr val="dk1"/>
                </a:solidFill>
              </a:rPr>
              <a:t>hacerlo?</a:t>
            </a:r>
            <a:r>
              <a:rPr lang="en-US" sz="4000" dirty="0"/>
              <a:t/>
            </a:r>
            <a:br>
              <a:rPr lang="en-US" sz="4000" dirty="0"/>
            </a:br>
            <a:r>
              <a:rPr lang="es-ES_tradnl" sz="4000" b="1" i="0" u="none" strike="noStrike" cap="none" dirty="0" smtClean="0">
                <a:solidFill>
                  <a:schemeClr val="dk1"/>
                </a:solidFill>
                <a:latin typeface="Tahoma"/>
                <a:ea typeface="Tahoma"/>
                <a:cs typeface="Tahoma"/>
                <a:sym typeface="Tahoma"/>
              </a:rPr>
              <a:t/>
            </a:r>
            <a:br>
              <a:rPr lang="es-ES_tradnl" sz="4000" b="1" i="0" u="none" strike="noStrike" cap="none" dirty="0" smtClean="0">
                <a:solidFill>
                  <a:schemeClr val="dk1"/>
                </a:solidFill>
                <a:latin typeface="Tahoma"/>
                <a:ea typeface="Tahoma"/>
                <a:cs typeface="Tahoma"/>
                <a:sym typeface="Tahoma"/>
              </a:rPr>
            </a:br>
            <a:r>
              <a:rPr lang="es-ES_tradnl" sz="4000" b="1" i="0" u="none" strike="noStrike" cap="none" dirty="0" smtClean="0">
                <a:solidFill>
                  <a:schemeClr val="dk1"/>
                </a:solidFill>
                <a:latin typeface="Tahoma"/>
                <a:ea typeface="Tahoma"/>
                <a:cs typeface="Tahoma"/>
                <a:sym typeface="Tahoma"/>
              </a:rPr>
              <a:t/>
            </a:r>
            <a:br>
              <a:rPr lang="es-ES_tradnl" sz="4000" b="1" i="0" u="none" strike="noStrike" cap="none" dirty="0" smtClean="0">
                <a:solidFill>
                  <a:schemeClr val="dk1"/>
                </a:solidFill>
                <a:latin typeface="Tahoma"/>
                <a:ea typeface="Tahoma"/>
                <a:cs typeface="Tahoma"/>
                <a:sym typeface="Tahoma"/>
              </a:rPr>
            </a:br>
            <a:r>
              <a:rPr lang="es-ES_tradnl" sz="4000" b="1" i="0" u="none" strike="noStrike" cap="none" dirty="0" smtClean="0">
                <a:solidFill>
                  <a:schemeClr val="dk1"/>
                </a:solidFill>
                <a:latin typeface="Tahoma"/>
                <a:ea typeface="Tahoma"/>
                <a:cs typeface="Tahoma"/>
                <a:sym typeface="Tahoma"/>
              </a:rPr>
              <a:t/>
            </a:r>
            <a:br>
              <a:rPr lang="es-ES_tradnl" sz="4000" b="1" i="0" u="none" strike="noStrike" cap="none" dirty="0" smtClean="0">
                <a:solidFill>
                  <a:schemeClr val="dk1"/>
                </a:solidFill>
                <a:latin typeface="Tahoma"/>
                <a:ea typeface="Tahoma"/>
                <a:cs typeface="Tahoma"/>
                <a:sym typeface="Tahoma"/>
              </a:rPr>
            </a:br>
            <a:r>
              <a:rPr lang="es-ES_tradnl" sz="4000" b="1" dirty="0">
                <a:solidFill>
                  <a:schemeClr val="dk1"/>
                </a:solidFill>
              </a:rPr>
              <a:t/>
            </a:r>
            <a:br>
              <a:rPr lang="es-ES_tradnl" sz="4000" b="1" dirty="0">
                <a:solidFill>
                  <a:schemeClr val="dk1"/>
                </a:solidFill>
              </a:rPr>
            </a:br>
            <a:r>
              <a:rPr lang="es-ES_tradnl" sz="4000" b="1" dirty="0" smtClean="0">
                <a:solidFill>
                  <a:schemeClr val="dk1"/>
                </a:solidFill>
              </a:rPr>
              <a:t/>
            </a:r>
            <a:br>
              <a:rPr lang="es-ES_tradnl" sz="4000" b="1" dirty="0" smtClean="0">
                <a:solidFill>
                  <a:schemeClr val="dk1"/>
                </a:solidFill>
              </a:rPr>
            </a:br>
            <a:r>
              <a:rPr lang="es-ES_tradnl" sz="4000" b="1" dirty="0">
                <a:solidFill>
                  <a:schemeClr val="dk1"/>
                </a:solidFill>
              </a:rPr>
              <a:t/>
            </a:r>
            <a:br>
              <a:rPr lang="es-ES_tradnl" sz="4000" b="1" dirty="0">
                <a:solidFill>
                  <a:schemeClr val="dk1"/>
                </a:solidFill>
              </a:rPr>
            </a:br>
            <a:r>
              <a:rPr lang="es-ES_tradnl" sz="4000" b="1" dirty="0" smtClean="0">
                <a:solidFill>
                  <a:schemeClr val="dk1"/>
                </a:solidFill>
              </a:rPr>
              <a:t/>
            </a:r>
            <a:br>
              <a:rPr lang="es-ES_tradnl" sz="4000" b="1" dirty="0" smtClean="0">
                <a:solidFill>
                  <a:schemeClr val="dk1"/>
                </a:solidFill>
              </a:rPr>
            </a:br>
            <a:endParaRPr lang="es-ES_tradnl" sz="3000" b="1" i="0" u="none" strike="noStrike" cap="none" dirty="0">
              <a:solidFill>
                <a:schemeClr val="dk1"/>
              </a:solidFill>
              <a:latin typeface="Tahoma"/>
              <a:ea typeface="Tahoma"/>
              <a:cs typeface="Tahoma"/>
              <a:sym typeface="Tahoma"/>
            </a:endParaRPr>
          </a:p>
        </p:txBody>
      </p:sp>
      <p:sp>
        <p:nvSpPr>
          <p:cNvPr id="209" name="Shape 209"/>
          <p:cNvSpPr txBox="1"/>
          <p:nvPr/>
        </p:nvSpPr>
        <p:spPr>
          <a:xfrm>
            <a:off x="5065450" y="4361878"/>
            <a:ext cx="3544886" cy="3079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s-ES_tradnl" dirty="0" smtClean="0">
                <a:solidFill>
                  <a:schemeClr val="tx1"/>
                </a:solidFill>
                <a:latin typeface="Tahoma"/>
                <a:ea typeface="Tahoma"/>
                <a:cs typeface="Tahoma"/>
                <a:sym typeface="Tahoma"/>
              </a:rPr>
              <a:t>Entrenamiento Piloto desarrollado por</a:t>
            </a:r>
            <a:r>
              <a:rPr lang="es-ES_tradnl" sz="1400" b="0" i="0" u="none" strike="noStrike" cap="none" dirty="0" smtClean="0">
                <a:solidFill>
                  <a:srgbClr val="000000"/>
                </a:solidFill>
                <a:latin typeface="Tahoma"/>
                <a:ea typeface="Tahoma"/>
                <a:cs typeface="Tahoma"/>
                <a:sym typeface="Tahoma"/>
              </a:rPr>
              <a:t>:</a:t>
            </a:r>
            <a:endParaRPr lang="es-ES_tradnl" sz="1400" b="0" i="0" u="none" strike="noStrike" cap="none" dirty="0">
              <a:solidFill>
                <a:srgbClr val="000000"/>
              </a:solidFill>
              <a:latin typeface="Tahoma"/>
              <a:ea typeface="Tahoma"/>
              <a:cs typeface="Tahoma"/>
              <a:sym typeface="Tahoma"/>
            </a:endParaRPr>
          </a:p>
        </p:txBody>
      </p:sp>
      <p:pic>
        <p:nvPicPr>
          <p:cNvPr id="1026" name="Picture 2" descr="Trabajador en una nube de polv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2057400"/>
            <a:ext cx="361084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77306" y="1841956"/>
            <a:ext cx="2209800" cy="215444"/>
          </a:xfrm>
          <a:prstGeom prst="rect">
            <a:avLst/>
          </a:prstGeom>
          <a:noFill/>
        </p:spPr>
        <p:txBody>
          <a:bodyPr wrap="square" rtlCol="0">
            <a:spAutoFit/>
          </a:bodyPr>
          <a:lstStyle/>
          <a:p>
            <a:r>
              <a:rPr lang="es-ES_tradnl" sz="800" dirty="0" smtClean="0"/>
              <a:t>Foto por Development </a:t>
            </a:r>
            <a:r>
              <a:rPr lang="es-ES_tradnl" sz="800" dirty="0" err="1" smtClean="0"/>
              <a:t>Partner</a:t>
            </a:r>
            <a:endParaRPr lang="es-ES_tradnl" sz="800" dirty="0"/>
          </a:p>
        </p:txBody>
      </p:sp>
      <p:pic>
        <p:nvPicPr>
          <p:cNvPr id="9" name="Picture 2" descr="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1800" y="4111625"/>
            <a:ext cx="14208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57131" y="5181600"/>
            <a:ext cx="2093843"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en una nube de </a:t>
            </a:r>
            <a:r>
              <a:rPr lang="es-MX" sz="1000" dirty="0" smtClean="0">
                <a:latin typeface="+mn-lt"/>
                <a:ea typeface="Calibri" panose="020F0502020204030204" pitchFamily="34" charset="0"/>
                <a:cs typeface="Arial" panose="020B0604020202020204" pitchFamily="34" charset="0"/>
              </a:rPr>
              <a:t>polvo</a:t>
            </a:r>
            <a:endParaRPr lang="en-US" sz="1000" dirty="0">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1</a:t>
            </a:fld>
            <a:endParaRPr lang="en-US" sz="1400" b="0" i="0" u="none" strike="noStrike" cap="none">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#5</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10</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5) La silicosis es una enfermedad pulmonar que se desarrolla lentamente a lo largo de los años debido al polvo de sílice respirable invisible que penetra profundamente en los pulmones, lo que hace que sea cada vez más difícil respirar.</a:t>
            </a:r>
          </a:p>
          <a:p>
            <a:endParaRPr lang="en-US" dirty="0"/>
          </a:p>
        </p:txBody>
      </p:sp>
      <p:sp>
        <p:nvSpPr>
          <p:cNvPr id="5" name="Text Placeholder 4"/>
          <p:cNvSpPr>
            <a:spLocks noGrp="1"/>
          </p:cNvSpPr>
          <p:nvPr>
            <p:ph type="body" sz="quarter" idx="14"/>
            <p:custDataLst>
              <p:tags r:id="rId3"/>
            </p:custDataLst>
          </p:nvPr>
        </p:nvSpPr>
        <p:spPr>
          <a:xfrm>
            <a:off x="304800" y="37338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50800"/>
            <a:ext cx="8763000" cy="1143000"/>
          </a:xfrm>
        </p:spPr>
        <p:txBody>
          <a:bodyPr/>
          <a:lstStyle/>
          <a:p>
            <a:r>
              <a:rPr lang="es-ES_tradnl" dirty="0" smtClean="0"/>
              <a:t>Concurso de Preguntas #14</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100</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¿Cuál es la mejor forma de prevenir la exposición a la sílice?</a:t>
            </a:r>
            <a:endParaRPr lang="en-US" sz="2400" dirty="0" smtClean="0">
              <a:latin typeface="+mn-lt"/>
            </a:endParaRPr>
          </a:p>
          <a:p>
            <a:endParaRPr lang="en-US" dirty="0"/>
          </a:p>
        </p:txBody>
      </p:sp>
      <p:sp>
        <p:nvSpPr>
          <p:cNvPr id="5" name="Text Placeholder 4"/>
          <p:cNvSpPr>
            <a:spLocks noGrp="1"/>
          </p:cNvSpPr>
          <p:nvPr>
            <p:ph type="body" sz="quarter" idx="14"/>
            <p:custDataLst>
              <p:tags r:id="rId3"/>
            </p:custDataLst>
          </p:nvPr>
        </p:nvSpPr>
        <p:spPr>
          <a:xfrm>
            <a:off x="228600" y="2362200"/>
            <a:ext cx="4095750" cy="3810000"/>
          </a:xfrm>
        </p:spPr>
        <p:txBody>
          <a:bodyPr>
            <a:normAutofit/>
          </a:bodyPr>
          <a:lstStyle/>
          <a:p>
            <a:pPr lvl="0" indent="0">
              <a:buNone/>
            </a:pPr>
            <a:r>
              <a:rPr lang="es-ES_tradnl" sz="2600" dirty="0" smtClean="0">
                <a:latin typeface="+mn-lt"/>
              </a:rPr>
              <a:t>1. Usar un respirador</a:t>
            </a:r>
            <a:endParaRPr lang="en-US" sz="2600" dirty="0" smtClean="0">
              <a:latin typeface="+mn-lt"/>
            </a:endParaRPr>
          </a:p>
          <a:p>
            <a:pPr lvl="0" indent="0">
              <a:buNone/>
            </a:pPr>
            <a:r>
              <a:rPr lang="es-ES_tradnl" sz="2600" dirty="0" smtClean="0">
                <a:latin typeface="+mn-lt"/>
              </a:rPr>
              <a:t>2. Controles de ingeniería</a:t>
            </a:r>
            <a:endParaRPr lang="en-US" sz="2600" dirty="0" smtClean="0">
              <a:latin typeface="+mn-lt"/>
            </a:endParaRPr>
          </a:p>
          <a:p>
            <a:pPr lvl="0" indent="0">
              <a:buNone/>
            </a:pPr>
            <a:r>
              <a:rPr lang="es-ES_tradnl" sz="2600" dirty="0" smtClean="0">
                <a:latin typeface="+mn-lt"/>
              </a:rPr>
              <a:t>3. Usar productos que no contengan sílice</a:t>
            </a:r>
            <a:endParaRPr lang="en-US" sz="2600" dirty="0" smtClean="0">
              <a:latin typeface="+mn-lt"/>
            </a:endParaRPr>
          </a:p>
          <a:p>
            <a:pPr lvl="0" indent="0">
              <a:buNone/>
            </a:pPr>
            <a:r>
              <a:rPr lang="es-ES_tradnl" sz="2600" dirty="0" smtClean="0">
                <a:latin typeface="+mn-lt"/>
              </a:rPr>
              <a:t>4. Práctica de controles laborales</a:t>
            </a:r>
            <a:endParaRPr lang="en-US" sz="2600" dirty="0" smtClean="0">
              <a:latin typeface="+mn-lt"/>
            </a:endParaRPr>
          </a:p>
          <a:p>
            <a:endParaRPr lang="en-US" dirty="0"/>
          </a:p>
        </p:txBody>
      </p:sp>
    </p:spTree>
    <p:custDataLst>
      <p:tags r:id="rId1"/>
    </p:custData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50800"/>
            <a:ext cx="8763000" cy="1143000"/>
          </a:xfrm>
        </p:spPr>
        <p:txBody>
          <a:bodyPr/>
          <a:lstStyle/>
          <a:p>
            <a:r>
              <a:rPr lang="es-ES_tradnl" dirty="0" smtClean="0"/>
              <a:t>Concurso de Preguntas #16</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101</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marL="203200"/>
            <a:r>
              <a:rPr lang="es-ES_tradnl" sz="2400" dirty="0" smtClean="0">
                <a:latin typeface="+mn-lt"/>
              </a:rPr>
              <a:t>El uso apropiado de un respirador incluye cuál de los siguientes: </a:t>
            </a:r>
            <a:endParaRPr lang="en-US" sz="2400" dirty="0" smtClean="0">
              <a:latin typeface="+mn-lt"/>
            </a:endParaRPr>
          </a:p>
          <a:p>
            <a:endParaRPr lang="en-US" dirty="0"/>
          </a:p>
        </p:txBody>
      </p:sp>
      <p:sp>
        <p:nvSpPr>
          <p:cNvPr id="5" name="Text Placeholder 4"/>
          <p:cNvSpPr>
            <a:spLocks noGrp="1"/>
          </p:cNvSpPr>
          <p:nvPr>
            <p:ph type="body" sz="quarter" idx="14"/>
            <p:custDataLst>
              <p:tags r:id="rId3"/>
            </p:custDataLst>
          </p:nvPr>
        </p:nvSpPr>
        <p:spPr/>
        <p:txBody>
          <a:bodyPr>
            <a:normAutofit/>
          </a:bodyPr>
          <a:lstStyle/>
          <a:p>
            <a:pPr marL="203200" lvl="0" indent="0">
              <a:buNone/>
            </a:pPr>
            <a:r>
              <a:rPr lang="es-ES_tradnl" sz="2600" dirty="0" smtClean="0">
                <a:latin typeface="+mn-lt"/>
              </a:rPr>
              <a:t>1. Una cara afeitada</a:t>
            </a:r>
            <a:endParaRPr lang="en-US" sz="2600" dirty="0" smtClean="0">
              <a:latin typeface="+mn-lt"/>
            </a:endParaRPr>
          </a:p>
          <a:p>
            <a:pPr marL="203200" lvl="0" indent="0">
              <a:buNone/>
            </a:pPr>
            <a:r>
              <a:rPr lang="es-ES_tradnl" sz="2600" dirty="0" smtClean="0">
                <a:latin typeface="+mn-lt"/>
              </a:rPr>
              <a:t>2. Prueba de ajuste una sola vez </a:t>
            </a:r>
            <a:endParaRPr lang="en-US" sz="2600" dirty="0" smtClean="0">
              <a:latin typeface="+mn-lt"/>
            </a:endParaRPr>
          </a:p>
          <a:p>
            <a:pPr marL="203200" lvl="0" indent="0">
              <a:buNone/>
            </a:pPr>
            <a:r>
              <a:rPr lang="es-ES_tradnl" sz="2600" dirty="0" smtClean="0">
                <a:latin typeface="+mn-lt"/>
              </a:rPr>
              <a:t>3. Colgarlo al sol para secarlo después de usarlo</a:t>
            </a:r>
            <a:endParaRPr lang="en-US" sz="2600" dirty="0" smtClean="0">
              <a:latin typeface="+mn-lt"/>
            </a:endParaRPr>
          </a:p>
          <a:p>
            <a:pPr marL="203200" lvl="0" indent="0">
              <a:buNone/>
            </a:pPr>
            <a:r>
              <a:rPr lang="es-ES_tradnl" sz="2600" dirty="0" smtClean="0">
                <a:latin typeface="+mn-lt"/>
              </a:rPr>
              <a:t>4. Cambiar el cartucho una vez al año</a:t>
            </a:r>
            <a:endParaRPr lang="en-US" sz="2600" dirty="0" smtClean="0">
              <a:latin typeface="+mn-lt"/>
            </a:endParaRPr>
          </a:p>
          <a:p>
            <a:endParaRPr lang="en-US" dirty="0"/>
          </a:p>
        </p:txBody>
      </p:sp>
    </p:spTree>
    <p:custDataLst>
      <p:tags r:id="rId1"/>
    </p:custData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0800"/>
            <a:ext cx="8763000" cy="1143000"/>
          </a:xfrm>
        </p:spPr>
        <p:txBody>
          <a:bodyPr/>
          <a:lstStyle/>
          <a:p>
            <a:r>
              <a:rPr lang="es-ES_tradnl" dirty="0" smtClean="0"/>
              <a:t>Concurso de Preguntas #16 </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102</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Un pañuelo y una máscara sujetada con elásticas protegen sus pulmones de la sílice invisible.</a:t>
            </a:r>
          </a:p>
          <a:p>
            <a:endParaRPr lang="en-US" dirty="0"/>
          </a:p>
        </p:txBody>
      </p:sp>
      <p:sp>
        <p:nvSpPr>
          <p:cNvPr id="5" name="Text Placeholder 4"/>
          <p:cNvSpPr>
            <a:spLocks noGrp="1"/>
          </p:cNvSpPr>
          <p:nvPr>
            <p:ph type="body" sz="quarter" idx="14"/>
            <p:custDataLst>
              <p:tags r:id="rId3"/>
            </p:custDataLst>
          </p:nvPr>
        </p:nvSpPr>
        <p:spPr>
          <a:xfrm>
            <a:off x="381000" y="2590800"/>
            <a:ext cx="4095750" cy="3810000"/>
          </a:xfrm>
        </p:spPr>
        <p:txBody>
          <a:bodyPr/>
          <a:lstStyle/>
          <a:p>
            <a:pPr marL="660400" lvl="0" indent="-457200">
              <a:buFont typeface="+mj-lt"/>
              <a:buAutoNum type="arabicPeriod"/>
            </a:pPr>
            <a:r>
              <a:rPr lang="es-ES_tradnl" sz="2400" dirty="0" smtClean="0">
                <a:latin typeface="+mn-lt"/>
              </a:rPr>
              <a:t>Verdadero</a:t>
            </a:r>
          </a:p>
          <a:p>
            <a:pPr marL="660400" lvl="0" indent="-457200">
              <a:buFont typeface="+mj-lt"/>
              <a:buAutoNum type="arabicPeriod"/>
            </a:pPr>
            <a:r>
              <a:rPr lang="es-ES_tradnl" sz="2400" dirty="0" smtClean="0">
                <a:latin typeface="+mn-lt"/>
              </a:rPr>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5" name="Title 4"/>
          <p:cNvSpPr>
            <a:spLocks noGrp="1"/>
          </p:cNvSpPr>
          <p:nvPr>
            <p:ph type="title"/>
          </p:nvPr>
        </p:nvSpPr>
        <p:spPr>
          <a:xfrm>
            <a:off x="315525" y="5524500"/>
            <a:ext cx="8763000" cy="1143000"/>
          </a:xfrm>
        </p:spPr>
        <p:txBody>
          <a:bodyPr/>
          <a:lstStyle/>
          <a:p>
            <a:r>
              <a:rPr lang="es-ES_tradnl" sz="2800" b="1" dirty="0"/>
              <a:t>ACTIVIDAD: Demostración de Muestra</a:t>
            </a:r>
            <a:br>
              <a:rPr lang="es-ES_tradnl" sz="2800" b="1" dirty="0"/>
            </a:br>
            <a:endParaRPr lang="en-US" sz="2800" dirty="0"/>
          </a:p>
        </p:txBody>
      </p:sp>
      <p:sp>
        <p:nvSpPr>
          <p:cNvPr id="686" name="Shape 686"/>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pPr marL="0" marR="0" lvl="0" indent="0" algn="r" rtl="0">
                <a:lnSpc>
                  <a:spcPct val="100000"/>
                </a:lnSpc>
                <a:spcBef>
                  <a:spcPts val="0"/>
                </a:spcBef>
                <a:spcAft>
                  <a:spcPts val="0"/>
                </a:spcAft>
                <a:buClr>
                  <a:srgbClr val="000000"/>
                </a:buClr>
                <a:buSzPct val="25000"/>
                <a:buFont typeface="Tahoma"/>
                <a:buNone/>
              </a:pPr>
              <a:t>103</a:t>
            </a:fld>
            <a:endParaRPr lang="en-US" sz="1400" b="0" i="0" u="none" strike="noStrike" cap="none" dirty="0">
              <a:solidFill>
                <a:srgbClr val="000000"/>
              </a:solidFill>
              <a:latin typeface="Tahoma"/>
              <a:ea typeface="Tahoma"/>
              <a:cs typeface="Tahoma"/>
              <a:sym typeface="Tahoma"/>
            </a:endParaRPr>
          </a:p>
        </p:txBody>
      </p:sp>
      <p:pic>
        <p:nvPicPr>
          <p:cNvPr id="8" name="Shape 675" descr="Trabajador con dispositivo llamado “cicló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5799" y="609600"/>
            <a:ext cx="2255599" cy="3962400"/>
          </a:xfrm>
          <a:prstGeom prst="rect">
            <a:avLst/>
          </a:prstGeom>
          <a:noFill/>
          <a:ln>
            <a:noFill/>
          </a:ln>
        </p:spPr>
      </p:pic>
      <p:sp>
        <p:nvSpPr>
          <p:cNvPr id="3" name="TextBox 2"/>
          <p:cNvSpPr txBox="1"/>
          <p:nvPr/>
        </p:nvSpPr>
        <p:spPr>
          <a:xfrm>
            <a:off x="2194599" y="394156"/>
            <a:ext cx="1493598" cy="215444"/>
          </a:xfrm>
          <a:prstGeom prst="rect">
            <a:avLst/>
          </a:prstGeom>
          <a:noFill/>
        </p:spPr>
        <p:txBody>
          <a:bodyPr wrap="square" rtlCol="0">
            <a:spAutoFit/>
          </a:bodyPr>
          <a:lstStyle/>
          <a:p>
            <a:r>
              <a:rPr lang="en-US" sz="800" dirty="0" smtClean="0"/>
              <a:t>Foto por </a:t>
            </a:r>
            <a:r>
              <a:rPr lang="en-US" sz="800" dirty="0"/>
              <a:t>CSU</a:t>
            </a:r>
          </a:p>
        </p:txBody>
      </p:sp>
      <p:sp>
        <p:nvSpPr>
          <p:cNvPr id="2" name="Rectangle 1"/>
          <p:cNvSpPr/>
          <p:nvPr/>
        </p:nvSpPr>
        <p:spPr>
          <a:xfrm>
            <a:off x="510998" y="4632654"/>
            <a:ext cx="2605200"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con dispositivo llamado “ciclón”</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381000" y="76200"/>
            <a:ext cx="8763000" cy="1143000"/>
          </a:xfrm>
          <a:prstGeom prst="rect">
            <a:avLst/>
          </a:prstGeom>
          <a:noFill/>
          <a:ln>
            <a:noFill/>
          </a:ln>
        </p:spPr>
        <p:txBody>
          <a:bodyPr lIns="91425" tIns="45700" rIns="91425" bIns="45700" anchor="ctr" anchorCtr="0">
            <a:noAutofit/>
          </a:bodyPr>
          <a:lstStyle/>
          <a:p>
            <a:pPr lvl="0">
              <a:buSzPct val="25000"/>
            </a:pPr>
            <a:r>
              <a:rPr lang="es-ES_tradnl" sz="3200" dirty="0"/>
              <a:t>Los niveles de sílice en el aire se miden con un recolector durante un turno de 8 horas</a:t>
            </a:r>
            <a:endParaRPr lang="en-US" sz="3200" b="0" i="0" u="none" strike="noStrike" cap="none" dirty="0">
              <a:solidFill>
                <a:srgbClr val="00539B"/>
              </a:solidFill>
              <a:sym typeface="Tahoma"/>
            </a:endParaRPr>
          </a:p>
        </p:txBody>
      </p:sp>
      <p:pic>
        <p:nvPicPr>
          <p:cNvPr id="675" name="Shape 675" descr="Trabajador con dispositivo llamado “cicló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5800" y="1454478"/>
            <a:ext cx="2255599" cy="4495800"/>
          </a:xfrm>
          <a:prstGeom prst="rect">
            <a:avLst/>
          </a:prstGeom>
          <a:noFill/>
          <a:ln>
            <a:noFill/>
          </a:ln>
        </p:spPr>
      </p:pic>
      <p:sp>
        <p:nvSpPr>
          <p:cNvPr id="676" name="Shape 676"/>
          <p:cNvSpPr txBox="1"/>
          <p:nvPr/>
        </p:nvSpPr>
        <p:spPr>
          <a:xfrm>
            <a:off x="3124200" y="2843401"/>
            <a:ext cx="1406699" cy="661799"/>
          </a:xfrm>
          <a:prstGeom prst="rect">
            <a:avLst/>
          </a:prstGeom>
          <a:noFill/>
          <a:ln>
            <a:noFill/>
          </a:ln>
        </p:spPr>
        <p:txBody>
          <a:bodyPr lIns="91425" tIns="91425" rIns="91425" bIns="91425" anchor="t" anchorCtr="0">
            <a:noAutofit/>
          </a:bodyPr>
          <a:lstStyle/>
          <a:p>
            <a:pPr lvl="0">
              <a:buClr>
                <a:srgbClr val="000000"/>
              </a:buClr>
              <a:buSzPct val="25000"/>
            </a:pPr>
            <a:r>
              <a:rPr lang="es-ES_tradnl" sz="2400" dirty="0"/>
              <a:t>C</a:t>
            </a:r>
            <a:r>
              <a:rPr lang="es-ES_tradnl" sz="2400" dirty="0" smtClean="0"/>
              <a:t>iclón</a:t>
            </a:r>
            <a:endParaRPr lang="en-US" sz="2400" b="0" i="0" u="none" strike="noStrike" cap="none" dirty="0">
              <a:solidFill>
                <a:srgbClr val="000000"/>
              </a:solidFill>
              <a:latin typeface="Arial"/>
              <a:ea typeface="Arial"/>
              <a:cs typeface="Arial"/>
              <a:sym typeface="Arial"/>
            </a:endParaRPr>
          </a:p>
        </p:txBody>
      </p:sp>
      <p:sp>
        <p:nvSpPr>
          <p:cNvPr id="677" name="Shape 677"/>
          <p:cNvSpPr txBox="1"/>
          <p:nvPr/>
        </p:nvSpPr>
        <p:spPr>
          <a:xfrm>
            <a:off x="3200400" y="4876800"/>
            <a:ext cx="1166999" cy="551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err="1" smtClean="0">
                <a:solidFill>
                  <a:srgbClr val="000000"/>
                </a:solidFill>
                <a:latin typeface="Arial"/>
                <a:ea typeface="Arial"/>
                <a:cs typeface="Arial"/>
                <a:sym typeface="Arial"/>
              </a:rPr>
              <a:t>Bomba</a:t>
            </a:r>
            <a:endParaRPr lang="en-US" sz="2400" b="0" i="0" u="none" strike="noStrike" cap="none" dirty="0">
              <a:solidFill>
                <a:srgbClr val="000000"/>
              </a:solidFill>
              <a:latin typeface="Arial"/>
              <a:ea typeface="Arial"/>
              <a:cs typeface="Arial"/>
              <a:sym typeface="Arial"/>
            </a:endParaRPr>
          </a:p>
        </p:txBody>
      </p:sp>
      <p:cxnSp>
        <p:nvCxnSpPr>
          <p:cNvPr id="678" name="Shape 678" descr="arrow"/>
          <p:cNvCxnSpPr/>
          <p:nvPr/>
        </p:nvCxnSpPr>
        <p:spPr>
          <a:xfrm>
            <a:off x="2142125" y="3121050"/>
            <a:ext cx="982075" cy="3150"/>
          </a:xfrm>
          <a:prstGeom prst="straightConnector1">
            <a:avLst/>
          </a:prstGeom>
          <a:noFill/>
          <a:ln w="38100" cap="flat" cmpd="sng">
            <a:solidFill>
              <a:srgbClr val="FF0000"/>
            </a:solidFill>
            <a:prstDash val="solid"/>
            <a:round/>
            <a:headEnd type="stealth" w="lg" len="lg"/>
            <a:tailEnd type="none" w="med" len="med"/>
          </a:ln>
        </p:spPr>
      </p:cxnSp>
      <p:cxnSp>
        <p:nvCxnSpPr>
          <p:cNvPr id="679" name="Shape 679" descr="arrow"/>
          <p:cNvCxnSpPr/>
          <p:nvPr/>
        </p:nvCxnSpPr>
        <p:spPr>
          <a:xfrm>
            <a:off x="2142125" y="5181600"/>
            <a:ext cx="1134475" cy="0"/>
          </a:xfrm>
          <a:prstGeom prst="straightConnector1">
            <a:avLst/>
          </a:prstGeom>
          <a:noFill/>
          <a:ln w="38100" cap="flat" cmpd="sng">
            <a:solidFill>
              <a:srgbClr val="FF0000"/>
            </a:solidFill>
            <a:prstDash val="solid"/>
            <a:round/>
            <a:headEnd type="stealth" w="lg" len="lg"/>
            <a:tailEnd type="none" w="med" len="med"/>
          </a:ln>
        </p:spPr>
      </p:cxnSp>
      <p:sp>
        <p:nvSpPr>
          <p:cNvPr id="680" name="Shape 680"/>
          <p:cNvSpPr txBox="1">
            <a:spLocks noGrp="1"/>
          </p:cNvSpPr>
          <p:nvPr>
            <p:ph type="body" idx="2"/>
          </p:nvPr>
        </p:nvSpPr>
        <p:spPr>
          <a:xfrm>
            <a:off x="4114800" y="1371600"/>
            <a:ext cx="4876800" cy="5203500"/>
          </a:xfrm>
          <a:prstGeom prst="rect">
            <a:avLst/>
          </a:prstGeom>
          <a:noFill/>
          <a:ln>
            <a:noFill/>
          </a:ln>
        </p:spPr>
        <p:txBody>
          <a:bodyPr lIns="91425" tIns="91425" rIns="91425" bIns="91425" anchor="t" anchorCtr="0">
            <a:noAutofit/>
          </a:bodyPr>
          <a:lstStyle/>
          <a:p>
            <a:pPr lvl="0"/>
            <a:r>
              <a:rPr lang="es-ES_tradnl" sz="2400" dirty="0" smtClean="0"/>
              <a:t> La bomba de demostración se sujeta al pantalón</a:t>
            </a:r>
          </a:p>
          <a:p>
            <a:pPr lvl="0" indent="-342900">
              <a:spcBef>
                <a:spcPts val="640"/>
              </a:spcBef>
              <a:buFont typeface="Arial" panose="020B0604020202020204" pitchFamily="34" charset="0"/>
              <a:buChar char="•"/>
            </a:pPr>
            <a:r>
              <a:rPr lang="es-ES_tradnl" sz="2400" dirty="0" smtClean="0"/>
              <a:t>El tubo se une desde la bomba a un dispositivo llamado ciclón</a:t>
            </a:r>
          </a:p>
          <a:p>
            <a:pPr marL="857250" lvl="1" indent="-342900">
              <a:buFont typeface="Arial" panose="020B0604020202020204" pitchFamily="34" charset="0"/>
              <a:buChar char="•"/>
            </a:pPr>
            <a:r>
              <a:rPr lang="es-ES_tradnl" sz="2000" dirty="0" smtClean="0"/>
              <a:t>Captura partículas de sílice que no puede ver en un filtro</a:t>
            </a:r>
          </a:p>
          <a:p>
            <a:pPr marL="857250" lvl="1" indent="-342900">
              <a:buFont typeface="Arial" panose="020B0604020202020204" pitchFamily="34" charset="0"/>
              <a:buChar char="•"/>
            </a:pPr>
            <a:r>
              <a:rPr lang="es-ES_tradnl" sz="2400" dirty="0" smtClean="0"/>
              <a:t>El filtro se envía a un laboratorio para calcular el nivel de sílice </a:t>
            </a:r>
          </a:p>
          <a:p>
            <a:pPr lvl="0"/>
            <a:r>
              <a:rPr lang="es-ES_tradnl" sz="2400" dirty="0" smtClean="0"/>
              <a:t> ¿Es la cantidad menor que el:</a:t>
            </a:r>
          </a:p>
          <a:p>
            <a:pPr lvl="1"/>
            <a:r>
              <a:rPr lang="es-ES_tradnl" sz="2000" dirty="0" smtClean="0"/>
              <a:t>PEL (50μg/m3)?</a:t>
            </a:r>
          </a:p>
          <a:p>
            <a:pPr lvl="1"/>
            <a:r>
              <a:rPr lang="es-ES_tradnl" sz="2000" dirty="0" smtClean="0"/>
              <a:t>Nivel de acción (25μg/m3)?</a:t>
            </a:r>
          </a:p>
          <a:p>
            <a:pPr lvl="1" indent="-228600"/>
            <a:endParaRPr lang="es-ES_tradnl" dirty="0" smtClean="0"/>
          </a:p>
          <a:p>
            <a:pPr lvl="1" indent="-228600"/>
            <a:endParaRPr lang="es-ES_tradnl" sz="2000" baseline="30000" dirty="0"/>
          </a:p>
        </p:txBody>
      </p:sp>
      <p:sp>
        <p:nvSpPr>
          <p:cNvPr id="2" name="TextBox 1"/>
          <p:cNvSpPr txBox="1"/>
          <p:nvPr/>
        </p:nvSpPr>
        <p:spPr>
          <a:xfrm>
            <a:off x="2194599" y="1250888"/>
            <a:ext cx="1127800" cy="215444"/>
          </a:xfrm>
          <a:prstGeom prst="rect">
            <a:avLst/>
          </a:prstGeom>
          <a:noFill/>
        </p:spPr>
        <p:txBody>
          <a:bodyPr wrap="square" rtlCol="0">
            <a:spAutoFit/>
          </a:bodyPr>
          <a:lstStyle/>
          <a:p>
            <a:r>
              <a:rPr lang="en-US" sz="800" dirty="0" err="1" smtClean="0"/>
              <a:t>Foto</a:t>
            </a:r>
            <a:r>
              <a:rPr lang="en-US" sz="800" dirty="0" smtClean="0"/>
              <a:t> </a:t>
            </a:r>
            <a:r>
              <a:rPr lang="en-US" sz="800" dirty="0" err="1" smtClean="0"/>
              <a:t>por</a:t>
            </a:r>
            <a:r>
              <a:rPr lang="en-US" sz="800" dirty="0" smtClean="0"/>
              <a:t> CSU</a:t>
            </a:r>
            <a:endParaRPr lang="en-US" sz="800" dirty="0"/>
          </a:p>
        </p:txBody>
      </p:sp>
      <p:sp>
        <p:nvSpPr>
          <p:cNvPr id="10" name="Rectangle 9"/>
          <p:cNvSpPr/>
          <p:nvPr/>
        </p:nvSpPr>
        <p:spPr>
          <a:xfrm>
            <a:off x="527525" y="6017667"/>
            <a:ext cx="2605200"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con dispositivo llamado “ciclón”</a:t>
            </a:r>
            <a:endParaRPr lang="en-US" sz="1000" dirty="0">
              <a:latin typeface="+mn-lt"/>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104</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_tradnl" sz="3600" dirty="0"/>
              <a:t>¿Qué pasa si está por encima del nivel de acción?</a:t>
            </a:r>
            <a:endParaRPr lang="en-US" sz="3600" dirty="0"/>
          </a:p>
        </p:txBody>
      </p:sp>
      <p:sp>
        <p:nvSpPr>
          <p:cNvPr id="7" name="Text Placeholder 6"/>
          <p:cNvSpPr>
            <a:spLocks noGrp="1"/>
          </p:cNvSpPr>
          <p:nvPr>
            <p:ph type="body" idx="1"/>
          </p:nvPr>
        </p:nvSpPr>
        <p:spPr>
          <a:xfrm>
            <a:off x="665018" y="1828800"/>
            <a:ext cx="7793182" cy="4124696"/>
          </a:xfrm>
        </p:spPr>
        <p:txBody>
          <a:bodyPr/>
          <a:lstStyle/>
          <a:p>
            <a:pPr lvl="0"/>
            <a:r>
              <a:rPr lang="es-ES_tradnl" dirty="0" smtClean="0"/>
              <a:t> Revise sus controles de exposición</a:t>
            </a:r>
          </a:p>
          <a:p>
            <a:pPr lvl="1"/>
            <a:r>
              <a:rPr lang="es-ES_tradnl" dirty="0" smtClean="0"/>
              <a:t> ¿Están funcionando como deberían?</a:t>
            </a:r>
          </a:p>
          <a:p>
            <a:pPr lvl="1"/>
            <a:r>
              <a:rPr lang="es-ES_tradnl" dirty="0" smtClean="0"/>
              <a:t> ¿Se necesitan controles adicionales?</a:t>
            </a:r>
          </a:p>
          <a:p>
            <a:r>
              <a:rPr lang="es-ES_tradnl" dirty="0" smtClean="0"/>
              <a:t> Mida los niveles otra vez</a:t>
            </a:r>
          </a:p>
          <a:p>
            <a:pPr indent="0">
              <a:buNone/>
            </a:pPr>
            <a:endParaRPr lang="es-ES_tradnl"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105</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6616425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52400"/>
            <a:ext cx="9144000" cy="1066800"/>
          </a:xfrm>
        </p:spPr>
        <p:txBody>
          <a:bodyPr/>
          <a:lstStyle/>
          <a:p>
            <a:r>
              <a:rPr lang="es-ES_tradnl" dirty="0"/>
              <a:t>¿Qué pasa si está por encima </a:t>
            </a:r>
            <a:r>
              <a:rPr lang="es-ES_tradnl" dirty="0" smtClean="0"/>
              <a:t>del PEL?</a:t>
            </a:r>
            <a:endParaRPr lang="en-US" dirty="0"/>
          </a:p>
        </p:txBody>
      </p:sp>
      <p:sp>
        <p:nvSpPr>
          <p:cNvPr id="7" name="Text Placeholder 6"/>
          <p:cNvSpPr>
            <a:spLocks noGrp="1"/>
          </p:cNvSpPr>
          <p:nvPr>
            <p:ph type="body" idx="1"/>
          </p:nvPr>
        </p:nvSpPr>
        <p:spPr>
          <a:xfrm>
            <a:off x="685800" y="1257300"/>
            <a:ext cx="7772400" cy="5410200"/>
          </a:xfrm>
        </p:spPr>
        <p:txBody>
          <a:bodyPr/>
          <a:lstStyle/>
          <a:p>
            <a:pPr lvl="0"/>
            <a:r>
              <a:rPr lang="en-US" dirty="0"/>
              <a:t> </a:t>
            </a:r>
            <a:r>
              <a:rPr lang="es-ES_tradnl" dirty="0"/>
              <a:t>Compruebe los controles de exposición</a:t>
            </a:r>
            <a:endParaRPr lang="en-US" sz="1200" dirty="0"/>
          </a:p>
          <a:p>
            <a:pPr lvl="1"/>
            <a:r>
              <a:rPr lang="es-ES_tradnl" dirty="0"/>
              <a:t> ¿Están funcionando de la manera que deberían?</a:t>
            </a:r>
            <a:endParaRPr lang="en-US" sz="1200" dirty="0"/>
          </a:p>
          <a:p>
            <a:pPr lvl="1"/>
            <a:r>
              <a:rPr lang="es-ES_tradnl" dirty="0"/>
              <a:t> ¿Se necesitan controles adicionales?</a:t>
            </a:r>
            <a:endParaRPr lang="en-US" sz="1200" dirty="0"/>
          </a:p>
          <a:p>
            <a:pPr lvl="0"/>
            <a:r>
              <a:rPr lang="es-ES_tradnl" dirty="0"/>
              <a:t> Se necesita protección respiratoria</a:t>
            </a:r>
            <a:endParaRPr lang="en-US" sz="1200" dirty="0"/>
          </a:p>
          <a:p>
            <a:pPr lvl="0"/>
            <a:r>
              <a:rPr lang="es-ES_tradnl" dirty="0"/>
              <a:t> Vigilancia médica</a:t>
            </a:r>
            <a:endParaRPr lang="en-US" sz="1200" dirty="0"/>
          </a:p>
          <a:p>
            <a:pPr lvl="1"/>
            <a:r>
              <a:rPr lang="es-ES_tradnl" dirty="0"/>
              <a:t> Si se utiliza la protección respiratoria 30 o más días al año </a:t>
            </a:r>
            <a:endParaRPr lang="en-US" sz="1200" dirty="0"/>
          </a:p>
          <a:p>
            <a:r>
              <a:rPr lang="es-ES_tradnl" dirty="0" smtClean="0"/>
              <a:t> Mida </a:t>
            </a:r>
            <a:r>
              <a:rPr lang="es-ES_tradnl" dirty="0"/>
              <a:t>los niveles otra vez</a:t>
            </a:r>
          </a:p>
          <a:p>
            <a:pPr lvl="1" indent="0">
              <a:buNone/>
            </a:pPr>
            <a:endParaRPr lang="en-US" dirty="0"/>
          </a:p>
          <a:p>
            <a:pPr lvl="1" indent="0">
              <a:buNone/>
            </a:pPr>
            <a:endParaRPr lang="en-US"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106</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30017881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6" name="Title 5"/>
          <p:cNvSpPr>
            <a:spLocks noGrp="1"/>
          </p:cNvSpPr>
          <p:nvPr>
            <p:ph type="title"/>
          </p:nvPr>
        </p:nvSpPr>
        <p:spPr>
          <a:xfrm>
            <a:off x="190498" y="5827175"/>
            <a:ext cx="8763000" cy="1143000"/>
          </a:xfrm>
        </p:spPr>
        <p:txBody>
          <a:bodyPr/>
          <a:lstStyle/>
          <a:p>
            <a:pPr lvl="0"/>
            <a:r>
              <a:rPr lang="es-ES_tradnl" sz="2400" b="1" dirty="0"/>
              <a:t>ACTIVIDAD: ¿Que haría usted si los compañeros de trabajo o subcontratistas no están utilizando los controles de exposición a la sílice?</a:t>
            </a:r>
            <a:br>
              <a:rPr lang="es-ES_tradnl" sz="2400" b="1" dirty="0"/>
            </a:br>
            <a:endParaRPr lang="en-US" sz="2400" dirty="0"/>
          </a:p>
        </p:txBody>
      </p:sp>
      <p:sp>
        <p:nvSpPr>
          <p:cNvPr id="701" name="Shape 701"/>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ct val="25000"/>
                <a:buFont typeface="Times New Roman"/>
                <a:buNone/>
              </a:pPr>
              <a:t>107</a:t>
            </a:fld>
            <a:endParaRPr lang="en-US" sz="1400" b="0" i="0" u="none" strike="noStrike" cap="none">
              <a:solidFill>
                <a:srgbClr val="000000"/>
              </a:solidFill>
              <a:latin typeface="Times New Roman"/>
              <a:ea typeface="Times New Roman"/>
              <a:cs typeface="Times New Roman"/>
              <a:sym typeface="Times New Roman"/>
            </a:endParaRPr>
          </a:p>
        </p:txBody>
      </p:sp>
      <p:sp>
        <p:nvSpPr>
          <p:cNvPr id="703" name="Shape 703"/>
          <p:cNvSpPr txBox="1"/>
          <p:nvPr/>
        </p:nvSpPr>
        <p:spPr>
          <a:xfrm>
            <a:off x="5486400" y="-39029"/>
            <a:ext cx="7851300" cy="457200"/>
          </a:xfrm>
          <a:prstGeom prst="rect">
            <a:avLst/>
          </a:prstGeom>
          <a:noFill/>
          <a:ln>
            <a:noFill/>
          </a:ln>
        </p:spPr>
        <p:txBody>
          <a:bodyPr lIns="91425" tIns="45700" rIns="91425" bIns="45700" anchor="t" anchorCtr="0">
            <a:noAutofit/>
          </a:bodyPr>
          <a:lstStyle/>
          <a:p>
            <a:r>
              <a:rPr lang="es-ES_tradnl" sz="800" dirty="0"/>
              <a:t>Fuente: </a:t>
            </a:r>
            <a:r>
              <a:rPr lang="es-ES_tradnl" sz="800" dirty="0" smtClean="0"/>
              <a:t>OSHA: Controlando </a:t>
            </a:r>
            <a:r>
              <a:rPr lang="es-ES_tradnl" sz="800" dirty="0"/>
              <a:t>la Exposición a la Sílice </a:t>
            </a:r>
            <a:r>
              <a:rPr lang="es-ES_tradnl" sz="800" dirty="0" smtClean="0"/>
              <a:t>en al Construcción </a:t>
            </a:r>
            <a:endParaRPr lang="en-US" sz="800" dirty="0"/>
          </a:p>
        </p:txBody>
      </p:sp>
      <p:sp>
        <p:nvSpPr>
          <p:cNvPr id="3" name="Rectangle 2"/>
          <p:cNvSpPr/>
          <p:nvPr/>
        </p:nvSpPr>
        <p:spPr>
          <a:xfrm>
            <a:off x="2968835" y="5182873"/>
            <a:ext cx="3206327" cy="307777"/>
          </a:xfrm>
          <a:prstGeom prst="rect">
            <a:avLst/>
          </a:prstGeom>
        </p:spPr>
        <p:txBody>
          <a:bodyPr wrap="none">
            <a:spAutoFit/>
          </a:bodyPr>
          <a:lstStyle/>
          <a:p>
            <a:r>
              <a:rPr lang="es-MX" dirty="0">
                <a:latin typeface="Calibri" panose="020F0502020204030204" pitchFamily="34" charset="0"/>
                <a:ea typeface="Calibri" panose="020F0502020204030204" pitchFamily="34" charset="0"/>
                <a:cs typeface="Arial" panose="020B0604020202020204" pitchFamily="34" charset="0"/>
              </a:rPr>
              <a:t>Trabajador opera fresadora sin controles </a:t>
            </a:r>
            <a:endParaRPr lang="en-US" dirty="0"/>
          </a:p>
        </p:txBody>
      </p:sp>
      <p:pic>
        <p:nvPicPr>
          <p:cNvPr id="2" name="Picture 1" title="Trabajador opera fresadora sin controles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 y="481209"/>
            <a:ext cx="8382000" cy="4700391"/>
          </a:xfrm>
          <a:prstGeom prst="rect">
            <a:avLst/>
          </a:prstGeom>
        </p:spPr>
      </p:pic>
      <p:pic>
        <p:nvPicPr>
          <p:cNvPr id="8" name="Picture 2" descr="X"/>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86600" y="3657600"/>
            <a:ext cx="2268456" cy="255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940161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381000" y="304800"/>
            <a:ext cx="8763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s-ES_tradnl" dirty="0" smtClean="0"/>
              <a:t>Es</a:t>
            </a:r>
            <a:r>
              <a:rPr lang="es-ES_tradnl" sz="4400" b="0" i="0" u="none" strike="noStrike" cap="none" dirty="0" smtClean="0">
                <a:solidFill>
                  <a:srgbClr val="00539B"/>
                </a:solidFill>
                <a:sym typeface="Tahoma"/>
              </a:rPr>
              <a:t>cenario 1</a:t>
            </a:r>
            <a:endParaRPr lang="es-ES_tradnl" sz="4400" b="0" i="0" u="none" strike="noStrike" cap="none" dirty="0">
              <a:solidFill>
                <a:srgbClr val="00539B"/>
              </a:solidFill>
              <a:sym typeface="Tahoma"/>
            </a:endParaRPr>
          </a:p>
        </p:txBody>
      </p:sp>
      <p:sp>
        <p:nvSpPr>
          <p:cNvPr id="695" name="Shape 695"/>
          <p:cNvSpPr txBox="1">
            <a:spLocks noGrp="1"/>
          </p:cNvSpPr>
          <p:nvPr>
            <p:ph type="body" idx="1"/>
          </p:nvPr>
        </p:nvSpPr>
        <p:spPr>
          <a:xfrm>
            <a:off x="685800" y="1447800"/>
            <a:ext cx="7772400" cy="4648198"/>
          </a:xfrm>
          <a:prstGeom prst="rect">
            <a:avLst/>
          </a:prstGeom>
          <a:noFill/>
          <a:ln>
            <a:noFill/>
          </a:ln>
        </p:spPr>
        <p:txBody>
          <a:bodyPr lIns="91425" tIns="45700" rIns="91425" bIns="45700" anchor="t" anchorCtr="0">
            <a:noAutofit/>
          </a:bodyPr>
          <a:lstStyle/>
          <a:p>
            <a:pPr lvl="0"/>
            <a:r>
              <a:rPr lang="es-ES_tradnl" dirty="0"/>
              <a:t> Varios compañeros de trabajo o subcontratistas no están utilizando los controles de exposición a la sílice ni la protección respiratoria requerida </a:t>
            </a:r>
            <a:endParaRPr lang="en-US" dirty="0"/>
          </a:p>
          <a:p>
            <a:pPr lvl="0"/>
            <a:r>
              <a:rPr lang="es-ES_tradnl" dirty="0"/>
              <a:t>  Ellos están tratando de terminar el trabajo más rápido</a:t>
            </a:r>
            <a:endParaRPr sz="3200" b="0" i="0" u="none" strike="noStrike" cap="none" dirty="0">
              <a:solidFill>
                <a:schemeClr val="dk1"/>
              </a:solidFill>
              <a:latin typeface="Tahoma"/>
              <a:ea typeface="Tahoma"/>
              <a:cs typeface="Tahoma"/>
              <a:sym typeface="Tahoma"/>
            </a:endParaRPr>
          </a:p>
        </p:txBody>
      </p:sp>
      <p:sp>
        <p:nvSpPr>
          <p:cNvPr id="696" name="Shape 696"/>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pPr marL="0" marR="0" lvl="0" indent="0" algn="r" rtl="0">
                <a:lnSpc>
                  <a:spcPct val="100000"/>
                </a:lnSpc>
                <a:spcBef>
                  <a:spcPts val="0"/>
                </a:spcBef>
                <a:spcAft>
                  <a:spcPts val="0"/>
                </a:spcAft>
                <a:buClr>
                  <a:srgbClr val="000000"/>
                </a:buClr>
                <a:buSzPct val="25000"/>
                <a:buFont typeface="Tahoma"/>
                <a:buNone/>
              </a:pPr>
              <a:t>108</a:t>
            </a:fld>
            <a:endParaRPr lang="en-US" sz="1400" b="0" i="0" u="none" strike="noStrike" cap="none">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381000" y="381000"/>
            <a:ext cx="8763000" cy="1143000"/>
          </a:xfrm>
          <a:prstGeom prst="rect">
            <a:avLst/>
          </a:prstGeom>
          <a:noFill/>
          <a:ln>
            <a:noFill/>
          </a:ln>
        </p:spPr>
        <p:txBody>
          <a:bodyPr lIns="91425" tIns="45700" rIns="91425" bIns="45700" anchor="ctr" anchorCtr="0">
            <a:noAutofit/>
          </a:bodyPr>
          <a:lstStyle/>
          <a:p>
            <a:pPr>
              <a:buSzPct val="25000"/>
            </a:pPr>
            <a:r>
              <a:rPr lang="es-ES_tradnl" dirty="0" smtClean="0"/>
              <a:t>Preguntas sobre este Escenario</a:t>
            </a:r>
            <a:endParaRPr lang="es-ES_tradnl" sz="4400" b="0" i="0" u="none" strike="noStrike" cap="none" dirty="0">
              <a:solidFill>
                <a:srgbClr val="00539B"/>
              </a:solidFill>
              <a:sym typeface="Tahoma"/>
            </a:endParaRPr>
          </a:p>
        </p:txBody>
      </p:sp>
      <p:sp>
        <p:nvSpPr>
          <p:cNvPr id="709" name="Shape 709"/>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lvl="0"/>
            <a:r>
              <a:rPr lang="es-ES_tradnl" dirty="0" smtClean="0"/>
              <a:t>   ¿</a:t>
            </a:r>
            <a:r>
              <a:rPr lang="es-ES_tradnl" dirty="0"/>
              <a:t>Cómo se acercaría a estos empleados para decirles que protejan su salud? </a:t>
            </a:r>
            <a:endParaRPr lang="en-US" dirty="0"/>
          </a:p>
          <a:p>
            <a:pPr lvl="0"/>
            <a:r>
              <a:rPr lang="es-ES_tradnl" dirty="0" smtClean="0"/>
              <a:t>   ¿</a:t>
            </a:r>
            <a:r>
              <a:rPr lang="es-ES_tradnl" dirty="0"/>
              <a:t>Qué reportaría a su supervisor?</a:t>
            </a:r>
            <a:endParaRPr lang="en-US" dirty="0"/>
          </a:p>
          <a:p>
            <a:pPr lvl="0"/>
            <a:r>
              <a:rPr lang="es-ES_tradnl" dirty="0" smtClean="0"/>
              <a:t>   ¿</a:t>
            </a:r>
            <a:r>
              <a:rPr lang="es-ES_tradnl" dirty="0"/>
              <a:t>Qué le sugeriría a la administración?</a:t>
            </a:r>
            <a:endParaRPr lang="en-US" dirty="0"/>
          </a:p>
        </p:txBody>
      </p:sp>
      <p:sp>
        <p:nvSpPr>
          <p:cNvPr id="710" name="Shape 710"/>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pPr marL="0" marR="0" lvl="0" indent="0" algn="r" rtl="0">
                <a:lnSpc>
                  <a:spcPct val="100000"/>
                </a:lnSpc>
                <a:spcBef>
                  <a:spcPts val="0"/>
                </a:spcBef>
                <a:spcAft>
                  <a:spcPts val="0"/>
                </a:spcAft>
                <a:buClr>
                  <a:srgbClr val="000000"/>
                </a:buClr>
                <a:buSzPct val="25000"/>
                <a:buFont typeface="Tahoma"/>
                <a:buNone/>
              </a:pPr>
              <a:t>109</a:t>
            </a:fld>
            <a:endParaRPr lang="en-US" sz="1400" b="0" i="0" u="none" strike="noStrike" cap="none">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#6</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11</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6) ¿Cuáles de los siguientes controles pueden reducir el polvo de sílice en el aire?</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152400" y="2438400"/>
            <a:ext cx="4095750" cy="3810000"/>
          </a:xfrm>
        </p:spPr>
        <p:txBody>
          <a:bodyPr>
            <a:normAutofit/>
          </a:bodyPr>
          <a:lstStyle/>
          <a:p>
            <a:pPr indent="0">
              <a:buNone/>
            </a:pPr>
            <a:r>
              <a:rPr lang="es-ES_tradnl" sz="2400" dirty="0" smtClean="0"/>
              <a:t>1. Cortar mojado</a:t>
            </a:r>
            <a:endParaRPr lang="en-US" sz="2400" dirty="0" smtClean="0"/>
          </a:p>
          <a:p>
            <a:pPr indent="0">
              <a:buNone/>
            </a:pPr>
            <a:r>
              <a:rPr lang="es-ES_tradnl" sz="2400" dirty="0" smtClean="0"/>
              <a:t>2. Cubiertas y sistemas de recolección de polvo HEPA</a:t>
            </a:r>
            <a:endParaRPr lang="en-US" sz="2400" dirty="0" smtClean="0"/>
          </a:p>
          <a:p>
            <a:pPr indent="0">
              <a:buNone/>
            </a:pPr>
            <a:r>
              <a:rPr lang="es-ES_tradnl" sz="2400" dirty="0" smtClean="0"/>
              <a:t>3. Equipos en buenas condiciones de trabajo</a:t>
            </a:r>
            <a:endParaRPr lang="en-US" sz="2400" dirty="0" smtClean="0"/>
          </a:p>
          <a:p>
            <a:pPr indent="0">
              <a:buNone/>
            </a:pPr>
            <a:r>
              <a:rPr lang="es-ES_tradnl" sz="2400" dirty="0" smtClean="0"/>
              <a:t>4. Todas las anteriores</a:t>
            </a:r>
            <a:endParaRPr lang="en-US" sz="2400" dirty="0"/>
          </a:p>
        </p:txBody>
      </p:sp>
    </p:spTree>
    <p:custDataLst>
      <p:tags r:id="rId1"/>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4" name="Picture 3" title="Trabajador opera martillo neumático sin controles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548640"/>
            <a:ext cx="8153400" cy="4480560"/>
          </a:xfrm>
          <a:prstGeom prst="rect">
            <a:avLst/>
          </a:prstGeom>
        </p:spPr>
      </p:pic>
      <p:sp>
        <p:nvSpPr>
          <p:cNvPr id="3" name="Title 2"/>
          <p:cNvSpPr>
            <a:spLocks noGrp="1"/>
          </p:cNvSpPr>
          <p:nvPr>
            <p:ph type="title"/>
          </p:nvPr>
        </p:nvSpPr>
        <p:spPr>
          <a:xfrm>
            <a:off x="76200" y="5472823"/>
            <a:ext cx="8763000" cy="1143000"/>
          </a:xfrm>
        </p:spPr>
        <p:txBody>
          <a:bodyPr/>
          <a:lstStyle/>
          <a:p>
            <a:r>
              <a:rPr lang="en-US" sz="3200" b="1" dirty="0"/>
              <a:t>ACTIVIDAD: </a:t>
            </a:r>
            <a:r>
              <a:rPr lang="es-ES_tradnl" sz="3200" b="1" dirty="0"/>
              <a:t>¿Qué haría si se sintiera en peligro en el trabajo?</a:t>
            </a:r>
            <a:r>
              <a:rPr lang="en-US" sz="3200" b="1" dirty="0"/>
              <a:t/>
            </a:r>
            <a:br>
              <a:rPr lang="en-US" sz="3200" b="1" dirty="0"/>
            </a:br>
            <a:endParaRPr lang="en-US" sz="3200" dirty="0"/>
          </a:p>
        </p:txBody>
      </p:sp>
      <p:sp>
        <p:nvSpPr>
          <p:cNvPr id="715" name="Shape 715"/>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pPr marL="0" marR="0" lvl="0" indent="0" algn="r" rtl="0">
                <a:lnSpc>
                  <a:spcPct val="100000"/>
                </a:lnSpc>
                <a:spcBef>
                  <a:spcPts val="0"/>
                </a:spcBef>
                <a:spcAft>
                  <a:spcPts val="0"/>
                </a:spcAft>
                <a:buClr>
                  <a:srgbClr val="000000"/>
                </a:buClr>
                <a:buSzPct val="25000"/>
                <a:buFont typeface="Tahoma"/>
                <a:buNone/>
              </a:pPr>
              <a:t>110</a:t>
            </a:fld>
            <a:endParaRPr lang="en-US" sz="1400" b="0" i="0" u="none" strike="noStrike" cap="none">
              <a:solidFill>
                <a:srgbClr val="000000"/>
              </a:solidFill>
              <a:latin typeface="Tahoma"/>
              <a:ea typeface="Tahoma"/>
              <a:cs typeface="Tahoma"/>
              <a:sym typeface="Tahoma"/>
            </a:endParaRPr>
          </a:p>
        </p:txBody>
      </p:sp>
      <p:sp>
        <p:nvSpPr>
          <p:cNvPr id="718" name="Shape 718"/>
          <p:cNvSpPr txBox="1"/>
          <p:nvPr/>
        </p:nvSpPr>
        <p:spPr>
          <a:xfrm>
            <a:off x="3886200" y="3725"/>
            <a:ext cx="78513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s-ES_tradnl" sz="800" b="0" i="0" u="none" strike="noStrike" cap="none" dirty="0" smtClean="0">
                <a:solidFill>
                  <a:schemeClr val="dk1"/>
                </a:solidFill>
                <a:latin typeface="Tahoma"/>
                <a:ea typeface="Tahoma"/>
                <a:cs typeface="Tahoma"/>
                <a:sym typeface="Tahoma"/>
              </a:rPr>
              <a:t>Fuente: OSHA: Controlando la Exposición a la Sílice en la Construcción. OSHA 3362-05 2009</a:t>
            </a:r>
            <a:endParaRPr lang="es-ES_tradnl" sz="800" b="0" i="0" u="none" strike="noStrike" cap="none" dirty="0">
              <a:solidFill>
                <a:schemeClr val="dk1"/>
              </a:solidFill>
              <a:latin typeface="Tahoma"/>
              <a:ea typeface="Tahoma"/>
              <a:cs typeface="Tahoma"/>
              <a:sym typeface="Tahoma"/>
            </a:endParaRPr>
          </a:p>
        </p:txBody>
      </p:sp>
      <p:sp>
        <p:nvSpPr>
          <p:cNvPr id="2" name="Rectangle 1"/>
          <p:cNvSpPr/>
          <p:nvPr/>
        </p:nvSpPr>
        <p:spPr>
          <a:xfrm>
            <a:off x="2590800" y="5029200"/>
            <a:ext cx="3897221" cy="307777"/>
          </a:xfrm>
          <a:prstGeom prst="rect">
            <a:avLst/>
          </a:prstGeom>
        </p:spPr>
        <p:txBody>
          <a:bodyPr wrap="none">
            <a:spAutoFit/>
          </a:bodyPr>
          <a:lstStyle/>
          <a:p>
            <a:r>
              <a:rPr lang="es-MX" dirty="0">
                <a:latin typeface="Calibri" panose="020F0502020204030204" pitchFamily="34" charset="0"/>
                <a:ea typeface="Calibri" panose="020F0502020204030204" pitchFamily="34" charset="0"/>
                <a:cs typeface="Arial" panose="020B0604020202020204" pitchFamily="34" charset="0"/>
              </a:rPr>
              <a:t>Trabajador opera martillo neumático sin controles </a:t>
            </a:r>
            <a:endParaRPr lang="en-US" dirty="0"/>
          </a:p>
        </p:txBody>
      </p:sp>
      <p:pic>
        <p:nvPicPr>
          <p:cNvPr id="7" name="Picture 2" descr="X"/>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53200" y="3429000"/>
            <a:ext cx="2268456" cy="255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s-ES_tradnl" dirty="0" smtClean="0"/>
              <a:t>Es</a:t>
            </a:r>
            <a:r>
              <a:rPr lang="es-ES_tradnl" sz="4400" b="0" i="0" u="none" strike="noStrike" cap="none" dirty="0" smtClean="0">
                <a:solidFill>
                  <a:srgbClr val="00539B"/>
                </a:solidFill>
                <a:sym typeface="Tahoma"/>
              </a:rPr>
              <a:t>cenario 2</a:t>
            </a:r>
            <a:endParaRPr lang="es-ES_tradnl" sz="4400" b="0" i="0" u="none" strike="noStrike" cap="none" dirty="0">
              <a:solidFill>
                <a:srgbClr val="00539B"/>
              </a:solidFill>
              <a:sym typeface="Tahoma"/>
            </a:endParaRPr>
          </a:p>
        </p:txBody>
      </p:sp>
      <p:sp>
        <p:nvSpPr>
          <p:cNvPr id="724" name="Shape 724"/>
          <p:cNvSpPr txBox="1">
            <a:spLocks noGrp="1"/>
          </p:cNvSpPr>
          <p:nvPr>
            <p:ph type="body" idx="1"/>
          </p:nvPr>
        </p:nvSpPr>
        <p:spPr>
          <a:xfrm>
            <a:off x="685800" y="1270000"/>
            <a:ext cx="7772400" cy="4825998"/>
          </a:xfrm>
          <a:prstGeom prst="rect">
            <a:avLst/>
          </a:prstGeom>
          <a:noFill/>
          <a:ln>
            <a:noFill/>
          </a:ln>
        </p:spPr>
        <p:txBody>
          <a:bodyPr lIns="91425" tIns="45700" rIns="91425" bIns="45700" anchor="t" anchorCtr="0">
            <a:noAutofit/>
          </a:bodyPr>
          <a:lstStyle/>
          <a:p>
            <a:pPr lvl="0"/>
            <a:r>
              <a:rPr lang="es-ES_tradnl" sz="2800" dirty="0" smtClean="0"/>
              <a:t> Usted está taladrando concreto y hay una nube de polvo visible alrededor de usted</a:t>
            </a:r>
          </a:p>
          <a:p>
            <a:pPr lvl="0"/>
            <a:r>
              <a:rPr lang="es-ES_tradnl" sz="2800" dirty="0" smtClean="0"/>
              <a:t> Usted le pregunta a su supervisor sobre el uso de un método húmedo para reducir la nube de polvo o por lo menos un respirador para que no respire el polvo</a:t>
            </a:r>
          </a:p>
          <a:p>
            <a:pPr lvl="0"/>
            <a:r>
              <a:rPr lang="es-ES_tradnl" sz="2800" dirty="0" smtClean="0"/>
              <a:t> Su supervisor le dijo que no tiene tiempo ni dinero y que debe continuar haciendo su trabajo a tiempo</a:t>
            </a:r>
            <a:endParaRPr lang="es-ES_tradnl" sz="2800" dirty="0"/>
          </a:p>
        </p:txBody>
      </p:sp>
      <p:sp>
        <p:nvSpPr>
          <p:cNvPr id="725" name="Shape 725"/>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pPr marL="0" marR="0" lvl="0" indent="0" algn="r" rtl="0">
                <a:lnSpc>
                  <a:spcPct val="100000"/>
                </a:lnSpc>
                <a:spcBef>
                  <a:spcPts val="0"/>
                </a:spcBef>
                <a:spcAft>
                  <a:spcPts val="0"/>
                </a:spcAft>
                <a:buClr>
                  <a:srgbClr val="000000"/>
                </a:buClr>
                <a:buSzPct val="25000"/>
                <a:buFont typeface="Tahoma"/>
                <a:buNone/>
              </a:pPr>
              <a:t>111</a:t>
            </a:fld>
            <a:endParaRPr lang="en-US" sz="1400" b="0" i="0" u="none" strike="noStrike" cap="none">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381000" y="0"/>
            <a:ext cx="8763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r>
              <a:rPr lang="es-ES_tradnl" sz="4400" b="0" i="0" u="none" strike="noStrike" cap="none" dirty="0" smtClean="0">
                <a:solidFill>
                  <a:srgbClr val="00539B"/>
                </a:solidFill>
                <a:latin typeface="Tahoma"/>
                <a:ea typeface="Tahoma"/>
                <a:cs typeface="Tahoma"/>
                <a:sym typeface="Tahoma"/>
              </a:rPr>
              <a:t>Pregunta sobre el Escenario</a:t>
            </a:r>
            <a:endParaRPr lang="es-ES_tradnl" sz="4400" b="0" i="0" u="none" strike="noStrike" cap="none" dirty="0">
              <a:solidFill>
                <a:srgbClr val="00539B"/>
              </a:solidFill>
              <a:latin typeface="Tahoma"/>
              <a:ea typeface="Tahoma"/>
              <a:cs typeface="Tahoma"/>
              <a:sym typeface="Tahoma"/>
            </a:endParaRPr>
          </a:p>
        </p:txBody>
      </p:sp>
      <p:sp>
        <p:nvSpPr>
          <p:cNvPr id="732" name="Shape 73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noAutofit/>
          </a:bodyPr>
          <a:lstStyle/>
          <a:p>
            <a:pPr indent="0">
              <a:buNone/>
            </a:pPr>
            <a:r>
              <a:rPr lang="es-ES_tradnl" dirty="0"/>
              <a:t>¿</a:t>
            </a:r>
            <a:r>
              <a:rPr lang="es-ES_tradnl" dirty="0" smtClean="0"/>
              <a:t>Trabajaría </a:t>
            </a:r>
            <a:r>
              <a:rPr lang="es-ES_tradnl" dirty="0"/>
              <a:t>bajo esas condiciones?</a:t>
            </a:r>
            <a:endParaRPr lang="en-US" dirty="0"/>
          </a:p>
          <a:p>
            <a:pPr indent="0">
              <a:buNone/>
            </a:pPr>
            <a:endParaRPr lang="es-ES_tradnl" dirty="0" smtClean="0"/>
          </a:p>
          <a:p>
            <a:pPr indent="0">
              <a:buNone/>
            </a:pPr>
            <a:r>
              <a:rPr lang="es-ES_tradnl" dirty="0" smtClean="0"/>
              <a:t>¿</a:t>
            </a:r>
            <a:r>
              <a:rPr lang="es-ES_tradnl" dirty="0"/>
              <a:t>Qué </a:t>
            </a:r>
            <a:r>
              <a:rPr lang="es-ES_tradnl" dirty="0" smtClean="0"/>
              <a:t>haría?</a:t>
            </a:r>
            <a:endParaRPr lang="en-US"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112</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Shape 1121"/>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lvl="0">
              <a:buSzPct val="25000"/>
            </a:pPr>
            <a:r>
              <a:rPr lang="es-ES_tradnl" dirty="0"/>
              <a:t>Reportando a OSHA</a:t>
            </a:r>
            <a:endParaRPr lang="en-US" sz="4400" b="0" i="0" u="none" strike="noStrike" cap="none" dirty="0">
              <a:solidFill>
                <a:srgbClr val="00539B"/>
              </a:solidFill>
              <a:latin typeface="Tahoma"/>
              <a:ea typeface="Tahoma"/>
              <a:cs typeface="Tahoma"/>
              <a:sym typeface="Tahoma"/>
            </a:endParaRPr>
          </a:p>
        </p:txBody>
      </p:sp>
      <p:sp>
        <p:nvSpPr>
          <p:cNvPr id="1122" name="Shape 1122"/>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lvl="0"/>
            <a:r>
              <a:rPr lang="es-ES_tradnl" dirty="0" smtClean="0"/>
              <a:t> Bajo la Ley OSH los empleados tienen el derecho:</a:t>
            </a:r>
            <a:endParaRPr lang="es-ES_tradnl" sz="1200" dirty="0" smtClean="0"/>
          </a:p>
          <a:p>
            <a:pPr lvl="1"/>
            <a:r>
              <a:rPr lang="es-ES_tradnl" dirty="0" smtClean="0"/>
              <a:t> A un lugar de trabajo seguro</a:t>
            </a:r>
            <a:endParaRPr lang="es-ES_tradnl" sz="1200" dirty="0" smtClean="0"/>
          </a:p>
          <a:p>
            <a:pPr lvl="1"/>
            <a:r>
              <a:rPr lang="es-ES_tradnl" dirty="0" smtClean="0"/>
              <a:t> A presentar una queja ante OSHA si creen que su empleador no está siguiendo los requisitos de seguridad y salud de OSHA </a:t>
            </a:r>
            <a:endParaRPr lang="es-ES_tradnl" sz="1200" dirty="0" smtClean="0"/>
          </a:p>
          <a:p>
            <a:pPr lvl="1"/>
            <a:r>
              <a:rPr lang="es-ES_tradnl" dirty="0" smtClean="0"/>
              <a:t> A que se mantenga su confidencialidad</a:t>
            </a:r>
            <a:endParaRPr lang="es-ES_tradnl" sz="1200" dirty="0" smtClean="0"/>
          </a:p>
          <a:p>
            <a:pPr marL="342900" marR="0" lvl="0" indent="-342900" algn="l" rtl="0">
              <a:spcBef>
                <a:spcPts val="640"/>
              </a:spcBef>
              <a:spcAft>
                <a:spcPts val="0"/>
              </a:spcAft>
              <a:buClr>
                <a:schemeClr val="dk1"/>
              </a:buClr>
              <a:buSzPct val="100000"/>
              <a:buFont typeface="Tahoma"/>
              <a:buNone/>
            </a:pPr>
            <a:endParaRPr lang="es-ES_tradnl" sz="3200" b="0" i="0" u="none" strike="noStrike" cap="none" dirty="0">
              <a:solidFill>
                <a:schemeClr val="dk1"/>
              </a:solidFill>
              <a:sym typeface="Tahoma"/>
            </a:endParaRPr>
          </a:p>
        </p:txBody>
      </p:sp>
      <p:sp>
        <p:nvSpPr>
          <p:cNvPr id="1123" name="Shape 1123"/>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113</a:t>
            </a:fld>
            <a:endParaRPr lang="en-US" sz="1400">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Shape 1128"/>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ES_tradnl" sz="4400" b="0" i="0" u="none" strike="noStrike" cap="none" dirty="0" smtClean="0">
                <a:solidFill>
                  <a:srgbClr val="00539B"/>
                </a:solidFill>
                <a:latin typeface="Tahoma"/>
                <a:ea typeface="Tahoma"/>
                <a:cs typeface="Tahoma"/>
                <a:sym typeface="Tahoma"/>
              </a:rPr>
              <a:t>Reportando a OSHA (pt. II)</a:t>
            </a:r>
            <a:endParaRPr lang="es-ES_tradnl" sz="4400" b="0" i="0" u="none" strike="noStrike" cap="none" dirty="0">
              <a:solidFill>
                <a:srgbClr val="00539B"/>
              </a:solidFill>
              <a:latin typeface="Tahoma"/>
              <a:ea typeface="Tahoma"/>
              <a:cs typeface="Tahoma"/>
              <a:sym typeface="Tahoma"/>
            </a:endParaRPr>
          </a:p>
        </p:txBody>
      </p:sp>
      <p:sp>
        <p:nvSpPr>
          <p:cNvPr id="1129" name="Shape 1129"/>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Char char="•"/>
            </a:pPr>
            <a:r>
              <a:rPr lang="en-US" sz="3200" b="0" i="0" u="none" strike="noStrike" cap="none" dirty="0">
                <a:solidFill>
                  <a:schemeClr val="dk1"/>
                </a:solidFill>
                <a:latin typeface="Tahoma"/>
                <a:ea typeface="Tahoma"/>
                <a:cs typeface="Tahoma"/>
                <a:sym typeface="Tahoma"/>
              </a:rPr>
              <a:t>OSHA</a:t>
            </a:r>
          </a:p>
          <a:p>
            <a:pPr lvl="1"/>
            <a:r>
              <a:rPr lang="es-ES_tradnl" dirty="0" smtClean="0"/>
              <a:t> Le </a:t>
            </a:r>
            <a:r>
              <a:rPr lang="es-ES_tradnl" dirty="0"/>
              <a:t>informará al empleado sobre las acciones tomadas con respecto a su queja</a:t>
            </a:r>
            <a:endParaRPr lang="en-US" dirty="0"/>
          </a:p>
          <a:p>
            <a:pPr lvl="1"/>
            <a:r>
              <a:rPr lang="es-ES_tradnl" dirty="0"/>
              <a:t> Proporcionará una revisión informal de cualquier decisión de no hacer una inspección, si se solicita</a:t>
            </a:r>
            <a:endParaRPr lang="en-US" dirty="0"/>
          </a:p>
          <a:p>
            <a:pPr marL="342900" marR="0" lvl="0" indent="-342900" algn="l" rtl="0">
              <a:spcBef>
                <a:spcPts val="640"/>
              </a:spcBef>
              <a:spcAft>
                <a:spcPts val="0"/>
              </a:spcAft>
              <a:buClr>
                <a:schemeClr val="dk1"/>
              </a:buClr>
              <a:buSzPct val="100000"/>
              <a:buFont typeface="Tahoma"/>
              <a:buNone/>
            </a:pPr>
            <a:endParaRPr sz="3200" b="0" i="0" u="none" strike="noStrike" cap="none" dirty="0">
              <a:solidFill>
                <a:schemeClr val="dk1"/>
              </a:solidFill>
              <a:latin typeface="Tahoma"/>
              <a:ea typeface="Tahoma"/>
              <a:cs typeface="Tahoma"/>
              <a:sym typeface="Tahoma"/>
            </a:endParaRPr>
          </a:p>
        </p:txBody>
      </p:sp>
      <p:sp>
        <p:nvSpPr>
          <p:cNvPr id="1130" name="Shape 1130"/>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114</a:t>
            </a:fld>
            <a:endParaRPr lang="en-US" sz="1400">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Shape 1135"/>
          <p:cNvSpPr txBox="1">
            <a:spLocks noGrp="1"/>
          </p:cNvSpPr>
          <p:nvPr>
            <p:ph type="title"/>
          </p:nvPr>
        </p:nvSpPr>
        <p:spPr>
          <a:xfrm>
            <a:off x="381000" y="138223"/>
            <a:ext cx="8763000" cy="1143000"/>
          </a:xfrm>
          <a:prstGeom prst="rect">
            <a:avLst/>
          </a:prstGeom>
          <a:noFill/>
          <a:ln>
            <a:noFill/>
          </a:ln>
        </p:spPr>
        <p:txBody>
          <a:bodyPr lIns="91425" tIns="45700" rIns="91425" bIns="45700" anchor="ctr" anchorCtr="0">
            <a:noAutofit/>
          </a:bodyPr>
          <a:lstStyle/>
          <a:p>
            <a:r>
              <a:rPr lang="es-ES_tradnl" dirty="0" smtClean="0"/>
              <a:t>OSHA Provee Protección para Reportar</a:t>
            </a:r>
            <a:endParaRPr lang="es-ES_tradnl" dirty="0"/>
          </a:p>
        </p:txBody>
      </p:sp>
      <p:sp>
        <p:nvSpPr>
          <p:cNvPr id="1136" name="Shape 1136"/>
          <p:cNvSpPr txBox="1">
            <a:spLocks noGrp="1"/>
          </p:cNvSpPr>
          <p:nvPr>
            <p:ph type="body" idx="1"/>
          </p:nvPr>
        </p:nvSpPr>
        <p:spPr>
          <a:xfrm>
            <a:off x="685800" y="2800922"/>
            <a:ext cx="7772400" cy="2970027"/>
          </a:xfrm>
          <a:prstGeom prst="rect">
            <a:avLst/>
          </a:prstGeom>
          <a:noFill/>
          <a:ln>
            <a:noFill/>
          </a:ln>
        </p:spPr>
        <p:txBody>
          <a:bodyPr lIns="91425" tIns="45700" rIns="91425" bIns="45700" anchor="t" anchorCtr="0">
            <a:noAutofit/>
          </a:bodyPr>
          <a:lstStyle/>
          <a:p>
            <a:pPr lvl="0"/>
            <a:r>
              <a:rPr lang="en-US" sz="2400" b="0" i="0" u="none" strike="noStrike" cap="none" dirty="0" smtClean="0">
                <a:solidFill>
                  <a:schemeClr val="dk1"/>
                </a:solidFill>
                <a:latin typeface="Tahoma"/>
                <a:ea typeface="Tahoma"/>
                <a:cs typeface="Tahoma"/>
                <a:sym typeface="Tahoma"/>
              </a:rPr>
              <a:t> La </a:t>
            </a:r>
            <a:r>
              <a:rPr lang="es-ES_tradnl" sz="2400" dirty="0" smtClean="0"/>
              <a:t>Sección </a:t>
            </a:r>
            <a:r>
              <a:rPr lang="es-ES_tradnl" sz="2400" dirty="0"/>
              <a:t>11(c) de la Ley OSH y más de 20 estatutos protegen a los empleados que reporten violaciones </a:t>
            </a:r>
            <a:endParaRPr lang="en-US" sz="2400" dirty="0"/>
          </a:p>
          <a:p>
            <a:pPr lvl="0"/>
            <a:r>
              <a:rPr lang="es-ES_tradnl" sz="2400" dirty="0" smtClean="0"/>
              <a:t> Se </a:t>
            </a:r>
            <a:r>
              <a:rPr lang="es-ES_tradnl" sz="2400" dirty="0"/>
              <a:t>le debe permitir a los empleados ejercer sus derechos incluyendo reportar lesiones, reportar violaciones y participar en actividades de salud y seguridad </a:t>
            </a:r>
            <a:endParaRPr lang="en-US" sz="2400" dirty="0"/>
          </a:p>
          <a:p>
            <a:pPr lvl="0"/>
            <a:r>
              <a:rPr lang="es-ES_tradnl" sz="2400" dirty="0" smtClean="0"/>
              <a:t> Los </a:t>
            </a:r>
            <a:r>
              <a:rPr lang="es-ES_tradnl" sz="2400" dirty="0"/>
              <a:t>empleadores tienen prohibido discriminar a los empleados por ejercer sus derechos bajo OSHA</a:t>
            </a:r>
            <a:endParaRPr lang="en-US" sz="2400" dirty="0"/>
          </a:p>
          <a:p>
            <a:pPr marL="342900" marR="0" lvl="0" indent="-342900" algn="l" rtl="0">
              <a:spcBef>
                <a:spcPts val="480"/>
              </a:spcBef>
              <a:spcAft>
                <a:spcPts val="0"/>
              </a:spcAft>
              <a:buClr>
                <a:schemeClr val="dk1"/>
              </a:buClr>
              <a:buSzPct val="100000"/>
              <a:buFont typeface="Tahoma"/>
              <a:buNone/>
            </a:pPr>
            <a:endParaRPr sz="2400" b="0" i="0" u="none" strike="noStrike" cap="none" dirty="0">
              <a:solidFill>
                <a:schemeClr val="dk1"/>
              </a:solidFill>
              <a:latin typeface="Tahoma"/>
              <a:ea typeface="Tahoma"/>
              <a:cs typeface="Tahoma"/>
              <a:sym typeface="Tahoma"/>
            </a:endParaRPr>
          </a:p>
          <a:p>
            <a:pPr marL="342900" marR="0" lvl="0" indent="-342900" algn="l" rtl="0">
              <a:spcBef>
                <a:spcPts val="480"/>
              </a:spcBef>
              <a:spcAft>
                <a:spcPts val="0"/>
              </a:spcAft>
              <a:buClr>
                <a:schemeClr val="dk1"/>
              </a:buClr>
              <a:buSzPct val="100000"/>
              <a:buFont typeface="Tahoma"/>
              <a:buNone/>
            </a:pPr>
            <a:endParaRPr sz="2400" b="0" i="0" u="none" strike="noStrike" cap="none" dirty="0">
              <a:solidFill>
                <a:schemeClr val="dk1"/>
              </a:solidFill>
              <a:latin typeface="Tahoma"/>
              <a:ea typeface="Tahoma"/>
              <a:cs typeface="Tahoma"/>
              <a:sym typeface="Tahoma"/>
            </a:endParaRPr>
          </a:p>
        </p:txBody>
      </p:sp>
      <p:sp>
        <p:nvSpPr>
          <p:cNvPr id="1137" name="Shape 1137"/>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Tahoma"/>
              <a:buNone/>
            </a:pPr>
            <a:fld id="{00000000-1234-1234-1234-123412341234}" type="slidenum">
              <a:rPr lang="en-US" sz="1400">
                <a:solidFill>
                  <a:schemeClr val="dk1"/>
                </a:solidFill>
                <a:latin typeface="Tahoma"/>
                <a:ea typeface="Tahoma"/>
                <a:cs typeface="Tahoma"/>
                <a:sym typeface="Tahoma"/>
              </a:rPr>
              <a:pPr marL="0" marR="0" lvl="0" indent="0" algn="r" rtl="0">
                <a:spcBef>
                  <a:spcPts val="0"/>
                </a:spcBef>
                <a:buClr>
                  <a:schemeClr val="dk1"/>
                </a:buClr>
                <a:buSzPct val="25000"/>
                <a:buFont typeface="Tahoma"/>
                <a:buNone/>
              </a:pPr>
              <a:t>115</a:t>
            </a:fld>
            <a:endParaRPr lang="en-US" sz="1400">
              <a:solidFill>
                <a:schemeClr val="dk1"/>
              </a:solidFill>
              <a:latin typeface="Tahoma"/>
              <a:ea typeface="Tahoma"/>
              <a:cs typeface="Tahoma"/>
              <a:sym typeface="Tahoma"/>
            </a:endParaRPr>
          </a:p>
        </p:txBody>
      </p:sp>
      <p:pic>
        <p:nvPicPr>
          <p:cNvPr id="2" name="Picture 1" title="La Bandera The Whistleblower Protection Program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7096" y="1295400"/>
            <a:ext cx="8924925" cy="1476375"/>
          </a:xfrm>
          <a:prstGeom prst="rect">
            <a:avLst/>
          </a:prstGeom>
        </p:spPr>
      </p:pic>
    </p:spTree>
    <p:custDataLst>
      <p:tags r:id="rId1"/>
    </p:custData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657"/>
            <a:ext cx="8763000" cy="1143000"/>
          </a:xfrm>
        </p:spPr>
        <p:txBody>
          <a:bodyPr/>
          <a:lstStyle/>
          <a:p>
            <a:r>
              <a:rPr lang="es-ES_tradnl" dirty="0" smtClean="0"/>
              <a:t>Concurso de Preguntas #17</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116</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¿Cuál de los siguientes no es un derecho bajo el Programa de Protección del Informante? </a:t>
            </a:r>
            <a:endParaRPr lang="en-US" sz="2400" dirty="0" smtClean="0">
              <a:latin typeface="+mn-lt"/>
            </a:endParaRPr>
          </a:p>
          <a:p>
            <a:endParaRPr lang="en-US" dirty="0"/>
          </a:p>
        </p:txBody>
      </p:sp>
      <p:sp>
        <p:nvSpPr>
          <p:cNvPr id="5" name="Text Placeholder 4"/>
          <p:cNvSpPr>
            <a:spLocks noGrp="1"/>
          </p:cNvSpPr>
          <p:nvPr>
            <p:ph type="body" sz="quarter" idx="14"/>
            <p:custDataLst>
              <p:tags r:id="rId3"/>
            </p:custDataLst>
          </p:nvPr>
        </p:nvSpPr>
        <p:spPr>
          <a:xfrm>
            <a:off x="304800" y="2514600"/>
            <a:ext cx="4095750" cy="3810000"/>
          </a:xfrm>
        </p:spPr>
        <p:txBody>
          <a:bodyPr>
            <a:normAutofit fontScale="77500" lnSpcReduction="20000"/>
          </a:bodyPr>
          <a:lstStyle/>
          <a:p>
            <a:pPr marL="514350" lvl="0" indent="-514350"/>
            <a:r>
              <a:rPr lang="es-ES_tradnl" sz="3100" dirty="0" smtClean="0">
                <a:latin typeface="+mn-lt"/>
              </a:rPr>
              <a:t>Usted puede reportar violaciones</a:t>
            </a:r>
          </a:p>
          <a:p>
            <a:pPr marL="514350" lvl="0" indent="-514350">
              <a:spcBef>
                <a:spcPts val="480"/>
              </a:spcBef>
            </a:pPr>
            <a:r>
              <a:rPr lang="es-ES_tradnl" sz="3100" dirty="0" smtClean="0">
                <a:latin typeface="+mn-lt"/>
              </a:rPr>
              <a:t>Usted puede participar en actividades de salud y seguridad</a:t>
            </a:r>
          </a:p>
          <a:p>
            <a:pPr marL="514350" lvl="0" indent="-514350">
              <a:spcBef>
                <a:spcPts val="480"/>
              </a:spcBef>
            </a:pPr>
            <a:r>
              <a:rPr lang="es-ES_tradnl" sz="3100" dirty="0" smtClean="0">
                <a:latin typeface="+mn-lt"/>
              </a:rPr>
              <a:t>Usted puede reportar lesiones</a:t>
            </a:r>
          </a:p>
          <a:p>
            <a:pPr marL="514350" lvl="0" indent="-514350">
              <a:spcBef>
                <a:spcPts val="480"/>
              </a:spcBef>
            </a:pPr>
            <a:r>
              <a:rPr lang="es-ES_tradnl" sz="3100" dirty="0" smtClean="0">
                <a:latin typeface="+mn-lt"/>
              </a:rPr>
              <a:t>Su empleador puede reemplazarlo hasta que el riesgo haya sido corregido</a:t>
            </a:r>
          </a:p>
          <a:p>
            <a:endParaRPr lang="en-US" dirty="0"/>
          </a:p>
        </p:txBody>
      </p:sp>
    </p:spTree>
    <p:custDataLst>
      <p:tags r:id="rId1"/>
    </p:custData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_tradnl" dirty="0" smtClean="0"/>
              <a:t>Prueba Posterior</a:t>
            </a:r>
            <a:endParaRPr lang="es-ES_tradnl" dirty="0"/>
          </a:p>
        </p:txBody>
      </p:sp>
      <p:sp>
        <p:nvSpPr>
          <p:cNvPr id="7" name="Subtitle 6"/>
          <p:cNvSpPr>
            <a:spLocks noGrp="1"/>
          </p:cNvSpPr>
          <p:nvPr>
            <p:ph idx="1"/>
          </p:nvPr>
        </p:nvSpPr>
        <p:spPr/>
        <p:txBody>
          <a:bodyPr>
            <a:normAutofit fontScale="85000" lnSpcReduction="10000"/>
          </a:bodyPr>
          <a:lstStyle/>
          <a:p>
            <a:pPr lvl="0"/>
            <a:r>
              <a:rPr lang="es-ES_tradnl" dirty="0" smtClean="0"/>
              <a:t> Utilizará el contador para responder a las 15 preguntas siguientes </a:t>
            </a:r>
            <a:endParaRPr lang="es-ES_tradnl" sz="1600" dirty="0" smtClean="0"/>
          </a:p>
          <a:p>
            <a:pPr lvl="0"/>
            <a:r>
              <a:rPr lang="es-ES_tradnl" dirty="0" smtClean="0"/>
              <a:t> Serán calificados como un grupo, no individualmente</a:t>
            </a:r>
            <a:endParaRPr lang="es-ES_tradnl" sz="1600" dirty="0" smtClean="0"/>
          </a:p>
          <a:p>
            <a:pPr lvl="0"/>
            <a:r>
              <a:rPr lang="es-ES_tradnl" dirty="0" smtClean="0"/>
              <a:t> Responda cada pregunta</a:t>
            </a:r>
            <a:endParaRPr lang="es-ES_tradnl" sz="1600" dirty="0" smtClean="0"/>
          </a:p>
          <a:p>
            <a:pPr lvl="1"/>
            <a:r>
              <a:rPr lang="es-ES_tradnl" dirty="0" smtClean="0"/>
              <a:t> El botón verde se iluminará cuando su respuesta sea registrada </a:t>
            </a:r>
            <a:endParaRPr lang="es-ES_tradnl" sz="1400" dirty="0" smtClean="0"/>
          </a:p>
          <a:p>
            <a:pPr lvl="1"/>
            <a:r>
              <a:rPr lang="es-ES_tradnl" dirty="0" smtClean="0"/>
              <a:t> Si usted no sabe la respuesta, dé su mejor conjetura </a:t>
            </a:r>
            <a:endParaRPr lang="es-ES_tradnl" sz="1400" dirty="0" smtClean="0"/>
          </a:p>
          <a:p>
            <a:pPr lvl="0"/>
            <a:r>
              <a:rPr lang="es-ES_tradnl" dirty="0" smtClean="0"/>
              <a:t> Proporcione una respuesta a cada pregunta</a:t>
            </a:r>
            <a:endParaRPr lang="es-ES_tradnl" sz="1600" dirty="0" smtClean="0"/>
          </a:p>
          <a:p>
            <a:pPr marL="457200" indent="-457200" algn="l">
              <a:buFont typeface="Arial" panose="020B0604020202020204" pitchFamily="34" charset="0"/>
              <a:buChar char="•"/>
            </a:pPr>
            <a:endParaRPr lang="es-ES_tradnl" dirty="0" smtClean="0"/>
          </a:p>
          <a:p>
            <a:endParaRPr lang="es-ES_tradnl" dirty="0"/>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117</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1611189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118</a:t>
            </a:fld>
            <a:endParaRPr lang="en-US" sz="1400" b="0" i="0" u="none" strike="noStrike" cap="none">
              <a:solidFill>
                <a:srgbClr val="000000"/>
              </a:solidFill>
              <a:latin typeface="Times New Roman"/>
              <a:ea typeface="Times New Roman"/>
              <a:cs typeface="Times New Roman"/>
              <a:sym typeface="Times New Roman"/>
            </a:endParaRPr>
          </a:p>
        </p:txBody>
      </p:sp>
      <p:sp>
        <p:nvSpPr>
          <p:cNvPr id="5" name="Text Placeholder 4"/>
          <p:cNvSpPr>
            <a:spLocks noGrp="1"/>
          </p:cNvSpPr>
          <p:nvPr>
            <p:ph type="body" sz="quarter" idx="14"/>
            <p:custDataLst>
              <p:tags r:id="rId2"/>
            </p:custDataLst>
          </p:nvPr>
        </p:nvSpPr>
        <p:spPr/>
        <p:txBody>
          <a:bodyPr>
            <a:normAutofit/>
          </a:bodyPr>
          <a:lstStyle/>
          <a:p>
            <a:pPr marL="660400" lvl="0" indent="-457200">
              <a:buFont typeface="+mj-lt"/>
              <a:buAutoNum type="arabicPeriod"/>
            </a:pPr>
            <a:r>
              <a:rPr lang="es-ES_tradnl" sz="2600" dirty="0" smtClean="0">
                <a:latin typeface="+mn-lt"/>
              </a:rPr>
              <a:t>Granito y otros tipos de rocas</a:t>
            </a:r>
          </a:p>
          <a:p>
            <a:pPr marL="660400" lvl="0" indent="-457200">
              <a:buFont typeface="+mj-lt"/>
              <a:buAutoNum type="arabicPeriod"/>
            </a:pPr>
            <a:r>
              <a:rPr lang="es-ES_tradnl" sz="2600" dirty="0" smtClean="0">
                <a:latin typeface="+mn-lt"/>
              </a:rPr>
              <a:t>Concreto  </a:t>
            </a:r>
          </a:p>
          <a:p>
            <a:pPr marL="660400" indent="-457200">
              <a:buFont typeface="+mj-lt"/>
              <a:buAutoNum type="arabicPeriod"/>
            </a:pPr>
            <a:r>
              <a:rPr lang="es-ES_tradnl" sz="2600" dirty="0" smtClean="0">
                <a:latin typeface="+mn-lt"/>
              </a:rPr>
              <a:t>Algunos compuestos de juntas de pared seca</a:t>
            </a:r>
          </a:p>
          <a:p>
            <a:pPr marL="660400" lvl="0" indent="-457200">
              <a:buFont typeface="+mj-lt"/>
              <a:buAutoNum type="arabicPeriod"/>
            </a:pPr>
            <a:r>
              <a:rPr lang="es-ES_tradnl" sz="2600" dirty="0" smtClean="0">
                <a:latin typeface="+mn-lt"/>
              </a:rPr>
              <a:t>Todas las anteriores</a:t>
            </a:r>
          </a:p>
          <a:p>
            <a:pPr>
              <a:buNone/>
            </a:pPr>
            <a:endParaRPr lang="en-US" dirty="0"/>
          </a:p>
        </p:txBody>
      </p:sp>
      <p:sp>
        <p:nvSpPr>
          <p:cNvPr id="9" name="Shape 316"/>
          <p:cNvSpPr txBox="1">
            <a:spLocks noGrp="1"/>
          </p:cNvSpPr>
          <p:nvPr>
            <p:ph type="title"/>
          </p:nvPr>
        </p:nvSpPr>
        <p:spPr>
          <a:prstGeom prst="rect">
            <a:avLst/>
          </a:prstGeom>
          <a:noFill/>
          <a:ln>
            <a:noFill/>
          </a:ln>
        </p:spPr>
        <p:txBody>
          <a:bodyPr lIns="91425" tIns="45700" rIns="91425" bIns="45700" anchor="ctr" anchorCtr="0">
            <a:noAutofit/>
          </a:bodyPr>
          <a:lstStyle/>
          <a:p>
            <a:pPr lvl="0">
              <a:buSzPct val="25000"/>
            </a:pPr>
            <a:r>
              <a:rPr lang="es-ES_tradnl" dirty="0" smtClean="0"/>
              <a:t>Prueba Posterior #1</a:t>
            </a:r>
            <a:endParaRPr lang="en-US" sz="4400" b="0" i="0" u="none" strike="noStrike" cap="none" dirty="0">
              <a:solidFill>
                <a:srgbClr val="00539B"/>
              </a:solidFill>
              <a:latin typeface="Tahoma"/>
              <a:ea typeface="Tahoma"/>
              <a:cs typeface="Tahoma"/>
              <a:sym typeface="Tahoma"/>
            </a:endParaRPr>
          </a:p>
        </p:txBody>
      </p:sp>
      <p:sp>
        <p:nvSpPr>
          <p:cNvPr id="11" name="Shape 318"/>
          <p:cNvSpPr txBox="1">
            <a:spLocks noGrp="1"/>
          </p:cNvSpPr>
          <p:nvPr>
            <p:ph type="body" idx="13"/>
          </p:nvPr>
        </p:nvSpPr>
        <p:spPr>
          <a:prstGeom prst="rect">
            <a:avLst/>
          </a:prstGeom>
          <a:noFill/>
          <a:ln>
            <a:noFill/>
          </a:ln>
        </p:spPr>
        <p:txBody>
          <a:bodyPr lIns="91425" tIns="45700" rIns="91425" bIns="45700" anchor="t" anchorCtr="0">
            <a:noAutofit/>
          </a:bodyPr>
          <a:lstStyle/>
          <a:p>
            <a:pPr marL="0" lvl="0" indent="0">
              <a:spcBef>
                <a:spcPts val="0"/>
              </a:spcBef>
              <a:buNone/>
            </a:pPr>
            <a:r>
              <a:rPr lang="es-ES_tradnl" sz="2400" dirty="0" smtClean="0">
                <a:latin typeface="+mn-lt"/>
              </a:rPr>
              <a:t>1) ¿En </a:t>
            </a:r>
            <a:r>
              <a:rPr lang="es-ES_tradnl" sz="2400" dirty="0">
                <a:latin typeface="+mn-lt"/>
              </a:rPr>
              <a:t>cuál de los siguientes está la sílice? </a:t>
            </a:r>
            <a:endParaRPr lang="en-US" sz="2400" dirty="0">
              <a:latin typeface="+mn-lt"/>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119</a:t>
            </a:fld>
            <a:endParaRPr lang="en-US" sz="1400" b="0" i="0" u="none" strike="noStrike" cap="none">
              <a:solidFill>
                <a:srgbClr val="000000"/>
              </a:solidFill>
              <a:latin typeface="Times New Roman"/>
              <a:ea typeface="Times New Roman"/>
              <a:cs typeface="Times New Roman"/>
              <a:sym typeface="Times New Roman"/>
            </a:endParaRPr>
          </a:p>
        </p:txBody>
      </p:sp>
      <p:sp>
        <p:nvSpPr>
          <p:cNvPr id="5" name="Text Placeholder 4"/>
          <p:cNvSpPr>
            <a:spLocks noGrp="1"/>
          </p:cNvSpPr>
          <p:nvPr>
            <p:ph type="body" sz="quarter" idx="14"/>
            <p:custDataLst>
              <p:tags r:id="rId2"/>
            </p:custDataLst>
          </p:nvPr>
        </p:nvSpPr>
        <p:spPr>
          <a:xfrm>
            <a:off x="381000" y="2667000"/>
            <a:ext cx="4095750" cy="3810000"/>
          </a:xfrm>
        </p:spPr>
        <p:txBody>
          <a:bodyPr/>
          <a:lstStyle/>
          <a:p>
            <a:pPr marL="660400" lvl="0" indent="-457200">
              <a:buFont typeface="+mj-lt"/>
              <a:buAutoNum type="arabicPeriod"/>
            </a:pPr>
            <a:r>
              <a:rPr lang="es-ES_tradnl" sz="2400" dirty="0" smtClean="0">
                <a:latin typeface="+mn-lt"/>
              </a:rPr>
              <a:t>Cortar</a:t>
            </a:r>
          </a:p>
          <a:p>
            <a:pPr marL="660400" lvl="0" indent="-457200">
              <a:buFont typeface="+mj-lt"/>
              <a:buAutoNum type="arabicPeriod"/>
            </a:pPr>
            <a:r>
              <a:rPr lang="es-ES_tradnl" sz="2400" dirty="0" smtClean="0">
                <a:latin typeface="+mn-lt"/>
              </a:rPr>
              <a:t>Moler</a:t>
            </a:r>
          </a:p>
          <a:p>
            <a:pPr marL="660400" lvl="0" indent="-457200">
              <a:buFont typeface="+mj-lt"/>
              <a:buAutoNum type="arabicPeriod"/>
            </a:pPr>
            <a:r>
              <a:rPr lang="es-ES_tradnl" sz="2400" dirty="0" smtClean="0">
                <a:latin typeface="+mn-lt"/>
              </a:rPr>
              <a:t>Acabado de paredes secas</a:t>
            </a:r>
          </a:p>
          <a:p>
            <a:pPr marL="660400" lvl="0" indent="-457200">
              <a:buFont typeface="+mj-lt"/>
              <a:buAutoNum type="arabicPeriod"/>
            </a:pPr>
            <a:r>
              <a:rPr lang="es-ES_tradnl" sz="2400" dirty="0" smtClean="0">
                <a:latin typeface="+mn-lt"/>
              </a:rPr>
              <a:t>Todas las anteriores</a:t>
            </a:r>
          </a:p>
          <a:p>
            <a:endParaRPr lang="en-US" dirty="0"/>
          </a:p>
        </p:txBody>
      </p:sp>
      <p:sp>
        <p:nvSpPr>
          <p:cNvPr id="9" name="Shape 318"/>
          <p:cNvSpPr txBox="1">
            <a:spLocks noGrp="1"/>
          </p:cNvSpPr>
          <p:nvPr>
            <p:ph type="body" idx="13"/>
          </p:nvPr>
        </p:nvSpPr>
        <p:spPr>
          <a:prstGeom prst="rect">
            <a:avLst/>
          </a:prstGeom>
          <a:noFill/>
          <a:ln>
            <a:noFill/>
          </a:ln>
        </p:spPr>
        <p:txBody>
          <a:bodyPr lIns="91425" tIns="45700" rIns="91425" bIns="45700" anchor="t" anchorCtr="0">
            <a:noAutofit/>
          </a:bodyPr>
          <a:lstStyle/>
          <a:p>
            <a:pPr marL="203200" indent="0">
              <a:buNone/>
            </a:pPr>
            <a:r>
              <a:rPr lang="es-ES_tradnl" sz="2400" dirty="0" smtClean="0">
                <a:latin typeface="+mn-lt"/>
              </a:rPr>
              <a:t>2) ¿Cuál </a:t>
            </a:r>
            <a:r>
              <a:rPr lang="es-ES_tradnl" sz="2400" dirty="0">
                <a:latin typeface="+mn-lt"/>
              </a:rPr>
              <a:t>de las siguientes actividades crea grandes cantidades de polvo de sílice visible e invisible?</a:t>
            </a:r>
            <a:endParaRPr lang="en-US" sz="2400" dirty="0">
              <a:latin typeface="+mn-lt"/>
            </a:endParaRPr>
          </a:p>
        </p:txBody>
      </p:sp>
      <p:sp>
        <p:nvSpPr>
          <p:cNvPr id="10" name="Shape 316"/>
          <p:cNvSpPr txBox="1">
            <a:spLocks noGrp="1"/>
          </p:cNvSpPr>
          <p:nvPr>
            <p:ph type="title"/>
          </p:nvPr>
        </p:nvSpPr>
        <p:spPr>
          <a:prstGeom prst="rect">
            <a:avLst/>
          </a:prstGeom>
          <a:noFill/>
          <a:ln>
            <a:noFill/>
          </a:ln>
        </p:spPr>
        <p:txBody>
          <a:bodyPr lIns="91425" tIns="45700" rIns="91425" bIns="45700" anchor="ctr" anchorCtr="0">
            <a:noAutofit/>
          </a:bodyPr>
          <a:lstStyle/>
          <a:p>
            <a:pPr lvl="0">
              <a:buSzPct val="25000"/>
            </a:pPr>
            <a:r>
              <a:rPr lang="es-ES_tradnl" dirty="0" smtClean="0"/>
              <a:t>Prueba Posterior #2</a:t>
            </a:r>
            <a:endParaRPr lang="en-US" sz="4400" b="0" i="0" u="none" strike="noStrike" cap="none" dirty="0">
              <a:solidFill>
                <a:srgbClr val="00539B"/>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#7</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t>7) Un respirador (máscara) necesita tener un sello hermético en su cara para mantener el polvo fuera de sus pulmones.</a:t>
            </a:r>
          </a:p>
          <a:p>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04800" y="27432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120</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3) El polvo de sílice que es lo suficientemente pequeño como para entrar en lo más profundo de sus pulmones (polvo de sílice respirable) es demasiado pequeño para verlo (invisible).</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04800" y="32004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
        <p:nvSpPr>
          <p:cNvPr id="9" name="Shape 316"/>
          <p:cNvSpPr txBox="1">
            <a:spLocks noGrp="1"/>
          </p:cNvSpPr>
          <p:nvPr>
            <p:ph type="title"/>
          </p:nvPr>
        </p:nvSpPr>
        <p:spPr>
          <a:prstGeom prst="rect">
            <a:avLst/>
          </a:prstGeom>
          <a:noFill/>
          <a:ln>
            <a:noFill/>
          </a:ln>
        </p:spPr>
        <p:txBody>
          <a:bodyPr lIns="91425" tIns="45700" rIns="91425" bIns="45700" anchor="ctr" anchorCtr="0">
            <a:noAutofit/>
          </a:bodyPr>
          <a:lstStyle/>
          <a:p>
            <a:pPr lvl="0">
              <a:buSzPct val="25000"/>
            </a:pPr>
            <a:r>
              <a:rPr lang="es-ES_tradnl" dirty="0" smtClean="0"/>
              <a:t>Prueba Posterior #3</a:t>
            </a:r>
            <a:endParaRPr lang="en-US" sz="4400" b="0" i="0" u="none" strike="noStrike" cap="none" dirty="0">
              <a:solidFill>
                <a:srgbClr val="00539B"/>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#4</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121</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4) Usted puede tener la misma cantidad de exposición al polvo de sílice invisible, o incluso más, por las actividades que otra persona está haciendo cerca de usted - al lado de usted, por encima de usted, o por debajo de usted.</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81000" y="30480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#5</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122</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5) La silicosis es una enfermedad pulmonar que se desarrolla lentamente a lo largo de los años debido al polvo de sílice respirable invisible que penetra profundamente en los pulmones, lo que hace que sea cada vez más difícil respirar.</a:t>
            </a:r>
          </a:p>
          <a:p>
            <a:endParaRPr lang="en-US" dirty="0"/>
          </a:p>
        </p:txBody>
      </p:sp>
      <p:sp>
        <p:nvSpPr>
          <p:cNvPr id="5" name="Text Placeholder 4"/>
          <p:cNvSpPr>
            <a:spLocks noGrp="1"/>
          </p:cNvSpPr>
          <p:nvPr>
            <p:ph type="body" sz="quarter" idx="14"/>
            <p:custDataLst>
              <p:tags r:id="rId3"/>
            </p:custDataLst>
          </p:nvPr>
        </p:nvSpPr>
        <p:spPr>
          <a:xfrm>
            <a:off x="304800" y="37338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#6</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123</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6) ¿Cuáles de los siguientes controles pueden reducir el polvo de sílice en el aire?</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152400" y="2438400"/>
            <a:ext cx="4095750" cy="3810000"/>
          </a:xfrm>
        </p:spPr>
        <p:txBody>
          <a:bodyPr>
            <a:normAutofit/>
          </a:bodyPr>
          <a:lstStyle/>
          <a:p>
            <a:pPr indent="0">
              <a:buNone/>
            </a:pPr>
            <a:r>
              <a:rPr lang="es-ES_tradnl" sz="2400" dirty="0" smtClean="0"/>
              <a:t>1. Cortar mojado</a:t>
            </a:r>
            <a:endParaRPr lang="en-US" sz="2400" dirty="0" smtClean="0"/>
          </a:p>
          <a:p>
            <a:pPr indent="0">
              <a:buNone/>
            </a:pPr>
            <a:r>
              <a:rPr lang="es-ES_tradnl" sz="2400" dirty="0" smtClean="0"/>
              <a:t>2. Cubiertas y sistemas de recolección de polvo HEPA</a:t>
            </a:r>
            <a:endParaRPr lang="en-US" sz="2400" dirty="0" smtClean="0"/>
          </a:p>
          <a:p>
            <a:pPr indent="0">
              <a:buNone/>
            </a:pPr>
            <a:r>
              <a:rPr lang="es-ES_tradnl" sz="2400" dirty="0" smtClean="0"/>
              <a:t>3. Equipos en buenas condiciones de trabajo</a:t>
            </a:r>
            <a:endParaRPr lang="en-US" sz="2400" dirty="0" smtClean="0"/>
          </a:p>
          <a:p>
            <a:pPr indent="0">
              <a:buNone/>
            </a:pPr>
            <a:r>
              <a:rPr lang="es-ES_tradnl" sz="2400" dirty="0" smtClean="0"/>
              <a:t>4. Todas las anteriores</a:t>
            </a:r>
            <a:endParaRPr lang="en-US" sz="2400" dirty="0"/>
          </a:p>
        </p:txBody>
      </p:sp>
    </p:spTree>
    <p:custDataLst>
      <p:tags r:id="rId1"/>
    </p:custData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#7</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124</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t>7) Un respirador (máscara) necesita tener un sello hermético en su cara para mantener el polvo fuera de sus pulmones.</a:t>
            </a:r>
          </a:p>
          <a:p>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04800" y="27432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#8</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125</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8) Puede comprobar si un producto que va a utilizar contiene sílice leyendo la etiqueta del producto y la ficha de datos de seguridad (SDS).</a:t>
            </a:r>
            <a:endParaRPr lang="en-US" sz="2400" dirty="0"/>
          </a:p>
        </p:txBody>
      </p:sp>
      <p:sp>
        <p:nvSpPr>
          <p:cNvPr id="5" name="Text Placeholder 4"/>
          <p:cNvSpPr>
            <a:spLocks noGrp="1"/>
          </p:cNvSpPr>
          <p:nvPr>
            <p:ph type="body" sz="quarter" idx="14"/>
            <p:custDataLst>
              <p:tags r:id="rId3"/>
            </p:custDataLst>
          </p:nvPr>
        </p:nvSpPr>
        <p:spPr>
          <a:xfrm>
            <a:off x="228600" y="3048000"/>
            <a:ext cx="4095750" cy="3810000"/>
          </a:xfrm>
        </p:spPr>
        <p:txBody>
          <a:bodyPr>
            <a:normAutofit/>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p:txBody>
      </p:sp>
    </p:spTree>
    <p:custDataLst>
      <p:tags r:id="rId1"/>
    </p:custData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126</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t>9) Los métodos húmedos se utilizan cuando una corriente de agua se aplica a la superficie cuando se está cortando. Esto se hace mejor utilizando un sistema de alimentación continua de agua que se ha incorporado al equipo.</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04800" y="33528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
        <p:nvSpPr>
          <p:cNvPr id="9" name="Title 1"/>
          <p:cNvSpPr>
            <a:spLocks noGrp="1"/>
          </p:cNvSpPr>
          <p:nvPr>
            <p:ph type="title"/>
          </p:nvPr>
        </p:nvSpPr>
        <p:spPr/>
        <p:txBody>
          <a:bodyPr/>
          <a:lstStyle/>
          <a:p>
            <a:r>
              <a:rPr lang="es-ES_tradnl" dirty="0" smtClean="0"/>
              <a:t>Prueba Posterior #9</a:t>
            </a:r>
            <a:endParaRPr lang="en-US" dirty="0"/>
          </a:p>
        </p:txBody>
      </p:sp>
    </p:spTree>
    <p:custDataLst>
      <p:tags r:id="rId1"/>
    </p:custData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#10</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127</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t>10) Un pañuelo y una máscara con elástica protegen sus pulmones de la sílice invisible.</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228600" y="2667000"/>
            <a:ext cx="4095750" cy="3810000"/>
          </a:xfrm>
        </p:spPr>
        <p:txBody>
          <a:bodyPr>
            <a:normAutofit/>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p:txBody>
      </p:sp>
    </p:spTree>
    <p:custDataLst>
      <p:tags r:id="rId1"/>
    </p:custData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#11</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128</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11) Bajo la Ley de Seguridad y Salud Ocupacional usted tiene derecho a:</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152400" y="2362200"/>
            <a:ext cx="4095750" cy="3810000"/>
          </a:xfrm>
        </p:spPr>
        <p:txBody>
          <a:bodyPr>
            <a:normAutofit/>
          </a:bodyPr>
          <a:lstStyle/>
          <a:p>
            <a:pPr marL="203200" lvl="0" indent="0">
              <a:buNone/>
            </a:pPr>
            <a:r>
              <a:rPr lang="es-ES_tradnl" sz="2600" dirty="0" smtClean="0"/>
              <a:t>1. Dos pausas de diez minutos y una pausa para el almuerzo </a:t>
            </a:r>
            <a:endParaRPr lang="en-US" sz="2600" dirty="0" smtClean="0"/>
          </a:p>
          <a:p>
            <a:pPr marL="203200" lvl="0" indent="0">
              <a:buNone/>
            </a:pPr>
            <a:r>
              <a:rPr lang="es-ES_tradnl" sz="2600" dirty="0" smtClean="0"/>
              <a:t>2. Un lugar de trabajo seguro </a:t>
            </a:r>
            <a:endParaRPr lang="en-US" sz="2600" dirty="0" smtClean="0"/>
          </a:p>
          <a:p>
            <a:pPr marL="203200" lvl="0" indent="0">
              <a:buNone/>
            </a:pPr>
            <a:r>
              <a:rPr lang="es-ES_tradnl" sz="2600" dirty="0" smtClean="0"/>
              <a:t>3. Pago por tiempo extra </a:t>
            </a:r>
            <a:endParaRPr lang="en-US" sz="2600" dirty="0" smtClean="0"/>
          </a:p>
          <a:p>
            <a:pPr marL="203200" lvl="0" indent="0">
              <a:buNone/>
            </a:pPr>
            <a:r>
              <a:rPr lang="es-ES_tradnl" sz="2600" dirty="0" smtClean="0"/>
              <a:t>4. Dos semanas de vacaciones</a:t>
            </a:r>
            <a:endParaRPr lang="en-US" sz="2600"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#12</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129</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t>12) La Tabla 1 de OSHA requiere el uso de respiradores APF 25 cuando se hace fileteado manual de los ladrillos durante más de 4 horas al día. ¿Cuáles de los siguientes son respiradores de al menos APF 25?:</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81000" y="2895600"/>
            <a:ext cx="4095750" cy="3810000"/>
          </a:xfrm>
        </p:spPr>
        <p:txBody>
          <a:bodyPr>
            <a:normAutofit lnSpcReduction="10000"/>
          </a:bodyPr>
          <a:lstStyle/>
          <a:p>
            <a:r>
              <a:rPr lang="en-US" sz="2400" dirty="0" smtClean="0"/>
              <a:t> A</a:t>
            </a:r>
          </a:p>
          <a:p>
            <a:endParaRPr lang="en-US" sz="2400" dirty="0" smtClean="0"/>
          </a:p>
          <a:p>
            <a:endParaRPr lang="en-US" sz="2400" dirty="0" smtClean="0"/>
          </a:p>
          <a:p>
            <a:r>
              <a:rPr lang="en-US" sz="2400" dirty="0" smtClean="0"/>
              <a:t>  B</a:t>
            </a:r>
          </a:p>
          <a:p>
            <a:endParaRPr lang="en-US" sz="2400" dirty="0" smtClean="0"/>
          </a:p>
          <a:p>
            <a:endParaRPr lang="en-US" sz="2400" dirty="0" smtClean="0"/>
          </a:p>
          <a:p>
            <a:r>
              <a:rPr lang="en-US" sz="2400" dirty="0" smtClean="0"/>
              <a:t>  C</a:t>
            </a:r>
          </a:p>
          <a:p>
            <a:endParaRPr lang="en-US" sz="2400" dirty="0" smtClean="0"/>
          </a:p>
          <a:p>
            <a:endParaRPr lang="en-US" sz="2400" dirty="0" smtClean="0"/>
          </a:p>
          <a:p>
            <a:r>
              <a:rPr lang="en-US" sz="2400" dirty="0" smtClean="0"/>
              <a:t>  D  </a:t>
            </a:r>
            <a:endParaRPr lang="en-US" sz="2400" dirty="0"/>
          </a:p>
        </p:txBody>
      </p:sp>
      <p:pic>
        <p:nvPicPr>
          <p:cNvPr id="11" name="Picture 10" descr="Respirador semifacial elastomérico"/>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2971800"/>
            <a:ext cx="719455" cy="667385"/>
          </a:xfrm>
          <a:prstGeom prst="rect">
            <a:avLst/>
          </a:prstGeom>
          <a:noFill/>
          <a:ln>
            <a:noFill/>
          </a:ln>
        </p:spPr>
      </p:pic>
      <p:pic>
        <p:nvPicPr>
          <p:cNvPr id="12" name="Picture 11" descr="Respirador de cara completa elastomérico"/>
          <p:cNvPicPr/>
          <p:nvPr/>
        </p:nvPicPr>
        <p:blipFill>
          <a:blip r:embed="rId6" cstate="email">
            <a:extLst>
              <a:ext uri="{28A0092B-C50C-407E-A947-70E740481C1C}">
                <a14:useLocalDpi xmlns:a14="http://schemas.microsoft.com/office/drawing/2010/main"/>
              </a:ext>
            </a:extLst>
          </a:blip>
          <a:srcRect/>
          <a:stretch>
            <a:fillRect/>
          </a:stretch>
        </p:blipFill>
        <p:spPr bwMode="auto">
          <a:xfrm>
            <a:off x="3438467" y="2776813"/>
            <a:ext cx="876300" cy="876300"/>
          </a:xfrm>
          <a:prstGeom prst="rect">
            <a:avLst/>
          </a:prstGeom>
          <a:noFill/>
          <a:ln>
            <a:noFill/>
          </a:ln>
        </p:spPr>
      </p:pic>
      <p:pic>
        <p:nvPicPr>
          <p:cNvPr id="15" name="Picture 14" descr="Respirador purificador de aire( PAPR)"/>
          <p:cNvPicPr/>
          <p:nvPr/>
        </p:nvPicPr>
        <p:blipFill>
          <a:blip r:embed="rId7" cstate="email">
            <a:extLst>
              <a:ext uri="{28A0092B-C50C-407E-A947-70E740481C1C}">
                <a14:useLocalDpi xmlns:a14="http://schemas.microsoft.com/office/drawing/2010/main"/>
              </a:ext>
            </a:extLst>
          </a:blip>
          <a:stretch>
            <a:fillRect/>
          </a:stretch>
        </p:blipFill>
        <p:spPr>
          <a:xfrm>
            <a:off x="3153034" y="3768090"/>
            <a:ext cx="1447165" cy="752475"/>
          </a:xfrm>
          <a:prstGeom prst="rect">
            <a:avLst/>
          </a:prstGeom>
        </p:spPr>
      </p:pic>
      <p:pic>
        <p:nvPicPr>
          <p:cNvPr id="16" name="Picture 15" descr="Respirador semifacial elastomérico"/>
          <p:cNvPicPr/>
          <p:nvPr/>
        </p:nvPicPr>
        <p:blipFill>
          <a:blip r:embed="rId5" cstate="email">
            <a:extLst>
              <a:ext uri="{28A0092B-C50C-407E-A947-70E740481C1C}">
                <a14:useLocalDpi xmlns:a14="http://schemas.microsoft.com/office/drawing/2010/main"/>
              </a:ext>
            </a:extLst>
          </a:blip>
          <a:srcRect/>
          <a:stretch>
            <a:fillRect/>
          </a:stretch>
        </p:blipFill>
        <p:spPr bwMode="auto">
          <a:xfrm>
            <a:off x="839808" y="5721951"/>
            <a:ext cx="719455" cy="667385"/>
          </a:xfrm>
          <a:prstGeom prst="rect">
            <a:avLst/>
          </a:prstGeom>
          <a:noFill/>
          <a:ln>
            <a:noFill/>
          </a:ln>
        </p:spPr>
      </p:pic>
      <p:pic>
        <p:nvPicPr>
          <p:cNvPr id="17" name="Picture 16" descr="Respirador purificador de aire( PAPR)"/>
          <p:cNvPicPr/>
          <p:nvPr/>
        </p:nvPicPr>
        <p:blipFill>
          <a:blip r:embed="rId7" cstate="email">
            <a:extLst>
              <a:ext uri="{28A0092B-C50C-407E-A947-70E740481C1C}">
                <a14:useLocalDpi xmlns:a14="http://schemas.microsoft.com/office/drawing/2010/main"/>
              </a:ext>
            </a:extLst>
          </a:blip>
          <a:stretch>
            <a:fillRect/>
          </a:stretch>
        </p:blipFill>
        <p:spPr>
          <a:xfrm>
            <a:off x="3166327" y="4753451"/>
            <a:ext cx="1447165" cy="752475"/>
          </a:xfrm>
          <a:prstGeom prst="rect">
            <a:avLst/>
          </a:prstGeom>
        </p:spPr>
      </p:pic>
      <p:pic>
        <p:nvPicPr>
          <p:cNvPr id="18" name="Picture 17" descr="Respirador de cara completa elastomérico"/>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 y="4648200"/>
            <a:ext cx="876300" cy="876300"/>
          </a:xfrm>
          <a:prstGeom prst="rect">
            <a:avLst/>
          </a:prstGeom>
          <a:noFill/>
          <a:ln>
            <a:noFill/>
          </a:ln>
        </p:spPr>
      </p:pic>
      <p:pic>
        <p:nvPicPr>
          <p:cNvPr id="19" name="Picture 18" descr="Respirador semifacial desechable "/>
          <p:cNvPicPr/>
          <p:nvPr/>
        </p:nvPicPr>
        <p:blipFill>
          <a:blip r:embed="rId8" cstate="email">
            <a:extLst>
              <a:ext uri="{28A0092B-C50C-407E-A947-70E740481C1C}">
                <a14:useLocalDpi xmlns:a14="http://schemas.microsoft.com/office/drawing/2010/main"/>
              </a:ext>
            </a:extLst>
          </a:blip>
          <a:srcRect/>
          <a:stretch>
            <a:fillRect/>
          </a:stretch>
        </p:blipFill>
        <p:spPr bwMode="auto">
          <a:xfrm>
            <a:off x="3630876" y="5573618"/>
            <a:ext cx="781050" cy="781050"/>
          </a:xfrm>
          <a:prstGeom prst="rect">
            <a:avLst/>
          </a:prstGeom>
          <a:noFill/>
          <a:ln>
            <a:noFill/>
          </a:ln>
        </p:spPr>
      </p:pic>
      <p:pic>
        <p:nvPicPr>
          <p:cNvPr id="20" name="Picture 19" descr="Respirador semifacial elastomérico"/>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3886200"/>
            <a:ext cx="719455" cy="667385"/>
          </a:xfrm>
          <a:prstGeom prst="rect">
            <a:avLst/>
          </a:prstGeom>
          <a:noFill/>
          <a:ln>
            <a:noFill/>
          </a:ln>
        </p:spPr>
      </p:pic>
      <p:sp>
        <p:nvSpPr>
          <p:cNvPr id="6" name="Rectangle 5"/>
          <p:cNvSpPr/>
          <p:nvPr/>
        </p:nvSpPr>
        <p:spPr>
          <a:xfrm>
            <a:off x="2711002" y="6250245"/>
            <a:ext cx="2565777" cy="246221"/>
          </a:xfrm>
          <a:prstGeom prst="rect">
            <a:avLst/>
          </a:prstGeom>
        </p:spPr>
        <p:txBody>
          <a:bodyPr wrap="square">
            <a:spAutoFit/>
          </a:bodyPr>
          <a:lstStyle/>
          <a:p>
            <a:r>
              <a:rPr lang="en-US" sz="1000" dirty="0" err="1">
                <a:latin typeface="+mn-lt"/>
              </a:rPr>
              <a:t>Respirador</a:t>
            </a:r>
            <a:r>
              <a:rPr lang="en-US" sz="1000" dirty="0">
                <a:latin typeface="+mn-lt"/>
              </a:rPr>
              <a:t> </a:t>
            </a:r>
            <a:r>
              <a:rPr lang="en-US" sz="1000" dirty="0" err="1">
                <a:latin typeface="+mn-lt"/>
              </a:rPr>
              <a:t>semifacial</a:t>
            </a:r>
            <a:r>
              <a:rPr lang="en-US" sz="1000" dirty="0">
                <a:latin typeface="+mn-lt"/>
              </a:rPr>
              <a:t> </a:t>
            </a:r>
            <a:r>
              <a:rPr lang="en-US" sz="1000" dirty="0" err="1" smtClean="0">
                <a:latin typeface="+mn-lt"/>
              </a:rPr>
              <a:t>desechable</a:t>
            </a:r>
            <a:r>
              <a:rPr lang="en-US" sz="1000" dirty="0" smtClean="0">
                <a:latin typeface="+mn-lt"/>
              </a:rPr>
              <a:t> (N95) </a:t>
            </a:r>
            <a:endParaRPr lang="en-US" sz="1000" dirty="0">
              <a:latin typeface="+mn-lt"/>
            </a:endParaRPr>
          </a:p>
        </p:txBody>
      </p:sp>
      <p:sp>
        <p:nvSpPr>
          <p:cNvPr id="7" name="Rectangle 6"/>
          <p:cNvSpPr/>
          <p:nvPr/>
        </p:nvSpPr>
        <p:spPr>
          <a:xfrm>
            <a:off x="165445" y="4461245"/>
            <a:ext cx="2173993"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a:t>
            </a:r>
            <a:r>
              <a:rPr lang="es-MX" sz="1000" dirty="0" err="1" smtClean="0">
                <a:latin typeface="+mn-lt"/>
                <a:ea typeface="Calibri" panose="020F0502020204030204" pitchFamily="34" charset="0"/>
                <a:cs typeface="Arial" panose="020B0604020202020204" pitchFamily="34" charset="0"/>
              </a:rPr>
              <a:t>elastomérico</a:t>
            </a:r>
            <a:endParaRPr lang="en-US" sz="1000" dirty="0">
              <a:latin typeface="+mn-lt"/>
            </a:endParaRPr>
          </a:p>
        </p:txBody>
      </p:sp>
      <p:sp>
        <p:nvSpPr>
          <p:cNvPr id="8" name="Rectangle 7"/>
          <p:cNvSpPr/>
          <p:nvPr/>
        </p:nvSpPr>
        <p:spPr>
          <a:xfrm>
            <a:off x="175557" y="6300684"/>
            <a:ext cx="2417094" cy="246221"/>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elastomérico</a:t>
            </a:r>
            <a:endParaRPr lang="en-US" sz="1000" dirty="0">
              <a:latin typeface="+mn-lt"/>
            </a:endParaRPr>
          </a:p>
        </p:txBody>
      </p:sp>
      <p:sp>
        <p:nvSpPr>
          <p:cNvPr id="10" name="Rectangle 9"/>
          <p:cNvSpPr/>
          <p:nvPr/>
        </p:nvSpPr>
        <p:spPr>
          <a:xfrm>
            <a:off x="171392" y="3520509"/>
            <a:ext cx="2173993"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elastomérico</a:t>
            </a:r>
            <a:endParaRPr lang="en-US" sz="1000" dirty="0">
              <a:latin typeface="+mn-lt"/>
            </a:endParaRPr>
          </a:p>
        </p:txBody>
      </p:sp>
      <p:sp>
        <p:nvSpPr>
          <p:cNvPr id="13" name="Rectangle 12"/>
          <p:cNvSpPr/>
          <p:nvPr/>
        </p:nvSpPr>
        <p:spPr>
          <a:xfrm>
            <a:off x="169327" y="5404691"/>
            <a:ext cx="2820165" cy="246221"/>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Respirador de cara completa </a:t>
            </a:r>
            <a:r>
              <a:rPr lang="es-MX" sz="1000" dirty="0" err="1" smtClean="0">
                <a:latin typeface="+mn-lt"/>
                <a:ea typeface="Calibri" panose="020F0502020204030204" pitchFamily="34" charset="0"/>
                <a:cs typeface="Arial" panose="020B0604020202020204" pitchFamily="34" charset="0"/>
              </a:rPr>
              <a:t>elastomérico</a:t>
            </a:r>
            <a:endParaRPr lang="en-US" sz="1000" dirty="0">
              <a:latin typeface="+mn-lt"/>
            </a:endParaRPr>
          </a:p>
        </p:txBody>
      </p:sp>
      <p:sp>
        <p:nvSpPr>
          <p:cNvPr id="14" name="Rectangle 13"/>
          <p:cNvSpPr/>
          <p:nvPr/>
        </p:nvSpPr>
        <p:spPr>
          <a:xfrm>
            <a:off x="2679651" y="5414752"/>
            <a:ext cx="2522245" cy="246221"/>
          </a:xfrm>
          <a:prstGeom prst="rect">
            <a:avLst/>
          </a:prstGeom>
        </p:spPr>
        <p:txBody>
          <a:bodyPr wrap="square">
            <a:spAutoFit/>
          </a:bodyPr>
          <a:lstStyle/>
          <a:p>
            <a:r>
              <a:rPr lang="es-MX" sz="1000" dirty="0">
                <a:latin typeface="+mn-lt"/>
              </a:rPr>
              <a:t>Respirador purificador de aire( PAPR)</a:t>
            </a:r>
            <a:endParaRPr lang="en-US" sz="1000" dirty="0">
              <a:latin typeface="+mn-lt"/>
            </a:endParaRPr>
          </a:p>
        </p:txBody>
      </p:sp>
      <p:sp>
        <p:nvSpPr>
          <p:cNvPr id="21" name="Rectangle 20"/>
          <p:cNvSpPr/>
          <p:nvPr/>
        </p:nvSpPr>
        <p:spPr>
          <a:xfrm>
            <a:off x="2638458" y="4462092"/>
            <a:ext cx="2563438" cy="246221"/>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Respirador purificador de aire( PAPR)</a:t>
            </a:r>
            <a:endParaRPr lang="en-US" sz="1000" dirty="0">
              <a:latin typeface="+mn-lt"/>
            </a:endParaRPr>
          </a:p>
        </p:txBody>
      </p:sp>
      <p:sp>
        <p:nvSpPr>
          <p:cNvPr id="23" name="Rectangle 22"/>
          <p:cNvSpPr/>
          <p:nvPr/>
        </p:nvSpPr>
        <p:spPr>
          <a:xfrm>
            <a:off x="2638458" y="3536513"/>
            <a:ext cx="3154681" cy="246221"/>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Respirador de cara completa </a:t>
            </a:r>
            <a:r>
              <a:rPr lang="es-MX" sz="1000" dirty="0" err="1" smtClean="0">
                <a:latin typeface="+mn-lt"/>
                <a:ea typeface="Calibri" panose="020F0502020204030204" pitchFamily="34" charset="0"/>
                <a:cs typeface="Arial" panose="020B0604020202020204" pitchFamily="34" charset="0"/>
              </a:rPr>
              <a:t>elastomérico</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#8</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13</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8) Puede comprobar si un producto que va a utilizar contiene sílice leyendo la etiqueta del producto y la ficha de datos de seguridad (SDS).</a:t>
            </a:r>
            <a:endParaRPr lang="en-US" sz="2400" dirty="0"/>
          </a:p>
        </p:txBody>
      </p:sp>
      <p:sp>
        <p:nvSpPr>
          <p:cNvPr id="5" name="Text Placeholder 4"/>
          <p:cNvSpPr>
            <a:spLocks noGrp="1"/>
          </p:cNvSpPr>
          <p:nvPr>
            <p:ph type="body" sz="quarter" idx="14"/>
            <p:custDataLst>
              <p:tags r:id="rId3"/>
            </p:custDataLst>
          </p:nvPr>
        </p:nvSpPr>
        <p:spPr>
          <a:xfrm>
            <a:off x="228600" y="3048000"/>
            <a:ext cx="4095750" cy="3810000"/>
          </a:xfrm>
        </p:spPr>
        <p:txBody>
          <a:bodyPr>
            <a:normAutofit/>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p:txBody>
      </p:sp>
    </p:spTree>
    <p:custDataLst>
      <p:tags r:id="rId1"/>
    </p:custData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#13</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130</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13) ¿Cuándo se debe usar aire comprimido para limpiar el polvo que podría contener sílice?</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152400" y="2286000"/>
            <a:ext cx="4095750" cy="3810000"/>
          </a:xfrm>
        </p:spPr>
        <p:txBody>
          <a:bodyPr>
            <a:normAutofit/>
          </a:bodyPr>
          <a:lstStyle/>
          <a:p>
            <a:pPr lvl="0" indent="0">
              <a:buNone/>
            </a:pPr>
            <a:r>
              <a:rPr lang="es-ES_tradnl" sz="2600" dirty="0" smtClean="0"/>
              <a:t>1. Cuando nadie está viendo</a:t>
            </a:r>
          </a:p>
          <a:p>
            <a:pPr lvl="0" indent="0">
              <a:buNone/>
            </a:pPr>
            <a:r>
              <a:rPr lang="es-ES_tradnl" sz="2600" dirty="0" smtClean="0"/>
              <a:t>2. Para limpiar una pieza antes de trabajar en ella</a:t>
            </a:r>
          </a:p>
          <a:p>
            <a:pPr lvl="0" indent="0">
              <a:buNone/>
            </a:pPr>
            <a:r>
              <a:rPr lang="es-ES_tradnl" sz="2600" dirty="0" smtClean="0"/>
              <a:t>3. Para limpiar la ropa que se quita al final del día</a:t>
            </a:r>
          </a:p>
          <a:p>
            <a:pPr lvl="0" indent="0">
              <a:buNone/>
            </a:pPr>
            <a:r>
              <a:rPr lang="es-ES_tradnl" sz="2600" dirty="0" smtClean="0"/>
              <a:t>4. Nunca</a:t>
            </a:r>
          </a:p>
          <a:p>
            <a:endParaRPr lang="en-US" dirty="0"/>
          </a:p>
        </p:txBody>
      </p:sp>
    </p:spTree>
    <p:custDataLst>
      <p:tags r:id="rId1"/>
    </p:custData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#14</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131</a:t>
            </a:fld>
            <a:endParaRPr lang="en-US" sz="1400" b="0" i="0" u="none" strike="noStrike" cap="none">
              <a:solidFill>
                <a:srgbClr val="000000"/>
              </a:solidFill>
              <a:latin typeface="Times New Roman"/>
              <a:ea typeface="Times New Roman"/>
              <a:cs typeface="Times New Roman"/>
              <a:sym typeface="Times New Roman"/>
            </a:endParaRPr>
          </a:p>
        </p:txBody>
      </p:sp>
      <p:sp>
        <p:nvSpPr>
          <p:cNvPr id="5" name="Text Placeholder 4"/>
          <p:cNvSpPr>
            <a:spLocks noGrp="1"/>
          </p:cNvSpPr>
          <p:nvPr>
            <p:ph type="body" sz="quarter" idx="14"/>
            <p:custDataLst>
              <p:tags r:id="rId2"/>
            </p:custDataLst>
          </p:nvPr>
        </p:nvSpPr>
        <p:spPr>
          <a:xfrm>
            <a:off x="304800" y="28956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
        <p:nvSpPr>
          <p:cNvPr id="11" name="Shape 318"/>
          <p:cNvSpPr txBox="1">
            <a:spLocks noGrp="1"/>
          </p:cNvSpPr>
          <p:nvPr>
            <p:ph type="body" idx="13"/>
          </p:nvPr>
        </p:nvSpPr>
        <p:spPr>
          <a:prstGeom prst="rect">
            <a:avLst/>
          </a:prstGeom>
          <a:noFill/>
          <a:ln>
            <a:noFill/>
          </a:ln>
        </p:spPr>
        <p:txBody>
          <a:bodyPr lIns="91425" tIns="45700" rIns="91425" bIns="45700" anchor="t" anchorCtr="0">
            <a:noAutofit/>
          </a:bodyPr>
          <a:lstStyle/>
          <a:p>
            <a:pPr marL="203200" lvl="0" indent="0">
              <a:buNone/>
            </a:pPr>
            <a:r>
              <a:rPr lang="es-ES_tradnl" sz="2400" dirty="0" smtClean="0"/>
              <a:t>14) Si el </a:t>
            </a:r>
            <a:r>
              <a:rPr lang="es-ES_tradnl" sz="2400" dirty="0"/>
              <a:t>polvo de sílice que se genera es visible, probablemente significa que el nivel de polvo de sílice invisible es demasiado alto:</a:t>
            </a:r>
            <a:endParaRPr lang="en-US" sz="2400" dirty="0"/>
          </a:p>
        </p:txBody>
      </p:sp>
    </p:spTree>
    <p:custDataLst>
      <p:tags r:id="rId1"/>
    </p:custData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 Posterior #15</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132</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t>15) Para cualquier tarea dada, los niveles de polvo serán más altos si se realiza adentro que si se realiza afuera</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152400" y="28956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14</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t>9) Los métodos húmedos se utilizan cuando una corriente de agua se aplica a la superficie cuando se está cortando. Esto se hace mejor utilizando un sistema de alimentación continua de agua que se ha incorporado al equipo.</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04800" y="33528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
        <p:nvSpPr>
          <p:cNvPr id="9" name="Title 1"/>
          <p:cNvSpPr>
            <a:spLocks noGrp="1"/>
          </p:cNvSpPr>
          <p:nvPr>
            <p:ph type="title"/>
          </p:nvPr>
        </p:nvSpPr>
        <p:spPr/>
        <p:txBody>
          <a:bodyPr/>
          <a:lstStyle/>
          <a:p>
            <a:r>
              <a:rPr lang="es-ES_tradnl" dirty="0" smtClean="0"/>
              <a:t>Prueba</a:t>
            </a:r>
            <a:r>
              <a:rPr lang="en-US" dirty="0" smtClean="0"/>
              <a:t> Previa #9</a:t>
            </a:r>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#10</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15</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t>10) Un pañuelo y una máscara con elástica protegen sus pulmones de la sílice invisible.</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228600" y="2667000"/>
            <a:ext cx="4095750" cy="3810000"/>
          </a:xfrm>
        </p:spPr>
        <p:txBody>
          <a:bodyPr>
            <a:normAutofit/>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#11</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16</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11) Bajo la Ley de Seguridad y Salud Ocupacional usted tiene derecho a:</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152400" y="2362200"/>
            <a:ext cx="4095750" cy="3810000"/>
          </a:xfrm>
        </p:spPr>
        <p:txBody>
          <a:bodyPr>
            <a:normAutofit/>
          </a:bodyPr>
          <a:lstStyle/>
          <a:p>
            <a:pPr marL="203200" lvl="0" indent="0">
              <a:buNone/>
            </a:pPr>
            <a:r>
              <a:rPr lang="es-ES_tradnl" sz="2600" dirty="0" smtClean="0"/>
              <a:t>1. Dos pausas de diez minutos y una pausa para el almuerzo </a:t>
            </a:r>
            <a:endParaRPr lang="en-US" sz="2600" dirty="0" smtClean="0"/>
          </a:p>
          <a:p>
            <a:pPr marL="203200" lvl="0" indent="0">
              <a:buNone/>
            </a:pPr>
            <a:r>
              <a:rPr lang="es-ES_tradnl" sz="2600" dirty="0" smtClean="0"/>
              <a:t>2. Un lugar de trabajo seguro </a:t>
            </a:r>
            <a:endParaRPr lang="en-US" sz="2600" dirty="0" smtClean="0"/>
          </a:p>
          <a:p>
            <a:pPr marL="203200" lvl="0" indent="0">
              <a:buNone/>
            </a:pPr>
            <a:r>
              <a:rPr lang="es-ES_tradnl" sz="2600" dirty="0" smtClean="0"/>
              <a:t>3. Pago por tiempo extra </a:t>
            </a:r>
            <a:endParaRPr lang="en-US" sz="2600" dirty="0" smtClean="0"/>
          </a:p>
          <a:p>
            <a:pPr marL="203200" lvl="0" indent="0">
              <a:buNone/>
            </a:pPr>
            <a:r>
              <a:rPr lang="es-ES_tradnl" sz="2600" dirty="0" smtClean="0"/>
              <a:t>4. Dos semanas de vacaciones</a:t>
            </a:r>
            <a:endParaRPr lang="en-US" sz="2600"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#12</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17</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t>12) La Tabla 1 de OSHA requiere el uso de respiradores APF 25 cuando se hace fileteado manual de los ladrillos durante más de 4 horas al día. ¿Cuáles de los siguientes son respiradores de al menos APF 25?:</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81000" y="2895600"/>
            <a:ext cx="4095750" cy="3810000"/>
          </a:xfrm>
        </p:spPr>
        <p:txBody>
          <a:bodyPr>
            <a:normAutofit lnSpcReduction="10000"/>
          </a:bodyPr>
          <a:lstStyle/>
          <a:p>
            <a:r>
              <a:rPr lang="en-US" sz="2400" dirty="0" smtClean="0"/>
              <a:t> A</a:t>
            </a:r>
          </a:p>
          <a:p>
            <a:endParaRPr lang="en-US" sz="2400" dirty="0" smtClean="0"/>
          </a:p>
          <a:p>
            <a:endParaRPr lang="en-US" sz="2400" dirty="0" smtClean="0"/>
          </a:p>
          <a:p>
            <a:r>
              <a:rPr lang="en-US" sz="2400" dirty="0" smtClean="0"/>
              <a:t>  B</a:t>
            </a:r>
          </a:p>
          <a:p>
            <a:endParaRPr lang="en-US" sz="2400" dirty="0" smtClean="0"/>
          </a:p>
          <a:p>
            <a:endParaRPr lang="en-US" sz="2400" dirty="0" smtClean="0"/>
          </a:p>
          <a:p>
            <a:r>
              <a:rPr lang="en-US" sz="2400" dirty="0" smtClean="0"/>
              <a:t>  C</a:t>
            </a:r>
          </a:p>
          <a:p>
            <a:endParaRPr lang="en-US" sz="2400" dirty="0" smtClean="0"/>
          </a:p>
          <a:p>
            <a:endParaRPr lang="en-US" sz="2400" dirty="0" smtClean="0"/>
          </a:p>
          <a:p>
            <a:r>
              <a:rPr lang="en-US" sz="2400" dirty="0" smtClean="0"/>
              <a:t>  D  </a:t>
            </a:r>
            <a:endParaRPr lang="en-US" sz="2400" dirty="0"/>
          </a:p>
        </p:txBody>
      </p:sp>
      <p:pic>
        <p:nvPicPr>
          <p:cNvPr id="11" name="Picture 10" descr="Respirador semifacial elastomérico"/>
          <p:cNvPicPr/>
          <p:nvPr/>
        </p:nvPicPr>
        <p:blipFill>
          <a:blip r:embed="rId5" cstate="email">
            <a:extLst>
              <a:ext uri="{28A0092B-C50C-407E-A947-70E740481C1C}">
                <a14:useLocalDpi xmlns:a14="http://schemas.microsoft.com/office/drawing/2010/main"/>
              </a:ext>
            </a:extLst>
          </a:blip>
          <a:srcRect/>
          <a:stretch>
            <a:fillRect/>
          </a:stretch>
        </p:blipFill>
        <p:spPr bwMode="auto">
          <a:xfrm>
            <a:off x="920863" y="2861825"/>
            <a:ext cx="719455" cy="667385"/>
          </a:xfrm>
          <a:prstGeom prst="rect">
            <a:avLst/>
          </a:prstGeom>
          <a:noFill/>
          <a:ln>
            <a:noFill/>
          </a:ln>
        </p:spPr>
      </p:pic>
      <p:pic>
        <p:nvPicPr>
          <p:cNvPr id="12" name="Picture 11" descr="Respirador de cara completa elastomérico"/>
          <p:cNvPicPr/>
          <p:nvPr/>
        </p:nvPicPr>
        <p:blipFill>
          <a:blip r:embed="rId6" cstate="email">
            <a:extLst>
              <a:ext uri="{28A0092B-C50C-407E-A947-70E740481C1C}">
                <a14:useLocalDpi xmlns:a14="http://schemas.microsoft.com/office/drawing/2010/main"/>
              </a:ext>
            </a:extLst>
          </a:blip>
          <a:srcRect/>
          <a:stretch>
            <a:fillRect/>
          </a:stretch>
        </p:blipFill>
        <p:spPr bwMode="auto">
          <a:xfrm>
            <a:off x="3171968" y="2821896"/>
            <a:ext cx="876300" cy="876300"/>
          </a:xfrm>
          <a:prstGeom prst="rect">
            <a:avLst/>
          </a:prstGeom>
          <a:noFill/>
          <a:ln>
            <a:noFill/>
          </a:ln>
        </p:spPr>
      </p:pic>
      <p:pic>
        <p:nvPicPr>
          <p:cNvPr id="15" name="Picture 14" descr="Respirador purificador de aire "/>
          <p:cNvPicPr/>
          <p:nvPr/>
        </p:nvPicPr>
        <p:blipFill>
          <a:blip r:embed="rId7" cstate="email">
            <a:extLst>
              <a:ext uri="{28A0092B-C50C-407E-A947-70E740481C1C}">
                <a14:useLocalDpi xmlns:a14="http://schemas.microsoft.com/office/drawing/2010/main"/>
              </a:ext>
            </a:extLst>
          </a:blip>
          <a:stretch>
            <a:fillRect/>
          </a:stretch>
        </p:blipFill>
        <p:spPr>
          <a:xfrm>
            <a:off x="2964428" y="3796253"/>
            <a:ext cx="1291379" cy="667385"/>
          </a:xfrm>
          <a:prstGeom prst="rect">
            <a:avLst/>
          </a:prstGeom>
        </p:spPr>
      </p:pic>
      <p:pic>
        <p:nvPicPr>
          <p:cNvPr id="16" name="Picture 15" descr="Respirador semifacial elastomérico"/>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8558" y="5650782"/>
            <a:ext cx="719455" cy="667385"/>
          </a:xfrm>
          <a:prstGeom prst="rect">
            <a:avLst/>
          </a:prstGeom>
          <a:noFill/>
          <a:ln>
            <a:noFill/>
          </a:ln>
        </p:spPr>
      </p:pic>
      <p:pic>
        <p:nvPicPr>
          <p:cNvPr id="18" name="Picture 17" descr="Respirador de cara completa elastomérico"/>
          <p:cNvPicPr/>
          <p:nvPr/>
        </p:nvPicPr>
        <p:blipFill>
          <a:blip r:embed="rId6" cstate="email">
            <a:extLst>
              <a:ext uri="{28A0092B-C50C-407E-A947-70E740481C1C}">
                <a14:useLocalDpi xmlns:a14="http://schemas.microsoft.com/office/drawing/2010/main"/>
              </a:ext>
            </a:extLst>
          </a:blip>
          <a:srcRect/>
          <a:stretch>
            <a:fillRect/>
          </a:stretch>
        </p:blipFill>
        <p:spPr bwMode="auto">
          <a:xfrm>
            <a:off x="914062" y="4637540"/>
            <a:ext cx="876300" cy="876300"/>
          </a:xfrm>
          <a:prstGeom prst="rect">
            <a:avLst/>
          </a:prstGeom>
          <a:noFill/>
          <a:ln>
            <a:noFill/>
          </a:ln>
        </p:spPr>
      </p:pic>
      <p:pic>
        <p:nvPicPr>
          <p:cNvPr id="19" name="Picture 18" descr="Respirador descartable (n95)"/>
          <p:cNvPicPr/>
          <p:nvPr/>
        </p:nvPicPr>
        <p:blipFill>
          <a:blip r:embed="rId8" cstate="email">
            <a:extLst>
              <a:ext uri="{28A0092B-C50C-407E-A947-70E740481C1C}">
                <a14:useLocalDpi xmlns:a14="http://schemas.microsoft.com/office/drawing/2010/main"/>
              </a:ext>
            </a:extLst>
          </a:blip>
          <a:srcRect/>
          <a:stretch>
            <a:fillRect/>
          </a:stretch>
        </p:blipFill>
        <p:spPr bwMode="auto">
          <a:xfrm>
            <a:off x="3223969" y="5623827"/>
            <a:ext cx="781050" cy="781050"/>
          </a:xfrm>
          <a:prstGeom prst="rect">
            <a:avLst/>
          </a:prstGeom>
          <a:noFill/>
          <a:ln>
            <a:noFill/>
          </a:ln>
        </p:spPr>
      </p:pic>
      <p:pic>
        <p:nvPicPr>
          <p:cNvPr id="20" name="Picture 19" descr="Respirador semifacial elastomérico"/>
          <p:cNvPicPr/>
          <p:nvPr/>
        </p:nvPicPr>
        <p:blipFill>
          <a:blip r:embed="rId5" cstate="email">
            <a:extLst>
              <a:ext uri="{28A0092B-C50C-407E-A947-70E740481C1C}">
                <a14:useLocalDpi xmlns:a14="http://schemas.microsoft.com/office/drawing/2010/main"/>
              </a:ext>
            </a:extLst>
          </a:blip>
          <a:srcRect/>
          <a:stretch>
            <a:fillRect/>
          </a:stretch>
        </p:blipFill>
        <p:spPr bwMode="auto">
          <a:xfrm>
            <a:off x="978178" y="3875595"/>
            <a:ext cx="719455" cy="667385"/>
          </a:xfrm>
          <a:prstGeom prst="rect">
            <a:avLst/>
          </a:prstGeom>
          <a:noFill/>
          <a:ln>
            <a:noFill/>
          </a:ln>
        </p:spPr>
      </p:pic>
      <p:sp>
        <p:nvSpPr>
          <p:cNvPr id="6" name="Rectangle 5"/>
          <p:cNvSpPr/>
          <p:nvPr/>
        </p:nvSpPr>
        <p:spPr>
          <a:xfrm>
            <a:off x="193595" y="3579292"/>
            <a:ext cx="2424698" cy="246221"/>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elastomérico</a:t>
            </a:r>
            <a:endParaRPr lang="en-US" sz="1000" dirty="0">
              <a:latin typeface="+mn-lt"/>
            </a:endParaRPr>
          </a:p>
        </p:txBody>
      </p:sp>
      <p:sp>
        <p:nvSpPr>
          <p:cNvPr id="7" name="Rectangle 6"/>
          <p:cNvSpPr/>
          <p:nvPr/>
        </p:nvSpPr>
        <p:spPr>
          <a:xfrm>
            <a:off x="2756889" y="3574559"/>
            <a:ext cx="2582758" cy="246221"/>
          </a:xfrm>
          <a:prstGeom prst="rect">
            <a:avLst/>
          </a:prstGeom>
        </p:spPr>
        <p:txBody>
          <a:bodyPr wrap="none">
            <a:spAutoFit/>
          </a:bodyPr>
          <a:lstStyle/>
          <a:p>
            <a:r>
              <a:rPr lang="es-MX" sz="1000" dirty="0" smtClean="0">
                <a:latin typeface="+mn-lt"/>
                <a:ea typeface="Calibri" panose="020F0502020204030204" pitchFamily="34" charset="0"/>
                <a:cs typeface="Arial" panose="020B0604020202020204" pitchFamily="34" charset="0"/>
              </a:rPr>
              <a:t>Respirador de cara completa </a:t>
            </a:r>
            <a:r>
              <a:rPr lang="es-MX" sz="1000" dirty="0" err="1" smtClean="0">
                <a:latin typeface="+mn-lt"/>
                <a:ea typeface="Calibri" panose="020F0502020204030204" pitchFamily="34" charset="0"/>
                <a:cs typeface="Arial" panose="020B0604020202020204" pitchFamily="34" charset="0"/>
              </a:rPr>
              <a:t>elastomérico</a:t>
            </a:r>
            <a:endParaRPr lang="en-US" sz="1000" dirty="0">
              <a:latin typeface="+mn-lt"/>
            </a:endParaRPr>
          </a:p>
        </p:txBody>
      </p:sp>
      <p:sp>
        <p:nvSpPr>
          <p:cNvPr id="8" name="Rectangle 7"/>
          <p:cNvSpPr/>
          <p:nvPr/>
        </p:nvSpPr>
        <p:spPr>
          <a:xfrm>
            <a:off x="2809770" y="4475827"/>
            <a:ext cx="1901483"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purificador de aire </a:t>
            </a:r>
            <a:endParaRPr lang="en-US" sz="1000" dirty="0">
              <a:latin typeface="+mn-lt"/>
            </a:endParaRPr>
          </a:p>
        </p:txBody>
      </p:sp>
      <p:sp>
        <p:nvSpPr>
          <p:cNvPr id="22" name="Rectangle 21"/>
          <p:cNvSpPr/>
          <p:nvPr/>
        </p:nvSpPr>
        <p:spPr>
          <a:xfrm>
            <a:off x="193595" y="4475828"/>
            <a:ext cx="2173993"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elastomérico</a:t>
            </a:r>
            <a:endParaRPr lang="en-US" sz="1000" dirty="0">
              <a:latin typeface="+mn-lt"/>
            </a:endParaRPr>
          </a:p>
        </p:txBody>
      </p:sp>
      <p:sp>
        <p:nvSpPr>
          <p:cNvPr id="23" name="Rectangle 22"/>
          <p:cNvSpPr/>
          <p:nvPr/>
        </p:nvSpPr>
        <p:spPr>
          <a:xfrm>
            <a:off x="2809770" y="5431456"/>
            <a:ext cx="1901483"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purificador de aire </a:t>
            </a:r>
            <a:endParaRPr lang="en-US" sz="1000" dirty="0">
              <a:latin typeface="+mn-lt"/>
            </a:endParaRPr>
          </a:p>
        </p:txBody>
      </p:sp>
      <p:sp>
        <p:nvSpPr>
          <p:cNvPr id="24" name="Rectangle 23"/>
          <p:cNvSpPr/>
          <p:nvPr/>
        </p:nvSpPr>
        <p:spPr>
          <a:xfrm>
            <a:off x="193595" y="5419267"/>
            <a:ext cx="2763427" cy="246221"/>
          </a:xfrm>
          <a:prstGeom prst="rect">
            <a:avLst/>
          </a:prstGeom>
        </p:spPr>
        <p:txBody>
          <a:bodyPr wrap="square">
            <a:spAutoFit/>
          </a:bodyPr>
          <a:lstStyle/>
          <a:p>
            <a:r>
              <a:rPr lang="es-MX" sz="1000" dirty="0" smtClean="0">
                <a:latin typeface="+mn-lt"/>
                <a:ea typeface="Calibri" panose="020F0502020204030204" pitchFamily="34" charset="0"/>
                <a:cs typeface="Arial" panose="020B0604020202020204" pitchFamily="34" charset="0"/>
              </a:rPr>
              <a:t>Respirador de cara completa </a:t>
            </a:r>
            <a:r>
              <a:rPr lang="es-MX" sz="1000" dirty="0" err="1" smtClean="0">
                <a:latin typeface="+mn-lt"/>
                <a:ea typeface="Calibri" panose="020F0502020204030204" pitchFamily="34" charset="0"/>
                <a:cs typeface="Arial" panose="020B0604020202020204" pitchFamily="34" charset="0"/>
              </a:rPr>
              <a:t>elastomérico</a:t>
            </a:r>
            <a:endParaRPr lang="en-US" sz="1000" dirty="0">
              <a:latin typeface="+mn-lt"/>
            </a:endParaRPr>
          </a:p>
        </p:txBody>
      </p:sp>
      <p:sp>
        <p:nvSpPr>
          <p:cNvPr id="26" name="Rectangle 25"/>
          <p:cNvSpPr/>
          <p:nvPr/>
        </p:nvSpPr>
        <p:spPr>
          <a:xfrm>
            <a:off x="2809770" y="6382955"/>
            <a:ext cx="1837362" cy="246221"/>
          </a:xfrm>
          <a:prstGeom prst="rect">
            <a:avLst/>
          </a:prstGeom>
        </p:spPr>
        <p:txBody>
          <a:bodyPr wrap="square">
            <a:spAutoFit/>
          </a:bodyPr>
          <a:lstStyle/>
          <a:p>
            <a:r>
              <a:rPr lang="es-MX" sz="1000" dirty="0">
                <a:latin typeface="+mn-lt"/>
              </a:rPr>
              <a:t>Respirador descartable (n95)</a:t>
            </a:r>
            <a:endParaRPr lang="en-US" sz="1000" dirty="0">
              <a:latin typeface="+mn-lt"/>
            </a:endParaRPr>
          </a:p>
        </p:txBody>
      </p:sp>
      <p:sp>
        <p:nvSpPr>
          <p:cNvPr id="27" name="Rectangle 26"/>
          <p:cNvSpPr/>
          <p:nvPr/>
        </p:nvSpPr>
        <p:spPr>
          <a:xfrm>
            <a:off x="193595" y="6382955"/>
            <a:ext cx="2438130" cy="246221"/>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elastomérico</a:t>
            </a:r>
            <a:endParaRPr lang="en-US" sz="1000" dirty="0">
              <a:latin typeface="+mn-lt"/>
            </a:endParaRPr>
          </a:p>
        </p:txBody>
      </p:sp>
      <p:pic>
        <p:nvPicPr>
          <p:cNvPr id="25" name="Picture 24" descr="Respirador purificador de aire "/>
          <p:cNvPicPr/>
          <p:nvPr/>
        </p:nvPicPr>
        <p:blipFill>
          <a:blip r:embed="rId7" cstate="email">
            <a:extLst>
              <a:ext uri="{28A0092B-C50C-407E-A947-70E740481C1C}">
                <a14:useLocalDpi xmlns:a14="http://schemas.microsoft.com/office/drawing/2010/main"/>
              </a:ext>
            </a:extLst>
          </a:blip>
          <a:stretch>
            <a:fillRect/>
          </a:stretch>
        </p:blipFill>
        <p:spPr>
          <a:xfrm>
            <a:off x="2968805" y="4748257"/>
            <a:ext cx="1291379" cy="667385"/>
          </a:xfrm>
          <a:prstGeom prst="rect">
            <a:avLst/>
          </a:prstGeom>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#13</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18</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13) ¿Cuándo se debe usar aire comprimido para limpiar el polvo que podría contener sílice?</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152400" y="2286000"/>
            <a:ext cx="4095750" cy="3810000"/>
          </a:xfrm>
        </p:spPr>
        <p:txBody>
          <a:bodyPr>
            <a:normAutofit/>
          </a:bodyPr>
          <a:lstStyle/>
          <a:p>
            <a:pPr lvl="0" indent="0">
              <a:buNone/>
            </a:pPr>
            <a:r>
              <a:rPr lang="es-ES_tradnl" sz="2600" dirty="0" smtClean="0"/>
              <a:t>1. Cuando nadie está viendo</a:t>
            </a:r>
          </a:p>
          <a:p>
            <a:pPr lvl="0" indent="0">
              <a:buNone/>
            </a:pPr>
            <a:r>
              <a:rPr lang="es-ES_tradnl" sz="2600" dirty="0" smtClean="0"/>
              <a:t>2. Para limpiar una pieza antes de trabajar en ella</a:t>
            </a:r>
          </a:p>
          <a:p>
            <a:pPr lvl="0" indent="0">
              <a:buNone/>
            </a:pPr>
            <a:r>
              <a:rPr lang="es-ES_tradnl" sz="2600" dirty="0" smtClean="0"/>
              <a:t>3. Para limpiar la ropa que se quita al final del día</a:t>
            </a:r>
          </a:p>
          <a:p>
            <a:pPr lvl="0" indent="0">
              <a:buNone/>
            </a:pPr>
            <a:r>
              <a:rPr lang="es-ES_tradnl" sz="2600" dirty="0" smtClean="0"/>
              <a:t>4. Nunca</a:t>
            </a:r>
          </a:p>
          <a:p>
            <a:endParaRPr lang="en-US"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#14</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19</a:t>
            </a:fld>
            <a:endParaRPr lang="en-US" sz="1400" b="0" i="0" u="none" strike="noStrike" cap="none">
              <a:solidFill>
                <a:srgbClr val="000000"/>
              </a:solidFill>
              <a:latin typeface="Times New Roman"/>
              <a:ea typeface="Times New Roman"/>
              <a:cs typeface="Times New Roman"/>
              <a:sym typeface="Times New Roman"/>
            </a:endParaRPr>
          </a:p>
        </p:txBody>
      </p:sp>
      <p:sp>
        <p:nvSpPr>
          <p:cNvPr id="5" name="Text Placeholder 4"/>
          <p:cNvSpPr>
            <a:spLocks noGrp="1"/>
          </p:cNvSpPr>
          <p:nvPr>
            <p:ph type="body" sz="quarter" idx="14"/>
            <p:custDataLst>
              <p:tags r:id="rId2"/>
            </p:custDataLst>
          </p:nvPr>
        </p:nvSpPr>
        <p:spPr>
          <a:xfrm>
            <a:off x="304800" y="28956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
        <p:nvSpPr>
          <p:cNvPr id="11" name="Shape 318"/>
          <p:cNvSpPr txBox="1">
            <a:spLocks noGrp="1"/>
          </p:cNvSpPr>
          <p:nvPr>
            <p:ph type="body" idx="13"/>
          </p:nvPr>
        </p:nvSpPr>
        <p:spPr>
          <a:prstGeom prst="rect">
            <a:avLst/>
          </a:prstGeom>
          <a:noFill/>
          <a:ln>
            <a:noFill/>
          </a:ln>
        </p:spPr>
        <p:txBody>
          <a:bodyPr lIns="91425" tIns="45700" rIns="91425" bIns="45700" anchor="t" anchorCtr="0">
            <a:noAutofit/>
          </a:bodyPr>
          <a:lstStyle/>
          <a:p>
            <a:pPr marL="203200" lvl="0" indent="0">
              <a:buNone/>
            </a:pPr>
            <a:r>
              <a:rPr lang="es-ES_tradnl" sz="2400" dirty="0" smtClean="0"/>
              <a:t>14) Si el </a:t>
            </a:r>
            <a:r>
              <a:rPr lang="es-ES_tradnl" sz="2400" dirty="0"/>
              <a:t>polvo de sílice que se genera es visible, probablemente significa que el nivel de polvo de sílice invisible es demasiado alto:</a:t>
            </a:r>
            <a:endParaRPr lang="en-US" sz="24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a:buSzPct val="25000"/>
            </a:pPr>
            <a:r>
              <a:rPr lang="es-ES_tradnl" dirty="0" smtClean="0"/>
              <a:t>Limitación </a:t>
            </a:r>
            <a:r>
              <a:rPr lang="es-ES_tradnl" dirty="0"/>
              <a:t>de </a:t>
            </a:r>
            <a:r>
              <a:rPr lang="es-ES_tradnl" dirty="0" smtClean="0"/>
              <a:t>Responsabilidad</a:t>
            </a:r>
            <a:endParaRPr lang="en-US" sz="4400" b="0" i="0" u="none" strike="noStrike" cap="none" dirty="0">
              <a:solidFill>
                <a:srgbClr val="00539B"/>
              </a:solidFill>
              <a:latin typeface="Tahoma"/>
              <a:ea typeface="Tahoma"/>
              <a:cs typeface="Tahoma"/>
              <a:sym typeface="Tahoma"/>
            </a:endParaRPr>
          </a:p>
        </p:txBody>
      </p:sp>
      <p:sp>
        <p:nvSpPr>
          <p:cNvPr id="236" name="Shape 236"/>
          <p:cNvSpPr txBox="1">
            <a:spLocks noGrp="1"/>
          </p:cNvSpPr>
          <p:nvPr>
            <p:ph type="body" idx="1"/>
          </p:nvPr>
        </p:nvSpPr>
        <p:spPr>
          <a:xfrm>
            <a:off x="533400" y="1295400"/>
            <a:ext cx="8382000" cy="5105400"/>
          </a:xfrm>
          <a:prstGeom prst="rect">
            <a:avLst/>
          </a:prstGeom>
          <a:noFill/>
          <a:ln>
            <a:noFill/>
          </a:ln>
        </p:spPr>
        <p:txBody>
          <a:bodyPr lIns="91425" tIns="45700" rIns="91425" bIns="45700" anchor="t" anchorCtr="0">
            <a:noAutofit/>
          </a:bodyPr>
          <a:lstStyle/>
          <a:p>
            <a:pPr marL="203200" indent="0">
              <a:buNone/>
            </a:pPr>
            <a:r>
              <a:rPr lang="es-ES_tradnl" sz="2400" dirty="0"/>
              <a:t>Este material fue producido bajo la subvención número SH-29668-SH6 de la Administración de Seguridad y Salud Ocupacional del Departamento del Trabajo de los Estados Unidos.  No refleja necesariamente los puntos de vista o políticas del Departamento del Trabajo, ni la mención de nombres o productos comerciales u organizaciones implica el respaldo del Gobierno de los Estados Unidos.</a:t>
            </a:r>
            <a:endParaRPr lang="en-US" sz="2400" dirty="0"/>
          </a:p>
        </p:txBody>
      </p:sp>
      <p:sp>
        <p:nvSpPr>
          <p:cNvPr id="237" name="Shape 237"/>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2</a:t>
            </a:fld>
            <a:endParaRPr lang="en-US" sz="1400" b="0" i="0" u="none" strike="noStrike" cap="none">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#15</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20</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t>15) Para cualquier tarea dada, los niveles de polvo serán más altos si se realiza adentro que si se realiza afuera</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152400" y="28956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a:buSzPct val="25000"/>
            </a:pPr>
            <a:r>
              <a:rPr lang="es-ES_tradnl" dirty="0" smtClean="0"/>
              <a:t>¿Qué es </a:t>
            </a:r>
            <a:r>
              <a:rPr lang="es-ES_tradnl" sz="4400" b="0" i="0" u="none" strike="noStrike" cap="none" dirty="0" smtClean="0">
                <a:solidFill>
                  <a:srgbClr val="00539B"/>
                </a:solidFill>
                <a:sym typeface="Tahoma"/>
              </a:rPr>
              <a:t>OSHA?</a:t>
            </a:r>
            <a:endParaRPr lang="es-ES_tradnl" sz="4400" b="0" i="0" u="none" strike="noStrike" cap="none" dirty="0">
              <a:solidFill>
                <a:srgbClr val="00539B"/>
              </a:solidFill>
              <a:sym typeface="Tahoma"/>
            </a:endParaRPr>
          </a:p>
        </p:txBody>
      </p:sp>
      <p:sp>
        <p:nvSpPr>
          <p:cNvPr id="281" name="Shape 281"/>
          <p:cNvSpPr txBox="1">
            <a:spLocks noGrp="1"/>
          </p:cNvSpPr>
          <p:nvPr>
            <p:ph type="body" idx="1"/>
          </p:nvPr>
        </p:nvSpPr>
        <p:spPr>
          <a:xfrm>
            <a:off x="609600" y="1508124"/>
            <a:ext cx="8305799" cy="4968875"/>
          </a:xfrm>
          <a:prstGeom prst="rect">
            <a:avLst/>
          </a:prstGeom>
          <a:noFill/>
          <a:ln>
            <a:noFill/>
          </a:ln>
        </p:spPr>
        <p:txBody>
          <a:bodyPr lIns="91425" tIns="45700" rIns="91425" bIns="45700" anchor="t" anchorCtr="0">
            <a:noAutofit/>
          </a:bodyPr>
          <a:lstStyle/>
          <a:p>
            <a:pPr indent="-342900">
              <a:lnSpc>
                <a:spcPct val="80000"/>
              </a:lnSpc>
              <a:spcBef>
                <a:spcPts val="0"/>
              </a:spcBef>
            </a:pPr>
            <a:r>
              <a:rPr lang="es-ES_tradnl" sz="2400" b="0" i="0" strike="noStrike" cap="none" dirty="0" smtClean="0">
                <a:solidFill>
                  <a:schemeClr val="dk1"/>
                </a:solidFill>
                <a:sym typeface="Tahoma"/>
              </a:rPr>
              <a:t>Ley de Seguridad y Salud Ocupacional </a:t>
            </a:r>
            <a:r>
              <a:rPr lang="es-ES_tradnl" sz="2800" b="0" i="0" strike="noStrike" cap="none" dirty="0" smtClean="0">
                <a:solidFill>
                  <a:schemeClr val="dk1"/>
                </a:solidFill>
                <a:sym typeface="Tahoma"/>
              </a:rPr>
              <a:t>(</a:t>
            </a:r>
            <a:r>
              <a:rPr lang="es-ES_tradnl" sz="2000" b="0" i="0" strike="noStrike" cap="none" dirty="0" smtClean="0">
                <a:solidFill>
                  <a:schemeClr val="dk1"/>
                </a:solidFill>
                <a:sym typeface="Tahoma"/>
              </a:rPr>
              <a:t>OSHA por sus siglas en </a:t>
            </a:r>
            <a:r>
              <a:rPr lang="es-ES_tradnl" sz="2000" dirty="0" smtClean="0"/>
              <a:t>Inglés</a:t>
            </a:r>
            <a:r>
              <a:rPr lang="es-ES_tradnl" sz="2800" b="0" i="0" strike="noStrike" cap="none" dirty="0" smtClean="0">
                <a:solidFill>
                  <a:schemeClr val="dk1"/>
                </a:solidFill>
                <a:sym typeface="Tahoma"/>
              </a:rPr>
              <a:t>)</a:t>
            </a:r>
            <a:endParaRPr lang="es-ES_tradnl" sz="2800" b="0" i="0" u="none" strike="noStrike" cap="none" dirty="0" smtClean="0">
              <a:solidFill>
                <a:schemeClr val="dk1"/>
              </a:solidFill>
              <a:sym typeface="Tahoma"/>
            </a:endParaRPr>
          </a:p>
          <a:p>
            <a:r>
              <a:rPr lang="es-ES_tradnl" sz="2400" dirty="0" smtClean="0"/>
              <a:t> Organismo gubernamental encargado de la protección de la seguridad y salud de los trabajadores</a:t>
            </a:r>
          </a:p>
          <a:p>
            <a:pPr lvl="0" indent="-342900">
              <a:lnSpc>
                <a:spcPct val="80000"/>
              </a:lnSpc>
              <a:spcBef>
                <a:spcPts val="560"/>
              </a:spcBef>
            </a:pPr>
            <a:r>
              <a:rPr lang="es-ES_tradnl" sz="2400" dirty="0" smtClean="0"/>
              <a:t>Creado en 1970 por la Ley de Seguridad y Salud Ocupacional (OSH por sus siglas en Inglés)</a:t>
            </a:r>
          </a:p>
          <a:p>
            <a:pPr marL="203200" indent="0">
              <a:buNone/>
            </a:pPr>
            <a:r>
              <a:rPr lang="es-ES_tradnl" sz="2000" dirty="0" smtClean="0"/>
              <a:t>Le permite a los estados tomarse la responsabilidad de implementar la Ley OSH siempre y cuando sus reglamentos sean </a:t>
            </a:r>
            <a:r>
              <a:rPr lang="es-ES_tradnl" sz="2000" u="sng" dirty="0" smtClean="0"/>
              <a:t>al menos tan estrictos</a:t>
            </a:r>
            <a:r>
              <a:rPr lang="es-ES_tradnl" sz="2000" dirty="0" smtClean="0"/>
              <a:t> como la OSHA Federal</a:t>
            </a:r>
          </a:p>
          <a:p>
            <a:pPr indent="-342900"/>
            <a:r>
              <a:rPr lang="es-ES_tradnl" sz="2400" dirty="0" smtClean="0"/>
              <a:t>La misión de OSHA es</a:t>
            </a:r>
            <a:r>
              <a:rPr lang="es-ES_tradnl" sz="2400" b="0" i="0" u="none" strike="noStrike" cap="none" dirty="0" smtClean="0">
                <a:solidFill>
                  <a:schemeClr val="dk1"/>
                </a:solidFill>
                <a:sym typeface="Tahoma"/>
              </a:rPr>
              <a:t>:  </a:t>
            </a:r>
          </a:p>
          <a:p>
            <a:pPr marL="742950" marR="0" lvl="1" indent="-285750" algn="l" rtl="0">
              <a:spcBef>
                <a:spcPts val="560"/>
              </a:spcBef>
              <a:spcAft>
                <a:spcPts val="0"/>
              </a:spcAft>
              <a:buClr>
                <a:schemeClr val="dk1"/>
              </a:buClr>
              <a:buSzPct val="100000"/>
              <a:buFont typeface="Tahoma"/>
              <a:buChar char="–"/>
            </a:pPr>
            <a:r>
              <a:rPr lang="es-ES_tradnl" sz="2000" b="0" i="0" u="none" strike="noStrike" cap="none" dirty="0" smtClean="0">
                <a:solidFill>
                  <a:schemeClr val="dk1"/>
                </a:solidFill>
                <a:sym typeface="Tahoma"/>
              </a:rPr>
              <a:t>Salvar vidas</a:t>
            </a:r>
          </a:p>
          <a:p>
            <a:pPr lvl="1" indent="-285750"/>
            <a:r>
              <a:rPr lang="es-ES_tradnl" sz="2000" dirty="0" smtClean="0"/>
              <a:t>Prevenir lesiones y enfermedades</a:t>
            </a:r>
          </a:p>
          <a:p>
            <a:pPr lvl="1" indent="-285750"/>
            <a:r>
              <a:rPr lang="es-ES_tradnl" sz="2000" dirty="0" smtClean="0"/>
              <a:t>Proteger la salud de los trabajadores de América</a:t>
            </a:r>
          </a:p>
          <a:p>
            <a:pPr marL="742950" marR="0" lvl="1" indent="-285750" algn="l" rtl="0">
              <a:lnSpc>
                <a:spcPct val="80000"/>
              </a:lnSpc>
              <a:spcBef>
                <a:spcPts val="480"/>
              </a:spcBef>
              <a:spcAft>
                <a:spcPts val="0"/>
              </a:spcAft>
              <a:buClr>
                <a:schemeClr val="dk1"/>
              </a:buClr>
              <a:buSzPct val="100000"/>
              <a:buFont typeface="Tahoma"/>
              <a:buNone/>
            </a:pPr>
            <a:endParaRPr lang="es-ES_tradnl" sz="2400" b="0" i="0" u="none" strike="noStrike" cap="none" dirty="0">
              <a:solidFill>
                <a:schemeClr val="dk1"/>
              </a:solidFill>
              <a:sym typeface="Tahoma"/>
            </a:endParaRPr>
          </a:p>
        </p:txBody>
      </p:sp>
      <p:sp>
        <p:nvSpPr>
          <p:cNvPr id="282" name="Shape 282"/>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21</a:t>
            </a:fld>
            <a:endParaRPr lang="en-US" sz="1400">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228600" y="0"/>
            <a:ext cx="8915400" cy="1143000"/>
          </a:xfrm>
          <a:prstGeom prst="rect">
            <a:avLst/>
          </a:prstGeom>
          <a:noFill/>
          <a:ln>
            <a:noFill/>
          </a:ln>
        </p:spPr>
        <p:txBody>
          <a:bodyPr lIns="91425" tIns="45700" rIns="91425" bIns="45700" anchor="ctr" anchorCtr="0">
            <a:noAutofit/>
          </a:bodyPr>
          <a:lstStyle/>
          <a:p>
            <a:r>
              <a:rPr lang="es-ES" sz="3600" dirty="0"/>
              <a:t>¿</a:t>
            </a:r>
            <a:r>
              <a:rPr lang="es-ES" sz="3600" dirty="0" smtClean="0"/>
              <a:t>Es Aplicable a Usted el Estándar </a:t>
            </a:r>
            <a:r>
              <a:rPr lang="es-ES" sz="3600" dirty="0"/>
              <a:t>de </a:t>
            </a:r>
            <a:r>
              <a:rPr lang="es-ES" sz="3600" dirty="0" smtClean="0"/>
              <a:t>Sílice?</a:t>
            </a:r>
            <a:endParaRPr lang="en-US" sz="3600" dirty="0"/>
          </a:p>
        </p:txBody>
      </p:sp>
      <p:sp>
        <p:nvSpPr>
          <p:cNvPr id="310" name="Shape 310"/>
          <p:cNvSpPr txBox="1">
            <a:spLocks noGrp="1"/>
          </p:cNvSpPr>
          <p:nvPr>
            <p:ph type="body" idx="1"/>
          </p:nvPr>
        </p:nvSpPr>
        <p:spPr>
          <a:xfrm>
            <a:off x="685800" y="1295400"/>
            <a:ext cx="7772400" cy="4495800"/>
          </a:xfrm>
          <a:prstGeom prst="rect">
            <a:avLst/>
          </a:prstGeom>
          <a:noFill/>
          <a:ln>
            <a:noFill/>
          </a:ln>
        </p:spPr>
        <p:txBody>
          <a:bodyPr lIns="91425" tIns="45700" rIns="91425" bIns="45700" anchor="t" anchorCtr="0">
            <a:noAutofit/>
          </a:bodyPr>
          <a:lstStyle/>
          <a:p>
            <a:pPr lvl="0"/>
            <a:r>
              <a:rPr lang="es-ES_tradnl" dirty="0" smtClean="0"/>
              <a:t> ¿</a:t>
            </a:r>
            <a:r>
              <a:rPr lang="es-ES_tradnl" dirty="0"/>
              <a:t>Está expuesto al polvo de sílice en su trabajo actual?</a:t>
            </a:r>
            <a:endParaRPr lang="en-US" dirty="0"/>
          </a:p>
          <a:p>
            <a:pPr lvl="0"/>
            <a:r>
              <a:rPr lang="es-ES_tradnl" dirty="0"/>
              <a:t> ¿Cree que el lugar donde trabaja es seguro? </a:t>
            </a:r>
            <a:endParaRPr lang="en-US" dirty="0"/>
          </a:p>
          <a:p>
            <a:pPr lvl="0"/>
            <a:r>
              <a:rPr lang="es-ES_tradnl" dirty="0"/>
              <a:t> ¿Cree que los lugares donde trabajará siempre serán seguros?</a:t>
            </a:r>
            <a:endParaRPr lang="en-US" dirty="0"/>
          </a:p>
          <a:p>
            <a:r>
              <a:rPr lang="es-ES_tradnl" dirty="0"/>
              <a:t> ¿Desearía alguna vez iniciar su propio negocio?</a:t>
            </a:r>
            <a:endParaRPr lang="en-US" sz="3200" b="0" i="0" u="none" strike="noStrike" cap="none" dirty="0">
              <a:solidFill>
                <a:schemeClr val="dk1"/>
              </a:solidFill>
              <a:latin typeface="Tahoma"/>
              <a:ea typeface="Tahoma"/>
              <a:cs typeface="Tahoma"/>
              <a:sym typeface="Tahoma"/>
            </a:endParaRPr>
          </a:p>
        </p:txBody>
      </p:sp>
      <p:sp>
        <p:nvSpPr>
          <p:cNvPr id="311" name="Shape 311"/>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22</a:t>
            </a:fld>
            <a:endParaRPr lang="en-US" sz="1400">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sldNum" sz="quarter" idx="12"/>
          </p:nvPr>
        </p:nvSpPr>
        <p:spPr>
          <a:xfrm>
            <a:off x="8686800" y="6473190"/>
            <a:ext cx="1904999" cy="381000"/>
          </a:xfrm>
          <a:noFill/>
        </p:spPr>
        <p:txBody>
          <a:bodyPr/>
          <a:lstStyle/>
          <a:p>
            <a:fld id="{A5E39D56-B206-40DE-B037-B538FF62B2A3}" type="slidenum">
              <a:rPr lang="en-US" smtClean="0">
                <a:latin typeface="Tahoma" pitchFamily="34" charset="0"/>
              </a:rPr>
              <a:pPr/>
              <a:t>23</a:t>
            </a:fld>
            <a:endParaRPr lang="en-US" dirty="0">
              <a:latin typeface="Tahoma" pitchFamily="34" charset="0"/>
            </a:endParaRPr>
          </a:p>
        </p:txBody>
      </p:sp>
      <p:sp>
        <p:nvSpPr>
          <p:cNvPr id="35842" name="Rectangle 2"/>
          <p:cNvSpPr>
            <a:spLocks noGrp="1" noChangeArrowheads="1"/>
          </p:cNvSpPr>
          <p:nvPr>
            <p:ph type="title"/>
          </p:nvPr>
        </p:nvSpPr>
        <p:spPr>
          <a:xfrm>
            <a:off x="381000" y="228600"/>
            <a:ext cx="8763000" cy="1143000"/>
          </a:xfrm>
        </p:spPr>
        <p:txBody>
          <a:bodyPr/>
          <a:lstStyle/>
          <a:p>
            <a:r>
              <a:rPr lang="es-ES_tradnl" sz="4000" dirty="0"/>
              <a:t>¿Cuáles son las responsabilidades de los empleadores bajo OSHA?</a:t>
            </a:r>
            <a:endParaRPr lang="en-US" sz="4000" dirty="0"/>
          </a:p>
        </p:txBody>
      </p:sp>
      <p:sp>
        <p:nvSpPr>
          <p:cNvPr id="35843" name="Rectangle 3"/>
          <p:cNvSpPr>
            <a:spLocks noGrp="1" noChangeArrowheads="1"/>
          </p:cNvSpPr>
          <p:nvPr>
            <p:ph type="body" idx="1"/>
          </p:nvPr>
        </p:nvSpPr>
        <p:spPr/>
        <p:txBody>
          <a:bodyPr/>
          <a:lstStyle/>
          <a:p>
            <a:pPr lvl="0"/>
            <a:r>
              <a:rPr lang="es-ES_tradnl" dirty="0" smtClean="0"/>
              <a:t> Proporcionar </a:t>
            </a:r>
            <a:r>
              <a:rPr lang="es-ES_tradnl" dirty="0"/>
              <a:t>empleo y un lugar de trabajo que esté:</a:t>
            </a:r>
            <a:endParaRPr lang="en-US" sz="1200" dirty="0"/>
          </a:p>
          <a:p>
            <a:pPr marL="635000" lvl="1" indent="0">
              <a:buNone/>
            </a:pPr>
            <a:r>
              <a:rPr lang="es-ES_tradnl" dirty="0" smtClean="0"/>
              <a:t>1. Libre </a:t>
            </a:r>
            <a:r>
              <a:rPr lang="es-ES_tradnl" dirty="0"/>
              <a:t>de peligros reconocidos que están causando o puedan causar la muerte o lesiones físicas serias a los empleados.</a:t>
            </a:r>
            <a:endParaRPr lang="en-US" sz="1200" dirty="0"/>
          </a:p>
          <a:p>
            <a:pPr marL="635000" lvl="1" indent="0">
              <a:buNone/>
            </a:pPr>
            <a:r>
              <a:rPr lang="es-ES_tradnl" dirty="0" smtClean="0"/>
              <a:t>2. En </a:t>
            </a:r>
            <a:r>
              <a:rPr lang="es-ES_tradnl" dirty="0"/>
              <a:t>cumplimiento con las normas establecidas en OSHA.</a:t>
            </a:r>
            <a:endParaRPr lang="en-US" sz="1200" dirty="0"/>
          </a:p>
          <a:p>
            <a:pPr marL="990600" lvl="1" indent="-533400" eaLnBrk="1" hangingPunct="1">
              <a:buFontTx/>
              <a:buAutoNum type="arabicPeriod"/>
            </a:pPr>
            <a:endParaRPr lang="en-US" dirty="0"/>
          </a:p>
          <a:p>
            <a:pPr marL="990600" lvl="1" indent="-533400" eaLnBrk="1" hangingPunct="1">
              <a:buFontTx/>
              <a:buAutoNum type="arabicPeriod"/>
            </a:pPr>
            <a:endParaRPr lang="en-US" dirty="0"/>
          </a:p>
          <a:p>
            <a:pPr marL="990600" lvl="1" indent="-533400" eaLnBrk="1" hangingPunct="1">
              <a:buFontTx/>
              <a:buNone/>
            </a:pPr>
            <a:endParaRPr lang="en-US" dirty="0"/>
          </a:p>
          <a:p>
            <a:pPr marL="990600" lvl="1" indent="-533400" eaLnBrk="1" hangingPunct="1"/>
            <a:endParaRPr lang="en-US" dirty="0"/>
          </a:p>
        </p:txBody>
      </p:sp>
    </p:spTree>
    <p:custDataLst>
      <p:tags r:id="rId1"/>
    </p:custDataLst>
    <p:extLst>
      <p:ext uri="{BB962C8B-B14F-4D97-AF65-F5344CB8AC3E}">
        <p14:creationId xmlns:p14="http://schemas.microsoft.com/office/powerpoint/2010/main" val="2971943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76200" y="0"/>
            <a:ext cx="9220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ES_tradnl" sz="4000" dirty="0" smtClean="0"/>
              <a:t>Usted Tiene Derechos y Responsabilidades</a:t>
            </a:r>
            <a:endParaRPr lang="es-ES_tradnl" sz="4000" b="0" i="0" u="none" strike="noStrike" cap="none" dirty="0">
              <a:solidFill>
                <a:srgbClr val="00539B"/>
              </a:solidFill>
              <a:sym typeface="Tahoma"/>
            </a:endParaRPr>
          </a:p>
        </p:txBody>
      </p:sp>
      <p:sp>
        <p:nvSpPr>
          <p:cNvPr id="295" name="Shape 295"/>
          <p:cNvSpPr txBox="1">
            <a:spLocks noGrp="1"/>
          </p:cNvSpPr>
          <p:nvPr>
            <p:ph type="body" idx="1"/>
          </p:nvPr>
        </p:nvSpPr>
        <p:spPr>
          <a:xfrm>
            <a:off x="381000" y="1360714"/>
            <a:ext cx="8534399" cy="5181600"/>
          </a:xfrm>
          <a:prstGeom prst="rect">
            <a:avLst/>
          </a:prstGeom>
          <a:noFill/>
          <a:ln>
            <a:noFill/>
          </a:ln>
        </p:spPr>
        <p:txBody>
          <a:bodyPr lIns="91425" tIns="45700" rIns="91425" bIns="45700" anchor="t" anchorCtr="0">
            <a:noAutofit/>
          </a:bodyPr>
          <a:lstStyle/>
          <a:p>
            <a:pPr indent="-342900">
              <a:spcBef>
                <a:spcPts val="480"/>
              </a:spcBef>
            </a:pPr>
            <a:r>
              <a:rPr lang="es-ES_tradnl" sz="2800" dirty="0" smtClean="0"/>
              <a:t>Bajo OSHA, usted tiene el derecho a un lugar de trabajo seguro</a:t>
            </a:r>
            <a:endParaRPr lang="es-ES_tradnl" sz="2800" b="0" i="0" u="none" strike="noStrike" cap="none" dirty="0" smtClean="0">
              <a:solidFill>
                <a:schemeClr val="dk1"/>
              </a:solidFill>
              <a:sym typeface="Tahoma"/>
            </a:endParaRPr>
          </a:p>
          <a:p>
            <a:pPr marL="0" indent="0">
              <a:spcBef>
                <a:spcPts val="480"/>
              </a:spcBef>
              <a:buNone/>
            </a:pPr>
            <a:endParaRPr lang="es-ES_tradnl" sz="2800" b="0" i="0" u="none" strike="noStrike" cap="none" dirty="0" smtClean="0">
              <a:solidFill>
                <a:schemeClr val="dk1"/>
              </a:solidFill>
              <a:sym typeface="Tahoma"/>
            </a:endParaRPr>
          </a:p>
          <a:p>
            <a:pPr lvl="0"/>
            <a:r>
              <a:rPr lang="es-ES_tradnl" sz="2800" dirty="0" smtClean="0"/>
              <a:t> Usted debe hacer su parte para mantenerse seguro</a:t>
            </a:r>
          </a:p>
          <a:p>
            <a:pPr marL="203200" lvl="0" indent="0">
              <a:buNone/>
            </a:pPr>
            <a:endParaRPr lang="es-ES_tradnl" sz="2800" dirty="0" smtClean="0"/>
          </a:p>
          <a:p>
            <a:pPr lvl="0"/>
            <a:r>
              <a:rPr lang="es-ES_tradnl" sz="2800" smtClean="0"/>
              <a:t> Usted </a:t>
            </a:r>
            <a:r>
              <a:rPr lang="es-ES_tradnl" sz="2800" dirty="0" smtClean="0"/>
              <a:t>y su empleador pueden ayudar a hacer su lugar de trabajo más seguro al trabajar juntos para identificar y controlar los peligros </a:t>
            </a:r>
          </a:p>
          <a:p>
            <a:pPr marL="342900" marR="0" lvl="0" indent="-342900" algn="l" rtl="0">
              <a:spcBef>
                <a:spcPts val="480"/>
              </a:spcBef>
              <a:spcAft>
                <a:spcPts val="0"/>
              </a:spcAft>
              <a:buClr>
                <a:schemeClr val="dk1"/>
              </a:buClr>
              <a:buSzPct val="100000"/>
              <a:buFont typeface="Tahoma"/>
              <a:buNone/>
            </a:pPr>
            <a:endParaRPr lang="es-ES_tradnl" sz="2400" b="0" i="0" u="none" strike="noStrike" cap="none" dirty="0">
              <a:solidFill>
                <a:schemeClr val="dk1"/>
              </a:solidFill>
              <a:sym typeface="Tahoma"/>
            </a:endParaRPr>
          </a:p>
        </p:txBody>
      </p:sp>
      <p:sp>
        <p:nvSpPr>
          <p:cNvPr id="296" name="Shape 296"/>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24</a:t>
            </a:fld>
            <a:endParaRPr lang="en-US" sz="1400">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4265192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381000" y="304800"/>
            <a:ext cx="8763000" cy="1143000"/>
          </a:xfrm>
          <a:prstGeom prst="rect">
            <a:avLst/>
          </a:prstGeom>
          <a:noFill/>
          <a:ln>
            <a:noFill/>
          </a:ln>
        </p:spPr>
        <p:txBody>
          <a:bodyPr lIns="91425" tIns="45700" rIns="91425" bIns="45700" anchor="ctr" anchorCtr="0">
            <a:noAutofit/>
          </a:bodyPr>
          <a:lstStyle/>
          <a:p>
            <a:r>
              <a:rPr lang="es-ES_tradnl" dirty="0"/>
              <a:t>Norma de OSHA Para la Sílice Cristalina en la Construcción </a:t>
            </a:r>
            <a:endParaRPr lang="en-US" dirty="0"/>
          </a:p>
        </p:txBody>
      </p:sp>
      <p:sp>
        <p:nvSpPr>
          <p:cNvPr id="302" name="Shape 302"/>
          <p:cNvSpPr txBox="1">
            <a:spLocks noGrp="1"/>
          </p:cNvSpPr>
          <p:nvPr>
            <p:ph type="body" idx="1"/>
          </p:nvPr>
        </p:nvSpPr>
        <p:spPr>
          <a:xfrm>
            <a:off x="685800" y="1600200"/>
            <a:ext cx="8001000" cy="4114800"/>
          </a:xfrm>
          <a:prstGeom prst="rect">
            <a:avLst/>
          </a:prstGeom>
          <a:noFill/>
          <a:ln>
            <a:noFill/>
          </a:ln>
        </p:spPr>
        <p:txBody>
          <a:bodyPr lIns="91425" tIns="45700" rIns="91425" bIns="45700" anchor="t" anchorCtr="0">
            <a:noAutofit/>
          </a:bodyPr>
          <a:lstStyle/>
          <a:p>
            <a:pPr lvl="0"/>
            <a:r>
              <a:rPr lang="es-ES_tradnl" dirty="0" smtClean="0"/>
              <a:t> </a:t>
            </a:r>
            <a:r>
              <a:rPr lang="es-ES_tradnl" sz="2600" dirty="0" smtClean="0"/>
              <a:t>Promulgada en el 2016</a:t>
            </a:r>
          </a:p>
          <a:p>
            <a:pPr lvl="0"/>
            <a:r>
              <a:rPr lang="es-ES_tradnl" sz="2600" dirty="0" smtClean="0"/>
              <a:t> Entrará en vigencia el </a:t>
            </a:r>
            <a:r>
              <a:rPr lang="es-ES_tradnl" sz="2600" strike="sngStrike" dirty="0" smtClean="0"/>
              <a:t>23 de Junio de 2017</a:t>
            </a:r>
            <a:r>
              <a:rPr lang="es-ES_tradnl" sz="2600" dirty="0" smtClean="0"/>
              <a:t> , 23 de Septiembre de 2017</a:t>
            </a:r>
          </a:p>
          <a:p>
            <a:pPr lvl="0"/>
            <a:r>
              <a:rPr lang="es-ES_tradnl" sz="2600" dirty="0" smtClean="0"/>
              <a:t> Establece la cantidad máxima de polvo de sílice permitida en el aire que respira</a:t>
            </a:r>
          </a:p>
          <a:p>
            <a:pPr lvl="1"/>
            <a:r>
              <a:rPr lang="es-ES_tradnl" sz="2600" dirty="0" smtClean="0"/>
              <a:t>Límite Permisible de Exposición (PEL por sus siglas en Inglés)</a:t>
            </a:r>
          </a:p>
          <a:p>
            <a:pPr lvl="0"/>
            <a:r>
              <a:rPr lang="es-ES_tradnl" sz="2600" dirty="0" smtClean="0"/>
              <a:t> Describe las medidas para controlar el polvo de sílice </a:t>
            </a:r>
          </a:p>
          <a:p>
            <a:pPr lvl="0"/>
            <a:r>
              <a:rPr lang="es-ES_tradnl" sz="2600" dirty="0" smtClean="0"/>
              <a:t> Lo que se debe hacer si no puede controlar el polvo</a:t>
            </a:r>
          </a:p>
          <a:p>
            <a:pPr marL="457200" marR="0" lvl="1" indent="0" algn="l" rtl="0">
              <a:spcBef>
                <a:spcPts val="560"/>
              </a:spcBef>
              <a:spcAft>
                <a:spcPts val="0"/>
              </a:spcAft>
              <a:buClr>
                <a:schemeClr val="dk1"/>
              </a:buClr>
              <a:buSzPct val="25000"/>
              <a:buFont typeface="Tahoma"/>
              <a:buNone/>
            </a:pPr>
            <a:endParaRPr lang="es-ES_tradnl" sz="2800" b="0" i="0" u="none" strike="noStrike" cap="none" dirty="0">
              <a:solidFill>
                <a:schemeClr val="dk1"/>
              </a:solidFill>
              <a:sym typeface="Tahoma"/>
            </a:endParaRPr>
          </a:p>
        </p:txBody>
      </p:sp>
      <p:sp>
        <p:nvSpPr>
          <p:cNvPr id="303" name="Shape 303"/>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25</a:t>
            </a:fld>
            <a:endParaRPr lang="en-US" sz="1400">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92469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Concurso de Preguntas #1</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26</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dirty="0" smtClean="0"/>
              <a:t>¿Qué significa OSHA? </a:t>
            </a:r>
          </a:p>
          <a:p>
            <a:endParaRPr lang="en-US" dirty="0"/>
          </a:p>
        </p:txBody>
      </p:sp>
      <p:sp>
        <p:nvSpPr>
          <p:cNvPr id="5" name="Text Placeholder 4"/>
          <p:cNvSpPr>
            <a:spLocks noGrp="1"/>
          </p:cNvSpPr>
          <p:nvPr>
            <p:ph type="body" sz="quarter" idx="14"/>
            <p:custDataLst>
              <p:tags r:id="rId3"/>
            </p:custDataLst>
          </p:nvPr>
        </p:nvSpPr>
        <p:spPr>
          <a:xfrm>
            <a:off x="381000" y="2133600"/>
            <a:ext cx="4495800" cy="3810000"/>
          </a:xfrm>
        </p:spPr>
        <p:txBody>
          <a:bodyPr>
            <a:normAutofit fontScale="92500"/>
          </a:bodyPr>
          <a:lstStyle/>
          <a:p>
            <a:pPr marL="203200" lvl="0" indent="0">
              <a:buNone/>
            </a:pPr>
            <a:r>
              <a:rPr lang="es-ES_tradnl" sz="2800" dirty="0" smtClean="0"/>
              <a:t>1. Alianza para la Seguridad y la Salud Ocupacional </a:t>
            </a:r>
            <a:endParaRPr lang="en-US" sz="2800" dirty="0" smtClean="0"/>
          </a:p>
          <a:p>
            <a:pPr marL="203200" lvl="0" indent="0">
              <a:buNone/>
            </a:pPr>
            <a:r>
              <a:rPr lang="es-ES_tradnl" sz="2800" dirty="0" smtClean="0"/>
              <a:t>2. Asociación de Seguridad y Salud Ocupacional</a:t>
            </a:r>
            <a:endParaRPr lang="en-US" sz="2800" dirty="0" smtClean="0"/>
          </a:p>
          <a:p>
            <a:pPr marL="203200" lvl="0" indent="0">
              <a:buNone/>
            </a:pPr>
            <a:r>
              <a:rPr lang="es-ES_tradnl" sz="2800" dirty="0" smtClean="0"/>
              <a:t>3. Administración de Seguridad y Salud Ocupacional</a:t>
            </a:r>
            <a:endParaRPr lang="en-US" sz="2800" dirty="0" smtClean="0"/>
          </a:p>
          <a:p>
            <a:pPr marL="203200" lvl="0" indent="0">
              <a:buNone/>
            </a:pPr>
            <a:r>
              <a:rPr lang="es-ES_tradnl" sz="2800" dirty="0" smtClean="0"/>
              <a:t>4. Alianza Ordinaria de Súper Héroes</a:t>
            </a:r>
            <a:endParaRPr lang="en-US" sz="2800"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Concurso de Preguntas #2</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27</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Todos los que trabajan en un sitio de trabajo tienen el derecho </a:t>
            </a:r>
            <a:r>
              <a:rPr lang="es-ES_tradnl" sz="2400" u="sng" dirty="0" smtClean="0"/>
              <a:t>y</a:t>
            </a:r>
            <a:r>
              <a:rPr lang="es-ES_tradnl" sz="2400" dirty="0" smtClean="0"/>
              <a:t> son responsables de la seguridad en el lugar de trabajo</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04800" y="3048000"/>
            <a:ext cx="4095750" cy="3810000"/>
          </a:xfrm>
        </p:spPr>
        <p:txBody>
          <a:bodyPr/>
          <a:lstStyle/>
          <a:p>
            <a:pPr marL="514350" lvl="0" indent="-514350"/>
            <a:r>
              <a:rPr lang="es-ES_tradnl" sz="2400" dirty="0" smtClean="0"/>
              <a:t>Verdadero</a:t>
            </a:r>
          </a:p>
          <a:p>
            <a:pPr marL="514350" lvl="0" indent="-514350">
              <a:spcBef>
                <a:spcPts val="480"/>
              </a:spcBef>
            </a:pPr>
            <a:r>
              <a:rPr lang="es-ES_tradnl" sz="2400" dirty="0" smtClean="0"/>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228600" y="98195"/>
            <a:ext cx="8763000" cy="1143000"/>
          </a:xfrm>
          <a:prstGeom prst="rect">
            <a:avLst/>
          </a:prstGeom>
          <a:noFill/>
          <a:ln>
            <a:noFill/>
          </a:ln>
        </p:spPr>
        <p:txBody>
          <a:bodyPr lIns="91425" tIns="45700" rIns="91425" bIns="45700" anchor="ctr" anchorCtr="0">
            <a:noAutofit/>
          </a:bodyPr>
          <a:lstStyle/>
          <a:p>
            <a:pPr>
              <a:buSzPct val="25000"/>
            </a:pPr>
            <a:r>
              <a:rPr lang="es-ES_tradnl" sz="6000" dirty="0" smtClean="0"/>
              <a:t/>
            </a:r>
            <a:br>
              <a:rPr lang="es-ES_tradnl" sz="6000" dirty="0" smtClean="0"/>
            </a:br>
            <a:r>
              <a:rPr lang="es-ES_tradnl" sz="6000" dirty="0" smtClean="0"/>
              <a:t>La </a:t>
            </a:r>
            <a:r>
              <a:rPr lang="es-ES_tradnl" sz="6000" dirty="0"/>
              <a:t>Sílice está en la roca </a:t>
            </a:r>
            <a:r>
              <a:rPr lang="en-US" sz="6600" dirty="0"/>
              <a:t/>
            </a:r>
            <a:br>
              <a:rPr lang="en-US" sz="6600" dirty="0"/>
            </a:br>
            <a:r>
              <a:rPr lang="en-US" sz="4400" b="0" i="0" u="none" strike="noStrike" cap="none" dirty="0">
                <a:solidFill>
                  <a:srgbClr val="00539B"/>
                </a:solidFill>
                <a:latin typeface="Tahoma"/>
                <a:ea typeface="Tahoma"/>
                <a:cs typeface="Tahoma"/>
                <a:sym typeface="Tahoma"/>
              </a:rPr>
              <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337" name="Shape 337"/>
          <p:cNvSpPr txBox="1">
            <a:spLocks noGrp="1"/>
          </p:cNvSpPr>
          <p:nvPr>
            <p:ph type="body" idx="1"/>
          </p:nvPr>
        </p:nvSpPr>
        <p:spPr>
          <a:xfrm>
            <a:off x="685800" y="1447800"/>
            <a:ext cx="3810000" cy="4572000"/>
          </a:xfrm>
          <a:prstGeom prst="rect">
            <a:avLst/>
          </a:prstGeom>
          <a:noFill/>
          <a:ln>
            <a:noFill/>
          </a:ln>
        </p:spPr>
        <p:txBody>
          <a:bodyPr lIns="91425" tIns="45700" rIns="91425" bIns="45700" anchor="t" anchorCtr="0">
            <a:noAutofit/>
          </a:bodyPr>
          <a:lstStyle/>
          <a:p>
            <a:pPr lvl="0"/>
            <a:r>
              <a:rPr lang="es-ES_tradnl" sz="2800" dirty="0" smtClean="0"/>
              <a:t> Cuarzo</a:t>
            </a:r>
            <a:endParaRPr lang="en-US" sz="2800" dirty="0"/>
          </a:p>
          <a:p>
            <a:pPr lvl="0"/>
            <a:r>
              <a:rPr lang="es-ES_tradnl" sz="2800" dirty="0" smtClean="0"/>
              <a:t> Los </a:t>
            </a:r>
            <a:r>
              <a:rPr lang="es-ES_tradnl" sz="2800" dirty="0"/>
              <a:t>productos que contienen roca contienen sílice</a:t>
            </a:r>
            <a:endParaRPr lang="en-US" sz="2800" dirty="0"/>
          </a:p>
          <a:p>
            <a:pPr lvl="0"/>
            <a:r>
              <a:rPr lang="es-ES_tradnl" sz="2800" dirty="0" smtClean="0"/>
              <a:t> ¿</a:t>
            </a:r>
            <a:r>
              <a:rPr lang="es-ES_tradnl" sz="2800" dirty="0"/>
              <a:t>Trabaja usted con roca o productos que contienen roca?</a:t>
            </a:r>
            <a:endParaRPr lang="en-US" sz="2800" dirty="0"/>
          </a:p>
          <a:p>
            <a:pPr lvl="0"/>
            <a:r>
              <a:rPr lang="es-ES_tradnl" sz="2800" dirty="0" smtClean="0"/>
              <a:t> ¿Qué </a:t>
            </a:r>
            <a:r>
              <a:rPr lang="es-ES_tradnl" sz="2800" dirty="0"/>
              <a:t>contiene sílice en esta foto?</a:t>
            </a:r>
            <a:endParaRPr lang="en-US" sz="2800" dirty="0"/>
          </a:p>
          <a:p>
            <a:pPr marL="342900" marR="0" lvl="0" indent="-342900" algn="l" rtl="0">
              <a:spcBef>
                <a:spcPts val="640"/>
              </a:spcBef>
              <a:spcAft>
                <a:spcPts val="0"/>
              </a:spcAft>
              <a:buClr>
                <a:schemeClr val="dk1"/>
              </a:buClr>
              <a:buSzPct val="100000"/>
              <a:buFont typeface="Tahoma"/>
              <a:buChar char="•"/>
            </a:pPr>
            <a:endParaRPr lang="en-US" sz="3200" b="0" i="0" u="none" strike="noStrike" cap="none" dirty="0">
              <a:solidFill>
                <a:schemeClr val="dk1"/>
              </a:solidFill>
              <a:latin typeface="Tahoma"/>
              <a:ea typeface="Tahoma"/>
              <a:cs typeface="Tahoma"/>
              <a:sym typeface="Tahoma"/>
            </a:endParaRPr>
          </a:p>
        </p:txBody>
      </p:sp>
      <p:sp>
        <p:nvSpPr>
          <p:cNvPr id="338" name="Shape 338"/>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28</a:t>
            </a:fld>
            <a:endParaRPr lang="en-US" sz="1400">
              <a:solidFill>
                <a:srgbClr val="000000"/>
              </a:solidFill>
              <a:latin typeface="Tahoma"/>
              <a:ea typeface="Tahoma"/>
              <a:cs typeface="Tahoma"/>
              <a:sym typeface="Tahoma"/>
            </a:endParaRPr>
          </a:p>
        </p:txBody>
      </p:sp>
      <p:pic>
        <p:nvPicPr>
          <p:cNvPr id="2050" name="Picture 2" descr="Cimientos de concreto en una obr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657350"/>
            <a:ext cx="3886200" cy="3219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68550" y="1441906"/>
            <a:ext cx="1670650" cy="215444"/>
          </a:xfrm>
          <a:prstGeom prst="rect">
            <a:avLst/>
          </a:prstGeom>
        </p:spPr>
        <p:txBody>
          <a:bodyPr wrap="none">
            <a:spAutoFit/>
          </a:bodyPr>
          <a:lstStyle/>
          <a:p>
            <a:r>
              <a:rPr lang="en-US" sz="800" dirty="0" err="1" smtClean="0"/>
              <a:t>Foto</a:t>
            </a:r>
            <a:r>
              <a:rPr lang="en-US" sz="800" dirty="0" smtClean="0"/>
              <a:t> </a:t>
            </a:r>
            <a:r>
              <a:rPr lang="en-US" sz="800" dirty="0" err="1" smtClean="0"/>
              <a:t>por</a:t>
            </a:r>
            <a:r>
              <a:rPr lang="en-US" sz="800" dirty="0" smtClean="0"/>
              <a:t> </a:t>
            </a:r>
            <a:r>
              <a:rPr lang="en-US" sz="800" dirty="0" err="1" smtClean="0"/>
              <a:t>Haselden</a:t>
            </a:r>
            <a:r>
              <a:rPr lang="en-US" sz="800" dirty="0" smtClean="0"/>
              <a:t> </a:t>
            </a:r>
            <a:r>
              <a:rPr lang="en-US" sz="800" dirty="0"/>
              <a:t>Construction </a:t>
            </a:r>
          </a:p>
        </p:txBody>
      </p:sp>
      <p:sp>
        <p:nvSpPr>
          <p:cNvPr id="3" name="Rectangle 2"/>
          <p:cNvSpPr/>
          <p:nvPr/>
        </p:nvSpPr>
        <p:spPr>
          <a:xfrm>
            <a:off x="5583709" y="4969133"/>
            <a:ext cx="2167581"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Cimientos de concreto en una obra</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76200" y="0"/>
            <a:ext cx="9448800" cy="1742419"/>
          </a:xfrm>
          <a:prstGeom prst="rect">
            <a:avLst/>
          </a:prstGeom>
          <a:noFill/>
          <a:ln>
            <a:noFill/>
          </a:ln>
        </p:spPr>
        <p:txBody>
          <a:bodyPr lIns="91425" tIns="45700" rIns="91425" bIns="45700" anchor="ctr" anchorCtr="0">
            <a:noAutofit/>
          </a:bodyPr>
          <a:lstStyle/>
          <a:p>
            <a:pPr>
              <a:buSzPct val="25000"/>
            </a:pPr>
            <a:r>
              <a:rPr lang="es-ES_tradnl" dirty="0" smtClean="0"/>
              <a:t>Polvo de Sílice Cristalina</a:t>
            </a:r>
            <a:br>
              <a:rPr lang="es-ES_tradnl" dirty="0" smtClean="0"/>
            </a:br>
            <a:r>
              <a:rPr lang="es-ES_tradnl" sz="4400" b="0" i="0" u="none" strike="noStrike" cap="none" dirty="0" smtClean="0">
                <a:solidFill>
                  <a:srgbClr val="00539B"/>
                </a:solidFill>
                <a:sym typeface="Tahoma"/>
              </a:rPr>
              <a:t>Respirable</a:t>
            </a:r>
            <a:br>
              <a:rPr lang="es-ES_tradnl" sz="4400" b="0" i="0" u="none" strike="noStrike" cap="none" dirty="0" smtClean="0">
                <a:solidFill>
                  <a:srgbClr val="00539B"/>
                </a:solidFill>
                <a:sym typeface="Tahoma"/>
              </a:rPr>
            </a:br>
            <a:endParaRPr lang="es-ES_tradnl" sz="4400" b="0" i="0" u="none" strike="noStrike" cap="none" dirty="0">
              <a:solidFill>
                <a:srgbClr val="00539B"/>
              </a:solidFill>
              <a:sym typeface="Tahoma"/>
            </a:endParaRPr>
          </a:p>
        </p:txBody>
      </p:sp>
      <p:sp>
        <p:nvSpPr>
          <p:cNvPr id="345" name="Shape 345"/>
          <p:cNvSpPr txBox="1">
            <a:spLocks noGrp="1"/>
          </p:cNvSpPr>
          <p:nvPr>
            <p:ph type="body" idx="1"/>
          </p:nvPr>
        </p:nvSpPr>
        <p:spPr>
          <a:xfrm>
            <a:off x="457200" y="1219200"/>
            <a:ext cx="4360977" cy="4876800"/>
          </a:xfrm>
          <a:prstGeom prst="rect">
            <a:avLst/>
          </a:prstGeom>
          <a:noFill/>
          <a:ln>
            <a:noFill/>
          </a:ln>
        </p:spPr>
        <p:txBody>
          <a:bodyPr lIns="91425" tIns="45700" rIns="91425" bIns="45700" anchor="t" anchorCtr="0">
            <a:noAutofit/>
          </a:bodyPr>
          <a:lstStyle/>
          <a:p>
            <a:pPr lvl="0">
              <a:buFont typeface="Arial" panose="020B0604020202020204" pitchFamily="34" charset="0"/>
              <a:buChar char="•"/>
            </a:pPr>
            <a:r>
              <a:rPr lang="es-ES_tradnl" dirty="0" smtClean="0"/>
              <a:t> Polvo de sílice cristalina</a:t>
            </a:r>
          </a:p>
          <a:p>
            <a:pPr lvl="1"/>
            <a:r>
              <a:rPr lang="es-ES_tradnl" dirty="0" smtClean="0"/>
              <a:t> Polvo de rocas y productos hechos de rocas</a:t>
            </a:r>
          </a:p>
          <a:p>
            <a:pPr marL="457200" marR="0" lvl="0" indent="-457200" algn="l" rtl="0">
              <a:spcBef>
                <a:spcPts val="640"/>
              </a:spcBef>
              <a:spcAft>
                <a:spcPts val="0"/>
              </a:spcAft>
              <a:buClr>
                <a:schemeClr val="dk1"/>
              </a:buClr>
              <a:buSzPct val="100000"/>
              <a:buFont typeface="Arial" panose="020B0604020202020204" pitchFamily="34" charset="0"/>
              <a:buChar char="•"/>
            </a:pPr>
            <a:r>
              <a:rPr lang="es-ES_tradnl" sz="3200" b="0" i="0" u="none" strike="noStrike" cap="none" dirty="0" smtClean="0">
                <a:solidFill>
                  <a:schemeClr val="dk1"/>
                </a:solidFill>
                <a:sym typeface="Tahoma"/>
              </a:rPr>
              <a:t>Respirable </a:t>
            </a:r>
          </a:p>
          <a:p>
            <a:pPr lvl="1" indent="-285750"/>
            <a:r>
              <a:rPr lang="es-ES_tradnl" dirty="0" smtClean="0"/>
              <a:t>Polvo lo suficientemente pequeño para entrar en lo más profundo de sus pulmones </a:t>
            </a:r>
            <a:endParaRPr lang="es-ES_tradnl" sz="2800" b="0" i="0" u="none" strike="noStrike" cap="none" dirty="0">
              <a:solidFill>
                <a:schemeClr val="dk1"/>
              </a:solidFill>
              <a:sym typeface="Tahoma"/>
            </a:endParaRPr>
          </a:p>
        </p:txBody>
      </p:sp>
      <p:sp>
        <p:nvSpPr>
          <p:cNvPr id="346" name="Shape 346"/>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29</a:t>
            </a:fld>
            <a:endParaRPr lang="en-US" sz="1400">
              <a:solidFill>
                <a:srgbClr val="000000"/>
              </a:solidFill>
              <a:latin typeface="Tahoma"/>
              <a:ea typeface="Tahoma"/>
              <a:cs typeface="Tahoma"/>
              <a:sym typeface="Tahoma"/>
            </a:endParaRPr>
          </a:p>
        </p:txBody>
      </p:sp>
      <p:sp>
        <p:nvSpPr>
          <p:cNvPr id="3" name="TextBox 2"/>
          <p:cNvSpPr txBox="1"/>
          <p:nvPr/>
        </p:nvSpPr>
        <p:spPr>
          <a:xfrm>
            <a:off x="6836229" y="4027214"/>
            <a:ext cx="1926771" cy="215444"/>
          </a:xfrm>
          <a:prstGeom prst="rect">
            <a:avLst/>
          </a:prstGeom>
          <a:noFill/>
        </p:spPr>
        <p:txBody>
          <a:bodyPr wrap="square" rtlCol="0">
            <a:spAutoFit/>
          </a:bodyPr>
          <a:lstStyle/>
          <a:p>
            <a:r>
              <a:rPr lang="en-US" sz="800" dirty="0"/>
              <a:t>Image by National Jewish Health</a:t>
            </a:r>
          </a:p>
        </p:txBody>
      </p:sp>
      <p:pic>
        <p:nvPicPr>
          <p:cNvPr id="2" name="Picture 1" descr="Tamaño de partículas inhalables en comparación con un cabello huma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7527" y="1159713"/>
            <a:ext cx="3915473" cy="2649471"/>
          </a:xfrm>
          <a:prstGeom prst="rect">
            <a:avLst/>
          </a:prstGeom>
        </p:spPr>
      </p:pic>
      <p:sp>
        <p:nvSpPr>
          <p:cNvPr id="4" name="Rectangle 3"/>
          <p:cNvSpPr/>
          <p:nvPr/>
        </p:nvSpPr>
        <p:spPr>
          <a:xfrm>
            <a:off x="4648200" y="3802949"/>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Tamaño de partículas inhalables en comparación con un cabello humano</a:t>
            </a:r>
            <a:endParaRPr lang="en-US" sz="1000" dirty="0">
              <a:latin typeface="+mn-lt"/>
            </a:endParaRPr>
          </a:p>
        </p:txBody>
      </p:sp>
      <p:sp>
        <p:nvSpPr>
          <p:cNvPr id="5" name="Rectangle 4"/>
          <p:cNvSpPr/>
          <p:nvPr/>
        </p:nvSpPr>
        <p:spPr>
          <a:xfrm>
            <a:off x="4114800" y="6544389"/>
            <a:ext cx="4879489" cy="246221"/>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Trayectoria del oxígeno hasta ingresar en los pulmones y la corriente sanguínea</a:t>
            </a:r>
            <a:endParaRPr lang="en-US" sz="1000" dirty="0">
              <a:latin typeface="+mn-lt"/>
            </a:endParaRPr>
          </a:p>
        </p:txBody>
      </p:sp>
      <p:pic>
        <p:nvPicPr>
          <p:cNvPr id="6" name="Picture 5" title="Trayectoria del oxígeno hasta ingresar en los pulmones y la corriente sanguínea"/>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05400" y="4191000"/>
            <a:ext cx="3152775" cy="2400300"/>
          </a:xfrm>
          <a:prstGeom prst="rect">
            <a:avLst/>
          </a:prstGeom>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r>
              <a:rPr lang="es-ES_tradnl" dirty="0"/>
              <a:t>¿Por qué estamos aquí?</a:t>
            </a:r>
            <a:endParaRPr lang="en-US" dirty="0"/>
          </a:p>
        </p:txBody>
      </p:sp>
      <p:sp>
        <p:nvSpPr>
          <p:cNvPr id="270" name="Shape 270"/>
          <p:cNvSpPr txBox="1">
            <a:spLocks noGrp="1"/>
          </p:cNvSpPr>
          <p:nvPr>
            <p:ph type="body" idx="1"/>
          </p:nvPr>
        </p:nvSpPr>
        <p:spPr>
          <a:xfrm>
            <a:off x="304800" y="2438400"/>
            <a:ext cx="4191000" cy="4343400"/>
          </a:xfrm>
          <a:prstGeom prst="rect">
            <a:avLst/>
          </a:prstGeom>
          <a:noFill/>
          <a:ln>
            <a:noFill/>
          </a:ln>
        </p:spPr>
        <p:txBody>
          <a:bodyPr lIns="91425" tIns="45700" rIns="91425" bIns="45700" anchor="t" anchorCtr="0">
            <a:noAutofit/>
          </a:bodyPr>
          <a:lstStyle/>
          <a:p>
            <a:pPr lvl="0"/>
            <a:r>
              <a:rPr lang="es-ES_tradnl" sz="2400" dirty="0" smtClean="0"/>
              <a:t> Comprender </a:t>
            </a:r>
            <a:r>
              <a:rPr lang="es-ES_tradnl" sz="2400" dirty="0"/>
              <a:t>la sílice</a:t>
            </a:r>
            <a:endParaRPr lang="en-US" sz="2400" dirty="0"/>
          </a:p>
          <a:p>
            <a:pPr lvl="1"/>
            <a:r>
              <a:rPr lang="es-ES_tradnl" dirty="0" smtClean="0"/>
              <a:t> Polvo </a:t>
            </a:r>
            <a:r>
              <a:rPr lang="es-ES_tradnl" dirty="0"/>
              <a:t>de sílice cristalina respirable</a:t>
            </a:r>
            <a:endParaRPr lang="en-US" dirty="0"/>
          </a:p>
          <a:p>
            <a:pPr lvl="0"/>
            <a:r>
              <a:rPr lang="es-ES_tradnl" sz="2400" dirty="0" smtClean="0"/>
              <a:t> Aprender </a:t>
            </a:r>
            <a:r>
              <a:rPr lang="es-ES_tradnl" sz="2400" dirty="0"/>
              <a:t>cuándo puede estar expuesto a ella</a:t>
            </a:r>
            <a:endParaRPr lang="en-US" sz="2400" dirty="0"/>
          </a:p>
          <a:p>
            <a:pPr lvl="0"/>
            <a:r>
              <a:rPr lang="es-ES_tradnl" sz="2400" dirty="0" smtClean="0"/>
              <a:t> Comprender </a:t>
            </a:r>
            <a:r>
              <a:rPr lang="es-ES_tradnl" sz="2400" dirty="0"/>
              <a:t>porque no quiere que entre en sus pulmones </a:t>
            </a:r>
            <a:endParaRPr lang="en-US" sz="2400" dirty="0"/>
          </a:p>
        </p:txBody>
      </p:sp>
      <p:sp>
        <p:nvSpPr>
          <p:cNvPr id="271" name="Shape 271"/>
          <p:cNvSpPr txBox="1">
            <a:spLocks noGrp="1"/>
          </p:cNvSpPr>
          <p:nvPr>
            <p:ph type="sldNum" idx="12"/>
          </p:nvPr>
        </p:nvSpPr>
        <p:spPr>
          <a:xfrm>
            <a:off x="7162800" y="6477000"/>
            <a:ext cx="1904999" cy="377824"/>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3</a:t>
            </a:fld>
            <a:endParaRPr lang="en-US" sz="1400">
              <a:solidFill>
                <a:srgbClr val="000000"/>
              </a:solidFill>
              <a:latin typeface="Tahoma"/>
              <a:ea typeface="Tahoma"/>
              <a:cs typeface="Tahoma"/>
              <a:sym typeface="Tahoma"/>
            </a:endParaRPr>
          </a:p>
        </p:txBody>
      </p:sp>
      <p:sp>
        <p:nvSpPr>
          <p:cNvPr id="272" name="Shape 272"/>
          <p:cNvSpPr txBox="1"/>
          <p:nvPr/>
        </p:nvSpPr>
        <p:spPr>
          <a:xfrm>
            <a:off x="5943600" y="2078772"/>
            <a:ext cx="2927195" cy="18466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00" dirty="0">
                <a:solidFill>
                  <a:srgbClr val="000000"/>
                </a:solidFill>
                <a:latin typeface="Tahoma"/>
                <a:ea typeface="Tahoma"/>
                <a:cs typeface="Tahoma"/>
                <a:sym typeface="Tahoma"/>
              </a:rPr>
              <a:t>Photo by OSHA available under public domain from www.OSHA.bov</a:t>
            </a:r>
          </a:p>
        </p:txBody>
      </p:sp>
      <p:pic>
        <p:nvPicPr>
          <p:cNvPr id="273" name="Shape 273" descr="Cita de un trabajador con cáncer de pulmó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2000" y="2278678"/>
            <a:ext cx="3932801" cy="2674320"/>
          </a:xfrm>
          <a:prstGeom prst="rect">
            <a:avLst/>
          </a:prstGeom>
          <a:noFill/>
          <a:ln>
            <a:noFill/>
          </a:ln>
        </p:spPr>
      </p:pic>
      <p:pic>
        <p:nvPicPr>
          <p:cNvPr id="274" name="Shape 274" descr="OSHA Fact Sheet"/>
          <p:cNvPicPr preferRelativeResize="0"/>
          <p:nvPr/>
        </p:nvPicPr>
        <p:blipFill rotWithShape="1">
          <a:blip r:embed="rId5">
            <a:alphaModFix/>
            <a:extLst>
              <a:ext uri="{28A0092B-C50C-407E-A947-70E740481C1C}">
                <a14:useLocalDpi xmlns:a14="http://schemas.microsoft.com/office/drawing/2010/main"/>
              </a:ext>
            </a:extLst>
          </a:blip>
          <a:srcRect t="42115"/>
          <a:stretch/>
        </p:blipFill>
        <p:spPr>
          <a:xfrm>
            <a:off x="345831" y="1316772"/>
            <a:ext cx="4267200" cy="762000"/>
          </a:xfrm>
          <a:prstGeom prst="rect">
            <a:avLst/>
          </a:prstGeom>
          <a:noFill/>
          <a:ln>
            <a:noFill/>
          </a:ln>
        </p:spPr>
      </p:pic>
      <p:sp>
        <p:nvSpPr>
          <p:cNvPr id="275" name="Shape 275"/>
          <p:cNvSpPr txBox="1"/>
          <p:nvPr/>
        </p:nvSpPr>
        <p:spPr>
          <a:xfrm>
            <a:off x="471999" y="5779294"/>
            <a:ext cx="8200002" cy="1231106"/>
          </a:xfrm>
          <a:prstGeom prst="rect">
            <a:avLst/>
          </a:prstGeom>
          <a:noFill/>
          <a:ln>
            <a:noFill/>
          </a:ln>
        </p:spPr>
        <p:txBody>
          <a:bodyPr lIns="91425" tIns="45700" rIns="91425" bIns="45700" anchor="t" anchorCtr="0">
            <a:noAutofit/>
          </a:bodyPr>
          <a:lstStyle/>
          <a:p>
            <a:pPr marL="342900" lvl="6" indent="-342900">
              <a:buSzPct val="120000"/>
              <a:buFont typeface="Arial" panose="020B0604020202020204" pitchFamily="34" charset="0"/>
              <a:buChar char="•"/>
            </a:pPr>
            <a:r>
              <a:rPr lang="es-ES_tradnl" sz="2400" dirty="0" smtClean="0"/>
              <a:t>Aprender </a:t>
            </a:r>
            <a:r>
              <a:rPr lang="es-ES_tradnl" sz="2400" dirty="0"/>
              <a:t>a </a:t>
            </a:r>
            <a:r>
              <a:rPr lang="es-ES_tradnl" sz="2400" dirty="0">
                <a:solidFill>
                  <a:schemeClr val="dk1"/>
                </a:solidFill>
                <a:latin typeface="Tahoma"/>
                <a:ea typeface="Tahoma"/>
                <a:cs typeface="Tahoma"/>
                <a:sym typeface="Tahoma"/>
              </a:rPr>
              <a:t>evitar</a:t>
            </a:r>
            <a:r>
              <a:rPr lang="es-ES_tradnl" sz="2400" dirty="0"/>
              <a:t> que entre en el aire que respira</a:t>
            </a:r>
            <a:endParaRPr lang="en-US" sz="2400" dirty="0"/>
          </a:p>
          <a:p>
            <a:pPr marL="0" marR="0" lvl="0" indent="0" algn="l" rtl="0">
              <a:spcBef>
                <a:spcPts val="0"/>
              </a:spcBef>
              <a:buNone/>
            </a:pPr>
            <a:endParaRPr sz="1800" dirty="0">
              <a:solidFill>
                <a:schemeClr val="dk1"/>
              </a:solidFill>
              <a:latin typeface="Tahoma"/>
              <a:ea typeface="Tahoma"/>
              <a:cs typeface="Tahoma"/>
              <a:sym typeface="Tahoma"/>
            </a:endParaRPr>
          </a:p>
        </p:txBody>
      </p:sp>
      <p:sp>
        <p:nvSpPr>
          <p:cNvPr id="2" name="Rectangle 1"/>
          <p:cNvSpPr/>
          <p:nvPr/>
        </p:nvSpPr>
        <p:spPr>
          <a:xfrm>
            <a:off x="5206946" y="4925605"/>
            <a:ext cx="266290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Cita de un trabajador con cáncer de pulmón</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81000" y="457200"/>
            <a:ext cx="8763000" cy="1143000"/>
          </a:xfrm>
          <a:prstGeom prst="rect">
            <a:avLst/>
          </a:prstGeom>
          <a:noFill/>
          <a:ln>
            <a:noFill/>
          </a:ln>
        </p:spPr>
        <p:txBody>
          <a:bodyPr lIns="91425" tIns="45700" rIns="91425" bIns="45700" anchor="ctr" anchorCtr="0">
            <a:noAutofit/>
          </a:bodyPr>
          <a:lstStyle/>
          <a:p>
            <a:pPr lvl="0">
              <a:buSzPct val="25000"/>
            </a:pPr>
            <a:r>
              <a:rPr lang="es-ES_tradnl" dirty="0"/>
              <a:t>¿Dónde ve el polvo de sílice cristalina respirable ?</a:t>
            </a:r>
            <a:r>
              <a:rPr lang="en-US" sz="4400" b="0" i="0" u="none" strike="noStrike" cap="none" dirty="0">
                <a:solidFill>
                  <a:srgbClr val="00539B"/>
                </a:solidFill>
                <a:latin typeface="Tahoma"/>
                <a:ea typeface="Tahoma"/>
                <a:cs typeface="Tahoma"/>
                <a:sym typeface="Tahoma"/>
              </a:rPr>
              <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368" name="Shape 368"/>
          <p:cNvSpPr txBox="1"/>
          <p:nvPr/>
        </p:nvSpPr>
        <p:spPr>
          <a:xfrm>
            <a:off x="4343400" y="1801088"/>
            <a:ext cx="411480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dirty="0" err="1" smtClean="0">
                <a:solidFill>
                  <a:schemeClr val="dk1"/>
                </a:solidFill>
                <a:latin typeface="Tahoma"/>
                <a:ea typeface="Tahoma"/>
                <a:cs typeface="Tahoma"/>
                <a:sym typeface="Tahoma"/>
              </a:rPr>
              <a:t>Foto</a:t>
            </a:r>
            <a:r>
              <a:rPr lang="en-US" sz="800" dirty="0" smtClean="0">
                <a:solidFill>
                  <a:schemeClr val="dk1"/>
                </a:solidFill>
                <a:latin typeface="Tahoma"/>
                <a:ea typeface="Tahoma"/>
                <a:cs typeface="Tahoma"/>
                <a:sym typeface="Tahoma"/>
              </a:rPr>
              <a:t> </a:t>
            </a:r>
            <a:r>
              <a:rPr lang="en-US" sz="800" dirty="0" err="1" smtClean="0">
                <a:solidFill>
                  <a:schemeClr val="dk1"/>
                </a:solidFill>
                <a:latin typeface="Tahoma"/>
                <a:ea typeface="Tahoma"/>
                <a:cs typeface="Tahoma"/>
                <a:sym typeface="Tahoma"/>
              </a:rPr>
              <a:t>por</a:t>
            </a:r>
            <a:r>
              <a:rPr lang="en-US" sz="800" dirty="0" smtClean="0">
                <a:solidFill>
                  <a:schemeClr val="dk1"/>
                </a:solidFill>
                <a:latin typeface="Tahoma"/>
                <a:ea typeface="Tahoma"/>
                <a:cs typeface="Tahoma"/>
                <a:sym typeface="Tahoma"/>
              </a:rPr>
              <a:t> </a:t>
            </a:r>
            <a:r>
              <a:rPr lang="en-US" sz="800" dirty="0">
                <a:solidFill>
                  <a:schemeClr val="dk1"/>
                </a:solidFill>
                <a:latin typeface="Tahoma"/>
                <a:ea typeface="Tahoma"/>
                <a:cs typeface="Tahoma"/>
                <a:sym typeface="Tahoma"/>
              </a:rPr>
              <a:t>Development Partner</a:t>
            </a:r>
          </a:p>
        </p:txBody>
      </p:sp>
      <p:pic>
        <p:nvPicPr>
          <p:cNvPr id="6" name="Picture 2" descr="Trabajador en una nube de polv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1981200"/>
            <a:ext cx="50292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3400" y="4572000"/>
            <a:ext cx="14208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t>30</a:t>
            </a:fld>
            <a:endParaRPr lang="en-US" sz="1400" b="0" i="0" u="none" strike="noStrike" cap="none">
              <a:solidFill>
                <a:srgbClr val="000000"/>
              </a:solidFill>
              <a:latin typeface="Tahoma"/>
              <a:ea typeface="Tahoma"/>
              <a:cs typeface="Tahoma"/>
              <a:sym typeface="Tahoma"/>
            </a:endParaRPr>
          </a:p>
        </p:txBody>
      </p:sp>
      <p:sp>
        <p:nvSpPr>
          <p:cNvPr id="3" name="Rectangle 2" descr="Trabajador en una nube de polvo"/>
          <p:cNvSpPr/>
          <p:nvPr/>
        </p:nvSpPr>
        <p:spPr>
          <a:xfrm>
            <a:off x="2171111" y="6153001"/>
            <a:ext cx="2058577"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en una nube de polvo</a:t>
            </a:r>
            <a:endParaRPr lang="en-US" sz="1000" dirty="0">
              <a:latin typeface="+mn-lt"/>
            </a:endParaRPr>
          </a:p>
        </p:txBody>
      </p:sp>
      <p:sp>
        <p:nvSpPr>
          <p:cNvPr id="5" name="Rectangle 4"/>
          <p:cNvSpPr/>
          <p:nvPr/>
        </p:nvSpPr>
        <p:spPr>
          <a:xfrm>
            <a:off x="6233010" y="5491913"/>
            <a:ext cx="2545890"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Polvo visto con un micrógrafo electrónico </a:t>
            </a:r>
            <a:endParaRPr lang="en-US" sz="1000" dirty="0">
              <a:latin typeface="+mn-lt"/>
            </a:endParaRPr>
          </a:p>
        </p:txBody>
      </p:sp>
      <p:pic>
        <p:nvPicPr>
          <p:cNvPr id="4" name="Picture 3" title="Polvo visto con un micrógrafo electrónico "/>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43600" y="2286000"/>
            <a:ext cx="2819400" cy="3267075"/>
          </a:xfrm>
          <a:prstGeom prst="rect">
            <a:avLst/>
          </a:prstGeom>
        </p:spPr>
      </p:pic>
    </p:spTree>
    <p:custDataLst>
      <p:tags r:id="rId1"/>
    </p:custDataLst>
    <p:extLst>
      <p:ext uri="{BB962C8B-B14F-4D97-AF65-F5344CB8AC3E}">
        <p14:creationId xmlns:p14="http://schemas.microsoft.com/office/powerpoint/2010/main" val="2027937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381000" y="282438"/>
            <a:ext cx="8763000" cy="1143000"/>
          </a:xfrm>
          <a:prstGeom prst="rect">
            <a:avLst/>
          </a:prstGeom>
          <a:noFill/>
          <a:ln>
            <a:noFill/>
          </a:ln>
        </p:spPr>
        <p:txBody>
          <a:bodyPr lIns="91425" tIns="45700" rIns="91425" bIns="45700" anchor="ctr" anchorCtr="0">
            <a:noAutofit/>
          </a:bodyPr>
          <a:lstStyle/>
          <a:p>
            <a:r>
              <a:rPr lang="es-ES_tradnl" sz="3200" dirty="0"/>
              <a:t>Las Herramientas Eléctricas y de Alta Velocidad Crean Polvo de Sílice Cristalina Respirable </a:t>
            </a:r>
            <a:endParaRPr lang="en-US" sz="3200" dirty="0"/>
          </a:p>
        </p:txBody>
      </p:sp>
      <p:sp>
        <p:nvSpPr>
          <p:cNvPr id="376" name="Shape 376"/>
          <p:cNvSpPr txBox="1">
            <a:spLocks noGrp="1"/>
          </p:cNvSpPr>
          <p:nvPr>
            <p:ph type="body" idx="1"/>
          </p:nvPr>
        </p:nvSpPr>
        <p:spPr>
          <a:xfrm>
            <a:off x="688768" y="1524000"/>
            <a:ext cx="4950031" cy="4121727"/>
          </a:xfrm>
          <a:prstGeom prst="rect">
            <a:avLst/>
          </a:prstGeom>
          <a:noFill/>
          <a:ln>
            <a:noFill/>
          </a:ln>
        </p:spPr>
        <p:txBody>
          <a:bodyPr lIns="91425" tIns="45700" rIns="91425" bIns="45700" anchor="t" anchorCtr="0">
            <a:noAutofit/>
          </a:bodyPr>
          <a:lstStyle/>
          <a:p>
            <a:pPr lvl="0"/>
            <a:r>
              <a:rPr lang="es-ES_tradnl" dirty="0" smtClean="0"/>
              <a:t> Cortar</a:t>
            </a:r>
          </a:p>
          <a:p>
            <a:pPr lvl="0"/>
            <a:r>
              <a:rPr lang="es-ES_tradnl" dirty="0" smtClean="0"/>
              <a:t> Triturar</a:t>
            </a:r>
          </a:p>
          <a:p>
            <a:pPr lvl="0"/>
            <a:r>
              <a:rPr lang="es-ES_tradnl" dirty="0" smtClean="0"/>
              <a:t> Perforar</a:t>
            </a:r>
          </a:p>
          <a:p>
            <a:pPr lvl="0"/>
            <a:r>
              <a:rPr lang="es-ES_tradnl" dirty="0" smtClean="0"/>
              <a:t> Aserrar</a:t>
            </a:r>
          </a:p>
          <a:p>
            <a:pPr lvl="0"/>
            <a:r>
              <a:rPr lang="es-ES_tradnl" dirty="0" smtClean="0"/>
              <a:t> Chorro de arena</a:t>
            </a:r>
          </a:p>
          <a:p>
            <a:pPr lvl="0"/>
            <a:r>
              <a:rPr lang="es-ES_tradnl" dirty="0" smtClean="0"/>
              <a:t> Pulir</a:t>
            </a:r>
          </a:p>
          <a:p>
            <a:pPr lvl="0"/>
            <a:r>
              <a:rPr lang="es-ES_tradnl" dirty="0" smtClean="0"/>
              <a:t> Taladrar</a:t>
            </a:r>
          </a:p>
          <a:p>
            <a:pPr lvl="0"/>
            <a:r>
              <a:rPr lang="es-ES_tradnl" dirty="0" smtClean="0"/>
              <a:t> Equipos neumáticos</a:t>
            </a:r>
          </a:p>
          <a:p>
            <a:pPr lvl="0"/>
            <a:r>
              <a:rPr lang="es-ES_tradnl" dirty="0" smtClean="0"/>
              <a:t> Barrer</a:t>
            </a:r>
          </a:p>
          <a:p>
            <a:pPr marL="342900" marR="0" lvl="0" indent="-342900" algn="l" rtl="0">
              <a:spcBef>
                <a:spcPts val="640"/>
              </a:spcBef>
              <a:spcAft>
                <a:spcPts val="0"/>
              </a:spcAft>
              <a:buClr>
                <a:schemeClr val="dk1"/>
              </a:buClr>
              <a:buSzPct val="100000"/>
              <a:buFont typeface="Tahoma"/>
              <a:buChar char="•"/>
            </a:pPr>
            <a:endParaRPr lang="es-ES_tradnl" sz="3200" b="0" i="0" u="none" strike="noStrike" cap="none" dirty="0" smtClean="0">
              <a:solidFill>
                <a:schemeClr val="dk1"/>
              </a:solidFill>
              <a:sym typeface="Tahoma"/>
            </a:endParaRPr>
          </a:p>
          <a:p>
            <a:pPr marL="0" marR="0" lvl="0" indent="0" algn="l" rtl="0">
              <a:spcBef>
                <a:spcPts val="640"/>
              </a:spcBef>
              <a:spcAft>
                <a:spcPts val="0"/>
              </a:spcAft>
              <a:buClr>
                <a:schemeClr val="dk1"/>
              </a:buClr>
              <a:buSzPct val="25000"/>
              <a:buFont typeface="Tahoma"/>
              <a:buNone/>
            </a:pPr>
            <a:endParaRPr lang="es-ES_tradnl" sz="3200" b="0" i="0" u="none" strike="noStrike" cap="none" dirty="0">
              <a:solidFill>
                <a:schemeClr val="dk1"/>
              </a:solidFill>
              <a:sym typeface="Tahoma"/>
            </a:endParaRPr>
          </a:p>
        </p:txBody>
      </p:sp>
      <p:sp>
        <p:nvSpPr>
          <p:cNvPr id="377" name="Shape 377"/>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31</a:t>
            </a:fld>
            <a:endParaRPr lang="en-US" sz="1400">
              <a:solidFill>
                <a:srgbClr val="000000"/>
              </a:solidFill>
              <a:latin typeface="Tahoma"/>
              <a:ea typeface="Tahoma"/>
              <a:cs typeface="Tahoma"/>
              <a:sym typeface="Tahoma"/>
            </a:endParaRPr>
          </a:p>
        </p:txBody>
      </p:sp>
      <p:pic>
        <p:nvPicPr>
          <p:cNvPr id="378" name="Shape 378" descr="Trabajador cortando (fileteando) sin controles de ingeniería&#10;"/>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4191000" y="1981200"/>
            <a:ext cx="4114800" cy="3130549"/>
          </a:xfrm>
          <a:prstGeom prst="rect">
            <a:avLst/>
          </a:prstGeom>
          <a:noFill/>
          <a:ln>
            <a:noFill/>
          </a:ln>
        </p:spPr>
      </p:pic>
      <p:sp>
        <p:nvSpPr>
          <p:cNvPr id="379" name="Shape 379"/>
          <p:cNvSpPr txBox="1"/>
          <p:nvPr/>
        </p:nvSpPr>
        <p:spPr>
          <a:xfrm>
            <a:off x="6934200" y="1766217"/>
            <a:ext cx="4095008" cy="2600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dirty="0" err="1" smtClean="0">
                <a:solidFill>
                  <a:schemeClr val="dk1"/>
                </a:solidFill>
                <a:latin typeface="Tahoma"/>
                <a:ea typeface="Tahoma"/>
                <a:cs typeface="Tahoma"/>
                <a:sym typeface="Tahoma"/>
              </a:rPr>
              <a:t>Imagen</a:t>
            </a:r>
            <a:r>
              <a:rPr lang="en-US" sz="800" dirty="0" smtClean="0">
                <a:solidFill>
                  <a:schemeClr val="dk1"/>
                </a:solidFill>
                <a:latin typeface="Tahoma"/>
                <a:ea typeface="Tahoma"/>
                <a:cs typeface="Tahoma"/>
                <a:sym typeface="Tahoma"/>
              </a:rPr>
              <a:t> de </a:t>
            </a:r>
            <a:r>
              <a:rPr lang="en-US" sz="800" dirty="0">
                <a:solidFill>
                  <a:schemeClr val="dk1"/>
                </a:solidFill>
                <a:latin typeface="Tahoma"/>
                <a:ea typeface="Tahoma"/>
                <a:cs typeface="Tahoma"/>
                <a:sym typeface="Tahoma"/>
              </a:rPr>
              <a:t>OSHA (</a:t>
            </a:r>
            <a:r>
              <a:rPr lang="en-US" sz="800" dirty="0" err="1">
                <a:solidFill>
                  <a:schemeClr val="dk1"/>
                </a:solidFill>
                <a:latin typeface="Tahoma"/>
                <a:ea typeface="Tahoma"/>
                <a:cs typeface="Tahoma"/>
                <a:sym typeface="Tahoma"/>
              </a:rPr>
              <a:t>Elcosh</a:t>
            </a:r>
            <a:r>
              <a:rPr lang="en-US" sz="800" dirty="0">
                <a:solidFill>
                  <a:schemeClr val="dk1"/>
                </a:solidFill>
                <a:latin typeface="Tahoma"/>
                <a:ea typeface="Tahoma"/>
                <a:cs typeface="Tahoma"/>
                <a:sym typeface="Tahoma"/>
              </a:rPr>
              <a:t>)</a:t>
            </a:r>
          </a:p>
        </p:txBody>
      </p:sp>
      <p:pic>
        <p:nvPicPr>
          <p:cNvPr id="8194" name="Picture 2" descr="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40395" y="4024745"/>
            <a:ext cx="1430749" cy="162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484135" y="5111749"/>
            <a:ext cx="3528530"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cortando (fileteando) sin controles de ingeniería</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152400" y="304800"/>
            <a:ext cx="8991600" cy="1143000"/>
          </a:xfrm>
          <a:prstGeom prst="rect">
            <a:avLst/>
          </a:prstGeom>
          <a:noFill/>
          <a:ln>
            <a:noFill/>
          </a:ln>
        </p:spPr>
        <p:txBody>
          <a:bodyPr lIns="91425" tIns="91425" rIns="91425" bIns="91425" anchor="ctr" anchorCtr="0">
            <a:noAutofit/>
          </a:bodyPr>
          <a:lstStyle/>
          <a:p>
            <a:r>
              <a:rPr lang="es-ES_tradnl" sz="3800" dirty="0"/>
              <a:t>Exposición a la Sílice por el Trabajo Realizado por Otros Alrededor de Usted </a:t>
            </a:r>
            <a:endParaRPr lang="en-US" sz="3800" dirty="0"/>
          </a:p>
        </p:txBody>
      </p:sp>
      <p:sp>
        <p:nvSpPr>
          <p:cNvPr id="495" name="Shape 495"/>
          <p:cNvSpPr txBox="1">
            <a:spLocks noGrp="1"/>
          </p:cNvSpPr>
          <p:nvPr>
            <p:ph type="body" idx="1"/>
          </p:nvPr>
        </p:nvSpPr>
        <p:spPr>
          <a:xfrm>
            <a:off x="381001" y="1981200"/>
            <a:ext cx="3813214" cy="4114800"/>
          </a:xfrm>
          <a:prstGeom prst="rect">
            <a:avLst/>
          </a:prstGeom>
          <a:noFill/>
          <a:ln>
            <a:noFill/>
          </a:ln>
        </p:spPr>
        <p:txBody>
          <a:bodyPr lIns="91425" tIns="91425" rIns="91425" bIns="91425" anchor="t" anchorCtr="0">
            <a:noAutofit/>
          </a:bodyPr>
          <a:lstStyle/>
          <a:p>
            <a:pPr marL="177800" lvl="0" indent="0">
              <a:buNone/>
            </a:pPr>
            <a:r>
              <a:rPr lang="es-ES_tradnl" sz="3200" dirty="0" smtClean="0"/>
              <a:t>Los </a:t>
            </a:r>
            <a:r>
              <a:rPr lang="es-ES_tradnl" sz="3200" dirty="0"/>
              <a:t>niveles de sílice pueden ser tan altos o incluso más altos por el trabajo realizado por otros a su alrededor </a:t>
            </a:r>
            <a:endParaRPr lang="en-US" sz="3200" dirty="0"/>
          </a:p>
        </p:txBody>
      </p:sp>
      <p:sp>
        <p:nvSpPr>
          <p:cNvPr id="498" name="Shape 498"/>
          <p:cNvSpPr txBox="1"/>
          <p:nvPr/>
        </p:nvSpPr>
        <p:spPr>
          <a:xfrm>
            <a:off x="6858000" y="1635323"/>
            <a:ext cx="266942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_tradnl" sz="1000" b="0" i="0" u="none" strike="noStrike" cap="none" dirty="0" smtClean="0">
                <a:solidFill>
                  <a:srgbClr val="000000"/>
                </a:solidFill>
                <a:latin typeface="Arial"/>
                <a:ea typeface="Arial"/>
                <a:cs typeface="Arial"/>
                <a:sym typeface="Arial"/>
              </a:rPr>
              <a:t>Foto cortesía de Patty Jeffries</a:t>
            </a:r>
            <a:endParaRPr lang="es-ES_tradnl" sz="1000" b="0" i="0" u="none" strike="noStrike" cap="none" dirty="0">
              <a:solidFill>
                <a:srgbClr val="000000"/>
              </a:solidFill>
              <a:latin typeface="Arial"/>
              <a:ea typeface="Arial"/>
              <a:cs typeface="Arial"/>
              <a:sym typeface="Arial"/>
            </a:endParaRPr>
          </a:p>
        </p:txBody>
      </p:sp>
      <p:pic>
        <p:nvPicPr>
          <p:cNvPr id="8" name="Shape 655" descr="Trabajador aplicando hormigón proyectado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24400" y="1828800"/>
            <a:ext cx="3964520" cy="4114799"/>
          </a:xfrm>
          <a:prstGeom prst="rect">
            <a:avLst/>
          </a:prstGeom>
          <a:noFill/>
          <a:ln>
            <a:noFill/>
          </a:ln>
        </p:spPr>
      </p:pic>
      <p:pic>
        <p:nvPicPr>
          <p:cNvPr id="7" name="Picture 2" descr="X"/>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38600" y="4354469"/>
            <a:ext cx="2286000" cy="257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81618" y="5972889"/>
            <a:ext cx="2650084"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aplicando hormigón proyectado </a:t>
            </a:r>
            <a:endParaRPr lang="en-US" sz="1000" dirty="0">
              <a:latin typeface="+mn-lt"/>
            </a:endParaRPr>
          </a:p>
        </p:txBody>
      </p:sp>
      <p:sp>
        <p:nvSpPr>
          <p:cNvPr id="3" name="Slide Number Placeholder 2"/>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32</a:t>
            </a:fld>
            <a:endParaRPr lang="en-US" sz="1400">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57778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152400" y="304800"/>
            <a:ext cx="8991600" cy="1143000"/>
          </a:xfrm>
          <a:prstGeom prst="rect">
            <a:avLst/>
          </a:prstGeom>
          <a:noFill/>
          <a:ln>
            <a:noFill/>
          </a:ln>
        </p:spPr>
        <p:txBody>
          <a:bodyPr lIns="91425" tIns="91425" rIns="91425" bIns="91425" anchor="ctr" anchorCtr="0">
            <a:noAutofit/>
          </a:bodyPr>
          <a:lstStyle/>
          <a:p>
            <a:r>
              <a:rPr lang="es-ES_tradnl" sz="3800" dirty="0"/>
              <a:t>Exposición a la Sílice por el Trabajo Realizado por Otros Alrededor de </a:t>
            </a:r>
            <a:r>
              <a:rPr lang="es-ES_tradnl" sz="3800" dirty="0" smtClean="0"/>
              <a:t>Usted (pt. I) </a:t>
            </a:r>
            <a:endParaRPr lang="en-US" sz="3800" dirty="0"/>
          </a:p>
        </p:txBody>
      </p:sp>
      <p:sp>
        <p:nvSpPr>
          <p:cNvPr id="495" name="Shape 495"/>
          <p:cNvSpPr txBox="1">
            <a:spLocks noGrp="1"/>
          </p:cNvSpPr>
          <p:nvPr>
            <p:ph type="body" idx="1"/>
          </p:nvPr>
        </p:nvSpPr>
        <p:spPr>
          <a:xfrm>
            <a:off x="381000" y="2514600"/>
            <a:ext cx="4038599" cy="4114800"/>
          </a:xfrm>
          <a:prstGeom prst="rect">
            <a:avLst/>
          </a:prstGeom>
          <a:noFill/>
          <a:ln>
            <a:noFill/>
          </a:ln>
        </p:spPr>
        <p:txBody>
          <a:bodyPr lIns="91425" tIns="91425" rIns="91425" bIns="91425" anchor="t" anchorCtr="0">
            <a:noAutofit/>
          </a:bodyPr>
          <a:lstStyle/>
          <a:p>
            <a:pPr lvl="0"/>
            <a:r>
              <a:rPr lang="es-ES_tradnl" sz="3600" dirty="0" smtClean="0"/>
              <a:t> A </a:t>
            </a:r>
            <a:r>
              <a:rPr lang="es-ES_tradnl" sz="3600" dirty="0"/>
              <a:t>su lado</a:t>
            </a:r>
            <a:endParaRPr lang="en-US" sz="3600" dirty="0"/>
          </a:p>
          <a:p>
            <a:pPr lvl="0"/>
            <a:r>
              <a:rPr lang="es-ES_tradnl" sz="3600" dirty="0" smtClean="0"/>
              <a:t> Debajo </a:t>
            </a:r>
            <a:r>
              <a:rPr lang="es-ES_tradnl" sz="3600" dirty="0"/>
              <a:t>de usted</a:t>
            </a:r>
            <a:endParaRPr lang="en-US" sz="3600" dirty="0"/>
          </a:p>
          <a:p>
            <a:pPr lvl="0"/>
            <a:r>
              <a:rPr lang="es-ES_tradnl" sz="3600" dirty="0" smtClean="0"/>
              <a:t> Sobre </a:t>
            </a:r>
            <a:r>
              <a:rPr lang="es-ES_tradnl" sz="3600" dirty="0"/>
              <a:t>usted</a:t>
            </a:r>
            <a:endParaRPr lang="en-US" sz="3600" dirty="0"/>
          </a:p>
        </p:txBody>
      </p:sp>
      <p:sp>
        <p:nvSpPr>
          <p:cNvPr id="498" name="Shape 498"/>
          <p:cNvSpPr txBox="1"/>
          <p:nvPr/>
        </p:nvSpPr>
        <p:spPr>
          <a:xfrm>
            <a:off x="6248400" y="1676450"/>
            <a:ext cx="266942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_tradnl" sz="1000" b="0" i="0" u="none" strike="noStrike" cap="none" dirty="0" smtClean="0">
                <a:solidFill>
                  <a:srgbClr val="000000"/>
                </a:solidFill>
                <a:latin typeface="Arial"/>
                <a:ea typeface="Arial"/>
                <a:cs typeface="Arial"/>
                <a:sym typeface="Arial"/>
              </a:rPr>
              <a:t>Foto cortesía de Patty Jeffries</a:t>
            </a:r>
            <a:endParaRPr lang="es-ES_tradnl" sz="1000" b="0" i="0" u="none" strike="noStrike" cap="none" dirty="0">
              <a:solidFill>
                <a:srgbClr val="000000"/>
              </a:solidFill>
              <a:latin typeface="Arial"/>
              <a:ea typeface="Arial"/>
              <a:cs typeface="Arial"/>
              <a:sym typeface="Arial"/>
            </a:endParaRPr>
          </a:p>
        </p:txBody>
      </p:sp>
      <p:pic>
        <p:nvPicPr>
          <p:cNvPr id="2" name="Picture 1" descr="Trabajadores en andamio sobre la aplicación de hormigón proyectad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1975262"/>
            <a:ext cx="2971800" cy="3962400"/>
          </a:xfrm>
          <a:prstGeom prst="rect">
            <a:avLst/>
          </a:prstGeom>
        </p:spPr>
      </p:pic>
      <p:sp>
        <p:nvSpPr>
          <p:cNvPr id="3" name="Rectangle 2"/>
          <p:cNvSpPr/>
          <p:nvPr/>
        </p:nvSpPr>
        <p:spPr>
          <a:xfrm>
            <a:off x="4416013" y="5937662"/>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Trabajadores en andamio sobre la aplicación de hormigón proyectado</a:t>
            </a:r>
            <a:endParaRPr lang="en-US" sz="1000" dirty="0">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33</a:t>
            </a:fld>
            <a:endParaRPr lang="en-US" sz="1400">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150637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Concurso de Preguntas #3</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34</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pPr lvl="0"/>
            <a:r>
              <a:rPr lang="es-ES_tradnl" sz="2400" dirty="0" smtClean="0">
                <a:latin typeface="+mn-lt"/>
              </a:rPr>
              <a:t>¿En cuál de los siguientes está la sílice? </a:t>
            </a:r>
            <a:endParaRPr lang="en-US" sz="2400" dirty="0" smtClean="0">
              <a:latin typeface="+mn-lt"/>
              <a:ea typeface="Calibri"/>
              <a:cs typeface="Calibri"/>
              <a:sym typeface="Calibri"/>
            </a:endParaRPr>
          </a:p>
          <a:p>
            <a:endParaRPr lang="en-US" dirty="0"/>
          </a:p>
        </p:txBody>
      </p:sp>
      <p:sp>
        <p:nvSpPr>
          <p:cNvPr id="5" name="Text Placeholder 4"/>
          <p:cNvSpPr>
            <a:spLocks noGrp="1"/>
          </p:cNvSpPr>
          <p:nvPr>
            <p:ph type="body" sz="quarter" idx="14"/>
            <p:custDataLst>
              <p:tags r:id="rId3"/>
            </p:custDataLst>
          </p:nvPr>
        </p:nvSpPr>
        <p:spPr/>
        <p:txBody>
          <a:bodyPr>
            <a:normAutofit/>
          </a:bodyPr>
          <a:lstStyle/>
          <a:p>
            <a:pPr marL="660400" lvl="0" indent="-457200">
              <a:buFont typeface="+mj-lt"/>
              <a:buAutoNum type="arabicPeriod"/>
            </a:pPr>
            <a:r>
              <a:rPr lang="es-ES_tradnl" sz="2600" dirty="0" smtClean="0"/>
              <a:t>Granito y otros tipos de rocas</a:t>
            </a:r>
          </a:p>
          <a:p>
            <a:pPr marL="660400" lvl="0" indent="-457200">
              <a:buFont typeface="+mj-lt"/>
              <a:buAutoNum type="arabicPeriod"/>
            </a:pPr>
            <a:r>
              <a:rPr lang="es-ES_tradnl" sz="2600" dirty="0" smtClean="0"/>
              <a:t>Concreto  </a:t>
            </a:r>
          </a:p>
          <a:p>
            <a:pPr marL="660400" indent="-457200">
              <a:buFont typeface="+mj-lt"/>
              <a:buAutoNum type="arabicPeriod"/>
            </a:pPr>
            <a:r>
              <a:rPr lang="es-ES_tradnl" sz="2600" dirty="0" smtClean="0"/>
              <a:t>Algunos compuestos de juntas de pared seca</a:t>
            </a:r>
          </a:p>
          <a:p>
            <a:pPr marL="660400" lvl="0" indent="-457200">
              <a:buFont typeface="+mj-lt"/>
              <a:buAutoNum type="arabicPeriod"/>
            </a:pPr>
            <a:r>
              <a:rPr lang="es-ES_tradnl" sz="2600" dirty="0" smtClean="0"/>
              <a:t>Todas las anteriores</a:t>
            </a:r>
          </a:p>
          <a:p>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Concurso de Preguntas #4</a:t>
            </a:r>
            <a:endParaRPr lang="en-US" dirty="0"/>
          </a:p>
        </p:txBody>
      </p:sp>
      <p:sp>
        <p:nvSpPr>
          <p:cNvPr id="3" name="Slide Number Placeholder 2"/>
          <p:cNvSpPr>
            <a:spLocks noGrp="1"/>
          </p:cNvSpPr>
          <p:nvPr>
            <p:ph type="sldNum" idx="12"/>
          </p:nvPr>
        </p:nvSpPr>
        <p:spPr>
          <a:xfrm>
            <a:off x="7197091" y="640842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35</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¿Cuál de las siguientes actividades crea grandes cantidades de polvo de sílice visible e invisible?</a:t>
            </a:r>
            <a:endParaRPr lang="en-US" sz="2400" dirty="0" smtClean="0">
              <a:latin typeface="+mn-lt"/>
            </a:endParaRPr>
          </a:p>
          <a:p>
            <a:endParaRPr lang="en-US" dirty="0"/>
          </a:p>
        </p:txBody>
      </p:sp>
      <p:sp>
        <p:nvSpPr>
          <p:cNvPr id="5" name="Text Placeholder 4"/>
          <p:cNvSpPr>
            <a:spLocks noGrp="1"/>
          </p:cNvSpPr>
          <p:nvPr>
            <p:ph type="body" sz="quarter" idx="14"/>
            <p:custDataLst>
              <p:tags r:id="rId3"/>
            </p:custDataLst>
          </p:nvPr>
        </p:nvSpPr>
        <p:spPr>
          <a:xfrm>
            <a:off x="381000" y="2590800"/>
            <a:ext cx="4095750" cy="3810000"/>
          </a:xfrm>
        </p:spPr>
        <p:txBody>
          <a:bodyPr>
            <a:normAutofit/>
          </a:bodyPr>
          <a:lstStyle/>
          <a:p>
            <a:pPr marL="660400" lvl="0" indent="-457200">
              <a:buFont typeface="+mj-lt"/>
              <a:buAutoNum type="arabicPeriod"/>
            </a:pPr>
            <a:r>
              <a:rPr lang="es-ES_tradnl" sz="2400" dirty="0" smtClean="0">
                <a:latin typeface="+mn-lt"/>
              </a:rPr>
              <a:t>Cortar</a:t>
            </a:r>
          </a:p>
          <a:p>
            <a:pPr marL="660400" lvl="0" indent="-457200">
              <a:buFont typeface="+mj-lt"/>
              <a:buAutoNum type="arabicPeriod"/>
            </a:pPr>
            <a:r>
              <a:rPr lang="es-ES_tradnl" sz="2400" dirty="0" smtClean="0">
                <a:latin typeface="+mn-lt"/>
              </a:rPr>
              <a:t>Moler</a:t>
            </a:r>
          </a:p>
          <a:p>
            <a:pPr marL="660400" lvl="0" indent="-457200">
              <a:buFont typeface="+mj-lt"/>
              <a:buAutoNum type="arabicPeriod"/>
            </a:pPr>
            <a:r>
              <a:rPr lang="es-ES_tradnl" sz="2400" dirty="0" smtClean="0">
                <a:latin typeface="+mn-lt"/>
              </a:rPr>
              <a:t>Acabado de paredes secas</a:t>
            </a:r>
          </a:p>
          <a:p>
            <a:pPr marL="660400" lvl="0" indent="-457200">
              <a:buFont typeface="+mj-lt"/>
              <a:buAutoNum type="arabicPeriod"/>
            </a:pPr>
            <a:r>
              <a:rPr lang="es-ES_tradnl" sz="2400" dirty="0" smtClean="0">
                <a:latin typeface="+mn-lt"/>
              </a:rPr>
              <a:t>Todas las anteriores</a:t>
            </a:r>
            <a:endParaRPr lang="es-ES_tradnl" sz="2400" dirty="0">
              <a:latin typeface="+mn-lt"/>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Concurso de Preguntas #5</a:t>
            </a:r>
            <a:endParaRPr lang="en-US" dirty="0"/>
          </a:p>
        </p:txBody>
      </p:sp>
      <p:sp>
        <p:nvSpPr>
          <p:cNvPr id="3" name="Slide Number Placeholder 2"/>
          <p:cNvSpPr>
            <a:spLocks noGrp="1"/>
          </p:cNvSpPr>
          <p:nvPr>
            <p:ph type="sldNum" idx="12"/>
          </p:nvPr>
        </p:nvSpPr>
        <p:spPr>
          <a:xfrm>
            <a:off x="7181851" y="641985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36</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Usted puede tener la misma cantidad de exposición al polvo de sílice invisible, o incluso más, por las actividades que otra persona está haciendo cerca de usted - al lado de usted, por encima de usted, o por debajo de usted.</a:t>
            </a:r>
            <a:endParaRPr lang="en-US" sz="2400" dirty="0" smtClean="0">
              <a:latin typeface="+mn-lt"/>
            </a:endParaRPr>
          </a:p>
          <a:p>
            <a:endParaRPr lang="en-US" dirty="0"/>
          </a:p>
        </p:txBody>
      </p:sp>
      <p:sp>
        <p:nvSpPr>
          <p:cNvPr id="5" name="Text Placeholder 4"/>
          <p:cNvSpPr>
            <a:spLocks noGrp="1"/>
          </p:cNvSpPr>
          <p:nvPr>
            <p:ph type="body" sz="quarter" idx="14"/>
            <p:custDataLst>
              <p:tags r:id="rId3"/>
            </p:custDataLst>
          </p:nvPr>
        </p:nvSpPr>
        <p:spPr>
          <a:xfrm>
            <a:off x="304800" y="3200400"/>
            <a:ext cx="4095750" cy="3810000"/>
          </a:xfrm>
        </p:spPr>
        <p:txBody>
          <a:bodyPr/>
          <a:lstStyle/>
          <a:p>
            <a:pPr marL="660400" lvl="0" indent="-457200">
              <a:buFont typeface="+mj-lt"/>
              <a:buAutoNum type="arabicPeriod"/>
            </a:pPr>
            <a:r>
              <a:rPr lang="es-ES_tradnl" sz="2400" dirty="0" smtClean="0">
                <a:latin typeface="+mn-lt"/>
              </a:rPr>
              <a:t>Verdadero</a:t>
            </a:r>
          </a:p>
          <a:p>
            <a:pPr marL="660400" lvl="0" indent="-457200">
              <a:buFont typeface="+mj-lt"/>
              <a:buAutoNum type="arabicPeriod"/>
            </a:pPr>
            <a:r>
              <a:rPr lang="es-ES_tradnl" sz="2400" dirty="0" smtClean="0">
                <a:latin typeface="+mn-lt"/>
              </a:rPr>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381000" y="609600"/>
            <a:ext cx="8763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ES_tradnl" dirty="0"/>
              <a:t>¿</a:t>
            </a:r>
            <a:r>
              <a:rPr lang="es-ES_tradnl" sz="4400" b="0" i="0" u="none" strike="noStrike" cap="none" dirty="0" smtClean="0">
                <a:solidFill>
                  <a:srgbClr val="00539B"/>
                </a:solidFill>
                <a:latin typeface="Tahoma"/>
                <a:ea typeface="Tahoma"/>
                <a:cs typeface="Tahoma"/>
                <a:sym typeface="Tahoma"/>
              </a:rPr>
              <a:t>Puede saber si hay polvo de sílice cristalina respirable?</a:t>
            </a:r>
            <a:br>
              <a:rPr lang="es-ES_tradnl" sz="4400" b="0" i="0" u="none" strike="noStrike" cap="none" dirty="0" smtClean="0">
                <a:solidFill>
                  <a:srgbClr val="00539B"/>
                </a:solidFill>
                <a:latin typeface="Tahoma"/>
                <a:ea typeface="Tahoma"/>
                <a:cs typeface="Tahoma"/>
                <a:sym typeface="Tahoma"/>
              </a:rPr>
            </a:br>
            <a:endParaRPr lang="es-ES_tradnl" sz="4400" b="0" i="0" u="none" strike="noStrike" cap="none" dirty="0">
              <a:solidFill>
                <a:srgbClr val="00539B"/>
              </a:solidFill>
              <a:latin typeface="Tahoma"/>
              <a:ea typeface="Tahoma"/>
              <a:cs typeface="Tahoma"/>
              <a:sym typeface="Tahoma"/>
            </a:endParaRPr>
          </a:p>
        </p:txBody>
      </p:sp>
      <p:sp>
        <p:nvSpPr>
          <p:cNvPr id="2" name="Text Placeholder 1"/>
          <p:cNvSpPr>
            <a:spLocks noGrp="1"/>
          </p:cNvSpPr>
          <p:nvPr>
            <p:ph type="body" idx="1"/>
          </p:nvPr>
        </p:nvSpPr>
        <p:spPr>
          <a:xfrm>
            <a:off x="685801" y="1981200"/>
            <a:ext cx="3048000" cy="4114800"/>
          </a:xfrm>
        </p:spPr>
        <p:txBody>
          <a:bodyPr/>
          <a:lstStyle/>
          <a:p>
            <a:pPr lvl="0"/>
            <a:r>
              <a:rPr lang="es-ES_tradnl" dirty="0" smtClean="0"/>
              <a:t> ¡</a:t>
            </a:r>
            <a:r>
              <a:rPr lang="es-ES_tradnl" dirty="0"/>
              <a:t>Sí!</a:t>
            </a:r>
            <a:endParaRPr lang="en-US" dirty="0"/>
          </a:p>
          <a:p>
            <a:pPr lvl="0"/>
            <a:r>
              <a:rPr lang="es-ES_tradnl" dirty="0" smtClean="0"/>
              <a:t> Cada </a:t>
            </a:r>
            <a:r>
              <a:rPr lang="es-ES_tradnl" dirty="0"/>
              <a:t>vez que pueda ver el polvo, habrá sílice cristalina respirable en el aire </a:t>
            </a:r>
            <a:endParaRPr lang="en-US" dirty="0"/>
          </a:p>
        </p:txBody>
      </p:sp>
      <p:sp>
        <p:nvSpPr>
          <p:cNvPr id="366" name="Shape 366"/>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37</a:t>
            </a:fld>
            <a:endParaRPr lang="en-US" sz="1400">
              <a:solidFill>
                <a:srgbClr val="000000"/>
              </a:solidFill>
              <a:latin typeface="Tahoma"/>
              <a:ea typeface="Tahoma"/>
              <a:cs typeface="Tahoma"/>
              <a:sym typeface="Tahoma"/>
            </a:endParaRPr>
          </a:p>
        </p:txBody>
      </p:sp>
      <p:sp>
        <p:nvSpPr>
          <p:cNvPr id="368" name="Shape 368"/>
          <p:cNvSpPr txBox="1"/>
          <p:nvPr/>
        </p:nvSpPr>
        <p:spPr>
          <a:xfrm>
            <a:off x="6858000" y="2268380"/>
            <a:ext cx="411480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smtClean="0">
                <a:solidFill>
                  <a:schemeClr val="dk1"/>
                </a:solidFill>
                <a:latin typeface="Tahoma"/>
                <a:ea typeface="Tahoma"/>
                <a:cs typeface="Tahoma"/>
                <a:sym typeface="Tahoma"/>
              </a:rPr>
              <a:t>Foto por Development </a:t>
            </a:r>
            <a:r>
              <a:rPr lang="en-US" sz="1000" dirty="0">
                <a:solidFill>
                  <a:schemeClr val="dk1"/>
                </a:solidFill>
                <a:latin typeface="Tahoma"/>
                <a:ea typeface="Tahoma"/>
                <a:cs typeface="Tahoma"/>
                <a:sym typeface="Tahoma"/>
              </a:rPr>
              <a:t>Partner</a:t>
            </a:r>
          </a:p>
        </p:txBody>
      </p:sp>
      <p:pic>
        <p:nvPicPr>
          <p:cNvPr id="6" name="Picture 2" descr="Trabajador en una nube de polv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18000" y="2514600"/>
            <a:ext cx="422345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94587" y="4572000"/>
            <a:ext cx="14208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00438" y="5638799"/>
            <a:ext cx="2058577"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en una nube de polvo</a:t>
            </a:r>
            <a:endParaRPr lang="en-US" sz="1000" dirty="0">
              <a:latin typeface="+mn-lt"/>
            </a:endParaRPr>
          </a:p>
        </p:txBody>
      </p:sp>
    </p:spTree>
    <p:custDataLst>
      <p:tags r:id="rId1"/>
    </p:custDataLst>
    <p:extLst>
      <p:ext uri="{BB962C8B-B14F-4D97-AF65-F5344CB8AC3E}">
        <p14:creationId xmlns:p14="http://schemas.microsoft.com/office/powerpoint/2010/main" val="2749947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5" name="Picture 4" title="Trabajador aplicando hormigón proyectado"/>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38600" y="1828800"/>
            <a:ext cx="4610100" cy="3629025"/>
          </a:xfrm>
          <a:prstGeom prst="rect">
            <a:avLst/>
          </a:prstGeom>
        </p:spPr>
      </p:pic>
      <p:sp>
        <p:nvSpPr>
          <p:cNvPr id="365" name="Shape 365"/>
          <p:cNvSpPr txBox="1">
            <a:spLocks noGrp="1"/>
          </p:cNvSpPr>
          <p:nvPr>
            <p:ph type="title"/>
          </p:nvPr>
        </p:nvSpPr>
        <p:spPr>
          <a:xfrm>
            <a:off x="381000" y="228600"/>
            <a:ext cx="8763000" cy="1008220"/>
          </a:xfrm>
          <a:prstGeom prst="rect">
            <a:avLst/>
          </a:prstGeom>
          <a:noFill/>
          <a:ln>
            <a:noFill/>
          </a:ln>
        </p:spPr>
        <p:txBody>
          <a:bodyPr lIns="91425" tIns="45700" rIns="91425" bIns="45700" anchor="ctr" anchorCtr="0">
            <a:noAutofit/>
          </a:bodyPr>
          <a:lstStyle/>
          <a:p>
            <a:pPr>
              <a:buSzPct val="25000"/>
            </a:pPr>
            <a:r>
              <a:rPr lang="en-US" sz="4400" b="0" i="0" u="none" strike="noStrike" cap="none" dirty="0">
                <a:solidFill>
                  <a:srgbClr val="00539B"/>
                </a:solidFill>
                <a:latin typeface="Tahoma"/>
                <a:ea typeface="Tahoma"/>
                <a:cs typeface="Tahoma"/>
                <a:sym typeface="Tahoma"/>
              </a:rPr>
              <a:t/>
            </a:r>
            <a:br>
              <a:rPr lang="en-US" sz="4400" b="0" i="0" u="none" strike="noStrike" cap="none" dirty="0">
                <a:solidFill>
                  <a:srgbClr val="00539B"/>
                </a:solidFill>
                <a:latin typeface="Tahoma"/>
                <a:ea typeface="Tahoma"/>
                <a:cs typeface="Tahoma"/>
                <a:sym typeface="Tahoma"/>
              </a:rPr>
            </a:br>
            <a:r>
              <a:rPr lang="es-ES_tradnl" dirty="0"/>
              <a:t>¿Estoy seguro si no puedo ver el polvo?</a:t>
            </a:r>
            <a:endParaRPr lang="en-US" sz="4400" b="0" i="0" u="none" strike="noStrike" cap="none" dirty="0">
              <a:solidFill>
                <a:srgbClr val="00539B"/>
              </a:solidFill>
              <a:latin typeface="Tahoma"/>
              <a:ea typeface="Tahoma"/>
              <a:cs typeface="Tahoma"/>
              <a:sym typeface="Tahoma"/>
            </a:endParaRPr>
          </a:p>
        </p:txBody>
      </p:sp>
      <p:sp>
        <p:nvSpPr>
          <p:cNvPr id="2" name="Text Placeholder 1"/>
          <p:cNvSpPr>
            <a:spLocks noGrp="1"/>
          </p:cNvSpPr>
          <p:nvPr>
            <p:ph type="body" idx="1"/>
          </p:nvPr>
        </p:nvSpPr>
        <p:spPr>
          <a:xfrm>
            <a:off x="685801" y="1981200"/>
            <a:ext cx="3048000" cy="4114800"/>
          </a:xfrm>
        </p:spPr>
        <p:txBody>
          <a:bodyPr/>
          <a:lstStyle/>
          <a:p>
            <a:pPr lvl="0"/>
            <a:r>
              <a:rPr lang="es-ES_tradnl" dirty="0" smtClean="0"/>
              <a:t> Tal </a:t>
            </a:r>
            <a:r>
              <a:rPr lang="es-ES_tradnl" dirty="0"/>
              <a:t>vez</a:t>
            </a:r>
            <a:endParaRPr lang="en-US" dirty="0"/>
          </a:p>
          <a:p>
            <a:pPr lvl="0"/>
            <a:r>
              <a:rPr lang="es-ES_tradnl" dirty="0" smtClean="0"/>
              <a:t> Puede </a:t>
            </a:r>
            <a:r>
              <a:rPr lang="es-ES_tradnl" dirty="0"/>
              <a:t>haber altos niveles de sílice cristalina en el aire incluso cuando no se puede ver el polvo </a:t>
            </a:r>
            <a:endParaRPr lang="en-US" dirty="0"/>
          </a:p>
        </p:txBody>
      </p:sp>
      <p:sp>
        <p:nvSpPr>
          <p:cNvPr id="366" name="Shape 366"/>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38</a:t>
            </a:fld>
            <a:endParaRPr lang="en-US" sz="1400">
              <a:solidFill>
                <a:srgbClr val="000000"/>
              </a:solidFill>
              <a:latin typeface="Tahoma"/>
              <a:ea typeface="Tahoma"/>
              <a:cs typeface="Tahoma"/>
              <a:sym typeface="Tahoma"/>
            </a:endParaRPr>
          </a:p>
        </p:txBody>
      </p:sp>
      <p:sp>
        <p:nvSpPr>
          <p:cNvPr id="368" name="Shape 368"/>
          <p:cNvSpPr txBox="1"/>
          <p:nvPr/>
        </p:nvSpPr>
        <p:spPr>
          <a:xfrm>
            <a:off x="7010399" y="1585818"/>
            <a:ext cx="411480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err="1" smtClean="0">
                <a:solidFill>
                  <a:schemeClr val="dk1"/>
                </a:solidFill>
                <a:latin typeface="Tahoma"/>
                <a:ea typeface="Tahoma"/>
                <a:cs typeface="Tahoma"/>
                <a:sym typeface="Tahoma"/>
              </a:rPr>
              <a:t>Foto</a:t>
            </a:r>
            <a:r>
              <a:rPr lang="en-US" sz="1000" dirty="0" smtClean="0">
                <a:solidFill>
                  <a:schemeClr val="dk1"/>
                </a:solidFill>
                <a:latin typeface="Tahoma"/>
                <a:ea typeface="Tahoma"/>
                <a:cs typeface="Tahoma"/>
                <a:sym typeface="Tahoma"/>
              </a:rPr>
              <a:t> </a:t>
            </a:r>
            <a:r>
              <a:rPr lang="en-US" sz="1000" dirty="0" err="1" smtClean="0">
                <a:solidFill>
                  <a:schemeClr val="dk1"/>
                </a:solidFill>
                <a:latin typeface="Tahoma"/>
                <a:ea typeface="Tahoma"/>
                <a:cs typeface="Tahoma"/>
                <a:sym typeface="Tahoma"/>
              </a:rPr>
              <a:t>por</a:t>
            </a:r>
            <a:r>
              <a:rPr lang="en-US" sz="1000" dirty="0" smtClean="0">
                <a:solidFill>
                  <a:schemeClr val="dk1"/>
                </a:solidFill>
                <a:latin typeface="Tahoma"/>
                <a:ea typeface="Tahoma"/>
                <a:cs typeface="Tahoma"/>
                <a:sym typeface="Tahoma"/>
              </a:rPr>
              <a:t> </a:t>
            </a:r>
            <a:r>
              <a:rPr lang="en-US" sz="1000" dirty="0">
                <a:solidFill>
                  <a:schemeClr val="dk1"/>
                </a:solidFill>
                <a:latin typeface="Tahoma"/>
                <a:ea typeface="Tahoma"/>
                <a:cs typeface="Tahoma"/>
                <a:sym typeface="Tahoma"/>
              </a:rPr>
              <a:t>Development Partner</a:t>
            </a:r>
          </a:p>
        </p:txBody>
      </p:sp>
      <p:pic>
        <p:nvPicPr>
          <p:cNvPr id="7" name="Picture 2" descr="X"/>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05200" y="3821069"/>
            <a:ext cx="2286000" cy="257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descr="arrow"/>
          <p:cNvSpPr/>
          <p:nvPr/>
        </p:nvSpPr>
        <p:spPr>
          <a:xfrm>
            <a:off x="8229600" y="1828800"/>
            <a:ext cx="3048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51746" y="5456583"/>
            <a:ext cx="261481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aplicando hormigón proyectado</a:t>
            </a:r>
            <a:endParaRPr lang="en-US" sz="1000" dirty="0">
              <a:latin typeface="+mn-lt"/>
            </a:endParaRPr>
          </a:p>
        </p:txBody>
      </p:sp>
    </p:spTree>
    <p:custDataLst>
      <p:tags r:id="rId1"/>
    </p:custDataLst>
    <p:extLst>
      <p:ext uri="{BB962C8B-B14F-4D97-AF65-F5344CB8AC3E}">
        <p14:creationId xmlns:p14="http://schemas.microsoft.com/office/powerpoint/2010/main" val="26686474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152400" y="609600"/>
            <a:ext cx="8991600" cy="1143000"/>
          </a:xfrm>
          <a:prstGeom prst="rect">
            <a:avLst/>
          </a:prstGeom>
          <a:noFill/>
          <a:ln>
            <a:noFill/>
          </a:ln>
        </p:spPr>
        <p:txBody>
          <a:bodyPr lIns="91425" tIns="45700" rIns="91425" bIns="45700" anchor="ctr" anchorCtr="0">
            <a:noAutofit/>
          </a:bodyPr>
          <a:lstStyle/>
          <a:p>
            <a:r>
              <a:rPr lang="es-ES_tradnl" sz="3200" dirty="0"/>
              <a:t>¿Cómo Puede Saber que Está a Salvo Cuando no Puede ver el Polvo? </a:t>
            </a:r>
            <a:endParaRPr lang="en-US" sz="3200" dirty="0"/>
          </a:p>
        </p:txBody>
      </p:sp>
      <p:sp>
        <p:nvSpPr>
          <p:cNvPr id="385" name="Shape 385"/>
          <p:cNvSpPr txBox="1">
            <a:spLocks noGrp="1"/>
          </p:cNvSpPr>
          <p:nvPr>
            <p:ph type="body" idx="1"/>
          </p:nvPr>
        </p:nvSpPr>
        <p:spPr>
          <a:xfrm>
            <a:off x="533400" y="1981200"/>
            <a:ext cx="4191000" cy="4495800"/>
          </a:xfrm>
          <a:prstGeom prst="rect">
            <a:avLst/>
          </a:prstGeom>
          <a:noFill/>
          <a:ln>
            <a:noFill/>
          </a:ln>
        </p:spPr>
        <p:txBody>
          <a:bodyPr lIns="91425" tIns="45700" rIns="91425" bIns="45700" anchor="t" anchorCtr="0">
            <a:noAutofit/>
          </a:bodyPr>
          <a:lstStyle/>
          <a:p>
            <a:pPr lvl="0"/>
            <a:r>
              <a:rPr lang="es-ES_tradnl" u="sng" dirty="0"/>
              <a:t> No Puede</a:t>
            </a:r>
            <a:endParaRPr lang="en-US" dirty="0"/>
          </a:p>
          <a:p>
            <a:pPr lvl="0"/>
            <a:r>
              <a:rPr lang="es-ES_tradnl" dirty="0"/>
              <a:t> La sílice no tiene olor</a:t>
            </a:r>
            <a:endParaRPr lang="en-US" dirty="0"/>
          </a:p>
          <a:p>
            <a:pPr lvl="0"/>
            <a:r>
              <a:rPr lang="es-ES_tradnl" dirty="0"/>
              <a:t> La sílice no tiene sabor</a:t>
            </a:r>
            <a:endParaRPr lang="en-US" dirty="0"/>
          </a:p>
          <a:p>
            <a:pPr lvl="0"/>
            <a:r>
              <a:rPr lang="es-ES_tradnl" dirty="0"/>
              <a:t> Respirar el polvo de sílice </a:t>
            </a:r>
            <a:r>
              <a:rPr lang="es-ES_tradnl" u="sng" dirty="0"/>
              <a:t>no</a:t>
            </a:r>
            <a:r>
              <a:rPr lang="es-ES_tradnl" dirty="0"/>
              <a:t> causa síntomas inmediatos, observables</a:t>
            </a:r>
            <a:endParaRPr lang="en-US" dirty="0"/>
          </a:p>
          <a:p>
            <a:pPr marL="0" marR="0" lvl="0" indent="0" algn="l" rtl="0">
              <a:spcBef>
                <a:spcPts val="560"/>
              </a:spcBef>
              <a:spcAft>
                <a:spcPts val="0"/>
              </a:spcAft>
              <a:buClr>
                <a:schemeClr val="dk1"/>
              </a:buClr>
              <a:buSzPct val="25000"/>
              <a:buFont typeface="Tahoma"/>
              <a:buNone/>
            </a:pPr>
            <a:endParaRPr sz="2800" b="0" i="0" u="none" strike="noStrike" cap="none" dirty="0">
              <a:solidFill>
                <a:schemeClr val="dk1"/>
              </a:solidFill>
              <a:latin typeface="Tahoma"/>
              <a:ea typeface="Tahoma"/>
              <a:cs typeface="Tahoma"/>
              <a:sym typeface="Tahoma"/>
            </a:endParaRPr>
          </a:p>
        </p:txBody>
      </p:sp>
      <p:sp>
        <p:nvSpPr>
          <p:cNvPr id="386" name="Shape 386"/>
          <p:cNvSpPr txBox="1">
            <a:spLocks noGrp="1"/>
          </p:cNvSpPr>
          <p:nvPr>
            <p:ph type="body" idx="2"/>
          </p:nvPr>
        </p:nvSpPr>
        <p:spPr>
          <a:xfrm>
            <a:off x="4648200" y="1981200"/>
            <a:ext cx="3809999" cy="4114800"/>
          </a:xfrm>
          <a:prstGeom prst="rect">
            <a:avLst/>
          </a:prstGeom>
          <a:noFill/>
          <a:ln>
            <a:noFill/>
          </a:ln>
        </p:spPr>
        <p:txBody>
          <a:bodyPr lIns="91425" tIns="45700" rIns="91425" bIns="45700" anchor="t" anchorCtr="0">
            <a:noAutofit/>
          </a:bodyPr>
          <a:lstStyle/>
          <a:p>
            <a:pPr lvl="0"/>
            <a:r>
              <a:rPr lang="es-ES_tradnl" dirty="0" smtClean="0"/>
              <a:t> El </a:t>
            </a:r>
            <a:r>
              <a:rPr lang="es-ES_tradnl" dirty="0"/>
              <a:t>polvo que lo hace toser y que hace que su nariz se sienta tapada es el polvo más grande que se queda atrapado en su nariz y garganta</a:t>
            </a:r>
            <a:endParaRPr lang="en-US" dirty="0"/>
          </a:p>
        </p:txBody>
      </p:sp>
      <p:sp>
        <p:nvSpPr>
          <p:cNvPr id="387" name="Shape 387"/>
          <p:cNvSpPr txBox="1">
            <a:spLocks noGrp="1"/>
          </p:cNvSpPr>
          <p:nvPr>
            <p:ph type="sldNum" idx="12"/>
          </p:nvPr>
        </p:nvSpPr>
        <p:spPr>
          <a:xfrm>
            <a:off x="7162800" y="6477000"/>
            <a:ext cx="1904999" cy="377824"/>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39</a:t>
            </a:fld>
            <a:endParaRPr lang="en-US" sz="1400">
              <a:solidFill>
                <a:srgbClr val="000000"/>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_tradnl" dirty="0" smtClean="0"/>
              <a:t>Prueba</a:t>
            </a:r>
            <a:r>
              <a:rPr lang="en-US" dirty="0" smtClean="0"/>
              <a:t> Previa</a:t>
            </a:r>
            <a:endParaRPr lang="en-US" dirty="0"/>
          </a:p>
        </p:txBody>
      </p:sp>
      <p:sp>
        <p:nvSpPr>
          <p:cNvPr id="7" name="Subtitle 6"/>
          <p:cNvSpPr>
            <a:spLocks noGrp="1"/>
          </p:cNvSpPr>
          <p:nvPr>
            <p:ph idx="1"/>
          </p:nvPr>
        </p:nvSpPr>
        <p:spPr/>
        <p:txBody>
          <a:bodyPr>
            <a:normAutofit fontScale="85000" lnSpcReduction="10000"/>
          </a:bodyPr>
          <a:lstStyle/>
          <a:p>
            <a:pPr lvl="0"/>
            <a:r>
              <a:rPr lang="es-ES_tradnl" dirty="0" smtClean="0"/>
              <a:t> Utilizará el contador </a:t>
            </a:r>
            <a:r>
              <a:rPr lang="es-ES_tradnl" dirty="0"/>
              <a:t>para responder a las 15 preguntas siguientes </a:t>
            </a:r>
            <a:endParaRPr lang="en-US" sz="1600" dirty="0"/>
          </a:p>
          <a:p>
            <a:pPr lvl="0"/>
            <a:r>
              <a:rPr lang="es-ES_tradnl" dirty="0" smtClean="0"/>
              <a:t> Serán </a:t>
            </a:r>
            <a:r>
              <a:rPr lang="es-ES_tradnl" dirty="0"/>
              <a:t>calificados como un grupo, no individualmente</a:t>
            </a:r>
            <a:endParaRPr lang="en-US" sz="1600" dirty="0"/>
          </a:p>
          <a:p>
            <a:pPr lvl="0"/>
            <a:r>
              <a:rPr lang="es-ES_tradnl" dirty="0" smtClean="0"/>
              <a:t> Responda </a:t>
            </a:r>
            <a:r>
              <a:rPr lang="es-ES_tradnl" dirty="0"/>
              <a:t>cada pregunta</a:t>
            </a:r>
            <a:endParaRPr lang="en-US" sz="1600" dirty="0"/>
          </a:p>
          <a:p>
            <a:pPr lvl="1"/>
            <a:r>
              <a:rPr lang="es-ES_tradnl" dirty="0" smtClean="0"/>
              <a:t> El </a:t>
            </a:r>
            <a:r>
              <a:rPr lang="es-ES_tradnl" dirty="0"/>
              <a:t>botón verde se iluminará cuando su respuesta sea registrada </a:t>
            </a:r>
            <a:endParaRPr lang="en-US" sz="1400" dirty="0"/>
          </a:p>
          <a:p>
            <a:pPr lvl="1"/>
            <a:r>
              <a:rPr lang="es-ES_tradnl" dirty="0" smtClean="0"/>
              <a:t> Si </a:t>
            </a:r>
            <a:r>
              <a:rPr lang="es-ES_tradnl" dirty="0"/>
              <a:t>usted no sabe la respuesta, dé su mejor conjetura </a:t>
            </a:r>
            <a:endParaRPr lang="en-US" sz="1400" dirty="0"/>
          </a:p>
          <a:p>
            <a:pPr lvl="0"/>
            <a:r>
              <a:rPr lang="es-ES_tradnl" dirty="0" smtClean="0"/>
              <a:t> Proporcione </a:t>
            </a:r>
            <a:r>
              <a:rPr lang="es-ES_tradnl" dirty="0"/>
              <a:t>una respuesta a cada pregunta</a:t>
            </a:r>
            <a:endParaRPr lang="en-US" sz="1600" dirty="0"/>
          </a:p>
          <a:p>
            <a:pPr marL="457200" indent="-457200" algn="l">
              <a:buFont typeface="Arial" panose="020B0604020202020204" pitchFamily="34" charset="0"/>
              <a:buChar char="•"/>
            </a:pPr>
            <a:endParaRPr lang="en-US" dirty="0"/>
          </a:p>
          <a:p>
            <a:endParaRPr lang="en-US" dirty="0"/>
          </a:p>
        </p:txBody>
      </p:sp>
      <p:sp>
        <p:nvSpPr>
          <p:cNvPr id="2" name="Slide Number Placeholder 1"/>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4</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1360092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r>
              <a:rPr lang="es-ES_tradnl" sz="3600" dirty="0"/>
              <a:t>¿Cómo Puede Saber que Está a Salvo Cuando no Puede Ver el Polvo</a:t>
            </a:r>
            <a:r>
              <a:rPr lang="es-ES_tradnl" sz="3600" dirty="0" smtClean="0"/>
              <a:t>? (pt. I) </a:t>
            </a:r>
            <a:endParaRPr lang="en-US" sz="3600" dirty="0"/>
          </a:p>
        </p:txBody>
      </p:sp>
      <p:pic>
        <p:nvPicPr>
          <p:cNvPr id="675" name="Shape 675" descr="Trabajador con dispositivo llamado “ciclón”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5800" y="1600200"/>
            <a:ext cx="2103199" cy="4267196"/>
          </a:xfrm>
          <a:prstGeom prst="rect">
            <a:avLst/>
          </a:prstGeom>
          <a:noFill/>
          <a:ln>
            <a:noFill/>
          </a:ln>
        </p:spPr>
      </p:pic>
      <p:sp>
        <p:nvSpPr>
          <p:cNvPr id="676" name="Shape 676"/>
          <p:cNvSpPr txBox="1"/>
          <p:nvPr/>
        </p:nvSpPr>
        <p:spPr>
          <a:xfrm>
            <a:off x="3644725" y="2693600"/>
            <a:ext cx="2146475" cy="661799"/>
          </a:xfrm>
          <a:prstGeom prst="rect">
            <a:avLst/>
          </a:prstGeom>
          <a:noFill/>
          <a:ln>
            <a:noFill/>
          </a:ln>
        </p:spPr>
        <p:txBody>
          <a:bodyPr lIns="91425" tIns="91425" rIns="91425" bIns="91425" anchor="t" anchorCtr="0">
            <a:noAutofit/>
          </a:bodyPr>
          <a:lstStyle/>
          <a:p>
            <a:r>
              <a:rPr lang="es-ES_tradnl" sz="2400" dirty="0"/>
              <a:t>Muestra recolectada en el “zona de respiración” </a:t>
            </a:r>
            <a:endParaRPr lang="en-US" sz="2400" dirty="0"/>
          </a:p>
        </p:txBody>
      </p:sp>
      <p:sp>
        <p:nvSpPr>
          <p:cNvPr id="677" name="Shape 677"/>
          <p:cNvSpPr txBox="1"/>
          <p:nvPr/>
        </p:nvSpPr>
        <p:spPr>
          <a:xfrm>
            <a:off x="3644725" y="4800600"/>
            <a:ext cx="2451275" cy="551099"/>
          </a:xfrm>
          <a:prstGeom prst="rect">
            <a:avLst/>
          </a:prstGeom>
          <a:noFill/>
          <a:ln>
            <a:noFill/>
          </a:ln>
        </p:spPr>
        <p:txBody>
          <a:bodyPr lIns="91425" tIns="91425" rIns="91425" bIns="91425" anchor="t" anchorCtr="0">
            <a:noAutofit/>
          </a:bodyPr>
          <a:lstStyle/>
          <a:p>
            <a:r>
              <a:rPr lang="es-ES_tradnl" sz="2400" dirty="0"/>
              <a:t>El trabajador lleva la bomba de demostración </a:t>
            </a:r>
            <a:endParaRPr lang="en-US" sz="2400" dirty="0"/>
          </a:p>
        </p:txBody>
      </p:sp>
      <p:cxnSp>
        <p:nvCxnSpPr>
          <p:cNvPr id="678" name="Shape 678" descr="arrow"/>
          <p:cNvCxnSpPr/>
          <p:nvPr/>
        </p:nvCxnSpPr>
        <p:spPr>
          <a:xfrm>
            <a:off x="2142125" y="3021350"/>
            <a:ext cx="1406699" cy="6299"/>
          </a:xfrm>
          <a:prstGeom prst="straightConnector1">
            <a:avLst/>
          </a:prstGeom>
          <a:noFill/>
          <a:ln w="38100" cap="flat" cmpd="sng">
            <a:solidFill>
              <a:srgbClr val="FF0000"/>
            </a:solidFill>
            <a:prstDash val="solid"/>
            <a:round/>
            <a:headEnd type="stealth" w="lg" len="lg"/>
            <a:tailEnd type="none" w="med" len="med"/>
          </a:ln>
        </p:spPr>
      </p:cxnSp>
      <p:cxnSp>
        <p:nvCxnSpPr>
          <p:cNvPr id="679" name="Shape 679" descr="arrow"/>
          <p:cNvCxnSpPr/>
          <p:nvPr/>
        </p:nvCxnSpPr>
        <p:spPr>
          <a:xfrm>
            <a:off x="2174701" y="5181600"/>
            <a:ext cx="1406699" cy="6299"/>
          </a:xfrm>
          <a:prstGeom prst="straightConnector1">
            <a:avLst/>
          </a:prstGeom>
          <a:noFill/>
          <a:ln w="38100" cap="flat" cmpd="sng">
            <a:solidFill>
              <a:srgbClr val="FF0000"/>
            </a:solidFill>
            <a:prstDash val="solid"/>
            <a:round/>
            <a:headEnd type="stealth" w="lg" len="lg"/>
            <a:tailEnd type="none" w="med" len="med"/>
          </a:ln>
        </p:spPr>
      </p:cxnSp>
      <p:sp>
        <p:nvSpPr>
          <p:cNvPr id="680" name="Shape 680"/>
          <p:cNvSpPr txBox="1">
            <a:spLocks noGrp="1"/>
          </p:cNvSpPr>
          <p:nvPr>
            <p:ph type="body" idx="2"/>
          </p:nvPr>
        </p:nvSpPr>
        <p:spPr>
          <a:xfrm>
            <a:off x="5646201" y="2797500"/>
            <a:ext cx="3726399" cy="3298500"/>
          </a:xfrm>
          <a:prstGeom prst="rect">
            <a:avLst/>
          </a:prstGeom>
          <a:noFill/>
          <a:ln>
            <a:noFill/>
          </a:ln>
        </p:spPr>
        <p:txBody>
          <a:bodyPr lIns="91425" tIns="91425" rIns="91425" bIns="91425" anchor="t" anchorCtr="0">
            <a:noAutofit/>
          </a:bodyPr>
          <a:lstStyle/>
          <a:p>
            <a:pPr lvl="0"/>
            <a:r>
              <a:rPr lang="es-ES_tradnl" dirty="0" smtClean="0"/>
              <a:t> Muestra de aire personal</a:t>
            </a:r>
          </a:p>
          <a:p>
            <a:pPr marL="177800" lvl="0" indent="0">
              <a:buNone/>
            </a:pPr>
            <a:endParaRPr lang="es-ES_tradnl" dirty="0" smtClean="0"/>
          </a:p>
          <a:p>
            <a:pPr lvl="0"/>
            <a:r>
              <a:rPr lang="es-ES_tradnl" dirty="0" smtClean="0"/>
              <a:t> Medido durante un turno completo</a:t>
            </a:r>
            <a:endParaRPr lang="es-ES_tradnl" dirty="0"/>
          </a:p>
        </p:txBody>
      </p:sp>
      <p:sp>
        <p:nvSpPr>
          <p:cNvPr id="2" name="TextBox 1"/>
          <p:cNvSpPr txBox="1"/>
          <p:nvPr/>
        </p:nvSpPr>
        <p:spPr>
          <a:xfrm>
            <a:off x="2142125" y="1371440"/>
            <a:ext cx="955675" cy="215444"/>
          </a:xfrm>
          <a:prstGeom prst="rect">
            <a:avLst/>
          </a:prstGeom>
          <a:noFill/>
        </p:spPr>
        <p:txBody>
          <a:bodyPr wrap="square" rtlCol="0">
            <a:spAutoFit/>
          </a:bodyPr>
          <a:lstStyle/>
          <a:p>
            <a:r>
              <a:rPr lang="en-US" sz="800" dirty="0" err="1" smtClean="0"/>
              <a:t>Foto</a:t>
            </a:r>
            <a:r>
              <a:rPr lang="en-US" sz="800" dirty="0" smtClean="0"/>
              <a:t> </a:t>
            </a:r>
            <a:r>
              <a:rPr lang="en-US" sz="800" dirty="0" err="1" smtClean="0"/>
              <a:t>por</a:t>
            </a:r>
            <a:r>
              <a:rPr lang="en-US" sz="800" dirty="0" smtClean="0"/>
              <a:t> </a:t>
            </a:r>
            <a:r>
              <a:rPr lang="en-US" sz="800" dirty="0"/>
              <a:t>CSU</a:t>
            </a:r>
          </a:p>
        </p:txBody>
      </p:sp>
      <p:sp>
        <p:nvSpPr>
          <p:cNvPr id="3" name="TextBox 2"/>
          <p:cNvSpPr txBox="1"/>
          <p:nvPr/>
        </p:nvSpPr>
        <p:spPr>
          <a:xfrm>
            <a:off x="3581400" y="1295400"/>
            <a:ext cx="4876800" cy="954107"/>
          </a:xfrm>
          <a:prstGeom prst="rect">
            <a:avLst/>
          </a:prstGeom>
          <a:noFill/>
        </p:spPr>
        <p:txBody>
          <a:bodyPr wrap="square" rtlCol="0">
            <a:spAutoFit/>
          </a:bodyPr>
          <a:lstStyle/>
          <a:p>
            <a:r>
              <a:rPr lang="es-ES_tradnl" sz="2800" b="1" dirty="0" smtClean="0"/>
              <a:t>Mide la cantidad de polvo de sílice en el aire </a:t>
            </a:r>
            <a:endParaRPr lang="es-ES_tradnl" sz="2800" dirty="0"/>
          </a:p>
        </p:txBody>
      </p:sp>
      <p:sp>
        <p:nvSpPr>
          <p:cNvPr id="4" name="Rectangle 3"/>
          <p:cNvSpPr/>
          <p:nvPr/>
        </p:nvSpPr>
        <p:spPr>
          <a:xfrm>
            <a:off x="417166" y="5880712"/>
            <a:ext cx="2640466"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con dispositivo llamado “ciclón” </a:t>
            </a:r>
            <a:endParaRPr lang="en-US" sz="1000" dirty="0">
              <a:latin typeface="+mn-lt"/>
            </a:endParaRPr>
          </a:p>
        </p:txBody>
      </p:sp>
      <p:sp>
        <p:nvSpPr>
          <p:cNvPr id="5" name="Slide Number Placeholder 4"/>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40</a:t>
            </a:fld>
            <a:endParaRPr lang="en-US" sz="1400">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316375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381000" y="1065431"/>
            <a:ext cx="8763000" cy="1143000"/>
          </a:xfrm>
          <a:prstGeom prst="rect">
            <a:avLst/>
          </a:prstGeom>
          <a:noFill/>
          <a:ln>
            <a:noFill/>
          </a:ln>
        </p:spPr>
        <p:txBody>
          <a:bodyPr lIns="91425" tIns="45700" rIns="91425" bIns="45700" anchor="ctr" anchorCtr="0">
            <a:noAutofit/>
          </a:bodyPr>
          <a:lstStyle/>
          <a:p>
            <a:pPr>
              <a:buSzPct val="25000"/>
            </a:pPr>
            <a:r>
              <a:rPr lang="es-ES_tradnl" sz="4000" dirty="0"/>
              <a:t>¿Por Qué Debe Importarme si Respiro Polvo de Sílice Cristalina Invisible?</a:t>
            </a:r>
            <a:r>
              <a:rPr lang="en-US" sz="4000" dirty="0"/>
              <a:t/>
            </a:r>
            <a:br>
              <a:rPr lang="en-US" sz="4000" dirty="0"/>
            </a:br>
            <a:r>
              <a:rPr lang="en-US" sz="4400" b="0" i="0" u="none" strike="noStrike" cap="none" dirty="0">
                <a:solidFill>
                  <a:srgbClr val="00539B"/>
                </a:solidFill>
                <a:latin typeface="Tahoma"/>
                <a:ea typeface="Tahoma"/>
                <a:cs typeface="Tahoma"/>
                <a:sym typeface="Tahoma"/>
              </a:rPr>
              <a:t/>
            </a:r>
            <a:br>
              <a:rPr lang="en-US" sz="4400" b="0" i="0" u="none" strike="noStrike" cap="none" dirty="0">
                <a:solidFill>
                  <a:srgbClr val="00539B"/>
                </a:solidFill>
                <a:latin typeface="Tahoma"/>
                <a:ea typeface="Tahoma"/>
                <a:cs typeface="Tahoma"/>
                <a:sym typeface="Tahoma"/>
              </a:rPr>
            </a:br>
            <a:endParaRPr lang="en-US" sz="4400" b="0" i="0" u="none" strike="noStrike" cap="none" dirty="0">
              <a:solidFill>
                <a:srgbClr val="00539B"/>
              </a:solidFill>
              <a:latin typeface="Tahoma"/>
              <a:ea typeface="Tahoma"/>
              <a:cs typeface="Tahoma"/>
              <a:sym typeface="Tahoma"/>
            </a:endParaRPr>
          </a:p>
        </p:txBody>
      </p:sp>
      <p:sp>
        <p:nvSpPr>
          <p:cNvPr id="393" name="Shape 393"/>
          <p:cNvSpPr txBox="1">
            <a:spLocks noGrp="1"/>
          </p:cNvSpPr>
          <p:nvPr>
            <p:ph type="body" idx="1"/>
          </p:nvPr>
        </p:nvSpPr>
        <p:spPr>
          <a:xfrm>
            <a:off x="685800" y="1981200"/>
            <a:ext cx="5334000" cy="4114800"/>
          </a:xfrm>
          <a:prstGeom prst="rect">
            <a:avLst/>
          </a:prstGeom>
          <a:noFill/>
          <a:ln>
            <a:noFill/>
          </a:ln>
        </p:spPr>
        <p:txBody>
          <a:bodyPr lIns="91425" tIns="45700" rIns="91425" bIns="45700" anchor="t" anchorCtr="0">
            <a:noAutofit/>
          </a:bodyPr>
          <a:lstStyle/>
          <a:p>
            <a:pPr lvl="0"/>
            <a:r>
              <a:rPr lang="es-ES_tradnl" sz="2800" dirty="0" smtClean="0"/>
              <a:t> Los </a:t>
            </a:r>
            <a:r>
              <a:rPr lang="es-ES_tradnl" sz="2800" dirty="0"/>
              <a:t>efectos de la sílice sobre la salud se desarrollan lentamente en el tiempo </a:t>
            </a:r>
            <a:endParaRPr lang="es-ES_tradnl" sz="2800" dirty="0" smtClean="0"/>
          </a:p>
          <a:p>
            <a:pPr marL="203200" lvl="0" indent="0">
              <a:buNone/>
            </a:pPr>
            <a:endParaRPr lang="en-US" sz="2800" dirty="0"/>
          </a:p>
          <a:p>
            <a:pPr lvl="0"/>
            <a:r>
              <a:rPr lang="es-ES_tradnl" sz="2800" dirty="0" smtClean="0"/>
              <a:t> ¿</a:t>
            </a:r>
            <a:r>
              <a:rPr lang="es-ES_tradnl" sz="2800" dirty="0"/>
              <a:t>Qué quiere estar haciendo dentro de 10-30 años? </a:t>
            </a:r>
            <a:endParaRPr lang="en-US" sz="2800" dirty="0"/>
          </a:p>
          <a:p>
            <a:pPr marL="0" marR="0" lvl="0" indent="0" algn="l" rtl="0">
              <a:spcBef>
                <a:spcPts val="64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394" name="Shape 394"/>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41</a:t>
            </a:fld>
            <a:endParaRPr lang="en-US" sz="1400">
              <a:solidFill>
                <a:srgbClr val="000000"/>
              </a:solidFill>
              <a:latin typeface="Tahoma"/>
              <a:ea typeface="Tahoma"/>
              <a:cs typeface="Tahoma"/>
              <a:sym typeface="Tahoma"/>
            </a:endParaRPr>
          </a:p>
        </p:txBody>
      </p:sp>
      <p:sp>
        <p:nvSpPr>
          <p:cNvPr id="2" name="Rectangle 1"/>
          <p:cNvSpPr/>
          <p:nvPr/>
        </p:nvSpPr>
        <p:spPr>
          <a:xfrm>
            <a:off x="6172200" y="1663825"/>
            <a:ext cx="2590800" cy="369332"/>
          </a:xfrm>
          <a:prstGeom prst="rect">
            <a:avLst/>
          </a:prstGeom>
        </p:spPr>
        <p:txBody>
          <a:bodyPr wrap="square">
            <a:spAutoFit/>
          </a:bodyPr>
          <a:lstStyle/>
          <a:p>
            <a:r>
              <a:rPr lang="en-US" sz="600" dirty="0"/>
              <a:t>By </a:t>
            </a:r>
            <a:r>
              <a:rPr lang="en-US" sz="600" dirty="0" err="1"/>
              <a:t>DefeatDespair</a:t>
            </a:r>
            <a:r>
              <a:rPr lang="en-US" sz="600" dirty="0"/>
              <a:t> (Own work) [CC BY-SA 4.0 (http://creativecommons.org/licenses/by-sa/4.0)], via Wikimedia Commons</a:t>
            </a:r>
          </a:p>
        </p:txBody>
      </p:sp>
      <p:pic>
        <p:nvPicPr>
          <p:cNvPr id="3" name="Picture 2" descr="Hombre con su nieto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7469" y="2057400"/>
            <a:ext cx="2235200" cy="1676400"/>
          </a:xfrm>
          <a:prstGeom prst="rect">
            <a:avLst/>
          </a:prstGeom>
        </p:spPr>
      </p:pic>
      <p:sp>
        <p:nvSpPr>
          <p:cNvPr id="4" name="Rectangle 3"/>
          <p:cNvSpPr/>
          <p:nvPr/>
        </p:nvSpPr>
        <p:spPr>
          <a:xfrm>
            <a:off x="5981700" y="4338669"/>
            <a:ext cx="2971800" cy="184666"/>
          </a:xfrm>
          <a:prstGeom prst="rect">
            <a:avLst/>
          </a:prstGeom>
        </p:spPr>
        <p:txBody>
          <a:bodyPr wrap="square">
            <a:spAutoFit/>
          </a:bodyPr>
          <a:lstStyle/>
          <a:p>
            <a:r>
              <a:rPr lang="en-US" sz="600" dirty="0"/>
              <a:t>By Mike Cline (Own work) [Public domain], via Wikimedia Commons</a:t>
            </a:r>
          </a:p>
        </p:txBody>
      </p:sp>
      <p:pic>
        <p:nvPicPr>
          <p:cNvPr id="5" name="Picture 4" descr="Hombre pescando con mosca en un río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469" y="4530076"/>
            <a:ext cx="2362200" cy="1771650"/>
          </a:xfrm>
          <a:prstGeom prst="rect">
            <a:avLst/>
          </a:prstGeom>
        </p:spPr>
      </p:pic>
      <p:sp>
        <p:nvSpPr>
          <p:cNvPr id="6" name="Rectangle 5"/>
          <p:cNvSpPr/>
          <p:nvPr/>
        </p:nvSpPr>
        <p:spPr>
          <a:xfrm>
            <a:off x="6456801" y="3701619"/>
            <a:ext cx="1396536"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Hombre con su nieto </a:t>
            </a:r>
            <a:endParaRPr lang="en-US" sz="1000" dirty="0">
              <a:latin typeface="+mn-lt"/>
            </a:endParaRPr>
          </a:p>
        </p:txBody>
      </p:sp>
      <p:sp>
        <p:nvSpPr>
          <p:cNvPr id="7" name="Rectangle 6"/>
          <p:cNvSpPr/>
          <p:nvPr/>
        </p:nvSpPr>
        <p:spPr>
          <a:xfrm>
            <a:off x="5996231" y="6301726"/>
            <a:ext cx="2451312"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Hombre pescando con mosca en un río </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_tradnl" dirty="0"/>
              <a:t>Efectos de la sílice sobre la salud</a:t>
            </a:r>
            <a:endParaRPr lang="en-US" dirty="0"/>
          </a:p>
        </p:txBody>
      </p:sp>
      <p:sp>
        <p:nvSpPr>
          <p:cNvPr id="6" name="Text Placeholder 5"/>
          <p:cNvSpPr>
            <a:spLocks noGrp="1"/>
          </p:cNvSpPr>
          <p:nvPr>
            <p:ph type="body" idx="1"/>
          </p:nvPr>
        </p:nvSpPr>
        <p:spPr/>
        <p:txBody>
          <a:bodyPr/>
          <a:lstStyle/>
          <a:p>
            <a:pPr lvl="0"/>
            <a:r>
              <a:rPr lang="es-ES_tradnl" dirty="0" smtClean="0"/>
              <a:t> Enfermedad </a:t>
            </a:r>
            <a:r>
              <a:rPr lang="es-ES_tradnl" dirty="0"/>
              <a:t>pulmonar</a:t>
            </a:r>
            <a:endParaRPr lang="en-US" sz="1100" dirty="0"/>
          </a:p>
          <a:p>
            <a:pPr lvl="1"/>
            <a:r>
              <a:rPr lang="es-ES_tradnl" dirty="0" smtClean="0"/>
              <a:t> Silicosis</a:t>
            </a:r>
            <a:endParaRPr lang="en-US" sz="1100" dirty="0"/>
          </a:p>
          <a:p>
            <a:pPr lvl="1"/>
            <a:r>
              <a:rPr lang="es-ES_tradnl" dirty="0" smtClean="0"/>
              <a:t> Cáncer </a:t>
            </a:r>
            <a:r>
              <a:rPr lang="es-ES_tradnl" dirty="0"/>
              <a:t>de pulmón</a:t>
            </a:r>
            <a:endParaRPr lang="en-US" sz="1100" dirty="0"/>
          </a:p>
          <a:p>
            <a:pPr lvl="1"/>
            <a:r>
              <a:rPr lang="es-ES_tradnl" dirty="0" smtClean="0"/>
              <a:t> Mayor </a:t>
            </a:r>
            <a:r>
              <a:rPr lang="es-ES_tradnl" dirty="0"/>
              <a:t>riesgo de tuberculosis (TB)</a:t>
            </a:r>
            <a:endParaRPr lang="en-US" sz="1100" dirty="0"/>
          </a:p>
          <a:p>
            <a:pPr lvl="1"/>
            <a:r>
              <a:rPr lang="es-ES_tradnl" dirty="0" smtClean="0"/>
              <a:t> Enfermedad </a:t>
            </a:r>
            <a:r>
              <a:rPr lang="es-ES_tradnl" dirty="0"/>
              <a:t>pulmonar obstructiva crónica (EPOC)</a:t>
            </a:r>
            <a:endParaRPr lang="en-US" sz="1100" dirty="0"/>
          </a:p>
          <a:p>
            <a:pPr marL="177800" indent="0">
              <a:buNone/>
            </a:pPr>
            <a:endParaRPr lang="en-US" dirty="0"/>
          </a:p>
        </p:txBody>
      </p:sp>
      <p:sp>
        <p:nvSpPr>
          <p:cNvPr id="7" name="Text Placeholder 6"/>
          <p:cNvSpPr>
            <a:spLocks noGrp="1"/>
          </p:cNvSpPr>
          <p:nvPr>
            <p:ph type="body" idx="2"/>
          </p:nvPr>
        </p:nvSpPr>
        <p:spPr>
          <a:xfrm>
            <a:off x="4495800" y="1981200"/>
            <a:ext cx="3962400" cy="4114800"/>
          </a:xfrm>
        </p:spPr>
        <p:txBody>
          <a:bodyPr/>
          <a:lstStyle/>
          <a:p>
            <a:r>
              <a:rPr lang="es-ES_tradnl" dirty="0" smtClean="0"/>
              <a:t> Otras Enfermedades</a:t>
            </a:r>
          </a:p>
          <a:p>
            <a:pPr lvl="1"/>
            <a:r>
              <a:rPr lang="es-ES_tradnl" dirty="0" smtClean="0"/>
              <a:t> Enfermedad renal</a:t>
            </a:r>
            <a:endParaRPr lang="es-ES_tradnl" sz="1100" dirty="0" smtClean="0"/>
          </a:p>
          <a:p>
            <a:pPr lvl="1"/>
            <a:r>
              <a:rPr lang="es-ES_tradnl" dirty="0" smtClean="0"/>
              <a:t> Efectos sobre el sistema inmunológico</a:t>
            </a:r>
            <a:endParaRPr lang="es-ES_tradnl" sz="1100" dirty="0" smtClean="0"/>
          </a:p>
          <a:p>
            <a:pPr lvl="2"/>
            <a:r>
              <a:rPr lang="es-ES_tradnl" dirty="0" smtClean="0"/>
              <a:t> Artritis reumatoide</a:t>
            </a:r>
            <a:endParaRPr lang="es-ES_tradnl" sz="1100" dirty="0" smtClean="0"/>
          </a:p>
          <a:p>
            <a:pPr lvl="2"/>
            <a:r>
              <a:rPr lang="es-ES_tradnl" dirty="0" smtClean="0"/>
              <a:t> Lupus</a:t>
            </a:r>
            <a:endParaRPr lang="es-ES_tradnl" sz="1100" dirty="0" smtClean="0"/>
          </a:p>
          <a:p>
            <a:pPr lvl="2"/>
            <a:r>
              <a:rPr lang="es-ES_tradnl" dirty="0" smtClean="0"/>
              <a:t> Esclerodermia</a:t>
            </a:r>
            <a:endParaRPr lang="es-ES_tradnl" sz="1100" dirty="0" smtClean="0"/>
          </a:p>
          <a:p>
            <a:pPr lvl="1"/>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42</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44870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_tradnl" dirty="0" smtClean="0"/>
              <a:t>¿Qué es la Silicosis?</a:t>
            </a:r>
            <a:endParaRPr lang="es-ES_tradnl" dirty="0"/>
          </a:p>
        </p:txBody>
      </p:sp>
      <p:sp>
        <p:nvSpPr>
          <p:cNvPr id="6" name="Text Placeholder 5"/>
          <p:cNvSpPr>
            <a:spLocks noGrp="1"/>
          </p:cNvSpPr>
          <p:nvPr>
            <p:ph type="body" idx="1"/>
          </p:nvPr>
        </p:nvSpPr>
        <p:spPr/>
        <p:txBody>
          <a:bodyPr/>
          <a:lstStyle/>
          <a:p>
            <a:pPr marL="203200" indent="0">
              <a:buNone/>
            </a:pPr>
            <a:r>
              <a:rPr lang="en-US" dirty="0"/>
              <a:t>YouTube Video: Silica Exposure </a:t>
            </a:r>
          </a:p>
          <a:p>
            <a:pPr marL="203200" indent="0">
              <a:buNone/>
            </a:pPr>
            <a:r>
              <a:rPr lang="en-US" dirty="0"/>
              <a:t>By:  </a:t>
            </a:r>
            <a:r>
              <a:rPr lang="en-US" dirty="0" err="1"/>
              <a:t>WorkSafeBC</a:t>
            </a:r>
            <a:endParaRPr lang="en-US" dirty="0"/>
          </a:p>
          <a:p>
            <a:pPr marL="203200" indent="0">
              <a:buNone/>
            </a:pPr>
            <a:endParaRPr lang="en-US" u="sng" dirty="0">
              <a:hlinkClick r:id="rId3"/>
            </a:endParaRPr>
          </a:p>
          <a:p>
            <a:pPr marL="203200" indent="0">
              <a:buNone/>
            </a:pPr>
            <a:r>
              <a:rPr lang="en-US" u="sng" dirty="0" err="1" smtClean="0">
                <a:hlinkClick r:id="rId3"/>
              </a:rPr>
              <a:t>WorkSafeBC</a:t>
            </a:r>
            <a:r>
              <a:rPr lang="en-US" u="sng" dirty="0" smtClean="0">
                <a:hlinkClick r:id="rId3"/>
              </a:rPr>
              <a:t> "Silica Exposure" YouTube Video</a:t>
            </a:r>
            <a:endParaRPr lang="en-US" dirty="0"/>
          </a:p>
          <a:p>
            <a:pPr marL="203200" indent="0">
              <a:buNone/>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43</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124087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81000" y="0"/>
            <a:ext cx="8763000" cy="609600"/>
          </a:xfrm>
        </p:spPr>
        <p:txBody>
          <a:bodyPr/>
          <a:lstStyle/>
          <a:p>
            <a:r>
              <a:rPr lang="es-ES_tradnl" sz="2800" dirty="0" smtClean="0">
                <a:solidFill>
                  <a:schemeClr val="accent6">
                    <a:lumMod val="75000"/>
                  </a:schemeClr>
                </a:solidFill>
                <a:latin typeface="Tahoma" pitchFamily="34" charset="0"/>
                <a:cs typeface="Tahoma" pitchFamily="34" charset="0"/>
              </a:rPr>
              <a:t>La Silicosis Disminuye el Oxígeno en la Sangre  </a:t>
            </a:r>
            <a:endParaRPr lang="en-US" sz="2800" dirty="0"/>
          </a:p>
        </p:txBody>
      </p:sp>
      <p:sp>
        <p:nvSpPr>
          <p:cNvPr id="67585" name="Rectangle 6"/>
          <p:cNvSpPr>
            <a:spLocks noGrp="1" noChangeArrowheads="1"/>
          </p:cNvSpPr>
          <p:nvPr>
            <p:ph type="sldNum" idx="12"/>
          </p:nvPr>
        </p:nvSpPr>
        <p:spPr>
          <a:xfrm>
            <a:off x="8732223" y="6533950"/>
            <a:ext cx="1904999" cy="381000"/>
          </a:xfrm>
          <a:noFill/>
        </p:spPr>
        <p:txBody>
          <a:bodyPr/>
          <a:lstStyle/>
          <a:p>
            <a:fld id="{62EAE4F3-8156-4A6C-AFA6-F6C376639BAF}" type="slidenum">
              <a:rPr lang="en-US" smtClean="0">
                <a:latin typeface="Tahoma" pitchFamily="34" charset="0"/>
              </a:rPr>
              <a:pPr/>
              <a:t>44</a:t>
            </a:fld>
            <a:endParaRPr lang="en-US" dirty="0">
              <a:latin typeface="Tahoma" pitchFamily="34" charset="0"/>
            </a:endParaRPr>
          </a:p>
        </p:txBody>
      </p:sp>
      <p:pic>
        <p:nvPicPr>
          <p:cNvPr id="22" name="Picture 21" title="La Silicosis Disminuye el Oxígeno en la Sangr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85800"/>
            <a:ext cx="9144000" cy="5805236"/>
          </a:xfrm>
          <a:prstGeom prst="rect">
            <a:avLst/>
          </a:prstGeom>
        </p:spPr>
      </p:pic>
    </p:spTree>
    <p:custDataLst>
      <p:tags r:id="rId1"/>
    </p:custDataLst>
    <p:extLst>
      <p:ext uri="{BB962C8B-B14F-4D97-AF65-F5344CB8AC3E}">
        <p14:creationId xmlns:p14="http://schemas.microsoft.com/office/powerpoint/2010/main" val="3394014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8"/>
          <p:cNvSpPr txBox="1">
            <a:spLocks noChangeArrowheads="1"/>
          </p:cNvSpPr>
          <p:nvPr/>
        </p:nvSpPr>
        <p:spPr bwMode="auto">
          <a:xfrm>
            <a:off x="1623527" y="1292423"/>
            <a:ext cx="3595688" cy="246062"/>
          </a:xfrm>
          <a:prstGeom prst="rect">
            <a:avLst/>
          </a:prstGeom>
          <a:noFill/>
          <a:ln w="9525">
            <a:noFill/>
            <a:miter lim="800000"/>
            <a:headEnd/>
            <a:tailEnd/>
          </a:ln>
        </p:spPr>
        <p:txBody>
          <a:bodyPr>
            <a:spAutoFit/>
          </a:bodyPr>
          <a:lstStyle/>
          <a:p>
            <a:pPr>
              <a:spcBef>
                <a:spcPct val="50000"/>
              </a:spcBef>
            </a:pPr>
            <a:r>
              <a:rPr lang="en-US" sz="1000" dirty="0">
                <a:latin typeface="Tahoma" pitchFamily="34" charset="0"/>
              </a:rPr>
              <a:t> </a:t>
            </a:r>
            <a:r>
              <a:rPr lang="en-US" sz="1000" dirty="0" smtClean="0">
                <a:latin typeface="Tahoma" pitchFamily="34" charset="0"/>
              </a:rPr>
              <a:t>Foto por National </a:t>
            </a:r>
            <a:r>
              <a:rPr lang="en-US" sz="1000" dirty="0">
                <a:latin typeface="Tahoma" pitchFamily="34" charset="0"/>
              </a:rPr>
              <a:t>Jewish Health</a:t>
            </a:r>
          </a:p>
        </p:txBody>
      </p:sp>
      <p:sp>
        <p:nvSpPr>
          <p:cNvPr id="22535" name="Text Box 11"/>
          <p:cNvSpPr txBox="1">
            <a:spLocks noChangeArrowheads="1"/>
          </p:cNvSpPr>
          <p:nvPr/>
        </p:nvSpPr>
        <p:spPr bwMode="auto">
          <a:xfrm>
            <a:off x="7162800" y="2258662"/>
            <a:ext cx="3276600" cy="246063"/>
          </a:xfrm>
          <a:prstGeom prst="rect">
            <a:avLst/>
          </a:prstGeom>
          <a:noFill/>
          <a:ln w="9525">
            <a:noFill/>
            <a:miter lim="800000"/>
            <a:headEnd/>
            <a:tailEnd/>
          </a:ln>
        </p:spPr>
        <p:txBody>
          <a:bodyPr>
            <a:spAutoFit/>
          </a:bodyPr>
          <a:lstStyle/>
          <a:p>
            <a:pPr>
              <a:spcBef>
                <a:spcPct val="50000"/>
              </a:spcBef>
            </a:pPr>
            <a:r>
              <a:rPr lang="en-US" sz="1000" dirty="0" smtClean="0">
                <a:latin typeface="Tahoma" pitchFamily="34" charset="0"/>
              </a:rPr>
              <a:t>Foto de Wikimedia Commons</a:t>
            </a:r>
            <a:endParaRPr lang="en-US" sz="1000" dirty="0">
              <a:latin typeface="Tahoma" pitchFamily="34" charset="0"/>
            </a:endParaRPr>
          </a:p>
        </p:txBody>
      </p:sp>
      <p:sp>
        <p:nvSpPr>
          <p:cNvPr id="22536" name="Slide Number Placeholder 3"/>
          <p:cNvSpPr txBox="1">
            <a:spLocks noGrp="1"/>
          </p:cNvSpPr>
          <p:nvPr/>
        </p:nvSpPr>
        <p:spPr bwMode="auto">
          <a:xfrm>
            <a:off x="7162800" y="6477000"/>
            <a:ext cx="1905000" cy="363538"/>
          </a:xfrm>
          <a:prstGeom prst="rect">
            <a:avLst/>
          </a:prstGeom>
          <a:noFill/>
          <a:ln w="9525">
            <a:noFill/>
            <a:miter lim="800000"/>
            <a:headEnd/>
            <a:tailEnd/>
          </a:ln>
        </p:spPr>
        <p:txBody>
          <a:bodyPr/>
          <a:lstStyle/>
          <a:p>
            <a:pPr algn="r"/>
            <a:fld id="{DC29EF36-B168-43F9-93DB-1ACB1319BEEA}" type="slidenum">
              <a:rPr lang="en-US" sz="1400">
                <a:latin typeface="Tahoma" pitchFamily="34" charset="0"/>
                <a:cs typeface="Tahoma" pitchFamily="34" charset="0"/>
              </a:rPr>
              <a:pPr algn="r"/>
              <a:t>45</a:t>
            </a:fld>
            <a:endParaRPr lang="en-US" sz="1400">
              <a:latin typeface="Tahoma" pitchFamily="34" charset="0"/>
              <a:cs typeface="Tahoma" pitchFamily="34" charset="0"/>
            </a:endParaRPr>
          </a:p>
        </p:txBody>
      </p:sp>
      <p:sp>
        <p:nvSpPr>
          <p:cNvPr id="10" name="Title 1"/>
          <p:cNvSpPr>
            <a:spLocks noGrp="1"/>
          </p:cNvSpPr>
          <p:nvPr>
            <p:ph type="title" idx="4294967295"/>
          </p:nvPr>
        </p:nvSpPr>
        <p:spPr>
          <a:xfrm>
            <a:off x="381000" y="0"/>
            <a:ext cx="8763000" cy="1143000"/>
          </a:xfrm>
        </p:spPr>
        <p:txBody>
          <a:bodyPr/>
          <a:lstStyle/>
          <a:p>
            <a:r>
              <a:rPr lang="es-ES_tradnl" sz="3600" dirty="0"/>
              <a:t>Los Niveles Bajos de Oxígeno Causan Falta de Aliento con la Actividad Física</a:t>
            </a:r>
            <a:endParaRPr lang="en-US" sz="3600" dirty="0"/>
          </a:p>
        </p:txBody>
      </p:sp>
      <p:sp>
        <p:nvSpPr>
          <p:cNvPr id="2" name="TextBox 1"/>
          <p:cNvSpPr txBox="1"/>
          <p:nvPr/>
        </p:nvSpPr>
        <p:spPr>
          <a:xfrm>
            <a:off x="6248400" y="1292423"/>
            <a:ext cx="2667000" cy="707886"/>
          </a:xfrm>
          <a:prstGeom prst="rect">
            <a:avLst/>
          </a:prstGeom>
          <a:noFill/>
        </p:spPr>
        <p:txBody>
          <a:bodyPr wrap="square" rtlCol="0">
            <a:spAutoFit/>
          </a:bodyPr>
          <a:lstStyle/>
          <a:p>
            <a:r>
              <a:rPr lang="es-ES_tradnl" sz="2000" b="1" dirty="0"/>
              <a:t>Puede requerir el uso de oxígeno</a:t>
            </a:r>
            <a:endParaRPr lang="en-US" sz="2000" dirty="0"/>
          </a:p>
        </p:txBody>
      </p:sp>
      <p:pic>
        <p:nvPicPr>
          <p:cNvPr id="1026" name="Picture 2" descr="Hombre con cánula nasal de oxígen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3030" y="2504725"/>
            <a:ext cx="3952369" cy="31109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5615671"/>
            <a:ext cx="1742785"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Hombre con falta de aliento</a:t>
            </a:r>
            <a:endParaRPr lang="en-US" sz="1000" dirty="0">
              <a:latin typeface="+mn-lt"/>
            </a:endParaRPr>
          </a:p>
        </p:txBody>
      </p:sp>
      <p:sp>
        <p:nvSpPr>
          <p:cNvPr id="4" name="Rectangle 3"/>
          <p:cNvSpPr/>
          <p:nvPr/>
        </p:nvSpPr>
        <p:spPr>
          <a:xfrm>
            <a:off x="5792105" y="5615671"/>
            <a:ext cx="229421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Hombre con cánula nasal de oxígeno</a:t>
            </a:r>
            <a:endParaRPr lang="en-US" sz="1000" dirty="0">
              <a:latin typeface="+mn-lt"/>
            </a:endParaRPr>
          </a:p>
        </p:txBody>
      </p:sp>
      <p:sp>
        <p:nvSpPr>
          <p:cNvPr id="5" name="Slide Number Placeholder 4"/>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45</a:t>
            </a:fld>
            <a:endParaRPr lang="en-US" sz="1400" b="0" i="0" u="none" strike="noStrike" cap="none">
              <a:solidFill>
                <a:srgbClr val="000000"/>
              </a:solidFill>
              <a:latin typeface="Tahoma"/>
              <a:ea typeface="Tahoma"/>
              <a:cs typeface="Tahoma"/>
              <a:sym typeface="Tahoma"/>
            </a:endParaRPr>
          </a:p>
        </p:txBody>
      </p:sp>
      <p:pic>
        <p:nvPicPr>
          <p:cNvPr id="6" name="Picture 5" title="Hombre con falta de alient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71600" y="1600200"/>
            <a:ext cx="2085975" cy="4048125"/>
          </a:xfrm>
          <a:prstGeom prst="rect">
            <a:avLst/>
          </a:prstGeom>
        </p:spPr>
      </p:pic>
    </p:spTree>
    <p:custDataLst>
      <p:tags r:id="rId1"/>
    </p:custDataLst>
    <p:extLst>
      <p:ext uri="{BB962C8B-B14F-4D97-AF65-F5344CB8AC3E}">
        <p14:creationId xmlns:p14="http://schemas.microsoft.com/office/powerpoint/2010/main" val="3247132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_tradnl" dirty="0" smtClean="0"/>
              <a:t>Aumento del Riesgo de Tuberculosis</a:t>
            </a:r>
            <a:endParaRPr lang="es-ES_tradnl" dirty="0"/>
          </a:p>
        </p:txBody>
      </p:sp>
      <p:sp>
        <p:nvSpPr>
          <p:cNvPr id="6" name="Text Placeholder 5"/>
          <p:cNvSpPr>
            <a:spLocks noGrp="1"/>
          </p:cNvSpPr>
          <p:nvPr>
            <p:ph type="body" idx="1"/>
          </p:nvPr>
        </p:nvSpPr>
        <p:spPr>
          <a:xfrm>
            <a:off x="533400" y="1981200"/>
            <a:ext cx="8382000" cy="4114800"/>
          </a:xfrm>
        </p:spPr>
        <p:txBody>
          <a:bodyPr/>
          <a:lstStyle/>
          <a:p>
            <a:pPr marL="203200" indent="0">
              <a:buNone/>
            </a:pPr>
            <a:r>
              <a:rPr lang="en-US" dirty="0"/>
              <a:t>YouTube video: Tuberculosis (TB) Transmission and Pathogenesis Video </a:t>
            </a:r>
          </a:p>
          <a:p>
            <a:pPr marL="203200" indent="0">
              <a:buNone/>
            </a:pPr>
            <a:endParaRPr lang="en-US" dirty="0" smtClean="0"/>
          </a:p>
          <a:p>
            <a:pPr marL="203200" indent="0">
              <a:buNone/>
            </a:pPr>
            <a:r>
              <a:rPr lang="en-US" dirty="0" smtClean="0"/>
              <a:t>By</a:t>
            </a:r>
            <a:r>
              <a:rPr lang="en-US" dirty="0"/>
              <a:t>: Centers for Disease Control</a:t>
            </a:r>
          </a:p>
          <a:p>
            <a:pPr marL="203200" indent="0">
              <a:buNone/>
            </a:pPr>
            <a:endParaRPr lang="en-US" u="sng" dirty="0">
              <a:hlinkClick r:id="rId3"/>
            </a:endParaRPr>
          </a:p>
          <a:p>
            <a:pPr marL="203200" indent="0">
              <a:buNone/>
            </a:pPr>
            <a:r>
              <a:rPr lang="en-US" sz="2400" u="sng" dirty="0" smtClean="0">
                <a:hlinkClick r:id="rId4" tooltip="Link to CDC video on TB"/>
              </a:rPr>
              <a:t>CDC "Tuberculosis (TB) Transmission and Pathogenesis"  www.youtube.com/watch?v=NT-HNQWJjek</a:t>
            </a:r>
            <a:endParaRPr lang="en-US" sz="2400" dirty="0"/>
          </a:p>
          <a:p>
            <a:pPr marL="203200" indent="0">
              <a:buNone/>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46</a:t>
            </a:fld>
            <a:endParaRPr lang="en-US" sz="1400" b="0" i="0" u="none" strike="noStrike" cap="none">
              <a:solidFill>
                <a:srgbClr val="000000"/>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2973682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0"/>
            <a:ext cx="8763000" cy="1905000"/>
          </a:xfrm>
        </p:spPr>
        <p:txBody>
          <a:bodyPr/>
          <a:lstStyle/>
          <a:p>
            <a:r>
              <a:rPr lang="es-ES_tradnl" sz="4000" dirty="0"/>
              <a:t>La Sílice Causa Algunas de las </a:t>
            </a:r>
            <a:r>
              <a:rPr lang="es-ES_tradnl" sz="4000" dirty="0" smtClean="0"/>
              <a:t>Mismas Enfermedades </a:t>
            </a:r>
            <a:r>
              <a:rPr lang="es-ES_tradnl" sz="4000" dirty="0"/>
              <a:t>Pulmonares Causadas por Fumar </a:t>
            </a:r>
            <a:endParaRPr lang="en-US" sz="4000" dirty="0"/>
          </a:p>
        </p:txBody>
      </p:sp>
      <p:sp>
        <p:nvSpPr>
          <p:cNvPr id="7" name="Text Placeholder 6"/>
          <p:cNvSpPr>
            <a:spLocks noGrp="1"/>
          </p:cNvSpPr>
          <p:nvPr>
            <p:ph type="body" idx="1"/>
          </p:nvPr>
        </p:nvSpPr>
        <p:spPr>
          <a:xfrm>
            <a:off x="536771" y="2051538"/>
            <a:ext cx="5181600" cy="4114800"/>
          </a:xfrm>
        </p:spPr>
        <p:txBody>
          <a:bodyPr/>
          <a:lstStyle/>
          <a:p>
            <a:pPr lvl="0"/>
            <a:r>
              <a:rPr lang="es-ES_tradnl" dirty="0" smtClean="0"/>
              <a:t> Cáncer </a:t>
            </a:r>
            <a:r>
              <a:rPr lang="es-ES_tradnl" dirty="0"/>
              <a:t>de Pulmón</a:t>
            </a:r>
            <a:endParaRPr lang="en-US" dirty="0"/>
          </a:p>
          <a:p>
            <a:pPr lvl="0"/>
            <a:r>
              <a:rPr lang="es-ES_tradnl" dirty="0" smtClean="0"/>
              <a:t> Enfermedad </a:t>
            </a:r>
            <a:r>
              <a:rPr lang="es-ES_tradnl" dirty="0"/>
              <a:t>Pulmonar Obstructiva Crónica (EPOC)</a:t>
            </a:r>
            <a:endParaRPr lang="en-US" dirty="0"/>
          </a:p>
        </p:txBody>
      </p:sp>
      <p:sp>
        <p:nvSpPr>
          <p:cNvPr id="5" name="Slide Number Placeholder 4"/>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47</a:t>
            </a:fld>
            <a:endParaRPr lang="en-US" sz="1400">
              <a:solidFill>
                <a:srgbClr val="000000"/>
              </a:solidFill>
              <a:latin typeface="Tahoma"/>
              <a:ea typeface="Tahoma"/>
              <a:cs typeface="Tahoma"/>
              <a:sym typeface="Tahoma"/>
            </a:endParaRPr>
          </a:p>
        </p:txBody>
      </p:sp>
      <p:sp>
        <p:nvSpPr>
          <p:cNvPr id="2" name="Rectangle 1"/>
          <p:cNvSpPr/>
          <p:nvPr/>
        </p:nvSpPr>
        <p:spPr>
          <a:xfrm>
            <a:off x="6516805" y="4756268"/>
            <a:ext cx="1247457"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Fumador tosiendo </a:t>
            </a:r>
            <a:endParaRPr lang="en-US" sz="1000" dirty="0">
              <a:latin typeface="+mn-lt"/>
            </a:endParaRPr>
          </a:p>
        </p:txBody>
      </p:sp>
      <p:pic>
        <p:nvPicPr>
          <p:cNvPr id="3" name="Picture 2" title="Fumador tosiendo "/>
          <p:cNvPicPr>
            <a:picLocks noChangeAspect="1"/>
          </p:cNvPicPr>
          <p:nvPr/>
        </p:nvPicPr>
        <p:blipFill rotWithShape="1">
          <a:blip r:embed="rId4" cstate="email">
            <a:extLst>
              <a:ext uri="{28A0092B-C50C-407E-A947-70E740481C1C}">
                <a14:useLocalDpi xmlns:a14="http://schemas.microsoft.com/office/drawing/2010/main"/>
              </a:ext>
            </a:extLst>
          </a:blip>
          <a:srcRect r="27580"/>
          <a:stretch/>
        </p:blipFill>
        <p:spPr>
          <a:xfrm>
            <a:off x="5410200" y="1752600"/>
            <a:ext cx="3372853" cy="2932176"/>
          </a:xfrm>
          <a:prstGeom prst="rect">
            <a:avLst/>
          </a:prstGeom>
        </p:spPr>
      </p:pic>
    </p:spTree>
    <p:custDataLst>
      <p:tags r:id="rId1"/>
    </p:custDataLst>
    <p:extLst>
      <p:ext uri="{BB962C8B-B14F-4D97-AF65-F5344CB8AC3E}">
        <p14:creationId xmlns:p14="http://schemas.microsoft.com/office/powerpoint/2010/main" val="3440840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Concurso de Preguntas #6</a:t>
            </a:r>
            <a:endParaRPr lang="en-US" dirty="0"/>
          </a:p>
        </p:txBody>
      </p:sp>
      <p:sp>
        <p:nvSpPr>
          <p:cNvPr id="3" name="Slide Number Placeholder 2"/>
          <p:cNvSpPr>
            <a:spLocks noGrp="1"/>
          </p:cNvSpPr>
          <p:nvPr>
            <p:ph type="sldNum" idx="12"/>
          </p:nvPr>
        </p:nvSpPr>
        <p:spPr>
          <a:xfrm>
            <a:off x="7124700"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48</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El polvo de sílice que es lo suficientemente pequeño como para entrar en lo más profundo de sus pulmones (polvo de sílice respirable) es demasiado pequeño para poder verlo (invisible).  </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81000" y="3352800"/>
            <a:ext cx="4095750" cy="3810000"/>
          </a:xfrm>
        </p:spPr>
        <p:txBody>
          <a:bodyPr/>
          <a:lstStyle/>
          <a:p>
            <a:pPr marL="660400" lvl="0" indent="-457200">
              <a:buFont typeface="+mj-lt"/>
              <a:buAutoNum type="arabicPeriod"/>
            </a:pPr>
            <a:r>
              <a:rPr lang="es-ES_tradnl" sz="2400" dirty="0" smtClean="0">
                <a:latin typeface="+mn-lt"/>
              </a:rPr>
              <a:t>Verdadero</a:t>
            </a:r>
          </a:p>
          <a:p>
            <a:pPr marL="660400" lvl="0" indent="-457200">
              <a:buFont typeface="+mj-lt"/>
              <a:buAutoNum type="arabicPeriod"/>
            </a:pPr>
            <a:r>
              <a:rPr lang="es-ES_tradnl" sz="2400" dirty="0" smtClean="0">
                <a:latin typeface="+mn-lt"/>
              </a:rPr>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Concurso de Preguntas #7</a:t>
            </a:r>
            <a:endParaRPr lang="en-US" dirty="0"/>
          </a:p>
        </p:txBody>
      </p:sp>
      <p:sp>
        <p:nvSpPr>
          <p:cNvPr id="3" name="Slide Number Placeholder 2"/>
          <p:cNvSpPr>
            <a:spLocks noGrp="1"/>
          </p:cNvSpPr>
          <p:nvPr>
            <p:ph type="sldNum" idx="12"/>
          </p:nvPr>
        </p:nvSpPr>
        <p:spPr>
          <a:xfrm>
            <a:off x="7239001"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49</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La silicosis es una enfermedad pulmonar que se desarrolla lentamente a lo largo de los años debido al polvo de sílice respirable invisible que penetra profundamente en los pulmones, lo que hace que sea cada vez más difícil respirar.</a:t>
            </a:r>
          </a:p>
          <a:p>
            <a:endParaRPr lang="en-US" dirty="0"/>
          </a:p>
        </p:txBody>
      </p:sp>
      <p:sp>
        <p:nvSpPr>
          <p:cNvPr id="5" name="Text Placeholder 4"/>
          <p:cNvSpPr>
            <a:spLocks noGrp="1"/>
          </p:cNvSpPr>
          <p:nvPr>
            <p:ph type="body" sz="quarter" idx="14"/>
            <p:custDataLst>
              <p:tags r:id="rId3"/>
            </p:custDataLst>
          </p:nvPr>
        </p:nvSpPr>
        <p:spPr>
          <a:xfrm>
            <a:off x="304800" y="3048000"/>
            <a:ext cx="4095750" cy="3810000"/>
          </a:xfrm>
        </p:spPr>
        <p:txBody>
          <a:bodyPr/>
          <a:lstStyle/>
          <a:p>
            <a:pPr marL="660400" lvl="0" indent="-457200">
              <a:buFont typeface="+mj-lt"/>
              <a:buAutoNum type="arabicPeriod"/>
            </a:pPr>
            <a:r>
              <a:rPr lang="es-ES_tradnl" sz="2400" dirty="0" smtClean="0">
                <a:latin typeface="+mn-lt"/>
              </a:rPr>
              <a:t>Verdadero</a:t>
            </a:r>
          </a:p>
          <a:p>
            <a:pPr marL="660400" lvl="0" indent="-457200">
              <a:buFont typeface="+mj-lt"/>
              <a:buAutoNum type="arabicPeriod"/>
            </a:pPr>
            <a:r>
              <a:rPr lang="es-ES_tradnl" sz="2400" dirty="0" smtClean="0">
                <a:latin typeface="+mn-lt"/>
              </a:rPr>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Ejemplo de Pregunta</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5</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El polvo de sílice puede ser detectado por un tejón especialmente entrenado. </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457200" y="2514600"/>
            <a:ext cx="4095750" cy="3810000"/>
          </a:xfrm>
        </p:spPr>
        <p:txBody>
          <a:bodyPr>
            <a:normAutofit/>
          </a:bodyPr>
          <a:lstStyle/>
          <a:p>
            <a:pPr lvl="0"/>
            <a:r>
              <a:rPr lang="es-ES_tradnl" sz="2400" dirty="0" smtClean="0"/>
              <a:t>Verdadero</a:t>
            </a:r>
          </a:p>
          <a:p>
            <a:r>
              <a:rPr lang="en-US" sz="2400" dirty="0" err="1" smtClean="0"/>
              <a:t>Falso</a:t>
            </a:r>
            <a:endParaRPr lang="en-US" sz="2400" dirty="0"/>
          </a:p>
        </p:txBody>
      </p:sp>
      <p:pic>
        <p:nvPicPr>
          <p:cNvPr id="46" name="Picture 45" descr="Fotografía de un tejó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3370108"/>
            <a:ext cx="4163756" cy="3130200"/>
          </a:xfrm>
          <a:prstGeom prst="rect">
            <a:avLst/>
          </a:prstGeom>
        </p:spPr>
      </p:pic>
      <p:sp>
        <p:nvSpPr>
          <p:cNvPr id="6" name="Rectangle 5"/>
          <p:cNvSpPr/>
          <p:nvPr/>
        </p:nvSpPr>
        <p:spPr>
          <a:xfrm>
            <a:off x="1524000" y="6480586"/>
            <a:ext cx="1428596"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Fotografía de un tejón</a:t>
            </a:r>
            <a:endParaRPr lang="en-US" sz="1000" dirty="0">
              <a:latin typeface="+mn-lt"/>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Concurso de Preguntas #8</a:t>
            </a:r>
            <a:endParaRPr lang="en-US" dirty="0"/>
          </a:p>
        </p:txBody>
      </p:sp>
      <p:sp>
        <p:nvSpPr>
          <p:cNvPr id="3" name="Slide Number Placeholder 2"/>
          <p:cNvSpPr>
            <a:spLocks noGrp="1"/>
          </p:cNvSpPr>
          <p:nvPr>
            <p:ph type="sldNum" idx="12"/>
          </p:nvPr>
        </p:nvSpPr>
        <p:spPr>
          <a:xfrm>
            <a:off x="7124700"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50</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Además de la silicosis, otros efectos de la sílice en la salud incluyen:</a:t>
            </a:r>
            <a:endParaRPr lang="en-US" sz="2400" dirty="0" smtClean="0">
              <a:latin typeface="+mn-lt"/>
            </a:endParaRPr>
          </a:p>
          <a:p>
            <a:endParaRPr lang="en-US" dirty="0"/>
          </a:p>
        </p:txBody>
      </p:sp>
      <p:sp>
        <p:nvSpPr>
          <p:cNvPr id="5" name="Text Placeholder 4"/>
          <p:cNvSpPr>
            <a:spLocks noGrp="1"/>
          </p:cNvSpPr>
          <p:nvPr>
            <p:ph type="body" sz="quarter" idx="14"/>
            <p:custDataLst>
              <p:tags r:id="rId3"/>
            </p:custDataLst>
          </p:nvPr>
        </p:nvSpPr>
        <p:spPr>
          <a:xfrm>
            <a:off x="381000" y="2590800"/>
            <a:ext cx="4095750" cy="3810000"/>
          </a:xfrm>
        </p:spPr>
        <p:txBody>
          <a:bodyPr>
            <a:normAutofit/>
          </a:bodyPr>
          <a:lstStyle/>
          <a:p>
            <a:pPr marL="203200" lvl="0" indent="0">
              <a:buNone/>
            </a:pPr>
            <a:r>
              <a:rPr lang="es-ES_tradnl" sz="2400" dirty="0" smtClean="0">
                <a:latin typeface="+mn-lt"/>
              </a:rPr>
              <a:t>1. Mayor riesgo de      tuberculosis</a:t>
            </a:r>
            <a:endParaRPr lang="en-US" sz="2400" dirty="0" smtClean="0">
              <a:latin typeface="+mn-lt"/>
            </a:endParaRPr>
          </a:p>
          <a:p>
            <a:pPr marL="203200" lvl="0" indent="0">
              <a:buNone/>
            </a:pPr>
            <a:r>
              <a:rPr lang="es-ES_tradnl" sz="2400" dirty="0" smtClean="0">
                <a:latin typeface="+mn-lt"/>
              </a:rPr>
              <a:t>2. Cáncer de pulmón</a:t>
            </a:r>
            <a:endParaRPr lang="en-US" sz="2400" dirty="0" smtClean="0">
              <a:latin typeface="+mn-lt"/>
            </a:endParaRPr>
          </a:p>
          <a:p>
            <a:pPr marL="203200" lvl="0" indent="0">
              <a:buNone/>
            </a:pPr>
            <a:r>
              <a:rPr lang="es-ES_tradnl" sz="2400" dirty="0" smtClean="0">
                <a:latin typeface="+mn-lt"/>
              </a:rPr>
              <a:t>3. Problemas renales</a:t>
            </a:r>
            <a:endParaRPr lang="en-US" sz="2400" dirty="0" smtClean="0">
              <a:latin typeface="+mn-lt"/>
            </a:endParaRPr>
          </a:p>
          <a:p>
            <a:pPr marL="203200" lvl="0" indent="0">
              <a:buNone/>
            </a:pPr>
            <a:r>
              <a:rPr lang="es-ES_tradnl" sz="2400" dirty="0" smtClean="0">
                <a:latin typeface="+mn-lt"/>
              </a:rPr>
              <a:t>4. Todas las anteriores</a:t>
            </a:r>
            <a:endParaRPr lang="en-US" sz="2400" dirty="0" smtClean="0">
              <a:latin typeface="+mn-lt"/>
            </a:endParaRPr>
          </a:p>
          <a:p>
            <a:endParaRPr lang="en-US" dirty="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r>
              <a:rPr lang="es-ES_tradnl" dirty="0"/>
              <a:t>¿Cuánta </a:t>
            </a:r>
            <a:r>
              <a:rPr lang="es-ES_tradnl" dirty="0" smtClean="0"/>
              <a:t>Sílice </a:t>
            </a:r>
            <a:r>
              <a:rPr lang="es-ES_tradnl" dirty="0"/>
              <a:t>es </a:t>
            </a:r>
            <a:r>
              <a:rPr lang="es-ES_tradnl" dirty="0" smtClean="0"/>
              <a:t>Demasiada</a:t>
            </a:r>
            <a:r>
              <a:rPr lang="es-ES_tradnl" dirty="0"/>
              <a:t>? </a:t>
            </a:r>
            <a:endParaRPr lang="en-US" dirty="0"/>
          </a:p>
        </p:txBody>
      </p:sp>
      <p:sp>
        <p:nvSpPr>
          <p:cNvPr id="411" name="Shape 411"/>
          <p:cNvSpPr txBox="1">
            <a:spLocks noGrp="1"/>
          </p:cNvSpPr>
          <p:nvPr>
            <p:ph type="body" idx="1"/>
          </p:nvPr>
        </p:nvSpPr>
        <p:spPr>
          <a:xfrm>
            <a:off x="685800" y="1524000"/>
            <a:ext cx="7772400" cy="4572000"/>
          </a:xfrm>
          <a:prstGeom prst="rect">
            <a:avLst/>
          </a:prstGeom>
          <a:noFill/>
          <a:ln>
            <a:noFill/>
          </a:ln>
        </p:spPr>
        <p:txBody>
          <a:bodyPr lIns="91425" tIns="45700" rIns="91425" bIns="45700" anchor="t" anchorCtr="0">
            <a:noAutofit/>
          </a:bodyPr>
          <a:lstStyle/>
          <a:p>
            <a:pPr lvl="0"/>
            <a:r>
              <a:rPr lang="es-ES_tradnl" dirty="0" smtClean="0"/>
              <a:t>   Límite </a:t>
            </a:r>
            <a:r>
              <a:rPr lang="es-ES_tradnl" dirty="0"/>
              <a:t>Permisible de Exposición establecido por OSHA (PEL – </a:t>
            </a:r>
            <a:r>
              <a:rPr lang="es-ES_tradnl" sz="2400" dirty="0"/>
              <a:t>Por sus siglas en Inglés</a:t>
            </a:r>
            <a:r>
              <a:rPr lang="es-ES_tradnl" dirty="0"/>
              <a:t>)</a:t>
            </a:r>
            <a:endParaRPr lang="en-US" dirty="0"/>
          </a:p>
          <a:p>
            <a:pPr marL="0" indent="0">
              <a:spcBef>
                <a:spcPts val="0"/>
              </a:spcBef>
              <a:buNone/>
            </a:pPr>
            <a:endParaRPr lang="en-US" sz="3200" b="0" i="0" u="none" strike="noStrike" cap="none" dirty="0">
              <a:solidFill>
                <a:schemeClr val="dk1"/>
              </a:solidFill>
              <a:latin typeface="Tahoma"/>
              <a:ea typeface="Tahoma"/>
              <a:cs typeface="Tahoma"/>
              <a:sym typeface="Tahoma"/>
            </a:endParaRPr>
          </a:p>
          <a:p>
            <a:pPr indent="0">
              <a:buNone/>
            </a:pPr>
            <a:r>
              <a:rPr lang="en-US" dirty="0"/>
              <a:t>	</a:t>
            </a:r>
            <a:r>
              <a:rPr lang="es-ES_tradnl" dirty="0" smtClean="0"/>
              <a:t>50</a:t>
            </a:r>
            <a:r>
              <a:rPr lang="en-US" dirty="0"/>
              <a:t>μ</a:t>
            </a:r>
            <a:r>
              <a:rPr lang="es-ES_tradnl" dirty="0"/>
              <a:t>g de sílice cristalina respirable </a:t>
            </a:r>
            <a:r>
              <a:rPr lang="es-ES_tradnl" dirty="0" smtClean="0"/>
              <a:t>	por </a:t>
            </a:r>
            <a:r>
              <a:rPr lang="es-ES_tradnl" dirty="0"/>
              <a:t>metro cúbico (m</a:t>
            </a:r>
            <a:r>
              <a:rPr lang="es-ES_tradnl" baseline="30000" dirty="0"/>
              <a:t>3</a:t>
            </a:r>
            <a:r>
              <a:rPr lang="es-ES_tradnl" dirty="0"/>
              <a:t>) de aire </a:t>
            </a:r>
            <a:r>
              <a:rPr lang="es-ES_tradnl" dirty="0" smtClean="0"/>
              <a:t>	durante </a:t>
            </a:r>
            <a:r>
              <a:rPr lang="es-ES_tradnl" dirty="0"/>
              <a:t>un promedio de 8 horas</a:t>
            </a:r>
            <a:endParaRPr lang="en-US" dirty="0"/>
          </a:p>
          <a:p>
            <a:pPr marL="457200" marR="0" lvl="0" indent="0" algn="l" rtl="0">
              <a:lnSpc>
                <a:spcPct val="100000"/>
              </a:lnSpc>
              <a:spcBef>
                <a:spcPts val="560"/>
              </a:spcBef>
              <a:spcAft>
                <a:spcPts val="0"/>
              </a:spcAft>
              <a:buNone/>
            </a:pPr>
            <a:endParaRPr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51</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a:buSzPct val="25000"/>
            </a:pPr>
            <a:r>
              <a:rPr lang="en-US" sz="4400" b="0" i="0" u="none" strike="noStrike" cap="none" dirty="0" smtClean="0">
                <a:solidFill>
                  <a:srgbClr val="00539B"/>
                </a:solidFill>
                <a:latin typeface="Tahoma"/>
                <a:ea typeface="Tahoma"/>
                <a:cs typeface="Tahoma"/>
                <a:sym typeface="Tahoma"/>
              </a:rPr>
              <a:t>PEL de la </a:t>
            </a:r>
            <a:r>
              <a:rPr lang="es-ES" dirty="0"/>
              <a:t>Sílice </a:t>
            </a:r>
            <a:r>
              <a:rPr lang="en-US" dirty="0"/>
              <a:t/>
            </a:r>
            <a:br>
              <a:rPr lang="en-US" dirty="0"/>
            </a:br>
            <a:r>
              <a:rPr lang="en-US" sz="4400" b="0" i="0" u="none" strike="noStrike" cap="none" dirty="0" smtClean="0">
                <a:solidFill>
                  <a:srgbClr val="00539B"/>
                </a:solidFill>
                <a:latin typeface="Tahoma"/>
                <a:ea typeface="Tahoma"/>
                <a:cs typeface="Tahoma"/>
                <a:sym typeface="Tahoma"/>
              </a:rPr>
              <a:t> </a:t>
            </a:r>
            <a:r>
              <a:rPr lang="en-US" sz="4400" b="0" i="0" u="none" strike="noStrike" cap="none" dirty="0">
                <a:solidFill>
                  <a:srgbClr val="00539B"/>
                </a:solidFill>
                <a:latin typeface="Tahoma"/>
                <a:ea typeface="Tahoma"/>
                <a:cs typeface="Tahoma"/>
                <a:sym typeface="Tahoma"/>
              </a:rPr>
              <a:t>(</a:t>
            </a:r>
            <a:r>
              <a:rPr lang="en-US" dirty="0"/>
              <a:t>50μg/m</a:t>
            </a:r>
            <a:r>
              <a:rPr lang="en-US" baseline="30000" dirty="0"/>
              <a:t>3</a:t>
            </a:r>
            <a:r>
              <a:rPr lang="en-US" dirty="0"/>
              <a:t>)</a:t>
            </a:r>
            <a:r>
              <a:rPr lang="en-US" sz="4400" b="0" i="0" u="none" strike="noStrike" cap="none" dirty="0">
                <a:solidFill>
                  <a:srgbClr val="00539B"/>
                </a:solidFill>
                <a:latin typeface="Tahoma"/>
                <a:ea typeface="Tahoma"/>
                <a:cs typeface="Tahoma"/>
                <a:sym typeface="Tahoma"/>
              </a:rPr>
              <a:t> </a:t>
            </a:r>
          </a:p>
        </p:txBody>
      </p:sp>
      <p:sp>
        <p:nvSpPr>
          <p:cNvPr id="417" name="Shape 417"/>
          <p:cNvSpPr txBox="1">
            <a:spLocks noGrp="1"/>
          </p:cNvSpPr>
          <p:nvPr>
            <p:ph type="body" idx="1"/>
          </p:nvPr>
        </p:nvSpPr>
        <p:spPr>
          <a:xfrm>
            <a:off x="685800" y="1254371"/>
            <a:ext cx="8153400" cy="4689229"/>
          </a:xfrm>
          <a:prstGeom prst="rect">
            <a:avLst/>
          </a:prstGeom>
          <a:noFill/>
          <a:ln>
            <a:noFill/>
          </a:ln>
        </p:spPr>
        <p:txBody>
          <a:bodyPr lIns="91425" tIns="45700" rIns="91425" bIns="45700" anchor="t" anchorCtr="0">
            <a:noAutofit/>
          </a:bodyPr>
          <a:lstStyle/>
          <a:p>
            <a:pPr marL="514350" indent="-457200"/>
            <a:r>
              <a:rPr lang="es-ES_tradnl" dirty="0" smtClean="0"/>
              <a:t>50μg = </a:t>
            </a:r>
            <a:r>
              <a:rPr lang="es-ES_tradnl" b="0" i="0" u="none" strike="noStrike" cap="none" dirty="0" smtClean="0">
                <a:solidFill>
                  <a:schemeClr val="dk1"/>
                </a:solidFill>
                <a:sym typeface="Tahoma"/>
              </a:rPr>
              <a:t>Un grano de arena</a:t>
            </a:r>
            <a:endParaRPr lang="es-ES_tradnl" b="0" i="0" strike="noStrike" cap="none" dirty="0" smtClean="0">
              <a:solidFill>
                <a:schemeClr val="dk1"/>
              </a:solidFill>
              <a:sym typeface="Tahoma"/>
            </a:endParaRPr>
          </a:p>
          <a:p>
            <a:pPr marL="514350" indent="-457200"/>
            <a:endParaRPr lang="es-ES_tradnl" dirty="0" smtClean="0"/>
          </a:p>
          <a:p>
            <a:pPr marL="514350" indent="-457200"/>
            <a:r>
              <a:rPr lang="es-ES_tradnl" dirty="0" smtClean="0"/>
              <a:t>El tanque de gasolina promedio para autos tiene 16-17 galones</a:t>
            </a:r>
          </a:p>
          <a:p>
            <a:pPr marL="514350" indent="-457200"/>
            <a:endParaRPr lang="es-ES_tradnl" dirty="0" smtClean="0"/>
          </a:p>
          <a:p>
            <a:pPr marL="514350" indent="-457200"/>
            <a:r>
              <a:rPr lang="es-ES_tradnl" dirty="0" smtClean="0"/>
              <a:t>50μg/m3 =</a:t>
            </a:r>
            <a:endParaRPr lang="es-ES_tradnl" b="0" i="0" u="none" strike="noStrike" cap="none" dirty="0">
              <a:solidFill>
                <a:schemeClr val="dk1"/>
              </a:solidFill>
              <a:sym typeface="Tahoma"/>
            </a:endParaRPr>
          </a:p>
        </p:txBody>
      </p:sp>
      <p:pic>
        <p:nvPicPr>
          <p:cNvPr id="22" name="Picture 21" descr="1/15 de grano de arena en el tanque de gasolina de un auto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1371600"/>
            <a:ext cx="381000" cy="381000"/>
          </a:xfrm>
          <a:prstGeom prst="rect">
            <a:avLst/>
          </a:prstGeom>
        </p:spPr>
      </p:pic>
      <p:pic>
        <p:nvPicPr>
          <p:cNvPr id="27" name="Picture 26" descr="1/15th of a grain of sand in a car gas tank.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318" y="4897319"/>
            <a:ext cx="1157652" cy="1157652"/>
          </a:xfrm>
          <a:prstGeom prst="rect">
            <a:avLst/>
          </a:prstGeom>
        </p:spPr>
      </p:pic>
      <p:sp>
        <p:nvSpPr>
          <p:cNvPr id="29" name="Right Arrow 28" descr="arrow"/>
          <p:cNvSpPr/>
          <p:nvPr/>
        </p:nvSpPr>
        <p:spPr>
          <a:xfrm>
            <a:off x="1735681" y="5343583"/>
            <a:ext cx="978408" cy="1694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30" name="Picture 29"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3161" y="6291976"/>
            <a:ext cx="381000" cy="381000"/>
          </a:xfrm>
          <a:prstGeom prst="rect">
            <a:avLst/>
          </a:prstGeom>
        </p:spPr>
      </p:pic>
      <p:pic>
        <p:nvPicPr>
          <p:cNvPr id="31" name="Picture 30"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00330" y="5787908"/>
            <a:ext cx="381000" cy="381000"/>
          </a:xfrm>
          <a:prstGeom prst="rect">
            <a:avLst/>
          </a:prstGeom>
        </p:spPr>
      </p:pic>
      <p:pic>
        <p:nvPicPr>
          <p:cNvPr id="32" name="Picture 31"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21479" y="5403291"/>
            <a:ext cx="381000" cy="381000"/>
          </a:xfrm>
          <a:prstGeom prst="rect">
            <a:avLst/>
          </a:prstGeom>
        </p:spPr>
      </p:pic>
      <p:pic>
        <p:nvPicPr>
          <p:cNvPr id="33" name="Picture 32"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12607" y="4570234"/>
            <a:ext cx="381000" cy="381000"/>
          </a:xfrm>
          <a:prstGeom prst="rect">
            <a:avLst/>
          </a:prstGeom>
        </p:spPr>
      </p:pic>
      <p:pic>
        <p:nvPicPr>
          <p:cNvPr id="34" name="Picture 33"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8383" y="6288958"/>
            <a:ext cx="381000" cy="381000"/>
          </a:xfrm>
          <a:prstGeom prst="rect">
            <a:avLst/>
          </a:prstGeom>
        </p:spPr>
      </p:pic>
      <p:pic>
        <p:nvPicPr>
          <p:cNvPr id="35" name="Picture 34"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08955" y="5793658"/>
            <a:ext cx="381000" cy="381000"/>
          </a:xfrm>
          <a:prstGeom prst="rect">
            <a:avLst/>
          </a:prstGeom>
        </p:spPr>
      </p:pic>
      <p:pic>
        <p:nvPicPr>
          <p:cNvPr id="36" name="Picture 35"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7307" y="5367041"/>
            <a:ext cx="381000" cy="381000"/>
          </a:xfrm>
          <a:prstGeom prst="rect">
            <a:avLst/>
          </a:prstGeom>
        </p:spPr>
      </p:pic>
      <p:pic>
        <p:nvPicPr>
          <p:cNvPr id="37" name="Picture 36"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08955" y="4945483"/>
            <a:ext cx="381000" cy="381000"/>
          </a:xfrm>
          <a:prstGeom prst="rect">
            <a:avLst/>
          </a:prstGeom>
        </p:spPr>
      </p:pic>
      <p:pic>
        <p:nvPicPr>
          <p:cNvPr id="38" name="Picture 37"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7307" y="4564483"/>
            <a:ext cx="381000" cy="381000"/>
          </a:xfrm>
          <a:prstGeom prst="rect">
            <a:avLst/>
          </a:prstGeom>
        </p:spPr>
      </p:pic>
      <p:pic>
        <p:nvPicPr>
          <p:cNvPr id="39" name="Picture 38"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3626" y="4569844"/>
            <a:ext cx="381000" cy="381000"/>
          </a:xfrm>
          <a:prstGeom prst="rect">
            <a:avLst/>
          </a:prstGeom>
        </p:spPr>
      </p:pic>
      <p:pic>
        <p:nvPicPr>
          <p:cNvPr id="40" name="Picture 39"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3626" y="4945483"/>
            <a:ext cx="381000" cy="381000"/>
          </a:xfrm>
          <a:prstGeom prst="rect">
            <a:avLst/>
          </a:prstGeom>
        </p:spPr>
      </p:pic>
      <p:pic>
        <p:nvPicPr>
          <p:cNvPr id="41" name="Picture 40"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24453" y="5367041"/>
            <a:ext cx="381000" cy="381000"/>
          </a:xfrm>
          <a:prstGeom prst="rect">
            <a:avLst/>
          </a:prstGeom>
        </p:spPr>
      </p:pic>
      <p:pic>
        <p:nvPicPr>
          <p:cNvPr id="42" name="Picture 41"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7580" y="5793658"/>
            <a:ext cx="381000" cy="381000"/>
          </a:xfrm>
          <a:prstGeom prst="rect">
            <a:avLst/>
          </a:prstGeom>
        </p:spPr>
      </p:pic>
      <p:pic>
        <p:nvPicPr>
          <p:cNvPr id="43" name="Picture 42" descr="1/15th of a grain of sand in a car gas tan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31923" y="6289589"/>
            <a:ext cx="381000" cy="381000"/>
          </a:xfrm>
          <a:prstGeom prst="rect">
            <a:avLst/>
          </a:prstGeom>
        </p:spPr>
      </p:pic>
      <p:sp>
        <p:nvSpPr>
          <p:cNvPr id="44" name="Rectangle 43" descr="1/15th of a grain of sand in a car gas tank. &#10;"/>
          <p:cNvSpPr/>
          <p:nvPr/>
        </p:nvSpPr>
        <p:spPr>
          <a:xfrm>
            <a:off x="3911084" y="4960757"/>
            <a:ext cx="370246"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45" name="Right Arrow 44" descr="arrow"/>
          <p:cNvSpPr/>
          <p:nvPr/>
        </p:nvSpPr>
        <p:spPr>
          <a:xfrm>
            <a:off x="5791200" y="5118311"/>
            <a:ext cx="414975" cy="1394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46" name="Right Arrow 45" descr="arrow"/>
          <p:cNvSpPr/>
          <p:nvPr/>
        </p:nvSpPr>
        <p:spPr>
          <a:xfrm rot="20442539">
            <a:off x="1681029" y="4984529"/>
            <a:ext cx="978408" cy="1694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47" name="Right Arrow 46" descr="arrow"/>
          <p:cNvSpPr/>
          <p:nvPr/>
        </p:nvSpPr>
        <p:spPr>
          <a:xfrm rot="1838532">
            <a:off x="1690775" y="5792266"/>
            <a:ext cx="978408" cy="1694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pic>
        <p:nvPicPr>
          <p:cNvPr id="48" name="Picture 3" descr="1/15th of a grain of sand in a car gas tank.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69543" y="4953000"/>
            <a:ext cx="416857"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 descr="1/15th of a grain of sand in a car gas tank. &#1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32300" y="5062537"/>
            <a:ext cx="444500"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10319" y="6584715"/>
            <a:ext cx="3595856"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1/15 de grano de arena en el tanque de gasolina de un auto </a:t>
            </a:r>
            <a:endParaRPr lang="en-US" sz="1000" dirty="0">
              <a:latin typeface="+mn-lt"/>
            </a:endParaRPr>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52</a:t>
            </a:fld>
            <a:endParaRPr lang="en-US" sz="1400" b="0" i="0" u="none" strike="noStrike" cap="none">
              <a:solidFill>
                <a:schemeClr val="dk1"/>
              </a:solidFill>
              <a:latin typeface="Tahoma"/>
              <a:ea typeface="Tahoma"/>
              <a:cs typeface="Tahoma"/>
              <a:sym typeface="Tahoma"/>
            </a:endParaRPr>
          </a:p>
        </p:txBody>
      </p:sp>
      <p:pic>
        <p:nvPicPr>
          <p:cNvPr id="2" name="Picture 1" title="Coche"/>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400800" y="4419600"/>
            <a:ext cx="2181225" cy="1838325"/>
          </a:xfrm>
          <a:prstGeom prst="rect">
            <a:avLst/>
          </a:prstGeom>
        </p:spPr>
      </p:pic>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08" y="533400"/>
            <a:ext cx="8229600" cy="1143000"/>
          </a:xfrm>
        </p:spPr>
        <p:txBody>
          <a:bodyPr rtlCol="0">
            <a:normAutofit fontScale="90000"/>
          </a:bodyPr>
          <a:lstStyle/>
          <a:p>
            <a:r>
              <a:rPr lang="es-ES_tradnl" dirty="0"/>
              <a:t>Máxima Exposición Diaria de Sílice: Espinillas en la Nariz del Dime</a:t>
            </a:r>
            <a:endParaRPr lang="en-US" dirty="0"/>
          </a:p>
        </p:txBody>
      </p:sp>
      <p:pic>
        <p:nvPicPr>
          <p:cNvPr id="95234" name="Picture 2" descr="500 microgramos de polvo junto a una moneda de 10 centav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378" y="1976040"/>
            <a:ext cx="3686969" cy="3352006"/>
          </a:xfrm>
          <a:prstGeom prst="rect">
            <a:avLst/>
          </a:prstGeom>
          <a:noFill/>
          <a:ln w="9525">
            <a:noFill/>
            <a:miter lim="800000"/>
            <a:headEnd/>
            <a:tailEnd/>
          </a:ln>
        </p:spPr>
      </p:pic>
      <p:cxnSp>
        <p:nvCxnSpPr>
          <p:cNvPr id="7" name="Straight Arrow Connector 6" descr="arrow"/>
          <p:cNvCxnSpPr>
            <a:cxnSpLocks noChangeShapeType="1"/>
          </p:cNvCxnSpPr>
          <p:nvPr/>
        </p:nvCxnSpPr>
        <p:spPr bwMode="auto">
          <a:xfrm>
            <a:off x="1344613" y="2743200"/>
            <a:ext cx="857250" cy="685800"/>
          </a:xfrm>
          <a:prstGeom prst="straightConnector1">
            <a:avLst/>
          </a:prstGeom>
          <a:noFill/>
          <a:ln w="9525" algn="ctr">
            <a:solidFill>
              <a:schemeClr val="tx1"/>
            </a:solidFill>
            <a:round/>
            <a:headEnd/>
            <a:tailEnd type="arrow" w="med" len="med"/>
          </a:ln>
        </p:spPr>
      </p:cxnSp>
      <p:sp>
        <p:nvSpPr>
          <p:cNvPr id="8" name="TextBox 7"/>
          <p:cNvSpPr txBox="1"/>
          <p:nvPr/>
        </p:nvSpPr>
        <p:spPr>
          <a:xfrm>
            <a:off x="304358" y="5328046"/>
            <a:ext cx="3959738" cy="253916"/>
          </a:xfrm>
          <a:prstGeom prst="rect">
            <a:avLst/>
          </a:prstGeom>
          <a:noFill/>
        </p:spPr>
        <p:txBody>
          <a:bodyPr wrap="none">
            <a:spAutoFit/>
          </a:bodyPr>
          <a:lstStyle/>
          <a:p>
            <a:pPr>
              <a:defRPr/>
            </a:pPr>
            <a:r>
              <a:rPr lang="es-MX" sz="1050"/>
              <a:t>500 microgramos de polvo junto a una moneda de 10 centavos</a:t>
            </a:r>
            <a:endParaRPr lang="en-US" sz="1050" dirty="0">
              <a:latin typeface="+mn-lt"/>
            </a:endParaRPr>
          </a:p>
        </p:txBody>
      </p:sp>
      <p:sp>
        <p:nvSpPr>
          <p:cNvPr id="45063" name="TextBox 1"/>
          <p:cNvSpPr txBox="1">
            <a:spLocks noChangeArrowheads="1"/>
          </p:cNvSpPr>
          <p:nvPr/>
        </p:nvSpPr>
        <p:spPr bwMode="auto">
          <a:xfrm>
            <a:off x="790877" y="3059112"/>
            <a:ext cx="1457450" cy="307777"/>
          </a:xfrm>
          <a:prstGeom prst="rect">
            <a:avLst/>
          </a:prstGeom>
          <a:noFill/>
          <a:ln w="9525">
            <a:noFill/>
            <a:miter lim="800000"/>
            <a:headEnd/>
            <a:tailEnd/>
          </a:ln>
        </p:spPr>
        <p:txBody>
          <a:bodyPr wrap="none">
            <a:spAutoFit/>
          </a:bodyPr>
          <a:lstStyle/>
          <a:p>
            <a:r>
              <a:rPr lang="en-US" dirty="0">
                <a:solidFill>
                  <a:schemeClr val="bg1"/>
                </a:solidFill>
                <a:latin typeface="Calibri" pitchFamily="34" charset="0"/>
              </a:rPr>
              <a:t>500 </a:t>
            </a:r>
            <a:r>
              <a:rPr lang="en-US" dirty="0" err="1" smtClean="0">
                <a:solidFill>
                  <a:schemeClr val="bg1"/>
                </a:solidFill>
                <a:latin typeface="Calibri" pitchFamily="34" charset="0"/>
              </a:rPr>
              <a:t>microgramos</a:t>
            </a:r>
            <a:endParaRPr lang="en-US" dirty="0">
              <a:solidFill>
                <a:schemeClr val="bg1"/>
              </a:solidFill>
              <a:latin typeface="Calibri" pitchFamily="34" charset="0"/>
            </a:endParaRPr>
          </a:p>
        </p:txBody>
      </p:sp>
      <p:cxnSp>
        <p:nvCxnSpPr>
          <p:cNvPr id="6" name="Straight Arrow Connector 5" descr="arrow"/>
          <p:cNvCxnSpPr/>
          <p:nvPr/>
        </p:nvCxnSpPr>
        <p:spPr>
          <a:xfrm>
            <a:off x="1143000" y="3352800"/>
            <a:ext cx="1367934" cy="5984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457200" y="5715000"/>
            <a:ext cx="6477000" cy="738664"/>
          </a:xfrm>
          <a:prstGeom prst="rect">
            <a:avLst/>
          </a:prstGeom>
          <a:noFill/>
        </p:spPr>
        <p:txBody>
          <a:bodyPr wrap="square" rtlCol="0">
            <a:spAutoFit/>
          </a:bodyPr>
          <a:lstStyle/>
          <a:p>
            <a:r>
              <a:rPr lang="es-ES_tradnl" dirty="0"/>
              <a:t>PEL de la Sílice: 50 µg/m</a:t>
            </a:r>
            <a:r>
              <a:rPr lang="es-ES_tradnl" baseline="30000" dirty="0"/>
              <a:t>3</a:t>
            </a:r>
            <a:endParaRPr lang="en-US" dirty="0"/>
          </a:p>
          <a:p>
            <a:r>
              <a:rPr lang="es-ES_tradnl" dirty="0"/>
              <a:t>Cantidad promedio de aire respirado en 8 horas: 10 m</a:t>
            </a:r>
            <a:r>
              <a:rPr lang="es-ES_tradnl" baseline="30000" dirty="0"/>
              <a:t>3 </a:t>
            </a:r>
            <a:endParaRPr lang="en-US" dirty="0"/>
          </a:p>
          <a:p>
            <a:r>
              <a:rPr lang="es-ES_tradnl" dirty="0"/>
              <a:t>Máximo Diario: 500 µg</a:t>
            </a:r>
            <a:endParaRPr lang="en-US" dirty="0"/>
          </a:p>
        </p:txBody>
      </p:sp>
      <p:sp>
        <p:nvSpPr>
          <p:cNvPr id="2" name="Rectangle 1"/>
          <p:cNvSpPr/>
          <p:nvPr/>
        </p:nvSpPr>
        <p:spPr>
          <a:xfrm>
            <a:off x="5079488" y="5678040"/>
            <a:ext cx="2545890"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Polvo visto con un micrógrafo electrónico </a:t>
            </a:r>
            <a:endParaRPr lang="en-US" sz="1000" dirty="0">
              <a:latin typeface="+mn-lt"/>
            </a:endParaRPr>
          </a:p>
        </p:txBody>
      </p:sp>
      <p:sp>
        <p:nvSpPr>
          <p:cNvPr id="5" name="Slide Number Placeholder 4"/>
          <p:cNvSpPr>
            <a:spLocks noGrp="1"/>
          </p:cNvSpPr>
          <p:nvPr>
            <p:ph type="sldNum" idx="12"/>
          </p:nvPr>
        </p:nvSpPr>
        <p:spPr>
          <a:xfrm>
            <a:off x="7216141" y="6472714"/>
            <a:ext cx="1904999" cy="457200"/>
          </a:xfrm>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53</a:t>
            </a:fld>
            <a:endParaRPr lang="en-US" sz="1400" b="0" i="0" u="none" strike="noStrike" cap="none" dirty="0">
              <a:solidFill>
                <a:schemeClr val="dk1"/>
              </a:solidFill>
              <a:latin typeface="Times New Roman"/>
              <a:ea typeface="Times New Roman"/>
              <a:cs typeface="Times New Roman"/>
              <a:sym typeface="Times New Roman"/>
            </a:endParaRPr>
          </a:p>
        </p:txBody>
      </p:sp>
      <p:pic>
        <p:nvPicPr>
          <p:cNvPr id="9" name="Picture 8" title="Polvo visto con un micrógrafo electrónico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3000" y="1905000"/>
            <a:ext cx="3276600" cy="3796871"/>
          </a:xfrm>
          <a:prstGeom prst="rect">
            <a:avLst/>
          </a:prstGeom>
        </p:spPr>
      </p:pic>
    </p:spTree>
    <p:custDataLst>
      <p:tags r:id="rId1"/>
    </p:custDataLst>
    <p:extLst>
      <p:ext uri="{BB962C8B-B14F-4D97-AF65-F5344CB8AC3E}">
        <p14:creationId xmlns:p14="http://schemas.microsoft.com/office/powerpoint/2010/main" val="5322934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3" name="Picture 2" title="La “jerarquía de controles"/>
          <p:cNvPicPr>
            <a:picLocks noChangeAspect="1"/>
          </p:cNvPicPr>
          <p:nvPr/>
        </p:nvPicPr>
        <p:blipFill rotWithShape="1">
          <a:blip r:embed="rId4">
            <a:extLst>
              <a:ext uri="{28A0092B-C50C-407E-A947-70E740481C1C}">
                <a14:useLocalDpi xmlns:a14="http://schemas.microsoft.com/office/drawing/2010/main"/>
              </a:ext>
            </a:extLst>
          </a:blip>
          <a:srcRect l="16957" r="-1410" b="13589"/>
          <a:stretch/>
        </p:blipFill>
        <p:spPr>
          <a:xfrm>
            <a:off x="1143000" y="1447800"/>
            <a:ext cx="7132140" cy="4722320"/>
          </a:xfrm>
          <a:prstGeom prst="rect">
            <a:avLst/>
          </a:prstGeom>
        </p:spPr>
      </p:pic>
      <p:sp>
        <p:nvSpPr>
          <p:cNvPr id="754" name="Shape 754"/>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r>
              <a:rPr lang="es-ES_tradnl" sz="3600" dirty="0"/>
              <a:t>Formas de Mantener el Polvo de Sílice Fuera del Aire </a:t>
            </a:r>
            <a:endParaRPr lang="en-US" sz="3600" dirty="0"/>
          </a:p>
        </p:txBody>
      </p:sp>
      <p:sp>
        <p:nvSpPr>
          <p:cNvPr id="755" name="Shape 755"/>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54</a:t>
            </a:fld>
            <a:endParaRPr lang="en-US" sz="1400">
              <a:solidFill>
                <a:srgbClr val="000000"/>
              </a:solidFill>
              <a:latin typeface="Tahoma"/>
              <a:ea typeface="Tahoma"/>
              <a:cs typeface="Tahoma"/>
              <a:sym typeface="Tahoma"/>
            </a:endParaRPr>
          </a:p>
        </p:txBody>
      </p:sp>
      <p:sp>
        <p:nvSpPr>
          <p:cNvPr id="767" name="Shape 767" descr="La “jerarquía de controles”"/>
          <p:cNvSpPr/>
          <p:nvPr/>
        </p:nvSpPr>
        <p:spPr>
          <a:xfrm>
            <a:off x="381000" y="1371600"/>
            <a:ext cx="484631" cy="5029199"/>
          </a:xfrm>
          <a:prstGeom prst="upArrow">
            <a:avLst>
              <a:gd name="adj1" fmla="val 50000"/>
              <a:gd name="adj2" fmla="val 50000"/>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768" name="Shape 768"/>
          <p:cNvSpPr txBox="1"/>
          <p:nvPr/>
        </p:nvSpPr>
        <p:spPr>
          <a:xfrm>
            <a:off x="762000" y="1676400"/>
            <a:ext cx="1295400" cy="646331"/>
          </a:xfrm>
          <a:prstGeom prst="rect">
            <a:avLst/>
          </a:prstGeom>
          <a:noFill/>
          <a:ln>
            <a:noFill/>
          </a:ln>
        </p:spPr>
        <p:txBody>
          <a:bodyPr lIns="91425" tIns="45700" rIns="91425" bIns="45700" anchor="t" anchorCtr="0">
            <a:noAutofit/>
          </a:bodyPr>
          <a:lstStyle/>
          <a:p>
            <a:r>
              <a:rPr lang="es-ES_tradnl" sz="1800" b="1" dirty="0" smtClean="0"/>
              <a:t>Más efectiva</a:t>
            </a:r>
            <a:endParaRPr lang="es-ES_tradnl" sz="1800" dirty="0"/>
          </a:p>
        </p:txBody>
      </p:sp>
      <p:sp>
        <p:nvSpPr>
          <p:cNvPr id="769" name="Shape 769"/>
          <p:cNvSpPr txBox="1"/>
          <p:nvPr/>
        </p:nvSpPr>
        <p:spPr>
          <a:xfrm>
            <a:off x="783335" y="5830669"/>
            <a:ext cx="1447800" cy="646331"/>
          </a:xfrm>
          <a:prstGeom prst="rect">
            <a:avLst/>
          </a:prstGeom>
          <a:noFill/>
          <a:ln>
            <a:noFill/>
          </a:ln>
        </p:spPr>
        <p:txBody>
          <a:bodyPr lIns="91425" tIns="45700" rIns="91425" bIns="45700" anchor="t" anchorCtr="0">
            <a:noAutofit/>
          </a:bodyPr>
          <a:lstStyle/>
          <a:p>
            <a:r>
              <a:rPr lang="es-ES_tradnl" sz="1800" b="1" dirty="0" smtClean="0"/>
              <a:t>Menos efectiva</a:t>
            </a:r>
            <a:endParaRPr lang="es-ES_tradnl" sz="1800" dirty="0"/>
          </a:p>
        </p:txBody>
      </p:sp>
      <p:sp>
        <p:nvSpPr>
          <p:cNvPr id="2" name="Rectangle 1"/>
          <p:cNvSpPr/>
          <p:nvPr/>
        </p:nvSpPr>
        <p:spPr>
          <a:xfrm>
            <a:off x="3922366" y="6153833"/>
            <a:ext cx="168026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La “jerarquía de controles”</a:t>
            </a:r>
            <a:endParaRPr lang="en-US" sz="1000" dirty="0">
              <a:latin typeface="+mn-lt"/>
            </a:endParaRPr>
          </a:p>
        </p:txBody>
      </p:sp>
    </p:spTree>
    <p:custDataLst>
      <p:tags r:id="rId1"/>
    </p:custDataLst>
    <p:extLst>
      <p:ext uri="{BB962C8B-B14F-4D97-AF65-F5344CB8AC3E}">
        <p14:creationId xmlns:p14="http://schemas.microsoft.com/office/powerpoint/2010/main" val="2146401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2" name="Title 1"/>
          <p:cNvSpPr>
            <a:spLocks noGrp="1"/>
          </p:cNvSpPr>
          <p:nvPr>
            <p:ph type="title"/>
          </p:nvPr>
        </p:nvSpPr>
        <p:spPr/>
        <p:txBody>
          <a:bodyPr/>
          <a:lstStyle/>
          <a:p>
            <a:r>
              <a:rPr lang="es-ES_tradnl" sz="3200" dirty="0" smtClean="0"/>
              <a:t>Formas de Mantener el Polvo de Sílice Fuera del Aire #1</a:t>
            </a:r>
            <a:endParaRPr lang="es-ES_tradnl" sz="3200" dirty="0"/>
          </a:p>
        </p:txBody>
      </p:sp>
      <p:sp>
        <p:nvSpPr>
          <p:cNvPr id="3" name="Text Placeholder 2"/>
          <p:cNvSpPr>
            <a:spLocks noGrp="1"/>
          </p:cNvSpPr>
          <p:nvPr>
            <p:ph type="body" idx="1"/>
          </p:nvPr>
        </p:nvSpPr>
        <p:spPr>
          <a:xfrm>
            <a:off x="457200" y="1447800"/>
            <a:ext cx="7772400" cy="4114800"/>
          </a:xfrm>
        </p:spPr>
        <p:txBody>
          <a:bodyPr/>
          <a:lstStyle/>
          <a:p>
            <a:pPr lvl="0"/>
            <a:r>
              <a:rPr lang="es-ES_tradnl" dirty="0" smtClean="0"/>
              <a:t>  Uso </a:t>
            </a:r>
            <a:r>
              <a:rPr lang="es-ES_tradnl" dirty="0"/>
              <a:t>de materiales que no contengan sílice</a:t>
            </a:r>
            <a:endParaRPr lang="en-US" dirty="0"/>
          </a:p>
          <a:p>
            <a:pPr lvl="1"/>
            <a:r>
              <a:rPr lang="en-US" dirty="0" smtClean="0"/>
              <a:t> Roca</a:t>
            </a:r>
          </a:p>
          <a:p>
            <a:pPr lvl="1"/>
            <a:r>
              <a:rPr lang="es-ES_tradnl" dirty="0" smtClean="0"/>
              <a:t> Concreto</a:t>
            </a:r>
          </a:p>
          <a:p>
            <a:pPr lvl="1"/>
            <a:r>
              <a:rPr lang="es-ES_tradnl" dirty="0" smtClean="0"/>
              <a:t> Materiales </a:t>
            </a:r>
            <a:r>
              <a:rPr lang="es-ES_tradnl" dirty="0" smtClean="0"/>
              <a:t>de chorreo </a:t>
            </a:r>
            <a:r>
              <a:rPr lang="es-ES_tradnl" dirty="0"/>
              <a:t>abrasivo </a:t>
            </a:r>
            <a:endParaRPr lang="en-US" dirty="0"/>
          </a:p>
          <a:p>
            <a:pPr lvl="1" indent="0">
              <a:buNone/>
            </a:pPr>
            <a:endParaRPr lang="en-US" dirty="0"/>
          </a:p>
        </p:txBody>
      </p:sp>
      <p:sp>
        <p:nvSpPr>
          <p:cNvPr id="11" name="Rectangle 10"/>
          <p:cNvSpPr/>
          <p:nvPr/>
        </p:nvSpPr>
        <p:spPr>
          <a:xfrm>
            <a:off x="2776886" y="2453015"/>
            <a:ext cx="423514" cy="523220"/>
          </a:xfrm>
          <a:prstGeom prst="rect">
            <a:avLst/>
          </a:prstGeom>
        </p:spPr>
        <p:txBody>
          <a:bodyPr wrap="none">
            <a:spAutoFit/>
          </a:bodyPr>
          <a:lstStyle/>
          <a:p>
            <a:r>
              <a:rPr lang="en-US" sz="2800" dirty="0" smtClean="0">
                <a:solidFill>
                  <a:srgbClr val="FF0000"/>
                </a:solidFill>
              </a:rPr>
              <a:t>X</a:t>
            </a:r>
            <a:endParaRPr lang="en-US" sz="2800" dirty="0">
              <a:solidFill>
                <a:srgbClr val="FF0000"/>
              </a:solidFill>
            </a:endParaRPr>
          </a:p>
        </p:txBody>
      </p:sp>
      <p:pic>
        <p:nvPicPr>
          <p:cNvPr id="10242" name="Picture 2" descr="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2895600"/>
            <a:ext cx="6588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38250" y="6181725"/>
            <a:ext cx="2764664" cy="338554"/>
          </a:xfrm>
          <a:prstGeom prst="rect">
            <a:avLst/>
          </a:prstGeom>
        </p:spPr>
        <p:txBody>
          <a:bodyPr rtlCol="0" anchor="t">
            <a:spAutoFit/>
          </a:bodyPr>
          <a:lstStyle/>
          <a:p>
            <a:r>
              <a:rPr lang="en-US" sz="800" dirty="0">
                <a:solidFill>
                  <a:schemeClr val="tx1"/>
                </a:solidFill>
              </a:rPr>
              <a:t>OSHA Fact Sheet: Protecting Workers from the Hazards of ​Abrasive Blasting Materials, DSG FS-3697 11/2013 ​</a:t>
            </a:r>
          </a:p>
        </p:txBody>
      </p:sp>
      <p:sp>
        <p:nvSpPr>
          <p:cNvPr id="5" name="Rectangle 4"/>
          <p:cNvSpPr/>
          <p:nvPr/>
        </p:nvSpPr>
        <p:spPr>
          <a:xfrm>
            <a:off x="5647281" y="6285961"/>
            <a:ext cx="2632452"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Hombres trabajando en una nube de polvo </a:t>
            </a:r>
            <a:endParaRPr lang="en-US" sz="1000" dirty="0">
              <a:latin typeface="+mn-lt"/>
            </a:endParaRPr>
          </a:p>
        </p:txBody>
      </p:sp>
      <p:sp>
        <p:nvSpPr>
          <p:cNvPr id="7" name="Slide Number Placeholder 6"/>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55</a:t>
            </a:fld>
            <a:endParaRPr lang="en-US" sz="1400" b="0" i="0" u="none" strike="noStrike" cap="none">
              <a:solidFill>
                <a:schemeClr val="dk1"/>
              </a:solidFill>
              <a:latin typeface="Tahoma"/>
              <a:ea typeface="Tahoma"/>
              <a:cs typeface="Tahoma"/>
              <a:sym typeface="Tahoma"/>
            </a:endParaRPr>
          </a:p>
        </p:txBody>
      </p:sp>
      <p:pic>
        <p:nvPicPr>
          <p:cNvPr id="8" name="Picture 7" title="Hombres trabajando en una nube de polvo "/>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10200" y="3962400"/>
            <a:ext cx="3307080" cy="2294779"/>
          </a:xfrm>
          <a:prstGeom prst="rect">
            <a:avLst/>
          </a:prstGeom>
        </p:spPr>
      </p:pic>
      <p:pic>
        <p:nvPicPr>
          <p:cNvPr id="12" name="Picture 2" descr="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5791200"/>
            <a:ext cx="6588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97544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0" y="0"/>
            <a:ext cx="9220200" cy="1143000"/>
          </a:xfrm>
          <a:prstGeom prst="rect">
            <a:avLst/>
          </a:prstGeom>
        </p:spPr>
        <p:txBody>
          <a:bodyPr lIns="91425" tIns="91425" rIns="91425" bIns="91425" anchor="ctr" anchorCtr="0">
            <a:noAutofit/>
          </a:bodyPr>
          <a:lstStyle/>
          <a:p>
            <a:r>
              <a:rPr lang="es-ES_tradnl" sz="3600" dirty="0"/>
              <a:t>¿Cómo Saber si un Producto Contiene Sílice?</a:t>
            </a:r>
            <a:endParaRPr lang="en-US" sz="3600" dirty="0"/>
          </a:p>
        </p:txBody>
      </p:sp>
      <p:sp>
        <p:nvSpPr>
          <p:cNvPr id="476" name="Shape 476"/>
          <p:cNvSpPr txBox="1">
            <a:spLocks noGrp="1"/>
          </p:cNvSpPr>
          <p:nvPr>
            <p:ph type="sldNum" idx="12"/>
          </p:nvPr>
        </p:nvSpPr>
        <p:spPr>
          <a:xfrm>
            <a:off x="8686800" y="6494621"/>
            <a:ext cx="1905000" cy="457200"/>
          </a:xfrm>
          <a:prstGeom prst="rect">
            <a:avLst/>
          </a:prstGeom>
        </p:spPr>
        <p:txBody>
          <a:bodyPr lIns="91425" tIns="45700" rIns="91425" bIns="45700" anchor="t" anchorCtr="0">
            <a:noAutofit/>
          </a:bodyPr>
          <a:lstStyle/>
          <a:p>
            <a:pPr lvl="0">
              <a:spcBef>
                <a:spcPts val="0"/>
              </a:spcBef>
              <a:buClr>
                <a:schemeClr val="dk1"/>
              </a:buClr>
              <a:buSzPct val="25000"/>
              <a:buFont typeface="Times New Roman"/>
              <a:buNone/>
            </a:pPr>
            <a:fld id="{00000000-1234-1234-1234-123412341234}" type="slidenum">
              <a:rPr lang="en-US"/>
              <a:pPr lvl="0">
                <a:spcBef>
                  <a:spcPts val="0"/>
                </a:spcBef>
                <a:buClr>
                  <a:schemeClr val="dk1"/>
                </a:buClr>
                <a:buSzPct val="25000"/>
                <a:buFont typeface="Times New Roman"/>
                <a:buNone/>
              </a:pPr>
              <a:t>56</a:t>
            </a:fld>
            <a:endParaRPr lang="en-US" dirty="0"/>
          </a:p>
        </p:txBody>
      </p:sp>
      <p:sp>
        <p:nvSpPr>
          <p:cNvPr id="3" name="Rectangle 2"/>
          <p:cNvSpPr/>
          <p:nvPr/>
        </p:nvSpPr>
        <p:spPr>
          <a:xfrm>
            <a:off x="533400" y="4924961"/>
            <a:ext cx="8305800" cy="1569660"/>
          </a:xfrm>
          <a:prstGeom prst="rect">
            <a:avLst/>
          </a:prstGeom>
        </p:spPr>
        <p:txBody>
          <a:bodyPr wrap="square">
            <a:spAutoFit/>
          </a:bodyPr>
          <a:lstStyle/>
          <a:p>
            <a:r>
              <a:rPr lang="en-US" sz="3200" b="1" dirty="0" smtClean="0">
                <a:solidFill>
                  <a:srgbClr val="0070C0"/>
                </a:solidFill>
                <a:latin typeface="Tahoma"/>
                <a:ea typeface="Tahoma"/>
                <a:cs typeface="Tahoma"/>
                <a:sym typeface="Tahoma"/>
              </a:rPr>
              <a:t>ACTIVIDAD: </a:t>
            </a:r>
            <a:endParaRPr lang="en-US" sz="3200" b="1" dirty="0">
              <a:solidFill>
                <a:srgbClr val="0070C0"/>
              </a:solidFill>
              <a:latin typeface="Tahoma"/>
              <a:ea typeface="Tahoma"/>
              <a:cs typeface="Tahoma"/>
              <a:sym typeface="Tahoma"/>
            </a:endParaRPr>
          </a:p>
          <a:p>
            <a:r>
              <a:rPr lang="es-ES_tradnl" sz="3200" b="1" dirty="0">
                <a:solidFill>
                  <a:srgbClr val="0070C0"/>
                </a:solidFill>
                <a:latin typeface="Tahoma"/>
                <a:ea typeface="Tahoma"/>
                <a:cs typeface="Tahoma"/>
              </a:rPr>
              <a:t>Etiqueta del Producto y Hoja de Datos de Seguridad </a:t>
            </a:r>
            <a:endParaRPr lang="en-US" sz="3200" b="1" dirty="0">
              <a:solidFill>
                <a:srgbClr val="0070C0"/>
              </a:solidFill>
              <a:latin typeface="Tahoma"/>
              <a:ea typeface="Tahoma"/>
              <a:cs typeface="Tahoma"/>
            </a:endParaRPr>
          </a:p>
        </p:txBody>
      </p:sp>
      <p:sp>
        <p:nvSpPr>
          <p:cNvPr id="2" name="Rectangle 1"/>
          <p:cNvSpPr/>
          <p:nvPr/>
        </p:nvSpPr>
        <p:spPr>
          <a:xfrm>
            <a:off x="4114741" y="3893910"/>
            <a:ext cx="3414717"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Sección “Composición” de la hoja de datos de seguridad </a:t>
            </a:r>
            <a:endParaRPr lang="en-US" sz="1000" dirty="0">
              <a:latin typeface="+mn-lt"/>
            </a:endParaRPr>
          </a:p>
        </p:txBody>
      </p:sp>
      <p:pic>
        <p:nvPicPr>
          <p:cNvPr id="4" name="Picture 3" title="Sección “Composición” de la hoja de datos de seguridad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0" y="1752600"/>
            <a:ext cx="4476750" cy="2000250"/>
          </a:xfrm>
          <a:prstGeom prst="rect">
            <a:avLst/>
          </a:prstGeom>
        </p:spPr>
      </p:pic>
    </p:spTree>
    <p:custDataLst>
      <p:tags r:id="rId1"/>
    </p:custDataLst>
    <p:extLst>
      <p:ext uri="{BB962C8B-B14F-4D97-AF65-F5344CB8AC3E}">
        <p14:creationId xmlns:p14="http://schemas.microsoft.com/office/powerpoint/2010/main" val="3621772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0" y="0"/>
            <a:ext cx="9220200" cy="1143000"/>
          </a:xfrm>
          <a:prstGeom prst="rect">
            <a:avLst/>
          </a:prstGeom>
          <a:noFill/>
          <a:ln>
            <a:noFill/>
          </a:ln>
        </p:spPr>
        <p:txBody>
          <a:bodyPr lIns="91425" tIns="45700" rIns="91425" bIns="45700" anchor="ctr" anchorCtr="0">
            <a:noAutofit/>
          </a:bodyPr>
          <a:lstStyle/>
          <a:p>
            <a:r>
              <a:rPr lang="es-ES_tradnl" sz="3000" dirty="0"/>
              <a:t>Hoja de Datos de Seguridad </a:t>
            </a:r>
            <a:r>
              <a:rPr lang="es-ES_tradnl" sz="2000" dirty="0"/>
              <a:t>(SDS – Por sus siglas en Inglés):</a:t>
            </a:r>
            <a:r>
              <a:rPr lang="es-ES_tradnl" sz="3000" dirty="0"/>
              <a:t/>
            </a:r>
            <a:br>
              <a:rPr lang="es-ES_tradnl" sz="3000" dirty="0"/>
            </a:br>
            <a:r>
              <a:rPr lang="es-ES_tradnl" sz="3000" dirty="0"/>
              <a:t> Fichas de Datos de Seguridad de los Materiales </a:t>
            </a:r>
            <a:r>
              <a:rPr lang="es-ES_tradnl" sz="2000" dirty="0"/>
              <a:t>(MSDS – Por sus siglas en Inglés) </a:t>
            </a:r>
            <a:r>
              <a:rPr lang="es-ES_tradnl" sz="3000" dirty="0"/>
              <a:t>con secciones estandarizadas</a:t>
            </a:r>
            <a:endParaRPr lang="en-US" sz="3000" dirty="0"/>
          </a:p>
        </p:txBody>
      </p:sp>
      <p:sp>
        <p:nvSpPr>
          <p:cNvPr id="812" name="Shape 812"/>
          <p:cNvSpPr txBox="1">
            <a:spLocks noGrp="1"/>
          </p:cNvSpPr>
          <p:nvPr>
            <p:ph type="body" idx="1"/>
          </p:nvPr>
        </p:nvSpPr>
        <p:spPr>
          <a:xfrm>
            <a:off x="342900" y="1333500"/>
            <a:ext cx="4229100" cy="4953000"/>
          </a:xfrm>
          <a:prstGeom prst="rect">
            <a:avLst/>
          </a:prstGeom>
          <a:noFill/>
          <a:ln>
            <a:noFill/>
          </a:ln>
        </p:spPr>
        <p:txBody>
          <a:bodyPr lIns="91425" tIns="45700" rIns="91425" bIns="45700" anchor="t" anchorCtr="0">
            <a:noAutofit/>
          </a:bodyPr>
          <a:lstStyle/>
          <a:p>
            <a:pPr marL="800100" lvl="0" indent="-457200">
              <a:buFont typeface="+mj-lt"/>
              <a:buAutoNum type="arabicPeriod"/>
            </a:pPr>
            <a:r>
              <a:rPr lang="es-ES_tradnl" sz="2400" dirty="0" smtClean="0"/>
              <a:t> </a:t>
            </a:r>
            <a:r>
              <a:rPr lang="es-ES_tradnl" sz="2200" dirty="0" smtClean="0"/>
              <a:t>Identificación</a:t>
            </a:r>
            <a:endParaRPr lang="en-US" sz="2200" dirty="0"/>
          </a:p>
          <a:p>
            <a:pPr marL="800100" lvl="0" indent="-457200">
              <a:buFont typeface="+mj-lt"/>
              <a:buAutoNum type="arabicPeriod"/>
            </a:pPr>
            <a:r>
              <a:rPr lang="es-ES_tradnl" sz="2200" dirty="0" smtClean="0"/>
              <a:t> Identificación </a:t>
            </a:r>
            <a:r>
              <a:rPr lang="es-ES_tradnl" sz="2200" dirty="0"/>
              <a:t>de peligros</a:t>
            </a:r>
            <a:endParaRPr lang="en-US" sz="2200" dirty="0"/>
          </a:p>
          <a:p>
            <a:pPr marL="800100" lvl="0" indent="-457200">
              <a:buFont typeface="+mj-lt"/>
              <a:buAutoNum type="arabicPeriod"/>
            </a:pPr>
            <a:r>
              <a:rPr lang="es-ES_tradnl" sz="2200" dirty="0" smtClean="0"/>
              <a:t> Composición</a:t>
            </a:r>
            <a:endParaRPr lang="en-US" sz="2200" dirty="0"/>
          </a:p>
          <a:p>
            <a:pPr marL="800100" lvl="0" indent="-457200">
              <a:buFont typeface="+mj-lt"/>
              <a:buAutoNum type="arabicPeriod"/>
            </a:pPr>
            <a:r>
              <a:rPr lang="es-ES_tradnl" sz="2200" dirty="0" smtClean="0"/>
              <a:t> Medidas </a:t>
            </a:r>
            <a:r>
              <a:rPr lang="es-ES_tradnl" sz="2200" dirty="0"/>
              <a:t>de primeros auxilios</a:t>
            </a:r>
            <a:endParaRPr lang="en-US" sz="2200" dirty="0"/>
          </a:p>
          <a:p>
            <a:pPr marL="800100" lvl="0" indent="-457200">
              <a:buFont typeface="+mj-lt"/>
              <a:buAutoNum type="arabicPeriod"/>
            </a:pPr>
            <a:r>
              <a:rPr lang="es-ES_tradnl" sz="2200" dirty="0" smtClean="0"/>
              <a:t> Medidas </a:t>
            </a:r>
            <a:r>
              <a:rPr lang="es-ES_tradnl" sz="2200" dirty="0"/>
              <a:t>para combatir incendios</a:t>
            </a:r>
            <a:endParaRPr lang="en-US" sz="2200" dirty="0"/>
          </a:p>
          <a:p>
            <a:pPr marL="800100" lvl="0" indent="-457200">
              <a:buFont typeface="+mj-lt"/>
              <a:buAutoNum type="arabicPeriod"/>
            </a:pPr>
            <a:r>
              <a:rPr lang="es-ES_tradnl" sz="2200" dirty="0" smtClean="0"/>
              <a:t> Medidas </a:t>
            </a:r>
            <a:r>
              <a:rPr lang="es-ES_tradnl" sz="2200" dirty="0"/>
              <a:t>en caso de derrame accidental</a:t>
            </a:r>
            <a:endParaRPr lang="en-US" sz="2200" dirty="0"/>
          </a:p>
          <a:p>
            <a:pPr marL="800100" lvl="0" indent="-457200">
              <a:buFont typeface="+mj-lt"/>
              <a:buAutoNum type="arabicPeriod"/>
            </a:pPr>
            <a:r>
              <a:rPr lang="es-ES_tradnl" sz="2200" dirty="0" smtClean="0"/>
              <a:t> Manipulación </a:t>
            </a:r>
            <a:r>
              <a:rPr lang="es-ES_tradnl" sz="2200" dirty="0"/>
              <a:t>y almacenamiento</a:t>
            </a:r>
            <a:endParaRPr lang="en-US" sz="2200" dirty="0"/>
          </a:p>
          <a:p>
            <a:pPr marL="800100" lvl="0" indent="-457200">
              <a:buFont typeface="+mj-lt"/>
              <a:buAutoNum type="arabicPeriod"/>
            </a:pPr>
            <a:r>
              <a:rPr lang="es-ES_tradnl" sz="2200" dirty="0" smtClean="0"/>
              <a:t> Controles </a:t>
            </a:r>
            <a:r>
              <a:rPr lang="es-ES_tradnl" sz="2200" dirty="0"/>
              <a:t>de Exposición/PPE</a:t>
            </a:r>
            <a:endParaRPr lang="en-US" sz="2200" dirty="0"/>
          </a:p>
        </p:txBody>
      </p:sp>
      <p:sp>
        <p:nvSpPr>
          <p:cNvPr id="813" name="Shape 813"/>
          <p:cNvSpPr txBox="1">
            <a:spLocks noGrp="1"/>
          </p:cNvSpPr>
          <p:nvPr>
            <p:ph type="body" idx="2"/>
          </p:nvPr>
        </p:nvSpPr>
        <p:spPr>
          <a:xfrm>
            <a:off x="4450055" y="1333500"/>
            <a:ext cx="4343400" cy="4953000"/>
          </a:xfrm>
          <a:prstGeom prst="rect">
            <a:avLst/>
          </a:prstGeom>
          <a:noFill/>
          <a:ln>
            <a:noFill/>
          </a:ln>
        </p:spPr>
        <p:txBody>
          <a:bodyPr lIns="91425" tIns="45700" rIns="91425" bIns="45700" anchor="t" anchorCtr="0">
            <a:noAutofit/>
          </a:bodyPr>
          <a:lstStyle/>
          <a:p>
            <a:pPr marL="800100" lvl="0" indent="-457200">
              <a:buFont typeface="+mj-lt"/>
              <a:buAutoNum type="arabicPeriod" startAt="9"/>
            </a:pPr>
            <a:r>
              <a:rPr lang="es-ES_tradnl" sz="2000" dirty="0" smtClean="0"/>
              <a:t> </a:t>
            </a:r>
            <a:r>
              <a:rPr lang="es-ES_tradnl" sz="2200" dirty="0" smtClean="0"/>
              <a:t>Propiedades </a:t>
            </a:r>
            <a:r>
              <a:rPr lang="es-ES_tradnl" sz="2200" dirty="0"/>
              <a:t>físicas y químicas</a:t>
            </a:r>
            <a:endParaRPr lang="en-US" sz="2200" dirty="0"/>
          </a:p>
          <a:p>
            <a:pPr marL="800100" lvl="0" indent="-457200">
              <a:buFont typeface="+mj-lt"/>
              <a:buAutoNum type="arabicPeriod" startAt="10"/>
            </a:pPr>
            <a:r>
              <a:rPr lang="es-ES_tradnl" sz="2200" dirty="0" smtClean="0"/>
              <a:t> Estabilidad </a:t>
            </a:r>
            <a:r>
              <a:rPr lang="es-ES_tradnl" sz="2200" dirty="0"/>
              <a:t>y reactividad</a:t>
            </a:r>
            <a:endParaRPr lang="en-US" sz="2200" dirty="0"/>
          </a:p>
          <a:p>
            <a:pPr marL="800100" lvl="0" indent="-457200">
              <a:buFont typeface="+mj-lt"/>
              <a:buAutoNum type="arabicPeriod" startAt="11"/>
            </a:pPr>
            <a:r>
              <a:rPr lang="es-ES_tradnl" sz="2200" dirty="0" smtClean="0"/>
              <a:t> Información </a:t>
            </a:r>
            <a:r>
              <a:rPr lang="es-ES_tradnl" sz="2200" dirty="0"/>
              <a:t>toxicológica</a:t>
            </a:r>
            <a:endParaRPr lang="en-US" sz="2200" dirty="0"/>
          </a:p>
          <a:p>
            <a:pPr marL="800100" lvl="0" indent="-457200">
              <a:buFont typeface="+mj-lt"/>
              <a:buAutoNum type="arabicPeriod" startAt="12"/>
            </a:pPr>
            <a:r>
              <a:rPr lang="es-ES_tradnl" sz="2200" dirty="0"/>
              <a:t>Información ecológica</a:t>
            </a:r>
            <a:endParaRPr lang="en-US" sz="2200" dirty="0"/>
          </a:p>
          <a:p>
            <a:pPr marL="800100" lvl="0" indent="-457200">
              <a:buFont typeface="+mj-lt"/>
              <a:buAutoNum type="arabicPeriod" startAt="13"/>
            </a:pPr>
            <a:r>
              <a:rPr lang="es-ES_tradnl" sz="2200" dirty="0" smtClean="0"/>
              <a:t> Consideraciones </a:t>
            </a:r>
            <a:r>
              <a:rPr lang="es-ES_tradnl" sz="2200" dirty="0"/>
              <a:t>para su desecho</a:t>
            </a:r>
            <a:endParaRPr lang="en-US" sz="2200" dirty="0"/>
          </a:p>
          <a:p>
            <a:pPr marL="800100" lvl="0" indent="-457200">
              <a:buFont typeface="+mj-lt"/>
              <a:buAutoNum type="arabicPeriod" startAt="14"/>
            </a:pPr>
            <a:r>
              <a:rPr lang="es-ES_tradnl" sz="2200" dirty="0" smtClean="0"/>
              <a:t> Información </a:t>
            </a:r>
            <a:r>
              <a:rPr lang="es-ES_tradnl" sz="2200" dirty="0"/>
              <a:t>de transporte</a:t>
            </a:r>
            <a:endParaRPr lang="en-US" sz="2200" dirty="0"/>
          </a:p>
          <a:p>
            <a:pPr marL="800100" lvl="0" indent="-457200">
              <a:buFont typeface="+mj-lt"/>
              <a:buAutoNum type="arabicPeriod" startAt="15"/>
            </a:pPr>
            <a:r>
              <a:rPr lang="es-ES_tradnl" sz="2200" dirty="0" smtClean="0"/>
              <a:t> Información </a:t>
            </a:r>
            <a:r>
              <a:rPr lang="es-ES_tradnl" sz="2200" dirty="0"/>
              <a:t>de regulaciones</a:t>
            </a:r>
            <a:endParaRPr lang="en-US" sz="2200" dirty="0"/>
          </a:p>
          <a:p>
            <a:pPr marL="800100" lvl="0" indent="-457200">
              <a:buFont typeface="+mj-lt"/>
              <a:buAutoNum type="arabicPeriod" startAt="16"/>
            </a:pPr>
            <a:r>
              <a:rPr lang="es-ES_tradnl" sz="2200" dirty="0" smtClean="0"/>
              <a:t> Otra </a:t>
            </a:r>
            <a:r>
              <a:rPr lang="es-ES_tradnl" sz="2200" dirty="0"/>
              <a:t>información</a:t>
            </a:r>
            <a:endParaRPr lang="en-US" sz="2200" dirty="0"/>
          </a:p>
        </p:txBody>
      </p:sp>
      <p:sp>
        <p:nvSpPr>
          <p:cNvPr id="814" name="Shape 814"/>
          <p:cNvSpPr txBox="1">
            <a:spLocks noGrp="1"/>
          </p:cNvSpPr>
          <p:nvPr>
            <p:ph type="sldNum" idx="12"/>
          </p:nvPr>
        </p:nvSpPr>
        <p:spPr>
          <a:xfrm>
            <a:off x="7162800" y="6477000"/>
            <a:ext cx="1904999" cy="377824"/>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57</a:t>
            </a:fld>
            <a:endParaRPr lang="en-US" sz="1400">
              <a:solidFill>
                <a:srgbClr val="000000"/>
              </a:solidFill>
              <a:latin typeface="Tahoma"/>
              <a:ea typeface="Tahoma"/>
              <a:cs typeface="Tahoma"/>
              <a:sym typeface="Tahoma"/>
            </a:endParaRPr>
          </a:p>
        </p:txBody>
      </p:sp>
      <p:sp>
        <p:nvSpPr>
          <p:cNvPr id="817" name="Shape 817" descr="arrow"/>
          <p:cNvSpPr/>
          <p:nvPr/>
        </p:nvSpPr>
        <p:spPr>
          <a:xfrm>
            <a:off x="164592" y="1871904"/>
            <a:ext cx="521208" cy="332231"/>
          </a:xfrm>
          <a:prstGeom prst="rightArrow">
            <a:avLst>
              <a:gd name="adj1" fmla="val 50000"/>
              <a:gd name="adj2" fmla="val 50000"/>
            </a:avLst>
          </a:prstGeom>
          <a:solidFill>
            <a:srgbClr val="FF0000"/>
          </a:solid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ahoma"/>
              <a:ea typeface="Tahoma"/>
              <a:cs typeface="Tahoma"/>
              <a:sym typeface="Tahoma"/>
            </a:endParaRPr>
          </a:p>
        </p:txBody>
      </p:sp>
      <p:sp>
        <p:nvSpPr>
          <p:cNvPr id="818" name="Shape 818" descr="arrow"/>
          <p:cNvSpPr/>
          <p:nvPr/>
        </p:nvSpPr>
        <p:spPr>
          <a:xfrm rot="10800000">
            <a:off x="8557477" y="2590576"/>
            <a:ext cx="521208" cy="332231"/>
          </a:xfrm>
          <a:prstGeom prst="rightArrow">
            <a:avLst>
              <a:gd name="adj1" fmla="val 50000"/>
              <a:gd name="adj2" fmla="val 50000"/>
            </a:avLst>
          </a:prstGeom>
          <a:solidFill>
            <a:srgbClr val="FF0000"/>
          </a:solid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ahoma"/>
              <a:ea typeface="Tahoma"/>
              <a:cs typeface="Tahoma"/>
              <a:sym typeface="Tahoma"/>
            </a:endParaRPr>
          </a:p>
        </p:txBody>
      </p:sp>
      <p:sp>
        <p:nvSpPr>
          <p:cNvPr id="10" name="Shape 817" descr="arrow"/>
          <p:cNvSpPr/>
          <p:nvPr/>
        </p:nvSpPr>
        <p:spPr>
          <a:xfrm>
            <a:off x="164592" y="2250066"/>
            <a:ext cx="521208" cy="332231"/>
          </a:xfrm>
          <a:prstGeom prst="rightArrow">
            <a:avLst>
              <a:gd name="adj1" fmla="val 50000"/>
              <a:gd name="adj2" fmla="val 50000"/>
            </a:avLst>
          </a:prstGeom>
          <a:solidFill>
            <a:srgbClr val="FF0000"/>
          </a:solid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ahoma"/>
              <a:ea typeface="Tahoma"/>
              <a:cs typeface="Tahoma"/>
              <a:sym typeface="Tahoma"/>
            </a:endParaRPr>
          </a:p>
        </p:txBody>
      </p:sp>
      <p:sp>
        <p:nvSpPr>
          <p:cNvPr id="12" name="Shape 817" descr="arrow"/>
          <p:cNvSpPr/>
          <p:nvPr/>
        </p:nvSpPr>
        <p:spPr>
          <a:xfrm>
            <a:off x="132588" y="5632872"/>
            <a:ext cx="521208" cy="332231"/>
          </a:xfrm>
          <a:prstGeom prst="rightArrow">
            <a:avLst>
              <a:gd name="adj1" fmla="val 50000"/>
              <a:gd name="adj2" fmla="val 50000"/>
            </a:avLst>
          </a:prstGeom>
          <a:solidFill>
            <a:srgbClr val="FF0000"/>
          </a:solid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ahoma"/>
              <a:ea typeface="Tahoma"/>
              <a:cs typeface="Tahoma"/>
              <a:sym typeface="Tahoma"/>
            </a:endParaRPr>
          </a:p>
        </p:txBody>
      </p:sp>
      <p:pic>
        <p:nvPicPr>
          <p:cNvPr id="2" name="Picture 1" descr="arrow"/>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9111" y="5242694"/>
            <a:ext cx="548688" cy="390178"/>
          </a:xfrm>
          <a:prstGeom prst="rect">
            <a:avLst/>
          </a:prstGeom>
        </p:spPr>
      </p:pic>
    </p:spTree>
    <p:custDataLst>
      <p:tags r:id="rId1"/>
    </p:custDataLst>
    <p:extLst>
      <p:ext uri="{BB962C8B-B14F-4D97-AF65-F5344CB8AC3E}">
        <p14:creationId xmlns:p14="http://schemas.microsoft.com/office/powerpoint/2010/main" val="31869591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6632" y="-228600"/>
            <a:ext cx="8763000" cy="1143000"/>
          </a:xfrm>
        </p:spPr>
        <p:txBody>
          <a:bodyPr/>
          <a:lstStyle/>
          <a:p>
            <a:r>
              <a:rPr lang="es-ES" dirty="0"/>
              <a:t/>
            </a:r>
            <a:br>
              <a:rPr lang="es-ES" dirty="0"/>
            </a:br>
            <a:r>
              <a:rPr lang="es-ES" dirty="0"/>
              <a:t>E</a:t>
            </a:r>
            <a:r>
              <a:rPr lang="es-ES" dirty="0" smtClean="0"/>
              <a:t>jemplo </a:t>
            </a:r>
            <a:r>
              <a:rPr lang="es-ES" dirty="0"/>
              <a:t>de </a:t>
            </a:r>
            <a:r>
              <a:rPr lang="es-ES" dirty="0" smtClean="0"/>
              <a:t>Etiqueta </a:t>
            </a:r>
            <a:r>
              <a:rPr lang="es-ES" dirty="0"/>
              <a:t>de </a:t>
            </a:r>
            <a:r>
              <a:rPr lang="es-ES" dirty="0" smtClean="0"/>
              <a:t>Producto</a:t>
            </a:r>
            <a:endParaRPr lang="en-US" dirty="0"/>
          </a:p>
        </p:txBody>
      </p:sp>
      <p:pic>
        <p:nvPicPr>
          <p:cNvPr id="8" name="Picture 7" descr="Etiqueta de producto con contenido de sílic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5100" y="1422640"/>
            <a:ext cx="4114800" cy="4800600"/>
          </a:xfrm>
          <a:prstGeom prst="rect">
            <a:avLst/>
          </a:prstGeom>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t>58</a:t>
            </a:fld>
            <a:endParaRPr lang="en-US" sz="1400" b="0" i="0" u="none" strike="noStrike" cap="none">
              <a:solidFill>
                <a:schemeClr val="dk1"/>
              </a:solidFill>
              <a:latin typeface="Tahoma"/>
              <a:ea typeface="Tahoma"/>
              <a:cs typeface="Tahoma"/>
              <a:sym typeface="Tahoma"/>
            </a:endParaRPr>
          </a:p>
        </p:txBody>
      </p:sp>
      <p:sp>
        <p:nvSpPr>
          <p:cNvPr id="3" name="TextBox 2"/>
          <p:cNvSpPr txBox="1"/>
          <p:nvPr/>
        </p:nvSpPr>
        <p:spPr>
          <a:xfrm>
            <a:off x="4495800" y="1191808"/>
            <a:ext cx="3314700" cy="230832"/>
          </a:xfrm>
          <a:prstGeom prst="rect">
            <a:avLst/>
          </a:prstGeom>
          <a:noFill/>
        </p:spPr>
        <p:txBody>
          <a:bodyPr wrap="square" rtlCol="0">
            <a:spAutoFit/>
          </a:bodyPr>
          <a:lstStyle/>
          <a:p>
            <a:r>
              <a:rPr lang="en-US" sz="900" dirty="0" smtClean="0"/>
              <a:t>Photo courtesy of Colorado State University</a:t>
            </a:r>
            <a:endParaRPr lang="en-US" sz="900" dirty="0"/>
          </a:p>
        </p:txBody>
      </p:sp>
      <p:sp>
        <p:nvSpPr>
          <p:cNvPr id="4" name="Rectangle 3"/>
          <p:cNvSpPr/>
          <p:nvPr/>
        </p:nvSpPr>
        <p:spPr>
          <a:xfrm>
            <a:off x="3400588" y="6196577"/>
            <a:ext cx="2723823" cy="246221"/>
          </a:xfrm>
          <a:prstGeom prst="rect">
            <a:avLst/>
          </a:prstGeom>
        </p:spPr>
        <p:txBody>
          <a:bodyPr wrap="none">
            <a:spAutoFit/>
          </a:bodyPr>
          <a:lstStyle/>
          <a:p>
            <a:r>
              <a:rPr lang="es-MX" sz="1000" dirty="0"/>
              <a:t>Etiqueta de producto con contenido de sílice </a:t>
            </a:r>
            <a:endParaRPr lang="en-US" sz="1000" dirty="0">
              <a:latin typeface="+mn-lt"/>
            </a:endParaRPr>
          </a:p>
        </p:txBody>
      </p:sp>
    </p:spTree>
    <p:extLst>
      <p:ext uri="{BB962C8B-B14F-4D97-AF65-F5344CB8AC3E}">
        <p14:creationId xmlns:p14="http://schemas.microsoft.com/office/powerpoint/2010/main" val="4245013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4000" dirty="0" smtClean="0"/>
              <a:t>Concurso de Preguntas #9</a:t>
            </a:r>
            <a:endParaRPr lang="en-US" sz="4000" dirty="0"/>
          </a:p>
        </p:txBody>
      </p:sp>
      <p:sp>
        <p:nvSpPr>
          <p:cNvPr id="3" name="Slide Number Placeholder 2"/>
          <p:cNvSpPr>
            <a:spLocks noGrp="1"/>
          </p:cNvSpPr>
          <p:nvPr>
            <p:ph type="sldNum" idx="12"/>
          </p:nvPr>
        </p:nvSpPr>
        <p:spPr>
          <a:xfrm>
            <a:off x="7239001" y="65532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59</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Puede comprobar si un producto que va a utilizar contiene sílice leyendo la etiqueta del producto y la ficha de datos de seguridad (SDS).</a:t>
            </a:r>
            <a:endParaRPr lang="en-US" sz="2400" dirty="0" smtClean="0">
              <a:latin typeface="+mn-lt"/>
            </a:endParaRPr>
          </a:p>
          <a:p>
            <a:endParaRPr lang="en-US" dirty="0"/>
          </a:p>
        </p:txBody>
      </p:sp>
      <p:sp>
        <p:nvSpPr>
          <p:cNvPr id="5" name="Text Placeholder 4"/>
          <p:cNvSpPr>
            <a:spLocks noGrp="1"/>
          </p:cNvSpPr>
          <p:nvPr>
            <p:ph type="body" sz="quarter" idx="14"/>
            <p:custDataLst>
              <p:tags r:id="rId3"/>
            </p:custDataLst>
          </p:nvPr>
        </p:nvSpPr>
        <p:spPr>
          <a:xfrm>
            <a:off x="381000" y="3048000"/>
            <a:ext cx="4095750" cy="3810000"/>
          </a:xfrm>
        </p:spPr>
        <p:txBody>
          <a:bodyPr/>
          <a:lstStyle/>
          <a:p>
            <a:pPr marL="660400" lvl="0" indent="-457200">
              <a:buFont typeface="+mj-lt"/>
              <a:buAutoNum type="arabicPeriod"/>
            </a:pPr>
            <a:r>
              <a:rPr lang="es-ES_tradnl" sz="2400" dirty="0" smtClean="0">
                <a:latin typeface="+mn-lt"/>
              </a:rPr>
              <a:t>Verdadero</a:t>
            </a:r>
          </a:p>
          <a:p>
            <a:pPr marL="660400" lvl="0" indent="-457200">
              <a:buFont typeface="+mj-lt"/>
              <a:buAutoNum type="arabicPeriod"/>
            </a:pPr>
            <a:r>
              <a:rPr lang="es-ES_tradnl" sz="2400" dirty="0" smtClean="0">
                <a:latin typeface="+mn-lt"/>
              </a:rPr>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6</a:t>
            </a:fld>
            <a:endParaRPr lang="en-US" sz="1400" b="0" i="0" u="none" strike="noStrike" cap="none">
              <a:solidFill>
                <a:srgbClr val="000000"/>
              </a:solidFill>
              <a:latin typeface="Times New Roman"/>
              <a:ea typeface="Times New Roman"/>
              <a:cs typeface="Times New Roman"/>
              <a:sym typeface="Times New Roman"/>
            </a:endParaRPr>
          </a:p>
        </p:txBody>
      </p:sp>
      <p:sp>
        <p:nvSpPr>
          <p:cNvPr id="5" name="Text Placeholder 4"/>
          <p:cNvSpPr>
            <a:spLocks noGrp="1"/>
          </p:cNvSpPr>
          <p:nvPr>
            <p:ph type="body" sz="quarter" idx="14"/>
            <p:custDataLst>
              <p:tags r:id="rId2"/>
            </p:custDataLst>
          </p:nvPr>
        </p:nvSpPr>
        <p:spPr/>
        <p:txBody>
          <a:bodyPr>
            <a:normAutofit/>
          </a:bodyPr>
          <a:lstStyle/>
          <a:p>
            <a:pPr marL="660400" lvl="0" indent="-457200">
              <a:buFont typeface="+mj-lt"/>
              <a:buAutoNum type="arabicPeriod"/>
            </a:pPr>
            <a:r>
              <a:rPr lang="es-ES_tradnl" sz="2600" dirty="0" smtClean="0">
                <a:latin typeface="+mn-lt"/>
              </a:rPr>
              <a:t>Granito y otros tipos de rocas</a:t>
            </a:r>
          </a:p>
          <a:p>
            <a:pPr marL="660400" lvl="0" indent="-457200">
              <a:buFont typeface="+mj-lt"/>
              <a:buAutoNum type="arabicPeriod"/>
            </a:pPr>
            <a:r>
              <a:rPr lang="es-ES_tradnl" sz="2600" dirty="0" smtClean="0">
                <a:latin typeface="+mn-lt"/>
              </a:rPr>
              <a:t>Concreto  </a:t>
            </a:r>
          </a:p>
          <a:p>
            <a:pPr marL="660400" indent="-457200">
              <a:buFont typeface="+mj-lt"/>
              <a:buAutoNum type="arabicPeriod"/>
            </a:pPr>
            <a:r>
              <a:rPr lang="es-ES_tradnl" sz="2600" dirty="0" smtClean="0">
                <a:latin typeface="+mn-lt"/>
              </a:rPr>
              <a:t>Algunos compuestos de juntas de pared seca</a:t>
            </a:r>
          </a:p>
          <a:p>
            <a:pPr marL="660400" lvl="0" indent="-457200">
              <a:buFont typeface="+mj-lt"/>
              <a:buAutoNum type="arabicPeriod"/>
            </a:pPr>
            <a:r>
              <a:rPr lang="es-ES_tradnl" sz="2600" dirty="0" smtClean="0">
                <a:latin typeface="+mn-lt"/>
              </a:rPr>
              <a:t>Todas las anteriores</a:t>
            </a:r>
          </a:p>
          <a:p>
            <a:pPr>
              <a:buNone/>
            </a:pPr>
            <a:endParaRPr lang="en-US" dirty="0"/>
          </a:p>
        </p:txBody>
      </p:sp>
      <p:sp>
        <p:nvSpPr>
          <p:cNvPr id="9" name="Shape 31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ES_tradnl" sz="4400" b="0" i="0" u="none" strike="noStrike" cap="none" dirty="0" smtClean="0">
                <a:solidFill>
                  <a:srgbClr val="00539B"/>
                </a:solidFill>
                <a:latin typeface="Tahoma"/>
                <a:ea typeface="Tahoma"/>
                <a:cs typeface="Tahoma"/>
                <a:sym typeface="Tahoma"/>
              </a:rPr>
              <a:t>Prueba</a:t>
            </a:r>
            <a:r>
              <a:rPr lang="en-US" sz="4400" b="0" i="0" u="none" strike="noStrike" cap="none" dirty="0" smtClean="0">
                <a:solidFill>
                  <a:srgbClr val="00539B"/>
                </a:solidFill>
                <a:latin typeface="Tahoma"/>
                <a:ea typeface="Tahoma"/>
                <a:cs typeface="Tahoma"/>
                <a:sym typeface="Tahoma"/>
              </a:rPr>
              <a:t> Previa #1</a:t>
            </a:r>
            <a:endParaRPr lang="en-US" sz="4400" b="0" i="0" u="none" strike="noStrike" cap="none" dirty="0">
              <a:solidFill>
                <a:srgbClr val="00539B"/>
              </a:solidFill>
              <a:latin typeface="Tahoma"/>
              <a:ea typeface="Tahoma"/>
              <a:cs typeface="Tahoma"/>
              <a:sym typeface="Tahoma"/>
            </a:endParaRPr>
          </a:p>
        </p:txBody>
      </p:sp>
      <p:sp>
        <p:nvSpPr>
          <p:cNvPr id="11" name="Shape 318"/>
          <p:cNvSpPr txBox="1">
            <a:spLocks noGrp="1"/>
          </p:cNvSpPr>
          <p:nvPr>
            <p:ph type="body" idx="13"/>
          </p:nvPr>
        </p:nvSpPr>
        <p:spPr>
          <a:prstGeom prst="rect">
            <a:avLst/>
          </a:prstGeom>
          <a:noFill/>
          <a:ln>
            <a:noFill/>
          </a:ln>
        </p:spPr>
        <p:txBody>
          <a:bodyPr lIns="91425" tIns="45700" rIns="91425" bIns="45700" anchor="t" anchorCtr="0">
            <a:noAutofit/>
          </a:bodyPr>
          <a:lstStyle/>
          <a:p>
            <a:pPr marL="0" lvl="0" indent="0">
              <a:spcBef>
                <a:spcPts val="0"/>
              </a:spcBef>
              <a:buNone/>
            </a:pPr>
            <a:r>
              <a:rPr lang="es-ES_tradnl" sz="2400" dirty="0" smtClean="0">
                <a:latin typeface="+mn-lt"/>
              </a:rPr>
              <a:t>1) ¿En </a:t>
            </a:r>
            <a:r>
              <a:rPr lang="es-ES_tradnl" sz="2400" dirty="0">
                <a:latin typeface="+mn-lt"/>
              </a:rPr>
              <a:t>cuál de los siguientes está la sílice? </a:t>
            </a:r>
            <a:endParaRPr lang="en-US" sz="2400" dirty="0">
              <a:latin typeface="+mn-lt"/>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11" name="Picture 10" title="Corte de bloque de mampostería con controles de ingenierí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19600" y="1600200"/>
            <a:ext cx="4370119" cy="3874168"/>
          </a:xfrm>
          <a:prstGeom prst="rect">
            <a:avLst/>
          </a:prstGeom>
        </p:spPr>
      </p:pic>
      <p:pic>
        <p:nvPicPr>
          <p:cNvPr id="10" name="Picture 9" title="Corte de bloque de mampostería sin controles de ingeniería"/>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1000" y="1524000"/>
            <a:ext cx="3669792" cy="3950208"/>
          </a:xfrm>
          <a:prstGeom prst="rect">
            <a:avLst/>
          </a:prstGeom>
        </p:spPr>
      </p:pic>
      <p:sp>
        <p:nvSpPr>
          <p:cNvPr id="432" name="Shape 432"/>
          <p:cNvSpPr txBox="1"/>
          <p:nvPr/>
        </p:nvSpPr>
        <p:spPr>
          <a:xfrm>
            <a:off x="1374800" y="6458700"/>
            <a:ext cx="7340700" cy="856500"/>
          </a:xfrm>
          <a:prstGeom prst="rect">
            <a:avLst/>
          </a:prstGeom>
          <a:noFill/>
          <a:ln>
            <a:noFill/>
          </a:ln>
        </p:spPr>
        <p:txBody>
          <a:bodyPr lIns="91425" tIns="91425" rIns="91425" bIns="91425" anchor="t" anchorCtr="0">
            <a:noAutofit/>
          </a:bodyPr>
          <a:lstStyle/>
          <a:p>
            <a:pPr lvl="0">
              <a:spcBef>
                <a:spcPts val="0"/>
              </a:spcBef>
              <a:buNone/>
            </a:pPr>
            <a:r>
              <a:rPr lang="en-US" sz="800" dirty="0" smtClean="0"/>
              <a:t>Fuente: </a:t>
            </a:r>
            <a:r>
              <a:rPr lang="en-US" sz="800" dirty="0"/>
              <a:t>OSHA, OSHA Fact Sheet: Controlling Silica Exposures in Construction While Operating Handheld Masonry Saws. DSG FS 3627 2/2013</a:t>
            </a:r>
          </a:p>
        </p:txBody>
      </p:sp>
      <p:sp>
        <p:nvSpPr>
          <p:cNvPr id="2" name="Title 1"/>
          <p:cNvSpPr>
            <a:spLocks noGrp="1"/>
          </p:cNvSpPr>
          <p:nvPr>
            <p:ph type="title"/>
          </p:nvPr>
        </p:nvSpPr>
        <p:spPr/>
        <p:txBody>
          <a:bodyPr/>
          <a:lstStyle/>
          <a:p>
            <a:r>
              <a:rPr lang="es-ES_tradnl" sz="2400" dirty="0"/>
              <a:t>Formas de Mantener el Polvo de Sílice Fuera del </a:t>
            </a:r>
            <a:r>
              <a:rPr lang="es-ES_tradnl" sz="2400" dirty="0" smtClean="0"/>
              <a:t>Aire</a:t>
            </a:r>
            <a:r>
              <a:rPr lang="en-US" sz="2400" dirty="0" smtClean="0"/>
              <a:t> </a:t>
            </a:r>
            <a:r>
              <a:rPr lang="en-US" sz="2400" dirty="0"/>
              <a:t>#2</a:t>
            </a:r>
          </a:p>
        </p:txBody>
      </p:sp>
      <p:sp>
        <p:nvSpPr>
          <p:cNvPr id="5" name="TextBox 4"/>
          <p:cNvSpPr txBox="1"/>
          <p:nvPr/>
        </p:nvSpPr>
        <p:spPr>
          <a:xfrm>
            <a:off x="4579937" y="5841712"/>
            <a:ext cx="4533900" cy="400110"/>
          </a:xfrm>
          <a:prstGeom prst="rect">
            <a:avLst/>
          </a:prstGeom>
          <a:noFill/>
        </p:spPr>
        <p:txBody>
          <a:bodyPr wrap="square" rtlCol="0">
            <a:spAutoFit/>
          </a:bodyPr>
          <a:lstStyle/>
          <a:p>
            <a:r>
              <a:rPr lang="es-ES_tradnl" sz="2000" b="1" dirty="0" smtClean="0">
                <a:solidFill>
                  <a:schemeClr val="accent1">
                    <a:lumMod val="75000"/>
                  </a:schemeClr>
                </a:solidFill>
              </a:rPr>
              <a:t>Manténgalo mojado con agua</a:t>
            </a:r>
            <a:endParaRPr lang="es-ES_tradnl" sz="2000" b="1" dirty="0">
              <a:solidFill>
                <a:schemeClr val="accent1">
                  <a:lumMod val="75000"/>
                </a:schemeClr>
              </a:solidFill>
            </a:endParaRPr>
          </a:p>
        </p:txBody>
      </p:sp>
      <p:sp>
        <p:nvSpPr>
          <p:cNvPr id="6" name="Rectangle 5"/>
          <p:cNvSpPr/>
          <p:nvPr/>
        </p:nvSpPr>
        <p:spPr>
          <a:xfrm>
            <a:off x="3352800" y="4572000"/>
            <a:ext cx="697627" cy="1015663"/>
          </a:xfrm>
          <a:prstGeom prst="rect">
            <a:avLst/>
          </a:prstGeom>
        </p:spPr>
        <p:txBody>
          <a:bodyPr wrap="none">
            <a:spAutoFit/>
          </a:bodyPr>
          <a:lstStyle/>
          <a:p>
            <a:r>
              <a:rPr lang="en-US" sz="6000" dirty="0">
                <a:solidFill>
                  <a:srgbClr val="FF0000"/>
                </a:solidFill>
              </a:rPr>
              <a:t>X</a:t>
            </a:r>
          </a:p>
        </p:txBody>
      </p:sp>
      <p:sp>
        <p:nvSpPr>
          <p:cNvPr id="7" name="L-Shape 6" descr="Check"/>
          <p:cNvSpPr/>
          <p:nvPr/>
        </p:nvSpPr>
        <p:spPr>
          <a:xfrm rot="-2520000">
            <a:off x="4697397" y="4700162"/>
            <a:ext cx="836130" cy="5078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6963" y="5539886"/>
            <a:ext cx="357020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Corte de bloque de mampostería sin controles de ingeniería</a:t>
            </a:r>
            <a:endParaRPr lang="en-US" sz="1000" dirty="0">
              <a:latin typeface="+mn-lt"/>
            </a:endParaRPr>
          </a:p>
        </p:txBody>
      </p:sp>
      <p:sp>
        <p:nvSpPr>
          <p:cNvPr id="8" name="Rectangle 7"/>
          <p:cNvSpPr/>
          <p:nvPr/>
        </p:nvSpPr>
        <p:spPr>
          <a:xfrm>
            <a:off x="4812427" y="5545192"/>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Corte de bloque de mampostería con controles de ingeniería</a:t>
            </a:r>
            <a:endParaRPr lang="en-US" sz="1000" dirty="0">
              <a:latin typeface="+mn-lt"/>
            </a:endParaRPr>
          </a:p>
        </p:txBody>
      </p:sp>
      <p:sp>
        <p:nvSpPr>
          <p:cNvPr id="9" name="Slide Number Placeholder 8"/>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60</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Sierra de mampostería con métodos de agua incorporados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200" y="3581400"/>
            <a:ext cx="3272589" cy="2690446"/>
          </a:xfrm>
          <a:prstGeom prst="rect">
            <a:avLst/>
          </a:prstGeom>
        </p:spPr>
      </p:pic>
      <p:sp>
        <p:nvSpPr>
          <p:cNvPr id="3" name="Title 2"/>
          <p:cNvSpPr>
            <a:spLocks noGrp="1"/>
          </p:cNvSpPr>
          <p:nvPr>
            <p:ph type="title"/>
          </p:nvPr>
        </p:nvSpPr>
        <p:spPr/>
        <p:txBody>
          <a:bodyPr/>
          <a:lstStyle/>
          <a:p>
            <a:r>
              <a:rPr lang="es-ES_tradnl" dirty="0" smtClean="0"/>
              <a:t>Agua = Métodos Mojados</a:t>
            </a:r>
            <a:endParaRPr lang="es-ES_tradnl" dirty="0"/>
          </a:p>
        </p:txBody>
      </p:sp>
      <p:sp>
        <p:nvSpPr>
          <p:cNvPr id="4" name="Text Placeholder 3"/>
          <p:cNvSpPr>
            <a:spLocks noGrp="1"/>
          </p:cNvSpPr>
          <p:nvPr>
            <p:ph type="body" idx="1"/>
          </p:nvPr>
        </p:nvSpPr>
        <p:spPr>
          <a:xfrm>
            <a:off x="685800" y="1295400"/>
            <a:ext cx="8298287" cy="4800600"/>
          </a:xfrm>
        </p:spPr>
        <p:txBody>
          <a:bodyPr/>
          <a:lstStyle/>
          <a:p>
            <a:r>
              <a:rPr lang="es-ES_tradnl" dirty="0" smtClean="0"/>
              <a:t> </a:t>
            </a:r>
            <a:r>
              <a:rPr lang="es-ES_tradnl" sz="2800" dirty="0" smtClean="0"/>
              <a:t>Rocíe agua en el punto de operación</a:t>
            </a:r>
          </a:p>
          <a:p>
            <a:r>
              <a:rPr lang="es-ES_tradnl" sz="2800" dirty="0" smtClean="0"/>
              <a:t> Punto de operación: donde la herramienta está en el material</a:t>
            </a:r>
          </a:p>
          <a:p>
            <a:pPr lvl="2"/>
            <a:r>
              <a:rPr lang="es-ES_tradnl" sz="1600" dirty="0" smtClean="0"/>
              <a:t> </a:t>
            </a:r>
            <a:r>
              <a:rPr lang="es-ES_tradnl" sz="2000" dirty="0" smtClean="0"/>
              <a:t>Cuando corte con una sierra, rocíe agua sobre la cuchilla donde está cortando el bloque de mampostería</a:t>
            </a:r>
            <a:endParaRPr lang="es-ES_tradnl" sz="2000"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61</a:t>
            </a:fld>
            <a:endParaRPr lang="en-US" sz="1400" b="0" i="0" u="none" strike="noStrike" cap="none">
              <a:solidFill>
                <a:schemeClr val="dk1"/>
              </a:solidFill>
              <a:latin typeface="Times New Roman"/>
              <a:ea typeface="Times New Roman"/>
              <a:cs typeface="Times New Roman"/>
              <a:sym typeface="Times New Roman"/>
            </a:endParaRPr>
          </a:p>
        </p:txBody>
      </p:sp>
      <p:sp>
        <p:nvSpPr>
          <p:cNvPr id="6" name="TextBox 5"/>
          <p:cNvSpPr txBox="1"/>
          <p:nvPr/>
        </p:nvSpPr>
        <p:spPr>
          <a:xfrm>
            <a:off x="5095874" y="4724400"/>
            <a:ext cx="3438526" cy="523220"/>
          </a:xfrm>
          <a:prstGeom prst="rect">
            <a:avLst/>
          </a:prstGeom>
          <a:noFill/>
        </p:spPr>
        <p:txBody>
          <a:bodyPr wrap="square" rtlCol="0">
            <a:spAutoFit/>
          </a:bodyPr>
          <a:lstStyle/>
          <a:p>
            <a:r>
              <a:rPr lang="es-ES_tradnl" sz="2800" dirty="0" smtClean="0"/>
              <a:t>Punto de operación</a:t>
            </a:r>
            <a:endParaRPr lang="es-ES_tradnl" sz="2800" dirty="0"/>
          </a:p>
        </p:txBody>
      </p:sp>
      <p:cxnSp>
        <p:nvCxnSpPr>
          <p:cNvPr id="7" name="Shape 527" descr="arrow"/>
          <p:cNvCxnSpPr>
            <a:cxnSpLocks/>
          </p:cNvCxnSpPr>
          <p:nvPr/>
        </p:nvCxnSpPr>
        <p:spPr>
          <a:xfrm flipV="1">
            <a:off x="3274931" y="5048250"/>
            <a:ext cx="1830469" cy="438150"/>
          </a:xfrm>
          <a:prstGeom prst="straightConnector1">
            <a:avLst/>
          </a:prstGeom>
          <a:noFill/>
          <a:ln w="38100" cap="flat" cmpd="sng">
            <a:solidFill>
              <a:srgbClr val="FF0000"/>
            </a:solidFill>
            <a:prstDash val="solid"/>
            <a:round/>
            <a:headEnd type="stealth" w="lg" len="lg"/>
            <a:tailEnd type="none" w="med" len="med"/>
          </a:ln>
        </p:spPr>
      </p:cxnSp>
      <p:sp>
        <p:nvSpPr>
          <p:cNvPr id="9" name="Rectangle 8"/>
          <p:cNvSpPr/>
          <p:nvPr/>
        </p:nvSpPr>
        <p:spPr>
          <a:xfrm>
            <a:off x="547321" y="6388100"/>
            <a:ext cx="3549370"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Sierra de mampostería con métodos de agua incorporados </a:t>
            </a:r>
            <a:endParaRPr lang="en-US" sz="1000" dirty="0">
              <a:latin typeface="+mn-lt"/>
            </a:endParaRPr>
          </a:p>
        </p:txBody>
      </p:sp>
    </p:spTree>
    <p:custDataLst>
      <p:tags r:id="rId1"/>
    </p:custDataLst>
    <p:extLst>
      <p:ext uri="{BB962C8B-B14F-4D97-AF65-F5344CB8AC3E}">
        <p14:creationId xmlns:p14="http://schemas.microsoft.com/office/powerpoint/2010/main" val="3357894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4000" dirty="0" smtClean="0"/>
              <a:t>Concurso de Preguntas #10</a:t>
            </a:r>
            <a:endParaRPr lang="en-US" sz="4000" dirty="0"/>
          </a:p>
        </p:txBody>
      </p:sp>
      <p:sp>
        <p:nvSpPr>
          <p:cNvPr id="3" name="Slide Number Placeholder 2"/>
          <p:cNvSpPr>
            <a:spLocks noGrp="1"/>
          </p:cNvSpPr>
          <p:nvPr>
            <p:ph type="sldNum" idx="12"/>
          </p:nvPr>
        </p:nvSpPr>
        <p:spPr>
          <a:xfrm>
            <a:off x="7124700" y="641985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62</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Los métodos mojados se tratan de aplicar una corriente de agua cuando se está cortando.  Esto se hace mejor utilizando un sistema de alimentación continua de agua que se ha incorporado al equipo. </a:t>
            </a:r>
            <a:endParaRPr lang="en-US" sz="2400" dirty="0" smtClean="0">
              <a:latin typeface="+mn-lt"/>
            </a:endParaRPr>
          </a:p>
          <a:p>
            <a:endParaRPr lang="en-US" dirty="0"/>
          </a:p>
        </p:txBody>
      </p:sp>
      <p:sp>
        <p:nvSpPr>
          <p:cNvPr id="5" name="Text Placeholder 4"/>
          <p:cNvSpPr>
            <a:spLocks noGrp="1"/>
          </p:cNvSpPr>
          <p:nvPr>
            <p:ph type="body" sz="quarter" idx="14"/>
            <p:custDataLst>
              <p:tags r:id="rId3"/>
            </p:custDataLst>
          </p:nvPr>
        </p:nvSpPr>
        <p:spPr>
          <a:xfrm>
            <a:off x="457200" y="3429000"/>
            <a:ext cx="4095750" cy="3810000"/>
          </a:xfrm>
        </p:spPr>
        <p:txBody>
          <a:bodyPr/>
          <a:lstStyle/>
          <a:p>
            <a:pPr lvl="0"/>
            <a:r>
              <a:rPr lang="es-ES_tradnl" sz="2400" dirty="0" smtClean="0"/>
              <a:t> Verdadero</a:t>
            </a:r>
          </a:p>
          <a:p>
            <a:pPr lvl="0"/>
            <a:r>
              <a:rPr lang="es-ES_tradnl" sz="2400" dirty="0" smtClean="0"/>
              <a:t> Falso</a:t>
            </a:r>
          </a:p>
          <a:p>
            <a:endParaRPr lang="en-US" dirty="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7" name="Picture 6" title="Trabajador cortando sin controles de ingenierí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371600"/>
            <a:ext cx="4139184" cy="3669792"/>
          </a:xfrm>
          <a:prstGeom prst="rect">
            <a:avLst/>
          </a:prstGeom>
        </p:spPr>
      </p:pic>
      <p:sp>
        <p:nvSpPr>
          <p:cNvPr id="438" name="Shape 438"/>
          <p:cNvSpPr txBox="1"/>
          <p:nvPr/>
        </p:nvSpPr>
        <p:spPr>
          <a:xfrm>
            <a:off x="6477757" y="1109295"/>
            <a:ext cx="4506361" cy="646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00" b="0" i="0" u="none" strike="noStrike" cap="none" smtClean="0">
                <a:solidFill>
                  <a:srgbClr val="000000"/>
                </a:solidFill>
                <a:latin typeface="Arial"/>
                <a:ea typeface="Arial"/>
                <a:cs typeface="Arial"/>
                <a:sym typeface="Arial"/>
              </a:rPr>
              <a:t>Foto por Haselden Construction</a:t>
            </a:r>
            <a:endParaRPr lang="en-US" sz="800" b="0" i="0" u="none" strike="noStrike" cap="none" dirty="0">
              <a:solidFill>
                <a:srgbClr val="000000"/>
              </a:solidFill>
              <a:latin typeface="Arial"/>
              <a:ea typeface="Arial"/>
              <a:cs typeface="Arial"/>
              <a:sym typeface="Arial"/>
            </a:endParaRPr>
          </a:p>
        </p:txBody>
      </p:sp>
      <p:sp>
        <p:nvSpPr>
          <p:cNvPr id="440" name="Shape 440"/>
          <p:cNvSpPr txBox="1"/>
          <p:nvPr/>
        </p:nvSpPr>
        <p:spPr>
          <a:xfrm>
            <a:off x="1881056" y="1138844"/>
            <a:ext cx="5305689"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00" b="0" i="0" u="none" strike="noStrike" cap="none" dirty="0" smtClean="0">
                <a:solidFill>
                  <a:srgbClr val="000000"/>
                </a:solidFill>
                <a:latin typeface="Arial"/>
                <a:ea typeface="Arial"/>
                <a:cs typeface="Arial"/>
                <a:sym typeface="Arial"/>
              </a:rPr>
              <a:t>Fuente: </a:t>
            </a:r>
            <a:r>
              <a:rPr lang="en-US" sz="800" b="0" i="0" u="none" strike="noStrike" cap="none" dirty="0">
                <a:solidFill>
                  <a:srgbClr val="000000"/>
                </a:solidFill>
                <a:latin typeface="Arial"/>
                <a:ea typeface="Arial"/>
                <a:cs typeface="Arial"/>
                <a:sym typeface="Arial"/>
              </a:rPr>
              <a:t>NIOSH: </a:t>
            </a:r>
            <a:r>
              <a:rPr lang="en-US" sz="800" b="0" i="0" u="sng" strike="noStrike" cap="none" dirty="0" smtClean="0">
                <a:solidFill>
                  <a:schemeClr val="hlink"/>
                </a:solidFill>
                <a:latin typeface="Arial"/>
                <a:ea typeface="Arial"/>
                <a:cs typeface="Arial"/>
                <a:sym typeface="Arial"/>
              </a:rPr>
              <a:t>link/</a:t>
            </a:r>
            <a:r>
              <a:rPr lang="en-US" sz="800" u="sng" dirty="0">
                <a:solidFill>
                  <a:schemeClr val="hlink"/>
                </a:solidFill>
              </a:rPr>
              <a:t> </a:t>
            </a:r>
            <a:r>
              <a:rPr lang="en-US" sz="800" b="0" i="0" u="none" strike="noStrike" cap="none" dirty="0" smtClean="0">
                <a:solidFill>
                  <a:srgbClr val="000000"/>
                </a:solidFill>
                <a:latin typeface="Arial"/>
                <a:ea typeface="Arial"/>
                <a:cs typeface="Arial"/>
                <a:sym typeface="Arial"/>
              </a:rPr>
              <a:t>grinders.html</a:t>
            </a:r>
            <a:r>
              <a:rPr lang="en-US" sz="800" b="0" i="0" u="none" strike="noStrike" cap="none" dirty="0">
                <a:solidFill>
                  <a:srgbClr val="000000"/>
                </a:solidFill>
                <a:latin typeface="Arial"/>
                <a:ea typeface="Arial"/>
                <a:cs typeface="Arial"/>
                <a:sym typeface="Arial"/>
              </a:rPr>
              <a:t>. Accesses 2-27-2017 </a:t>
            </a:r>
          </a:p>
        </p:txBody>
      </p:sp>
      <p:sp>
        <p:nvSpPr>
          <p:cNvPr id="2" name="Title 1"/>
          <p:cNvSpPr>
            <a:spLocks noGrp="1"/>
          </p:cNvSpPr>
          <p:nvPr>
            <p:ph type="title"/>
          </p:nvPr>
        </p:nvSpPr>
        <p:spPr/>
        <p:txBody>
          <a:bodyPr/>
          <a:lstStyle/>
          <a:p>
            <a:r>
              <a:rPr lang="es-ES_tradnl" sz="2400" dirty="0"/>
              <a:t>Formas de Mantener el Polvo de Sílice Fuera del </a:t>
            </a:r>
            <a:r>
              <a:rPr lang="es-ES_tradnl" sz="2400" dirty="0" smtClean="0"/>
              <a:t>Aire </a:t>
            </a:r>
            <a:r>
              <a:rPr lang="en-US" sz="2400" dirty="0" smtClean="0"/>
              <a:t>#3</a:t>
            </a:r>
            <a:endParaRPr lang="en-US" sz="2400" dirty="0"/>
          </a:p>
        </p:txBody>
      </p:sp>
      <p:pic>
        <p:nvPicPr>
          <p:cNvPr id="6146" name="Picture 2" descr="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6601" y="3883025"/>
            <a:ext cx="1295399"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24401" y="5785536"/>
            <a:ext cx="4495800" cy="707886"/>
          </a:xfrm>
          <a:prstGeom prst="rect">
            <a:avLst/>
          </a:prstGeom>
        </p:spPr>
        <p:txBody>
          <a:bodyPr wrap="square">
            <a:spAutoFit/>
          </a:bodyPr>
          <a:lstStyle/>
          <a:p>
            <a:r>
              <a:rPr lang="es-ES_tradnl" sz="2000" b="1" dirty="0">
                <a:solidFill>
                  <a:schemeClr val="accent1">
                    <a:lumMod val="75000"/>
                  </a:schemeClr>
                </a:solidFill>
              </a:rPr>
              <a:t>Aspírelo con una aspiradora Shop Vac con filtro </a:t>
            </a:r>
            <a:r>
              <a:rPr lang="es-ES_tradnl" sz="2000" b="1" dirty="0" smtClean="0">
                <a:solidFill>
                  <a:schemeClr val="accent1">
                    <a:lumMod val="75000"/>
                  </a:schemeClr>
                </a:solidFill>
              </a:rPr>
              <a:t>HEPA</a:t>
            </a:r>
            <a:endParaRPr lang="en-US" sz="2000" b="1" dirty="0">
              <a:solidFill>
                <a:schemeClr val="accent1">
                  <a:lumMod val="75000"/>
                </a:schemeClr>
              </a:solidFill>
            </a:endParaRPr>
          </a:p>
        </p:txBody>
      </p:sp>
      <p:pic>
        <p:nvPicPr>
          <p:cNvPr id="13314" name="Picture 2" descr="Trabajador corta concreto con controles de ingenierí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4363" y="1320800"/>
            <a:ext cx="3003554" cy="3665034"/>
          </a:xfrm>
          <a:prstGeom prst="rect">
            <a:avLst/>
          </a:prstGeom>
          <a:noFill/>
          <a:extLst>
            <a:ext uri="{909E8E84-426E-40DD-AFC4-6F175D3DCCD1}">
              <a14:hiddenFill xmlns:a14="http://schemas.microsoft.com/office/drawing/2010/main">
                <a:solidFill>
                  <a:srgbClr val="FFFFFF"/>
                </a:solidFill>
              </a14:hiddenFill>
            </a:ext>
          </a:extLst>
        </p:spPr>
      </p:pic>
      <p:sp>
        <p:nvSpPr>
          <p:cNvPr id="10" name="L-Shape 9" descr="Check"/>
          <p:cNvSpPr/>
          <p:nvPr/>
        </p:nvSpPr>
        <p:spPr>
          <a:xfrm rot="-2520000">
            <a:off x="5256918" y="4136538"/>
            <a:ext cx="780660" cy="557777"/>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58120" y="4985834"/>
            <a:ext cx="2855269"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cortando sin controles de ingeniería</a:t>
            </a:r>
            <a:endParaRPr lang="en-US" sz="1000" dirty="0">
              <a:latin typeface="+mn-lt"/>
            </a:endParaRPr>
          </a:p>
        </p:txBody>
      </p:sp>
      <p:sp>
        <p:nvSpPr>
          <p:cNvPr id="5" name="Rectangle 4"/>
          <p:cNvSpPr/>
          <p:nvPr/>
        </p:nvSpPr>
        <p:spPr>
          <a:xfrm>
            <a:off x="5094363" y="4985833"/>
            <a:ext cx="3209533"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corta concreto con controles de ingeniería</a:t>
            </a:r>
            <a:endParaRPr lang="en-US" sz="1000" dirty="0">
              <a:latin typeface="+mn-lt"/>
            </a:endParaRPr>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63</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10" name="Picture 9" title="Trabajador corta bloque de mampostería sin controles de ingenierí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1524000"/>
            <a:ext cx="3669792" cy="3950208"/>
          </a:xfrm>
          <a:prstGeom prst="rect">
            <a:avLst/>
          </a:prstGeom>
        </p:spPr>
      </p:pic>
      <p:sp>
        <p:nvSpPr>
          <p:cNvPr id="432" name="Shape 432"/>
          <p:cNvSpPr txBox="1"/>
          <p:nvPr/>
        </p:nvSpPr>
        <p:spPr>
          <a:xfrm>
            <a:off x="7182168" y="1276449"/>
            <a:ext cx="7340700" cy="856500"/>
          </a:xfrm>
          <a:prstGeom prst="rect">
            <a:avLst/>
          </a:prstGeom>
          <a:noFill/>
          <a:ln>
            <a:noFill/>
          </a:ln>
        </p:spPr>
        <p:txBody>
          <a:bodyPr lIns="91425" tIns="91425" rIns="91425" bIns="91425" anchor="t" anchorCtr="0">
            <a:noAutofit/>
          </a:bodyPr>
          <a:lstStyle/>
          <a:p>
            <a:pPr lvl="0">
              <a:spcBef>
                <a:spcPts val="0"/>
              </a:spcBef>
              <a:buNone/>
            </a:pPr>
            <a:r>
              <a:rPr lang="en-US" sz="800" dirty="0" err="1" smtClean="0"/>
              <a:t>Foto</a:t>
            </a:r>
            <a:r>
              <a:rPr lang="en-US" sz="800" dirty="0" smtClean="0"/>
              <a:t> </a:t>
            </a:r>
            <a:r>
              <a:rPr lang="en-US" sz="800" dirty="0" err="1" smtClean="0"/>
              <a:t>por</a:t>
            </a:r>
            <a:r>
              <a:rPr lang="en-US" sz="800" dirty="0" smtClean="0"/>
              <a:t> </a:t>
            </a:r>
            <a:r>
              <a:rPr lang="en-US" sz="800" dirty="0" err="1" smtClean="0"/>
              <a:t>Haselden</a:t>
            </a:r>
            <a:r>
              <a:rPr lang="en-US" sz="800" dirty="0" smtClean="0"/>
              <a:t> </a:t>
            </a:r>
            <a:r>
              <a:rPr lang="en-US" sz="800" dirty="0"/>
              <a:t>Construction</a:t>
            </a:r>
          </a:p>
        </p:txBody>
      </p:sp>
      <p:sp>
        <p:nvSpPr>
          <p:cNvPr id="2" name="Title 1"/>
          <p:cNvSpPr>
            <a:spLocks noGrp="1"/>
          </p:cNvSpPr>
          <p:nvPr>
            <p:ph type="title"/>
          </p:nvPr>
        </p:nvSpPr>
        <p:spPr/>
        <p:txBody>
          <a:bodyPr/>
          <a:lstStyle/>
          <a:p>
            <a:r>
              <a:rPr lang="es-ES_tradnl" sz="2400" dirty="0"/>
              <a:t>Formas de Mantener el Polvo de Sílice Fuera del </a:t>
            </a:r>
            <a:r>
              <a:rPr lang="es-ES_tradnl" sz="2400" dirty="0" smtClean="0"/>
              <a:t>Aire </a:t>
            </a:r>
            <a:r>
              <a:rPr lang="en-US" sz="2400" dirty="0" smtClean="0"/>
              <a:t>#4</a:t>
            </a:r>
            <a:endParaRPr lang="en-US" sz="2400" dirty="0"/>
          </a:p>
        </p:txBody>
      </p:sp>
      <p:sp>
        <p:nvSpPr>
          <p:cNvPr id="5" name="TextBox 4"/>
          <p:cNvSpPr txBox="1"/>
          <p:nvPr/>
        </p:nvSpPr>
        <p:spPr>
          <a:xfrm>
            <a:off x="4610100" y="5792914"/>
            <a:ext cx="4533900" cy="584775"/>
          </a:xfrm>
          <a:prstGeom prst="rect">
            <a:avLst/>
          </a:prstGeom>
          <a:noFill/>
        </p:spPr>
        <p:txBody>
          <a:bodyPr wrap="square" rtlCol="0">
            <a:spAutoFit/>
          </a:bodyPr>
          <a:lstStyle/>
          <a:p>
            <a:r>
              <a:rPr lang="es-ES_tradnl" sz="3200" b="1" dirty="0" smtClean="0">
                <a:solidFill>
                  <a:schemeClr val="accent1">
                    <a:lumMod val="75000"/>
                  </a:schemeClr>
                </a:solidFill>
              </a:rPr>
              <a:t>Utilice una cubierta</a:t>
            </a:r>
            <a:endParaRPr lang="es-ES_tradnl" sz="3200" b="1" dirty="0">
              <a:solidFill>
                <a:schemeClr val="accent1">
                  <a:lumMod val="75000"/>
                </a:schemeClr>
              </a:solidFill>
            </a:endParaRPr>
          </a:p>
        </p:txBody>
      </p:sp>
      <p:sp>
        <p:nvSpPr>
          <p:cNvPr id="6" name="Rectangle 5"/>
          <p:cNvSpPr/>
          <p:nvPr/>
        </p:nvSpPr>
        <p:spPr>
          <a:xfrm>
            <a:off x="3352800" y="4572000"/>
            <a:ext cx="697627" cy="1015663"/>
          </a:xfrm>
          <a:prstGeom prst="rect">
            <a:avLst/>
          </a:prstGeom>
        </p:spPr>
        <p:txBody>
          <a:bodyPr wrap="none">
            <a:spAutoFit/>
          </a:bodyPr>
          <a:lstStyle/>
          <a:p>
            <a:r>
              <a:rPr lang="en-US" sz="6000" dirty="0">
                <a:solidFill>
                  <a:srgbClr val="FF0000"/>
                </a:solidFill>
              </a:rPr>
              <a:t>X</a:t>
            </a:r>
          </a:p>
        </p:txBody>
      </p:sp>
      <p:pic>
        <p:nvPicPr>
          <p:cNvPr id="12290" name="Picture 2" descr="Trabajador fresando concreto con controles de ingenierí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3650" y="1524000"/>
            <a:ext cx="3917801" cy="4003345"/>
          </a:xfrm>
          <a:prstGeom prst="rect">
            <a:avLst/>
          </a:prstGeom>
          <a:noFill/>
          <a:extLst>
            <a:ext uri="{909E8E84-426E-40DD-AFC4-6F175D3DCCD1}">
              <a14:hiddenFill xmlns:a14="http://schemas.microsoft.com/office/drawing/2010/main">
                <a:solidFill>
                  <a:srgbClr val="FFFFFF"/>
                </a:solidFill>
              </a14:hiddenFill>
            </a:ext>
          </a:extLst>
        </p:spPr>
      </p:pic>
      <p:sp>
        <p:nvSpPr>
          <p:cNvPr id="7" name="L-Shape 6" descr="check"/>
          <p:cNvSpPr/>
          <p:nvPr/>
        </p:nvSpPr>
        <p:spPr>
          <a:xfrm rot="-2520000">
            <a:off x="5425949" y="4611648"/>
            <a:ext cx="836130" cy="5078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1651" y="5510038"/>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Trabajador corta bloque de mampostería sin controles de ingeniería</a:t>
            </a:r>
            <a:endParaRPr lang="en-US" sz="1000" dirty="0">
              <a:latin typeface="+mn-lt"/>
            </a:endParaRPr>
          </a:p>
        </p:txBody>
      </p:sp>
      <p:sp>
        <p:nvSpPr>
          <p:cNvPr id="8" name="Rectangle 7"/>
          <p:cNvSpPr/>
          <p:nvPr/>
        </p:nvSpPr>
        <p:spPr>
          <a:xfrm>
            <a:off x="4973135" y="5514824"/>
            <a:ext cx="3421129"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fresando concreto con controles de ingeniería</a:t>
            </a:r>
            <a:endParaRPr lang="en-US" sz="1000" dirty="0">
              <a:latin typeface="+mn-lt"/>
            </a:endParaRPr>
          </a:p>
        </p:txBody>
      </p:sp>
      <p:sp>
        <p:nvSpPr>
          <p:cNvPr id="9" name="Slide Number Placeholder 8"/>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64</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8151642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11" name="Picture 10" title="Equipo con controles de ingeniería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95800" y="1828800"/>
            <a:ext cx="4176889" cy="3256156"/>
          </a:xfrm>
          <a:prstGeom prst="rect">
            <a:avLst/>
          </a:prstGeom>
        </p:spPr>
      </p:pic>
      <p:pic>
        <p:nvPicPr>
          <p:cNvPr id="7" name="Picture 6" title="Equipo sin controles de ingenierí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905000"/>
            <a:ext cx="3432048" cy="3188208"/>
          </a:xfrm>
          <a:prstGeom prst="rect">
            <a:avLst/>
          </a:prstGeom>
        </p:spPr>
      </p:pic>
      <p:sp>
        <p:nvSpPr>
          <p:cNvPr id="454" name="Shape 454"/>
          <p:cNvSpPr txBox="1"/>
          <p:nvPr/>
        </p:nvSpPr>
        <p:spPr>
          <a:xfrm>
            <a:off x="655458" y="1668944"/>
            <a:ext cx="3674278"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800" b="0" i="0" u="none" strike="noStrike" cap="none" dirty="0" smtClean="0">
                <a:solidFill>
                  <a:srgbClr val="000000"/>
                </a:solidFill>
                <a:latin typeface="Arial"/>
                <a:ea typeface="Arial"/>
                <a:cs typeface="Arial"/>
                <a:sym typeface="Arial"/>
              </a:rPr>
              <a:t>Fuente: </a:t>
            </a:r>
            <a:r>
              <a:rPr lang="en-US" sz="800" b="0" i="0" u="none" strike="noStrike" cap="none" dirty="0">
                <a:solidFill>
                  <a:srgbClr val="000000"/>
                </a:solidFill>
                <a:latin typeface="Arial"/>
                <a:ea typeface="Arial"/>
                <a:cs typeface="Arial"/>
                <a:sym typeface="Arial"/>
              </a:rPr>
              <a:t>OSHA. </a:t>
            </a:r>
            <a:r>
              <a:rPr lang="en-US" sz="800" b="0" i="0" u="sng" strike="noStrike" cap="none" dirty="0" smtClean="0">
                <a:solidFill>
                  <a:schemeClr val="hlink"/>
                </a:solidFill>
                <a:latin typeface="Arial"/>
                <a:ea typeface="Arial"/>
                <a:cs typeface="Arial"/>
                <a:sym typeface="Arial"/>
              </a:rPr>
              <a:t>link/</a:t>
            </a:r>
            <a:r>
              <a:rPr lang="en-US" sz="800" u="sng" dirty="0">
                <a:solidFill>
                  <a:schemeClr val="hlink"/>
                </a:solidFill>
              </a:rPr>
              <a:t> </a:t>
            </a:r>
            <a:r>
              <a:rPr lang="en-US" sz="800" b="0" i="0" u="none" strike="noStrike" cap="none" dirty="0" smtClean="0">
                <a:solidFill>
                  <a:srgbClr val="000000"/>
                </a:solidFill>
                <a:latin typeface="Arial"/>
                <a:ea typeface="Arial"/>
                <a:cs typeface="Arial"/>
                <a:sym typeface="Arial"/>
              </a:rPr>
              <a:t>hurricane/heavy-equip.html</a:t>
            </a:r>
            <a:r>
              <a:rPr lang="en-US" sz="800" b="0" i="0" u="none" strike="noStrike" cap="none" dirty="0">
                <a:solidFill>
                  <a:srgbClr val="000000"/>
                </a:solidFill>
                <a:latin typeface="Arial"/>
                <a:ea typeface="Arial"/>
                <a:cs typeface="Arial"/>
                <a:sym typeface="Arial"/>
              </a:rPr>
              <a:t>. Accesses 2-27-2017 </a:t>
            </a:r>
          </a:p>
        </p:txBody>
      </p:sp>
      <p:sp>
        <p:nvSpPr>
          <p:cNvPr id="455" name="Shape 455"/>
          <p:cNvSpPr txBox="1"/>
          <p:nvPr/>
        </p:nvSpPr>
        <p:spPr>
          <a:xfrm>
            <a:off x="4432301" y="1505699"/>
            <a:ext cx="5044582" cy="646199"/>
          </a:xfrm>
          <a:prstGeom prst="rect">
            <a:avLst/>
          </a:prstGeom>
          <a:noFill/>
          <a:ln>
            <a:noFill/>
          </a:ln>
        </p:spPr>
        <p:txBody>
          <a:bodyPr lIns="91425" tIns="45700" rIns="91425" bIns="45700" anchor="t" anchorCtr="0">
            <a:noAutofit/>
          </a:bodyPr>
          <a:lstStyle/>
          <a:p>
            <a:pPr lvl="0">
              <a:buClr>
                <a:schemeClr val="dk1"/>
              </a:buClr>
              <a:buSzPct val="25000"/>
            </a:pPr>
            <a:r>
              <a:rPr lang="en-US" sz="800" dirty="0">
                <a:solidFill>
                  <a:schemeClr val="dk1"/>
                </a:solidFill>
                <a:latin typeface="Tahoma"/>
                <a:ea typeface="Tahoma"/>
                <a:cs typeface="Tahoma"/>
                <a:sym typeface="Tahoma"/>
              </a:rPr>
              <a:t>Fuente: OSHA: </a:t>
            </a:r>
            <a:r>
              <a:rPr lang="es-ES" sz="800" dirty="0">
                <a:solidFill>
                  <a:schemeClr val="dk1"/>
                </a:solidFill>
                <a:latin typeface="Tahoma"/>
                <a:ea typeface="Tahoma"/>
                <a:cs typeface="Tahoma"/>
              </a:rPr>
              <a:t>Guía de Cumplimiento para Pequeñas Empresas para la Sílice Cristalina Respirable </a:t>
            </a:r>
            <a:endParaRPr lang="es-ES" sz="800" dirty="0" smtClean="0">
              <a:solidFill>
                <a:schemeClr val="dk1"/>
              </a:solidFill>
              <a:latin typeface="Tahoma"/>
              <a:ea typeface="Tahoma"/>
              <a:cs typeface="Tahoma"/>
            </a:endParaRPr>
          </a:p>
          <a:p>
            <a:pPr lvl="0">
              <a:buClr>
                <a:schemeClr val="dk1"/>
              </a:buClr>
              <a:buSzPct val="25000"/>
            </a:pPr>
            <a:r>
              <a:rPr lang="es-ES" sz="800" dirty="0" smtClean="0">
                <a:solidFill>
                  <a:schemeClr val="dk1"/>
                </a:solidFill>
                <a:latin typeface="Tahoma"/>
                <a:ea typeface="Tahoma"/>
                <a:cs typeface="Tahoma"/>
              </a:rPr>
              <a:t>en </a:t>
            </a:r>
            <a:r>
              <a:rPr lang="es-ES" sz="800" dirty="0">
                <a:solidFill>
                  <a:schemeClr val="dk1"/>
                </a:solidFill>
                <a:latin typeface="Tahoma"/>
                <a:ea typeface="Tahoma"/>
                <a:cs typeface="Tahoma"/>
              </a:rPr>
              <a:t>la Construcción</a:t>
            </a:r>
            <a:r>
              <a:rPr lang="en-US" sz="800" dirty="0">
                <a:solidFill>
                  <a:schemeClr val="dk1"/>
                </a:solidFill>
                <a:latin typeface="Tahoma"/>
                <a:ea typeface="Tahoma"/>
                <a:cs typeface="Tahoma"/>
                <a:sym typeface="Tahoma"/>
              </a:rPr>
              <a:t>. OSHA 3902-11 2016</a:t>
            </a:r>
          </a:p>
        </p:txBody>
      </p:sp>
      <p:sp>
        <p:nvSpPr>
          <p:cNvPr id="2" name="Title 1"/>
          <p:cNvSpPr>
            <a:spLocks noGrp="1"/>
          </p:cNvSpPr>
          <p:nvPr>
            <p:ph type="title"/>
          </p:nvPr>
        </p:nvSpPr>
        <p:spPr/>
        <p:txBody>
          <a:bodyPr/>
          <a:lstStyle/>
          <a:p>
            <a:r>
              <a:rPr lang="es-ES_tradnl" sz="3200" dirty="0"/>
              <a:t>Formas de Mantener el Polvo de Sílice Fuera </a:t>
            </a:r>
            <a:r>
              <a:rPr lang="es-ES_tradnl" sz="3200" dirty="0" smtClean="0"/>
              <a:t>de </a:t>
            </a:r>
            <a:r>
              <a:rPr lang="es-ES_tradnl" sz="3200" u="sng" dirty="0" smtClean="0"/>
              <a:t>su</a:t>
            </a:r>
            <a:r>
              <a:rPr lang="es-ES_tradnl" sz="3200" dirty="0" smtClean="0"/>
              <a:t> </a:t>
            </a:r>
            <a:r>
              <a:rPr lang="es-ES_tradnl" sz="3200" dirty="0"/>
              <a:t>Aire </a:t>
            </a:r>
            <a:r>
              <a:rPr lang="en-US" sz="3200" dirty="0" smtClean="0"/>
              <a:t>#</a:t>
            </a:r>
            <a:r>
              <a:rPr lang="en-US" sz="3200" dirty="0"/>
              <a:t>1</a:t>
            </a:r>
          </a:p>
        </p:txBody>
      </p:sp>
      <p:pic>
        <p:nvPicPr>
          <p:cNvPr id="8" name="Picture 2" descr="X"/>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95600" y="4035425"/>
            <a:ext cx="14208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Shape 8" descr="Check"/>
          <p:cNvSpPr/>
          <p:nvPr/>
        </p:nvSpPr>
        <p:spPr>
          <a:xfrm rot="-2520000">
            <a:off x="6873749" y="4329321"/>
            <a:ext cx="836130" cy="5078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43400" y="5410200"/>
            <a:ext cx="4800600" cy="1508105"/>
          </a:xfrm>
          <a:prstGeom prst="rect">
            <a:avLst/>
          </a:prstGeom>
        </p:spPr>
        <p:txBody>
          <a:bodyPr wrap="square">
            <a:spAutoFit/>
          </a:bodyPr>
          <a:lstStyle/>
          <a:p>
            <a:r>
              <a:rPr lang="es-ES_tradnl" sz="1800" b="1" dirty="0" smtClean="0">
                <a:solidFill>
                  <a:schemeClr val="accent1">
                    <a:lumMod val="75000"/>
                  </a:schemeClr>
                </a:solidFill>
              </a:rPr>
              <a:t>Utilice </a:t>
            </a:r>
            <a:r>
              <a:rPr lang="es-ES_tradnl" sz="1800" b="1" dirty="0">
                <a:solidFill>
                  <a:schemeClr val="accent1">
                    <a:lumMod val="75000"/>
                  </a:schemeClr>
                </a:solidFill>
              </a:rPr>
              <a:t>cabinas cerradas</a:t>
            </a:r>
            <a:endParaRPr lang="en-US" sz="1800" b="1" dirty="0">
              <a:solidFill>
                <a:schemeClr val="accent1">
                  <a:lumMod val="75000"/>
                </a:schemeClr>
              </a:solidFill>
            </a:endParaRPr>
          </a:p>
          <a:p>
            <a:pPr lvl="0"/>
            <a:r>
              <a:rPr lang="es-ES_tradnl" sz="1800" b="1" dirty="0" smtClean="0">
                <a:solidFill>
                  <a:schemeClr val="accent1">
                    <a:lumMod val="75000"/>
                  </a:schemeClr>
                </a:solidFill>
              </a:rPr>
              <a:t>- Mantenga </a:t>
            </a:r>
            <a:r>
              <a:rPr lang="es-ES_tradnl" sz="1800" b="1" dirty="0">
                <a:solidFill>
                  <a:schemeClr val="accent1">
                    <a:lumMod val="75000"/>
                  </a:schemeClr>
                </a:solidFill>
              </a:rPr>
              <a:t>las ventanas cerradas</a:t>
            </a:r>
            <a:endParaRPr lang="en-US" sz="1800" b="1" dirty="0">
              <a:solidFill>
                <a:schemeClr val="accent1">
                  <a:lumMod val="75000"/>
                </a:schemeClr>
              </a:solidFill>
            </a:endParaRPr>
          </a:p>
          <a:p>
            <a:pPr lvl="0"/>
            <a:r>
              <a:rPr lang="es-ES_tradnl" sz="1800" b="1" dirty="0" smtClean="0">
                <a:solidFill>
                  <a:schemeClr val="accent1">
                    <a:lumMod val="75000"/>
                  </a:schemeClr>
                </a:solidFill>
              </a:rPr>
              <a:t>- Mantenga </a:t>
            </a:r>
            <a:r>
              <a:rPr lang="es-ES_tradnl" sz="1800" b="1" dirty="0">
                <a:solidFill>
                  <a:schemeClr val="accent1">
                    <a:lumMod val="75000"/>
                  </a:schemeClr>
                </a:solidFill>
              </a:rPr>
              <a:t>las cabinas limpias – limpieza en mojado/o </a:t>
            </a:r>
            <a:r>
              <a:rPr lang="es-ES_tradnl" sz="1800" b="1" dirty="0" smtClean="0">
                <a:solidFill>
                  <a:schemeClr val="accent1">
                    <a:lumMod val="75000"/>
                  </a:schemeClr>
                </a:solidFill>
              </a:rPr>
              <a:t>aspire </a:t>
            </a:r>
            <a:r>
              <a:rPr lang="es-ES_tradnl" sz="1800" b="1" dirty="0">
                <a:solidFill>
                  <a:schemeClr val="accent1">
                    <a:lumMod val="75000"/>
                  </a:schemeClr>
                </a:solidFill>
              </a:rPr>
              <a:t>con HEPA</a:t>
            </a:r>
            <a:endParaRPr lang="en-US" sz="1800" b="1" dirty="0">
              <a:solidFill>
                <a:schemeClr val="accent1">
                  <a:lumMod val="75000"/>
                </a:schemeClr>
              </a:solidFill>
            </a:endParaRPr>
          </a:p>
          <a:p>
            <a:pPr marL="457200" indent="-457200">
              <a:buFont typeface="Arial" panose="020B0604020202020204" pitchFamily="34" charset="0"/>
              <a:buChar char="•"/>
            </a:pPr>
            <a:endParaRPr lang="en-US" sz="2000" b="1" dirty="0">
              <a:solidFill>
                <a:schemeClr val="accent1">
                  <a:lumMod val="75000"/>
                </a:schemeClr>
              </a:solidFill>
            </a:endParaRPr>
          </a:p>
        </p:txBody>
      </p:sp>
      <p:sp>
        <p:nvSpPr>
          <p:cNvPr id="3" name="Rectangle 2"/>
          <p:cNvSpPr/>
          <p:nvPr/>
        </p:nvSpPr>
        <p:spPr>
          <a:xfrm>
            <a:off x="1119969" y="5026144"/>
            <a:ext cx="2103461"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Equipo sin controles de ingeniería</a:t>
            </a:r>
            <a:endParaRPr lang="en-US" sz="1000" dirty="0">
              <a:latin typeface="+mn-lt"/>
            </a:endParaRPr>
          </a:p>
        </p:txBody>
      </p:sp>
      <p:sp>
        <p:nvSpPr>
          <p:cNvPr id="5" name="Rectangle 4"/>
          <p:cNvSpPr/>
          <p:nvPr/>
        </p:nvSpPr>
        <p:spPr>
          <a:xfrm>
            <a:off x="5435276" y="5025772"/>
            <a:ext cx="2180405"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Equipo con controles de ingeniería </a:t>
            </a:r>
            <a:endParaRPr lang="en-US" sz="1000" dirty="0">
              <a:latin typeface="+mn-lt"/>
            </a:endParaRPr>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65</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7" name="Picture 6" title="Trabajador cortando sin controles de ingenierí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 y="1219200"/>
            <a:ext cx="3730517" cy="4199198"/>
          </a:xfrm>
          <a:prstGeom prst="rect">
            <a:avLst/>
          </a:prstGeom>
        </p:spPr>
      </p:pic>
      <p:sp>
        <p:nvSpPr>
          <p:cNvPr id="461" name="Shape 461"/>
          <p:cNvSpPr txBox="1"/>
          <p:nvPr/>
        </p:nvSpPr>
        <p:spPr>
          <a:xfrm>
            <a:off x="4724399" y="1219200"/>
            <a:ext cx="4317249" cy="646199"/>
          </a:xfrm>
          <a:prstGeom prst="rect">
            <a:avLst/>
          </a:prstGeom>
          <a:noFill/>
          <a:ln>
            <a:noFill/>
          </a:ln>
        </p:spPr>
        <p:txBody>
          <a:bodyPr lIns="91425" tIns="45700" rIns="91425" bIns="45700" anchor="t" anchorCtr="0">
            <a:noAutofit/>
          </a:bodyPr>
          <a:lstStyle/>
          <a:p>
            <a:pPr lvl="0">
              <a:buClr>
                <a:schemeClr val="dk1"/>
              </a:buClr>
              <a:buSzPct val="25000"/>
            </a:pPr>
            <a:r>
              <a:rPr lang="en-US" sz="800" dirty="0">
                <a:solidFill>
                  <a:schemeClr val="dk1"/>
                </a:solidFill>
                <a:latin typeface="Tahoma"/>
                <a:ea typeface="Tahoma"/>
                <a:cs typeface="Tahoma"/>
                <a:sym typeface="Tahoma"/>
              </a:rPr>
              <a:t>Fuente: OSHA: </a:t>
            </a:r>
            <a:r>
              <a:rPr lang="es-ES" sz="800" dirty="0">
                <a:solidFill>
                  <a:schemeClr val="dk1"/>
                </a:solidFill>
                <a:latin typeface="Tahoma"/>
                <a:ea typeface="Tahoma"/>
                <a:cs typeface="Tahoma"/>
              </a:rPr>
              <a:t>Guía de Cumplimiento para Pequeñas Empresas para la Sílice Cristalina Respirable en la Construcción</a:t>
            </a:r>
            <a:r>
              <a:rPr lang="en-US" sz="800" dirty="0">
                <a:solidFill>
                  <a:schemeClr val="dk1"/>
                </a:solidFill>
                <a:latin typeface="Tahoma"/>
                <a:ea typeface="Tahoma"/>
                <a:cs typeface="Tahoma"/>
                <a:sym typeface="Tahoma"/>
              </a:rPr>
              <a:t>. OSHA 3902-11 2016</a:t>
            </a:r>
          </a:p>
        </p:txBody>
      </p:sp>
      <p:sp>
        <p:nvSpPr>
          <p:cNvPr id="463" name="Shape 463"/>
          <p:cNvSpPr txBox="1"/>
          <p:nvPr/>
        </p:nvSpPr>
        <p:spPr>
          <a:xfrm>
            <a:off x="533400" y="1190393"/>
            <a:ext cx="3429000" cy="66721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800" b="0" i="0" u="none" strike="noStrike" cap="none" dirty="0" smtClean="0">
                <a:solidFill>
                  <a:schemeClr val="dk1"/>
                </a:solidFill>
                <a:latin typeface="Tahoma"/>
                <a:ea typeface="Tahoma"/>
                <a:cs typeface="Tahoma"/>
                <a:sym typeface="Tahoma"/>
              </a:rPr>
              <a:t>Fuente: </a:t>
            </a:r>
            <a:r>
              <a:rPr lang="en-US" sz="800" b="0" i="0" u="none" strike="noStrike" cap="none" dirty="0">
                <a:solidFill>
                  <a:schemeClr val="dk1"/>
                </a:solidFill>
                <a:latin typeface="Tahoma"/>
                <a:ea typeface="Tahoma"/>
                <a:cs typeface="Tahoma"/>
                <a:sym typeface="Tahoma"/>
              </a:rPr>
              <a:t>OSHA: Fact Sheet: Controlling Silica Exposures in Construction While Doing </a:t>
            </a:r>
            <a:r>
              <a:rPr lang="en-US" sz="800" b="0" i="0" u="none" strike="noStrike" cap="none" dirty="0" err="1">
                <a:solidFill>
                  <a:schemeClr val="dk1"/>
                </a:solidFill>
                <a:latin typeface="Tahoma"/>
                <a:ea typeface="Tahoma"/>
                <a:cs typeface="Tahoma"/>
                <a:sym typeface="Tahoma"/>
              </a:rPr>
              <a:t>Tuckpointing</a:t>
            </a:r>
            <a:r>
              <a:rPr lang="en-US" sz="800" b="0" i="0" u="none" strike="noStrike" cap="none" dirty="0">
                <a:solidFill>
                  <a:schemeClr val="dk1"/>
                </a:solidFill>
                <a:latin typeface="Tahoma"/>
                <a:ea typeface="Tahoma"/>
                <a:cs typeface="Tahoma"/>
                <a:sym typeface="Tahoma"/>
              </a:rPr>
              <a:t>/Mortar Removal, DSG FS 3632</a:t>
            </a:r>
          </a:p>
        </p:txBody>
      </p:sp>
      <p:sp>
        <p:nvSpPr>
          <p:cNvPr id="2" name="Title 1"/>
          <p:cNvSpPr>
            <a:spLocks noGrp="1"/>
          </p:cNvSpPr>
          <p:nvPr>
            <p:ph type="title"/>
          </p:nvPr>
        </p:nvSpPr>
        <p:spPr/>
        <p:txBody>
          <a:bodyPr/>
          <a:lstStyle/>
          <a:p>
            <a:r>
              <a:rPr lang="es-ES_tradnl" sz="3200" dirty="0"/>
              <a:t>Formas de Mantener el Polvo de Sílice Fuera de </a:t>
            </a:r>
            <a:r>
              <a:rPr lang="es-ES_tradnl" sz="3200" u="sng" dirty="0"/>
              <a:t>su</a:t>
            </a:r>
            <a:r>
              <a:rPr lang="es-ES_tradnl" sz="3200" dirty="0"/>
              <a:t> Aire </a:t>
            </a:r>
            <a:r>
              <a:rPr lang="en-US" sz="3200" dirty="0" smtClean="0"/>
              <a:t>#</a:t>
            </a:r>
            <a:r>
              <a:rPr lang="en-US" sz="3200" dirty="0"/>
              <a:t>2</a:t>
            </a:r>
          </a:p>
        </p:txBody>
      </p:sp>
      <p:pic>
        <p:nvPicPr>
          <p:cNvPr id="8" name="Picture 2" descr="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95600" y="4340225"/>
            <a:ext cx="14208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Shape 8" descr="Check"/>
          <p:cNvSpPr/>
          <p:nvPr/>
        </p:nvSpPr>
        <p:spPr>
          <a:xfrm rot="-2520000">
            <a:off x="4939321" y="4535448"/>
            <a:ext cx="836130" cy="507831"/>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39673" y="5788223"/>
            <a:ext cx="3999528" cy="892552"/>
          </a:xfrm>
          <a:prstGeom prst="rect">
            <a:avLst/>
          </a:prstGeom>
        </p:spPr>
        <p:txBody>
          <a:bodyPr wrap="square">
            <a:spAutoFit/>
          </a:bodyPr>
          <a:lstStyle/>
          <a:p>
            <a:r>
              <a:rPr lang="es-ES_tradnl" sz="2600" b="1" dirty="0" smtClean="0">
                <a:solidFill>
                  <a:schemeClr val="accent1">
                    <a:lumMod val="75000"/>
                  </a:schemeClr>
                </a:solidFill>
              </a:rPr>
              <a:t>Use </a:t>
            </a:r>
            <a:r>
              <a:rPr lang="es-ES_tradnl" sz="2600" b="1" dirty="0">
                <a:solidFill>
                  <a:schemeClr val="accent1">
                    <a:lumMod val="75000"/>
                  </a:schemeClr>
                </a:solidFill>
              </a:rPr>
              <a:t>Protección Respiratoria </a:t>
            </a:r>
            <a:endParaRPr lang="en-US" sz="2600" b="1" dirty="0">
              <a:solidFill>
                <a:schemeClr val="accent1">
                  <a:lumMod val="75000"/>
                </a:schemeClr>
              </a:solidFill>
            </a:endParaRPr>
          </a:p>
        </p:txBody>
      </p:sp>
      <p:sp>
        <p:nvSpPr>
          <p:cNvPr id="3" name="Rectangle 2"/>
          <p:cNvSpPr/>
          <p:nvPr/>
        </p:nvSpPr>
        <p:spPr>
          <a:xfrm>
            <a:off x="838200" y="5410200"/>
            <a:ext cx="2855269"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cortando sin controles de ingeniería</a:t>
            </a:r>
            <a:endParaRPr lang="en-US" sz="1000" dirty="0">
              <a:latin typeface="+mn-lt"/>
            </a:endParaRPr>
          </a:p>
        </p:txBody>
      </p:sp>
      <p:sp>
        <p:nvSpPr>
          <p:cNvPr id="5" name="Rectangle 4"/>
          <p:cNvSpPr/>
          <p:nvPr/>
        </p:nvSpPr>
        <p:spPr>
          <a:xfrm>
            <a:off x="5230139" y="5410200"/>
            <a:ext cx="2896947"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cortando con controles de ingeniería</a:t>
            </a:r>
            <a:endParaRPr lang="en-US" sz="1000" dirty="0">
              <a:latin typeface="+mn-lt"/>
            </a:endParaRPr>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66</a:t>
            </a:fld>
            <a:endParaRPr lang="en-US" sz="1400" b="0" i="0" u="none" strike="noStrike" cap="none">
              <a:solidFill>
                <a:schemeClr val="dk1"/>
              </a:solidFill>
              <a:latin typeface="Tahoma"/>
              <a:ea typeface="Tahoma"/>
              <a:cs typeface="Tahoma"/>
              <a:sym typeface="Tahoma"/>
            </a:endParaRPr>
          </a:p>
        </p:txBody>
      </p:sp>
      <p:pic>
        <p:nvPicPr>
          <p:cNvPr id="10" name="Picture 9" title="Trabajador cortando con controles de ingeniería"/>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24400" y="1371600"/>
            <a:ext cx="3719810" cy="4038600"/>
          </a:xfrm>
          <a:prstGeom prst="rect">
            <a:avLst/>
          </a:prstGeom>
        </p:spPr>
      </p:pic>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0800"/>
            <a:ext cx="8763000" cy="1143000"/>
          </a:xfrm>
        </p:spPr>
        <p:txBody>
          <a:bodyPr/>
          <a:lstStyle/>
          <a:p>
            <a:r>
              <a:rPr lang="es-ES_tradnl" dirty="0" smtClean="0"/>
              <a:t>Concurso de Preguntas #11</a:t>
            </a:r>
            <a:endParaRPr lang="en-US" dirty="0"/>
          </a:p>
        </p:txBody>
      </p:sp>
      <p:sp>
        <p:nvSpPr>
          <p:cNvPr id="3" name="Slide Number Placeholder 2"/>
          <p:cNvSpPr>
            <a:spLocks noGrp="1"/>
          </p:cNvSpPr>
          <p:nvPr>
            <p:ph type="sldNum" idx="12"/>
          </p:nvPr>
        </p:nvSpPr>
        <p:spPr>
          <a:xfrm>
            <a:off x="7216141" y="641985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67</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¿Cuáles de los siguientes controles pueden reducir el polvo de sílice en el aire?</a:t>
            </a:r>
            <a:endParaRPr lang="en-US" sz="2400" dirty="0" smtClean="0">
              <a:latin typeface="+mn-lt"/>
            </a:endParaRPr>
          </a:p>
          <a:p>
            <a:endParaRPr lang="en-US" dirty="0"/>
          </a:p>
        </p:txBody>
      </p:sp>
      <p:sp>
        <p:nvSpPr>
          <p:cNvPr id="5" name="Text Placeholder 4"/>
          <p:cNvSpPr>
            <a:spLocks noGrp="1"/>
          </p:cNvSpPr>
          <p:nvPr>
            <p:ph type="body" sz="quarter" idx="14"/>
            <p:custDataLst>
              <p:tags r:id="rId3"/>
            </p:custDataLst>
          </p:nvPr>
        </p:nvSpPr>
        <p:spPr/>
        <p:txBody>
          <a:bodyPr>
            <a:normAutofit/>
          </a:bodyPr>
          <a:lstStyle/>
          <a:p>
            <a:pPr indent="0">
              <a:buNone/>
            </a:pPr>
            <a:r>
              <a:rPr lang="es-ES_tradnl" sz="2400" dirty="0" smtClean="0">
                <a:latin typeface="+mn-lt"/>
              </a:rPr>
              <a:t>1. Cortar mojado</a:t>
            </a:r>
            <a:endParaRPr lang="en-US" sz="2400" dirty="0" smtClean="0">
              <a:latin typeface="+mn-lt"/>
            </a:endParaRPr>
          </a:p>
          <a:p>
            <a:pPr indent="0">
              <a:buNone/>
            </a:pPr>
            <a:r>
              <a:rPr lang="es-ES_tradnl" sz="2400" dirty="0" smtClean="0">
                <a:latin typeface="+mn-lt"/>
              </a:rPr>
              <a:t>2. Cubiertas y sistemas de recolección de polvo HEPA</a:t>
            </a:r>
            <a:endParaRPr lang="en-US" sz="2400" dirty="0" smtClean="0">
              <a:latin typeface="+mn-lt"/>
            </a:endParaRPr>
          </a:p>
          <a:p>
            <a:pPr indent="0">
              <a:buNone/>
            </a:pPr>
            <a:r>
              <a:rPr lang="es-ES_tradnl" sz="2400" dirty="0" smtClean="0">
                <a:latin typeface="+mn-lt"/>
              </a:rPr>
              <a:t>3. Equipos en buenas condiciones de trabajo</a:t>
            </a:r>
            <a:endParaRPr lang="en-US" sz="2400" dirty="0" smtClean="0">
              <a:latin typeface="+mn-lt"/>
            </a:endParaRPr>
          </a:p>
          <a:p>
            <a:pPr indent="0">
              <a:buNone/>
            </a:pPr>
            <a:r>
              <a:rPr lang="es-ES_tradnl" sz="2400" dirty="0" smtClean="0">
                <a:latin typeface="+mn-lt"/>
              </a:rPr>
              <a:t>4. Todas las anteriores</a:t>
            </a:r>
            <a:endParaRPr lang="en-US" sz="2400" dirty="0" smtClean="0">
              <a:latin typeface="+mn-lt"/>
            </a:endParaRPr>
          </a:p>
          <a:p>
            <a:endParaRPr lang="en-US" dirty="0"/>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381000" y="0"/>
            <a:ext cx="8763000" cy="1143000"/>
          </a:xfrm>
          <a:prstGeom prst="rect">
            <a:avLst/>
          </a:prstGeom>
          <a:noFill/>
          <a:ln>
            <a:noFill/>
          </a:ln>
        </p:spPr>
        <p:txBody>
          <a:bodyPr lIns="91425" tIns="91425" rIns="91425" bIns="91425" anchor="ctr" anchorCtr="0">
            <a:noAutofit/>
          </a:bodyPr>
          <a:lstStyle/>
          <a:p>
            <a:r>
              <a:rPr lang="es-ES_tradnl" sz="3600" dirty="0"/>
              <a:t>Controles de Sílice en los Compuestos de Juntas de Pared</a:t>
            </a:r>
            <a:endParaRPr lang="en-US" sz="3600" dirty="0"/>
          </a:p>
        </p:txBody>
      </p:sp>
      <p:sp>
        <p:nvSpPr>
          <p:cNvPr id="469" name="Shape 469"/>
          <p:cNvSpPr txBox="1">
            <a:spLocks noGrp="1"/>
          </p:cNvSpPr>
          <p:nvPr>
            <p:ph type="body" idx="1"/>
          </p:nvPr>
        </p:nvSpPr>
        <p:spPr>
          <a:xfrm>
            <a:off x="304800" y="990600"/>
            <a:ext cx="5181600" cy="5715000"/>
          </a:xfrm>
          <a:prstGeom prst="rect">
            <a:avLst/>
          </a:prstGeom>
          <a:noFill/>
          <a:ln>
            <a:noFill/>
          </a:ln>
        </p:spPr>
        <p:txBody>
          <a:bodyPr lIns="91425" tIns="91425" rIns="91425" bIns="91425" anchor="t" anchorCtr="0">
            <a:noAutofit/>
          </a:bodyPr>
          <a:lstStyle/>
          <a:p>
            <a:pPr indent="0">
              <a:buNone/>
            </a:pPr>
            <a:r>
              <a:rPr lang="es-ES_tradnl" sz="2800" dirty="0" smtClean="0"/>
              <a:t>- Compuesto </a:t>
            </a:r>
            <a:r>
              <a:rPr lang="es-ES_tradnl" sz="2800" dirty="0"/>
              <a:t>de juntas sin sílice  </a:t>
            </a:r>
            <a:endParaRPr lang="en-US" sz="2800" dirty="0"/>
          </a:p>
          <a:p>
            <a:pPr lvl="1">
              <a:buFont typeface="Arial" panose="020B0604020202020204" pitchFamily="34" charset="0"/>
              <a:buChar char="•"/>
            </a:pPr>
            <a:r>
              <a:rPr lang="es-ES_tradnl" dirty="0" smtClean="0"/>
              <a:t> Revise </a:t>
            </a:r>
            <a:r>
              <a:rPr lang="es-ES_tradnl" dirty="0"/>
              <a:t>el SDS </a:t>
            </a:r>
            <a:endParaRPr lang="en-US" dirty="0"/>
          </a:p>
          <a:p>
            <a:pPr indent="0">
              <a:buNone/>
            </a:pPr>
            <a:r>
              <a:rPr lang="es-ES_tradnl" sz="2800" dirty="0" smtClean="0"/>
              <a:t>- Utilice </a:t>
            </a:r>
            <a:r>
              <a:rPr lang="es-ES_tradnl" sz="2800" dirty="0"/>
              <a:t>el método de esponja húmeda </a:t>
            </a:r>
            <a:endParaRPr lang="en-US" sz="2800" dirty="0"/>
          </a:p>
          <a:p>
            <a:pPr indent="0">
              <a:buNone/>
            </a:pPr>
            <a:r>
              <a:rPr lang="es-ES_tradnl" sz="2800" dirty="0" smtClean="0"/>
              <a:t>- Utilice </a:t>
            </a:r>
            <a:r>
              <a:rPr lang="es-ES_tradnl" sz="2800" dirty="0"/>
              <a:t>una lijadora con un sistema de recolección de polvo </a:t>
            </a:r>
            <a:endParaRPr lang="en-US" sz="2800" dirty="0"/>
          </a:p>
          <a:p>
            <a:pPr indent="0">
              <a:buNone/>
            </a:pPr>
            <a:r>
              <a:rPr lang="es-ES_tradnl" sz="2800" dirty="0" smtClean="0"/>
              <a:t>- Utilice </a:t>
            </a:r>
            <a:r>
              <a:rPr lang="es-ES_tradnl" sz="2800" dirty="0"/>
              <a:t>el método del “pole” </a:t>
            </a:r>
            <a:endParaRPr lang="en-US" sz="2800" dirty="0"/>
          </a:p>
          <a:p>
            <a:pPr lvl="1">
              <a:buFont typeface="Arial" panose="020B0604020202020204" pitchFamily="34" charset="0"/>
              <a:buChar char="•"/>
            </a:pPr>
            <a:r>
              <a:rPr lang="es-ES_tradnl" dirty="0" smtClean="0"/>
              <a:t> Lo </a:t>
            </a:r>
            <a:r>
              <a:rPr lang="es-ES_tradnl" dirty="0"/>
              <a:t>mantiene más lejos del punto de generación de polvo</a:t>
            </a:r>
            <a:endParaRPr lang="en-US" dirty="0"/>
          </a:p>
        </p:txBody>
      </p:sp>
      <p:pic>
        <p:nvPicPr>
          <p:cNvPr id="4" name="Picture 3" descr="Trabajador puliendo junta de panel de yeso con controles de ingeniería "/>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125557"/>
            <a:ext cx="3657600" cy="3962400"/>
          </a:xfrm>
          <a:prstGeom prst="rect">
            <a:avLst/>
          </a:prstGeom>
          <a:noFill/>
          <a:ln>
            <a:noFill/>
          </a:ln>
        </p:spPr>
      </p:pic>
      <p:cxnSp>
        <p:nvCxnSpPr>
          <p:cNvPr id="3" name="Straight Arrow Connector 2" descr="arrow"/>
          <p:cNvCxnSpPr/>
          <p:nvPr/>
        </p:nvCxnSpPr>
        <p:spPr>
          <a:xfrm flipV="1">
            <a:off x="4876800" y="3048000"/>
            <a:ext cx="990600" cy="838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descr="arrow"/>
          <p:cNvCxnSpPr/>
          <p:nvPr/>
        </p:nvCxnSpPr>
        <p:spPr>
          <a:xfrm flipV="1">
            <a:off x="5105400" y="3810001"/>
            <a:ext cx="2057400" cy="114299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7391400" y="1371600"/>
            <a:ext cx="2743200" cy="184666"/>
          </a:xfrm>
          <a:prstGeom prst="rect">
            <a:avLst/>
          </a:prstGeom>
          <a:noFill/>
        </p:spPr>
        <p:txBody>
          <a:bodyPr wrap="square" rtlCol="0">
            <a:spAutoFit/>
          </a:bodyPr>
          <a:lstStyle/>
          <a:p>
            <a:r>
              <a:rPr lang="es-ES_tradnl" sz="600" smtClean="0"/>
              <a:t>Foto cortesía de Haselden Construction </a:t>
            </a:r>
            <a:endParaRPr lang="es-ES_tradnl" sz="600" dirty="0"/>
          </a:p>
        </p:txBody>
      </p:sp>
      <p:sp>
        <p:nvSpPr>
          <p:cNvPr id="2" name="Rectangle 1"/>
          <p:cNvSpPr/>
          <p:nvPr/>
        </p:nvSpPr>
        <p:spPr>
          <a:xfrm>
            <a:off x="5029200" y="4600126"/>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Trabajador puliendo junta de panel de yeso con controles de ingeniería </a:t>
            </a:r>
            <a:endParaRPr lang="en-US" sz="1000" dirty="0">
              <a:latin typeface="+mn-lt"/>
            </a:endParaRP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68</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prstGeom prst="rect">
            <a:avLst/>
          </a:prstGeom>
          <a:noFill/>
          <a:ln>
            <a:noFill/>
          </a:ln>
        </p:spPr>
        <p:txBody>
          <a:bodyPr lIns="91425" tIns="91425" rIns="91425" bIns="91425" anchor="ctr" anchorCtr="0">
            <a:noAutofit/>
          </a:bodyPr>
          <a:lstStyle/>
          <a:p>
            <a:r>
              <a:rPr lang="es-ES_tradnl" sz="4000" dirty="0"/>
              <a:t>El Polvo de Sílice Puede Entrar en el Aire Cuando Limpia </a:t>
            </a:r>
            <a:endParaRPr lang="en-US" sz="4000" dirty="0"/>
          </a:p>
        </p:txBody>
      </p:sp>
      <p:sp>
        <p:nvSpPr>
          <p:cNvPr id="483" name="Shape 483"/>
          <p:cNvSpPr txBox="1">
            <a:spLocks noGrp="1"/>
          </p:cNvSpPr>
          <p:nvPr>
            <p:ph type="body" idx="1"/>
          </p:nvPr>
        </p:nvSpPr>
        <p:spPr>
          <a:xfrm>
            <a:off x="685800" y="1371600"/>
            <a:ext cx="3809998" cy="4419600"/>
          </a:xfrm>
          <a:prstGeom prst="rect">
            <a:avLst/>
          </a:prstGeom>
          <a:noFill/>
          <a:ln>
            <a:noFill/>
          </a:ln>
        </p:spPr>
        <p:txBody>
          <a:bodyPr lIns="91425" tIns="91425" rIns="91425" bIns="91425" anchor="t" anchorCtr="0">
            <a:noAutofit/>
          </a:bodyPr>
          <a:lstStyle/>
          <a:p>
            <a:pPr lvl="0"/>
            <a:r>
              <a:rPr lang="es-ES_tradnl" dirty="0" smtClean="0"/>
              <a:t> Formas de limpiar el polvo seco</a:t>
            </a:r>
            <a:endParaRPr lang="es-ES_tradnl" sz="1100" dirty="0" smtClean="0"/>
          </a:p>
          <a:p>
            <a:pPr lvl="1"/>
            <a:r>
              <a:rPr lang="es-ES_tradnl" dirty="0" smtClean="0"/>
              <a:t> Limpiar en mojado</a:t>
            </a:r>
            <a:endParaRPr lang="es-ES_tradnl" sz="1200" dirty="0" smtClean="0"/>
          </a:p>
          <a:p>
            <a:pPr lvl="1"/>
            <a:r>
              <a:rPr lang="es-ES_tradnl" dirty="0" smtClean="0"/>
              <a:t> Aspiradora HEPA </a:t>
            </a:r>
            <a:endParaRPr lang="es-ES_tradnl" sz="1200" dirty="0" smtClean="0"/>
          </a:p>
          <a:p>
            <a:pPr lvl="1"/>
            <a:r>
              <a:rPr lang="es-ES_tradnl" dirty="0" smtClean="0"/>
              <a:t> Utilice material para barrer el piso</a:t>
            </a:r>
            <a:endParaRPr lang="es-ES_tradnl" sz="1200" dirty="0" smtClean="0"/>
          </a:p>
          <a:p>
            <a:pPr lvl="0"/>
            <a:r>
              <a:rPr lang="es-ES_tradnl" dirty="0" smtClean="0"/>
              <a:t> Cuando utilice agua – limpie antes que el lodo se seque </a:t>
            </a:r>
            <a:endParaRPr lang="es-ES_tradnl" sz="1100" dirty="0" smtClean="0"/>
          </a:p>
          <a:p>
            <a:pPr marL="234950" indent="0">
              <a:buNone/>
            </a:pPr>
            <a:endParaRPr lang="es-ES_tradnl" sz="1200" b="0" i="0" u="none" strike="noStrike" cap="none" dirty="0">
              <a:solidFill>
                <a:schemeClr val="dk1"/>
              </a:solidFill>
              <a:sym typeface="Tahoma"/>
            </a:endParaRPr>
          </a:p>
        </p:txBody>
      </p:sp>
      <p:sp>
        <p:nvSpPr>
          <p:cNvPr id="2" name="Text Placeholder 1"/>
          <p:cNvSpPr>
            <a:spLocks noGrp="1"/>
          </p:cNvSpPr>
          <p:nvPr>
            <p:ph type="body" idx="2"/>
          </p:nvPr>
        </p:nvSpPr>
        <p:spPr>
          <a:xfrm>
            <a:off x="4724400" y="4419600"/>
            <a:ext cx="3733798" cy="1371600"/>
          </a:xfrm>
        </p:spPr>
        <p:txBody>
          <a:bodyPr/>
          <a:lstStyle/>
          <a:p>
            <a:pPr lvl="0"/>
            <a:r>
              <a:rPr lang="es-ES_tradnl" dirty="0" smtClean="0">
                <a:solidFill>
                  <a:srgbClr val="FF0000"/>
                </a:solidFill>
              </a:rPr>
              <a:t> </a:t>
            </a:r>
            <a:r>
              <a:rPr lang="es-ES_tradnl" u="sng" dirty="0" smtClean="0">
                <a:solidFill>
                  <a:srgbClr val="FF0000"/>
                </a:solidFill>
              </a:rPr>
              <a:t>NO</a:t>
            </a:r>
            <a:r>
              <a:rPr lang="es-ES_tradnl" dirty="0" smtClean="0">
                <a:solidFill>
                  <a:srgbClr val="FF0000"/>
                </a:solidFill>
              </a:rPr>
              <a:t> utilice</a:t>
            </a:r>
            <a:endParaRPr lang="es-ES_tradnl" sz="1200" dirty="0" smtClean="0">
              <a:solidFill>
                <a:srgbClr val="FF0000"/>
              </a:solidFill>
            </a:endParaRPr>
          </a:p>
          <a:p>
            <a:pPr lvl="1"/>
            <a:r>
              <a:rPr lang="es-ES_tradnl" dirty="0" smtClean="0">
                <a:solidFill>
                  <a:srgbClr val="FF0000"/>
                </a:solidFill>
              </a:rPr>
              <a:t> Aire comprimido</a:t>
            </a:r>
            <a:endParaRPr lang="es-ES_tradnl" sz="1200" dirty="0" smtClean="0">
              <a:solidFill>
                <a:srgbClr val="FF0000"/>
              </a:solidFill>
            </a:endParaRPr>
          </a:p>
          <a:p>
            <a:pPr lvl="1"/>
            <a:r>
              <a:rPr lang="es-ES_tradnl" dirty="0" smtClean="0">
                <a:solidFill>
                  <a:srgbClr val="FF0000"/>
                </a:solidFill>
              </a:rPr>
              <a:t> Barrido en seco</a:t>
            </a:r>
            <a:endParaRPr lang="es-ES_tradnl" sz="1200" dirty="0" smtClean="0">
              <a:solidFill>
                <a:srgbClr val="FF0000"/>
              </a:solidFill>
            </a:endParaRPr>
          </a:p>
          <a:p>
            <a:pPr lvl="1"/>
            <a:r>
              <a:rPr lang="es-ES_tradnl" dirty="0" smtClean="0">
                <a:solidFill>
                  <a:srgbClr val="FF0000"/>
                </a:solidFill>
              </a:rPr>
              <a:t> Cepillado en seco</a:t>
            </a:r>
            <a:endParaRPr lang="es-ES_tradnl" sz="1200" dirty="0" smtClean="0">
              <a:solidFill>
                <a:srgbClr val="FF0000"/>
              </a:solidFill>
            </a:endParaRPr>
          </a:p>
          <a:p>
            <a:pPr lvl="1"/>
            <a:r>
              <a:rPr lang="es-ES_tradnl" dirty="0" smtClean="0">
                <a:solidFill>
                  <a:srgbClr val="FF0000"/>
                </a:solidFill>
              </a:rPr>
              <a:t> Arena para gatos</a:t>
            </a:r>
            <a:endParaRPr lang="es-ES_tradnl" sz="1200" dirty="0" smtClean="0">
              <a:solidFill>
                <a:srgbClr val="FF0000"/>
              </a:solidFill>
            </a:endParaRPr>
          </a:p>
          <a:p>
            <a:pPr lvl="1" indent="-76200">
              <a:buFont typeface="Tahoma"/>
              <a:buChar char="•"/>
            </a:pPr>
            <a:endParaRPr lang="es-ES_tradnl" dirty="0" smtClean="0">
              <a:solidFill>
                <a:srgbClr val="FF0000"/>
              </a:solidFill>
            </a:endParaRPr>
          </a:p>
          <a:p>
            <a:pPr lvl="1" indent="-107950">
              <a:spcBef>
                <a:spcPts val="560"/>
              </a:spcBef>
              <a:buNone/>
            </a:pPr>
            <a:endParaRPr lang="es-ES_tradnl" sz="2800" dirty="0" smtClean="0">
              <a:solidFill>
                <a:srgbClr val="FF0000"/>
              </a:solidFill>
            </a:endParaRPr>
          </a:p>
          <a:p>
            <a:pPr lvl="2" indent="-76200">
              <a:spcBef>
                <a:spcPts val="480"/>
              </a:spcBef>
              <a:buNone/>
            </a:pPr>
            <a:endParaRPr lang="es-ES_tradnl" sz="2400" dirty="0" smtClean="0">
              <a:solidFill>
                <a:srgbClr val="FF0000"/>
              </a:solidFill>
            </a:endParaRPr>
          </a:p>
          <a:p>
            <a:pPr indent="0">
              <a:buNone/>
            </a:pPr>
            <a:endParaRPr lang="es-ES_tradnl" dirty="0">
              <a:solidFill>
                <a:srgbClr val="FF0000"/>
              </a:solidFill>
            </a:endParaRPr>
          </a:p>
        </p:txBody>
      </p:sp>
      <p:pic>
        <p:nvPicPr>
          <p:cNvPr id="14338" name="Picture 2" descr="Trabajador barriendo el polvo con material para barrer el piso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676400"/>
            <a:ext cx="3946256" cy="26262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67600" y="1496243"/>
            <a:ext cx="2286000" cy="215444"/>
          </a:xfrm>
          <a:prstGeom prst="rect">
            <a:avLst/>
          </a:prstGeom>
          <a:noFill/>
        </p:spPr>
        <p:txBody>
          <a:bodyPr wrap="square" rtlCol="0">
            <a:spAutoFit/>
          </a:bodyPr>
          <a:lstStyle/>
          <a:p>
            <a:r>
              <a:rPr lang="en-US" sz="800" dirty="0" err="1" smtClean="0"/>
              <a:t>Foto</a:t>
            </a:r>
            <a:r>
              <a:rPr lang="en-US" sz="800" dirty="0" smtClean="0"/>
              <a:t> </a:t>
            </a:r>
            <a:r>
              <a:rPr lang="en-US" sz="800" dirty="0" err="1" smtClean="0"/>
              <a:t>por</a:t>
            </a:r>
            <a:r>
              <a:rPr lang="en-US" sz="800" dirty="0" smtClean="0"/>
              <a:t> </a:t>
            </a:r>
            <a:r>
              <a:rPr lang="en-US" sz="800" dirty="0" err="1" smtClean="0"/>
              <a:t>Haselden</a:t>
            </a:r>
            <a:r>
              <a:rPr lang="en-US" sz="800" dirty="0" smtClean="0"/>
              <a:t> </a:t>
            </a:r>
            <a:r>
              <a:rPr lang="en-US" sz="800" dirty="0"/>
              <a:t>Construction</a:t>
            </a:r>
          </a:p>
        </p:txBody>
      </p:sp>
      <p:sp>
        <p:nvSpPr>
          <p:cNvPr id="4" name="Rectangle 3"/>
          <p:cNvSpPr/>
          <p:nvPr/>
        </p:nvSpPr>
        <p:spPr>
          <a:xfrm>
            <a:off x="5163015" y="4291482"/>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Trabajador barriendo el polvo con material para barrer el piso </a:t>
            </a:r>
            <a:endParaRPr lang="en-US" sz="1000" dirty="0">
              <a:latin typeface="+mn-lt"/>
            </a:endParaRP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69</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7</a:t>
            </a:fld>
            <a:endParaRPr lang="en-US" sz="1400" b="0" i="0" u="none" strike="noStrike" cap="none">
              <a:solidFill>
                <a:srgbClr val="000000"/>
              </a:solidFill>
              <a:latin typeface="Times New Roman"/>
              <a:ea typeface="Times New Roman"/>
              <a:cs typeface="Times New Roman"/>
              <a:sym typeface="Times New Roman"/>
            </a:endParaRPr>
          </a:p>
        </p:txBody>
      </p:sp>
      <p:sp>
        <p:nvSpPr>
          <p:cNvPr id="5" name="Text Placeholder 4"/>
          <p:cNvSpPr>
            <a:spLocks noGrp="1"/>
          </p:cNvSpPr>
          <p:nvPr>
            <p:ph type="body" sz="quarter" idx="14"/>
            <p:custDataLst>
              <p:tags r:id="rId2"/>
            </p:custDataLst>
          </p:nvPr>
        </p:nvSpPr>
        <p:spPr>
          <a:xfrm>
            <a:off x="381000" y="2667000"/>
            <a:ext cx="4095750" cy="3810000"/>
          </a:xfrm>
        </p:spPr>
        <p:txBody>
          <a:bodyPr/>
          <a:lstStyle/>
          <a:p>
            <a:pPr marL="660400" lvl="0" indent="-457200">
              <a:buFont typeface="+mj-lt"/>
              <a:buAutoNum type="arabicPeriod"/>
            </a:pPr>
            <a:r>
              <a:rPr lang="es-ES_tradnl" sz="2400" dirty="0" smtClean="0">
                <a:latin typeface="+mn-lt"/>
              </a:rPr>
              <a:t>Cortar</a:t>
            </a:r>
          </a:p>
          <a:p>
            <a:pPr marL="660400" lvl="0" indent="-457200">
              <a:buFont typeface="+mj-lt"/>
              <a:buAutoNum type="arabicPeriod"/>
            </a:pPr>
            <a:r>
              <a:rPr lang="es-ES_tradnl" sz="2400" dirty="0" smtClean="0">
                <a:latin typeface="+mn-lt"/>
              </a:rPr>
              <a:t>Moler</a:t>
            </a:r>
          </a:p>
          <a:p>
            <a:pPr marL="660400" lvl="0" indent="-457200">
              <a:buFont typeface="+mj-lt"/>
              <a:buAutoNum type="arabicPeriod"/>
            </a:pPr>
            <a:r>
              <a:rPr lang="es-ES_tradnl" sz="2400" dirty="0" smtClean="0">
                <a:latin typeface="+mn-lt"/>
              </a:rPr>
              <a:t>Acabado de paredes secas</a:t>
            </a:r>
          </a:p>
          <a:p>
            <a:pPr marL="660400" lvl="0" indent="-457200">
              <a:buFont typeface="+mj-lt"/>
              <a:buAutoNum type="arabicPeriod"/>
            </a:pPr>
            <a:r>
              <a:rPr lang="es-ES_tradnl" sz="2400" dirty="0" smtClean="0">
                <a:latin typeface="+mn-lt"/>
              </a:rPr>
              <a:t>Todas las anteriores</a:t>
            </a:r>
          </a:p>
          <a:p>
            <a:endParaRPr lang="en-US" dirty="0"/>
          </a:p>
        </p:txBody>
      </p:sp>
      <p:sp>
        <p:nvSpPr>
          <p:cNvPr id="9" name="Shape 318"/>
          <p:cNvSpPr txBox="1">
            <a:spLocks noGrp="1"/>
          </p:cNvSpPr>
          <p:nvPr>
            <p:ph type="body" idx="13"/>
          </p:nvPr>
        </p:nvSpPr>
        <p:spPr>
          <a:prstGeom prst="rect">
            <a:avLst/>
          </a:prstGeom>
          <a:noFill/>
          <a:ln>
            <a:noFill/>
          </a:ln>
        </p:spPr>
        <p:txBody>
          <a:bodyPr lIns="91425" tIns="45700" rIns="91425" bIns="45700" anchor="t" anchorCtr="0">
            <a:noAutofit/>
          </a:bodyPr>
          <a:lstStyle/>
          <a:p>
            <a:pPr marL="203200" indent="0">
              <a:buNone/>
            </a:pPr>
            <a:r>
              <a:rPr lang="es-ES_tradnl" sz="2400" dirty="0" smtClean="0">
                <a:latin typeface="+mn-lt"/>
              </a:rPr>
              <a:t>2) ¿Cuál </a:t>
            </a:r>
            <a:r>
              <a:rPr lang="es-ES_tradnl" sz="2400" dirty="0">
                <a:latin typeface="+mn-lt"/>
              </a:rPr>
              <a:t>de las siguientes actividades crea grandes cantidades de polvo de sílice visible e invisible?</a:t>
            </a:r>
            <a:endParaRPr lang="en-US" sz="2400" dirty="0">
              <a:latin typeface="+mn-lt"/>
            </a:endParaRPr>
          </a:p>
        </p:txBody>
      </p:sp>
      <p:sp>
        <p:nvSpPr>
          <p:cNvPr id="10" name="Shape 31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ES_tradnl" sz="4400" b="0" i="0" u="none" strike="noStrike" cap="none" dirty="0" smtClean="0">
                <a:solidFill>
                  <a:srgbClr val="00539B"/>
                </a:solidFill>
                <a:latin typeface="Tahoma"/>
                <a:ea typeface="Tahoma"/>
                <a:cs typeface="Tahoma"/>
                <a:sym typeface="Tahoma"/>
              </a:rPr>
              <a:t>Prueba</a:t>
            </a:r>
            <a:r>
              <a:rPr lang="en-US" sz="4400" b="0" i="0" u="none" strike="noStrike" cap="none" dirty="0" smtClean="0">
                <a:solidFill>
                  <a:srgbClr val="00539B"/>
                </a:solidFill>
                <a:latin typeface="Tahoma"/>
                <a:ea typeface="Tahoma"/>
                <a:cs typeface="Tahoma"/>
                <a:sym typeface="Tahoma"/>
              </a:rPr>
              <a:t> Previa #2</a:t>
            </a:r>
            <a:endParaRPr lang="en-US" sz="4400" b="0" i="0" u="none" strike="noStrike" cap="none" dirty="0">
              <a:solidFill>
                <a:srgbClr val="00539B"/>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8763000" cy="1143000"/>
          </a:xfrm>
        </p:spPr>
        <p:txBody>
          <a:bodyPr/>
          <a:lstStyle/>
          <a:p>
            <a:r>
              <a:rPr lang="es-ES_tradnl" dirty="0" smtClean="0"/>
              <a:t>Concurso de Preguntas #12</a:t>
            </a:r>
            <a:endParaRPr lang="en-US" dirty="0"/>
          </a:p>
        </p:txBody>
      </p:sp>
      <p:sp>
        <p:nvSpPr>
          <p:cNvPr id="3" name="Slide Number Placeholder 2"/>
          <p:cNvSpPr>
            <a:spLocks noGrp="1"/>
          </p:cNvSpPr>
          <p:nvPr>
            <p:ph type="sldNum" idx="12"/>
          </p:nvPr>
        </p:nvSpPr>
        <p:spPr>
          <a:xfrm>
            <a:off x="7200900" y="6477000"/>
            <a:ext cx="1904999" cy="457200"/>
          </a:xfrm>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70</a:t>
            </a:fld>
            <a:endParaRPr lang="en-US" sz="1400" b="0" i="0" u="none" strike="noStrike" cap="none" dirty="0">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¿Cuándo se debe usar aire comprimido para limpiar el polvo que podría contener sílice?</a:t>
            </a:r>
            <a:endParaRPr lang="en-US" sz="2400" dirty="0" smtClean="0">
              <a:latin typeface="+mn-lt"/>
            </a:endParaRPr>
          </a:p>
          <a:p>
            <a:endParaRPr lang="en-US" dirty="0"/>
          </a:p>
        </p:txBody>
      </p:sp>
      <p:sp>
        <p:nvSpPr>
          <p:cNvPr id="5" name="Text Placeholder 4"/>
          <p:cNvSpPr>
            <a:spLocks noGrp="1"/>
          </p:cNvSpPr>
          <p:nvPr>
            <p:ph type="body" sz="quarter" idx="14"/>
            <p:custDataLst>
              <p:tags r:id="rId3"/>
            </p:custDataLst>
          </p:nvPr>
        </p:nvSpPr>
        <p:spPr/>
        <p:txBody>
          <a:bodyPr>
            <a:normAutofit/>
          </a:bodyPr>
          <a:lstStyle/>
          <a:p>
            <a:pPr lvl="0" indent="0">
              <a:buNone/>
            </a:pPr>
            <a:r>
              <a:rPr lang="es-ES_tradnl" sz="2400" dirty="0" smtClean="0">
                <a:latin typeface="+mn-lt"/>
              </a:rPr>
              <a:t>1. Cuando nadie está viendo</a:t>
            </a:r>
          </a:p>
          <a:p>
            <a:pPr lvl="0" indent="0">
              <a:buNone/>
            </a:pPr>
            <a:r>
              <a:rPr lang="es-ES_tradnl" sz="2400" dirty="0" smtClean="0">
                <a:latin typeface="+mn-lt"/>
              </a:rPr>
              <a:t>2. Para limpiar una pieza antes de trabajar en ella</a:t>
            </a:r>
          </a:p>
          <a:p>
            <a:pPr lvl="0" indent="0">
              <a:buNone/>
            </a:pPr>
            <a:r>
              <a:rPr lang="es-ES_tradnl" sz="2400" dirty="0" smtClean="0">
                <a:latin typeface="+mn-lt"/>
              </a:rPr>
              <a:t>3. Para limpiar la ropa que se quita al final del día</a:t>
            </a:r>
          </a:p>
          <a:p>
            <a:pPr lvl="0" indent="0">
              <a:buNone/>
            </a:pPr>
            <a:r>
              <a:rPr lang="es-ES_tradnl" sz="2400" dirty="0" smtClean="0">
                <a:latin typeface="+mn-lt"/>
              </a:rPr>
              <a:t>4. Nunca</a:t>
            </a:r>
          </a:p>
          <a:p>
            <a:endParaRPr lang="en-US" dirty="0"/>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381000" y="0"/>
            <a:ext cx="8763000" cy="1143000"/>
          </a:xfrm>
          <a:prstGeom prst="rect">
            <a:avLst/>
          </a:prstGeom>
          <a:noFill/>
          <a:ln>
            <a:noFill/>
          </a:ln>
        </p:spPr>
        <p:txBody>
          <a:bodyPr lIns="91425" tIns="91425" rIns="91425" bIns="91425" anchor="ctr" anchorCtr="0">
            <a:noAutofit/>
          </a:bodyPr>
          <a:lstStyle/>
          <a:p>
            <a:r>
              <a:rPr lang="es-ES_tradnl" dirty="0"/>
              <a:t>No se Lleve la Sílice a Casa con Usted </a:t>
            </a:r>
            <a:endParaRPr lang="en-US" dirty="0"/>
          </a:p>
        </p:txBody>
      </p:sp>
      <p:sp>
        <p:nvSpPr>
          <p:cNvPr id="489" name="Shape 489"/>
          <p:cNvSpPr txBox="1">
            <a:spLocks noGrp="1"/>
          </p:cNvSpPr>
          <p:nvPr>
            <p:ph type="body" idx="1"/>
          </p:nvPr>
        </p:nvSpPr>
        <p:spPr>
          <a:xfrm>
            <a:off x="653143" y="1848593"/>
            <a:ext cx="4223657" cy="4552207"/>
          </a:xfrm>
          <a:prstGeom prst="rect">
            <a:avLst/>
          </a:prstGeom>
          <a:noFill/>
          <a:ln>
            <a:noFill/>
          </a:ln>
        </p:spPr>
        <p:txBody>
          <a:bodyPr lIns="91425" tIns="91425" rIns="91425" bIns="91425" anchor="t" anchorCtr="0">
            <a:noAutofit/>
          </a:bodyPr>
          <a:lstStyle/>
          <a:p>
            <a:pPr lvl="0"/>
            <a:r>
              <a:rPr lang="es-ES_tradnl" sz="2800" dirty="0" smtClean="0"/>
              <a:t>   Deseche </a:t>
            </a:r>
            <a:r>
              <a:rPr lang="es-ES_tradnl" sz="2800" dirty="0"/>
              <a:t>la ropa </a:t>
            </a:r>
            <a:r>
              <a:rPr lang="es-ES_tradnl" sz="2800" dirty="0" smtClean="0"/>
              <a:t>	desechable </a:t>
            </a:r>
            <a:r>
              <a:rPr lang="es-ES_tradnl" sz="2800" dirty="0"/>
              <a:t>o </a:t>
            </a:r>
            <a:r>
              <a:rPr lang="es-ES_tradnl" sz="2800" dirty="0" smtClean="0"/>
              <a:t>	cámbiese </a:t>
            </a:r>
            <a:r>
              <a:rPr lang="es-ES_tradnl" sz="2800" dirty="0"/>
              <a:t>de ropa </a:t>
            </a:r>
            <a:r>
              <a:rPr lang="es-ES_tradnl" sz="2800" dirty="0" smtClean="0"/>
              <a:t>	en </a:t>
            </a:r>
            <a:r>
              <a:rPr lang="es-ES_tradnl" sz="2800" dirty="0"/>
              <a:t>el trabajo</a:t>
            </a:r>
            <a:endParaRPr lang="en-US" sz="2800" dirty="0"/>
          </a:p>
          <a:p>
            <a:pPr lvl="0"/>
            <a:r>
              <a:rPr lang="es-ES_tradnl" sz="2800" dirty="0" smtClean="0"/>
              <a:t>   Estacione </a:t>
            </a:r>
            <a:r>
              <a:rPr lang="es-ES_tradnl" sz="2800" dirty="0"/>
              <a:t>su auto </a:t>
            </a:r>
            <a:r>
              <a:rPr lang="es-ES_tradnl" sz="2800" dirty="0" smtClean="0"/>
              <a:t>	lejos </a:t>
            </a:r>
            <a:r>
              <a:rPr lang="es-ES_tradnl" sz="2800" dirty="0"/>
              <a:t>del sitio</a:t>
            </a:r>
            <a:endParaRPr lang="en-US" sz="2800" dirty="0"/>
          </a:p>
          <a:p>
            <a:pPr lvl="0"/>
            <a:r>
              <a:rPr lang="es-ES_tradnl" sz="2800" dirty="0" smtClean="0"/>
              <a:t>   Cubra </a:t>
            </a:r>
            <a:r>
              <a:rPr lang="es-ES_tradnl" sz="2800" dirty="0"/>
              <a:t>el asiento y </a:t>
            </a:r>
            <a:r>
              <a:rPr lang="es-ES_tradnl" sz="2800" dirty="0" smtClean="0"/>
              <a:t> 	la </a:t>
            </a:r>
            <a:r>
              <a:rPr lang="es-ES_tradnl" sz="2800" dirty="0"/>
              <a:t>alfombra de su </a:t>
            </a:r>
            <a:r>
              <a:rPr lang="es-ES_tradnl" sz="2800" dirty="0" smtClean="0"/>
              <a:t>	auto</a:t>
            </a:r>
            <a:endParaRPr lang="en-US" sz="2800" dirty="0"/>
          </a:p>
        </p:txBody>
      </p:sp>
      <p:pic>
        <p:nvPicPr>
          <p:cNvPr id="4" name="Picture 6" descr="Cabina de un camión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1" y="1905000"/>
            <a:ext cx="2895600" cy="3124200"/>
          </a:xfrm>
          <a:prstGeom prst="rect">
            <a:avLst/>
          </a:prstGeom>
          <a:noFill/>
          <a:ln w="9525">
            <a:noFill/>
            <a:miter lim="800000"/>
            <a:headEnd/>
            <a:tailEnd/>
          </a:ln>
        </p:spPr>
      </p:pic>
      <p:sp>
        <p:nvSpPr>
          <p:cNvPr id="5" name="TextBox 171"/>
          <p:cNvSpPr txBox="1">
            <a:spLocks noChangeArrowheads="1"/>
          </p:cNvSpPr>
          <p:nvPr/>
        </p:nvSpPr>
        <p:spPr bwMode="auto">
          <a:xfrm>
            <a:off x="7090317" y="1705982"/>
            <a:ext cx="2057400" cy="184150"/>
          </a:xfrm>
          <a:prstGeom prst="rect">
            <a:avLst/>
          </a:prstGeom>
          <a:noFill/>
          <a:ln w="9525">
            <a:noFill/>
            <a:miter lim="800000"/>
            <a:headEnd/>
            <a:tailEnd/>
          </a:ln>
        </p:spPr>
        <p:txBody>
          <a:bodyPr>
            <a:spAutoFit/>
          </a:bodyPr>
          <a:lstStyle/>
          <a:p>
            <a:pPr algn="ctr"/>
            <a:r>
              <a:rPr lang="en-US" sz="600" dirty="0" err="1" smtClean="0">
                <a:latin typeface="Tahoma" pitchFamily="34" charset="0"/>
                <a:cs typeface="Tahoma" pitchFamily="34" charset="0"/>
              </a:rPr>
              <a:t>Foto</a:t>
            </a:r>
            <a:r>
              <a:rPr lang="en-US" sz="600" dirty="0" smtClean="0">
                <a:latin typeface="Tahoma" pitchFamily="34" charset="0"/>
                <a:cs typeface="Tahoma" pitchFamily="34" charset="0"/>
              </a:rPr>
              <a:t> </a:t>
            </a:r>
            <a:r>
              <a:rPr lang="en-US" sz="600" dirty="0" err="1" smtClean="0">
                <a:latin typeface="Tahoma" pitchFamily="34" charset="0"/>
                <a:cs typeface="Tahoma" pitchFamily="34" charset="0"/>
              </a:rPr>
              <a:t>por</a:t>
            </a:r>
            <a:r>
              <a:rPr lang="en-US" sz="600" dirty="0" smtClean="0">
                <a:latin typeface="Tahoma" pitchFamily="34" charset="0"/>
                <a:cs typeface="Tahoma" pitchFamily="34" charset="0"/>
              </a:rPr>
              <a:t> National </a:t>
            </a:r>
            <a:r>
              <a:rPr lang="en-US" sz="600" dirty="0">
                <a:latin typeface="Tahoma" pitchFamily="34" charset="0"/>
                <a:cs typeface="Tahoma" pitchFamily="34" charset="0"/>
              </a:rPr>
              <a:t>Jewish Health</a:t>
            </a:r>
          </a:p>
        </p:txBody>
      </p:sp>
      <p:sp>
        <p:nvSpPr>
          <p:cNvPr id="2" name="Rectangle 1"/>
          <p:cNvSpPr/>
          <p:nvPr/>
        </p:nvSpPr>
        <p:spPr>
          <a:xfrm>
            <a:off x="6527107" y="5029200"/>
            <a:ext cx="142378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Cabina de un camión </a:t>
            </a:r>
            <a:endParaRPr lang="en-US" sz="1000" dirty="0">
              <a:latin typeface="+mn-lt"/>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71</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r>
              <a:rPr lang="es-ES_tradnl" sz="3600" dirty="0"/>
              <a:t>¿Es necesario medir la sílice?</a:t>
            </a:r>
            <a:endParaRPr lang="en-US" sz="3600" dirty="0"/>
          </a:p>
        </p:txBody>
      </p:sp>
      <p:sp>
        <p:nvSpPr>
          <p:cNvPr id="504" name="Shape 504"/>
          <p:cNvSpPr txBox="1">
            <a:spLocks noGrp="1"/>
          </p:cNvSpPr>
          <p:nvPr>
            <p:ph type="body" idx="1"/>
          </p:nvPr>
        </p:nvSpPr>
        <p:spPr>
          <a:xfrm>
            <a:off x="685800" y="1219200"/>
            <a:ext cx="5791200" cy="5212972"/>
          </a:xfrm>
          <a:prstGeom prst="rect">
            <a:avLst/>
          </a:prstGeom>
          <a:noFill/>
          <a:ln>
            <a:noFill/>
          </a:ln>
        </p:spPr>
        <p:txBody>
          <a:bodyPr lIns="91425" tIns="45700" rIns="91425" bIns="45700" anchor="t" anchorCtr="0">
            <a:noAutofit/>
          </a:bodyPr>
          <a:lstStyle/>
          <a:p>
            <a:pPr lvl="0" indent="0">
              <a:buNone/>
            </a:pPr>
            <a:r>
              <a:rPr lang="es-ES_tradnl" sz="2500" dirty="0" smtClean="0"/>
              <a:t>1. ¿Está </a:t>
            </a:r>
            <a:r>
              <a:rPr lang="es-ES_tradnl" sz="2500" dirty="0"/>
              <a:t>utilizando las herramientas y equipos enumerados en la Tabla 1? </a:t>
            </a:r>
            <a:endParaRPr lang="en-US" sz="2500" dirty="0"/>
          </a:p>
          <a:p>
            <a:pPr lvl="1"/>
            <a:r>
              <a:rPr lang="es-ES_tradnl" sz="2500" dirty="0"/>
              <a:t>16 piezas de equipos y controles</a:t>
            </a:r>
            <a:endParaRPr lang="en-US" sz="2500" dirty="0"/>
          </a:p>
          <a:p>
            <a:pPr lvl="0" indent="0">
              <a:buNone/>
            </a:pPr>
            <a:r>
              <a:rPr lang="es-ES_tradnl" sz="2500" dirty="0" smtClean="0"/>
              <a:t>2. ¿Las </a:t>
            </a:r>
            <a:r>
              <a:rPr lang="es-ES_tradnl" sz="2500" dirty="0"/>
              <a:t>está usando bajo las condiciones descritas en la Tabla 1?</a:t>
            </a:r>
            <a:endParaRPr lang="en-US" sz="2500" dirty="0"/>
          </a:p>
          <a:p>
            <a:pPr lvl="0" indent="0">
              <a:buNone/>
            </a:pPr>
            <a:r>
              <a:rPr lang="es-ES_tradnl" sz="2500" dirty="0" smtClean="0"/>
              <a:t>3. ¿Se </a:t>
            </a:r>
            <a:r>
              <a:rPr lang="es-ES_tradnl" sz="2500" dirty="0"/>
              <a:t>aplican </a:t>
            </a:r>
            <a:r>
              <a:rPr lang="es-ES_tradnl" sz="2500" b="1" u="sng" dirty="0"/>
              <a:t>todas</a:t>
            </a:r>
            <a:r>
              <a:rPr lang="es-ES_tradnl" sz="2500" dirty="0"/>
              <a:t> las medidas de control, prácticas de trabajo y protección respiratoria? —</a:t>
            </a:r>
            <a:endParaRPr lang="en-US" sz="2500" dirty="0"/>
          </a:p>
          <a:p>
            <a:pPr lvl="0" indent="0">
              <a:buNone/>
            </a:pPr>
            <a:r>
              <a:rPr lang="es-ES_tradnl" sz="2500" dirty="0" smtClean="0"/>
              <a:t>	- Si </a:t>
            </a:r>
            <a:r>
              <a:rPr lang="es-ES_tradnl" sz="2500" dirty="0"/>
              <a:t>la respuesta es Sí a las 3 </a:t>
            </a:r>
            <a:r>
              <a:rPr lang="es-ES_tradnl" sz="2500" dirty="0" smtClean="0"/>
              <a:t>	preguntas </a:t>
            </a:r>
            <a:r>
              <a:rPr lang="es-ES_tradnl" sz="2500" dirty="0"/>
              <a:t>– su exposición a </a:t>
            </a:r>
            <a:r>
              <a:rPr lang="es-ES_tradnl" sz="2500" dirty="0" smtClean="0"/>
              <a:t>la 	sílice </a:t>
            </a:r>
            <a:r>
              <a:rPr lang="es-ES_tradnl" sz="2500" u="sng" dirty="0"/>
              <a:t>no</a:t>
            </a:r>
            <a:r>
              <a:rPr lang="es-ES_tradnl" sz="2500" dirty="0"/>
              <a:t> tiene que ser </a:t>
            </a:r>
            <a:r>
              <a:rPr lang="es-ES_tradnl" sz="2500" dirty="0" smtClean="0"/>
              <a:t>medida </a:t>
            </a:r>
            <a:endParaRPr lang="en-US" sz="2500" dirty="0"/>
          </a:p>
        </p:txBody>
      </p:sp>
      <p:sp>
        <p:nvSpPr>
          <p:cNvPr id="2" name="TextBox 1"/>
          <p:cNvSpPr txBox="1"/>
          <p:nvPr/>
        </p:nvSpPr>
        <p:spPr>
          <a:xfrm>
            <a:off x="6553200" y="1066800"/>
            <a:ext cx="1722437" cy="215444"/>
          </a:xfrm>
          <a:prstGeom prst="rect">
            <a:avLst/>
          </a:prstGeom>
          <a:noFill/>
        </p:spPr>
        <p:txBody>
          <a:bodyPr wrap="square" rtlCol="0">
            <a:spAutoFit/>
          </a:bodyPr>
          <a:lstStyle/>
          <a:p>
            <a:r>
              <a:rPr lang="en-US" sz="800" dirty="0" smtClean="0"/>
              <a:t>Foto por CSU</a:t>
            </a:r>
            <a:endParaRPr lang="en-US" sz="800" dirty="0"/>
          </a:p>
        </p:txBody>
      </p:sp>
      <p:sp>
        <p:nvSpPr>
          <p:cNvPr id="3" name="TextBox 2"/>
          <p:cNvSpPr txBox="1"/>
          <p:nvPr/>
        </p:nvSpPr>
        <p:spPr>
          <a:xfrm>
            <a:off x="6576219" y="5693508"/>
            <a:ext cx="1881981" cy="738664"/>
          </a:xfrm>
          <a:prstGeom prst="rect">
            <a:avLst/>
          </a:prstGeom>
          <a:noFill/>
        </p:spPr>
        <p:txBody>
          <a:bodyPr wrap="square" rtlCol="0">
            <a:spAutoFit/>
          </a:bodyPr>
          <a:lstStyle/>
          <a:p>
            <a:r>
              <a:rPr lang="es-ES_tradnl" dirty="0"/>
              <a:t>La información completa está en su folleto de la Tabla 1 </a:t>
            </a:r>
            <a:endParaRPr lang="en-US" dirty="0"/>
          </a:p>
        </p:txBody>
      </p:sp>
      <p:sp>
        <p:nvSpPr>
          <p:cNvPr id="4" name="Rectangle 3"/>
          <p:cNvSpPr/>
          <p:nvPr/>
        </p:nvSpPr>
        <p:spPr>
          <a:xfrm>
            <a:off x="6324600" y="5486400"/>
            <a:ext cx="2605200"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con dispositivo llamado “ciclón”</a:t>
            </a:r>
            <a:endParaRPr lang="en-US" sz="1000" dirty="0">
              <a:latin typeface="+mn-lt"/>
            </a:endParaRP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72</a:t>
            </a:fld>
            <a:endParaRPr lang="en-US" sz="1400" b="0" i="0" u="none" strike="noStrike" cap="none">
              <a:solidFill>
                <a:schemeClr val="dk1"/>
              </a:solidFill>
              <a:latin typeface="Tahoma"/>
              <a:ea typeface="Tahoma"/>
              <a:cs typeface="Tahoma"/>
              <a:sym typeface="Tahoma"/>
            </a:endParaRPr>
          </a:p>
        </p:txBody>
      </p:sp>
      <p:pic>
        <p:nvPicPr>
          <p:cNvPr id="6" name="Picture 5" title="Trabajador con dispositivo llamado “cicló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53200" y="1219200"/>
            <a:ext cx="2105025" cy="4267200"/>
          </a:xfrm>
          <a:prstGeom prst="rect">
            <a:avLst/>
          </a:prstGeom>
        </p:spPr>
      </p:pic>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381000" y="152400"/>
            <a:ext cx="8763000" cy="1143000"/>
          </a:xfrm>
          <a:prstGeom prst="rect">
            <a:avLst/>
          </a:prstGeom>
          <a:noFill/>
          <a:ln>
            <a:noFill/>
          </a:ln>
        </p:spPr>
        <p:txBody>
          <a:bodyPr lIns="91425" tIns="45700" rIns="91425" bIns="45700" anchor="ctr" anchorCtr="0">
            <a:noAutofit/>
          </a:bodyPr>
          <a:lstStyle/>
          <a:p>
            <a:pPr lvl="0">
              <a:buSzPct val="25000"/>
            </a:pPr>
            <a:r>
              <a:rPr lang="es-ES_tradnl" sz="4000" dirty="0"/>
              <a:t>¿Cuál es el Equipo en la Tabla </a:t>
            </a:r>
            <a:r>
              <a:rPr lang="en-US" sz="4000" dirty="0" smtClean="0"/>
              <a:t>1 (</a:t>
            </a:r>
            <a:r>
              <a:rPr lang="en-US" sz="4000" dirty="0"/>
              <a:t>I)?</a:t>
            </a:r>
            <a:br>
              <a:rPr lang="en-US" sz="4000" dirty="0"/>
            </a:br>
            <a:endParaRPr lang="en-US" sz="4000" b="0" i="0" u="none" strike="noStrike" cap="none" dirty="0">
              <a:solidFill>
                <a:srgbClr val="00539B"/>
              </a:solidFill>
              <a:sym typeface="Tahoma"/>
            </a:endParaRPr>
          </a:p>
        </p:txBody>
      </p:sp>
      <p:sp>
        <p:nvSpPr>
          <p:cNvPr id="510" name="Shape 510"/>
          <p:cNvSpPr txBox="1">
            <a:spLocks noGrp="1"/>
          </p:cNvSpPr>
          <p:nvPr>
            <p:ph type="body" idx="1"/>
          </p:nvPr>
        </p:nvSpPr>
        <p:spPr>
          <a:xfrm>
            <a:off x="685800" y="1502674"/>
            <a:ext cx="7772400" cy="4593300"/>
          </a:xfrm>
          <a:prstGeom prst="rect">
            <a:avLst/>
          </a:prstGeom>
          <a:noFill/>
          <a:ln>
            <a:noFill/>
          </a:ln>
        </p:spPr>
        <p:txBody>
          <a:bodyPr lIns="91425" tIns="45700" rIns="91425" bIns="45700" anchor="t" anchorCtr="0">
            <a:noAutofit/>
          </a:bodyPr>
          <a:lstStyle/>
          <a:p>
            <a:pPr lvl="0"/>
            <a:r>
              <a:rPr lang="es-ES_tradnl" dirty="0" smtClean="0"/>
              <a:t> Sierras</a:t>
            </a:r>
            <a:endParaRPr lang="en-US" sz="1200" dirty="0"/>
          </a:p>
          <a:p>
            <a:pPr lvl="1"/>
            <a:r>
              <a:rPr lang="es-ES_tradnl" dirty="0"/>
              <a:t> Sierras estacionarias de mampostería </a:t>
            </a:r>
            <a:endParaRPr lang="en-US" sz="1100" dirty="0"/>
          </a:p>
          <a:p>
            <a:pPr lvl="1"/>
            <a:r>
              <a:rPr lang="es-ES_tradnl" dirty="0"/>
              <a:t> Sierras </a:t>
            </a:r>
            <a:r>
              <a:rPr lang="es-ES_tradnl" dirty="0" smtClean="0"/>
              <a:t>mecánicas </a:t>
            </a:r>
            <a:r>
              <a:rPr lang="es-ES_tradnl" dirty="0"/>
              <a:t>de mano</a:t>
            </a:r>
            <a:endParaRPr lang="en-US" sz="1100" dirty="0"/>
          </a:p>
          <a:p>
            <a:pPr lvl="2"/>
            <a:r>
              <a:rPr lang="es-ES_tradnl" dirty="0" smtClean="0"/>
              <a:t> Para </a:t>
            </a:r>
            <a:r>
              <a:rPr lang="es-ES_tradnl" dirty="0"/>
              <a:t>cortar tablas de fibra-cemento </a:t>
            </a:r>
            <a:endParaRPr lang="en-US" sz="1100" dirty="0"/>
          </a:p>
          <a:p>
            <a:pPr lvl="3"/>
            <a:r>
              <a:rPr lang="es-ES_tradnl" dirty="0"/>
              <a:t>Diámetro de la hojilla </a:t>
            </a:r>
            <a:r>
              <a:rPr lang="es-ES_tradnl" u="sng" dirty="0"/>
              <a:t>&lt;</a:t>
            </a:r>
            <a:r>
              <a:rPr lang="es-ES_tradnl" dirty="0"/>
              <a:t> 8”</a:t>
            </a:r>
            <a:endParaRPr lang="en-US" sz="1200" dirty="0"/>
          </a:p>
          <a:p>
            <a:pPr lvl="2"/>
            <a:r>
              <a:rPr lang="es-ES_tradnl" dirty="0" smtClean="0"/>
              <a:t> Cualquiera </a:t>
            </a:r>
            <a:r>
              <a:rPr lang="es-ES_tradnl" dirty="0"/>
              <a:t>otra sierra para cualquier otro propósito</a:t>
            </a:r>
            <a:endParaRPr lang="en-US" sz="1100" dirty="0"/>
          </a:p>
          <a:p>
            <a:pPr lvl="1"/>
            <a:r>
              <a:rPr lang="es-ES_tradnl" dirty="0"/>
              <a:t> Sierras de empuje</a:t>
            </a:r>
            <a:endParaRPr lang="en-US" sz="1100" dirty="0"/>
          </a:p>
          <a:p>
            <a:pPr lvl="1"/>
            <a:r>
              <a:rPr lang="es-ES_tradnl" dirty="0"/>
              <a:t> Sierras que se conducen</a:t>
            </a:r>
            <a:endParaRPr lang="en-US" sz="1100" dirty="0"/>
          </a:p>
          <a:p>
            <a:pPr lvl="1"/>
            <a:r>
              <a:rPr lang="es-ES_tradnl" dirty="0"/>
              <a:t> Sierras montadas en plataformas</a:t>
            </a:r>
            <a:endParaRPr lang="en-US" sz="1100"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73</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8" name="Picture 7" title="Sierra mecánica de mano con sistema de suministro de agu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52800" y="32084"/>
            <a:ext cx="2449902" cy="4039985"/>
          </a:xfrm>
          <a:prstGeom prst="rect">
            <a:avLst/>
          </a:prstGeom>
        </p:spPr>
      </p:pic>
      <p:pic>
        <p:nvPicPr>
          <p:cNvPr id="11" name="Picture 10" title="Sierra de empuje con sistema de suministro de agua"/>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67400" y="1752600"/>
            <a:ext cx="3122762" cy="2942705"/>
          </a:xfrm>
          <a:prstGeom prst="rect">
            <a:avLst/>
          </a:prstGeom>
        </p:spPr>
      </p:pic>
      <p:pic>
        <p:nvPicPr>
          <p:cNvPr id="6" name="Picture 5" title=" Sierra estacionaria de mampostería con sistema de suministro de agua"/>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2400" y="0"/>
            <a:ext cx="3151573" cy="3311611"/>
          </a:xfrm>
          <a:prstGeom prst="rect">
            <a:avLst/>
          </a:prstGeom>
        </p:spPr>
      </p:pic>
      <p:sp>
        <p:nvSpPr>
          <p:cNvPr id="516" name="Shape 516"/>
          <p:cNvSpPr txBox="1"/>
          <p:nvPr/>
        </p:nvSpPr>
        <p:spPr>
          <a:xfrm>
            <a:off x="152400" y="5486400"/>
            <a:ext cx="8763000" cy="762000"/>
          </a:xfrm>
          <a:prstGeom prst="rect">
            <a:avLst/>
          </a:prstGeom>
          <a:noFill/>
          <a:ln>
            <a:noFill/>
          </a:ln>
        </p:spPr>
        <p:txBody>
          <a:bodyPr lIns="91425" tIns="45700" rIns="91425" bIns="45700" anchor="t" anchorCtr="0">
            <a:noAutofit/>
          </a:bodyPr>
          <a:lstStyle/>
          <a:p>
            <a:r>
              <a:rPr lang="es-ES_tradnl" sz="1800" dirty="0"/>
              <a:t>Sierra Estacionaria de </a:t>
            </a:r>
            <a:r>
              <a:rPr lang="es-ES_tradnl" sz="1800" dirty="0" smtClean="0"/>
              <a:t>Mampostería, </a:t>
            </a:r>
            <a:r>
              <a:rPr lang="es-ES_tradnl" sz="1800" dirty="0"/>
              <a:t>Sierra Mecánica de </a:t>
            </a:r>
            <a:r>
              <a:rPr lang="es-ES_tradnl" sz="1800" dirty="0" smtClean="0"/>
              <a:t>Mano, </a:t>
            </a:r>
            <a:r>
              <a:rPr lang="es-ES_tradnl" sz="1800" dirty="0"/>
              <a:t>Sierras de Empuje</a:t>
            </a:r>
            <a:r>
              <a:rPr lang="es-ES_tradnl" sz="1800" dirty="0" smtClean="0"/>
              <a:t> </a:t>
            </a:r>
            <a:r>
              <a:rPr lang="es-ES_tradnl" sz="1800" dirty="0"/>
              <a:t>con Sistema de Suministro de Agua </a:t>
            </a:r>
            <a:endParaRPr lang="en-US" sz="1800" dirty="0"/>
          </a:p>
        </p:txBody>
      </p:sp>
      <p:sp>
        <p:nvSpPr>
          <p:cNvPr id="517" name="Shape 517"/>
          <p:cNvSpPr txBox="1"/>
          <p:nvPr/>
        </p:nvSpPr>
        <p:spPr>
          <a:xfrm>
            <a:off x="349444" y="6129844"/>
            <a:ext cx="78513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a:solidFill>
                  <a:schemeClr val="dk1"/>
                </a:solidFill>
                <a:latin typeface="Tahoma"/>
                <a:ea typeface="Tahoma"/>
                <a:cs typeface="Tahoma"/>
                <a:sym typeface="Tahoma"/>
              </a:rPr>
              <a:t>Source: OSHA: Small entity Compliance Guide for the Respirable Crystalline</a:t>
            </a:r>
          </a:p>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a:solidFill>
                  <a:schemeClr val="dk1"/>
                </a:solidFill>
                <a:latin typeface="Tahoma"/>
                <a:ea typeface="Tahoma"/>
                <a:cs typeface="Tahoma"/>
                <a:sym typeface="Tahoma"/>
              </a:rPr>
              <a:t>Silica Standard for Construction. OSHA 3902-11 2016</a:t>
            </a:r>
          </a:p>
        </p:txBody>
      </p:sp>
      <p:cxnSp>
        <p:nvCxnSpPr>
          <p:cNvPr id="519" name="Shape 519" descr="arrow"/>
          <p:cNvCxnSpPr/>
          <p:nvPr/>
        </p:nvCxnSpPr>
        <p:spPr>
          <a:xfrm flipH="1">
            <a:off x="2209800" y="1676400"/>
            <a:ext cx="457200" cy="3733800"/>
          </a:xfrm>
          <a:prstGeom prst="straightConnector1">
            <a:avLst/>
          </a:prstGeom>
          <a:noFill/>
          <a:ln w="38100" cap="flat" cmpd="sng">
            <a:solidFill>
              <a:srgbClr val="007DC3"/>
            </a:solidFill>
            <a:prstDash val="solid"/>
            <a:round/>
            <a:headEnd type="stealth" w="lg" len="lg"/>
            <a:tailEnd type="none" w="med" len="med"/>
          </a:ln>
        </p:spPr>
      </p:cxnSp>
      <p:cxnSp>
        <p:nvCxnSpPr>
          <p:cNvPr id="10" name="Shape 519" descr="arrow"/>
          <p:cNvCxnSpPr/>
          <p:nvPr/>
        </p:nvCxnSpPr>
        <p:spPr>
          <a:xfrm flipH="1">
            <a:off x="5361151" y="3145677"/>
            <a:ext cx="142868" cy="2388116"/>
          </a:xfrm>
          <a:prstGeom prst="straightConnector1">
            <a:avLst/>
          </a:prstGeom>
          <a:noFill/>
          <a:ln w="38100" cap="flat" cmpd="sng">
            <a:solidFill>
              <a:srgbClr val="007DC3"/>
            </a:solidFill>
            <a:prstDash val="solid"/>
            <a:round/>
            <a:headEnd type="stealth" w="lg" len="lg"/>
            <a:tailEnd type="none" w="med" len="med"/>
          </a:ln>
        </p:spPr>
      </p:cxnSp>
      <p:cxnSp>
        <p:nvCxnSpPr>
          <p:cNvPr id="20" name="Shape 519" descr="arrow"/>
          <p:cNvCxnSpPr/>
          <p:nvPr/>
        </p:nvCxnSpPr>
        <p:spPr>
          <a:xfrm flipH="1">
            <a:off x="7116820" y="3820611"/>
            <a:ext cx="414379" cy="1615848"/>
          </a:xfrm>
          <a:prstGeom prst="straightConnector1">
            <a:avLst/>
          </a:prstGeom>
          <a:noFill/>
          <a:ln w="38100" cap="flat" cmpd="sng">
            <a:solidFill>
              <a:srgbClr val="007DC3"/>
            </a:solidFill>
            <a:prstDash val="solid"/>
            <a:round/>
            <a:headEnd type="stealth" w="lg" len="lg"/>
            <a:tailEnd type="none" w="med" len="med"/>
          </a:ln>
        </p:spPr>
      </p:cxnSp>
      <p:sp>
        <p:nvSpPr>
          <p:cNvPr id="2" name="Rectangle 1"/>
          <p:cNvSpPr/>
          <p:nvPr/>
        </p:nvSpPr>
        <p:spPr>
          <a:xfrm>
            <a:off x="204731" y="3314175"/>
            <a:ext cx="3200400" cy="400110"/>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 Sierra estacionaria de mampostería con sistema de suministro de agua</a:t>
            </a:r>
            <a:endParaRPr lang="en-US" sz="1000" dirty="0">
              <a:latin typeface="+mn-lt"/>
            </a:endParaRPr>
          </a:p>
        </p:txBody>
      </p:sp>
      <p:sp>
        <p:nvSpPr>
          <p:cNvPr id="3" name="Rectangle 2"/>
          <p:cNvSpPr/>
          <p:nvPr/>
        </p:nvSpPr>
        <p:spPr>
          <a:xfrm>
            <a:off x="3381263" y="4088541"/>
            <a:ext cx="2766199" cy="400110"/>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Sierra mecánica de mano con sistema de suministro de agua</a:t>
            </a:r>
            <a:endParaRPr lang="en-US" sz="1000" dirty="0">
              <a:latin typeface="+mn-lt"/>
            </a:endParaRPr>
          </a:p>
        </p:txBody>
      </p:sp>
      <p:sp>
        <p:nvSpPr>
          <p:cNvPr id="4" name="Rectangle 3"/>
          <p:cNvSpPr/>
          <p:nvPr/>
        </p:nvSpPr>
        <p:spPr>
          <a:xfrm>
            <a:off x="6004328" y="4726422"/>
            <a:ext cx="3161443"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Sierra de empuje con sistema de suministro de agua</a:t>
            </a:r>
            <a:endParaRPr lang="en-US" sz="1000" dirty="0">
              <a:latin typeface="+mn-lt"/>
            </a:endParaRPr>
          </a:p>
        </p:txBody>
      </p:sp>
      <p:sp>
        <p:nvSpPr>
          <p:cNvPr id="5" name="Title 4"/>
          <p:cNvSpPr>
            <a:spLocks noGrp="1"/>
          </p:cNvSpPr>
          <p:nvPr>
            <p:ph type="title"/>
          </p:nvPr>
        </p:nvSpPr>
        <p:spPr>
          <a:xfrm>
            <a:off x="6004328" y="-397531"/>
            <a:ext cx="3102429" cy="1961660"/>
          </a:xfrm>
        </p:spPr>
        <p:txBody>
          <a:bodyPr/>
          <a:lstStyle/>
          <a:p>
            <a:r>
              <a:rPr lang="es-ES" sz="1600" dirty="0"/>
              <a:t/>
            </a:r>
            <a:br>
              <a:rPr lang="es-ES" sz="1600" dirty="0"/>
            </a:br>
            <a:r>
              <a:rPr lang="es-ES" sz="1600" dirty="0"/>
              <a:t>Tabla 1 Ejemplo de </a:t>
            </a:r>
            <a:r>
              <a:rPr lang="es-ES" sz="1600" dirty="0" smtClean="0"/>
              <a:t>Equipo (I)</a:t>
            </a:r>
            <a:endParaRPr lang="en-US" sz="1600" dirty="0"/>
          </a:p>
        </p:txBody>
      </p:sp>
      <p:sp>
        <p:nvSpPr>
          <p:cNvPr id="7" name="Slide Number Placeholder 6"/>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74</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19816962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4" name="Picture 3" title="Sierra mecánica de mano con sistema de recolección de polvo"/>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76200"/>
            <a:ext cx="3657600" cy="3464417"/>
          </a:xfrm>
          <a:prstGeom prst="rect">
            <a:avLst/>
          </a:prstGeom>
        </p:spPr>
      </p:pic>
      <p:sp>
        <p:nvSpPr>
          <p:cNvPr id="534" name="Shape 534"/>
          <p:cNvSpPr txBox="1"/>
          <p:nvPr/>
        </p:nvSpPr>
        <p:spPr>
          <a:xfrm>
            <a:off x="0" y="4994758"/>
            <a:ext cx="4038600" cy="720241"/>
          </a:xfrm>
          <a:prstGeom prst="rect">
            <a:avLst/>
          </a:prstGeom>
          <a:noFill/>
          <a:ln>
            <a:noFill/>
          </a:ln>
        </p:spPr>
        <p:txBody>
          <a:bodyPr lIns="91425" tIns="91425" rIns="91425" bIns="91425" anchor="t" anchorCtr="0">
            <a:noAutofit/>
          </a:bodyPr>
          <a:lstStyle/>
          <a:p>
            <a:r>
              <a:rPr lang="es-ES_tradnl" sz="2000" dirty="0"/>
              <a:t>Sierra Mecánica de Mano con Sistema de Recolección de Polvo</a:t>
            </a:r>
            <a:endParaRPr lang="en-US" sz="2000" dirty="0"/>
          </a:p>
        </p:txBody>
      </p:sp>
      <p:cxnSp>
        <p:nvCxnSpPr>
          <p:cNvPr id="535" name="Shape 535" descr="arrow"/>
          <p:cNvCxnSpPr/>
          <p:nvPr/>
        </p:nvCxnSpPr>
        <p:spPr>
          <a:xfrm flipH="1">
            <a:off x="2057400" y="2895600"/>
            <a:ext cx="1066801" cy="2133600"/>
          </a:xfrm>
          <a:prstGeom prst="straightConnector1">
            <a:avLst/>
          </a:prstGeom>
          <a:noFill/>
          <a:ln w="38100" cap="flat" cmpd="sng">
            <a:solidFill>
              <a:srgbClr val="007DC3"/>
            </a:solidFill>
            <a:prstDash val="solid"/>
            <a:round/>
            <a:headEnd type="stealth" w="lg" len="lg"/>
            <a:tailEnd type="none" w="med" len="med"/>
          </a:ln>
        </p:spPr>
      </p:cxnSp>
      <p:sp>
        <p:nvSpPr>
          <p:cNvPr id="536" name="Shape 536"/>
          <p:cNvSpPr txBox="1"/>
          <p:nvPr/>
        </p:nvSpPr>
        <p:spPr>
          <a:xfrm>
            <a:off x="349444" y="6129844"/>
            <a:ext cx="78513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a:solidFill>
                  <a:schemeClr val="dk1"/>
                </a:solidFill>
                <a:latin typeface="Tahoma"/>
                <a:ea typeface="Tahoma"/>
                <a:cs typeface="Tahoma"/>
                <a:sym typeface="Tahoma"/>
              </a:rPr>
              <a:t>Source: OSHA: Small entity Compliance Guide for the Respirable Crystalline</a:t>
            </a:r>
          </a:p>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a:solidFill>
                  <a:schemeClr val="dk1"/>
                </a:solidFill>
                <a:latin typeface="Tahoma"/>
                <a:ea typeface="Tahoma"/>
                <a:cs typeface="Tahoma"/>
                <a:sym typeface="Tahoma"/>
              </a:rPr>
              <a:t>Silica Standard for Construction. OSHA 3902-11 2016</a:t>
            </a:r>
          </a:p>
        </p:txBody>
      </p:sp>
      <p:cxnSp>
        <p:nvCxnSpPr>
          <p:cNvPr id="537" name="Shape 537" descr="arrow"/>
          <p:cNvCxnSpPr/>
          <p:nvPr/>
        </p:nvCxnSpPr>
        <p:spPr>
          <a:xfrm>
            <a:off x="1219200" y="1524000"/>
            <a:ext cx="381000" cy="3505200"/>
          </a:xfrm>
          <a:prstGeom prst="straightConnector1">
            <a:avLst/>
          </a:prstGeom>
          <a:noFill/>
          <a:ln w="38100" cap="flat" cmpd="sng">
            <a:solidFill>
              <a:srgbClr val="007DC3"/>
            </a:solidFill>
            <a:prstDash val="solid"/>
            <a:round/>
            <a:headEnd type="stealth" w="lg" len="lg"/>
            <a:tailEnd type="none" w="med" len="med"/>
          </a:ln>
        </p:spPr>
      </p:cxnSp>
      <p:sp>
        <p:nvSpPr>
          <p:cNvPr id="11" name="Shape 551"/>
          <p:cNvSpPr txBox="1"/>
          <p:nvPr/>
        </p:nvSpPr>
        <p:spPr>
          <a:xfrm>
            <a:off x="4163259" y="5354878"/>
            <a:ext cx="4627063" cy="369332"/>
          </a:xfrm>
          <a:prstGeom prst="rect">
            <a:avLst/>
          </a:prstGeom>
          <a:noFill/>
          <a:ln>
            <a:noFill/>
          </a:ln>
        </p:spPr>
        <p:txBody>
          <a:bodyPr lIns="91425" tIns="45700" rIns="91425" bIns="45700" anchor="t" anchorCtr="0">
            <a:noAutofit/>
          </a:bodyPr>
          <a:lstStyle/>
          <a:p>
            <a:r>
              <a:rPr lang="es-ES_tradnl" sz="1800" dirty="0"/>
              <a:t>Sierras que se Conducen con Sistema de Agua Integrado</a:t>
            </a:r>
            <a:endParaRPr lang="en-US" sz="1800" dirty="0"/>
          </a:p>
        </p:txBody>
      </p:sp>
      <p:sp>
        <p:nvSpPr>
          <p:cNvPr id="2" name="Rectangle 1"/>
          <p:cNvSpPr/>
          <p:nvPr/>
        </p:nvSpPr>
        <p:spPr>
          <a:xfrm>
            <a:off x="304800" y="3490951"/>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Sierra mecánica de mano con sistema de recolección de polvo</a:t>
            </a:r>
            <a:endParaRPr lang="en-US" sz="1000" dirty="0">
              <a:latin typeface="+mn-lt"/>
            </a:endParaRPr>
          </a:p>
        </p:txBody>
      </p:sp>
      <p:sp>
        <p:nvSpPr>
          <p:cNvPr id="3" name="Rectangle 2"/>
          <p:cNvSpPr/>
          <p:nvPr/>
        </p:nvSpPr>
        <p:spPr>
          <a:xfrm>
            <a:off x="4819796" y="5026610"/>
            <a:ext cx="3270447"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Sierra que se conduce con sistema de agua integrado </a:t>
            </a:r>
            <a:endParaRPr lang="en-US" sz="1000" dirty="0">
              <a:latin typeface="+mn-lt"/>
            </a:endParaRPr>
          </a:p>
        </p:txBody>
      </p:sp>
      <p:sp>
        <p:nvSpPr>
          <p:cNvPr id="14" name="Title 4"/>
          <p:cNvSpPr>
            <a:spLocks noGrp="1"/>
          </p:cNvSpPr>
          <p:nvPr>
            <p:ph type="title"/>
          </p:nvPr>
        </p:nvSpPr>
        <p:spPr>
          <a:xfrm>
            <a:off x="4305574" y="319754"/>
            <a:ext cx="4419600" cy="873319"/>
          </a:xfrm>
        </p:spPr>
        <p:txBody>
          <a:bodyPr/>
          <a:lstStyle/>
          <a:p>
            <a:r>
              <a:rPr lang="es-ES" sz="2400" dirty="0"/>
              <a:t/>
            </a:r>
            <a:br>
              <a:rPr lang="es-ES" sz="2400" dirty="0"/>
            </a:br>
            <a:r>
              <a:rPr lang="es-ES" sz="2400" dirty="0"/>
              <a:t>Tabla 1 Ejemplo </a:t>
            </a:r>
            <a:r>
              <a:rPr lang="es-ES" sz="2400" dirty="0" smtClean="0"/>
              <a:t>de Equipo (II)</a:t>
            </a:r>
            <a:endParaRPr lang="en-US" sz="2400" dirty="0"/>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75</a:t>
            </a:fld>
            <a:endParaRPr lang="en-US" sz="1400" b="0" i="0" u="none" strike="noStrike" cap="none">
              <a:solidFill>
                <a:schemeClr val="dk1"/>
              </a:solidFill>
              <a:latin typeface="Tahoma"/>
              <a:ea typeface="Tahoma"/>
              <a:cs typeface="Tahoma"/>
              <a:sym typeface="Tahoma"/>
            </a:endParaRPr>
          </a:p>
        </p:txBody>
      </p:sp>
      <p:pic>
        <p:nvPicPr>
          <p:cNvPr id="5" name="Picture 4" title="Sierra que se conduce con sistema de agua integrado "/>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14800" y="1447800"/>
            <a:ext cx="4839286" cy="3425780"/>
          </a:xfrm>
          <a:prstGeom prst="rect">
            <a:avLst/>
          </a:prstGeom>
        </p:spPr>
      </p:pic>
    </p:spTree>
    <p:custDataLst>
      <p:tags r:id="rId1"/>
    </p:custDataLst>
    <p:extLst>
      <p:ext uri="{BB962C8B-B14F-4D97-AF65-F5344CB8AC3E}">
        <p14:creationId xmlns:p14="http://schemas.microsoft.com/office/powerpoint/2010/main" val="23301325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350837" y="323848"/>
            <a:ext cx="8763000" cy="1143000"/>
          </a:xfrm>
          <a:prstGeom prst="rect">
            <a:avLst/>
          </a:prstGeom>
          <a:noFill/>
          <a:ln>
            <a:noFill/>
          </a:ln>
        </p:spPr>
        <p:txBody>
          <a:bodyPr lIns="91425" tIns="45700" rIns="91425" bIns="45700" anchor="ctr" anchorCtr="0">
            <a:noAutofit/>
          </a:bodyPr>
          <a:lstStyle/>
          <a:p>
            <a:pPr>
              <a:buSzPct val="25000"/>
            </a:pPr>
            <a:r>
              <a:rPr lang="es-ES_tradnl" sz="4000" dirty="0"/>
              <a:t>¿Cuál es el Equipo en la Tabla </a:t>
            </a:r>
            <a:r>
              <a:rPr lang="en-US" sz="4000" dirty="0"/>
              <a:t>1 (II</a:t>
            </a:r>
            <a:r>
              <a:rPr lang="en-US" sz="4000" dirty="0" smtClean="0"/>
              <a:t>)?</a:t>
            </a:r>
            <a:br>
              <a:rPr lang="en-US" sz="4000" dirty="0" smtClean="0"/>
            </a:br>
            <a:endParaRPr lang="en-US" sz="4000" b="0" i="0" u="none" strike="noStrike" cap="none" dirty="0">
              <a:solidFill>
                <a:srgbClr val="00539B"/>
              </a:solidFill>
              <a:sym typeface="Tahoma"/>
            </a:endParaRPr>
          </a:p>
        </p:txBody>
      </p:sp>
      <p:sp>
        <p:nvSpPr>
          <p:cNvPr id="558" name="Shape 558"/>
          <p:cNvSpPr txBox="1">
            <a:spLocks noGrp="1"/>
          </p:cNvSpPr>
          <p:nvPr>
            <p:ph type="body" idx="1"/>
          </p:nvPr>
        </p:nvSpPr>
        <p:spPr>
          <a:xfrm>
            <a:off x="685800" y="1142999"/>
            <a:ext cx="7772400" cy="4953000"/>
          </a:xfrm>
          <a:prstGeom prst="rect">
            <a:avLst/>
          </a:prstGeom>
          <a:noFill/>
          <a:ln>
            <a:noFill/>
          </a:ln>
        </p:spPr>
        <p:txBody>
          <a:bodyPr lIns="91425" tIns="45700" rIns="91425" bIns="45700" anchor="t" anchorCtr="0">
            <a:noAutofit/>
          </a:bodyPr>
          <a:lstStyle/>
          <a:p>
            <a:pPr lvl="0"/>
            <a:r>
              <a:rPr lang="es-ES_tradnl" dirty="0" smtClean="0"/>
              <a:t> Taladros</a:t>
            </a:r>
            <a:endParaRPr lang="en-US" sz="1200" dirty="0"/>
          </a:p>
          <a:p>
            <a:pPr lvl="1"/>
            <a:r>
              <a:rPr lang="es-ES_tradnl" dirty="0"/>
              <a:t> Taladros montados en plataformas </a:t>
            </a:r>
            <a:endParaRPr lang="en-US" sz="1100" dirty="0"/>
          </a:p>
          <a:p>
            <a:pPr lvl="1"/>
            <a:r>
              <a:rPr lang="es-ES_tradnl" dirty="0"/>
              <a:t> Taladros de mano y montados en soportes</a:t>
            </a:r>
            <a:endParaRPr lang="en-US" sz="1100" dirty="0"/>
          </a:p>
          <a:p>
            <a:pPr lvl="2"/>
            <a:r>
              <a:rPr lang="es-ES_tradnl" dirty="0" smtClean="0"/>
              <a:t> Incluye </a:t>
            </a:r>
            <a:r>
              <a:rPr lang="es-ES_tradnl" dirty="0"/>
              <a:t>taladros de impacto y de martillo rotativo </a:t>
            </a:r>
            <a:endParaRPr lang="en-US" sz="1100" dirty="0"/>
          </a:p>
          <a:p>
            <a:pPr lvl="1"/>
            <a:r>
              <a:rPr lang="es-ES_tradnl" dirty="0"/>
              <a:t> Plataformas de perforación de tacos para hormigón</a:t>
            </a:r>
            <a:r>
              <a:rPr lang="en-US" sz="1100" dirty="0"/>
              <a:t> </a:t>
            </a:r>
          </a:p>
          <a:p>
            <a:pPr lvl="1"/>
            <a:r>
              <a:rPr lang="es-ES_tradnl" dirty="0"/>
              <a:t> Plataformas de perforación montadas en vehículos para roca y hormigón</a:t>
            </a:r>
            <a:endParaRPr lang="en-US" sz="1100" dirty="0"/>
          </a:p>
          <a:p>
            <a:pPr marL="0" marR="0" lvl="0" indent="0" algn="l" rtl="0">
              <a:lnSpc>
                <a:spcPct val="100000"/>
              </a:lnSpc>
              <a:spcBef>
                <a:spcPts val="64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76</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 name="Picture 4" title="Martillo rotatorio con cubierta y sistema de recolección de polvo"/>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19600" y="1143000"/>
            <a:ext cx="3505200" cy="2897204"/>
          </a:xfrm>
          <a:prstGeom prst="rect">
            <a:avLst/>
          </a:prstGeom>
        </p:spPr>
      </p:pic>
      <p:pic>
        <p:nvPicPr>
          <p:cNvPr id="4" name="Picture 3" title="Taladro montado en plataforma"/>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 y="609600"/>
            <a:ext cx="3781778" cy="3681984"/>
          </a:xfrm>
          <a:prstGeom prst="rect">
            <a:avLst/>
          </a:prstGeom>
        </p:spPr>
      </p:pic>
      <p:sp>
        <p:nvSpPr>
          <p:cNvPr id="564" name="Shape 564"/>
          <p:cNvSpPr txBox="1"/>
          <p:nvPr/>
        </p:nvSpPr>
        <p:spPr>
          <a:xfrm>
            <a:off x="381000" y="5334001"/>
            <a:ext cx="8534400" cy="737474"/>
          </a:xfrm>
          <a:prstGeom prst="rect">
            <a:avLst/>
          </a:prstGeom>
          <a:noFill/>
          <a:ln>
            <a:noFill/>
          </a:ln>
        </p:spPr>
        <p:txBody>
          <a:bodyPr lIns="91425" tIns="45700" rIns="91425" bIns="45700" anchor="t" anchorCtr="0">
            <a:noAutofit/>
          </a:bodyPr>
          <a:lstStyle/>
          <a:p>
            <a:r>
              <a:rPr lang="es-ES_tradnl" sz="1800" dirty="0"/>
              <a:t>Taladro </a:t>
            </a:r>
            <a:r>
              <a:rPr lang="es-ES_tradnl" sz="1800" dirty="0" smtClean="0"/>
              <a:t>montado </a:t>
            </a:r>
            <a:r>
              <a:rPr lang="es-ES_tradnl" sz="1800" dirty="0"/>
              <a:t>en </a:t>
            </a:r>
            <a:r>
              <a:rPr lang="es-ES_tradnl" sz="1800" dirty="0" smtClean="0"/>
              <a:t>soporte</a:t>
            </a:r>
            <a:r>
              <a:rPr lang="en-US" sz="1800" dirty="0"/>
              <a:t> </a:t>
            </a:r>
            <a:r>
              <a:rPr lang="es-ES_tradnl" sz="1800" dirty="0" smtClean="0"/>
              <a:t>con </a:t>
            </a:r>
            <a:r>
              <a:rPr lang="es-ES_tradnl" sz="1800" dirty="0"/>
              <a:t>Sistema de Suministro de </a:t>
            </a:r>
            <a:r>
              <a:rPr lang="es-ES_tradnl" sz="1800" dirty="0" smtClean="0"/>
              <a:t>Agua, </a:t>
            </a:r>
            <a:r>
              <a:rPr lang="es-ES" sz="1800" dirty="0"/>
              <a:t>Martillo Rotatorio con Cubierta y Sistema de Recolección de Polvo</a:t>
            </a:r>
            <a:endParaRPr lang="en-US" sz="1800" dirty="0">
              <a:solidFill>
                <a:schemeClr val="dk1"/>
              </a:solidFill>
              <a:latin typeface="Tahoma"/>
              <a:ea typeface="Tahoma"/>
              <a:cs typeface="Tahoma"/>
              <a:sym typeface="Tahoma"/>
            </a:endParaRPr>
          </a:p>
          <a:p>
            <a:r>
              <a:rPr lang="es-ES_tradnl" sz="1800" dirty="0" smtClean="0"/>
              <a:t> </a:t>
            </a:r>
            <a:endParaRPr lang="en-US" sz="1800" dirty="0"/>
          </a:p>
          <a:p>
            <a:pPr marL="0" marR="0" lvl="0" indent="0" algn="l" rtl="0">
              <a:lnSpc>
                <a:spcPct val="100000"/>
              </a:lnSpc>
              <a:spcBef>
                <a:spcPts val="0"/>
              </a:spcBef>
              <a:spcAft>
                <a:spcPts val="0"/>
              </a:spcAft>
              <a:buClr>
                <a:schemeClr val="dk1"/>
              </a:buClr>
              <a:buSzPct val="25000"/>
              <a:buFont typeface="Tahoma"/>
              <a:buNone/>
            </a:pPr>
            <a:endParaRPr lang="en-US" sz="1800" b="0" i="0" u="none" strike="noStrike" cap="none" dirty="0">
              <a:solidFill>
                <a:schemeClr val="dk1"/>
              </a:solidFill>
              <a:latin typeface="Tahoma"/>
              <a:ea typeface="Tahoma"/>
              <a:cs typeface="Tahoma"/>
              <a:sym typeface="Tahoma"/>
            </a:endParaRPr>
          </a:p>
        </p:txBody>
      </p:sp>
      <p:sp>
        <p:nvSpPr>
          <p:cNvPr id="565" name="Shape 565"/>
          <p:cNvSpPr txBox="1"/>
          <p:nvPr/>
        </p:nvSpPr>
        <p:spPr>
          <a:xfrm>
            <a:off x="548256" y="6135910"/>
            <a:ext cx="78513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a:solidFill>
                  <a:schemeClr val="dk1"/>
                </a:solidFill>
                <a:latin typeface="Tahoma"/>
                <a:ea typeface="Tahoma"/>
                <a:cs typeface="Tahoma"/>
                <a:sym typeface="Tahoma"/>
              </a:rPr>
              <a:t>Source: OSHA: Small entity Compliance Guide for the Respirable Crystalline</a:t>
            </a:r>
          </a:p>
          <a:p>
            <a:pPr marL="0" marR="0" lvl="0" indent="0" algn="l" rtl="0">
              <a:lnSpc>
                <a:spcPct val="100000"/>
              </a:lnSpc>
              <a:spcBef>
                <a:spcPts val="0"/>
              </a:spcBef>
              <a:spcAft>
                <a:spcPts val="0"/>
              </a:spcAft>
              <a:buClr>
                <a:schemeClr val="dk1"/>
              </a:buClr>
              <a:buSzPct val="25000"/>
              <a:buFont typeface="Tahoma"/>
              <a:buNone/>
            </a:pPr>
            <a:r>
              <a:rPr lang="en-US" sz="1200" b="0" i="0" u="none" strike="noStrike" cap="none">
                <a:solidFill>
                  <a:schemeClr val="dk1"/>
                </a:solidFill>
                <a:latin typeface="Tahoma"/>
                <a:ea typeface="Tahoma"/>
                <a:cs typeface="Tahoma"/>
                <a:sym typeface="Tahoma"/>
              </a:rPr>
              <a:t>Silica Standard for Construction. OSHA 3902-11 2016</a:t>
            </a:r>
          </a:p>
        </p:txBody>
      </p:sp>
      <p:cxnSp>
        <p:nvCxnSpPr>
          <p:cNvPr id="566" name="Shape 566" descr="arrow"/>
          <p:cNvCxnSpPr/>
          <p:nvPr/>
        </p:nvCxnSpPr>
        <p:spPr>
          <a:xfrm>
            <a:off x="6553200" y="1981200"/>
            <a:ext cx="228600" cy="3352800"/>
          </a:xfrm>
          <a:prstGeom prst="straightConnector1">
            <a:avLst/>
          </a:prstGeom>
          <a:noFill/>
          <a:ln w="38100" cap="flat" cmpd="sng">
            <a:solidFill>
              <a:srgbClr val="007DC3"/>
            </a:solidFill>
            <a:prstDash val="solid"/>
            <a:round/>
            <a:headEnd type="stealth" w="lg" len="lg"/>
            <a:tailEnd type="none" w="med" len="med"/>
          </a:ln>
        </p:spPr>
      </p:cxnSp>
      <p:cxnSp>
        <p:nvCxnSpPr>
          <p:cNvPr id="8" name="Shape 566" descr="arrow"/>
          <p:cNvCxnSpPr/>
          <p:nvPr/>
        </p:nvCxnSpPr>
        <p:spPr>
          <a:xfrm>
            <a:off x="2209800" y="2895600"/>
            <a:ext cx="381000" cy="2209800"/>
          </a:xfrm>
          <a:prstGeom prst="straightConnector1">
            <a:avLst/>
          </a:prstGeom>
          <a:noFill/>
          <a:ln w="38100" cap="flat" cmpd="sng">
            <a:solidFill>
              <a:srgbClr val="007DC3"/>
            </a:solidFill>
            <a:prstDash val="solid"/>
            <a:round/>
            <a:headEnd type="stealth" w="lg" len="lg"/>
            <a:tailEnd type="none" w="med" len="med"/>
          </a:ln>
        </p:spPr>
      </p:cxnSp>
      <p:sp>
        <p:nvSpPr>
          <p:cNvPr id="2" name="Rectangle 1"/>
          <p:cNvSpPr/>
          <p:nvPr/>
        </p:nvSpPr>
        <p:spPr>
          <a:xfrm>
            <a:off x="1138236" y="4338765"/>
            <a:ext cx="1962397"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Taladro montado en plataforma</a:t>
            </a:r>
            <a:endParaRPr lang="en-US" sz="1000" dirty="0">
              <a:latin typeface="+mn-lt"/>
            </a:endParaRPr>
          </a:p>
        </p:txBody>
      </p:sp>
      <p:sp>
        <p:nvSpPr>
          <p:cNvPr id="3" name="Rectangle 2"/>
          <p:cNvSpPr/>
          <p:nvPr/>
        </p:nvSpPr>
        <p:spPr>
          <a:xfrm>
            <a:off x="4473906" y="4202673"/>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Martillo rotatorio con cubierta y sistema de recolección de polvo</a:t>
            </a:r>
            <a:endParaRPr lang="en-US" sz="1000" dirty="0">
              <a:latin typeface="+mn-lt"/>
            </a:endParaRPr>
          </a:p>
        </p:txBody>
      </p:sp>
      <p:sp>
        <p:nvSpPr>
          <p:cNvPr id="14" name="Title 4"/>
          <p:cNvSpPr>
            <a:spLocks noGrp="1"/>
          </p:cNvSpPr>
          <p:nvPr>
            <p:ph type="title"/>
          </p:nvPr>
        </p:nvSpPr>
        <p:spPr>
          <a:xfrm>
            <a:off x="381000" y="-370157"/>
            <a:ext cx="8763000" cy="1143000"/>
          </a:xfrm>
        </p:spPr>
        <p:txBody>
          <a:bodyPr/>
          <a:lstStyle/>
          <a:p>
            <a:r>
              <a:rPr lang="es-ES" sz="2400" dirty="0"/>
              <a:t/>
            </a:r>
            <a:br>
              <a:rPr lang="es-ES" sz="2400" dirty="0"/>
            </a:br>
            <a:r>
              <a:rPr lang="es-ES" sz="2400" dirty="0"/>
              <a:t>Tabla 1 Ejemplo de </a:t>
            </a:r>
            <a:r>
              <a:rPr lang="es-ES" sz="2400" dirty="0" smtClean="0"/>
              <a:t>Equipo (III)</a:t>
            </a:r>
            <a:endParaRPr lang="en-US" sz="2400" dirty="0"/>
          </a:p>
        </p:txBody>
      </p:sp>
      <p:sp>
        <p:nvSpPr>
          <p:cNvPr id="10" name="Slide Number Placeholder 9"/>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77</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4296376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381000" y="304800"/>
            <a:ext cx="8763000" cy="1143000"/>
          </a:xfrm>
          <a:prstGeom prst="rect">
            <a:avLst/>
          </a:prstGeom>
          <a:noFill/>
          <a:ln>
            <a:noFill/>
          </a:ln>
        </p:spPr>
        <p:txBody>
          <a:bodyPr lIns="91425" tIns="45700" rIns="91425" bIns="45700" anchor="ctr" anchorCtr="0">
            <a:noAutofit/>
          </a:bodyPr>
          <a:lstStyle/>
          <a:p>
            <a:pPr lvl="0">
              <a:buSzPct val="25000"/>
            </a:pPr>
            <a:r>
              <a:rPr lang="es-ES_tradnl" sz="4000" dirty="0" smtClean="0"/>
              <a:t>¿Cuál </a:t>
            </a:r>
            <a:r>
              <a:rPr lang="es-ES_tradnl" sz="4000" dirty="0"/>
              <a:t>es el Equipo en la Tabla </a:t>
            </a:r>
            <a:r>
              <a:rPr lang="en-US" sz="4000" b="0" i="0" u="none" strike="noStrike" cap="none" dirty="0" smtClean="0">
                <a:solidFill>
                  <a:srgbClr val="00539B"/>
                </a:solidFill>
                <a:sym typeface="Tahoma"/>
              </a:rPr>
              <a:t>1 </a:t>
            </a:r>
            <a:r>
              <a:rPr lang="en-US" sz="4000" dirty="0" smtClean="0"/>
              <a:t>(</a:t>
            </a:r>
            <a:r>
              <a:rPr lang="en-US" sz="4000" dirty="0"/>
              <a:t>III)</a:t>
            </a:r>
            <a:r>
              <a:rPr lang="en-US" sz="4000" b="0" i="0" u="none" strike="noStrike" cap="none" dirty="0" smtClean="0">
                <a:solidFill>
                  <a:srgbClr val="00539B"/>
                </a:solidFill>
                <a:sym typeface="Tahoma"/>
              </a:rPr>
              <a:t>?</a:t>
            </a:r>
            <a:br>
              <a:rPr lang="en-US" sz="4000" b="0" i="0" u="none" strike="noStrike" cap="none" dirty="0" smtClean="0">
                <a:solidFill>
                  <a:srgbClr val="00539B"/>
                </a:solidFill>
                <a:sym typeface="Tahoma"/>
              </a:rPr>
            </a:br>
            <a:endParaRPr lang="en-US" sz="4000" b="0" i="0" u="none" strike="noStrike" cap="none" dirty="0">
              <a:solidFill>
                <a:srgbClr val="00539B"/>
              </a:solidFill>
              <a:sym typeface="Tahoma"/>
            </a:endParaRPr>
          </a:p>
        </p:txBody>
      </p:sp>
      <p:sp>
        <p:nvSpPr>
          <p:cNvPr id="581" name="Shape 581"/>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lvl="0"/>
            <a:r>
              <a:rPr lang="es-ES_tradnl" dirty="0" smtClean="0"/>
              <a:t> Amoladoras</a:t>
            </a:r>
            <a:endParaRPr lang="en-US" dirty="0"/>
          </a:p>
          <a:p>
            <a:pPr lvl="1"/>
            <a:r>
              <a:rPr lang="es-ES_tradnl" dirty="0"/>
              <a:t> Amoladores de mano</a:t>
            </a:r>
            <a:endParaRPr lang="en-US" sz="2400" dirty="0"/>
          </a:p>
          <a:p>
            <a:pPr lvl="2"/>
            <a:r>
              <a:rPr lang="es-ES_tradnl" dirty="0"/>
              <a:t> Para la eliminación de mortero (</a:t>
            </a:r>
            <a:r>
              <a:rPr lang="es-ES_tradnl" dirty="0" err="1"/>
              <a:t>tuckpointing</a:t>
            </a:r>
            <a:r>
              <a:rPr lang="es-ES_tradnl" dirty="0"/>
              <a:t>)</a:t>
            </a:r>
            <a:endParaRPr lang="en-US" sz="2000" dirty="0"/>
          </a:p>
          <a:p>
            <a:pPr lvl="2"/>
            <a:r>
              <a:rPr lang="es-ES_tradnl" dirty="0"/>
              <a:t> Para usos distintos a la eliminación de mortero</a:t>
            </a:r>
            <a:endParaRPr lang="en-US" sz="2000" dirty="0"/>
          </a:p>
          <a:p>
            <a:pPr lvl="1"/>
            <a:r>
              <a:rPr lang="es-ES_tradnl" dirty="0"/>
              <a:t> Amoladoras de piso</a:t>
            </a:r>
            <a:endParaRPr lang="en-US" sz="2400" dirty="0"/>
          </a:p>
          <a:p>
            <a:pPr marL="742950" marR="0" lvl="1" indent="-285750" algn="l" rtl="0">
              <a:lnSpc>
                <a:spcPct val="100000"/>
              </a:lnSpc>
              <a:spcBef>
                <a:spcPts val="560"/>
              </a:spcBef>
              <a:spcAft>
                <a:spcPts val="0"/>
              </a:spcAft>
              <a:buClr>
                <a:schemeClr val="dk1"/>
              </a:buClr>
              <a:buSzPct val="25000"/>
              <a:buFont typeface="Tahoma"/>
              <a:buNone/>
            </a:pPr>
            <a:endParaRPr sz="2800" b="0" i="0" u="none" strike="noStrike" cap="none"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78</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6" name="Picture 5" title="Esmeril de mano con controles de ingenierí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7000" y="838200"/>
            <a:ext cx="4353636" cy="4726745"/>
          </a:xfrm>
          <a:prstGeom prst="rect">
            <a:avLst/>
          </a:prstGeom>
        </p:spPr>
      </p:pic>
      <p:sp>
        <p:nvSpPr>
          <p:cNvPr id="587" name="Shape 587"/>
          <p:cNvSpPr txBox="1"/>
          <p:nvPr/>
        </p:nvSpPr>
        <p:spPr>
          <a:xfrm>
            <a:off x="1471579" y="5800250"/>
            <a:ext cx="7062821" cy="369299"/>
          </a:xfrm>
          <a:prstGeom prst="rect">
            <a:avLst/>
          </a:prstGeom>
          <a:noFill/>
          <a:ln>
            <a:noFill/>
          </a:ln>
        </p:spPr>
        <p:txBody>
          <a:bodyPr lIns="91425" tIns="45700" rIns="91425" bIns="45700" anchor="t" anchorCtr="0">
            <a:noAutofit/>
          </a:bodyPr>
          <a:lstStyle/>
          <a:p>
            <a:r>
              <a:rPr lang="es-ES_tradnl" sz="1800" dirty="0"/>
              <a:t>Picadora de Mano con Cubierta y Sistema de Recolección de Polvo </a:t>
            </a:r>
            <a:endParaRPr lang="en-US" sz="1800" dirty="0"/>
          </a:p>
        </p:txBody>
      </p:sp>
      <p:sp>
        <p:nvSpPr>
          <p:cNvPr id="588" name="Shape 588"/>
          <p:cNvSpPr txBox="1"/>
          <p:nvPr/>
        </p:nvSpPr>
        <p:spPr>
          <a:xfrm>
            <a:off x="548368" y="6169548"/>
            <a:ext cx="7851300" cy="646199"/>
          </a:xfrm>
          <a:prstGeom prst="rect">
            <a:avLst/>
          </a:prstGeom>
          <a:noFill/>
          <a:ln>
            <a:noFill/>
          </a:ln>
        </p:spPr>
        <p:txBody>
          <a:bodyPr lIns="91425" tIns="45700" rIns="91425" bIns="45700" anchor="t" anchorCtr="0">
            <a:noAutofit/>
          </a:bodyPr>
          <a:lstStyle/>
          <a:p>
            <a:pPr lvl="0">
              <a:buClr>
                <a:schemeClr val="dk1"/>
              </a:buClr>
              <a:buSzPct val="25000"/>
            </a:pPr>
            <a:r>
              <a:rPr lang="en-US" sz="1200" dirty="0">
                <a:solidFill>
                  <a:schemeClr val="dk1"/>
                </a:solidFill>
                <a:latin typeface="Tahoma"/>
                <a:ea typeface="Tahoma"/>
                <a:cs typeface="Tahoma"/>
                <a:sym typeface="Tahoma"/>
              </a:rPr>
              <a:t>Fuente: OSHA: </a:t>
            </a:r>
            <a:r>
              <a:rPr lang="es-ES" sz="1200" dirty="0">
                <a:solidFill>
                  <a:schemeClr val="dk1"/>
                </a:solidFill>
                <a:latin typeface="Tahoma"/>
                <a:ea typeface="Tahoma"/>
                <a:cs typeface="Tahoma"/>
              </a:rPr>
              <a:t>Guía de Cumplimiento para Pequeñas Empresas para la Sílice Cristalina Respirable en la Construcción</a:t>
            </a:r>
            <a:r>
              <a:rPr lang="en-US" sz="1200" dirty="0">
                <a:solidFill>
                  <a:schemeClr val="dk1"/>
                </a:solidFill>
                <a:latin typeface="Tahoma"/>
                <a:ea typeface="Tahoma"/>
                <a:cs typeface="Tahoma"/>
                <a:sym typeface="Tahoma"/>
              </a:rPr>
              <a:t>. OSHA 3902-11 2016</a:t>
            </a:r>
          </a:p>
        </p:txBody>
      </p:sp>
      <p:cxnSp>
        <p:nvCxnSpPr>
          <p:cNvPr id="589" name="Shape 589" descr="arrow"/>
          <p:cNvCxnSpPr/>
          <p:nvPr/>
        </p:nvCxnSpPr>
        <p:spPr>
          <a:xfrm>
            <a:off x="4106211" y="3657600"/>
            <a:ext cx="34039" cy="2097349"/>
          </a:xfrm>
          <a:prstGeom prst="straightConnector1">
            <a:avLst/>
          </a:prstGeom>
          <a:noFill/>
          <a:ln w="38100" cap="flat" cmpd="sng">
            <a:solidFill>
              <a:srgbClr val="007DC3"/>
            </a:solidFill>
            <a:prstDash val="solid"/>
            <a:round/>
            <a:headEnd type="stealth" w="lg" len="lg"/>
            <a:tailEnd type="none" w="med" len="med"/>
          </a:ln>
        </p:spPr>
      </p:cxnSp>
      <p:cxnSp>
        <p:nvCxnSpPr>
          <p:cNvPr id="590" name="Shape 590" descr="arrow"/>
          <p:cNvCxnSpPr/>
          <p:nvPr/>
        </p:nvCxnSpPr>
        <p:spPr>
          <a:xfrm>
            <a:off x="4479717" y="4099489"/>
            <a:ext cx="1255199" cy="1883700"/>
          </a:xfrm>
          <a:prstGeom prst="straightConnector1">
            <a:avLst/>
          </a:prstGeom>
          <a:noFill/>
          <a:ln w="38100" cap="flat" cmpd="sng">
            <a:solidFill>
              <a:srgbClr val="007DC3"/>
            </a:solidFill>
            <a:prstDash val="solid"/>
            <a:round/>
            <a:headEnd type="stealth" w="lg" len="lg"/>
            <a:tailEnd type="none" w="med" len="med"/>
          </a:ln>
        </p:spPr>
      </p:cxnSp>
      <p:sp>
        <p:nvSpPr>
          <p:cNvPr id="2" name="TextBox 1"/>
          <p:cNvSpPr txBox="1"/>
          <p:nvPr/>
        </p:nvSpPr>
        <p:spPr>
          <a:xfrm>
            <a:off x="1447800" y="5486400"/>
            <a:ext cx="3128158" cy="369332"/>
          </a:xfrm>
          <a:prstGeom prst="rect">
            <a:avLst/>
          </a:prstGeom>
          <a:noFill/>
        </p:spPr>
        <p:txBody>
          <a:bodyPr wrap="square" rtlCol="0">
            <a:spAutoFit/>
          </a:bodyPr>
          <a:lstStyle/>
          <a:p>
            <a:r>
              <a:rPr lang="en-US" sz="1800" dirty="0"/>
              <a:t>“</a:t>
            </a:r>
            <a:r>
              <a:rPr lang="en-US" sz="1800" dirty="0" err="1"/>
              <a:t>Tuckpointing</a:t>
            </a:r>
            <a:r>
              <a:rPr lang="en-US" sz="1800" dirty="0"/>
              <a:t>”</a:t>
            </a:r>
          </a:p>
        </p:txBody>
      </p:sp>
      <p:sp>
        <p:nvSpPr>
          <p:cNvPr id="3" name="TextBox 2"/>
          <p:cNvSpPr txBox="1"/>
          <p:nvPr/>
        </p:nvSpPr>
        <p:spPr>
          <a:xfrm>
            <a:off x="7562603" y="4358313"/>
            <a:ext cx="1505197" cy="1200329"/>
          </a:xfrm>
          <a:prstGeom prst="rect">
            <a:avLst/>
          </a:prstGeom>
          <a:noFill/>
        </p:spPr>
        <p:txBody>
          <a:bodyPr wrap="square" rtlCol="0">
            <a:spAutoFit/>
          </a:bodyPr>
          <a:lstStyle/>
          <a:p>
            <a:r>
              <a:rPr lang="es-ES_tradnl" sz="1800" dirty="0" smtClean="0"/>
              <a:t>Siempre requiere protección respiratoria</a:t>
            </a:r>
            <a:endParaRPr lang="es-ES_tradnl" sz="1800" dirty="0"/>
          </a:p>
        </p:txBody>
      </p:sp>
      <p:pic>
        <p:nvPicPr>
          <p:cNvPr id="4" name="Picture 3" descr="arrow"/>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4000" y="2438400"/>
            <a:ext cx="2133600" cy="3058160"/>
          </a:xfrm>
          <a:prstGeom prst="rect">
            <a:avLst/>
          </a:prstGeom>
        </p:spPr>
      </p:pic>
      <p:sp>
        <p:nvSpPr>
          <p:cNvPr id="5" name="Rectangle 4"/>
          <p:cNvSpPr/>
          <p:nvPr/>
        </p:nvSpPr>
        <p:spPr>
          <a:xfrm>
            <a:off x="914400" y="2806071"/>
            <a:ext cx="1861859" cy="400110"/>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Esmeril de mano con controles de ingeniería</a:t>
            </a:r>
            <a:endParaRPr lang="en-US" sz="1000" dirty="0">
              <a:latin typeface="+mn-lt"/>
            </a:endParaRPr>
          </a:p>
        </p:txBody>
      </p:sp>
      <p:sp>
        <p:nvSpPr>
          <p:cNvPr id="14" name="Title 4"/>
          <p:cNvSpPr>
            <a:spLocks noGrp="1"/>
          </p:cNvSpPr>
          <p:nvPr>
            <p:ph type="title"/>
          </p:nvPr>
        </p:nvSpPr>
        <p:spPr>
          <a:xfrm>
            <a:off x="447520" y="-303298"/>
            <a:ext cx="8763000" cy="1143000"/>
          </a:xfrm>
        </p:spPr>
        <p:txBody>
          <a:bodyPr/>
          <a:lstStyle/>
          <a:p>
            <a:r>
              <a:rPr lang="es-ES" sz="2400" dirty="0"/>
              <a:t/>
            </a:r>
            <a:br>
              <a:rPr lang="es-ES" sz="2400" dirty="0"/>
            </a:br>
            <a:r>
              <a:rPr lang="es-ES" sz="2400" dirty="0"/>
              <a:t>Tabla 1 Ejemplo de </a:t>
            </a:r>
            <a:r>
              <a:rPr lang="es-ES" sz="2400" dirty="0" smtClean="0"/>
              <a:t>Equipo (IV)</a:t>
            </a:r>
            <a:endParaRPr lang="en-US" sz="2400" dirty="0"/>
          </a:p>
        </p:txBody>
      </p:sp>
      <p:sp>
        <p:nvSpPr>
          <p:cNvPr id="9" name="Slide Number Placeholder 8"/>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79</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8</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3) El polvo de sílice que es lo suficientemente pequeño como para entrar en lo más profundo de sus pulmones (polvo de sílice respirable) es demasiado pequeño para verlo (invisible).</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04800" y="32004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
        <p:nvSpPr>
          <p:cNvPr id="9" name="Shape 31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s-ES_tradnl" sz="4400" b="0" i="0" u="none" strike="noStrike" cap="none" dirty="0" smtClean="0">
                <a:solidFill>
                  <a:srgbClr val="00539B"/>
                </a:solidFill>
                <a:latin typeface="Tahoma"/>
                <a:ea typeface="Tahoma"/>
                <a:cs typeface="Tahoma"/>
                <a:sym typeface="Tahoma"/>
              </a:rPr>
              <a:t>Prueba</a:t>
            </a:r>
            <a:r>
              <a:rPr lang="en-US" sz="4400" b="0" i="0" u="none" strike="noStrike" cap="none" dirty="0" smtClean="0">
                <a:solidFill>
                  <a:srgbClr val="00539B"/>
                </a:solidFill>
                <a:latin typeface="Tahoma"/>
                <a:ea typeface="Tahoma"/>
                <a:cs typeface="Tahoma"/>
                <a:sym typeface="Tahoma"/>
              </a:rPr>
              <a:t> Previa #3</a:t>
            </a:r>
            <a:endParaRPr lang="en-US" sz="4400" b="0" i="0" u="none" strike="noStrike" cap="none" dirty="0">
              <a:solidFill>
                <a:srgbClr val="00539B"/>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7" name="Picture 6" title="Fresadora con sistema de recolección de polvo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2743200"/>
            <a:ext cx="3575407" cy="3601039"/>
          </a:xfrm>
          <a:prstGeom prst="rect">
            <a:avLst/>
          </a:prstGeom>
        </p:spPr>
      </p:pic>
      <p:sp>
        <p:nvSpPr>
          <p:cNvPr id="596" name="Shape 596"/>
          <p:cNvSpPr txBox="1">
            <a:spLocks noGrp="1"/>
          </p:cNvSpPr>
          <p:nvPr>
            <p:ph type="title"/>
          </p:nvPr>
        </p:nvSpPr>
        <p:spPr>
          <a:xfrm>
            <a:off x="381000" y="-142934"/>
            <a:ext cx="8763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endParaRPr sz="4000" b="0" i="0" u="none" strike="noStrike" cap="none" dirty="0">
              <a:solidFill>
                <a:srgbClr val="00539B"/>
              </a:solidFill>
              <a:sym typeface="Tahoma"/>
            </a:endParaRPr>
          </a:p>
          <a:p>
            <a:pPr lvl="0">
              <a:buClr>
                <a:schemeClr val="dk1"/>
              </a:buClr>
              <a:buSzPct val="25000"/>
            </a:pPr>
            <a:r>
              <a:rPr lang="es-ES_tradnl" sz="4000" dirty="0"/>
              <a:t>¿Cuál es el Equipo en la Tabla </a:t>
            </a:r>
            <a:r>
              <a:rPr lang="en-US" sz="4000" dirty="0" smtClean="0"/>
              <a:t>1 (</a:t>
            </a:r>
            <a:r>
              <a:rPr lang="en-US" sz="4000" dirty="0"/>
              <a:t>IV)?</a:t>
            </a:r>
            <a:r>
              <a:rPr lang="en-US" sz="4000" dirty="0" smtClean="0"/>
              <a:t/>
            </a:r>
            <a:br>
              <a:rPr lang="en-US" sz="4000" dirty="0" smtClean="0"/>
            </a:br>
            <a:endParaRPr sz="4000" b="0" i="0" u="none" strike="noStrike" cap="none" dirty="0">
              <a:solidFill>
                <a:srgbClr val="00539B"/>
              </a:solidFill>
              <a:sym typeface="Tahoma"/>
            </a:endParaRPr>
          </a:p>
        </p:txBody>
      </p:sp>
      <p:sp>
        <p:nvSpPr>
          <p:cNvPr id="597" name="Shape 597"/>
          <p:cNvSpPr txBox="1">
            <a:spLocks noGrp="1"/>
          </p:cNvSpPr>
          <p:nvPr>
            <p:ph type="body" idx="1"/>
          </p:nvPr>
        </p:nvSpPr>
        <p:spPr>
          <a:xfrm>
            <a:off x="762000" y="1005900"/>
            <a:ext cx="7772400" cy="4785300"/>
          </a:xfrm>
          <a:prstGeom prst="rect">
            <a:avLst/>
          </a:prstGeom>
          <a:noFill/>
          <a:ln>
            <a:noFill/>
          </a:ln>
        </p:spPr>
        <p:txBody>
          <a:bodyPr lIns="91425" tIns="91425" rIns="91425" bIns="91425" anchor="t" anchorCtr="0">
            <a:noAutofit/>
          </a:bodyPr>
          <a:lstStyle/>
          <a:p>
            <a:pPr lvl="0"/>
            <a:r>
              <a:rPr lang="es-ES" dirty="0"/>
              <a:t> Fresadoras</a:t>
            </a:r>
            <a:endParaRPr lang="en-US" b="1" dirty="0"/>
          </a:p>
          <a:p>
            <a:pPr lvl="1"/>
            <a:r>
              <a:rPr lang="es-ES" dirty="0"/>
              <a:t> Fresadoras para ser conducidas</a:t>
            </a:r>
            <a:endParaRPr lang="en-US" dirty="0"/>
          </a:p>
          <a:p>
            <a:pPr lvl="1"/>
            <a:r>
              <a:rPr lang="es-ES" dirty="0"/>
              <a:t> Pequeñas fresadoras accionables</a:t>
            </a:r>
            <a:endParaRPr lang="en-US" dirty="0"/>
          </a:p>
          <a:p>
            <a:pPr lvl="2"/>
            <a:r>
              <a:rPr lang="es-ES" dirty="0"/>
              <a:t> Menos de medio carril</a:t>
            </a:r>
            <a:endParaRPr lang="en-US" dirty="0"/>
          </a:p>
          <a:p>
            <a:pPr marL="342900" marR="0" lvl="0" indent="-139700" algn="l" rtl="0">
              <a:lnSpc>
                <a:spcPct val="100000"/>
              </a:lnSpc>
              <a:spcBef>
                <a:spcPts val="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5" name="Shape 603"/>
          <p:cNvSpPr txBox="1"/>
          <p:nvPr/>
        </p:nvSpPr>
        <p:spPr>
          <a:xfrm>
            <a:off x="5105400" y="4800600"/>
            <a:ext cx="3886200" cy="685800"/>
          </a:xfrm>
          <a:prstGeom prst="rect">
            <a:avLst/>
          </a:prstGeom>
          <a:noFill/>
          <a:ln>
            <a:noFill/>
          </a:ln>
        </p:spPr>
        <p:txBody>
          <a:bodyPr lIns="91425" tIns="45700" rIns="91425" bIns="45700" anchor="t" anchorCtr="0">
            <a:noAutofit/>
          </a:bodyPr>
          <a:lstStyle/>
          <a:p>
            <a:r>
              <a:rPr lang="es-ES_tradnl" sz="1800" dirty="0"/>
              <a:t>Fresadora de Empuje con Sistema de Recolección de Polvo</a:t>
            </a:r>
            <a:endParaRPr lang="en-US" sz="1800" dirty="0"/>
          </a:p>
        </p:txBody>
      </p:sp>
      <p:cxnSp>
        <p:nvCxnSpPr>
          <p:cNvPr id="6" name="Shape 605" descr="arrow"/>
          <p:cNvCxnSpPr/>
          <p:nvPr/>
        </p:nvCxnSpPr>
        <p:spPr>
          <a:xfrm>
            <a:off x="3429000" y="4724400"/>
            <a:ext cx="1676400" cy="304800"/>
          </a:xfrm>
          <a:prstGeom prst="straightConnector1">
            <a:avLst/>
          </a:prstGeom>
          <a:noFill/>
          <a:ln w="38100" cap="flat" cmpd="sng">
            <a:solidFill>
              <a:srgbClr val="007DC3"/>
            </a:solidFill>
            <a:prstDash val="solid"/>
            <a:round/>
            <a:headEnd type="stealth" w="lg" len="lg"/>
            <a:tailEnd type="none" w="med" len="med"/>
          </a:ln>
        </p:spPr>
      </p:cxnSp>
      <p:sp>
        <p:nvSpPr>
          <p:cNvPr id="9" name="Shape 604"/>
          <p:cNvSpPr txBox="1"/>
          <p:nvPr/>
        </p:nvSpPr>
        <p:spPr>
          <a:xfrm>
            <a:off x="3581400" y="3173973"/>
            <a:ext cx="5324157" cy="567477"/>
          </a:xfrm>
          <a:prstGeom prst="rect">
            <a:avLst/>
          </a:prstGeom>
          <a:noFill/>
          <a:ln>
            <a:noFill/>
          </a:ln>
        </p:spPr>
        <p:txBody>
          <a:bodyPr lIns="91425" tIns="45700" rIns="91425" bIns="45700" anchor="t" anchorCtr="0">
            <a:noAutofit/>
          </a:bodyPr>
          <a:lstStyle/>
          <a:p>
            <a:pPr lvl="0">
              <a:buClr>
                <a:schemeClr val="dk1"/>
              </a:buClr>
              <a:buSzPct val="25000"/>
            </a:pPr>
            <a:r>
              <a:rPr lang="es-ES_tradnl" sz="800" dirty="0"/>
              <a:t>Fuente </a:t>
            </a:r>
            <a:r>
              <a:rPr lang="en-US" sz="800" b="0" i="0" u="none" strike="noStrike" cap="none" dirty="0" smtClean="0">
                <a:solidFill>
                  <a:schemeClr val="dk1"/>
                </a:solidFill>
                <a:latin typeface="Tahoma"/>
                <a:ea typeface="Tahoma"/>
                <a:cs typeface="Tahoma"/>
                <a:sym typeface="Tahoma"/>
              </a:rPr>
              <a:t>OSHA</a:t>
            </a:r>
            <a:r>
              <a:rPr lang="en-US" sz="800" b="0" i="0" u="none" strike="noStrike" cap="none" dirty="0">
                <a:solidFill>
                  <a:schemeClr val="dk1"/>
                </a:solidFill>
                <a:latin typeface="Tahoma"/>
                <a:ea typeface="Tahoma"/>
                <a:cs typeface="Tahoma"/>
                <a:sym typeface="Tahoma"/>
              </a:rPr>
              <a:t>: Small entity Compliance Guide for the </a:t>
            </a:r>
            <a:r>
              <a:rPr lang="en-US" sz="800" b="0" i="0" u="none" strike="noStrike" cap="none" dirty="0" err="1">
                <a:solidFill>
                  <a:schemeClr val="dk1"/>
                </a:solidFill>
                <a:latin typeface="Tahoma"/>
                <a:ea typeface="Tahoma"/>
                <a:cs typeface="Tahoma"/>
                <a:sym typeface="Tahoma"/>
              </a:rPr>
              <a:t>Respirable</a:t>
            </a:r>
            <a:r>
              <a:rPr lang="en-US" sz="800" b="0" i="0" u="none" strike="noStrike" cap="none" dirty="0">
                <a:solidFill>
                  <a:schemeClr val="dk1"/>
                </a:solidFill>
                <a:latin typeface="Tahoma"/>
                <a:ea typeface="Tahoma"/>
                <a:cs typeface="Tahoma"/>
                <a:sym typeface="Tahoma"/>
              </a:rPr>
              <a:t> Crystalline</a:t>
            </a:r>
          </a:p>
          <a:p>
            <a:pPr marL="0" marR="0" lvl="0" indent="0" algn="l" rtl="0">
              <a:lnSpc>
                <a:spcPct val="100000"/>
              </a:lnSpc>
              <a:spcBef>
                <a:spcPts val="0"/>
              </a:spcBef>
              <a:spcAft>
                <a:spcPts val="0"/>
              </a:spcAft>
              <a:buClr>
                <a:schemeClr val="dk1"/>
              </a:buClr>
              <a:buSzPct val="25000"/>
              <a:buFont typeface="Tahoma"/>
              <a:buNone/>
            </a:pPr>
            <a:r>
              <a:rPr lang="en-US" sz="800" b="0" i="0" u="none" strike="noStrike" cap="none" dirty="0">
                <a:solidFill>
                  <a:schemeClr val="dk1"/>
                </a:solidFill>
                <a:latin typeface="Tahoma"/>
                <a:ea typeface="Tahoma"/>
                <a:cs typeface="Tahoma"/>
                <a:sym typeface="Tahoma"/>
              </a:rPr>
              <a:t>Silica Standard for Construction. OSHA 3902-11 2016</a:t>
            </a:r>
          </a:p>
        </p:txBody>
      </p:sp>
      <p:sp>
        <p:nvSpPr>
          <p:cNvPr id="2" name="Rectangle 1"/>
          <p:cNvSpPr/>
          <p:nvPr/>
        </p:nvSpPr>
        <p:spPr>
          <a:xfrm>
            <a:off x="536862" y="6260068"/>
            <a:ext cx="289213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Fresadora con sistema de recolección de polvo </a:t>
            </a:r>
            <a:endParaRPr lang="en-US" sz="1000" dirty="0">
              <a:latin typeface="+mn-lt"/>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80</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8830467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4" name="Picture 3" title="Martillo neumático con sistema de suministro de agua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62400" y="1905000"/>
            <a:ext cx="4646141" cy="4227616"/>
          </a:xfrm>
          <a:prstGeom prst="rect">
            <a:avLst/>
          </a:prstGeom>
        </p:spPr>
      </p:pic>
      <p:sp>
        <p:nvSpPr>
          <p:cNvPr id="617" name="Shape 617"/>
          <p:cNvSpPr txBox="1"/>
          <p:nvPr/>
        </p:nvSpPr>
        <p:spPr>
          <a:xfrm>
            <a:off x="152400" y="3962400"/>
            <a:ext cx="3505200" cy="597899"/>
          </a:xfrm>
          <a:prstGeom prst="rect">
            <a:avLst/>
          </a:prstGeom>
          <a:noFill/>
          <a:ln>
            <a:noFill/>
          </a:ln>
        </p:spPr>
        <p:txBody>
          <a:bodyPr lIns="91425" tIns="45700" rIns="91425" bIns="45700" anchor="t" anchorCtr="0">
            <a:noAutofit/>
          </a:bodyPr>
          <a:lstStyle/>
          <a:p>
            <a:pPr>
              <a:buClr>
                <a:schemeClr val="dk1"/>
              </a:buClr>
              <a:buSzPct val="25000"/>
            </a:pPr>
            <a:r>
              <a:rPr lang="es-ES_tradnl" sz="1800" dirty="0"/>
              <a:t>Martillo Neumático con Sistema de Suministro de Agua</a:t>
            </a:r>
            <a:endParaRPr lang="en-US" sz="1800" dirty="0"/>
          </a:p>
        </p:txBody>
      </p:sp>
      <p:sp>
        <p:nvSpPr>
          <p:cNvPr id="618" name="Shape 618"/>
          <p:cNvSpPr txBox="1"/>
          <p:nvPr/>
        </p:nvSpPr>
        <p:spPr>
          <a:xfrm>
            <a:off x="2873534" y="1930084"/>
            <a:ext cx="8372157" cy="415077"/>
          </a:xfrm>
          <a:prstGeom prst="rect">
            <a:avLst/>
          </a:prstGeom>
          <a:noFill/>
          <a:ln>
            <a:noFill/>
          </a:ln>
        </p:spPr>
        <p:txBody>
          <a:bodyPr lIns="91425" tIns="45700" rIns="91425" bIns="45700" anchor="t" anchorCtr="0">
            <a:noAutofit/>
          </a:bodyPr>
          <a:lstStyle/>
          <a:p>
            <a:r>
              <a:rPr lang="es-ES_tradnl" sz="800" dirty="0"/>
              <a:t>Fuente: OSHA: OSHA Hoja de Información. Controlando la Exposición a la Sílice Cuando se Operan los Martillos Neumáticos (2/2013) </a:t>
            </a:r>
            <a:endParaRPr lang="en-US" sz="800" dirty="0"/>
          </a:p>
        </p:txBody>
      </p:sp>
      <p:cxnSp>
        <p:nvCxnSpPr>
          <p:cNvPr id="620" name="Shape 620" descr="arrow"/>
          <p:cNvCxnSpPr/>
          <p:nvPr/>
        </p:nvCxnSpPr>
        <p:spPr>
          <a:xfrm flipH="1" flipV="1">
            <a:off x="2590800" y="4560299"/>
            <a:ext cx="3276600" cy="240302"/>
          </a:xfrm>
          <a:prstGeom prst="straightConnector1">
            <a:avLst/>
          </a:prstGeom>
          <a:noFill/>
          <a:ln w="38100" cap="flat" cmpd="sng">
            <a:solidFill>
              <a:srgbClr val="007DC3"/>
            </a:solidFill>
            <a:prstDash val="solid"/>
            <a:round/>
            <a:headEnd type="stealth" w="lg" len="lg"/>
            <a:tailEnd type="none" w="med" len="med"/>
          </a:ln>
        </p:spPr>
      </p:cxnSp>
      <p:sp>
        <p:nvSpPr>
          <p:cNvPr id="10" name="Shape 611"/>
          <p:cNvSpPr txBox="1">
            <a:spLocks/>
          </p:cNvSpPr>
          <p:nvPr/>
        </p:nvSpPr>
        <p:spPr>
          <a:xfrm>
            <a:off x="457200" y="990600"/>
            <a:ext cx="7772400" cy="11430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63500" algn="l" rtl="0">
              <a:lnSpc>
                <a:spcPct val="100000"/>
              </a:lnSpc>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69850" algn="l" rtl="0">
              <a:lnSpc>
                <a:spcPct val="100000"/>
              </a:lnSpc>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lnSpc>
                <a:spcPct val="100000"/>
              </a:lnSpc>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25400" algn="l" rtl="0">
              <a:lnSpc>
                <a:spcPct val="100000"/>
              </a:lnSpc>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pPr indent="0">
              <a:buNone/>
            </a:pPr>
            <a:r>
              <a:rPr lang="es-ES" dirty="0"/>
              <a:t>Martillos neumáticos y herramientas manuales de astillado</a:t>
            </a:r>
            <a:endParaRPr lang="en-US" dirty="0"/>
          </a:p>
          <a:p>
            <a:pPr marL="0" indent="0">
              <a:spcBef>
                <a:spcPts val="0"/>
              </a:spcBef>
              <a:buSzPct val="25000"/>
              <a:buFont typeface="Tahoma"/>
              <a:buNone/>
            </a:pPr>
            <a:endParaRPr lang="en-US" sz="2800" dirty="0"/>
          </a:p>
        </p:txBody>
      </p:sp>
      <p:sp>
        <p:nvSpPr>
          <p:cNvPr id="13" name="Shape 610"/>
          <p:cNvSpPr txBox="1">
            <a:spLocks noGrp="1"/>
          </p:cNvSpPr>
          <p:nvPr>
            <p:ph type="title"/>
          </p:nvPr>
        </p:nvSpPr>
        <p:spPr>
          <a:xfrm>
            <a:off x="358457" y="262445"/>
            <a:ext cx="8763000" cy="1143000"/>
          </a:xfrm>
          <a:prstGeom prst="rect">
            <a:avLst/>
          </a:prstGeom>
          <a:noFill/>
          <a:ln>
            <a:noFill/>
          </a:ln>
        </p:spPr>
        <p:txBody>
          <a:bodyPr lIns="91425" tIns="45700" rIns="91425" bIns="45700" anchor="ctr" anchorCtr="0">
            <a:noAutofit/>
          </a:bodyPr>
          <a:lstStyle/>
          <a:p>
            <a:pPr lvl="0">
              <a:buSzPct val="25000"/>
            </a:pPr>
            <a:r>
              <a:rPr lang="es-ES_tradnl" sz="4000" dirty="0"/>
              <a:t>¿Cuál es el Equipo en la Tabla </a:t>
            </a:r>
            <a:r>
              <a:rPr lang="en-US" sz="4000" dirty="0"/>
              <a:t>1 (V)?</a:t>
            </a:r>
            <a:r>
              <a:rPr lang="en-US" sz="4000" dirty="0" smtClean="0"/>
              <a:t/>
            </a:r>
            <a:br>
              <a:rPr lang="en-US" sz="4000" dirty="0" smtClean="0"/>
            </a:br>
            <a:endParaRPr lang="en-US" sz="4000" b="0" i="0" u="none" strike="noStrike" cap="none" dirty="0">
              <a:solidFill>
                <a:srgbClr val="00539B"/>
              </a:solidFill>
              <a:sym typeface="Tahoma"/>
            </a:endParaRPr>
          </a:p>
        </p:txBody>
      </p:sp>
      <p:sp>
        <p:nvSpPr>
          <p:cNvPr id="2" name="Rectangle 1" descr="Martillo neumático con sistema de suministro de agua  "/>
          <p:cNvSpPr/>
          <p:nvPr/>
        </p:nvSpPr>
        <p:spPr>
          <a:xfrm>
            <a:off x="4811267" y="6370224"/>
            <a:ext cx="3262432"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Martillo neumático con sistema de suministro de agua </a:t>
            </a:r>
            <a:endParaRPr lang="en-US" sz="1000" dirty="0">
              <a:latin typeface="+mn-lt"/>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81</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23108778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381000" y="0"/>
            <a:ext cx="8763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539B"/>
              </a:buClr>
              <a:buSzPct val="25000"/>
              <a:buFont typeface="Tahoma"/>
              <a:buNone/>
            </a:pPr>
            <a:endParaRPr sz="4000" b="0" i="0" u="none" strike="noStrike" cap="none" dirty="0">
              <a:solidFill>
                <a:srgbClr val="00539B"/>
              </a:solidFill>
              <a:sym typeface="Tahoma"/>
            </a:endParaRPr>
          </a:p>
          <a:p>
            <a:pPr lvl="0">
              <a:buClr>
                <a:schemeClr val="dk1"/>
              </a:buClr>
              <a:buSzPct val="25000"/>
            </a:pPr>
            <a:r>
              <a:rPr lang="es-ES_tradnl" sz="4000" dirty="0"/>
              <a:t>¿Cuál es el Equipo en la Tabla </a:t>
            </a:r>
            <a:r>
              <a:rPr lang="en-US" sz="4000" dirty="0" smtClean="0"/>
              <a:t>1 (</a:t>
            </a:r>
            <a:r>
              <a:rPr lang="en-US" sz="4000" dirty="0"/>
              <a:t>VI)?</a:t>
            </a:r>
            <a:r>
              <a:rPr lang="en-US" sz="4000" dirty="0" smtClean="0"/>
              <a:t/>
            </a:r>
            <a:br>
              <a:rPr lang="en-US" sz="4000" dirty="0" smtClean="0"/>
            </a:br>
            <a:endParaRPr sz="4000" b="0" i="0" u="none" strike="noStrike" cap="none" dirty="0">
              <a:solidFill>
                <a:srgbClr val="00539B"/>
              </a:solidFill>
              <a:sym typeface="Tahoma"/>
            </a:endParaRPr>
          </a:p>
        </p:txBody>
      </p:sp>
      <p:sp>
        <p:nvSpPr>
          <p:cNvPr id="627" name="Shape 627"/>
          <p:cNvSpPr txBox="1">
            <a:spLocks noGrp="1"/>
          </p:cNvSpPr>
          <p:nvPr>
            <p:ph type="body" idx="1"/>
          </p:nvPr>
        </p:nvSpPr>
        <p:spPr>
          <a:xfrm>
            <a:off x="685800" y="1403575"/>
            <a:ext cx="7772400" cy="4692300"/>
          </a:xfrm>
          <a:prstGeom prst="rect">
            <a:avLst/>
          </a:prstGeom>
          <a:noFill/>
          <a:ln>
            <a:noFill/>
          </a:ln>
        </p:spPr>
        <p:txBody>
          <a:bodyPr lIns="91425" tIns="91425" rIns="91425" bIns="91425" anchor="t" anchorCtr="0">
            <a:noAutofit/>
          </a:bodyPr>
          <a:lstStyle/>
          <a:p>
            <a:pPr lvl="0"/>
            <a:r>
              <a:rPr lang="es-ES_tradnl" dirty="0" smtClean="0"/>
              <a:t> Fresadoras </a:t>
            </a:r>
            <a:r>
              <a:rPr lang="es-ES_tradnl" dirty="0"/>
              <a:t>accionables grandes</a:t>
            </a:r>
            <a:endParaRPr lang="en-US" dirty="0"/>
          </a:p>
          <a:p>
            <a:pPr lvl="1"/>
            <a:r>
              <a:rPr lang="es-ES_tradnl" dirty="0" smtClean="0"/>
              <a:t> Medio </a:t>
            </a:r>
            <a:r>
              <a:rPr lang="es-ES_tradnl" dirty="0"/>
              <a:t>carril y más grande</a:t>
            </a:r>
            <a:endParaRPr lang="en-US" dirty="0"/>
          </a:p>
          <a:p>
            <a:pPr lvl="0"/>
            <a:r>
              <a:rPr lang="es-ES_tradnl" dirty="0"/>
              <a:t> Máquinas de trituración</a:t>
            </a:r>
            <a:endParaRPr lang="en-US" dirty="0"/>
          </a:p>
          <a:p>
            <a:pPr lvl="0"/>
            <a:r>
              <a:rPr lang="es-ES_tradnl" dirty="0"/>
              <a:t> Equipos pesados y vehículos utilitarios </a:t>
            </a:r>
            <a:endParaRPr lang="en-US" dirty="0"/>
          </a:p>
          <a:p>
            <a:pPr lvl="1"/>
            <a:r>
              <a:rPr lang="es-ES_tradnl" dirty="0"/>
              <a:t> </a:t>
            </a:r>
            <a:r>
              <a:rPr lang="es-ES_tradnl" sz="1050" dirty="0"/>
              <a:t> </a:t>
            </a:r>
            <a:r>
              <a:rPr lang="es-ES_tradnl" dirty="0"/>
              <a:t>Utilizados para desgastar o fracturar materiales que contienen sílice </a:t>
            </a:r>
            <a:endParaRPr lang="en-US" dirty="0"/>
          </a:p>
          <a:p>
            <a:pPr lvl="1"/>
            <a:r>
              <a:rPr lang="es-ES_tradnl" dirty="0"/>
              <a:t> O utilizados durante las actividades de demolición que implican materiales que contienen sílice</a:t>
            </a:r>
            <a:endParaRPr lang="en-US" dirty="0"/>
          </a:p>
          <a:p>
            <a:pPr marL="342900" marR="0" lvl="0" indent="-139700" algn="l" rtl="0">
              <a:lnSpc>
                <a:spcPct val="100000"/>
              </a:lnSpc>
              <a:spcBef>
                <a:spcPts val="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82</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209233" y="349425"/>
            <a:ext cx="8961437" cy="1143000"/>
          </a:xfrm>
          <a:prstGeom prst="rect">
            <a:avLst/>
          </a:prstGeom>
          <a:noFill/>
          <a:ln>
            <a:noFill/>
          </a:ln>
        </p:spPr>
        <p:txBody>
          <a:bodyPr lIns="91425" tIns="45700" rIns="91425" bIns="45700" anchor="ctr" anchorCtr="0">
            <a:noAutofit/>
          </a:bodyPr>
          <a:lstStyle/>
          <a:p>
            <a:pPr lvl="0">
              <a:buSzPct val="25000"/>
            </a:pPr>
            <a:r>
              <a:rPr lang="es-ES_tradnl" sz="4000" dirty="0"/>
              <a:t>¿Cuál es el Equipo en la Tabla </a:t>
            </a:r>
            <a:r>
              <a:rPr lang="en-US" sz="4000" dirty="0" smtClean="0"/>
              <a:t>1 (</a:t>
            </a:r>
            <a:r>
              <a:rPr lang="en-US" sz="4000" dirty="0"/>
              <a:t>VII)?</a:t>
            </a:r>
            <a:r>
              <a:rPr lang="en-US" sz="4000" dirty="0" smtClean="0"/>
              <a:t/>
            </a:r>
            <a:br>
              <a:rPr lang="en-US" sz="4000" dirty="0" smtClean="0"/>
            </a:br>
            <a:endParaRPr lang="en-US" sz="4000" b="0" i="0" u="none" strike="noStrike" cap="none" dirty="0">
              <a:solidFill>
                <a:srgbClr val="00539B"/>
              </a:solidFill>
              <a:sym typeface="Tahoma"/>
            </a:endParaRPr>
          </a:p>
        </p:txBody>
      </p:sp>
      <p:sp>
        <p:nvSpPr>
          <p:cNvPr id="633" name="Shape 633"/>
          <p:cNvSpPr txBox="1">
            <a:spLocks noGrp="1"/>
          </p:cNvSpPr>
          <p:nvPr>
            <p:ph type="body" idx="1"/>
          </p:nvPr>
        </p:nvSpPr>
        <p:spPr>
          <a:xfrm>
            <a:off x="685800" y="1492425"/>
            <a:ext cx="7772400" cy="4461300"/>
          </a:xfrm>
          <a:prstGeom prst="rect">
            <a:avLst/>
          </a:prstGeom>
          <a:noFill/>
          <a:ln>
            <a:noFill/>
          </a:ln>
        </p:spPr>
        <p:txBody>
          <a:bodyPr lIns="91425" tIns="45700" rIns="91425" bIns="45700" anchor="t" anchorCtr="0">
            <a:noAutofit/>
          </a:bodyPr>
          <a:lstStyle/>
          <a:p>
            <a:pPr lvl="0"/>
            <a:r>
              <a:rPr lang="es-ES_tradnl" dirty="0" smtClean="0"/>
              <a:t> Equipos </a:t>
            </a:r>
            <a:r>
              <a:rPr lang="es-ES_tradnl" dirty="0"/>
              <a:t>pesados y vehículos utilitarios </a:t>
            </a:r>
            <a:endParaRPr lang="en-US" sz="1200" dirty="0"/>
          </a:p>
          <a:p>
            <a:pPr lvl="1"/>
            <a:r>
              <a:rPr lang="es-ES_tradnl" dirty="0"/>
              <a:t> Usados para nivelar y excavar</a:t>
            </a:r>
            <a:endParaRPr lang="en-US" sz="1200" dirty="0"/>
          </a:p>
          <a:p>
            <a:pPr lvl="1"/>
            <a:r>
              <a:rPr lang="es-ES_tradnl" dirty="0"/>
              <a:t> No incluye demoler, abrasión, o la fractura de los materiales que contienen sílice</a:t>
            </a:r>
            <a:endParaRPr lang="en-US" sz="1200" dirty="0"/>
          </a:p>
          <a:p>
            <a:pPr marL="342900" marR="0" lvl="0" indent="-342900" algn="l" rtl="0">
              <a:lnSpc>
                <a:spcPct val="100000"/>
              </a:lnSpc>
              <a:spcBef>
                <a:spcPts val="64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83</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3" name="Picture 2" title="Equipo con controles de ingeniería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 y="607149"/>
            <a:ext cx="8305800" cy="4650651"/>
          </a:xfrm>
          <a:prstGeom prst="rect">
            <a:avLst/>
          </a:prstGeom>
        </p:spPr>
      </p:pic>
      <p:sp>
        <p:nvSpPr>
          <p:cNvPr id="640" name="Shape 640"/>
          <p:cNvSpPr txBox="1"/>
          <p:nvPr/>
        </p:nvSpPr>
        <p:spPr>
          <a:xfrm>
            <a:off x="3024350" y="5624975"/>
            <a:ext cx="3546000"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s-ES_tradnl" sz="1800" b="0" i="0" u="none" strike="noStrike" cap="none" dirty="0" smtClean="0">
                <a:solidFill>
                  <a:schemeClr val="dk1"/>
                </a:solidFill>
                <a:latin typeface="Tahoma"/>
                <a:ea typeface="Tahoma"/>
                <a:cs typeface="Tahoma"/>
                <a:sym typeface="Tahoma"/>
              </a:rPr>
              <a:t>Excavadora con Cabina Cerrada</a:t>
            </a:r>
            <a:endParaRPr lang="es-ES_tradnl" sz="1800" b="0" i="0" u="none" strike="noStrike" cap="none" dirty="0">
              <a:solidFill>
                <a:schemeClr val="dk1"/>
              </a:solidFill>
              <a:latin typeface="Tahoma"/>
              <a:ea typeface="Tahoma"/>
              <a:cs typeface="Tahoma"/>
              <a:sym typeface="Tahoma"/>
            </a:endParaRPr>
          </a:p>
        </p:txBody>
      </p:sp>
      <p:sp>
        <p:nvSpPr>
          <p:cNvPr id="641" name="Shape 641"/>
          <p:cNvSpPr txBox="1"/>
          <p:nvPr/>
        </p:nvSpPr>
        <p:spPr>
          <a:xfrm>
            <a:off x="619443" y="6138123"/>
            <a:ext cx="7851300" cy="646199"/>
          </a:xfrm>
          <a:prstGeom prst="rect">
            <a:avLst/>
          </a:prstGeom>
          <a:noFill/>
          <a:ln>
            <a:noFill/>
          </a:ln>
        </p:spPr>
        <p:txBody>
          <a:bodyPr lIns="91425" tIns="45700" rIns="91425" bIns="45700" anchor="t" anchorCtr="0">
            <a:noAutofit/>
          </a:bodyPr>
          <a:lstStyle/>
          <a:p>
            <a:pPr lvl="0">
              <a:buClr>
                <a:schemeClr val="dk1"/>
              </a:buClr>
              <a:buSzPct val="25000"/>
            </a:pPr>
            <a:r>
              <a:rPr lang="en-US" sz="1200" dirty="0">
                <a:solidFill>
                  <a:schemeClr val="dk1"/>
                </a:solidFill>
                <a:latin typeface="Tahoma"/>
                <a:ea typeface="Tahoma"/>
                <a:cs typeface="Tahoma"/>
                <a:sym typeface="Tahoma"/>
              </a:rPr>
              <a:t>Fuente: OSHA: </a:t>
            </a:r>
            <a:r>
              <a:rPr lang="es-ES" sz="1200" dirty="0">
                <a:solidFill>
                  <a:schemeClr val="dk1"/>
                </a:solidFill>
                <a:latin typeface="Tahoma"/>
                <a:ea typeface="Tahoma"/>
                <a:cs typeface="Tahoma"/>
              </a:rPr>
              <a:t>Guía de Cumplimiento para Pequeñas Empresas para la Sílice Cristalina Respirable en la Construcción</a:t>
            </a:r>
            <a:r>
              <a:rPr lang="en-US" sz="1200" dirty="0">
                <a:solidFill>
                  <a:schemeClr val="dk1"/>
                </a:solidFill>
                <a:latin typeface="Tahoma"/>
                <a:ea typeface="Tahoma"/>
                <a:cs typeface="Tahoma"/>
                <a:sym typeface="Tahoma"/>
              </a:rPr>
              <a:t>. OSHA 3902-11 2016</a:t>
            </a:r>
          </a:p>
        </p:txBody>
      </p:sp>
      <p:cxnSp>
        <p:nvCxnSpPr>
          <p:cNvPr id="642" name="Shape 642" descr="arrow"/>
          <p:cNvCxnSpPr>
            <a:endCxn id="640" idx="0"/>
          </p:cNvCxnSpPr>
          <p:nvPr/>
        </p:nvCxnSpPr>
        <p:spPr>
          <a:xfrm>
            <a:off x="3117350" y="3085175"/>
            <a:ext cx="1680000" cy="2539800"/>
          </a:xfrm>
          <a:prstGeom prst="straightConnector1">
            <a:avLst/>
          </a:prstGeom>
          <a:noFill/>
          <a:ln w="38100" cap="flat" cmpd="sng">
            <a:solidFill>
              <a:srgbClr val="007DC3"/>
            </a:solidFill>
            <a:prstDash val="solid"/>
            <a:round/>
            <a:headEnd type="stealth" w="lg" len="lg"/>
            <a:tailEnd type="none" w="med" len="med"/>
          </a:ln>
        </p:spPr>
      </p:cxnSp>
      <p:sp>
        <p:nvSpPr>
          <p:cNvPr id="2" name="Rectangle 1"/>
          <p:cNvSpPr/>
          <p:nvPr/>
        </p:nvSpPr>
        <p:spPr>
          <a:xfrm>
            <a:off x="5661247" y="5273687"/>
            <a:ext cx="2180405"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Equipo con controles de ingeniería </a:t>
            </a:r>
            <a:endParaRPr lang="en-US" sz="1000" dirty="0">
              <a:latin typeface="+mn-lt"/>
            </a:endParaRPr>
          </a:p>
        </p:txBody>
      </p:sp>
      <p:sp>
        <p:nvSpPr>
          <p:cNvPr id="9" name="Title 4"/>
          <p:cNvSpPr>
            <a:spLocks noGrp="1"/>
          </p:cNvSpPr>
          <p:nvPr>
            <p:ph type="title"/>
          </p:nvPr>
        </p:nvSpPr>
        <p:spPr>
          <a:xfrm>
            <a:off x="381000" y="-353196"/>
            <a:ext cx="8763000" cy="1143000"/>
          </a:xfrm>
        </p:spPr>
        <p:txBody>
          <a:bodyPr/>
          <a:lstStyle/>
          <a:p>
            <a:r>
              <a:rPr lang="es-ES" sz="2400" dirty="0"/>
              <a:t/>
            </a:r>
            <a:br>
              <a:rPr lang="es-ES" sz="2400" dirty="0"/>
            </a:br>
            <a:r>
              <a:rPr lang="es-ES" sz="2400" dirty="0"/>
              <a:t>Tabla 1 Ejemplo de </a:t>
            </a:r>
            <a:r>
              <a:rPr lang="es-ES" sz="2400" dirty="0" smtClean="0"/>
              <a:t>Equipo (V)</a:t>
            </a:r>
            <a:endParaRPr lang="en-US" sz="2400" dirty="0"/>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84</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228600" y="0"/>
            <a:ext cx="8915400" cy="1143000"/>
          </a:xfrm>
          <a:prstGeom prst="rect">
            <a:avLst/>
          </a:prstGeom>
          <a:noFill/>
          <a:ln>
            <a:noFill/>
          </a:ln>
        </p:spPr>
        <p:txBody>
          <a:bodyPr lIns="91425" tIns="45700" rIns="91425" bIns="45700" anchor="ctr" anchorCtr="0">
            <a:noAutofit/>
          </a:bodyPr>
          <a:lstStyle/>
          <a:p>
            <a:pPr>
              <a:buSzPct val="25000"/>
            </a:pPr>
            <a:r>
              <a:rPr lang="es-ES_tradnl" sz="3600" dirty="0"/>
              <a:t>¿Qué pasa si no está siguiendo la Tabla </a:t>
            </a:r>
            <a:r>
              <a:rPr lang="es-ES_tradnl" sz="3600" dirty="0" smtClean="0"/>
              <a:t>1</a:t>
            </a:r>
            <a:r>
              <a:rPr lang="en-US" sz="3600" b="0" i="0" u="none" strike="noStrike" cap="none" dirty="0" smtClean="0">
                <a:solidFill>
                  <a:srgbClr val="00539B"/>
                </a:solidFill>
                <a:latin typeface="Tahoma"/>
                <a:ea typeface="Tahoma"/>
                <a:cs typeface="Tahoma"/>
                <a:sym typeface="Tahoma"/>
              </a:rPr>
              <a:t>?</a:t>
            </a:r>
            <a:endParaRPr lang="en-US" sz="3600" b="0" i="0" u="none" strike="noStrike" cap="none" dirty="0">
              <a:solidFill>
                <a:srgbClr val="00539B"/>
              </a:solidFill>
              <a:latin typeface="Tahoma"/>
              <a:ea typeface="Tahoma"/>
              <a:cs typeface="Tahoma"/>
              <a:sym typeface="Tahoma"/>
            </a:endParaRPr>
          </a:p>
        </p:txBody>
      </p:sp>
      <p:sp>
        <p:nvSpPr>
          <p:cNvPr id="648" name="Shape 648"/>
          <p:cNvSpPr txBox="1">
            <a:spLocks noGrp="1"/>
          </p:cNvSpPr>
          <p:nvPr>
            <p:ph type="body" idx="1"/>
          </p:nvPr>
        </p:nvSpPr>
        <p:spPr>
          <a:xfrm>
            <a:off x="228600" y="1143000"/>
            <a:ext cx="8610600" cy="4585800"/>
          </a:xfrm>
          <a:prstGeom prst="rect">
            <a:avLst/>
          </a:prstGeom>
          <a:noFill/>
          <a:ln>
            <a:noFill/>
          </a:ln>
        </p:spPr>
        <p:txBody>
          <a:bodyPr lIns="91425" tIns="45700" rIns="91425" bIns="45700" anchor="t" anchorCtr="0">
            <a:noAutofit/>
          </a:bodyPr>
          <a:lstStyle/>
          <a:p>
            <a:pPr lvl="0"/>
            <a:r>
              <a:rPr lang="en-US" dirty="0"/>
              <a:t> </a:t>
            </a:r>
            <a:r>
              <a:rPr lang="es-ES_tradnl" sz="2600" dirty="0"/>
              <a:t>Si está utilizando el equipo de la Tabla 1 pero no utiliza los controles </a:t>
            </a:r>
            <a:r>
              <a:rPr lang="es-ES_tradnl" sz="2600" dirty="0" smtClean="0"/>
              <a:t>especificados</a:t>
            </a:r>
            <a:r>
              <a:rPr lang="es-ES_tradnl" sz="2600" dirty="0"/>
              <a:t/>
            </a:r>
            <a:br>
              <a:rPr lang="es-ES_tradnl" sz="2600" dirty="0"/>
            </a:br>
            <a:r>
              <a:rPr lang="es-ES_tradnl" sz="2600" u="sng" dirty="0"/>
              <a:t>O  </a:t>
            </a:r>
            <a:endParaRPr lang="es-ES_tradnl" sz="2600" u="sng" dirty="0" smtClean="0"/>
          </a:p>
          <a:p>
            <a:r>
              <a:rPr lang="es-ES_tradnl" sz="2600" dirty="0" smtClean="0"/>
              <a:t> Si </a:t>
            </a:r>
            <a:r>
              <a:rPr lang="es-ES_tradnl" sz="2600" dirty="0"/>
              <a:t>utiliza equipos que no están enumerados en la Tabla 1 </a:t>
            </a:r>
          </a:p>
          <a:p>
            <a:pPr lvl="0"/>
            <a:r>
              <a:rPr lang="es-ES_tradnl" sz="2600" b="1" u="sng" dirty="0" smtClean="0"/>
              <a:t>Entonces</a:t>
            </a:r>
            <a:endParaRPr lang="es-ES_tradnl" sz="2600" u="sng" dirty="0"/>
          </a:p>
          <a:p>
            <a:pPr lvl="1"/>
            <a:r>
              <a:rPr lang="es-ES_tradnl" sz="2600" dirty="0"/>
              <a:t> Necesita determinar cuáles controles de polvo va a utilizar</a:t>
            </a:r>
          </a:p>
          <a:p>
            <a:pPr lvl="0"/>
            <a:r>
              <a:rPr lang="es-ES_tradnl" sz="2600" b="1" dirty="0"/>
              <a:t>	</a:t>
            </a:r>
            <a:r>
              <a:rPr lang="es-ES_tradnl" sz="2600" b="1" u="sng" dirty="0"/>
              <a:t>Y</a:t>
            </a:r>
            <a:r>
              <a:rPr lang="es-ES_tradnl" sz="2600" u="sng" dirty="0"/>
              <a:t> </a:t>
            </a:r>
          </a:p>
          <a:p>
            <a:pPr lvl="1"/>
            <a:r>
              <a:rPr lang="es-ES_tradnl" sz="2600" dirty="0"/>
              <a:t> Se deben medir los niveles de sílice en el aire</a:t>
            </a:r>
          </a:p>
          <a:p>
            <a:pPr lvl="0"/>
            <a:r>
              <a:rPr lang="es-ES_tradnl" sz="2600" dirty="0" smtClean="0"/>
              <a:t> </a:t>
            </a:r>
            <a:r>
              <a:rPr lang="es-ES_tradnl" sz="2600" u="sng" dirty="0" smtClean="0"/>
              <a:t>O </a:t>
            </a:r>
            <a:endParaRPr lang="es-ES_tradnl" sz="2600" u="sng" dirty="0"/>
          </a:p>
          <a:p>
            <a:pPr lvl="1"/>
            <a:r>
              <a:rPr lang="es-ES_tradnl" sz="2600" dirty="0"/>
              <a:t> Hay datos publicados sobre el nivel</a:t>
            </a: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85</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64325" y="0"/>
            <a:ext cx="9155875" cy="1143000"/>
          </a:xfrm>
          <a:prstGeom prst="rect">
            <a:avLst/>
          </a:prstGeom>
          <a:noFill/>
          <a:ln>
            <a:noFill/>
          </a:ln>
        </p:spPr>
        <p:txBody>
          <a:bodyPr lIns="91425" tIns="45700" rIns="91425" bIns="45700" anchor="ctr" anchorCtr="0">
            <a:noAutofit/>
          </a:bodyPr>
          <a:lstStyle/>
          <a:p>
            <a:r>
              <a:rPr lang="es-ES_tradnl" sz="3200" dirty="0"/>
              <a:t>Ejemplos de </a:t>
            </a:r>
            <a:r>
              <a:rPr lang="es-ES_tradnl" sz="3200" dirty="0" smtClean="0"/>
              <a:t>Tareas </a:t>
            </a:r>
            <a:r>
              <a:rPr lang="es-ES_tradnl" sz="3200" dirty="0"/>
              <a:t>y </a:t>
            </a:r>
            <a:r>
              <a:rPr lang="es-ES_tradnl" sz="3200" dirty="0" smtClean="0"/>
              <a:t>Equipos </a:t>
            </a:r>
            <a:r>
              <a:rPr lang="es-ES_tradnl" sz="3200" dirty="0"/>
              <a:t>que </a:t>
            </a:r>
            <a:r>
              <a:rPr lang="es-ES_tradnl" sz="3200" u="sng" dirty="0"/>
              <a:t>no</a:t>
            </a:r>
            <a:r>
              <a:rPr lang="es-ES_tradnl" sz="3200" dirty="0"/>
              <a:t> están en la Tabla 1</a:t>
            </a:r>
            <a:endParaRPr lang="en-US" sz="3200" dirty="0">
              <a:effectLst/>
            </a:endParaRPr>
          </a:p>
        </p:txBody>
      </p:sp>
      <p:pic>
        <p:nvPicPr>
          <p:cNvPr id="655" name="Shape 655" descr="Trabajador aplicando hormigón proyectad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49005" y="1752600"/>
            <a:ext cx="3964520" cy="4114799"/>
          </a:xfrm>
          <a:prstGeom prst="rect">
            <a:avLst/>
          </a:prstGeom>
          <a:noFill/>
          <a:ln>
            <a:noFill/>
          </a:ln>
        </p:spPr>
      </p:pic>
      <p:pic>
        <p:nvPicPr>
          <p:cNvPr id="6" name="Shape 662" descr="Trabajador desechando material con sílice en una tolva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29150" y="1752600"/>
            <a:ext cx="3238050" cy="4041797"/>
          </a:xfrm>
          <a:prstGeom prst="rect">
            <a:avLst/>
          </a:prstGeom>
          <a:noFill/>
          <a:ln>
            <a:noFill/>
          </a:ln>
        </p:spPr>
      </p:pic>
      <p:pic>
        <p:nvPicPr>
          <p:cNvPr id="8" name="Picture 2" descr="X"/>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95600" y="4340225"/>
            <a:ext cx="14208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X"/>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27587" y="4343400"/>
            <a:ext cx="14208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hape 656"/>
          <p:cNvSpPr txBox="1"/>
          <p:nvPr/>
        </p:nvSpPr>
        <p:spPr>
          <a:xfrm>
            <a:off x="7239000" y="1519335"/>
            <a:ext cx="2709308"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_tradnl" sz="800" b="0" i="0" u="none" strike="noStrike" cap="none" dirty="0" smtClean="0">
                <a:solidFill>
                  <a:srgbClr val="000000"/>
                </a:solidFill>
                <a:latin typeface="Arial"/>
                <a:ea typeface="Arial"/>
                <a:cs typeface="Arial"/>
                <a:sym typeface="Arial"/>
              </a:rPr>
              <a:t>Foto cortesía de Patty </a:t>
            </a:r>
            <a:r>
              <a:rPr lang="es-ES_tradnl" sz="800" b="0" i="0" u="none" strike="noStrike" cap="none" dirty="0" err="1" smtClean="0">
                <a:solidFill>
                  <a:srgbClr val="000000"/>
                </a:solidFill>
                <a:latin typeface="Arial"/>
                <a:ea typeface="Arial"/>
                <a:cs typeface="Arial"/>
                <a:sym typeface="Arial"/>
              </a:rPr>
              <a:t>Jeffries</a:t>
            </a:r>
            <a:endParaRPr lang="es-ES_tradnl" sz="800" b="0" i="0" u="none" strike="noStrike" cap="none" dirty="0">
              <a:solidFill>
                <a:srgbClr val="000000"/>
              </a:solidFill>
              <a:latin typeface="Arial"/>
              <a:ea typeface="Arial"/>
              <a:cs typeface="Arial"/>
              <a:sym typeface="Arial"/>
            </a:endParaRPr>
          </a:p>
        </p:txBody>
      </p:sp>
      <p:sp>
        <p:nvSpPr>
          <p:cNvPr id="11" name="Shape 656"/>
          <p:cNvSpPr txBox="1"/>
          <p:nvPr/>
        </p:nvSpPr>
        <p:spPr>
          <a:xfrm>
            <a:off x="2871439" y="1519335"/>
            <a:ext cx="2709308"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s-ES_tradnl" sz="800" b="0" i="0" u="none" strike="noStrike" cap="none" smtClean="0">
                <a:solidFill>
                  <a:srgbClr val="000000"/>
                </a:solidFill>
                <a:latin typeface="Arial"/>
                <a:ea typeface="Arial"/>
                <a:cs typeface="Arial"/>
                <a:sym typeface="Arial"/>
              </a:rPr>
              <a:t>Foto cortesía de Patty Jeffries</a:t>
            </a:r>
            <a:endParaRPr lang="es-ES_tradnl" sz="800" b="0" i="0" u="none" strike="noStrike" cap="none" dirty="0">
              <a:solidFill>
                <a:srgbClr val="000000"/>
              </a:solidFill>
              <a:latin typeface="Arial"/>
              <a:ea typeface="Arial"/>
              <a:cs typeface="Arial"/>
              <a:sym typeface="Arial"/>
            </a:endParaRPr>
          </a:p>
        </p:txBody>
      </p:sp>
      <p:sp>
        <p:nvSpPr>
          <p:cNvPr id="2" name="Rectangle 1"/>
          <p:cNvSpPr/>
          <p:nvPr/>
        </p:nvSpPr>
        <p:spPr>
          <a:xfrm>
            <a:off x="875496" y="5794397"/>
            <a:ext cx="3350597"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desechando material con sílice en una tolva </a:t>
            </a:r>
            <a:endParaRPr lang="en-US" sz="1000" dirty="0">
              <a:latin typeface="+mn-lt"/>
            </a:endParaRPr>
          </a:p>
        </p:txBody>
      </p:sp>
      <p:sp>
        <p:nvSpPr>
          <p:cNvPr id="3" name="Rectangle 2"/>
          <p:cNvSpPr/>
          <p:nvPr/>
        </p:nvSpPr>
        <p:spPr>
          <a:xfrm>
            <a:off x="5408690" y="5867399"/>
            <a:ext cx="261481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aplicando hormigón proyectado</a:t>
            </a:r>
            <a:endParaRPr lang="en-US" sz="1000" dirty="0">
              <a:latin typeface="+mn-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86</a:t>
            </a:fld>
            <a:endParaRPr lang="en-US" sz="1400" b="0" i="0" u="none" strike="noStrike" cap="none">
              <a:solidFill>
                <a:schemeClr val="dk1"/>
              </a:solidFill>
              <a:latin typeface="Tahoma"/>
              <a:ea typeface="Tahoma"/>
              <a:cs typeface="Tahoma"/>
              <a:sym typeface="Tahoma"/>
            </a:endParaRPr>
          </a:p>
        </p:txBody>
      </p:sp>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3" name="Picture 2" title="La “jerarquía de control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579" y="1447800"/>
            <a:ext cx="8051838" cy="4953000"/>
          </a:xfrm>
          <a:prstGeom prst="rect">
            <a:avLst/>
          </a:prstGeom>
        </p:spPr>
      </p:pic>
      <p:sp>
        <p:nvSpPr>
          <p:cNvPr id="754" name="Shape 754"/>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pPr lvl="0">
              <a:buSzPct val="25000"/>
            </a:pPr>
            <a:r>
              <a:rPr lang="es-ES_tradnl" sz="3600" dirty="0"/>
              <a:t>Formas de Mantener el Polvo de Sílice Fuera del Aire </a:t>
            </a:r>
            <a:r>
              <a:rPr lang="es-ES_tradnl" sz="3600" dirty="0" smtClean="0"/>
              <a:t>(II)</a:t>
            </a:r>
            <a:endParaRPr lang="en-US" sz="3600" b="0" i="0" u="none" strike="noStrike" cap="none" dirty="0">
              <a:solidFill>
                <a:srgbClr val="00539B"/>
              </a:solidFill>
              <a:sym typeface="Tahoma"/>
            </a:endParaRPr>
          </a:p>
        </p:txBody>
      </p:sp>
      <p:sp>
        <p:nvSpPr>
          <p:cNvPr id="755" name="Shape 755"/>
          <p:cNvSpPr txBox="1">
            <a:spLocks noGrp="1"/>
          </p:cNvSpPr>
          <p:nvPr>
            <p:ph type="sldNum" idx="12"/>
          </p:nvPr>
        </p:nvSpPr>
        <p:spPr>
          <a:xfrm>
            <a:off x="7208838" y="6477000"/>
            <a:ext cx="1904999" cy="381000"/>
          </a:xfrm>
          <a:prstGeom prst="rect">
            <a:avLst/>
          </a:prstGeom>
          <a:noFill/>
          <a:ln>
            <a:noFill/>
          </a:ln>
        </p:spPr>
        <p:txBody>
          <a:bodyPr lIns="91425" tIns="45700" rIns="91425" bIns="45700" anchor="t" anchorCtr="0">
            <a:noAutofit/>
          </a:bodyPr>
          <a:lstStyle/>
          <a:p>
            <a:pPr marL="0" marR="0" lvl="0" indent="0" algn="r" rtl="0">
              <a:spcBef>
                <a:spcPts val="0"/>
              </a:spcBef>
              <a:buClr>
                <a:srgbClr val="000000"/>
              </a:buClr>
              <a:buSzPct val="25000"/>
              <a:buFont typeface="Tahoma"/>
              <a:buNone/>
            </a:pPr>
            <a:fld id="{00000000-1234-1234-1234-123412341234}" type="slidenum">
              <a:rPr lang="en-US" sz="140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87</a:t>
            </a:fld>
            <a:endParaRPr lang="en-US" sz="1400">
              <a:solidFill>
                <a:srgbClr val="000000"/>
              </a:solidFill>
              <a:latin typeface="Tahoma"/>
              <a:ea typeface="Tahoma"/>
              <a:cs typeface="Tahoma"/>
              <a:sym typeface="Tahoma"/>
            </a:endParaRPr>
          </a:p>
        </p:txBody>
      </p:sp>
      <p:sp>
        <p:nvSpPr>
          <p:cNvPr id="767" name="Shape 767" descr="La “jerarquía de controles”"/>
          <p:cNvSpPr/>
          <p:nvPr/>
        </p:nvSpPr>
        <p:spPr>
          <a:xfrm>
            <a:off x="381000" y="1371600"/>
            <a:ext cx="484631" cy="5029199"/>
          </a:xfrm>
          <a:prstGeom prst="upArrow">
            <a:avLst>
              <a:gd name="adj1" fmla="val 50000"/>
              <a:gd name="adj2" fmla="val 50000"/>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768" name="Shape 768"/>
          <p:cNvSpPr txBox="1"/>
          <p:nvPr/>
        </p:nvSpPr>
        <p:spPr>
          <a:xfrm>
            <a:off x="762000" y="1676400"/>
            <a:ext cx="1295400" cy="646331"/>
          </a:xfrm>
          <a:prstGeom prst="rect">
            <a:avLst/>
          </a:prstGeom>
          <a:noFill/>
          <a:ln>
            <a:noFill/>
          </a:ln>
        </p:spPr>
        <p:txBody>
          <a:bodyPr lIns="91425" tIns="45700" rIns="91425" bIns="45700" anchor="t" anchorCtr="0">
            <a:noAutofit/>
          </a:bodyPr>
          <a:lstStyle/>
          <a:p>
            <a:r>
              <a:rPr lang="es-ES_tradnl" sz="1800" b="1" dirty="0"/>
              <a:t>Más efectiva</a:t>
            </a:r>
            <a:endParaRPr lang="es-ES_tradnl" sz="1800" dirty="0"/>
          </a:p>
        </p:txBody>
      </p:sp>
      <p:sp>
        <p:nvSpPr>
          <p:cNvPr id="769" name="Shape 769"/>
          <p:cNvSpPr txBox="1"/>
          <p:nvPr/>
        </p:nvSpPr>
        <p:spPr>
          <a:xfrm>
            <a:off x="838200" y="5830669"/>
            <a:ext cx="1447800" cy="646331"/>
          </a:xfrm>
          <a:prstGeom prst="rect">
            <a:avLst/>
          </a:prstGeom>
          <a:noFill/>
          <a:ln>
            <a:noFill/>
          </a:ln>
        </p:spPr>
        <p:txBody>
          <a:bodyPr lIns="91425" tIns="45700" rIns="91425" bIns="45700" anchor="t" anchorCtr="0">
            <a:noAutofit/>
          </a:bodyPr>
          <a:lstStyle/>
          <a:p>
            <a:r>
              <a:rPr lang="es-ES_tradnl" sz="1800" b="1" dirty="0" smtClean="0"/>
              <a:t>Menos </a:t>
            </a:r>
            <a:r>
              <a:rPr lang="es-ES_tradnl" sz="1800" b="1" dirty="0"/>
              <a:t>efectiva</a:t>
            </a:r>
            <a:endParaRPr lang="es-ES_tradnl" sz="1800" dirty="0"/>
          </a:p>
        </p:txBody>
      </p:sp>
      <p:sp>
        <p:nvSpPr>
          <p:cNvPr id="2" name="Rectangle 1" title="La “jerarquía de controles"/>
          <p:cNvSpPr/>
          <p:nvPr/>
        </p:nvSpPr>
        <p:spPr>
          <a:xfrm>
            <a:off x="4480557" y="6544389"/>
            <a:ext cx="168026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La “jerarquía de controles”</a:t>
            </a:r>
            <a:endParaRPr lang="en-US" sz="1000" dirty="0">
              <a:latin typeface="+mn-lt"/>
            </a:endParaRPr>
          </a:p>
        </p:txBody>
      </p:sp>
    </p:spTree>
    <p:custDataLst>
      <p:tags r:id="rId1"/>
    </p:custDataLst>
    <p:extLst>
      <p:ext uri="{BB962C8B-B14F-4D97-AF65-F5344CB8AC3E}">
        <p14:creationId xmlns:p14="http://schemas.microsoft.com/office/powerpoint/2010/main" val="27826943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2" name="Shape 432"/>
          <p:cNvSpPr txBox="1"/>
          <p:nvPr/>
        </p:nvSpPr>
        <p:spPr>
          <a:xfrm>
            <a:off x="1374800" y="6458700"/>
            <a:ext cx="7340700" cy="856500"/>
          </a:xfrm>
          <a:prstGeom prst="rect">
            <a:avLst/>
          </a:prstGeom>
          <a:noFill/>
          <a:ln>
            <a:noFill/>
          </a:ln>
        </p:spPr>
        <p:txBody>
          <a:bodyPr lIns="91425" tIns="91425" rIns="91425" bIns="91425" anchor="t" anchorCtr="0">
            <a:noAutofit/>
          </a:bodyPr>
          <a:lstStyle/>
          <a:p>
            <a:pPr lvl="0">
              <a:spcBef>
                <a:spcPts val="0"/>
              </a:spcBef>
              <a:buNone/>
            </a:pPr>
            <a:r>
              <a:rPr lang="es-ES_tradnl" sz="800" smtClean="0"/>
              <a:t>Fotos por Haselden Construction</a:t>
            </a:r>
            <a:endParaRPr lang="es-ES_tradnl" sz="800" dirty="0"/>
          </a:p>
        </p:txBody>
      </p:sp>
      <p:sp>
        <p:nvSpPr>
          <p:cNvPr id="2" name="Title 1"/>
          <p:cNvSpPr>
            <a:spLocks noGrp="1"/>
          </p:cNvSpPr>
          <p:nvPr>
            <p:ph type="title"/>
          </p:nvPr>
        </p:nvSpPr>
        <p:spPr/>
        <p:txBody>
          <a:bodyPr/>
          <a:lstStyle/>
          <a:p>
            <a:r>
              <a:rPr lang="es-ES_tradnl" sz="2800" dirty="0"/>
              <a:t>Controles de Ingeniería para Mantener el Polvo de Sílice Fuera del Aire </a:t>
            </a:r>
            <a:endParaRPr lang="en-US" sz="2800" dirty="0">
              <a:effectLst/>
            </a:endParaRPr>
          </a:p>
        </p:txBody>
      </p:sp>
      <p:sp>
        <p:nvSpPr>
          <p:cNvPr id="5" name="TextBox 4"/>
          <p:cNvSpPr txBox="1"/>
          <p:nvPr/>
        </p:nvSpPr>
        <p:spPr>
          <a:xfrm>
            <a:off x="914400" y="3029176"/>
            <a:ext cx="4191000" cy="461665"/>
          </a:xfrm>
          <a:prstGeom prst="rect">
            <a:avLst/>
          </a:prstGeom>
          <a:noFill/>
        </p:spPr>
        <p:txBody>
          <a:bodyPr wrap="square" rtlCol="0">
            <a:spAutoFit/>
          </a:bodyPr>
          <a:lstStyle/>
          <a:p>
            <a:r>
              <a:rPr lang="en-US" sz="2400" b="1" dirty="0" smtClean="0">
                <a:solidFill>
                  <a:schemeClr val="accent1">
                    <a:lumMod val="75000"/>
                  </a:schemeClr>
                </a:solidFill>
              </a:rPr>
              <a:t>Agua</a:t>
            </a:r>
            <a:endParaRPr lang="en-US" sz="2400" b="1" dirty="0">
              <a:solidFill>
                <a:schemeClr val="accent1">
                  <a:lumMod val="75000"/>
                </a:schemeClr>
              </a:solidFill>
            </a:endParaRPr>
          </a:p>
        </p:txBody>
      </p:sp>
      <p:pic>
        <p:nvPicPr>
          <p:cNvPr id="10" name="Picture 2" descr="Trabajador cortando concreto con controles de ingeniería&#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987524"/>
            <a:ext cx="2438400" cy="3965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6800" y="5244184"/>
            <a:ext cx="4548614" cy="461665"/>
          </a:xfrm>
          <a:prstGeom prst="rect">
            <a:avLst/>
          </a:prstGeom>
        </p:spPr>
        <p:txBody>
          <a:bodyPr wrap="square">
            <a:spAutoFit/>
          </a:bodyPr>
          <a:lstStyle/>
          <a:p>
            <a:r>
              <a:rPr lang="es-ES_tradnl" sz="2400" b="1" dirty="0" smtClean="0">
                <a:solidFill>
                  <a:schemeClr val="accent1">
                    <a:lumMod val="75000"/>
                  </a:schemeClr>
                </a:solidFill>
              </a:rPr>
              <a:t>Aspiradora con filtro HEPA</a:t>
            </a:r>
            <a:endParaRPr lang="es-ES_tradnl" sz="2400" b="1" dirty="0">
              <a:solidFill>
                <a:schemeClr val="accent1">
                  <a:lumMod val="75000"/>
                </a:schemeClr>
              </a:solidFill>
            </a:endParaRPr>
          </a:p>
        </p:txBody>
      </p:sp>
      <p:pic>
        <p:nvPicPr>
          <p:cNvPr id="12" name="Picture 2" descr="Trabajador fresando concreto con controles de ingenierí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3581400"/>
            <a:ext cx="2438399" cy="24916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0" y="6163600"/>
            <a:ext cx="1433406" cy="461665"/>
          </a:xfrm>
          <a:prstGeom prst="rect">
            <a:avLst/>
          </a:prstGeom>
        </p:spPr>
        <p:txBody>
          <a:bodyPr wrap="none">
            <a:spAutoFit/>
          </a:bodyPr>
          <a:lstStyle/>
          <a:p>
            <a:r>
              <a:rPr lang="es-ES_tradnl" sz="2400" b="1" dirty="0" smtClean="0">
                <a:solidFill>
                  <a:schemeClr val="accent1">
                    <a:lumMod val="75000"/>
                  </a:schemeClr>
                </a:solidFill>
              </a:rPr>
              <a:t>Cubierta</a:t>
            </a:r>
            <a:endParaRPr lang="es-ES_tradnl" sz="2400" b="1" dirty="0">
              <a:solidFill>
                <a:schemeClr val="accent1">
                  <a:lumMod val="75000"/>
                </a:schemeClr>
              </a:solidFill>
            </a:endParaRPr>
          </a:p>
        </p:txBody>
      </p:sp>
      <p:sp>
        <p:nvSpPr>
          <p:cNvPr id="4" name="Rectangle 3"/>
          <p:cNvSpPr/>
          <p:nvPr/>
        </p:nvSpPr>
        <p:spPr>
          <a:xfrm>
            <a:off x="811404" y="2938617"/>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Corte de bloque de mampostería con controles de ingeniería</a:t>
            </a:r>
            <a:endParaRPr lang="en-US" sz="1000" dirty="0">
              <a:latin typeface="+mn-lt"/>
            </a:endParaRPr>
          </a:p>
        </p:txBody>
      </p:sp>
      <p:sp>
        <p:nvSpPr>
          <p:cNvPr id="6" name="Rectangle 5" descr="Trabajador cortando concreto con controles de ingeniería"/>
          <p:cNvSpPr/>
          <p:nvPr/>
        </p:nvSpPr>
        <p:spPr>
          <a:xfrm>
            <a:off x="5383404" y="4953000"/>
            <a:ext cx="3455796" cy="246221"/>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Trabajador cortando concreto con controles de ingeniería</a:t>
            </a:r>
            <a:endParaRPr lang="en-US" sz="1000" dirty="0">
              <a:latin typeface="+mn-lt"/>
            </a:endParaRPr>
          </a:p>
        </p:txBody>
      </p:sp>
      <p:sp>
        <p:nvSpPr>
          <p:cNvPr id="7" name="Rectangle 6"/>
          <p:cNvSpPr/>
          <p:nvPr/>
        </p:nvSpPr>
        <p:spPr>
          <a:xfrm>
            <a:off x="811404" y="6044089"/>
            <a:ext cx="3608196" cy="246221"/>
          </a:xfrm>
          <a:prstGeom prst="rect">
            <a:avLst/>
          </a:prstGeom>
        </p:spPr>
        <p:txBody>
          <a:bodyPr wrap="square">
            <a:spAutoFit/>
          </a:bodyPr>
          <a:lstStyle/>
          <a:p>
            <a:r>
              <a:rPr lang="es-MX" sz="1000" dirty="0">
                <a:latin typeface="+mn-lt"/>
                <a:ea typeface="Calibri" panose="020F0502020204030204" pitchFamily="34" charset="0"/>
                <a:cs typeface="Arial" panose="020B0604020202020204" pitchFamily="34" charset="0"/>
              </a:rPr>
              <a:t>Trabajador fresando concreto con controles de ingeniería</a:t>
            </a:r>
            <a:endParaRPr lang="en-US" sz="1000" dirty="0">
              <a:latin typeface="+mn-lt"/>
            </a:endParaRPr>
          </a:p>
        </p:txBody>
      </p:sp>
      <p:sp>
        <p:nvSpPr>
          <p:cNvPr id="9" name="Slide Number Placeholder 8"/>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88</a:t>
            </a:fld>
            <a:endParaRPr lang="en-US" sz="1400" b="0" i="0" u="none" strike="noStrike" cap="none">
              <a:solidFill>
                <a:schemeClr val="dk1"/>
              </a:solidFill>
              <a:latin typeface="Tahoma"/>
              <a:ea typeface="Tahoma"/>
              <a:cs typeface="Tahoma"/>
              <a:sym typeface="Tahoma"/>
            </a:endParaRPr>
          </a:p>
        </p:txBody>
      </p:sp>
      <p:pic>
        <p:nvPicPr>
          <p:cNvPr id="11" name="Picture 10" title="Corte de bloque de mampostería con controles de ingeniería"/>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90600" y="990600"/>
            <a:ext cx="2743200" cy="1981200"/>
          </a:xfrm>
          <a:prstGeom prst="rect">
            <a:avLst/>
          </a:prstGeom>
        </p:spPr>
      </p:pic>
    </p:spTree>
    <p:custDataLst>
      <p:tags r:id="rId1"/>
    </p:custDataLst>
    <p:extLst>
      <p:ext uri="{BB962C8B-B14F-4D97-AF65-F5344CB8AC3E}">
        <p14:creationId xmlns:p14="http://schemas.microsoft.com/office/powerpoint/2010/main" val="18869067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122" y="304800"/>
            <a:ext cx="8229600" cy="749808"/>
          </a:xfrm>
        </p:spPr>
        <p:txBody>
          <a:bodyPr/>
          <a:lstStyle/>
          <a:p>
            <a:r>
              <a:rPr lang="es-ES_tradnl" sz="4000" dirty="0"/>
              <a:t>Controles de Ingeniería</a:t>
            </a:r>
            <a:endParaRPr lang="en-US" sz="4000" dirty="0"/>
          </a:p>
        </p:txBody>
      </p:sp>
      <p:sp>
        <p:nvSpPr>
          <p:cNvPr id="6" name="AutoShape 7" descr="arrow"/>
          <p:cNvSpPr>
            <a:spLocks noChangeArrowheads="1"/>
          </p:cNvSpPr>
          <p:nvPr/>
        </p:nvSpPr>
        <p:spPr bwMode="auto">
          <a:xfrm>
            <a:off x="6701253" y="4971348"/>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 name="Text Box 6"/>
          <p:cNvSpPr txBox="1">
            <a:spLocks noChangeArrowheads="1"/>
          </p:cNvSpPr>
          <p:nvPr/>
        </p:nvSpPr>
        <p:spPr bwMode="auto">
          <a:xfrm>
            <a:off x="5066311" y="5410200"/>
            <a:ext cx="38078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ES_tradnl" sz="2400" dirty="0"/>
              <a:t>Fresando utilizando una aspiradora con recolector de polvo </a:t>
            </a:r>
            <a:endParaRPr lang="en-US" sz="2400" dirty="0"/>
          </a:p>
        </p:txBody>
      </p:sp>
      <p:sp>
        <p:nvSpPr>
          <p:cNvPr id="12" name="Text Box 5"/>
          <p:cNvSpPr txBox="1">
            <a:spLocks noChangeArrowheads="1"/>
          </p:cNvSpPr>
          <p:nvPr/>
        </p:nvSpPr>
        <p:spPr bwMode="auto">
          <a:xfrm>
            <a:off x="220507" y="1226127"/>
            <a:ext cx="41003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ES_tradnl" sz="2400" dirty="0"/>
              <a:t>Fresando sin los controles de ingeniería </a:t>
            </a:r>
            <a:endParaRPr lang="en-US" sz="2400" dirty="0"/>
          </a:p>
        </p:txBody>
      </p:sp>
      <p:sp>
        <p:nvSpPr>
          <p:cNvPr id="15" name="AutoShape 7" descr="arrow"/>
          <p:cNvSpPr>
            <a:spLocks noChangeArrowheads="1"/>
          </p:cNvSpPr>
          <p:nvPr/>
        </p:nvSpPr>
        <p:spPr bwMode="auto">
          <a:xfrm rot="10800000">
            <a:off x="2156357" y="2057124"/>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5" name="Slide Number Placeholder 4"/>
          <p:cNvSpPr>
            <a:spLocks noGrp="1"/>
          </p:cNvSpPr>
          <p:nvPr>
            <p:ph type="sldNum" sz="quarter" idx="12"/>
          </p:nvPr>
        </p:nvSpPr>
        <p:spPr>
          <a:xfrm>
            <a:off x="8305800" y="6324600"/>
            <a:ext cx="685800" cy="365125"/>
          </a:xfrm>
        </p:spPr>
        <p:txBody>
          <a:bodyPr/>
          <a:lstStyle/>
          <a:p>
            <a:fld id="{4AF685D9-CCD3-4114-A06A-21DD342E2317}" type="slidenum">
              <a:rPr lang="en-US" smtClean="0">
                <a:solidFill>
                  <a:prstClr val="black">
                    <a:lumMod val="50000"/>
                    <a:lumOff val="50000"/>
                  </a:prstClr>
                </a:solidFill>
              </a:rPr>
              <a:pPr/>
              <a:t>89</a:t>
            </a:fld>
            <a:endParaRPr lang="en-US" dirty="0">
              <a:solidFill>
                <a:prstClr val="black">
                  <a:lumMod val="50000"/>
                  <a:lumOff val="50000"/>
                </a:prstClr>
              </a:solidFill>
            </a:endParaRPr>
          </a:p>
        </p:txBody>
      </p:sp>
      <p:sp>
        <p:nvSpPr>
          <p:cNvPr id="2" name="Rectangle 1"/>
          <p:cNvSpPr/>
          <p:nvPr/>
        </p:nvSpPr>
        <p:spPr>
          <a:xfrm>
            <a:off x="712063" y="5743676"/>
            <a:ext cx="334578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operando esmeril sin controles de ingeniería</a:t>
            </a:r>
            <a:endParaRPr lang="en-US" sz="1000" dirty="0">
              <a:latin typeface="+mn-lt"/>
            </a:endParaRPr>
          </a:p>
        </p:txBody>
      </p:sp>
      <p:sp>
        <p:nvSpPr>
          <p:cNvPr id="4" name="Rectangle 3"/>
          <p:cNvSpPr/>
          <p:nvPr/>
        </p:nvSpPr>
        <p:spPr>
          <a:xfrm>
            <a:off x="5159507" y="4706937"/>
            <a:ext cx="3387466"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operando esmeril con controles de ingeniería</a:t>
            </a:r>
            <a:endParaRPr lang="en-US" sz="1000" dirty="0">
              <a:latin typeface="+mn-lt"/>
            </a:endParaRPr>
          </a:p>
        </p:txBody>
      </p:sp>
      <p:pic>
        <p:nvPicPr>
          <p:cNvPr id="8" name="Picture 7" title="Trabajador operando esmeril sin controles de ingenierí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2667000"/>
            <a:ext cx="4318782" cy="3037668"/>
          </a:xfrm>
          <a:prstGeom prst="rect">
            <a:avLst/>
          </a:prstGeom>
        </p:spPr>
      </p:pic>
      <p:pic>
        <p:nvPicPr>
          <p:cNvPr id="13" name="Picture 2" descr="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95600" y="4340225"/>
            <a:ext cx="14208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title="Trabajador operando esmeril con controles de ingeniería"/>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48200" y="1295400"/>
            <a:ext cx="4187687" cy="3254644"/>
          </a:xfrm>
          <a:prstGeom prst="rect">
            <a:avLst/>
          </a:prstGeom>
        </p:spPr>
      </p:pic>
    </p:spTree>
    <p:custDataLst>
      <p:tags r:id="rId1"/>
    </p:custDataLst>
    <p:extLst>
      <p:ext uri="{BB962C8B-B14F-4D97-AF65-F5344CB8AC3E}">
        <p14:creationId xmlns:p14="http://schemas.microsoft.com/office/powerpoint/2010/main" val="788784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Prueba</a:t>
            </a:r>
            <a:r>
              <a:rPr lang="en-US" dirty="0" smtClean="0"/>
              <a:t> Previa #4</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9</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t>4) Usted puede tener la misma cantidad de exposición al polvo de sílice invisible, o incluso más, por las actividades que otra persona está haciendo cerca de usted - al lado de usted, por encima de usted, o por debajo de usted.</a:t>
            </a:r>
            <a:endParaRPr lang="en-US" sz="2400" dirty="0" smtClean="0"/>
          </a:p>
          <a:p>
            <a:endParaRPr lang="en-US" dirty="0"/>
          </a:p>
        </p:txBody>
      </p:sp>
      <p:sp>
        <p:nvSpPr>
          <p:cNvPr id="5" name="Text Placeholder 4"/>
          <p:cNvSpPr>
            <a:spLocks noGrp="1"/>
          </p:cNvSpPr>
          <p:nvPr>
            <p:ph type="body" sz="quarter" idx="14"/>
            <p:custDataLst>
              <p:tags r:id="rId3"/>
            </p:custDataLst>
          </p:nvPr>
        </p:nvSpPr>
        <p:spPr>
          <a:xfrm>
            <a:off x="381000" y="3048000"/>
            <a:ext cx="4095750" cy="3810000"/>
          </a:xfrm>
        </p:spPr>
        <p:txBody>
          <a:bodyPr/>
          <a:lstStyle/>
          <a:p>
            <a:pPr marL="660400" lvl="0" indent="-457200">
              <a:buFont typeface="+mj-lt"/>
              <a:buAutoNum type="arabicPeriod"/>
            </a:pPr>
            <a:r>
              <a:rPr lang="es-ES_tradnl" sz="2400" dirty="0" smtClean="0"/>
              <a:t>Verdadero</a:t>
            </a:r>
          </a:p>
          <a:p>
            <a:pPr marL="660400" lvl="0" indent="-457200">
              <a:buFont typeface="+mj-lt"/>
              <a:buAutoNum type="arabicPeriod"/>
            </a:pPr>
            <a:r>
              <a:rPr lang="es-ES_tradnl" sz="2400" dirty="0" smtClean="0"/>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Trabajador operando martillo neumático sin controles de ingeniería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2971800"/>
            <a:ext cx="4267200" cy="2987040"/>
          </a:xfrm>
          <a:prstGeom prst="rect">
            <a:avLst/>
          </a:prstGeom>
        </p:spPr>
      </p:pic>
      <p:sp>
        <p:nvSpPr>
          <p:cNvPr id="3" name="Title 2"/>
          <p:cNvSpPr>
            <a:spLocks noGrp="1"/>
          </p:cNvSpPr>
          <p:nvPr>
            <p:ph type="title"/>
          </p:nvPr>
        </p:nvSpPr>
        <p:spPr>
          <a:xfrm>
            <a:off x="526122" y="304800"/>
            <a:ext cx="8229600" cy="749808"/>
          </a:xfrm>
        </p:spPr>
        <p:txBody>
          <a:bodyPr/>
          <a:lstStyle/>
          <a:p>
            <a:r>
              <a:rPr lang="es-ES_tradnl" sz="4000" dirty="0"/>
              <a:t>Controles de </a:t>
            </a:r>
            <a:r>
              <a:rPr lang="es-ES_tradnl" sz="4000" dirty="0" smtClean="0"/>
              <a:t>Ingeniería </a:t>
            </a:r>
            <a:r>
              <a:rPr lang="en-US" sz="4000" dirty="0" smtClean="0"/>
              <a:t>(cont.)</a:t>
            </a:r>
            <a:endParaRPr lang="en-US" sz="4000" dirty="0"/>
          </a:p>
        </p:txBody>
      </p:sp>
      <p:sp>
        <p:nvSpPr>
          <p:cNvPr id="6" name="AutoShape 7" descr="arrow"/>
          <p:cNvSpPr>
            <a:spLocks noChangeArrowheads="1"/>
          </p:cNvSpPr>
          <p:nvPr/>
        </p:nvSpPr>
        <p:spPr bwMode="auto">
          <a:xfrm>
            <a:off x="6757928" y="4944521"/>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 name="Text Box 6"/>
          <p:cNvSpPr txBox="1">
            <a:spLocks noChangeArrowheads="1"/>
          </p:cNvSpPr>
          <p:nvPr/>
        </p:nvSpPr>
        <p:spPr bwMode="auto">
          <a:xfrm>
            <a:off x="5001224" y="5398546"/>
            <a:ext cx="380781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ES_tradnl" sz="2000" dirty="0"/>
              <a:t>Utilizando el martillo neumático con atomizador para controlar el polvo </a:t>
            </a:r>
            <a:endParaRPr lang="en-US" sz="2000" dirty="0"/>
          </a:p>
        </p:txBody>
      </p:sp>
      <p:sp>
        <p:nvSpPr>
          <p:cNvPr id="12" name="Text Box 5"/>
          <p:cNvSpPr txBox="1">
            <a:spLocks noChangeArrowheads="1"/>
          </p:cNvSpPr>
          <p:nvPr/>
        </p:nvSpPr>
        <p:spPr bwMode="auto">
          <a:xfrm>
            <a:off x="244288" y="1032837"/>
            <a:ext cx="41003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ES_tradnl" sz="2400" dirty="0"/>
              <a:t>Utilizando el martillo neumático sin los controles de ingeniería </a:t>
            </a:r>
            <a:endParaRPr lang="en-US" sz="2400" dirty="0"/>
          </a:p>
        </p:txBody>
      </p:sp>
      <p:sp>
        <p:nvSpPr>
          <p:cNvPr id="15" name="AutoShape 7" descr="arrow"/>
          <p:cNvSpPr>
            <a:spLocks noChangeArrowheads="1"/>
          </p:cNvSpPr>
          <p:nvPr/>
        </p:nvSpPr>
        <p:spPr bwMode="auto">
          <a:xfrm rot="10800000">
            <a:off x="2127517" y="2282364"/>
            <a:ext cx="228600" cy="454025"/>
          </a:xfrm>
          <a:prstGeom prst="upArrow">
            <a:avLst>
              <a:gd name="adj1" fmla="val 50000"/>
              <a:gd name="adj2" fmla="val 66667"/>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5" name="Slide Number Placeholder 4"/>
          <p:cNvSpPr>
            <a:spLocks noGrp="1"/>
          </p:cNvSpPr>
          <p:nvPr>
            <p:ph type="sldNum" sz="quarter" idx="12"/>
          </p:nvPr>
        </p:nvSpPr>
        <p:spPr>
          <a:xfrm>
            <a:off x="8312749" y="6180687"/>
            <a:ext cx="637576" cy="365125"/>
          </a:xfrm>
        </p:spPr>
        <p:txBody>
          <a:bodyPr/>
          <a:lstStyle/>
          <a:p>
            <a:fld id="{4AF685D9-CCD3-4114-A06A-21DD342E2317}" type="slidenum">
              <a:rPr lang="en-US" smtClean="0">
                <a:solidFill>
                  <a:prstClr val="black">
                    <a:lumMod val="50000"/>
                    <a:lumOff val="50000"/>
                  </a:prstClr>
                </a:solidFill>
              </a:rPr>
              <a:pPr/>
              <a:t>90</a:t>
            </a:fld>
            <a:endParaRPr lang="en-US" dirty="0">
              <a:solidFill>
                <a:prstClr val="black">
                  <a:lumMod val="50000"/>
                  <a:lumOff val="50000"/>
                </a:prstClr>
              </a:solidFill>
            </a:endParaRPr>
          </a:p>
        </p:txBody>
      </p:sp>
      <p:pic>
        <p:nvPicPr>
          <p:cNvPr id="10" name="Picture 2" descr="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5029200"/>
            <a:ext cx="1239757" cy="139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7937" y="6057576"/>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Trabajador operando martillo neumático sin controles de ingeniería </a:t>
            </a:r>
            <a:endParaRPr lang="en-US" sz="1000" dirty="0">
              <a:latin typeface="+mn-lt"/>
            </a:endParaRPr>
          </a:p>
        </p:txBody>
      </p:sp>
      <p:sp>
        <p:nvSpPr>
          <p:cNvPr id="4" name="Rectangle 3" descr="Trabajador operando martillo neumático con controles de ingeniería "/>
          <p:cNvSpPr/>
          <p:nvPr/>
        </p:nvSpPr>
        <p:spPr>
          <a:xfrm>
            <a:off x="4849051" y="4669880"/>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Trabajador operando martillo neumático con controles de ingeniería </a:t>
            </a:r>
            <a:endParaRPr lang="en-US" sz="1000" dirty="0">
              <a:latin typeface="+mn-lt"/>
            </a:endParaRPr>
          </a:p>
        </p:txBody>
      </p:sp>
      <p:pic>
        <p:nvPicPr>
          <p:cNvPr id="9" name="Picture 8" title="Trabajador operando martillo neumático con controles de ingeniería "/>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5400" y="1150558"/>
            <a:ext cx="3884141" cy="3534257"/>
          </a:xfrm>
          <a:prstGeom prst="rect">
            <a:avLst/>
          </a:prstGeom>
        </p:spPr>
      </p:pic>
    </p:spTree>
    <p:custDataLst>
      <p:tags r:id="rId1"/>
    </p:custDataLst>
    <p:extLst>
      <p:ext uri="{BB962C8B-B14F-4D97-AF65-F5344CB8AC3E}">
        <p14:creationId xmlns:p14="http://schemas.microsoft.com/office/powerpoint/2010/main" val="12372820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2" name="Shape 432"/>
          <p:cNvSpPr txBox="1"/>
          <p:nvPr/>
        </p:nvSpPr>
        <p:spPr>
          <a:xfrm>
            <a:off x="7391400" y="914400"/>
            <a:ext cx="7340700" cy="856500"/>
          </a:xfrm>
          <a:prstGeom prst="rect">
            <a:avLst/>
          </a:prstGeom>
          <a:noFill/>
          <a:ln>
            <a:noFill/>
          </a:ln>
        </p:spPr>
        <p:txBody>
          <a:bodyPr lIns="91425" tIns="91425" rIns="91425" bIns="91425" anchor="t" anchorCtr="0">
            <a:noAutofit/>
          </a:bodyPr>
          <a:lstStyle/>
          <a:p>
            <a:pPr lvl="0">
              <a:spcBef>
                <a:spcPts val="0"/>
              </a:spcBef>
              <a:buNone/>
            </a:pPr>
            <a:r>
              <a:rPr lang="en-US" sz="800" dirty="0" err="1" smtClean="0"/>
              <a:t>Fotos</a:t>
            </a:r>
            <a:r>
              <a:rPr lang="en-US" sz="800" dirty="0" smtClean="0"/>
              <a:t> </a:t>
            </a:r>
            <a:r>
              <a:rPr lang="en-US" sz="800" dirty="0" err="1" smtClean="0"/>
              <a:t>por</a:t>
            </a:r>
            <a:r>
              <a:rPr lang="en-US" sz="800" dirty="0" smtClean="0"/>
              <a:t> Patty </a:t>
            </a:r>
            <a:r>
              <a:rPr lang="en-US" sz="800" dirty="0"/>
              <a:t>Jeffries</a:t>
            </a:r>
          </a:p>
        </p:txBody>
      </p:sp>
      <p:sp>
        <p:nvSpPr>
          <p:cNvPr id="2" name="Title 1"/>
          <p:cNvSpPr>
            <a:spLocks noGrp="1"/>
          </p:cNvSpPr>
          <p:nvPr>
            <p:ph type="title"/>
          </p:nvPr>
        </p:nvSpPr>
        <p:spPr/>
        <p:txBody>
          <a:bodyPr/>
          <a:lstStyle/>
          <a:p>
            <a:r>
              <a:rPr lang="es-ES_tradnl" sz="2800" dirty="0"/>
              <a:t>Controles de Prácticas de Trabajo para Mantener el Polvo de Sílice Fuera del Aire</a:t>
            </a:r>
            <a:endParaRPr lang="en-US" sz="2800" dirty="0"/>
          </a:p>
        </p:txBody>
      </p:sp>
      <p:sp>
        <p:nvSpPr>
          <p:cNvPr id="4" name="Text Placeholder 3"/>
          <p:cNvSpPr>
            <a:spLocks noGrp="1"/>
          </p:cNvSpPr>
          <p:nvPr>
            <p:ph type="body" idx="1"/>
          </p:nvPr>
        </p:nvSpPr>
        <p:spPr>
          <a:xfrm>
            <a:off x="381000" y="1219200"/>
            <a:ext cx="4114798" cy="5638800"/>
          </a:xfrm>
        </p:spPr>
        <p:txBody>
          <a:bodyPr/>
          <a:lstStyle/>
          <a:p>
            <a:pPr lvl="0"/>
            <a:r>
              <a:rPr lang="es-ES_tradnl" sz="2400" dirty="0" smtClean="0"/>
              <a:t> </a:t>
            </a:r>
            <a:r>
              <a:rPr lang="es-ES_tradnl" sz="2200" dirty="0" smtClean="0"/>
              <a:t>No </a:t>
            </a:r>
            <a:r>
              <a:rPr lang="es-ES_tradnl" sz="2200" dirty="0"/>
              <a:t>trabaje con alguien que produzca polvo de sílice </a:t>
            </a:r>
            <a:endParaRPr lang="en-US" sz="2200" dirty="0"/>
          </a:p>
          <a:p>
            <a:pPr lvl="0"/>
            <a:r>
              <a:rPr lang="es-ES_tradnl" sz="2200" dirty="0" smtClean="0"/>
              <a:t> Encierre </a:t>
            </a:r>
            <a:r>
              <a:rPr lang="es-ES_tradnl" sz="2200" dirty="0"/>
              <a:t>su área de trabajo con láminas de plástico </a:t>
            </a:r>
            <a:endParaRPr lang="en-US" sz="2200" dirty="0"/>
          </a:p>
          <a:p>
            <a:pPr lvl="0"/>
            <a:r>
              <a:rPr lang="es-ES_tradnl" sz="2200" dirty="0" smtClean="0"/>
              <a:t> Corte </a:t>
            </a:r>
            <a:r>
              <a:rPr lang="es-ES_tradnl" sz="2200" dirty="0"/>
              <a:t>y triture los materiales que contienen sílice al aire libre cuando sea posible </a:t>
            </a:r>
            <a:endParaRPr lang="en-US" sz="2200" dirty="0"/>
          </a:p>
          <a:p>
            <a:pPr lvl="0"/>
            <a:r>
              <a:rPr lang="es-ES_tradnl" sz="2200" dirty="0" smtClean="0"/>
              <a:t> Mantenga </a:t>
            </a:r>
            <a:r>
              <a:rPr lang="es-ES_tradnl" sz="2200" dirty="0"/>
              <a:t>el equipo en buenas condiciones de trabajo </a:t>
            </a:r>
            <a:endParaRPr lang="en-US" sz="2200" dirty="0"/>
          </a:p>
          <a:p>
            <a:pPr lvl="0"/>
            <a:r>
              <a:rPr lang="es-ES_tradnl" sz="2200" dirty="0" smtClean="0"/>
              <a:t> Utilice </a:t>
            </a:r>
            <a:r>
              <a:rPr lang="es-ES_tradnl" sz="2200" dirty="0"/>
              <a:t>el equipo de acuerdo con las instrucciones del fabricante</a:t>
            </a:r>
            <a:endParaRPr lang="en-US" sz="2200" dirty="0"/>
          </a:p>
        </p:txBody>
      </p:sp>
      <p:sp>
        <p:nvSpPr>
          <p:cNvPr id="5" name="Rectangle 4"/>
          <p:cNvSpPr/>
          <p:nvPr/>
        </p:nvSpPr>
        <p:spPr>
          <a:xfrm>
            <a:off x="4762500" y="5833528"/>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Trabajadores en andamio sobre la aplicación de hormigón proyectado</a:t>
            </a:r>
            <a:endParaRPr lang="en-US" sz="1000" dirty="0">
              <a:latin typeface="+mn-lt"/>
            </a:endParaRPr>
          </a:p>
        </p:txBody>
      </p:sp>
      <p:sp>
        <p:nvSpPr>
          <p:cNvPr id="6" name="Slide Number Placeholder 5"/>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91</a:t>
            </a:fld>
            <a:endParaRPr lang="en-US" sz="1400" b="0" i="0" u="none" strike="noStrike" cap="none">
              <a:solidFill>
                <a:schemeClr val="dk1"/>
              </a:solidFill>
              <a:latin typeface="Tahoma"/>
              <a:ea typeface="Tahoma"/>
              <a:cs typeface="Tahoma"/>
              <a:sym typeface="Tahoma"/>
            </a:endParaRPr>
          </a:p>
        </p:txBody>
      </p:sp>
      <p:pic>
        <p:nvPicPr>
          <p:cNvPr id="7" name="Picture 6" title="Trabajadores en andamio sobre la aplicación de hormigón proyectado"/>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81600" y="1143000"/>
            <a:ext cx="3448050" cy="4610100"/>
          </a:xfrm>
          <a:prstGeom prst="rect">
            <a:avLst/>
          </a:prstGeom>
        </p:spPr>
      </p:pic>
    </p:spTree>
    <p:custDataLst>
      <p:tags r:id="rId1"/>
    </p:custDataLst>
    <p:extLst>
      <p:ext uri="{BB962C8B-B14F-4D97-AF65-F5344CB8AC3E}">
        <p14:creationId xmlns:p14="http://schemas.microsoft.com/office/powerpoint/2010/main" val="29041214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0800"/>
            <a:ext cx="8763000" cy="1143000"/>
          </a:xfrm>
        </p:spPr>
        <p:txBody>
          <a:bodyPr/>
          <a:lstStyle/>
          <a:p>
            <a:r>
              <a:rPr lang="es-ES_tradnl" dirty="0" smtClean="0"/>
              <a:t>Concurso de Preguntas #13</a:t>
            </a:r>
            <a:endParaRPr lang="en-US" dirty="0"/>
          </a:p>
        </p:txBody>
      </p:sp>
      <p:sp>
        <p:nvSpPr>
          <p:cNvPr id="3" name="Slide Number Placeholder 2"/>
          <p:cNvSpPr>
            <a:spLocks noGrp="1"/>
          </p:cNvSpPr>
          <p:nvPr>
            <p:ph type="sldNum" idx="12"/>
          </p:nvPr>
        </p:nvSpPr>
        <p:spPr/>
        <p:txBody>
          <a:bodyPr/>
          <a:lstStyle/>
          <a:p>
            <a:pPr marL="0" marR="0" lvl="0" indent="0" algn="r" rtl="0">
              <a:spcBef>
                <a:spcPts val="0"/>
              </a:spcBef>
              <a:spcAft>
                <a:spcPts val="0"/>
              </a:spcAft>
              <a:buClr>
                <a:srgbClr val="000000"/>
              </a:buClr>
              <a:buSzPct val="250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pPr marL="0" marR="0" lvl="0" indent="0" algn="r" rtl="0">
                <a:spcBef>
                  <a:spcPts val="0"/>
                </a:spcBef>
                <a:spcAft>
                  <a:spcPts val="0"/>
                </a:spcAft>
                <a:buClr>
                  <a:srgbClr val="000000"/>
                </a:buClr>
                <a:buSzPct val="25000"/>
                <a:buFont typeface="Times New Roman"/>
                <a:buNone/>
              </a:pPr>
              <a:t>92</a:t>
            </a:fld>
            <a:endParaRPr lang="en-US" sz="1400" b="0" i="0" u="none" strike="noStrike" cap="none">
              <a:solidFill>
                <a:srgbClr val="000000"/>
              </a:solidFill>
              <a:latin typeface="Times New Roman"/>
              <a:ea typeface="Times New Roman"/>
              <a:cs typeface="Times New Roman"/>
              <a:sym typeface="Times New Roman"/>
            </a:endParaRPr>
          </a:p>
        </p:txBody>
      </p:sp>
      <p:sp>
        <p:nvSpPr>
          <p:cNvPr id="4" name="Text Placeholder 3"/>
          <p:cNvSpPr>
            <a:spLocks noGrp="1"/>
          </p:cNvSpPr>
          <p:nvPr>
            <p:ph type="body" idx="13"/>
            <p:custDataLst>
              <p:tags r:id="rId2"/>
            </p:custDataLst>
          </p:nvPr>
        </p:nvSpPr>
        <p:spPr/>
        <p:txBody>
          <a:bodyPr/>
          <a:lstStyle/>
          <a:p>
            <a:r>
              <a:rPr lang="es-ES_tradnl" sz="2400" dirty="0" smtClean="0">
                <a:latin typeface="+mn-lt"/>
              </a:rPr>
              <a:t>Para cualquier tarea dada, los niveles de polvo serán más altos si se realiza adentro que si se realiza afuera</a:t>
            </a:r>
          </a:p>
          <a:p>
            <a:endParaRPr lang="en-US" dirty="0"/>
          </a:p>
        </p:txBody>
      </p:sp>
      <p:sp>
        <p:nvSpPr>
          <p:cNvPr id="5" name="Text Placeholder 4"/>
          <p:cNvSpPr>
            <a:spLocks noGrp="1"/>
          </p:cNvSpPr>
          <p:nvPr>
            <p:ph type="body" sz="quarter" idx="14"/>
            <p:custDataLst>
              <p:tags r:id="rId3"/>
            </p:custDataLst>
          </p:nvPr>
        </p:nvSpPr>
        <p:spPr>
          <a:xfrm>
            <a:off x="381000" y="2438400"/>
            <a:ext cx="4095750" cy="3810000"/>
          </a:xfrm>
        </p:spPr>
        <p:txBody>
          <a:bodyPr/>
          <a:lstStyle/>
          <a:p>
            <a:pPr marL="660400" lvl="0" indent="-457200">
              <a:buFont typeface="+mj-lt"/>
              <a:buAutoNum type="arabicPeriod"/>
            </a:pPr>
            <a:r>
              <a:rPr lang="es-ES_tradnl" sz="2400" dirty="0" smtClean="0">
                <a:latin typeface="+mn-lt"/>
              </a:rPr>
              <a:t>Verdadero</a:t>
            </a:r>
          </a:p>
          <a:p>
            <a:pPr marL="660400" lvl="0" indent="-457200">
              <a:buFont typeface="+mj-lt"/>
              <a:buAutoNum type="arabicPeriod"/>
            </a:pPr>
            <a:r>
              <a:rPr lang="es-ES_tradnl" sz="2400" dirty="0" smtClean="0">
                <a:latin typeface="+mn-lt"/>
              </a:rPr>
              <a:t>Falso</a:t>
            </a:r>
          </a:p>
          <a:p>
            <a:endParaRPr lang="en-US" dirty="0"/>
          </a:p>
        </p:txBody>
      </p:sp>
    </p:spTree>
    <p:custDataLst>
      <p:tags r:id="rId1"/>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Respiradores para Mantener el Polvo de Sílice Fuera del Aire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Clr>
                <a:srgbClr val="000000"/>
              </a:buClr>
              <a:buSzPct val="25000"/>
              <a:buFont typeface="Tahoma"/>
              <a:buNone/>
            </a:pPr>
            <a:fld id="{00000000-1234-1234-1234-123412341234}" type="slidenum">
              <a:rPr lang="en-US" sz="1400" b="0" i="0" u="none" strike="noStrike" cap="none" smtClean="0">
                <a:solidFill>
                  <a:srgbClr val="000000"/>
                </a:solidFill>
                <a:latin typeface="Tahoma"/>
                <a:ea typeface="Tahoma"/>
                <a:cs typeface="Tahoma"/>
                <a:sym typeface="Tahoma"/>
              </a:rPr>
              <a:pPr marL="0" marR="0" lvl="0" indent="0" algn="r" rtl="0">
                <a:spcBef>
                  <a:spcPts val="0"/>
                </a:spcBef>
                <a:buClr>
                  <a:srgbClr val="000000"/>
                </a:buClr>
                <a:buSzPct val="25000"/>
                <a:buFont typeface="Tahoma"/>
                <a:buNone/>
              </a:pPr>
              <a:t>93</a:t>
            </a:fld>
            <a:endParaRPr lang="en-US" sz="1400" b="0" i="0" u="none" strike="noStrike" cap="none">
              <a:solidFill>
                <a:srgbClr val="000000"/>
              </a:solidFill>
              <a:latin typeface="Tahoma"/>
              <a:ea typeface="Tahoma"/>
              <a:cs typeface="Tahoma"/>
              <a:sym typeface="Tahoma"/>
            </a:endParaRPr>
          </a:p>
        </p:txBody>
      </p:sp>
      <p:pic>
        <p:nvPicPr>
          <p:cNvPr id="9" name="Picture 8" descr="Respirador Purificador de Aire semi-facial Elastomérico&#10;"/>
          <p:cNvPicPr/>
          <p:nvPr/>
        </p:nvPicPr>
        <p:blipFill>
          <a:blip r:embed="rId3" cstate="print">
            <a:extLst>
              <a:ext uri="{28A0092B-C50C-407E-A947-70E740481C1C}">
                <a14:useLocalDpi xmlns:a14="http://schemas.microsoft.com/office/drawing/2010/main"/>
              </a:ext>
            </a:extLst>
          </a:blip>
          <a:srcRect/>
          <a:stretch>
            <a:fillRect/>
          </a:stretch>
        </p:blipFill>
        <p:spPr bwMode="auto">
          <a:xfrm>
            <a:off x="5588697" y="1739159"/>
            <a:ext cx="2157255" cy="1905000"/>
          </a:xfrm>
          <a:prstGeom prst="rect">
            <a:avLst/>
          </a:prstGeom>
          <a:noFill/>
          <a:ln>
            <a:noFill/>
          </a:ln>
        </p:spPr>
      </p:pic>
      <p:sp>
        <p:nvSpPr>
          <p:cNvPr id="10" name="TextBox 9"/>
          <p:cNvSpPr txBox="1"/>
          <p:nvPr/>
        </p:nvSpPr>
        <p:spPr>
          <a:xfrm>
            <a:off x="1371600" y="3502222"/>
            <a:ext cx="3124200" cy="307777"/>
          </a:xfrm>
          <a:prstGeom prst="rect">
            <a:avLst/>
          </a:prstGeom>
          <a:noFill/>
        </p:spPr>
        <p:txBody>
          <a:bodyPr wrap="square" rtlCol="0">
            <a:spAutoFit/>
          </a:bodyPr>
          <a:lstStyle/>
          <a:p>
            <a:r>
              <a:rPr lang="es-ES_tradnl" dirty="0" smtClean="0"/>
              <a:t>Respirador con Filtro Facial</a:t>
            </a:r>
            <a:endParaRPr lang="es-ES_tradnl" dirty="0"/>
          </a:p>
        </p:txBody>
      </p:sp>
      <p:sp>
        <p:nvSpPr>
          <p:cNvPr id="11" name="TextBox 10"/>
          <p:cNvSpPr txBox="1"/>
          <p:nvPr/>
        </p:nvSpPr>
        <p:spPr>
          <a:xfrm>
            <a:off x="4876800" y="3513064"/>
            <a:ext cx="3886200" cy="523220"/>
          </a:xfrm>
          <a:prstGeom prst="rect">
            <a:avLst/>
          </a:prstGeom>
          <a:noFill/>
        </p:spPr>
        <p:txBody>
          <a:bodyPr wrap="square" rtlCol="0">
            <a:spAutoFit/>
          </a:bodyPr>
          <a:lstStyle/>
          <a:p>
            <a:pPr algn="ctr"/>
            <a:r>
              <a:rPr lang="es-ES_tradnl" dirty="0"/>
              <a:t>Respirador Purificador de </a:t>
            </a:r>
            <a:r>
              <a:rPr lang="es-ES_tradnl" dirty="0" smtClean="0"/>
              <a:t>Aire </a:t>
            </a:r>
            <a:r>
              <a:rPr lang="es-ES_tradnl" dirty="0"/>
              <a:t>s</a:t>
            </a:r>
            <a:r>
              <a:rPr lang="es-ES_tradnl" dirty="0" smtClean="0"/>
              <a:t>emi-facial </a:t>
            </a:r>
            <a:r>
              <a:rPr lang="es-ES_tradnl" dirty="0"/>
              <a:t>E</a:t>
            </a:r>
            <a:r>
              <a:rPr lang="es-ES_tradnl" dirty="0" smtClean="0"/>
              <a:t>lastomérico</a:t>
            </a:r>
            <a:endParaRPr lang="en-US" dirty="0"/>
          </a:p>
        </p:txBody>
      </p:sp>
      <p:pic>
        <p:nvPicPr>
          <p:cNvPr id="7" name="Picture 6" descr="Respirador Purificador de Aire de Cara Completa &#10;Elastomérico &#10;"/>
          <p:cNvPicPr/>
          <p:nvPr/>
        </p:nvPicPr>
        <p:blipFill>
          <a:blip r:embed="rId4" cstate="print">
            <a:extLst>
              <a:ext uri="{28A0092B-C50C-407E-A947-70E740481C1C}">
                <a14:useLocalDpi xmlns:a14="http://schemas.microsoft.com/office/drawing/2010/main"/>
              </a:ext>
            </a:extLst>
          </a:blip>
          <a:srcRect/>
          <a:stretch>
            <a:fillRect/>
          </a:stretch>
        </p:blipFill>
        <p:spPr bwMode="auto">
          <a:xfrm>
            <a:off x="5659492" y="3967076"/>
            <a:ext cx="2000250" cy="2209800"/>
          </a:xfrm>
          <a:prstGeom prst="rect">
            <a:avLst/>
          </a:prstGeom>
          <a:noFill/>
          <a:ln>
            <a:noFill/>
          </a:ln>
        </p:spPr>
      </p:pic>
      <p:pic>
        <p:nvPicPr>
          <p:cNvPr id="8" name="Picture 7" descr="Respirador Purificador de Aire&#10;"/>
          <p:cNvPicPr/>
          <p:nvPr/>
        </p:nvPicPr>
        <p:blipFill>
          <a:blip r:embed="rId5" cstate="print">
            <a:extLst>
              <a:ext uri="{28A0092B-C50C-407E-A947-70E740481C1C}">
                <a14:useLocalDpi xmlns:a14="http://schemas.microsoft.com/office/drawing/2010/main"/>
              </a:ext>
            </a:extLst>
          </a:blip>
          <a:stretch>
            <a:fillRect/>
          </a:stretch>
        </p:blipFill>
        <p:spPr>
          <a:xfrm>
            <a:off x="838200" y="4250363"/>
            <a:ext cx="3276250" cy="1828800"/>
          </a:xfrm>
          <a:prstGeom prst="rect">
            <a:avLst/>
          </a:prstGeom>
        </p:spPr>
      </p:pic>
      <p:sp>
        <p:nvSpPr>
          <p:cNvPr id="13" name="TextBox 12"/>
          <p:cNvSpPr txBox="1"/>
          <p:nvPr/>
        </p:nvSpPr>
        <p:spPr>
          <a:xfrm>
            <a:off x="1143000" y="6135968"/>
            <a:ext cx="2827337" cy="307777"/>
          </a:xfrm>
          <a:prstGeom prst="rect">
            <a:avLst/>
          </a:prstGeom>
          <a:noFill/>
        </p:spPr>
        <p:txBody>
          <a:bodyPr wrap="square" rtlCol="0">
            <a:spAutoFit/>
          </a:bodyPr>
          <a:lstStyle/>
          <a:p>
            <a:r>
              <a:rPr lang="es-ES_tradnl" dirty="0" smtClean="0"/>
              <a:t>Respirador Purificador de Aire</a:t>
            </a:r>
            <a:endParaRPr lang="es-ES_tradnl" dirty="0"/>
          </a:p>
        </p:txBody>
      </p:sp>
      <p:sp>
        <p:nvSpPr>
          <p:cNvPr id="6" name="Rectangle 2"/>
          <p:cNvSpPr>
            <a:spLocks noChangeArrowheads="1"/>
          </p:cNvSpPr>
          <p:nvPr/>
        </p:nvSpPr>
        <p:spPr bwMode="auto">
          <a:xfrm>
            <a:off x="4795157" y="6045515"/>
            <a:ext cx="3949799"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dirty="0" smtClean="0"/>
              <a:t>Respirador Purificador </a:t>
            </a:r>
            <a:r>
              <a:rPr lang="es-ES" altLang="en-US" dirty="0"/>
              <a:t>de </a:t>
            </a:r>
            <a:r>
              <a:rPr lang="es-ES" altLang="en-US" dirty="0" smtClean="0"/>
              <a:t>Aire </a:t>
            </a:r>
            <a:r>
              <a:rPr lang="es-ES" altLang="en-US" dirty="0"/>
              <a:t>de </a:t>
            </a:r>
            <a:r>
              <a:rPr lang="es-ES" altLang="en-US" dirty="0" smtClean="0"/>
              <a:t>Cara Completa </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n-US" dirty="0" err="1"/>
              <a:t>E</a:t>
            </a:r>
            <a:r>
              <a:rPr lang="es-ES" altLang="en-US" dirty="0" err="1" smtClean="0"/>
              <a:t>lastomérico</a:t>
            </a:r>
            <a:r>
              <a:rPr lang="es-ES" altLang="en-US" dirty="0" smtClean="0"/>
              <a:t> </a:t>
            </a:r>
            <a:endParaRPr lang="es-ES" altLang="en-US" dirty="0"/>
          </a:p>
        </p:txBody>
      </p:sp>
      <p:pic>
        <p:nvPicPr>
          <p:cNvPr id="3" name="Picture 2" title="Respirador con Filtro Facial"/>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24000" y="1828800"/>
            <a:ext cx="2057400" cy="1495425"/>
          </a:xfrm>
          <a:prstGeom prst="rect">
            <a:avLst/>
          </a:prstGeom>
        </p:spPr>
      </p:pic>
    </p:spTree>
    <p:custDataLst>
      <p:tags r:id="rId1"/>
    </p:custDataLst>
    <p:extLst>
      <p:ext uri="{BB962C8B-B14F-4D97-AF65-F5344CB8AC3E}">
        <p14:creationId xmlns:p14="http://schemas.microsoft.com/office/powerpoint/2010/main" val="9678141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Shape 882"/>
          <p:cNvSpPr txBox="1">
            <a:spLocks noGrp="1"/>
          </p:cNvSpPr>
          <p:nvPr>
            <p:ph type="title"/>
          </p:nvPr>
        </p:nvSpPr>
        <p:spPr>
          <a:xfrm>
            <a:off x="57150" y="73025"/>
            <a:ext cx="9144000" cy="1143000"/>
          </a:xfrm>
          <a:prstGeom prst="rect">
            <a:avLst/>
          </a:prstGeom>
          <a:noFill/>
          <a:ln>
            <a:noFill/>
          </a:ln>
        </p:spPr>
        <p:txBody>
          <a:bodyPr lIns="91425" tIns="45700" rIns="91425" bIns="45700" anchor="ctr" anchorCtr="0">
            <a:noAutofit/>
          </a:bodyPr>
          <a:lstStyle/>
          <a:p>
            <a:r>
              <a:rPr lang="es-ES_tradnl" sz="3200" dirty="0"/>
              <a:t>Respiradores con Factor de Protección Asignado de 10</a:t>
            </a:r>
            <a:endParaRPr lang="en-US" sz="3200" dirty="0"/>
          </a:p>
        </p:txBody>
      </p:sp>
      <p:sp>
        <p:nvSpPr>
          <p:cNvPr id="883" name="Shape 883"/>
          <p:cNvSpPr txBox="1">
            <a:spLocks noGrp="1"/>
          </p:cNvSpPr>
          <p:nvPr>
            <p:ph type="body" idx="1"/>
          </p:nvPr>
        </p:nvSpPr>
        <p:spPr>
          <a:xfrm>
            <a:off x="301625" y="1219200"/>
            <a:ext cx="6861175"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es-ES_tradnl" sz="3200" b="1" i="0" u="none" strike="noStrike" cap="none" dirty="0" smtClean="0">
                <a:solidFill>
                  <a:schemeClr val="dk1"/>
                </a:solidFill>
                <a:sym typeface="Tahoma"/>
              </a:rPr>
              <a:t>APR 10 </a:t>
            </a:r>
          </a:p>
          <a:p>
            <a:pPr marL="457200" indent="-457200">
              <a:spcBef>
                <a:spcPts val="0"/>
              </a:spcBef>
            </a:pPr>
            <a:r>
              <a:rPr lang="es-ES_tradnl" sz="3200" dirty="0" smtClean="0"/>
              <a:t>Si es probado para la medida </a:t>
            </a:r>
            <a:endParaRPr lang="es-ES_tradnl" sz="3200" b="0" i="0" u="none" strike="noStrike" cap="none" dirty="0" smtClean="0">
              <a:solidFill>
                <a:schemeClr val="dk1"/>
              </a:solidFill>
              <a:sym typeface="Tahoma"/>
            </a:endParaRPr>
          </a:p>
          <a:p>
            <a:pPr lvl="1" indent="-342900">
              <a:spcBef>
                <a:spcPts val="0"/>
              </a:spcBef>
              <a:buFont typeface="Tahoma"/>
              <a:buChar char="•"/>
            </a:pPr>
            <a:endParaRPr lang="es-ES_tradnl" b="0" i="0" u="none" strike="noStrike" cap="none" dirty="0" smtClean="0">
              <a:solidFill>
                <a:schemeClr val="dk1"/>
              </a:solidFill>
              <a:sym typeface="Tahoma"/>
            </a:endParaRPr>
          </a:p>
          <a:p>
            <a:pPr indent="-342900">
              <a:spcBef>
                <a:spcPts val="0"/>
              </a:spcBef>
            </a:pPr>
            <a:r>
              <a:rPr lang="es-ES_tradnl" b="0" i="0" u="none" strike="noStrike" cap="none" dirty="0" smtClean="0">
                <a:solidFill>
                  <a:schemeClr val="dk1"/>
                </a:solidFill>
                <a:sym typeface="Tahoma"/>
              </a:rPr>
              <a:t>N95/P100</a:t>
            </a:r>
          </a:p>
          <a:p>
            <a:pPr indent="-342900">
              <a:spcBef>
                <a:spcPts val="0"/>
              </a:spcBef>
            </a:pPr>
            <a:endParaRPr lang="es-ES_tradnl" b="0" i="0" u="none" strike="noStrike" cap="none" dirty="0" smtClean="0">
              <a:solidFill>
                <a:schemeClr val="dk1"/>
              </a:solidFill>
              <a:sym typeface="Tahoma"/>
            </a:endParaRPr>
          </a:p>
          <a:p>
            <a:pPr indent="-342900">
              <a:spcBef>
                <a:spcPts val="0"/>
              </a:spcBef>
            </a:pPr>
            <a:r>
              <a:rPr lang="es-ES_tradnl" dirty="0" smtClean="0"/>
              <a:t>½ Cara </a:t>
            </a:r>
          </a:p>
          <a:p>
            <a:pPr lvl="1"/>
            <a:r>
              <a:rPr lang="es-ES_tradnl" dirty="0" smtClean="0"/>
              <a:t> Elastomérico</a:t>
            </a:r>
            <a:endParaRPr lang="en-US" sz="1200" dirty="0"/>
          </a:p>
          <a:p>
            <a:pPr lvl="1"/>
            <a:r>
              <a:rPr lang="es-ES_tradnl" dirty="0"/>
              <a:t> Purificación del aire</a:t>
            </a:r>
            <a:endParaRPr lang="en-US" sz="1200" dirty="0"/>
          </a:p>
          <a:p>
            <a:pPr lvl="1"/>
            <a:r>
              <a:rPr lang="es-ES_tradnl" dirty="0" smtClean="0"/>
              <a:t> Filtro </a:t>
            </a:r>
            <a:r>
              <a:rPr lang="es-ES_tradnl" dirty="0"/>
              <a:t>HEPA para sílice</a:t>
            </a:r>
            <a:endParaRPr lang="en-US" sz="1200" dirty="0"/>
          </a:p>
          <a:p>
            <a:pPr lvl="1"/>
            <a:r>
              <a:rPr lang="es-ES_tradnl" dirty="0" smtClean="0"/>
              <a:t> Otros </a:t>
            </a:r>
            <a:r>
              <a:rPr lang="es-ES_tradnl" dirty="0"/>
              <a:t>filtros</a:t>
            </a:r>
            <a:endParaRPr lang="en-US" sz="1200" dirty="0"/>
          </a:p>
          <a:p>
            <a:pPr lvl="2"/>
            <a:r>
              <a:rPr lang="es-ES_tradnl" dirty="0" smtClean="0"/>
              <a:t> Vapor </a:t>
            </a:r>
            <a:r>
              <a:rPr lang="es-ES_tradnl" dirty="0"/>
              <a:t>orgánico</a:t>
            </a:r>
            <a:endParaRPr lang="en-US" sz="1200" dirty="0"/>
          </a:p>
          <a:p>
            <a:pPr lvl="2"/>
            <a:r>
              <a:rPr lang="es-ES_tradnl" dirty="0" smtClean="0"/>
              <a:t> Niebla </a:t>
            </a:r>
            <a:r>
              <a:rPr lang="es-ES_tradnl" dirty="0"/>
              <a:t>ácida</a:t>
            </a:r>
            <a:endParaRPr lang="en-US" sz="1200" dirty="0"/>
          </a:p>
          <a:p>
            <a:pPr indent="-228600">
              <a:spcBef>
                <a:spcPts val="400"/>
              </a:spcBef>
            </a:pPr>
            <a:endParaRPr lang="es-ES_tradnl" sz="2800" b="0" i="0" u="none" strike="noStrike" cap="none" dirty="0">
              <a:solidFill>
                <a:schemeClr val="dk1"/>
              </a:solidFill>
              <a:sym typeface="Tahoma"/>
            </a:endParaRPr>
          </a:p>
        </p:txBody>
      </p:sp>
      <p:sp>
        <p:nvSpPr>
          <p:cNvPr id="884" name="Shape 884"/>
          <p:cNvSpPr txBox="1">
            <a:spLocks noGrp="1"/>
          </p:cNvSpPr>
          <p:nvPr>
            <p:ph type="sldNum" idx="12"/>
          </p:nvPr>
        </p:nvSpPr>
        <p:spPr>
          <a:xfrm>
            <a:off x="7162800" y="6477000"/>
            <a:ext cx="1904999" cy="377824"/>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Tahoma"/>
              <a:buNone/>
            </a:pPr>
            <a:fld id="{00000000-1234-1234-1234-123412341234}" type="slidenum">
              <a:rPr lang="en-US" sz="1400">
                <a:solidFill>
                  <a:schemeClr val="dk1"/>
                </a:solidFill>
                <a:latin typeface="Tahoma"/>
                <a:ea typeface="Tahoma"/>
                <a:cs typeface="Tahoma"/>
                <a:sym typeface="Tahoma"/>
              </a:rPr>
              <a:pPr marL="0" marR="0" lvl="0" indent="0" algn="r" rtl="0">
                <a:spcBef>
                  <a:spcPts val="0"/>
                </a:spcBef>
                <a:buClr>
                  <a:schemeClr val="dk1"/>
                </a:buClr>
                <a:buSzPct val="25000"/>
                <a:buFont typeface="Tahoma"/>
                <a:buNone/>
              </a:pPr>
              <a:t>94</a:t>
            </a:fld>
            <a:endParaRPr lang="en-US" sz="1400">
              <a:solidFill>
                <a:schemeClr val="dk1"/>
              </a:solidFill>
              <a:latin typeface="Tahoma"/>
              <a:ea typeface="Tahoma"/>
              <a:cs typeface="Tahoma"/>
              <a:sym typeface="Tahoma"/>
            </a:endParaRPr>
          </a:p>
        </p:txBody>
      </p:sp>
      <p:sp>
        <p:nvSpPr>
          <p:cNvPr id="885" name="Shape 885"/>
          <p:cNvSpPr txBox="1"/>
          <p:nvPr/>
        </p:nvSpPr>
        <p:spPr>
          <a:xfrm>
            <a:off x="6858001" y="3627303"/>
            <a:ext cx="2133599" cy="21431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 dirty="0" err="1" smtClean="0">
                <a:solidFill>
                  <a:schemeClr val="dk1"/>
                </a:solidFill>
                <a:latin typeface="Tahoma"/>
                <a:ea typeface="Tahoma"/>
                <a:cs typeface="Tahoma"/>
                <a:sym typeface="Tahoma"/>
              </a:rPr>
              <a:t>Fotos</a:t>
            </a:r>
            <a:r>
              <a:rPr lang="en-US" sz="800" dirty="0" smtClean="0">
                <a:solidFill>
                  <a:schemeClr val="dk1"/>
                </a:solidFill>
                <a:latin typeface="Tahoma"/>
                <a:ea typeface="Tahoma"/>
                <a:cs typeface="Tahoma"/>
                <a:sym typeface="Tahoma"/>
              </a:rPr>
              <a:t> </a:t>
            </a:r>
            <a:r>
              <a:rPr lang="en-US" sz="800" dirty="0" err="1" smtClean="0">
                <a:solidFill>
                  <a:schemeClr val="dk1"/>
                </a:solidFill>
                <a:latin typeface="Tahoma"/>
                <a:ea typeface="Tahoma"/>
                <a:cs typeface="Tahoma"/>
                <a:sym typeface="Tahoma"/>
              </a:rPr>
              <a:t>por</a:t>
            </a:r>
            <a:r>
              <a:rPr lang="en-US" sz="800" dirty="0" smtClean="0">
                <a:solidFill>
                  <a:schemeClr val="dk1"/>
                </a:solidFill>
                <a:latin typeface="Tahoma"/>
                <a:ea typeface="Tahoma"/>
                <a:cs typeface="Tahoma"/>
                <a:sym typeface="Tahoma"/>
              </a:rPr>
              <a:t> National </a:t>
            </a:r>
            <a:r>
              <a:rPr lang="en-US" sz="800" dirty="0">
                <a:solidFill>
                  <a:schemeClr val="dk1"/>
                </a:solidFill>
                <a:latin typeface="Tahoma"/>
                <a:ea typeface="Tahoma"/>
                <a:cs typeface="Tahoma"/>
                <a:sym typeface="Tahoma"/>
              </a:rPr>
              <a:t>Jewish Health</a:t>
            </a:r>
          </a:p>
        </p:txBody>
      </p:sp>
      <p:pic>
        <p:nvPicPr>
          <p:cNvPr id="888" name="Shape 888" descr="Varios filtros de respirador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79545" y="4800600"/>
            <a:ext cx="3302793" cy="1905000"/>
          </a:xfrm>
          <a:prstGeom prst="rect">
            <a:avLst/>
          </a:prstGeom>
          <a:noFill/>
          <a:ln>
            <a:noFill/>
          </a:ln>
        </p:spPr>
      </p:pic>
      <p:pic>
        <p:nvPicPr>
          <p:cNvPr id="9" name="Picture 8" descr="Respirador semifacial elastomérico "/>
          <p:cNvPicPr/>
          <p:nvPr/>
        </p:nvPicPr>
        <p:blipFill>
          <a:blip r:embed="rId5" cstate="print">
            <a:extLst>
              <a:ext uri="{28A0092B-C50C-407E-A947-70E740481C1C}">
                <a14:useLocalDpi xmlns:a14="http://schemas.microsoft.com/office/drawing/2010/main"/>
              </a:ext>
            </a:extLst>
          </a:blip>
          <a:srcRect/>
          <a:stretch>
            <a:fillRect/>
          </a:stretch>
        </p:blipFill>
        <p:spPr bwMode="auto">
          <a:xfrm>
            <a:off x="4267200" y="2608264"/>
            <a:ext cx="2057400" cy="1963077"/>
          </a:xfrm>
          <a:prstGeom prst="rect">
            <a:avLst/>
          </a:prstGeom>
          <a:noFill/>
          <a:ln>
            <a:noFill/>
          </a:ln>
        </p:spPr>
      </p:pic>
      <p:sp>
        <p:nvSpPr>
          <p:cNvPr id="2" name="Rectangle 1"/>
          <p:cNvSpPr/>
          <p:nvPr/>
        </p:nvSpPr>
        <p:spPr>
          <a:xfrm>
            <a:off x="6607972" y="2636409"/>
            <a:ext cx="2100255"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desechable</a:t>
            </a:r>
            <a:endParaRPr lang="en-US" sz="1000" dirty="0">
              <a:latin typeface="+mn-lt"/>
            </a:endParaRPr>
          </a:p>
        </p:txBody>
      </p:sp>
      <p:sp>
        <p:nvSpPr>
          <p:cNvPr id="3" name="Rectangle 2"/>
          <p:cNvSpPr/>
          <p:nvPr/>
        </p:nvSpPr>
        <p:spPr>
          <a:xfrm>
            <a:off x="4191270" y="4429681"/>
            <a:ext cx="2209259"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elastomérico</a:t>
            </a:r>
            <a:r>
              <a:rPr lang="es-MX" sz="1000" dirty="0">
                <a:latin typeface="+mn-lt"/>
                <a:ea typeface="Calibri" panose="020F0502020204030204" pitchFamily="34" charset="0"/>
                <a:cs typeface="Arial" panose="020B0604020202020204" pitchFamily="34" charset="0"/>
              </a:rPr>
              <a:t> </a:t>
            </a:r>
            <a:endParaRPr lang="en-US" sz="1000" dirty="0">
              <a:latin typeface="+mn-lt"/>
            </a:endParaRPr>
          </a:p>
        </p:txBody>
      </p:sp>
      <p:sp>
        <p:nvSpPr>
          <p:cNvPr id="4" name="Rectangle 3"/>
          <p:cNvSpPr/>
          <p:nvPr/>
        </p:nvSpPr>
        <p:spPr>
          <a:xfrm>
            <a:off x="5295899" y="6657102"/>
            <a:ext cx="1710725"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Varios filtros de respirador </a:t>
            </a:r>
            <a:endParaRPr lang="en-US" sz="1000" dirty="0">
              <a:latin typeface="+mn-lt"/>
            </a:endParaRPr>
          </a:p>
        </p:txBody>
      </p:sp>
      <p:pic>
        <p:nvPicPr>
          <p:cNvPr id="5" name="Picture 4" title="Respirador con Filtro Facial"/>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53200" y="990600"/>
            <a:ext cx="2057400" cy="1495425"/>
          </a:xfrm>
          <a:prstGeom prst="rect">
            <a:avLst/>
          </a:prstGeom>
        </p:spPr>
      </p:pic>
    </p:spTree>
    <p:custDataLst>
      <p:tags r:id="rId1"/>
    </p:custDataLst>
    <p:extLst>
      <p:ext uri="{BB962C8B-B14F-4D97-AF65-F5344CB8AC3E}">
        <p14:creationId xmlns:p14="http://schemas.microsoft.com/office/powerpoint/2010/main" val="2039060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Shape 882"/>
          <p:cNvSpPr txBox="1">
            <a:spLocks noGrp="1"/>
          </p:cNvSpPr>
          <p:nvPr>
            <p:ph type="title"/>
          </p:nvPr>
        </p:nvSpPr>
        <p:spPr>
          <a:xfrm>
            <a:off x="0" y="0"/>
            <a:ext cx="9144000" cy="1143000"/>
          </a:xfrm>
          <a:prstGeom prst="rect">
            <a:avLst/>
          </a:prstGeom>
          <a:noFill/>
          <a:ln>
            <a:noFill/>
          </a:ln>
        </p:spPr>
        <p:txBody>
          <a:bodyPr lIns="91425" tIns="45700" rIns="91425" bIns="45700" anchor="ctr" anchorCtr="0">
            <a:noAutofit/>
          </a:bodyPr>
          <a:lstStyle/>
          <a:p>
            <a:pPr>
              <a:buSzPct val="25000"/>
            </a:pPr>
            <a:r>
              <a:rPr lang="es-ES_tradnl" sz="3200" dirty="0" smtClean="0"/>
              <a:t>Respiradores: Factor de Protección Asignado ≥25</a:t>
            </a:r>
            <a:br>
              <a:rPr lang="es-ES_tradnl" sz="3200" dirty="0" smtClean="0"/>
            </a:br>
            <a:endParaRPr lang="es-ES_tradnl" sz="3200" b="0" i="0" u="none" strike="noStrike" cap="none" dirty="0">
              <a:solidFill>
                <a:srgbClr val="00539B"/>
              </a:solidFill>
              <a:sym typeface="Tahoma"/>
            </a:endParaRPr>
          </a:p>
        </p:txBody>
      </p:sp>
      <p:sp>
        <p:nvSpPr>
          <p:cNvPr id="6" name="Text Placeholder 5"/>
          <p:cNvSpPr>
            <a:spLocks noGrp="1"/>
          </p:cNvSpPr>
          <p:nvPr>
            <p:ph type="body" idx="1"/>
          </p:nvPr>
        </p:nvSpPr>
        <p:spPr>
          <a:xfrm>
            <a:off x="304800" y="685800"/>
            <a:ext cx="8534400" cy="5791200"/>
          </a:xfrm>
        </p:spPr>
        <p:txBody>
          <a:bodyPr/>
          <a:lstStyle/>
          <a:p>
            <a:pPr indent="0">
              <a:buNone/>
            </a:pPr>
            <a:r>
              <a:rPr lang="es-ES_tradnl" b="1" dirty="0" smtClean="0"/>
              <a:t>APR 25 (o mayor)</a:t>
            </a:r>
          </a:p>
          <a:p>
            <a:pPr lvl="0"/>
            <a:r>
              <a:rPr lang="es-ES_tradnl" dirty="0" smtClean="0"/>
              <a:t> Respirador Purificador de Aire (PAPR</a:t>
            </a:r>
            <a:r>
              <a:rPr lang="es-ES_tradnl" sz="2400" dirty="0" smtClean="0"/>
              <a:t> por sus siglas en Inglés</a:t>
            </a:r>
            <a:r>
              <a:rPr lang="es-ES_tradnl" dirty="0" smtClean="0"/>
              <a:t>)</a:t>
            </a:r>
            <a:endParaRPr lang="es-ES_tradnl" sz="1200" dirty="0" smtClean="0"/>
          </a:p>
          <a:p>
            <a:pPr lvl="1"/>
            <a:r>
              <a:rPr lang="es-ES_tradnl" dirty="0" smtClean="0"/>
              <a:t> APF 25</a:t>
            </a:r>
            <a:endParaRPr lang="es-ES_tradnl" sz="1200" dirty="0" smtClean="0"/>
          </a:p>
          <a:p>
            <a:pPr lvl="1"/>
            <a:r>
              <a:rPr lang="es-ES_tradnl" dirty="0" smtClean="0"/>
              <a:t> Medida holgada</a:t>
            </a:r>
            <a:endParaRPr lang="es-ES_tradnl" sz="1200" dirty="0" smtClean="0"/>
          </a:p>
          <a:p>
            <a:pPr lvl="0"/>
            <a:r>
              <a:rPr lang="es-ES_tradnl" dirty="0" smtClean="0"/>
              <a:t> Pieza de la cara completa</a:t>
            </a:r>
            <a:endParaRPr lang="es-ES_tradnl" sz="1200" dirty="0" smtClean="0"/>
          </a:p>
          <a:p>
            <a:pPr lvl="1"/>
            <a:r>
              <a:rPr lang="es-ES_tradnl" dirty="0" smtClean="0"/>
              <a:t> APF 50</a:t>
            </a:r>
            <a:endParaRPr lang="es-ES_tradnl" sz="1200" dirty="0" smtClean="0"/>
          </a:p>
          <a:p>
            <a:pPr lvl="1"/>
            <a:r>
              <a:rPr lang="es-ES_tradnl" dirty="0" smtClean="0"/>
              <a:t> Debe ser probado para la medida</a:t>
            </a:r>
            <a:endParaRPr lang="es-ES_tradnl" sz="1200" dirty="0" smtClean="0"/>
          </a:p>
          <a:p>
            <a:pPr lvl="1"/>
            <a:endParaRPr lang="es-ES_tradnl" dirty="0"/>
          </a:p>
        </p:txBody>
      </p:sp>
      <p:sp>
        <p:nvSpPr>
          <p:cNvPr id="884" name="Shape 884"/>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Tahoma"/>
              <a:buNone/>
            </a:pPr>
            <a:fld id="{00000000-1234-1234-1234-123412341234}" type="slidenum">
              <a:rPr lang="en-US" sz="1400">
                <a:solidFill>
                  <a:schemeClr val="dk1"/>
                </a:solidFill>
                <a:latin typeface="Tahoma"/>
                <a:ea typeface="Tahoma"/>
                <a:cs typeface="Tahoma"/>
                <a:sym typeface="Tahoma"/>
              </a:rPr>
              <a:pPr marL="0" marR="0" lvl="0" indent="0" algn="r" rtl="0">
                <a:spcBef>
                  <a:spcPts val="0"/>
                </a:spcBef>
                <a:buClr>
                  <a:schemeClr val="dk1"/>
                </a:buClr>
                <a:buSzPct val="25000"/>
                <a:buFont typeface="Tahoma"/>
                <a:buNone/>
              </a:pPr>
              <a:t>95</a:t>
            </a:fld>
            <a:endParaRPr lang="en-US" sz="1400">
              <a:solidFill>
                <a:schemeClr val="dk1"/>
              </a:solidFill>
              <a:latin typeface="Tahoma"/>
              <a:ea typeface="Tahoma"/>
              <a:cs typeface="Tahoma"/>
              <a:sym typeface="Tahoma"/>
            </a:endParaRPr>
          </a:p>
        </p:txBody>
      </p:sp>
      <p:pic>
        <p:nvPicPr>
          <p:cNvPr id="5" name="Picture 4" descr="Respirador de cara completa elastomérico"/>
          <p:cNvPicPr/>
          <p:nvPr/>
        </p:nvPicPr>
        <p:blipFill>
          <a:blip r:embed="rId4" cstate="print">
            <a:extLst>
              <a:ext uri="{28A0092B-C50C-407E-A947-70E740481C1C}">
                <a14:useLocalDpi xmlns:a14="http://schemas.microsoft.com/office/drawing/2010/main"/>
              </a:ext>
            </a:extLst>
          </a:blip>
          <a:srcRect/>
          <a:stretch>
            <a:fillRect/>
          </a:stretch>
        </p:blipFill>
        <p:spPr bwMode="auto">
          <a:xfrm>
            <a:off x="6838950" y="3962400"/>
            <a:ext cx="2000250" cy="2209800"/>
          </a:xfrm>
          <a:prstGeom prst="rect">
            <a:avLst/>
          </a:prstGeom>
          <a:noFill/>
          <a:ln>
            <a:noFill/>
          </a:ln>
        </p:spPr>
      </p:pic>
      <p:pic>
        <p:nvPicPr>
          <p:cNvPr id="8" name="Picture 7" descr="Respirador purificador de aire( PAPR) "/>
          <p:cNvPicPr/>
          <p:nvPr/>
        </p:nvPicPr>
        <p:blipFill>
          <a:blip r:embed="rId5" cstate="print">
            <a:extLst>
              <a:ext uri="{28A0092B-C50C-407E-A947-70E740481C1C}">
                <a14:useLocalDpi xmlns:a14="http://schemas.microsoft.com/office/drawing/2010/main"/>
              </a:ext>
            </a:extLst>
          </a:blip>
          <a:stretch>
            <a:fillRect/>
          </a:stretch>
        </p:blipFill>
        <p:spPr>
          <a:xfrm>
            <a:off x="5686600" y="1828800"/>
            <a:ext cx="3276250" cy="1828800"/>
          </a:xfrm>
          <a:prstGeom prst="rect">
            <a:avLst/>
          </a:prstGeom>
        </p:spPr>
      </p:pic>
      <p:sp>
        <p:nvSpPr>
          <p:cNvPr id="2" name="Rectangle 1"/>
          <p:cNvSpPr/>
          <p:nvPr/>
        </p:nvSpPr>
        <p:spPr>
          <a:xfrm>
            <a:off x="6139144" y="3581400"/>
            <a:ext cx="2371162"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purificador de aire( PAPR) </a:t>
            </a:r>
            <a:endParaRPr lang="en-US" sz="1000" dirty="0">
              <a:latin typeface="+mn-lt"/>
            </a:endParaRPr>
          </a:p>
        </p:txBody>
      </p:sp>
      <p:sp>
        <p:nvSpPr>
          <p:cNvPr id="3" name="Rectangle 2"/>
          <p:cNvSpPr/>
          <p:nvPr/>
        </p:nvSpPr>
        <p:spPr>
          <a:xfrm>
            <a:off x="6547696" y="6060758"/>
            <a:ext cx="258275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de cara completa </a:t>
            </a:r>
            <a:r>
              <a:rPr lang="es-MX" sz="1000" dirty="0" err="1">
                <a:latin typeface="+mn-lt"/>
                <a:ea typeface="Calibri" panose="020F0502020204030204" pitchFamily="34" charset="0"/>
                <a:cs typeface="Arial" panose="020B0604020202020204" pitchFamily="34" charset="0"/>
              </a:rPr>
              <a:t>elastomérico</a:t>
            </a:r>
            <a:endParaRPr lang="en-US" sz="1000" dirty="0">
              <a:latin typeface="+mn-lt"/>
            </a:endParaRPr>
          </a:p>
        </p:txBody>
      </p:sp>
    </p:spTree>
    <p:custDataLst>
      <p:tags r:id="rId1"/>
    </p:custDataLst>
    <p:extLst>
      <p:ext uri="{BB962C8B-B14F-4D97-AF65-F5344CB8AC3E}">
        <p14:creationId xmlns:p14="http://schemas.microsoft.com/office/powerpoint/2010/main" val="19295362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s-ES_tradnl" dirty="0"/>
              <a:t>¿Pueden estos Proporcionar Protección? </a:t>
            </a:r>
            <a:endParaRPr lang="en-US" dirty="0"/>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chemeClr val="dk1"/>
                </a:buClr>
                <a:buSzPct val="25000"/>
                <a:buFont typeface="Times New Roman"/>
                <a:buNone/>
              </a:pPr>
              <a:t>96</a:t>
            </a:fld>
            <a:endParaRPr lang="en-US" sz="1400" b="0" i="0" u="none" strike="noStrike" cap="none">
              <a:solidFill>
                <a:schemeClr val="dk1"/>
              </a:solidFill>
              <a:latin typeface="Times New Roman"/>
              <a:ea typeface="Times New Roman"/>
              <a:cs typeface="Times New Roman"/>
              <a:sym typeface="Times New Roman"/>
            </a:endParaRPr>
          </a:p>
        </p:txBody>
      </p:sp>
      <p:sp>
        <p:nvSpPr>
          <p:cNvPr id="3" name="Rectangle 2"/>
          <p:cNvSpPr/>
          <p:nvPr/>
        </p:nvSpPr>
        <p:spPr>
          <a:xfrm>
            <a:off x="7003468" y="1339075"/>
            <a:ext cx="1340432" cy="184666"/>
          </a:xfrm>
          <a:prstGeom prst="rect">
            <a:avLst/>
          </a:prstGeom>
        </p:spPr>
        <p:txBody>
          <a:bodyPr wrap="none">
            <a:spAutoFit/>
          </a:bodyPr>
          <a:lstStyle/>
          <a:p>
            <a:r>
              <a:rPr lang="es-ES_tradnl" sz="600" dirty="0" smtClean="0"/>
              <a:t>Fotos</a:t>
            </a:r>
            <a:r>
              <a:rPr lang="en-US" sz="600" dirty="0" smtClean="0"/>
              <a:t> por National </a:t>
            </a:r>
            <a:r>
              <a:rPr lang="en-US" sz="600" dirty="0"/>
              <a:t>Jewish Health </a:t>
            </a:r>
          </a:p>
        </p:txBody>
      </p:sp>
      <p:pic>
        <p:nvPicPr>
          <p:cNvPr id="4" name="Picture 3" descr="Trabajador usando pañuel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7405" y="1540392"/>
            <a:ext cx="3046495" cy="4061993"/>
          </a:xfrm>
          <a:prstGeom prst="rect">
            <a:avLst/>
          </a:prstGeom>
        </p:spPr>
      </p:pic>
      <p:pic>
        <p:nvPicPr>
          <p:cNvPr id="14" name="Picture 2" descr="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9800" y="2057400"/>
            <a:ext cx="2387760" cy="269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Trabajador usando respirador con máscara con elástic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95400" y="1582317"/>
            <a:ext cx="2983606" cy="3978141"/>
          </a:xfrm>
          <a:prstGeom prst="rect">
            <a:avLst/>
          </a:prstGeom>
        </p:spPr>
      </p:pic>
      <p:pic>
        <p:nvPicPr>
          <p:cNvPr id="13" name="Picture 2" descr="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2600" y="2667000"/>
            <a:ext cx="2268456" cy="255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88540" y="5610445"/>
            <a:ext cx="3339376"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usando respirador con máscara con elástica</a:t>
            </a:r>
            <a:endParaRPr lang="en-US" sz="1000" dirty="0">
              <a:latin typeface="+mn-lt"/>
            </a:endParaRPr>
          </a:p>
        </p:txBody>
      </p:sp>
      <p:sp>
        <p:nvSpPr>
          <p:cNvPr id="7" name="Rectangle 6"/>
          <p:cNvSpPr/>
          <p:nvPr/>
        </p:nvSpPr>
        <p:spPr>
          <a:xfrm>
            <a:off x="5932428" y="5632368"/>
            <a:ext cx="1776448"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usando pañuelo </a:t>
            </a:r>
            <a:endParaRPr lang="en-US" sz="1000" dirty="0">
              <a:latin typeface="+mn-lt"/>
            </a:endParaRPr>
          </a:p>
        </p:txBody>
      </p:sp>
    </p:spTree>
    <p:custDataLst>
      <p:tags r:id="rId1"/>
    </p:custDataLst>
    <p:extLst>
      <p:ext uri="{BB962C8B-B14F-4D97-AF65-F5344CB8AC3E}">
        <p14:creationId xmlns:p14="http://schemas.microsoft.com/office/powerpoint/2010/main" val="7581352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7" name="Title 6"/>
          <p:cNvSpPr>
            <a:spLocks noGrp="1"/>
          </p:cNvSpPr>
          <p:nvPr>
            <p:ph type="title"/>
          </p:nvPr>
        </p:nvSpPr>
        <p:spPr>
          <a:xfrm>
            <a:off x="350837" y="5763959"/>
            <a:ext cx="8763000" cy="1143000"/>
          </a:xfrm>
        </p:spPr>
        <p:txBody>
          <a:bodyPr/>
          <a:lstStyle/>
          <a:p>
            <a:r>
              <a:rPr lang="en-US" sz="2800" b="1" dirty="0"/>
              <a:t>ACTIVIDAD: </a:t>
            </a:r>
            <a:r>
              <a:rPr lang="es-ES_tradnl" sz="2800" b="1" dirty="0"/>
              <a:t>Demostración del Respirador </a:t>
            </a:r>
            <a:r>
              <a:rPr lang="en-US" sz="2800" b="1" dirty="0"/>
              <a:t/>
            </a:r>
            <a:br>
              <a:rPr lang="en-US" sz="2800" b="1" dirty="0"/>
            </a:br>
            <a:endParaRPr lang="en-US" sz="2800" dirty="0"/>
          </a:p>
        </p:txBody>
      </p:sp>
      <p:sp>
        <p:nvSpPr>
          <p:cNvPr id="686" name="Shape 686"/>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Tahoma"/>
              <a:buNone/>
            </a:pPr>
            <a:fld id="{00000000-1234-1234-1234-123412341234}" type="slidenum">
              <a:rPr lang="en-US" sz="1400" b="0" i="0" u="none" strike="noStrike" cap="none">
                <a:solidFill>
                  <a:srgbClr val="000000"/>
                </a:solidFill>
                <a:latin typeface="Tahoma"/>
                <a:ea typeface="Tahoma"/>
                <a:cs typeface="Tahoma"/>
                <a:sym typeface="Tahoma"/>
              </a:rPr>
              <a:pPr marL="0" marR="0" lvl="0" indent="0" algn="r" rtl="0">
                <a:lnSpc>
                  <a:spcPct val="100000"/>
                </a:lnSpc>
                <a:spcBef>
                  <a:spcPts val="0"/>
                </a:spcBef>
                <a:spcAft>
                  <a:spcPts val="0"/>
                </a:spcAft>
                <a:buClr>
                  <a:srgbClr val="000000"/>
                </a:buClr>
                <a:buSzPct val="25000"/>
                <a:buFont typeface="Tahoma"/>
                <a:buNone/>
              </a:pPr>
              <a:t>97</a:t>
            </a:fld>
            <a:endParaRPr lang="en-US" sz="1400" b="0" i="0" u="none" strike="noStrike" cap="none" dirty="0">
              <a:solidFill>
                <a:srgbClr val="000000"/>
              </a:solidFill>
              <a:latin typeface="Tahoma"/>
              <a:ea typeface="Tahoma"/>
              <a:cs typeface="Tahoma"/>
              <a:sym typeface="Tahoma"/>
            </a:endParaRPr>
          </a:p>
        </p:txBody>
      </p:sp>
      <p:sp>
        <p:nvSpPr>
          <p:cNvPr id="3" name="TextBox 2"/>
          <p:cNvSpPr txBox="1"/>
          <p:nvPr/>
        </p:nvSpPr>
        <p:spPr>
          <a:xfrm>
            <a:off x="7010400" y="584682"/>
            <a:ext cx="1752600" cy="215444"/>
          </a:xfrm>
          <a:prstGeom prst="rect">
            <a:avLst/>
          </a:prstGeom>
          <a:noFill/>
        </p:spPr>
        <p:txBody>
          <a:bodyPr wrap="square" rtlCol="0">
            <a:spAutoFit/>
          </a:bodyPr>
          <a:lstStyle/>
          <a:p>
            <a:r>
              <a:rPr lang="en-US" sz="800" dirty="0" smtClean="0"/>
              <a:t>Fotos por National </a:t>
            </a:r>
            <a:r>
              <a:rPr lang="en-US" sz="800" dirty="0"/>
              <a:t>Jewish Health </a:t>
            </a:r>
          </a:p>
        </p:txBody>
      </p:sp>
      <p:pic>
        <p:nvPicPr>
          <p:cNvPr id="2" name="Picture 1" descr="Trabajador usando respirador semifacial desechab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838200"/>
            <a:ext cx="3999081" cy="2659453"/>
          </a:xfrm>
          <a:prstGeom prst="rect">
            <a:avLst/>
          </a:prstGeom>
        </p:spPr>
      </p:pic>
      <p:pic>
        <p:nvPicPr>
          <p:cNvPr id="10" name="Shape 887" descr="Respirador semifacial elastoméric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81200" y="3761040"/>
            <a:ext cx="2406617" cy="1600200"/>
          </a:xfrm>
          <a:prstGeom prst="rect">
            <a:avLst/>
          </a:prstGeom>
          <a:noFill/>
          <a:ln>
            <a:noFill/>
          </a:ln>
        </p:spPr>
      </p:pic>
      <p:sp>
        <p:nvSpPr>
          <p:cNvPr id="4" name="Rectangle 3"/>
          <p:cNvSpPr/>
          <p:nvPr/>
        </p:nvSpPr>
        <p:spPr>
          <a:xfrm>
            <a:off x="418139" y="2291548"/>
            <a:ext cx="2135521"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desechable </a:t>
            </a:r>
            <a:endParaRPr lang="en-US" sz="1000" dirty="0">
              <a:latin typeface="+mn-lt"/>
            </a:endParaRPr>
          </a:p>
        </p:txBody>
      </p:sp>
      <p:sp>
        <p:nvSpPr>
          <p:cNvPr id="5" name="Rectangle 4"/>
          <p:cNvSpPr/>
          <p:nvPr/>
        </p:nvSpPr>
        <p:spPr>
          <a:xfrm>
            <a:off x="4994024" y="3512689"/>
            <a:ext cx="3155031"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Trabajador usando 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desechable</a:t>
            </a:r>
            <a:endParaRPr lang="en-US" sz="1000" dirty="0">
              <a:latin typeface="+mn-lt"/>
            </a:endParaRPr>
          </a:p>
        </p:txBody>
      </p:sp>
      <p:sp>
        <p:nvSpPr>
          <p:cNvPr id="6" name="Rectangle 5"/>
          <p:cNvSpPr/>
          <p:nvPr/>
        </p:nvSpPr>
        <p:spPr>
          <a:xfrm>
            <a:off x="2097511" y="5439489"/>
            <a:ext cx="2173993"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Respirador </a:t>
            </a:r>
            <a:r>
              <a:rPr lang="es-MX" sz="1000" dirty="0" err="1">
                <a:latin typeface="+mn-lt"/>
                <a:ea typeface="Calibri" panose="020F0502020204030204" pitchFamily="34" charset="0"/>
                <a:cs typeface="Arial" panose="020B0604020202020204" pitchFamily="34" charset="0"/>
              </a:rPr>
              <a:t>semifacial</a:t>
            </a:r>
            <a:r>
              <a:rPr lang="es-MX" sz="1000" dirty="0">
                <a:latin typeface="+mn-lt"/>
                <a:ea typeface="Calibri" panose="020F0502020204030204" pitchFamily="34" charset="0"/>
                <a:cs typeface="Arial" panose="020B0604020202020204" pitchFamily="34" charset="0"/>
              </a:rPr>
              <a:t> </a:t>
            </a:r>
            <a:r>
              <a:rPr lang="es-MX" sz="1000" dirty="0" err="1">
                <a:latin typeface="+mn-lt"/>
                <a:ea typeface="Calibri" panose="020F0502020204030204" pitchFamily="34" charset="0"/>
                <a:cs typeface="Arial" panose="020B0604020202020204" pitchFamily="34" charset="0"/>
              </a:rPr>
              <a:t>elastomérico</a:t>
            </a:r>
            <a:endParaRPr lang="en-US" sz="1000" dirty="0">
              <a:latin typeface="+mn-lt"/>
            </a:endParaRPr>
          </a:p>
        </p:txBody>
      </p:sp>
      <p:pic>
        <p:nvPicPr>
          <p:cNvPr id="8" name="Picture 7" title="Respirador con Filtro Facial"/>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7200" y="762000"/>
            <a:ext cx="2057400" cy="1495425"/>
          </a:xfrm>
          <a:prstGeom prst="rect">
            <a:avLst/>
          </a:prstGeom>
        </p:spPr>
      </p:pic>
    </p:spTree>
    <p:custDataLst>
      <p:tags r:id="rId1"/>
    </p:custDataLst>
    <p:extLst>
      <p:ext uri="{BB962C8B-B14F-4D97-AF65-F5344CB8AC3E}">
        <p14:creationId xmlns:p14="http://schemas.microsoft.com/office/powerpoint/2010/main" val="4682337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a:spLocks noGrp="1"/>
          </p:cNvSpPr>
          <p:nvPr>
            <p:ph type="title"/>
          </p:nvPr>
        </p:nvSpPr>
        <p:spPr>
          <a:xfrm>
            <a:off x="76200" y="0"/>
            <a:ext cx="9144000" cy="1143000"/>
          </a:xfrm>
          <a:prstGeom prst="rect">
            <a:avLst/>
          </a:prstGeom>
          <a:noFill/>
          <a:ln>
            <a:noFill/>
          </a:ln>
        </p:spPr>
        <p:txBody>
          <a:bodyPr lIns="91425" tIns="45700" rIns="91425" bIns="45700" anchor="ctr" anchorCtr="0">
            <a:noAutofit/>
          </a:bodyPr>
          <a:lstStyle/>
          <a:p>
            <a:r>
              <a:rPr lang="es-ES_tradnl" dirty="0"/>
              <a:t>Requisitos de la Protección Respiratoria</a:t>
            </a:r>
            <a:endParaRPr lang="en-US" dirty="0"/>
          </a:p>
        </p:txBody>
      </p:sp>
      <p:sp>
        <p:nvSpPr>
          <p:cNvPr id="895" name="Shape 895"/>
          <p:cNvSpPr txBox="1">
            <a:spLocks noGrp="1"/>
          </p:cNvSpPr>
          <p:nvPr>
            <p:ph type="body" idx="1"/>
          </p:nvPr>
        </p:nvSpPr>
        <p:spPr>
          <a:xfrm>
            <a:off x="0" y="1577961"/>
            <a:ext cx="5943599" cy="5029199"/>
          </a:xfrm>
          <a:prstGeom prst="rect">
            <a:avLst/>
          </a:prstGeom>
          <a:noFill/>
          <a:ln>
            <a:noFill/>
          </a:ln>
        </p:spPr>
        <p:txBody>
          <a:bodyPr lIns="91425" tIns="45700" rIns="91425" bIns="45700" anchor="t" anchorCtr="0">
            <a:noAutofit/>
          </a:bodyPr>
          <a:lstStyle/>
          <a:p>
            <a:pPr lvl="0"/>
            <a:r>
              <a:rPr lang="es-ES_tradnl" sz="2400" dirty="0"/>
              <a:t> Alta médica</a:t>
            </a:r>
            <a:endParaRPr lang="en-US" sz="2400" dirty="0"/>
          </a:p>
          <a:p>
            <a:pPr lvl="0"/>
            <a:r>
              <a:rPr lang="es-ES_tradnl" sz="2400" dirty="0"/>
              <a:t> Prueba de ajuste anual</a:t>
            </a:r>
            <a:endParaRPr lang="en-US" sz="2400" dirty="0"/>
          </a:p>
          <a:p>
            <a:pPr lvl="0"/>
            <a:r>
              <a:rPr lang="es-ES_tradnl" sz="2400" dirty="0"/>
              <a:t> Entrenamiento anual</a:t>
            </a:r>
            <a:endParaRPr lang="en-US" sz="2400" dirty="0"/>
          </a:p>
          <a:p>
            <a:pPr lvl="1"/>
            <a:r>
              <a:rPr lang="es-ES_tradnl" sz="2400" dirty="0"/>
              <a:t> Uso apropiado del respirador</a:t>
            </a:r>
            <a:endParaRPr lang="en-US" sz="2400" dirty="0"/>
          </a:p>
          <a:p>
            <a:pPr lvl="1"/>
            <a:r>
              <a:rPr lang="es-ES_tradnl" sz="2400" dirty="0"/>
              <a:t> Limpieza</a:t>
            </a:r>
            <a:endParaRPr lang="en-US" sz="2400" dirty="0"/>
          </a:p>
          <a:p>
            <a:pPr lvl="1"/>
            <a:r>
              <a:rPr lang="es-ES_tradnl" sz="2400" dirty="0"/>
              <a:t> Mantenimiento</a:t>
            </a:r>
            <a:endParaRPr lang="en-US" sz="2400" dirty="0"/>
          </a:p>
          <a:p>
            <a:pPr lvl="1"/>
            <a:r>
              <a:rPr lang="es-ES_tradnl" sz="2400" dirty="0"/>
              <a:t> Almacenamiento</a:t>
            </a:r>
            <a:endParaRPr lang="en-US" sz="2400" dirty="0"/>
          </a:p>
          <a:p>
            <a:pPr lvl="0"/>
            <a:r>
              <a:rPr lang="es-ES_tradnl" sz="2400" dirty="0"/>
              <a:t> Debe estar bien afeitado</a:t>
            </a:r>
            <a:endParaRPr lang="en-US" sz="2400" dirty="0"/>
          </a:p>
          <a:p>
            <a:pPr lvl="0"/>
            <a:r>
              <a:rPr lang="es-ES_tradnl" sz="2400" dirty="0"/>
              <a:t> Plan por escrito y mantenimiento </a:t>
            </a:r>
            <a:endParaRPr lang="es-ES_tradnl" sz="2400" dirty="0" smtClean="0"/>
          </a:p>
          <a:p>
            <a:pPr lvl="0" indent="0">
              <a:buNone/>
            </a:pPr>
            <a:r>
              <a:rPr lang="es-ES_tradnl" sz="2400" dirty="0"/>
              <a:t> </a:t>
            </a:r>
            <a:r>
              <a:rPr lang="es-ES_tradnl" sz="2400" dirty="0" smtClean="0"/>
              <a:t> de </a:t>
            </a:r>
            <a:r>
              <a:rPr lang="es-ES_tradnl" sz="2400" dirty="0"/>
              <a:t>registros</a:t>
            </a:r>
            <a:endParaRPr lang="en-US" sz="2400" dirty="0"/>
          </a:p>
        </p:txBody>
      </p:sp>
      <p:pic>
        <p:nvPicPr>
          <p:cNvPr id="896" name="Shape 896" descr="Técnico realizando prueba de medida cuantitativa "/>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5103820" y="1560586"/>
            <a:ext cx="3809999" cy="2398371"/>
          </a:xfrm>
          <a:prstGeom prst="rect">
            <a:avLst/>
          </a:prstGeom>
          <a:noFill/>
          <a:ln>
            <a:noFill/>
          </a:ln>
        </p:spPr>
      </p:pic>
      <p:sp>
        <p:nvSpPr>
          <p:cNvPr id="897" name="Shape 897"/>
          <p:cNvSpPr txBox="1"/>
          <p:nvPr/>
        </p:nvSpPr>
        <p:spPr>
          <a:xfrm>
            <a:off x="8153401" y="1344219"/>
            <a:ext cx="838200" cy="21636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dirty="0" err="1" smtClean="0">
                <a:solidFill>
                  <a:schemeClr val="dk1"/>
                </a:solidFill>
                <a:latin typeface="Tahoma"/>
                <a:ea typeface="Tahoma"/>
                <a:cs typeface="Tahoma"/>
                <a:sym typeface="Tahoma"/>
              </a:rPr>
              <a:t>Foto</a:t>
            </a:r>
            <a:r>
              <a:rPr lang="en-US" sz="800" dirty="0" smtClean="0">
                <a:solidFill>
                  <a:schemeClr val="dk1"/>
                </a:solidFill>
                <a:latin typeface="Tahoma"/>
                <a:ea typeface="Tahoma"/>
                <a:cs typeface="Tahoma"/>
                <a:sym typeface="Tahoma"/>
              </a:rPr>
              <a:t> de </a:t>
            </a:r>
            <a:r>
              <a:rPr lang="en-US" sz="800" dirty="0">
                <a:solidFill>
                  <a:schemeClr val="dk1"/>
                </a:solidFill>
                <a:latin typeface="Tahoma"/>
                <a:ea typeface="Tahoma"/>
                <a:cs typeface="Tahoma"/>
                <a:sym typeface="Tahoma"/>
              </a:rPr>
              <a:t>OSHA</a:t>
            </a:r>
          </a:p>
        </p:txBody>
      </p:sp>
      <p:sp>
        <p:nvSpPr>
          <p:cNvPr id="3" name="Rectangle 2"/>
          <p:cNvSpPr/>
          <p:nvPr/>
        </p:nvSpPr>
        <p:spPr>
          <a:xfrm>
            <a:off x="5493018" y="3922933"/>
            <a:ext cx="3031599" cy="246221"/>
          </a:xfrm>
          <a:prstGeom prst="rect">
            <a:avLst/>
          </a:prstGeom>
        </p:spPr>
        <p:txBody>
          <a:bodyPr wrap="none">
            <a:spAutoFit/>
          </a:bodyPr>
          <a:lstStyle/>
          <a:p>
            <a:r>
              <a:rPr lang="es-MX" sz="1000" dirty="0">
                <a:latin typeface="+mn-lt"/>
                <a:ea typeface="Calibri" panose="020F0502020204030204" pitchFamily="34" charset="0"/>
                <a:cs typeface="Arial" panose="020B0604020202020204" pitchFamily="34" charset="0"/>
              </a:rPr>
              <a:t>Técnico realizando prueba de medida cuantitativa </a:t>
            </a:r>
            <a:endParaRPr lang="en-US" sz="1000" dirty="0">
              <a:latin typeface="+mn-lt"/>
            </a:endParaRPr>
          </a:p>
        </p:txBody>
      </p:sp>
      <p:sp>
        <p:nvSpPr>
          <p:cNvPr id="4" name="Rectangle 3"/>
          <p:cNvSpPr/>
          <p:nvPr/>
        </p:nvSpPr>
        <p:spPr>
          <a:xfrm>
            <a:off x="4722817" y="6607160"/>
            <a:ext cx="4572000" cy="246221"/>
          </a:xfrm>
          <a:prstGeom prst="rect">
            <a:avLst/>
          </a:prstGeom>
        </p:spPr>
        <p:txBody>
          <a:bodyPr>
            <a:spAutoFit/>
          </a:bodyPr>
          <a:lstStyle/>
          <a:p>
            <a:r>
              <a:rPr lang="es-MX" sz="1000" dirty="0">
                <a:latin typeface="+mn-lt"/>
                <a:ea typeface="Calibri" panose="020F0502020204030204" pitchFamily="34" charset="0"/>
                <a:cs typeface="Arial" panose="020B0604020202020204" pitchFamily="34" charset="0"/>
              </a:rPr>
              <a:t>Tamaño de partículas inhalables en comparación con un cabello humano</a:t>
            </a:r>
            <a:endParaRPr lang="en-US" sz="1000" dirty="0">
              <a:latin typeface="+mn-lt"/>
            </a:endParaRPr>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98</a:t>
            </a:fld>
            <a:endParaRPr lang="en-US" sz="1400" b="0" i="0" u="none" strike="noStrike" cap="none">
              <a:solidFill>
                <a:schemeClr val="dk1"/>
              </a:solidFill>
              <a:latin typeface="Tahoma"/>
              <a:ea typeface="Tahoma"/>
              <a:cs typeface="Tahoma"/>
              <a:sym typeface="Tahoma"/>
            </a:endParaRPr>
          </a:p>
        </p:txBody>
      </p:sp>
      <p:pic>
        <p:nvPicPr>
          <p:cNvPr id="6" name="Picture 5" title="Tamaño de partículas inhalables en comparación con un cabello human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57800" y="4114800"/>
            <a:ext cx="3505200" cy="2371725"/>
          </a:xfrm>
          <a:prstGeom prst="rect">
            <a:avLst/>
          </a:prstGeom>
        </p:spPr>
      </p:pic>
    </p:spTree>
    <p:custDataLst>
      <p:tags r:id="rId1"/>
    </p:custDataLst>
    <p:extLst>
      <p:ext uri="{BB962C8B-B14F-4D97-AF65-F5344CB8AC3E}">
        <p14:creationId xmlns:p14="http://schemas.microsoft.com/office/powerpoint/2010/main" val="24118651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Shape 903"/>
          <p:cNvSpPr txBox="1">
            <a:spLocks noGrp="1"/>
          </p:cNvSpPr>
          <p:nvPr>
            <p:ph type="title"/>
          </p:nvPr>
        </p:nvSpPr>
        <p:spPr>
          <a:xfrm>
            <a:off x="381000" y="0"/>
            <a:ext cx="8763000" cy="1143000"/>
          </a:xfrm>
          <a:prstGeom prst="rect">
            <a:avLst/>
          </a:prstGeom>
          <a:noFill/>
          <a:ln>
            <a:noFill/>
          </a:ln>
        </p:spPr>
        <p:txBody>
          <a:bodyPr lIns="91425" tIns="45700" rIns="91425" bIns="45700" anchor="ctr" anchorCtr="0">
            <a:noAutofit/>
          </a:bodyPr>
          <a:lstStyle/>
          <a:p>
            <a:r>
              <a:rPr lang="es-ES_tradnl" sz="3200" dirty="0"/>
              <a:t>Los respiradores sólo son efectivos si se usan, almacenan y mantienen adecuadamente</a:t>
            </a:r>
            <a:endParaRPr lang="en-US" sz="3200" dirty="0"/>
          </a:p>
        </p:txBody>
      </p:sp>
      <p:sp>
        <p:nvSpPr>
          <p:cNvPr id="904" name="Shape 904"/>
          <p:cNvSpPr txBox="1">
            <a:spLocks noGrp="1"/>
          </p:cNvSpPr>
          <p:nvPr>
            <p:ph type="body" idx="1"/>
          </p:nvPr>
        </p:nvSpPr>
        <p:spPr>
          <a:xfrm>
            <a:off x="762000" y="1447800"/>
            <a:ext cx="7772400" cy="5105400"/>
          </a:xfrm>
          <a:prstGeom prst="rect">
            <a:avLst/>
          </a:prstGeom>
          <a:noFill/>
          <a:ln>
            <a:noFill/>
          </a:ln>
        </p:spPr>
        <p:txBody>
          <a:bodyPr lIns="91425" tIns="45700" rIns="91425" bIns="45700" anchor="t" anchorCtr="0">
            <a:noAutofit/>
          </a:bodyPr>
          <a:lstStyle/>
          <a:p>
            <a:pPr lvl="0"/>
            <a:r>
              <a:rPr lang="es-ES_tradnl" sz="2400" dirty="0" smtClean="0"/>
              <a:t> Siga </a:t>
            </a:r>
            <a:r>
              <a:rPr lang="es-ES_tradnl" sz="2400" dirty="0"/>
              <a:t>las instrucciones del fabricante</a:t>
            </a:r>
            <a:endParaRPr lang="en-US" sz="2400" dirty="0"/>
          </a:p>
          <a:p>
            <a:pPr lvl="0"/>
            <a:r>
              <a:rPr lang="es-ES_tradnl" sz="2400" dirty="0" smtClean="0"/>
              <a:t> Revise </a:t>
            </a:r>
            <a:r>
              <a:rPr lang="es-ES_tradnl" sz="2400" dirty="0"/>
              <a:t>el filtro del respirador antes de cada uso </a:t>
            </a:r>
            <a:endParaRPr lang="en-US" sz="2400" dirty="0"/>
          </a:p>
          <a:p>
            <a:pPr lvl="2"/>
            <a:r>
              <a:rPr lang="es-ES_tradnl" dirty="0" smtClean="0"/>
              <a:t> Revisar </a:t>
            </a:r>
            <a:r>
              <a:rPr lang="es-ES_tradnl" dirty="0"/>
              <a:t>el cierre hermético</a:t>
            </a:r>
            <a:endParaRPr lang="en-US" dirty="0"/>
          </a:p>
          <a:p>
            <a:pPr lvl="2"/>
            <a:r>
              <a:rPr lang="es-ES_tradnl" dirty="0" smtClean="0"/>
              <a:t> El </a:t>
            </a:r>
            <a:r>
              <a:rPr lang="es-ES_tradnl" dirty="0"/>
              <a:t>cierre hermético requiere un acara afeitada</a:t>
            </a:r>
            <a:endParaRPr lang="en-US" dirty="0"/>
          </a:p>
          <a:p>
            <a:pPr lvl="0"/>
            <a:r>
              <a:rPr lang="es-ES_tradnl" sz="2400" dirty="0" smtClean="0"/>
              <a:t> Limpie </a:t>
            </a:r>
            <a:r>
              <a:rPr lang="es-ES_tradnl" sz="2400" dirty="0"/>
              <a:t>el respirador después de cada uso</a:t>
            </a:r>
            <a:endParaRPr lang="en-US" sz="2400" dirty="0"/>
          </a:p>
          <a:p>
            <a:pPr lvl="0"/>
            <a:r>
              <a:rPr lang="es-ES_tradnl" sz="2400" dirty="0" smtClean="0"/>
              <a:t> Almacene </a:t>
            </a:r>
            <a:r>
              <a:rPr lang="es-ES_tradnl" sz="2400" dirty="0"/>
              <a:t>adecuadamente su respirador</a:t>
            </a:r>
            <a:endParaRPr lang="en-US" sz="2400" dirty="0"/>
          </a:p>
          <a:p>
            <a:pPr lvl="1"/>
            <a:r>
              <a:rPr lang="es-ES_tradnl" sz="2400" dirty="0" smtClean="0"/>
              <a:t> Evite </a:t>
            </a:r>
            <a:r>
              <a:rPr lang="es-ES_tradnl" sz="2400" dirty="0"/>
              <a:t>condiciones que podrían dañarlo (por ejemplo, calor, luz, humedad, etc.)</a:t>
            </a:r>
            <a:endParaRPr lang="en-US" sz="2400" dirty="0"/>
          </a:p>
          <a:p>
            <a:pPr lvl="1"/>
            <a:r>
              <a:rPr lang="es-ES_tradnl" sz="2400" dirty="0" smtClean="0"/>
              <a:t> Guárdelo </a:t>
            </a:r>
            <a:r>
              <a:rPr lang="es-ES_tradnl" sz="2400" dirty="0"/>
              <a:t>en una bolsa con una etiqueta con su nombre </a:t>
            </a:r>
            <a:endParaRPr lang="en-US" sz="2400" dirty="0"/>
          </a:p>
          <a:p>
            <a:pPr lvl="0"/>
            <a:r>
              <a:rPr lang="es-ES_tradnl" sz="2400" dirty="0" smtClean="0"/>
              <a:t> Sepa </a:t>
            </a:r>
            <a:r>
              <a:rPr lang="es-ES_tradnl" sz="2400" dirty="0"/>
              <a:t>cuando cambiar el cartucho del respirador</a:t>
            </a:r>
            <a:endParaRPr lang="en-US" sz="2400" dirty="0"/>
          </a:p>
          <a:p>
            <a:pPr marL="0" marR="0" lvl="0" indent="0" algn="l" rtl="0">
              <a:spcBef>
                <a:spcPts val="640"/>
              </a:spcBef>
              <a:spcAft>
                <a:spcPts val="0"/>
              </a:spcAft>
              <a:buClr>
                <a:schemeClr val="dk1"/>
              </a:buClr>
              <a:buSzPct val="25000"/>
              <a:buFont typeface="Tahoma"/>
              <a:buNone/>
            </a:pPr>
            <a:endParaRPr sz="3200" b="0" i="0" u="none" strike="noStrike" cap="none" dirty="0">
              <a:solidFill>
                <a:schemeClr val="dk1"/>
              </a:solidFill>
              <a:latin typeface="Tahoma"/>
              <a:ea typeface="Tahoma"/>
              <a:cs typeface="Tahoma"/>
              <a:sym typeface="Tahoma"/>
            </a:endParaRPr>
          </a:p>
        </p:txBody>
      </p:sp>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400" b="0" i="0" u="none" strike="noStrike" cap="none" smtClean="0">
                <a:solidFill>
                  <a:schemeClr val="dk1"/>
                </a:solidFill>
                <a:latin typeface="Tahoma"/>
                <a:ea typeface="Tahoma"/>
                <a:cs typeface="Tahoma"/>
                <a:sym typeface="Tahoma"/>
              </a:rPr>
              <a:pPr marL="0" marR="0" lvl="0" indent="0" algn="r" rtl="0">
                <a:lnSpc>
                  <a:spcPct val="100000"/>
                </a:lnSpc>
                <a:spcBef>
                  <a:spcPts val="0"/>
                </a:spcBef>
                <a:spcAft>
                  <a:spcPts val="0"/>
                </a:spcAft>
                <a:buClr>
                  <a:schemeClr val="dk1"/>
                </a:buClr>
                <a:buSzPct val="25000"/>
                <a:buFont typeface="Tahoma"/>
                <a:buNone/>
              </a:pPr>
              <a:t>99</a:t>
            </a:fld>
            <a:endParaRPr lang="en-US" sz="1400" b="0" i="0" u="none" strike="noStrike" cap="none">
              <a:solidFill>
                <a:schemeClr val="dk1"/>
              </a:solidFill>
              <a:latin typeface="Tahoma"/>
              <a:ea typeface="Tahoma"/>
              <a:cs typeface="Tahoma"/>
              <a:sym typeface="Tahoma"/>
            </a:endParaRPr>
          </a:p>
        </p:txBody>
      </p:sp>
    </p:spTree>
    <p:custDataLst>
      <p:tags r:id="rId1"/>
    </p:custDataLst>
    <p:extLst>
      <p:ext uri="{BB962C8B-B14F-4D97-AF65-F5344CB8AC3E}">
        <p14:creationId xmlns:p14="http://schemas.microsoft.com/office/powerpoint/2010/main" val="15537640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CFG_REPOLL" val="false"/>
  <p:tag name="KPI_CFG_RPCLEARS" val="false"/>
  <p:tag name="KPI_CFG_FB_TYPE" val="Poll Again"/>
  <p:tag name="KPI_CFG_FB_MONITOR" val="Slide Show Monitor"/>
  <p:tag name="KPI_CFG_FB_POSITION" val="Bottom Left"/>
  <p:tag name="KPI_CFG_INS_CLK" val="false"/>
  <p:tag name="KPI_CFG_UNITS" val="1"/>
  <p:tag name="KPI_CFG_SPEED" val="false"/>
  <p:tag name="KPI_SLIDE_COUNT" val="144"/>
  <p:tag name="KPI_VERSION" val="2.0.10292.1"/>
  <p:tag name="KPI_STORAGE" val="&lt;keypoint&quot;&quot;&lt;chart&quot;&quot;&lt;styles&quot;&quot;&gt;&gt;&lt;roster&quot;&quot;&lt;currentId&quot;15&quot;&gt;&lt;trIndex&quot;&quot;&lt;tr(@tid:2@pid:22)&quot;&quot;&lt;v&quot;1&quot;&gt;&gt;&lt;tr(@tid:2@pid:139)&quot;&quot;&lt;v&quot;2&quot;&gt;&gt;&lt;tr(@tid:2@pid:122)&quot;&quot;&lt;v&quot;3&quot;&gt;&gt;&lt;tr(@tid:2@pid:133)&quot;&quot;&lt;v&quot;4&quot;&gt;&gt;&lt;tr(@tid:2@pid:29)&quot;&quot;&lt;v&quot;5&quot;&gt;&gt;&lt;tr(@tid:2@pid:111)&quot;&quot;&lt;v&quot;6&quot;&gt;&gt;&lt;tr(@tid:2@pid:25)&quot;&quot;&lt;v&quot;7&quot;&gt;&gt;&lt;tr(@tid:2@pid:24)&quot;&quot;&lt;v&quot;8&quot;&gt;&gt;&lt;tr(@tid:2@pid:53)&quot;&quot;&lt;v&quot;9&quot;&gt;&gt;&lt;tr(@tid:2@pid:85)&quot;&quot;&lt;v&quot;10&quot;&gt;&gt;&lt;tr(@tid:2@pid:12)&quot;&quot;&lt;v&quot;11&quot;&gt;&gt;&lt;tr(@tid:2@pid:30)&quot;&quot;&lt;v&quot;12&quot;&gt;&gt;&lt;tr(@tid:2@pid:2)&quot;&quot;&lt;v&quot;13&quot;&gt;&gt;&lt;tr(@tid:2@pid:73)&quot;&quot;&lt;v&quot;14&quot;&gt;&gt;&lt;tr(@tid:2@pid:44)&quot;&quot;&lt;v&quot;15&quot;&gt;&gt;&gt;&lt;people&quot;&quot;&lt;p(@id:1)&quot;&quot;&lt;f(@i:0)&quot;Keypad&quot;&gt;&lt;f(@i:1)&quot;22&quot;&gt;&gt;&lt;p(@id:2)&quot;&quot;&lt;f(@i:0)&quot;Keypad&quot;&gt;&lt;f(@i:1)&quot;139&quot;&gt;&gt;&lt;p(@id:3)&quot;&quot;&lt;f(@i:0)&quot;Keypad&quot;&gt;&lt;f(@i:1)&quot;122&quot;&gt;&gt;&lt;p(@id:4)&quot;&quot;&lt;f(@i:0)&quot;Keypad&quot;&gt;&lt;f(@i:1)&quot;133&quot;&gt;&gt;&lt;p(@id:5)&quot;&quot;&lt;f(@i:0)&quot;Keypad&quot;&gt;&lt;f(@i:1)&quot;29&quot;&gt;&gt;&lt;p(@id:6)&quot;&quot;&lt;f(@i:0)&quot;Keypad&quot;&gt;&lt;f(@i:1)&quot;111&quot;&gt;&gt;&lt;p(@id:7)&quot;&quot;&lt;f(@i:0)&quot;Keypad&quot;&gt;&lt;f(@i:1)&quot;25&quot;&gt;&gt;&lt;p(@id:8)&quot;&quot;&lt;f(@i:0)&quot;Keypad&quot;&gt;&lt;f(@i:1)&quot;24&quot;&gt;&gt;&lt;p(@id:9)&quot;&quot;&lt;f(@i:0)&quot;Keypad&quot;&gt;&lt;f(@i:1)&quot;53&quot;&gt;&gt;&lt;p(@id:10)&quot;&quot;&lt;f(@i:0)&quot;Keypad&quot;&gt;&lt;f(@i:1)&quot;85&quot;&gt;&gt;&lt;p(@id:11)&quot;&quot;&lt;f(@i:0)&quot;Keypad&quot;&gt;&lt;f(@i:1)&quot;12&quot;&gt;&gt;&lt;p(@id:12)&quot;&quot;&lt;f(@i:0)&quot;Keypad&quot;&gt;&lt;f(@i:1)&quot;30&quot;&gt;&gt;&lt;p(@id:13)&quot;&quot;&lt;f(@i:0)&quot;Keypad&quot;&gt;&lt;f(@i:1)&quot;2&quot;&gt;&gt;&lt;p(@id:14)&quot;&quot;&lt;f(@i:0)&quot;Keypad&quot;&gt;&lt;f(@i:1)&quot;73&quot;&gt;&gt;&lt;p(@id:15)&quot;&quot;&lt;f(@i:0)&quot;Keypad&quot;&gt;&lt;f(@i:1)&quot;44&quot;&gt;&gt;&gt;&lt;fields&quot;&quot;&lt;fld(@i:0)&quot;&quot;&lt;n&quot;First Name&quot;&gt;&gt;&lt;fld(@i:1)&quot;&quot;&lt;n&quot;Last Name&quot;&gt;&gt;&lt;fld(@i:2)&quot;&quot;&lt;n&quot;Entry Disabled&quot;&gt;&gt;&lt;fld(@i:3)&quot;&quot;&lt;n&quot;Participant Group&quot;&gt;&gt;&lt;fld(@i:4)&quot;&quot;&lt;n&quot;Team&quot;&gt;&gt;&lt;fld(@i:5)&quot;&quot;&lt;n&quot;Voting Weight&quot;&gt;&gt;&gt;&gt;&lt;transceivers&quot;&quot;&lt;t(@id:2@tt:Reply@n:Transceiver 2)&quot;&quot;&lt;f(@id:p)&quot;[Auto]&quot;&gt;&lt;f(@id:c)&quot;3&quot;&gt;&lt;f(@id:o)&quot;0&quot;&gt;&gt;&gt;&lt;teams&quot;&quot;&gt;&lt;data&quot;&quot;&lt;d(@id:016)&quot;&quot;&lt;r(@id:4)&quot;&quot;&lt;f(@id:v)&quot;2&quot;&gt;&lt;f(@id:t)&quot;245&quot;&gt;&gt;&lt;r(@id:5)&quot;&quot;&lt;f(@id:v)&quot;2&quot;&gt;&lt;f(@id:t)&quot;268&quot;&gt;&gt;&gt;&lt;d(@id:017)&quot;&quot;&lt;r(@id:6)&quot;&quot;&lt;f(@id:v)&quot;4&quot;&gt;&lt;f(@id:t)&quot;400&quot;&gt;&gt;&lt;r(@id:4)&quot;&quot;&lt;f(@id:v)&quot;4&quot;&gt;&lt;f(@id:t)&quot;269&quot;&gt;&gt;&gt;&lt;d(@id:018)&quot;&quot;&lt;r(@id:5)&quot;&quot;&lt;f(@id:v)&quot;1&quot;&gt;&lt;f(@id:t)&quot;217&quot;&gt;&gt;&lt;r(@id:7)&quot;&quot;&lt;f(@id:v)&quot;3&quot;&gt;&lt;f(@id:t)&quot;279&quot;&gt;&gt;&lt;r(@id:3)&quot;&quot;&lt;f(@id:v)&quot;4&quot;&gt;&lt;f(@id:t)&quot;242&quot;&gt;&gt;&lt;r(@id:4)&quot;&quot;&lt;f(@id:v)&quot;4&quot;&gt;&lt;f(@id:t)&quot;191&quot;&gt;&gt;&lt;r(@id:8)&quot;&quot;&lt;f(@id:v)&quot;4&quot;&gt;&lt;f(@id:t)&quot;242&quot;&gt;&gt;&lt;r(@id:9)&quot;&quot;&lt;f(@id:v)&quot;4&quot;&gt;&lt;f(@id:t)&quot;257&quot;&gt;&gt;&lt;r(@id:6)&quot;&quot;&lt;f(@id:v)&quot;4&quot;&gt;&lt;f(@id:t)&quot;291&quot;&gt;&gt;&lt;r(@id:10)&quot;&quot;&lt;f(@id:v)&quot;4&quot;&gt;&lt;f(@id:t)&quot;293&quot;&gt;&gt;&lt;r(@id:11)&quot;&quot;&lt;f(@id:v)&quot;4&quot;&gt;&lt;f(@id:t)&quot;316&quot;&gt;&gt;&lt;r(@id:12)&quot;&quot;&lt;f(@id:v)&quot;4&quot;&gt;&lt;f(@id:t)&quot;320&quot;&gt;&gt;&lt;r(@id:13)&quot;&quot;&lt;f(@id:v)&quot;4&quot;&gt;&lt;f(@id:t)&quot;363&quot;&gt;&gt;&lt;r(@id:2)&quot;&quot;&lt;f(@id:v)&quot;4&quot;&gt;&lt;f(@id:t)&quot;355&quot;&gt;&gt;&gt;&lt;d(@id:019)&quot;&quot;&lt;r(@id:6)&quot;&quot;&lt;f(@id:v)&quot;1&quot;&gt;&lt;f(@id:t)&quot;246&quot;&gt;&gt;&lt;r(@id:8)&quot;&quot;&lt;f(@id:v)&quot;1&quot;&gt;&lt;f(@id:t)&quot;186&quot;&gt;&gt;&lt;r(@id:12)&quot;&quot;&lt;f(@id:v)&quot;1&quot;&gt;&lt;f(@id:t)&quot;186&quot;&gt;&gt;&lt;r(@id:9)&quot;&quot;&lt;f(@id:v)&quot;1&quot;&gt;&lt;f(@id:t)&quot;211&quot;&gt;&gt;&lt;r(@id:3)&quot;&quot;&lt;f(@id:v)&quot;1&quot;&gt;&lt;f(@id:t)&quot;252&quot;&gt;&gt;&lt;r(@id:4)&quot;&quot;&lt;f(@id:v)&quot;1&quot;&gt;&lt;f(@id:t)&quot;217&quot;&gt;&gt;&lt;r(@id:10)&quot;&quot;&lt;f(@id:v)&quot;2&quot;&gt;&lt;f(@id:t)&quot;233&quot;&gt;&gt;&lt;r(@id:2)&quot;&quot;&lt;f(@id:v)&quot;1&quot;&gt;&lt;f(@id:t)&quot;268&quot;&gt;&gt;&lt;r(@id:13)&quot;&quot;&lt;f(@id:v)&quot;1&quot;&gt;&lt;f(@id:t)&quot;260&quot;&gt;&gt;&lt;r(@id:5)&quot;&quot;&lt;f(@id:v)&quot;1&quot;&gt;&lt;f(@id:t)&quot;239&quot;&gt;&gt;&lt;r(@id:11)&quot;&quot;&lt;f(@id:v)&quot;1&quot;&gt;&lt;f(@id:t)&quot;282&quot;&gt;&gt;&lt;r(@id:7)&quot;&quot;&lt;f(@id:v)&quot;1&quot;&gt;&lt;f(@id:t)&quot;324&quot;&gt;&gt;&gt;&lt;d(@id:020)&quot;&quot;&lt;r(@id:3)&quot;&quot;&lt;f(@id:v)&quot;1&quot;&gt;&lt;f(@id:t)&quot;285&quot;&gt;&gt;&lt;r(@id:8)&quot;&quot;&lt;f(@id:v)&quot;1&quot;&gt;&lt;f(@id:t)&quot;248&quot;&gt;&gt;&lt;r(@id:12)&quot;&quot;&lt;f(@id:v)&quot;1&quot;&gt;&lt;f(@id:t)&quot;259&quot;&gt;&gt;&lt;r(@id:9)&quot;&quot;&lt;f(@id:v)&quot;1&quot;&gt;&lt;f(@id:t)&quot;244&quot;&gt;&gt;&lt;r(@id:6)&quot;&quot;&lt;f(@id:v)&quot;1&quot;&gt;&lt;f(@id:t)&quot;353&quot;&gt;&gt;&lt;r(@id:5)&quot;&quot;&lt;f(@id:v)&quot;1&quot;&gt;&lt;f(@id:t)&quot;275&quot;&gt;&gt;&lt;r(@id:10)&quot;&quot;&lt;f(@id:v)&quot;2&quot;&gt;&lt;f(@id:t)&quot;277&quot;&gt;&gt;&lt;r(@id:11)&quot;&quot;&lt;f(@id:v)&quot;2&quot;&gt;&lt;f(@id:t)&quot;330&quot;&gt;&gt;&lt;r(@id:7)&quot;&quot;&lt;f(@id:v)&quot;1&quot;&gt;&lt;f(@id:t)&quot;330&quot;&gt;&gt;&lt;r(@id:4)&quot;&quot;&lt;f(@id:v)&quot;1&quot;&gt;&lt;f(@id:t)&quot;325&quot;&gt;&gt;&lt;r(@id:2)&quot;&quot;&lt;f(@id:v)&quot;1&quot;&gt;&lt;f(@id:t)&quot;347&quot;&gt;&gt;&gt;&lt;d(@id:021)&quot;&quot;&lt;r(@id:3)&quot;&quot;&lt;f(@id:v)&quot;1&quot;&gt;&lt;f(@id:t)&quot;171&quot;&gt;&gt;&lt;r(@id:12)&quot;&quot;&lt;f(@id:v)&quot;1&quot;&gt;&lt;f(@id:t)&quot;216&quot;&gt;&gt;&lt;r(@id:10)&quot;&quot;&lt;f(@id:v)&quot;1&quot;&gt;&lt;f(@id:t)&quot;208&quot;&gt;&gt;&lt;r(@id:2)&quot;&quot;&lt;f(@id:v)&quot;1&quot;&gt;&lt;f(@id:t)&quot;184&quot;&gt;&gt;&lt;r(@id:8)&quot;&quot;&lt;f(@id:v)&quot;1&quot;&gt;&lt;f(@id:t)&quot;252&quot;&gt;&gt;&lt;r(@id:5)&quot;&quot;&lt;f(@id:v)&quot;1&quot;&gt;&lt;f(@id:t)&quot;244&quot;&gt;&gt;&lt;r(@id:6)&quot;&quot;&lt;f(@id:v)&quot;1&quot;&gt;&lt;f(@id:t)&quot;241&quot;&gt;&gt;&lt;r(@id:4)&quot;&quot;&lt;f(@id:v)&quot;1&quot;&gt;&lt;f(@id:t)&quot;247&quot;&gt;&gt;&lt;r(@id:9)&quot;&quot;&lt;f(@id:v)&quot;1&quot;&gt;&lt;f(@id:t)&quot;280&quot;&gt;&gt;&lt;r(@id:13)&quot;&quot;&lt;f(@id:v)&quot;1&quot;&gt;&lt;f(@id:t)&quot;284&quot;&gt;&gt;&gt;&lt;d(@id:022)&quot;&quot;&lt;r(@id:3)&quot;&quot;&lt;f(@id:v)&quot;4&quot;&gt;&lt;f(@id:t)&quot;191&quot;&gt;&gt;&lt;r(@id:9)&quot;&quot;&lt;f(@id:v)&quot;4&quot;&gt;&lt;f(@id:t)&quot;263&quot;&gt;&gt;&lt;r(@id:6)&quot;&quot;&lt;f(@id:v)&quot;4&quot;&gt;&lt;f(@id:t)&quot;412&quot;&gt;&gt;&lt;r(@id:12)&quot;&quot;&lt;f(@id:v)&quot;4&quot;&gt;&lt;f(@id:t)&quot;279&quot;&gt;&gt;&lt;r(@id:4)&quot;&quot;&lt;f(@id:v)&quot;4&quot;&gt;&lt;f(@id:t)&quot;292&quot;&gt;&gt;&lt;r(@id:8)&quot;&quot;&lt;f(@id:v)&quot;4&quot;&gt;&lt;f(@id:t)&quot;288&quot;&gt;&gt;&lt;r(@id:5)&quot;&quot;&lt;f(@id:v)&quot;4&quot;&gt;&lt;f(@id:t)&quot;305&quot;&gt;&gt;&lt;r(@id:10)&quot;&quot;&lt;f(@id:v)&quot;1&quot;&gt;&lt;f(@id:t)&quot;317&quot;&gt;&gt;&lt;r(@id:13)&quot;&quot;&lt;f(@id:v)&quot;4&quot;&gt;&lt;f(@id:t)&quot;328&quot;&gt;&gt;&lt;r(@id:11)&quot;&quot;&lt;f(@id:v)&quot;3&quot;&gt;&lt;f(@id:t)&quot;346&quot;&gt;&gt;&lt;r(@id:7)&quot;&quot;&lt;f(@id:v)&quot;1&quot;&gt;&lt;f(@id:t)&quot;357&quot;&gt;&gt;&lt;r(@id:2)&quot;&quot;&lt;f(@id:v)&quot;4&quot;&gt;&lt;f(@id:t)&quot;384&quot;&gt;&gt;&gt;&lt;d(@id:023)&quot;&quot;&lt;r(@id:3)&quot;&quot;&lt;f(@id:v)&quot;1&quot;&gt;&lt;f(@id:t)&quot;134&quot;&gt;&gt;&lt;r(@id:8)&quot;&quot;&lt;f(@id:v)&quot;1&quot;&gt;&lt;f(@id:t)&quot;151&quot;&gt;&gt;&lt;r(@id:12)&quot;&quot;&lt;f(@id:v)&quot;1&quot;&gt;&lt;f(@id:t)&quot;133&quot;&gt;&gt;&lt;r(@id:9)&quot;&quot;&lt;f(@id:v)&quot;1&quot;&gt;&lt;f(@id:t)&quot;142&quot;&gt;&gt;&lt;r(@id:6)&quot;&quot;&lt;f(@id:v)&quot;1&quot;&gt;&lt;f(@id:t)&quot;181&quot;&gt;&gt;&lt;r(@id:2)&quot;&quot;&lt;f(@id:v)&quot;1&quot;&gt;&lt;f(@id:t)&quot;190&quot;&gt;&gt;&lt;r(@id:5)&quot;&quot;&lt;f(@id:v)&quot;1&quot;&gt;&lt;f(@id:t)&quot;184&quot;&gt;&gt;&lt;r(@id:4)&quot;&quot;&lt;f(@id:v)&quot;1&quot;&gt;&lt;f(@id:t)&quot;181&quot;&gt;&gt;&lt;r(@id:11)&quot;&quot;&lt;f(@id:v)&quot;1&quot;&gt;&lt;f(@id:t)&quot;206&quot;&gt;&gt;&lt;r(@id:7)&quot;&quot;&lt;f(@id:v)&quot;1&quot;&gt;&lt;f(@id:t)&quot;202&quot;&gt;&gt;&lt;r(@id:10)&quot;&quot;&lt;f(@id:v)&quot;1&quot;&gt;&lt;f(@id:t)&quot;205&quot;&gt;&gt;&lt;r(@id:13)&quot;&quot;&lt;f(@id:v)&quot;2&quot;&gt;&lt;f(@id:t)&quot;263&quot;&gt;&gt;&gt;&lt;d(@id:024)&quot;&quot;&lt;r(@id:12)&quot;&quot;&lt;f(@id:v)&quot;1&quot;&gt;&lt;f(@id:t)&quot;173&quot;&gt;&gt;&lt;r(@id:6)&quot;&quot;&lt;f(@id:v)&quot;1&quot;&gt;&lt;f(@id:t)&quot;207&quot;&gt;&gt;&lt;r(@id:3)&quot;&quot;&lt;f(@id:v)&quot;1&quot;&gt;&lt;f(@id:t)&quot;172&quot;&gt;&gt;&lt;r(@id:5)&quot;&quot;&lt;f(@id:v)&quot;1&quot;&gt;&lt;f(@id:t)&quot;196&quot;&gt;&gt;&lt;r(@id:2)&quot;&quot;&lt;f(@id:v)&quot;1&quot;&gt;&lt;f(@id:t)&quot;249&quot;&gt;&gt;&lt;r(@id:11)&quot;&quot;&lt;f(@id:v)&quot;1&quot;&gt;&lt;f(@id:t)&quot;219&quot;&gt;&gt;&lt;r(@id:8)&quot;&quot;&lt;f(@id:v)&quot;1&quot;&gt;&lt;f(@id:t)&quot;222&quot;&gt;&gt;&lt;r(@id:7)&quot;&quot;&lt;f(@id:v)&quot;1&quot;&gt;&lt;f(@id:t)&quot;235&quot;&gt;&gt;&lt;r(@id:9)&quot;&quot;&lt;f(@id:v)&quot;1&quot;&gt;&lt;f(@id:t)&quot;238&quot;&gt;&gt;&lt;r(@id:13)&quot;&quot;&lt;f(@id:v)&quot;1&quot;&gt;&lt;f(@id:t)&quot;257&quot;&gt;&gt;&gt;&lt;d(@id:025)&quot;&quot;&lt;r(@id:3)&quot;&quot;&lt;f(@id:v)&quot;1&quot;&gt;&lt;f(@id:t)&quot;247&quot;&gt;&gt;&lt;r(@id:12)&quot;&quot;&lt;f(@id:v)&quot;1&quot;&gt;&lt;f(@id:t)&quot;270&quot;&gt;&gt;&lt;r(@id:4)&quot;&quot;&lt;f(@id:v)&quot;1&quot;&gt;&lt;f(@id:t)&quot;246&quot;&gt;&gt;&lt;r(@id:8)&quot;&quot;&lt;f(@id:v)&quot;1&quot;&gt;&lt;f(@id:t)&quot;260&quot;&gt;&gt;&lt;r(@id:6)&quot;&quot;&lt;f(@id:v)&quot;1&quot;&gt;&lt;f(@id:t)&quot;290&quot;&gt;&gt;&lt;r(@id:5)&quot;&quot;&lt;f(@id:v)&quot;1&quot;&gt;&lt;f(@id:t)&quot;284&quot;&gt;&gt;&lt;r(@id:9)&quot;&quot;&lt;f(@id:v)&quot;1&quot;&gt;&lt;f(@id:t)&quot;255&quot;&gt;&gt;&lt;r(@id:2)&quot;&quot;&lt;f(@id:v)&quot;1&quot;&gt;&lt;f(@id:t)&quot;334&quot;&gt;&gt;&lt;r(@id:13)&quot;&quot;&lt;f(@id:v)&quot;1&quot;&gt;&lt;f(@id:t)&quot;309&quot;&gt;&gt;&lt;r(@id:7)&quot;&quot;&lt;f(@id:v)&quot;1&quot;&gt;&lt;f(@id:t)&quot;333&quot;&gt;&gt;&lt;r(@id:10)&quot;&quot;&lt;f(@id:v)&quot;1&quot;&gt;&lt;f(@id:t)&quot;336&quot;&gt;&gt;&gt;&lt;d(@id:026)&quot;&quot;&lt;r(@id:6)&quot;&quot;&lt;f(@id:v)&quot;2&quot;&gt;&lt;f(@id:t)&quot;170&quot;&gt;&gt;&lt;r(@id:5)&quot;&quot;&lt;f(@id:v)&quot;2&quot;&gt;&lt;f(@id:t)&quot;151&quot;&gt;&gt;&lt;r(@id:12)&quot;&quot;&lt;f(@id:v)&quot;2&quot;&gt;&lt;f(@id:t)&quot;93&quot;&gt;&gt;&lt;r(@id:4)&quot;&quot;&lt;f(@id:v)&quot;2&quot;&gt;&lt;f(@id:t)&quot;112&quot;&gt;&gt;&lt;r(@id:2)&quot;&quot;&lt;f(@id:v)&quot;1&quot;&gt;&lt;f(@id:t)&quot;203&quot;&gt;&gt;&lt;r(@id:13)&quot;&quot;&lt;f(@id:v)&quot;1&quot;&gt;&lt;f(@id:t)&quot;169&quot;&gt;&gt;&lt;r(@id:7)&quot;&quot;&lt;f(@id:v)&quot;1&quot;&gt;&lt;f(@id:t)&quot;165&quot;&gt;&gt;&lt;r(@id:3)&quot;&quot;&lt;f(@id:v)&quot;2&quot;&gt;&lt;f(@id:t)&quot;138&quot;&gt;&gt;&lt;r(@id:11)&quot;&quot;&lt;f(@id:v)&quot;2&quot;&gt;&lt;f(@id:t)&quot;182&quot;&gt;&gt;&lt;r(@id:8)&quot;&quot;&lt;f(@id:v)&quot;1&quot;&gt;&lt;f(@id:t)&quot;189&quot;&gt;&gt;&lt;r(@id:10)&quot;&quot;&lt;f(@id:v)&quot;2&quot;&gt;&lt;f(@id:t)&quot;226&quot;&gt;&gt;&gt;&lt;d(@id:027)&quot;&quot;&lt;r(@id:12)&quot;&quot;&lt;f(@id:v)&quot;2&quot;&gt;&lt;f(@id:t)&quot;266&quot;&gt;&gt;&lt;r(@id:6)&quot;&quot;&lt;f(@id:v)&quot;2&quot;&gt;&lt;f(@id:t)&quot;390&quot;&gt;&gt;&lt;r(@id:4)&quot;&quot;&lt;f(@id:v)&quot;1&quot;&gt;&lt;f(@id:t)&quot;320&quot;&gt;&gt;&lt;r(@id:8)&quot;&quot;&lt;f(@id:v)&quot;2&quot;&gt;&lt;f(@id:t)&quot;321&quot;&gt;&gt;&lt;r(@id:3)&quot;&quot;&lt;f(@id:v)&quot;1&quot;&gt;&lt;f(@id:t)&quot;344&quot;&gt;&gt;&lt;r(@id:7)&quot;&quot;&lt;f(@id:v)&quot;1&quot;&gt;&lt;f(@id:t)&quot;366&quot;&gt;&gt;&lt;r(@id:9)&quot;&quot;&lt;f(@id:v)&quot;2&quot;&gt;&lt;f(@id:t)&quot;370&quot;&gt;&gt;&lt;r(@id:11)&quot;&quot;&lt;f(@id:v)&quot;1&quot;&gt;&lt;f(@id:t)&quot;393&quot;&gt;&gt;&lt;r(@id:5)&quot;&quot;&lt;f(@id:v)&quot;2&quot;&gt;&lt;f(@id:t)&quot;404&quot;&gt;&gt;&gt;&lt;d(@id:028)&quot;&quot;&lt;r(@id:3)&quot;&quot;&lt;f(@id:v)&quot;3&quot;&gt;&lt;f(@id:t)&quot;593&quot;&gt;&gt;&lt;r(@id:7)&quot;&quot;&lt;f(@id:v)&quot;3&quot;&gt;&lt;f(@id:t)&quot;940&quot;&gt;&gt;&lt;r(@id:6)&quot;&quot;&lt;f(@id:v)&quot;4&quot;&gt;&lt;f(@id:t)&quot;1083&quot;&gt;&gt;&lt;r(@id:2)&quot;&quot;&lt;f(@id:v)&quot;4&quot;&gt;&lt;f(@id:t)&quot;674&quot;&gt;&gt;&lt;r(@id:13)&quot;&quot;&lt;f(@id:v)&quot;3&quot;&gt;&lt;f(@id:t)&quot;923&quot;&gt;&gt;&lt;r(@id:10)&quot;&quot;&lt;f(@id:v)&quot;4&quot;&gt;&lt;f(@id:t)&quot;923&quot;&gt;&gt;&lt;r(@id:5)&quot;&quot;&lt;f(@id:v)&quot;3&quot;&gt;&lt;f(@id:t)&quot;1010&quot;&gt;&gt;&lt;r(@id:8)&quot;&quot;&lt;f(@id:v)&quot;3&quot;&gt;&lt;f(@id:t)&quot;937&quot;&gt;&gt;&lt;r(@id:12)&quot;&quot;&lt;f(@id:v)&quot;3&quot;&gt;&lt;f(@id:t)&quot;913&quot;&gt;&gt;&lt;r(@id:9)&quot;&quot;&lt;f(@id:v)&quot;3&quot;&gt;&lt;f(@id:t)&quot;990&quot;&gt;&gt;&gt;&lt;d(@id:029)&quot;&quot;&lt;r(@id:12)&quot;&quot;&lt;f(@id:v)&quot;4&quot;&gt;&lt;f(@id:t)&quot;242&quot;&gt;&gt;&lt;r(@id:4)&quot;&quot;&lt;f(@id:v)&quot;4&quot;&gt;&lt;f(@id:t)&quot;272&quot;&gt;&gt;&lt;r(@id:6)&quot;&quot;&lt;f(@id:v)&quot;4&quot;&gt;&lt;f(@id:t)&quot;333&quot;&gt;&gt;&lt;r(@id:7)&quot;&quot;&lt;f(@id:v)&quot;3&quot;&gt;&lt;f(@id:t)&quot;335&quot;&gt;&gt;&lt;r(@id:3)&quot;&quot;&lt;f(@id:v)&quot;4&quot;&gt;&lt;f(@id:t)&quot;378&quot;&gt;&gt;&lt;r(@id:2)&quot;&quot;&lt;f(@id:v)&quot;4&quot;&gt;&lt;f(@id:t)&quot;399&quot;&gt;&gt;&lt;r(@id:5)&quot;&quot;&lt;f(@id:v)&quot;4&quot;&gt;&lt;f(@id:t)&quot;340&quot;&gt;&gt;&lt;r(@id:9)&quot;&quot;&lt;f(@id:v)&quot;4&quot;&gt;&lt;f(@id:t)&quot;366&quot;&gt;&gt;&lt;r(@id:13)&quot;&quot;&lt;f(@id:v)&quot;3&quot;&gt;&lt;f(@id:t)&quot;390&quot;&gt;&gt;&gt;&lt;d(@id:030)&quot;&quot;&lt;r(@id:12)&quot;&quot;&lt;f(@id:v)&quot;1&quot;&gt;&lt;f(@id:t)&quot;174&quot;&gt;&gt;&lt;r(@id:6)&quot;&quot;&lt;f(@id:v)&quot;1&quot;&gt;&lt;f(@id:t)&quot;217&quot;&gt;&gt;&lt;r(@id:5)&quot;&quot;&lt;f(@id:v)&quot;1&quot;&gt;&lt;f(@id:t)&quot;240&quot;&gt;&gt;&lt;r(@id:10)&quot;&quot;&lt;f(@id:v)&quot;1&quot;&gt;&lt;f(@id:t)&quot;254&quot;&gt;&gt;&gt;&lt;d(@id:031)&quot;&quot;&lt;r(@id:2)&quot;&quot;&lt;f(@id:v)&quot;1&quot;&gt;&lt;f(@id:t)&quot;1&quot;&gt;&gt;&lt;r(@id:13)&quot;&quot;&lt;f(@id:v)&quot;1&quot;&gt;&lt;f(@id:t)&quot;218&quot;&gt;&gt;&lt;r(@id:4)&quot;&quot;&lt;f(@id:v)&quot;1&quot;&gt;&lt;f(@id:t)&quot;187&quot;&gt;&gt;&lt;r(@id:3)&quot;&quot;&lt;f(@id:v)&quot;1&quot;&gt;&lt;f(@id:t)&quot;140&quot;&gt;&gt;&lt;r(@id:6)&quot;&quot;&lt;f(@id:v)&quot;1&quot;&gt;&lt;f(@id:t)&quot;192&quot;&gt;&gt;&lt;r(@id:12)&quot;&quot;&lt;f(@id:v)&quot;1&quot;&gt;&lt;f(@id:t)&quot;174&quot;&gt;&gt;&gt;&lt;d(@id:032)&quot;&quot;&lt;r(@id:4)&quot;&quot;&lt;f(@id:v)&quot;1&quot;&gt;&lt;f(@id:t)&quot;389&quot;&gt;&gt;&lt;r(@id:10)&quot;&quot;&lt;f(@id:v)&quot;1&quot;&gt;&lt;f(@id:t)&quot;416&quot;&gt;&gt;&lt;r(@id:6)&quot;&quot;&lt;f(@id:v)&quot;3&quot;&gt;&lt;f(@id:t)&quot;430&quot;&gt;&gt;&lt;r(@id:13)&quot;&quot;&lt;f(@id:v)&quot;1&quot;&gt;&lt;f(@id:t)&quot;424&quot;&gt;&gt;&lt;r(@id:7)&quot;&quot;&lt;f(@id:v)&quot;2&quot;&gt;&lt;f(@id:t)&quot;421&quot;&gt;&gt;&lt;r(@id:5)&quot;&quot;&lt;f(@id:v)&quot;2&quot;&gt;&lt;f(@id:t)&quot;421&quot;&gt;&gt;&lt;r(@id:14)&quot;&quot;&lt;f(@id:v)&quot;3&quot;&gt;&lt;f(@id:t)&quot;449&quot;&gt;&gt;&lt;r(@id:11)&quot;&quot;&lt;f(@id:v)&quot;1&quot;&gt;&lt;f(@id:t)&quot;454&quot;&gt;&gt;&lt;r(@id:8)&quot;&quot;&lt;f(@id:v)&quot;3&quot;&gt;&lt;f(@id:t)&quot;446&quot;&gt;&gt;&lt;r(@id:12)&quot;&quot;&lt;f(@id:v)&quot;3&quot;&gt;&lt;f(@id:t)&quot;448&quot;&gt;&gt;&lt;r(@id:9)&quot;&quot;&lt;f(@id:v)&quot;3&quot;&gt;&lt;f(@id:t)&quot;456&quot;&gt;&gt;&lt;r(@id:3)&quot;&quot;&lt;f(@id:v)&quot;3&quot;&gt;&lt;f(@id:t)&quot;452&quot;&gt;&gt;&lt;r(@id:2)&quot;&quot;&lt;f(@id:v)&quot;3&quot;&gt;&lt;f(@id:t)&quot;483&quot;&gt;&gt;&gt;&lt;d(@id:033)&quot;&quot;&lt;r(@id:9)&quot;&quot;&lt;f(@id:v)&quot;1&quot;&gt;&lt;f(@id:t)&quot;229&quot;&gt;&gt;&lt;r(@id:4)&quot;&quot;&lt;f(@id:v)&quot;1&quot;&gt;&lt;f(@id:t)&quot;229&quot;&gt;&gt;&lt;r(@id:12)&quot;&quot;&lt;f(@id:v)&quot;1&quot;&gt;&lt;f(@id:t)&quot;245&quot;&gt;&gt;&lt;r(@id:14)&quot;&quot;&lt;f(@id:v)&quot;1&quot;&gt;&lt;f(@id:t)&quot;262&quot;&gt;&gt;&lt;r(@id:6)&quot;&quot;&lt;f(@id:v)&quot;1&quot;&gt;&lt;f(@id:t)&quot;265&quot;&gt;&gt;&lt;r(@id:3)&quot;&quot;&lt;f(@id:v)&quot;1&quot;&gt;&lt;f(@id:t)&quot;281&quot;&gt;&gt;&lt;r(@id:8)&quot;&quot;&lt;f(@id:v)&quot;1&quot;&gt;&lt;f(@id:t)&quot;291&quot;&gt;&gt;&lt;r(@id:2)&quot;&quot;&lt;f(@id:v)&quot;1&quot;&gt;&lt;f(@id:t)&quot;345&quot;&gt;&gt;&lt;r(@id:11)&quot;&quot;&lt;f(@id:v)&quot;1&quot;&gt;&lt;f(@id:t)&quot;344&quot;&gt;&gt;&lt;r(@id:5)&quot;&quot;&lt;f(@id:v)&quot;1&quot;&gt;&lt;f(@id:t)&quot;317&quot;&gt;&gt;&gt;&lt;d(@id:034)&quot;&quot;&lt;r(@id:13)&quot;&quot;&lt;f(@id:v)&quot;1&quot;&gt;&lt;f(@id:t)&quot;1&quot;&gt;&gt;&lt;r(@id:10)&quot;&quot;&lt;f(@id:v)&quot;2&quot;&gt;&lt;f(@id:t)&quot;209&quot;&gt;&gt;&lt;r(@id:8)&quot;&quot;&lt;f(@id:v)&quot;1&quot;&gt;&lt;f(@id:t)&quot;171&quot;&gt;&gt;&lt;r(@id:9)&quot;&quot;&lt;f(@id:v)&quot;1&quot;&gt;&lt;f(@id:t)&quot;170&quot;&gt;&gt;&lt;r(@id:2)&quot;&quot;&lt;f(@id:v)&quot;1&quot;&gt;&lt;f(@id:t)&quot;219&quot;&gt;&gt;&lt;r(@id:5)&quot;&quot;&lt;f(@id:v)&quot;1&quot;&gt;&lt;f(@id:t)&quot;198&quot;&gt;&gt;&lt;r(@id:6)&quot;&quot;&lt;f(@id:v)&quot;1&quot;&gt;&lt;f(@id:t)&quot;137&quot;&gt;&gt;&lt;r(@id:4)&quot;&quot;&lt;f(@id:v)&quot;1&quot;&gt;&lt;f(@id:t)&quot;214&quot;&gt;&gt;&lt;r(@id:11)&quot;&quot;&lt;f(@id:v)&quot;1&quot;&gt;&lt;f(@id:t)&quot;229&quot;&gt;&gt;&lt;r(@id:7)&quot;&quot;&lt;f(@id:v)&quot;1&quot;&gt;&lt;f(@id:t)&quot;219&quot;&gt;&gt;&gt;&lt;d(@id:035)&quot;&quot;&lt;r(@id:4)&quot;&quot;&lt;f(@id:v)&quot;4&quot;&gt;&lt;f(@id:t)&quot;161&quot;&gt;&gt;&lt;r(@id:6)&quot;&quot;&lt;f(@id:v)&quot;4&quot;&gt;&lt;f(@id:t)&quot;338&quot;&gt;&gt;&lt;r(@id:12)&quot;&quot;&lt;f(@id:v)&quot;4&quot;&gt;&lt;f(@id:t)&quot;229&quot;&gt;&gt;&lt;r(@id:9)&quot;&quot;&lt;f(@id:v)&quot;4&quot;&gt;&lt;f(@id:t)&quot;241&quot;&gt;&gt;&lt;r(@id:14)&quot;&quot;&lt;f(@id:v)&quot;4&quot;&gt;&lt;f(@id:t)&quot;236&quot;&gt;&gt;&lt;r(@id:13)&quot;&quot;&lt;f(@id:v)&quot;4&quot;&gt;&lt;f(@id:t)&quot;350&quot;&gt;&gt;&lt;r(@id:8)&quot;&quot;&lt;f(@id:v)&quot;4&quot;&gt;&lt;f(@id:t)&quot;274&quot;&gt;&gt;&lt;r(@id:5)&quot;&quot;&lt;f(@id:v)&quot;4&quot;&gt;&lt;f(@id:t)&quot;288&quot;&gt;&gt;&lt;r(@id:10)&quot;&quot;&lt;f(@id:v)&quot;4&quot;&gt;&lt;f(@id:t)&quot;303&quot;&gt;&gt;&lt;r(@id:3)&quot;&quot;&lt;f(@id:v)&quot;4&quot;&gt;&lt;f(@id:t)&quot;292&quot;&gt;&gt;&lt;r(@id:7)&quot;&quot;&lt;f(@id:v)&quot;2&quot;&gt;&lt;f(@id:t)&quot;308&quot;&gt;&gt;&lt;r(@id:2)&quot;&quot;&lt;f(@id:v)&quot;4&quot;&gt;&lt;f(@id:t)&quot;361&quot;&gt;&gt;&lt;r(@id:11)&quot;&quot;&lt;f(@id:v)&quot;1&quot;&gt;&lt;f(@id:t)&quot;339&quot;&gt;&gt;&gt;&lt;d(@id:036)&quot;&quot;&lt;r(@id:12)&quot;&quot;&lt;f(@id:v)&quot;4&quot;&gt;&lt;f(@id:t)&quot;214&quot;&gt;&gt;&lt;r(@id:9)&quot;&quot;&lt;f(@id:v)&quot;4&quot;&gt;&lt;f(@id:t)&quot;184&quot;&gt;&gt;&lt;r(@id:14)&quot;&quot;&lt;f(@id:v)&quot;4&quot;&gt;&lt;f(@id:t)&quot;361&quot;&gt;&gt;&lt;r(@id:8)&quot;&quot;&lt;f(@id:v)&quot;4&quot;&gt;&lt;f(@id:t)&quot;237&quot;&gt;&gt;&lt;r(@id:6)&quot;&quot;&lt;f(@id:v)&quot;4&quot;&gt;&lt;f(@id:t)&quot;246&quot;&gt;&gt;&lt;r(@id:4)&quot;&quot;&lt;f(@id:v)&quot;4&quot;&gt;&lt;f(@id:t)&quot;198&quot;&gt;&gt;&lt;r(@id:3)&quot;&quot;&lt;f(@id:v)&quot;4&quot;&gt;&lt;f(@id:t)&quot;338&quot;&gt;&gt;&lt;r(@id:13)&quot;&quot;&lt;f(@id:v)&quot;4&quot;&gt;&lt;f(@id:t)&quot;281&quot;&gt;&gt;&lt;r(@id:5)&quot;&quot;&lt;f(@id:v)&quot;4&quot;&gt;&lt;f(@id:t)&quot;288&quot;&gt;&gt;&lt;r(@id:7)&quot;&quot;&lt;f(@id:v)&quot;4&quot;&gt;&lt;f(@id:t)&quot;304&quot;&gt;&gt;&lt;r(@id:10)&quot;&quot;&lt;f(@id:v)&quot;1&quot;&gt;&lt;f(@id:t)&quot;251&quot;&gt;&gt;&lt;r(@id:11)&quot;&quot;&lt;f(@id:v)&quot;4&quot;&gt;&lt;f(@id:t)&quot;340&quot;&gt;&gt;&gt;&lt;d(@id:037)&quot;&quot;&lt;r(@id:3)&quot;&quot;&lt;f(@id:v)&quot;1&quot;&gt;&lt;f(@id:t)&quot;180&quot;&gt;&gt;&lt;r(@id:4)&quot;&quot;&lt;f(@id:v)&quot;1&quot;&gt;&lt;f(@id:t)&quot;218&quot;&gt;&gt;&lt;r(@id:5)&quot;&quot;&lt;f(@id:v)&quot;1&quot;&gt;&lt;f(@id:t)&quot;296&quot;&gt;&gt;&lt;r(@id:6)&quot;&quot;&lt;f(@id:v)&quot;1&quot;&gt;&lt;f(@id:t)&quot;329&quot;&gt;&gt;&lt;r(@id:8)&quot;&quot;&lt;f(@id:v)&quot;1&quot;&gt;&lt;f(@id:t)&quot;261&quot;&gt;&gt;&lt;r(@id:12)&quot;&quot;&lt;f(@id:v)&quot;1&quot;&gt;&lt;f(@id:t)&quot;255&quot;&gt;&gt;&lt;r(@id:9)&quot;&quot;&lt;f(@id:v)&quot;1&quot;&gt;&lt;f(@id:t)&quot;260&quot;&gt;&gt;&lt;r(@id:13)&quot;&quot;&lt;f(@id:v)&quot;1&quot;&gt;&lt;f(@id:t)&quot;296&quot;&gt;&gt;&lt;r(@id:14)&quot;&quot;&lt;f(@id:v)&quot;1&quot;&gt;&lt;f(@id:t)&quot;250&quot;&gt;&gt;&lt;r(@id:10)&quot;&quot;&lt;f(@id:v)&quot;1&quot;&gt;&lt;f(@id:t)&quot;274&quot;&gt;&gt;&lt;r(@id:2)&quot;&quot;&lt;f(@id:v)&quot;1&quot;&gt;&lt;f(@id:t)&quot;326&quot;&gt;&gt;&gt;&lt;d(@id:038)&quot;&quot;&lt;r(@id:4)&quot;&quot;&lt;f(@id:v)&quot;1&quot;&gt;&lt;f(@id:t)&quot;216&quot;&gt;&gt;&lt;r(@id:8)&quot;&quot;&lt;f(@id:v)&quot;1&quot;&gt;&lt;f(@id:t)&quot;331&quot;&gt;&gt;&lt;r(@id:5)&quot;&quot;&lt;f(@id:v)&quot;1&quot;&gt;&lt;f(@id:t)&quot;374&quot;&gt;&gt;&lt;r(@id:10)&quot;&quot;&lt;f(@id:v)&quot;1&quot;&gt;&lt;f(@id:t)&quot;405&quot;&gt;&gt;&lt;r(@id:12)&quot;&quot;&lt;f(@id:v)&quot;1&quot;&gt;&lt;f(@id:t)&quot;427&quot;&gt;&gt;&lt;r(@id:9)&quot;&quot;&lt;f(@id:v)&quot;1&quot;&gt;&lt;f(@id:t)&quot;436&quot;&gt;&gt;&lt;r(@id:6)&quot;&quot;&lt;f(@id:v)&quot;1&quot;&gt;&lt;f(@id:t)&quot;468&quot;&gt;&gt;&lt;r(@id:13)&quot;&quot;&lt;f(@id:v)&quot;1&quot;&gt;&lt;f(@id:t)&quot;438&quot;&gt;&gt;&lt;r(@id:7)&quot;&quot;&lt;f(@id:v)&quot;1&quot;&gt;&lt;f(@id:t)&quot;447&quot;&gt;&gt;&lt;r(@id:14)&quot;&quot;&lt;f(@id:v)&quot;1&quot;&gt;&lt;f(@id:t)&quot;478&quot;&gt;&gt;&lt;r(@id:2)&quot;&quot;&lt;f(@id:v)&quot;1&quot;&gt;&lt;f(@id:t)&quot;502&quot;&gt;&gt;&lt;r(@id:11)&quot;&quot;&lt;f(@id:v)&quot;1&quot;&gt;&lt;f(@id:t)&quot;468&quot;&gt;&gt;&gt;&lt;d(@id:039)&quot;&quot;&lt;r(@id:13)&quot;&quot;&lt;f(@id:v)&quot;1&quot;&gt;&lt;f(@id:t)&quot;136&quot;&gt;&gt;&lt;r(@id:12)&quot;&quot;&lt;f(@id:v)&quot;1&quot;&gt;&lt;f(@id:t)&quot;145&quot;&gt;&gt;&lt;r(@id:14)&quot;&quot;&lt;f(@id:v)&quot;1&quot;&gt;&lt;f(@id:t)&quot;211&quot;&gt;&gt;&lt;r(@id:10)&quot;&quot;&lt;f(@id:v)&quot;1&quot;&gt;&lt;f(@id:t)&quot;168&quot;&gt;&gt;&lt;r(@id:6)&quot;&quot;&lt;f(@id:v)&quot;1&quot;&gt;&lt;f(@id:t)&quot;208&quot;&gt;&gt;&lt;r(@id:3)&quot;&quot;&lt;f(@id:v)&quot;1&quot;&gt;&lt;f(@id:t)&quot;179&quot;&gt;&gt;&lt;r(@id:15)&quot;&quot;&lt;f(@id:v)&quot;1&quot;&gt;&lt;f(@id:t)&quot;208&quot;&gt;&gt;&lt;r(@id:4)&quot;&quot;&lt;f(@id:v)&quot;1&quot;&gt;&lt;f(@id:t)&quot;175&quot;&gt;&gt;&gt;&lt;d(@id:040)&quot;&quot;&lt;r(@id:13)&quot;&quot;&lt;f(@id:v)&quot;4&quot;&gt;&lt;f(@id:t)&quot;243&quot;&gt;&gt;&lt;r(@id:14)&quot;&quot;&lt;f(@id:v)&quot;4&quot;&gt;&lt;f(@id:t)&quot;219&quot;&gt;&gt;&lt;r(@id:8)&quot;&quot;&lt;f(@id:v)&quot;4&quot;&gt;&lt;f(@id:t)&quot;235&quot;&gt;&gt;&lt;r(@id:9)&quot;&quot;&lt;f(@id:v)&quot;4&quot;&gt;&lt;f(@id:t)&quot;245&quot;&gt;&gt;&lt;r(@id:4)&quot;&quot;&lt;f(@id:v)&quot;4&quot;&gt;&lt;f(@id:t)&quot;246&quot;&gt;&gt;&lt;r(@id:12)&quot;&quot;&lt;f(@id:v)&quot;4&quot;&gt;&lt;f(@id:t)&quot;255&quot;&gt;&gt;&lt;r(@id:5)&quot;&quot;&lt;f(@id:v)&quot;2&quot;&gt;&lt;f(@id:t)&quot;370&quot;&gt;&gt;&lt;r(@id:15)&quot;&quot;&lt;f(@id:v)&quot;4&quot;&gt;&lt;f(@id:t)&quot;397&quot;&gt;&gt;&lt;r(@id:2)&quot;&quot;&lt;f(@id:v)&quot;4&quot;&gt;&lt;f(@id:t)&quot;324&quot;&gt;&gt;&lt;r(@id:6)&quot;&quot;&lt;f(@id:v)&quot;4&quot;&gt;&lt;f(@id:t)&quot;349&quot;&gt;&gt;&lt;r(@id:3)&quot;&quot;&lt;f(@id:v)&quot;4&quot;&gt;&lt;f(@id:t)&quot;299&quot;&gt;&gt;&lt;r(@id:7)&quot;&quot;&lt;f(@id:v)&quot;4&quot;&gt;&lt;f(@id:t)&quot;365&quot;&gt;&gt;&lt;r(@id:11)&quot;&quot;&lt;f(@id:v)&quot;4&quot;&gt;&lt;f(@id:t)&quot;387&quot;&gt;&gt;&gt;&lt;d(@id:041)&quot;&quot;&lt;r(@id:14)&quot;&quot;&lt;f(@id:v)&quot;1&quot;&gt;&lt;f(@id:t)&quot;279&quot;&gt;&gt;&lt;r(@id:6)&quot;&quot;&lt;f(@id:v)&quot;1&quot;&gt;&lt;f(@id:t)&quot;373&quot;&gt;&gt;&lt;r(@id:12)&quot;&quot;&lt;f(@id:v)&quot;1&quot;&gt;&lt;f(@id:t)&quot;280&quot;&gt;&gt;&lt;r(@id:4)&quot;&quot;&lt;f(@id:v)&quot;1&quot;&gt;&lt;f(@id:t)&quot;229&quot;&gt;&gt;&lt;r(@id:2)&quot;&quot;&lt;f(@id:v)&quot;1&quot;&gt;&lt;f(@id:t)&quot;347&quot;&gt;&gt;&lt;r(@id:9)&quot;&quot;&lt;f(@id:v)&quot;1&quot;&gt;&lt;f(@id:t)&quot;295&quot;&gt;&gt;&lt;r(@id:3)&quot;&quot;&lt;f(@id:v)&quot;1&quot;&gt;&lt;f(@id:t)&quot;246&quot;&gt;&gt;&lt;r(@id:5)&quot;&quot;&lt;f(@id:v)&quot;1&quot;&gt;&lt;f(@id:t)&quot;313&quot;&gt;&gt;&lt;r(@id:11)&quot;&quot;&lt;f(@id:v)&quot;1&quot;&gt;&lt;f(@id:t)&quot;335&quot;&gt;&gt;&lt;r(@id:10)&quot;&quot;&lt;f(@id:v)&quot;1&quot;&gt;&lt;f(@id:t)&quot;351&quot;&gt;&gt;&lt;r(@id:13)&quot;&quot;&lt;f(@id:v)&quot;1&quot;&gt;&lt;f(@id:t)&quot;362&quot;&gt;&gt;&gt;&lt;d(@id:042)&quot;&quot;&lt;r(@id:6)&quot;&quot;&lt;f(@id:v)&quot;1&quot;&gt;&lt;f(@id:t)&quot;276&quot;&gt;&gt;&lt;r(@id:3)&quot;&quot;&lt;f(@id:v)&quot;1&quot;&gt;&lt;f(@id:t)&quot;285&quot;&gt;&gt;&lt;r(@id:4)&quot;&quot;&lt;f(@id:v)&quot;1&quot;&gt;&lt;f(@id:t)&quot;185&quot;&gt;&gt;&lt;r(@id:2)&quot;&quot;&lt;f(@id:v)&quot;1&quot;&gt;&lt;f(@id:t)&quot;404&quot;&gt;&gt;&lt;r(@id:8)&quot;&quot;&lt;f(@id:v)&quot;1&quot;&gt;&lt;f(@id:t)&quot;247&quot;&gt;&gt;&lt;r(@id:7)&quot;&quot;&lt;f(@id:v)&quot;1&quot;&gt;&lt;f(@id:t)&quot;310&quot;&gt;&gt;&lt;r(@id:12)&quot;&quot;&lt;f(@id:v)&quot;1&quot;&gt;&lt;f(@id:t)&quot;243&quot;&gt;&gt;&lt;r(@id:9)&quot;&quot;&lt;f(@id:v)&quot;1&quot;&gt;&lt;f(@id:t)&quot;257&quot;&gt;&gt;&lt;r(@id:14)&quot;&quot;&lt;f(@id:v)&quot;1&quot;&gt;&lt;f(@id:t)&quot;295&quot;&gt;&gt;&lt;r(@id:10)&quot;&quot;&lt;f(@id:v)&quot;1&quot;&gt;&lt;f(@id:t)&quot;301&quot;&gt;&gt;&lt;r(@id:13)&quot;&quot;&lt;f(@id:v)&quot;1&quot;&gt;&lt;f(@id:t)&quot;355&quot;&gt;&gt;&lt;r(@id:5)&quot;&quot;&lt;f(@id:v)&quot;1&quot;&gt;&lt;f(@id:t)&quot;262&quot;&gt;&gt;&gt;&lt;d(@id:043)&quot;&quot;&lt;r(@id:3)&quot;&quot;&lt;f(@id:v)&quot;4&quot;&gt;&lt;f(@id:t)&quot;355&quot;&gt;&gt;&lt;r(@id:6)&quot;&quot;&lt;f(@id:v)&quot;4&quot;&gt;&lt;f(@id:t)&quot;432&quot;&gt;&gt;&lt;r(@id:13)&quot;&quot;&lt;f(@id:v)&quot;4&quot;&gt;&lt;f(@id:t)&quot;360&quot;&gt;&gt;&lt;r(@id:8)&quot;&quot;&lt;f(@id:v)&quot;4&quot;&gt;&lt;f(@id:t)&quot;272&quot;&gt;&gt;&lt;r(@id:9)&quot;&quot;&lt;f(@id:v)&quot;4&quot;&gt;&lt;f(@id:t)&quot;282&quot;&gt;&gt;&lt;r(@id:14)&quot;&quot;&lt;f(@id:v)&quot;4&quot;&gt;&lt;f(@id:t)&quot;354&quot;&gt;&gt;&lt;r(@id:2)&quot;&quot;&lt;f(@id:v)&quot;1&quot;&gt;&lt;f(@id:t)&quot;433&quot;&gt;&gt;&lt;r(@id:12)&quot;&quot;&lt;f(@id:v)&quot;4&quot;&gt;&lt;f(@id:t)&quot;287&quot;&gt;&gt;&lt;r(@id:10)&quot;&quot;&lt;f(@id:v)&quot;4&quot;&gt;&lt;f(@id:t)&quot;403&quot;&gt;&gt;&lt;r(@id:5)&quot;&quot;&lt;f(@id:v)&quot;4&quot;&gt;&lt;f(@id:t)&quot;318&quot;&gt;&gt;&lt;r(@id:15)&quot;&quot;&lt;f(@id:v)&quot;4&quot;&gt;&lt;f(@id:t)&quot;352&quot;&gt;&gt;&lt;r(@id:7)&quot;&quot;&lt;f(@id:v)&quot;4&quot;&gt;&lt;f(@id:t)&quot;377&quot;&gt;&gt;&lt;r(@id:4)&quot;&quot;&lt;f(@id:v)&quot;4&quot;&gt;&lt;f(@id:t)&quot;418&quot;&gt;&gt;&gt;&lt;d(@id:044)&quot;&quot;&lt;r(@id:6)&quot;&quot;&lt;f(@id:v)&quot;4&quot;&gt;&lt;f(@id:t)&quot;185&quot;&gt;&gt;&lt;r(@id:9)&quot;&quot;&lt;f(@id:v)&quot;4&quot;&gt;&lt;f(@id:t)&quot;239&quot;&gt;&gt;&lt;r(@id:12)&quot;&quot;&lt;f(@id:v)&quot;4&quot;&gt;&lt;f(@id:t)&quot;227&quot;&gt;&gt;&lt;r(@id:14)&quot;&quot;&lt;f(@id:v)&quot;4&quot;&gt;&lt;f(@id:t)&quot;290&quot;&gt;&gt;&lt;r(@id:4)&quot;&quot;&lt;f(@id:v)&quot;4&quot;&gt;&lt;f(@id:t)&quot;258&quot;&gt;&gt;&lt;r(@id:2)&quot;&quot;&lt;f(@id:v)&quot;4&quot;&gt;&lt;f(@id:t)&quot;291&quot;&gt;&gt;&lt;r(@id:8)&quot;&quot;&lt;f(@id:v)&quot;4&quot;&gt;&lt;f(@id:t)&quot;340&quot;&gt;&gt;&lt;r(@id:3)&quot;&quot;&lt;f(@id:v)&quot;4&quot;&gt;&lt;f(@id:t)&quot;336&quot;&gt;&gt;&lt;r(@id:7)&quot;&quot;&lt;f(@id:v)&quot;4&quot;&gt;&lt;f(@id:t)&quot;356&quot;&gt;&gt;&gt;&lt;d(@id:045)&quot;&quot;&lt;r(@id:7)&quot;&quot;&lt;f(@id:v)&quot;1&quot;&gt;&lt;f(@id:t)&quot;168&quot;&gt;&gt;&lt;r(@id:12)&quot;&quot;&lt;f(@id:v)&quot;1&quot;&gt;&lt;f(@id:t)&quot;148&quot;&gt;&gt;&lt;r(@id:9)&quot;&quot;&lt;f(@id:v)&quot;1&quot;&gt;&lt;f(@id:t)&quot;175&quot;&gt;&gt;&lt;r(@id:6)&quot;&quot;&lt;f(@id:v)&quot;1&quot;&gt;&lt;f(@id:t)&quot;198&quot;&gt;&gt;&lt;r(@id:4)&quot;&quot;&lt;f(@id:v)&quot;2&quot;&gt;&lt;f(@id:t)&quot;185&quot;&gt;&gt;&lt;r(@id:2)&quot;&quot;&lt;f(@id:v)&quot;1&quot;&gt;&lt;f(@id:t)&quot;276&quot;&gt;&gt;&lt;r(@id:11)&quot;&quot;&lt;f(@id:v)&quot;2&quot;&gt;&lt;f(@id:t)&quot;241&quot;&gt;&gt;&lt;r(@id:14)&quot;&quot;&lt;f(@id:v)&quot;1&quot;&gt;&lt;f(@id:t)&quot;242&quot;&gt;&gt;&lt;r(@id:10)&quot;&quot;&lt;f(@id:v)&quot;1&quot;&gt;&lt;f(@id:t)&quot;265&quot;&gt;&gt;&gt;&lt;d(@id:046)&quot;&quot;&lt;r(@id:10)&quot;&quot;&lt;f(@id:v)&quot;1&quot;&gt;&lt;f(@id:t)&quot;360&quot;&gt;&gt;&lt;r(@id:2)&quot;&quot;&lt;f(@id:v)&quot;1&quot;&gt;&lt;f(@id:t)&quot;445&quot;&gt;&gt;&gt;&lt;d(@id:047)&quot;&quot;&lt;r(@id:10)&quot;&quot;&lt;f(@id:v)&quot;1&quot;&gt;&lt;f(@id:t)&quot;73&quot;&gt;&gt;&lt;r(@id:4)&quot;&quot;&lt;f(@id:v)&quot;1&quot;&gt;&lt;f(@id:t)&quot;69&quot;&gt;&gt;&lt;r(@id:13)&quot;&quot;&lt;f(@id:v)&quot;1&quot;&gt;&lt;f(@id:t)&quot;136&quot;&gt;&gt;&lt;r(@id:9)&quot;&quot;&lt;f(@id:v)&quot;1&quot;&gt;&lt;f(@id:t)&quot;136&quot;&gt;&gt;&lt;r(@id:6)&quot;&quot;&lt;f(@id:v)&quot;1&quot;&gt;&lt;f(@id:t)&quot;201&quot;&gt;&gt;&gt;&lt;d(@id:048)&quot;&quot;&lt;r(@id:9)&quot;&quot;&lt;f(@id:v)&quot;2&quot;&gt;&lt;f(@id:t)&quot;100&quot;&gt;&gt;&lt;r(@id:4)&quot;&quot;&lt;f(@id:v)&quot;2&quot;&gt;&lt;f(@id:t)&quot;102&quot;&gt;&gt;&lt;r(@id:6)&quot;&quot;&lt;f(@id:v)&quot;2&quot;&gt;&lt;f(@id:t)&quot;138&quot;&gt;&gt;&lt;r(@id:3)&quot;&quot;&lt;f(@id:v)&quot;2&quot;&gt;&lt;f(@id:t)&quot;146&quot;&gt;&gt;&lt;r(@id:8)&quot;&quot;&lt;f(@id:v)&quot;2&quot;&gt;&lt;f(@id:t)&quot;164&quot;&gt;&gt;&lt;r(@id:5)&quot;&quot;&lt;f(@id:v)&quot;2&quot;&gt;&lt;f(@id:t)&quot;163&quot;&gt;&gt;&lt;r(@id:14)&quot;&quot;&lt;f(@id:v)&quot;2&quot;&gt;&lt;f(@id:t)&quot;172&quot;&gt;&gt;&lt;r(@id:12)&quot;&quot;&lt;f(@id:v)&quot;2&quot;&gt;&lt;f(@id:t)&quot;149&quot;&gt;&gt;&gt;&lt;d(@id:049)&quot;&quot;&lt;r(@id:7)&quot;&quot;&lt;f(@id:v)&quot;1&quot;&gt;&lt;f(@id:t)&quot;376&quot;&gt;&gt;&lt;r(@id:5)&quot;&quot;&lt;f(@id:v)&quot;2&quot;&gt;&lt;f(@id:t)&quot;477&quot;&gt;&gt;&lt;r(@id:6)&quot;&quot;&lt;f(@id:v)&quot;4&quot;&gt;&lt;f(@id:t)&quot;444&quot;&gt;&gt;&lt;r(@id:12)&quot;&quot;&lt;f(@id:v)&quot;4&quot;&gt;&lt;f(@id:t)&quot;434&quot;&gt;&gt;&lt;r(@id:9)&quot;&quot;&lt;f(@id:v)&quot;4&quot;&gt;&lt;f(@id:t)&quot;456&quot;&gt;&gt;&lt;r(@id:3)&quot;&quot;&lt;f(@id:v)&quot;4&quot;&gt;&lt;f(@id:t)&quot;409&quot;&gt;&gt;&lt;r(@id:11)&quot;&quot;&lt;f(@id:v)&quot;1&quot;&gt;&lt;f(@id:t)&quot;474&quot;&gt;&gt;&lt;r(@id:10)&quot;&quot;&lt;f(@id:v)&quot;2&quot;&gt;&lt;f(@id:t)&quot;476&quot;&gt;&gt;&lt;r(@id:2)&quot;&quot;&lt;f(@id:v)&quot;1&quot;&gt;&lt;f(@id:t)&quot;492&quot;&gt;&gt;&gt;&lt;d(@id:017-001)&quot;&quot;&lt;r(@id:3)&quot;&quot;&lt;f(@id:v)&quot;4&quot;&gt;&lt;f(@id:t)&quot;268&quot;&gt;&gt;&lt;r(@id:4)&quot;&quot;&lt;f(@id:v)&quot;4&quot;&gt;&lt;f(@id:t)&quot;394&quot;&gt;&gt;&lt;r(@id:6)&quot;&quot;&lt;f(@id:v)&quot;4&quot;&gt;&lt;f(@id:t)&quot;225&quot;&gt;&gt;&lt;r(@id:5)&quot;&quot;&lt;f(@id:v)&quot;4&quot;&gt;&lt;f(@id:t)&quot;217&quot;&gt;&gt;&lt;r(@id:14)&quot;&quot;&lt;f(@id:v)&quot;4&quot;&gt;&lt;f(@id:t)&quot;293&quot;&gt;&gt;&lt;r(@id:2)&quot;&quot;&lt;f(@id:v)&quot;4&quot;&gt;&lt;f(@id:t)&quot;429&quot;&gt;&gt;&lt;r(@id:8)&quot;&quot;&lt;f(@id:v)&quot;4&quot;&gt;&lt;f(@id:t)&quot;250&quot;&gt;&gt;&lt;r(@id:7)&quot;&quot;&lt;f(@id:v)&quot;1&quot;&gt;&lt;f(@id:t)&quot;295&quot;&gt;&gt;&lt;r(@id:12)&quot;&quot;&lt;f(@id:v)&quot;4&quot;&gt;&lt;f(@id:t)&quot;271&quot;&gt;&gt;&lt;r(@id:10)&quot;&quot;&lt;f(@id:v)&quot;4&quot;&gt;&lt;f(@id:t)&quot;295&quot;&gt;&gt;&lt;r(@id:13)&quot;&quot;&lt;f(@id:v)&quot;4&quot;&gt;&lt;f(@id:t)&quot;320&quot;&gt;&gt;&lt;r(@id:15)&quot;&quot;&lt;f(@id:v)&quot;4&quot;&gt;&lt;f(@id:t)&quot;322&quot;&gt;&gt;&lt;r(@id:9)&quot;&quot;&lt;f(@id:v)&quot;4&quot;&gt;&lt;f(@id:t)&quot;305&quot;&gt;&gt;&gt;&lt;d(@id:018-001)&quot;&quot;&lt;r(@id:2)&quot;&quot;&lt;f(@id:v)&quot;4&quot;&gt;&lt;f(@id:t)&quot;1&quot;&gt;&gt;&lt;r(@id:6)&quot;&quot;&lt;f(@id:v)&quot;4&quot;&gt;&lt;f(@id:t)&quot;171&quot;&gt;&gt;&lt;r(@id:3)&quot;&quot;&lt;f(@id:v)&quot;4&quot;&gt;&lt;f(@id:t)&quot;151&quot;&gt;&gt;&lt;r(@id:12)&quot;&quot;&lt;f(@id:v)&quot;4&quot;&gt;&lt;f(@id:t)&quot;179&quot;&gt;&gt;&lt;r(@id:13)&quot;&quot;&lt;f(@id:v)&quot;4&quot;&gt;&lt;f(@id:t)&quot;268&quot;&gt;&gt;&lt;r(@id:8)&quot;&quot;&lt;f(@id:v)&quot;4&quot;&gt;&lt;f(@id:t)&quot;199&quot;&gt;&gt;&lt;r(@id:5)&quot;&quot;&lt;f(@id:v)&quot;4&quot;&gt;&lt;f(@id:t)&quot;212&quot;&gt;&gt;&lt;r(@id:9)&quot;&quot;&lt;f(@id:v)&quot;4&quot;&gt;&lt;f(@id:t)&quot;192&quot;&gt;&gt;&lt;r(@id:14)&quot;&quot;&lt;f(@id:v)&quot;4&quot;&gt;&lt;f(@id:t)&quot;278&quot;&gt;&gt;&lt;r(@id:10)&quot;&quot;&lt;f(@id:v)&quot;4&quot;&gt;&lt;f(@id:t)&quot;245&quot;&gt;&gt;&lt;r(@id:4)&quot;&quot;&lt;f(@id:v)&quot;4&quot;&gt;&lt;f(@id:t)&quot;262&quot;&gt;&gt;&lt;r(@id:7)&quot;&quot;&lt;f(@id:v)&quot;4&quot;&gt;&lt;f(@id:t)&quot;260&quot;&gt;&gt;&gt;&lt;d(@id:019-001)&quot;&quot;&lt;r(@id:3)&quot;&quot;&lt;f(@id:v)&quot;1&quot;&gt;&lt;f(@id:t)&quot;153&quot;&gt;&gt;&lt;r(@id:13)&quot;&quot;&lt;f(@id:v)&quot;1&quot;&gt;&lt;f(@id:t)&quot;136&quot;&gt;&gt;&lt;r(@id:12)&quot;&quot;&lt;f(@id:v)&quot;1&quot;&gt;&lt;f(@id:t)&quot;155&quot;&gt;&gt;&lt;r(@id:9)&quot;&quot;&lt;f(@id:v)&quot;1&quot;&gt;&lt;f(@id:t)&quot;173&quot;&gt;&gt;&lt;r(@id:6)&quot;&quot;&lt;f(@id:v)&quot;1&quot;&gt;&lt;f(@id:t)&quot;186&quot;&gt;&gt;&lt;r(@id:8)&quot;&quot;&lt;f(@id:v)&quot;1&quot;&gt;&lt;f(@id:t)&quot;185&quot;&gt;&gt;&lt;r(@id:7)&quot;&quot;&lt;f(@id:v)&quot;1&quot;&gt;&lt;f(@id:t)&quot;203&quot;&gt;&gt;&lt;r(@id:5)&quot;&quot;&lt;f(@id:v)&quot;1&quot;&gt;&lt;f(@id:t)&quot;208&quot;&gt;&gt;&lt;r(@id:15)&quot;&quot;&lt;f(@id:v)&quot;1&quot;&gt;&lt;f(@id:t)&quot;198&quot;&gt;&gt;&lt;r(@id:10)&quot;&quot;&lt;f(@id:v)&quot;1&quot;&gt;&lt;f(@id:t)&quot;205&quot;&gt;&gt;&gt;&lt;d(@id:020-001)&quot;&quot;&lt;r(@id:2)&quot;&quot;&lt;f(@id:v)&quot;2&quot;&gt;&lt;f(@id:t)&quot;329&quot;&gt;&gt;&lt;r(@id:3)&quot;&quot;&lt;f(@id:v)&quot;1&quot;&gt;&lt;f(@id:t)&quot;163&quot;&gt;&gt;&lt;r(@id:6)&quot;&quot;&lt;f(@id:v)&quot;1&quot;&gt;&lt;f(@id:t)&quot;218&quot;&gt;&gt;&lt;r(@id:12)&quot;&quot;&lt;f(@id:v)&quot;1&quot;&gt;&lt;f(@id:t)&quot;188&quot;&gt;&gt;&lt;r(@id:9)&quot;&quot;&lt;f(@id:v)&quot;1&quot;&gt;&lt;f(@id:t)&quot;220&quot;&gt;&gt;&lt;r(@id:14)&quot;&quot;&lt;f(@id:v)&quot;1&quot;&gt;&lt;f(@id:t)&quot;227&quot;&gt;&gt;&lt;r(@id:4)&quot;&quot;&lt;f(@id:v)&quot;1&quot;&gt;&lt;f(@id:t)&quot;180&quot;&gt;&gt;&lt;r(@id:13)&quot;&quot;&lt;f(@id:v)&quot;1&quot;&gt;&lt;f(@id:t)&quot;227&quot;&gt;&gt;&lt;r(@id:8)&quot;&quot;&lt;f(@id:v)&quot;1&quot;&gt;&lt;f(@id:t)&quot;231&quot;&gt;&gt;&lt;r(@id:10)&quot;&quot;&lt;f(@id:v)&quot;1&quot;&gt;&lt;f(@id:t)&quot;257&quot;&gt;&gt;&lt;r(@id:7)&quot;&quot;&lt;f(@id:v)&quot;2&quot;&gt;&lt;f(@id:t)&quot;281&quot;&gt;&gt;&lt;r(@id:15)&quot;&quot;&lt;f(@id:v)&quot;1&quot;&gt;&lt;f(@id:t)&quot;302&quot;&gt;&gt;&gt;&lt;d(@id:021-001)&quot;&quot;&lt;r(@id:13)&quot;&quot;&lt;f(@id:v)&quot;1&quot;&gt;&lt;f(@id:t)&quot;213&quot;&gt;&gt;&lt;r(@id:12)&quot;&quot;&lt;f(@id:v)&quot;1&quot;&gt;&lt;f(@id:t)&quot;221&quot;&gt;&gt;&lt;r(@id:10)&quot;&quot;&lt;f(@id:v)&quot;1&quot;&gt;&lt;f(@id:t)&quot;196&quot;&gt;&gt;&lt;r(@id:4)&quot;&quot;&lt;f(@id:v)&quot;1&quot;&gt;&lt;f(@id:t)&quot;169&quot;&gt;&gt;&lt;r(@id:6)&quot;&quot;&lt;f(@id:v)&quot;1&quot;&gt;&lt;f(@id:t)&quot;230&quot;&gt;&gt;&lt;r(@id:2)&quot;&quot;&lt;f(@id:v)&quot;2&quot;&gt;&lt;f(@id:t)&quot;360&quot;&gt;&gt;&lt;r(@id:15)&quot;&quot;&lt;f(@id:v)&quot;1&quot;&gt;&lt;f(@id:t)&quot;323&quot;&gt;&gt;&lt;r(@id:3)&quot;&quot;&lt;f(@id:v)&quot;1&quot;&gt;&lt;f(@id:t)&quot;276&quot;&gt;&gt;&lt;r(@id:11)&quot;&quot;&lt;f(@id:v)&quot;1&quot;&gt;&lt;f(@id:t)&quot;307&quot;&gt;&gt;&lt;r(@id:8)&quot;&quot;&lt;f(@id:v)&quot;1&quot;&gt;&lt;f(@id:t)&quot;321&quot;&gt;&gt;&lt;r(@id:7)&quot;&quot;&lt;f(@id:v)&quot;1&quot;&gt;&lt;f(@id:t)&quot;311&quot;&gt;&gt;&lt;r(@id:9)&quot;&quot;&lt;f(@id:v)&quot;1&quot;&gt;&lt;f(@id:t)&quot;310&quot;&gt;&gt;&lt;r(@id:14)&quot;&quot;&lt;f(@id:v)&quot;1&quot;&gt;&lt;f(@id:t)&quot;305&quot;&gt;&gt;&gt;&lt;d(@id:022-001)&quot;&quot;&lt;r(@id:2)&quot;&quot;&lt;f(@id:v)&quot;1&quot;&gt;&lt;f(@id:t)&quot;296&quot;&gt;&gt;&lt;r(@id:12)&quot;&quot;&lt;f(@id:v)&quot;4&quot;&gt;&lt;f(@id:t)&quot;214&quot;&gt;&gt;&lt;r(@id:14)&quot;&quot;&lt;f(@id:v)&quot;4&quot;&gt;&lt;f(@id:t)&quot;309&quot;&gt;&gt;&lt;r(@id:5)&quot;&quot;&lt;f(@id:v)&quot;1&quot;&gt;&lt;f(@id:t)&quot;288&quot;&gt;&gt;&lt;r(@id:10)&quot;&quot;&lt;f(@id:v)&quot;4&quot;&gt;&lt;f(@id:t)&quot;245&quot;&gt;&gt;&lt;r(@id:6)&quot;&quot;&lt;f(@id:v)&quot;4&quot;&gt;&lt;f(@id:t)&quot;268&quot;&gt;&gt;&lt;r(@id:4)&quot;&quot;&lt;f(@id:v)&quot;1&quot;&gt;&lt;f(@id:t)&quot;259&quot;&gt;&gt;&lt;r(@id:13)&quot;&quot;&lt;f(@id:v)&quot;4&quot;&gt;&lt;f(@id:t)&quot;272&quot;&gt;&gt;&lt;r(@id:8)&quot;&quot;&lt;f(@id:v)&quot;4&quot;&gt;&lt;f(@id:t)&quot;283&quot;&gt;&gt;&lt;r(@id:9)&quot;&quot;&lt;f(@id:v)&quot;4&quot;&gt;&lt;f(@id:t)&quot;281&quot;&gt;&gt;&lt;r(@id:7)&quot;&quot;&lt;f(@id:v)&quot;1&quot;&gt;&lt;f(@id:t)&quot;294&quot;&gt;&gt;&lt;r(@id:3)&quot;&quot;&lt;f(@id:v)&quot;4&quot;&gt;&lt;f(@id:t)&quot;315&quot;&gt;&gt;&gt;&lt;d(@id:023-001)&quot;&quot;&lt;r(@id:2)&quot;&quot;&lt;f(@id:v)&quot;1&quot;&gt;&lt;f(@id:t)&quot;251&quot;&gt;&gt;&lt;r(@id:3)&quot;&quot;&lt;f(@id:v)&quot;1&quot;&gt;&lt;f(@id:t)&quot;118&quot;&gt;&gt;&lt;r(@id:4)&quot;&quot;&lt;f(@id:v)&quot;1&quot;&gt;&lt;f(@id:t)&quot;118&quot;&gt;&gt;&lt;r(@id:12)&quot;&quot;&lt;f(@id:v)&quot;1&quot;&gt;&lt;f(@id:t)&quot;167&quot;&gt;&gt;&lt;r(@id:13)&quot;&quot;&lt;f(@id:v)&quot;1&quot;&gt;&lt;f(@id:t)&quot;179&quot;&gt;&gt;&lt;r(@id:5)&quot;&quot;&lt;f(@id:v)&quot;1&quot;&gt;&lt;f(@id:t)&quot;159&quot;&gt;&gt;&lt;r(@id:9)&quot;&quot;&lt;f(@id:v)&quot;1&quot;&gt;&lt;f(@id:t)&quot;167&quot;&gt;&gt;&lt;r(@id:14)&quot;&quot;&lt;f(@id:v)&quot;1&quot;&gt;&lt;f(@id:t)&quot;197&quot;&gt;&gt;&lt;r(@id:6)&quot;&quot;&lt;f(@id:v)&quot;1&quot;&gt;&lt;f(@id:t)&quot;268&quot;&gt;&gt;&lt;r(@id:10)&quot;&quot;&lt;f(@id:v)&quot;1&quot;&gt;&lt;f(@id:t)&quot;179&quot;&gt;&gt;&lt;r(@id:8)&quot;&quot;&lt;f(@id:v)&quot;1&quot;&gt;&lt;f(@id:t)&quot;234&quot;&gt;&gt;&lt;r(@id:15)&quot;&quot;&lt;f(@id:v)&quot;1&quot;&gt;&lt;f(@id:t)&quot;235&quot;&gt;&gt;&lt;r(@id:11)&quot;&quot;&lt;f(@id:v)&quot;1&quot;&gt;&lt;f(@id:t)&quot;254&quot;&gt;&gt;&lt;r(@id:7)&quot;&quot;&lt;f(@id:v)&quot;1&quot;&gt;&lt;f(@id:t)&quot;220&quot;&gt;&gt;&gt;&lt;d(@id:024-001)&quot;&quot;&lt;r(@id:3)&quot;&quot;&lt;f(@id:v)&quot;1&quot;&gt;&lt;f(@id:t)&quot;155&quot;&gt;&gt;&lt;r(@id:2)&quot;&quot;&lt;f(@id:v)&quot;1&quot;&gt;&lt;f(@id:t)&quot;282&quot;&gt;&gt;&lt;r(@id:12)&quot;&quot;&lt;f(@id:v)&quot;1&quot;&gt;&lt;f(@id:t)&quot;160&quot;&gt;&gt;&lt;r(@id:14)&quot;&quot;&lt;f(@id:v)&quot;1&quot;&gt;&lt;f(@id:t)&quot;182&quot;&gt;&gt;&lt;r(@id:6)&quot;&quot;&lt;f(@id:v)&quot;1&quot;&gt;&lt;f(@id:t)&quot;188&quot;&gt;&gt;&lt;r(@id:8)&quot;&quot;&lt;f(@id:v)&quot;1&quot;&gt;&lt;f(@id:t)&quot;182&quot;&gt;&gt;&lt;r(@id:9)&quot;&quot;&lt;f(@id:v)&quot;1&quot;&gt;&lt;f(@id:t)&quot;193&quot;&gt;&gt;&lt;r(@id:10)&quot;&quot;&lt;f(@id:v)&quot;1&quot;&gt;&lt;f(@id:t)&quot;181&quot;&gt;&gt;&lt;r(@id:13)&quot;&quot;&lt;f(@id:v)&quot;2&quot;&gt;&lt;f(@id:t)&quot;220&quot;&gt;&gt;&lt;r(@id:11)&quot;&quot;&lt;f(@id:v)&quot;1&quot;&gt;&lt;f(@id:t)&quot;234&quot;&gt;&gt;&lt;r(@id:7)&quot;&quot;&lt;f(@id:v)&quot;1&quot;&gt;&lt;f(@id:t)&quot;223&quot;&gt;&gt;&lt;r(@id:15)&quot;&quot;&lt;f(@id:v)&quot;1&quot;&gt;&lt;f(@id:t)&quot;239&quot;&gt;&gt;&lt;r(@id:5)&quot;&quot;&lt;f(@id:v)&quot;1&quot;&gt;&lt;f(@id:t)&quot;218&quot;&gt;&gt;&gt;&lt;d(@id:025-001)&quot;&quot;&lt;r(@id:3)&quot;&quot;&lt;f(@id:v)&quot;1&quot;&gt;&lt;f(@id:t)&quot;206&quot;&gt;&gt;&lt;r(@id:9)&quot;&quot;&lt;f(@id:v)&quot;1&quot;&gt;&lt;f(@id:t)&quot;271&quot;&gt;&gt;&lt;r(@id:14)&quot;&quot;&lt;f(@id:v)&quot;1&quot;&gt;&lt;f(@id:t)&quot;295&quot;&gt;&gt;&lt;r(@id:4)&quot;&quot;&lt;f(@id:v)&quot;1&quot;&gt;&lt;f(@id:t)&quot;219&quot;&gt;&gt;&lt;r(@id:12)&quot;&quot;&lt;f(@id:v)&quot;1&quot;&gt;&lt;f(@id:t)&quot;234&quot;&gt;&gt;&lt;r(@id:6)&quot;&quot;&lt;f(@id:v)&quot;1&quot;&gt;&lt;f(@id:t)&quot;237&quot;&gt;&gt;&lt;r(@id:2)&quot;&quot;&lt;f(@id:v)&quot;1&quot;&gt;&lt;f(@id:t)&quot;345&quot;&gt;&gt;&lt;r(@id:13)&quot;&quot;&lt;f(@id:v)&quot;1&quot;&gt;&lt;f(@id:t)&quot;249&quot;&gt;&gt;&lt;r(@id:8)&quot;&quot;&lt;f(@id:v)&quot;1&quot;&gt;&lt;f(@id:t)&quot;246&quot;&gt;&gt;&lt;r(@id:10)&quot;&quot;&lt;f(@id:v)&quot;1&quot;&gt;&lt;f(@id:t)&quot;285&quot;&gt;&gt;&lt;r(@id:7)&quot;&quot;&lt;f(@id:v)&quot;1&quot;&gt;&lt;f(@id:t)&quot;300&quot;&gt;&gt;&gt;&lt;d(@id:026-001)&quot;&quot;&lt;r(@id:3)&quot;&quot;&lt;f(@id:v)&quot;2&quot;&gt;&lt;f(@id:t)&quot;96&quot;&gt;&gt;&lt;r(@id:6)&quot;&quot;&lt;f(@id:v)&quot;2&quot;&gt;&lt;f(@id:t)&quot;105&quot;&gt;&gt;&lt;r(@id:4)&quot;&quot;&lt;f(@id:v)&quot;2&quot;&gt;&lt;f(@id:t)&quot;135&quot;&gt;&gt;&lt;r(@id:2)&quot;&quot;&lt;f(@id:v)&quot;1&quot;&gt;&lt;f(@id:t)&quot;226&quot;&gt;&gt;&lt;r(@id:8)&quot;&quot;&lt;f(@id:v)&quot;2&quot;&gt;&lt;f(@id:t)&quot;137&quot;&gt;&gt;&lt;r(@id:5)&quot;&quot;&lt;f(@id:v)&quot;2&quot;&gt;&lt;f(@id:t)&quot;142&quot;&gt;&gt;&lt;r(@id:9)&quot;&quot;&lt;f(@id:v)&quot;2&quot;&gt;&lt;f(@id:t)&quot;105&quot;&gt;&gt;&lt;r(@id:14)&quot;&quot;&lt;f(@id:v)&quot;2&quot;&gt;&lt;f(@id:t)&quot;164&quot;&gt;&gt;&lt;r(@id:13)&quot;&quot;&lt;f(@id:v)&quot;2&quot;&gt;&lt;f(@id:t)&quot;175&quot;&gt;&gt;&lt;r(@id:11)&quot;&quot;&lt;f(@id:v)&quot;2&quot;&gt;&lt;f(@id:t)&quot;182&quot;&gt;&gt;&lt;r(@id:12)&quot;&quot;&lt;f(@id:v)&quot;2&quot;&gt;&lt;f(@id:t)&quot;158&quot;&gt;&gt;&lt;r(@id:10)&quot;&quot;&lt;f(@id:v)&quot;2&quot;&gt;&lt;f(@id:t)&quot;153&quot;&gt;&gt;&lt;r(@id:7)&quot;&quot;&lt;f(@id:v)&quot;2&quot;&gt;&lt;f(@id:t)&quot;204&quot;&gt;&gt;&lt;r(@id:15)&quot;&quot;&lt;f(@id:v)&quot;2&quot;&gt;&lt;f(@id:t)&quot;196&quot;&gt;&gt;&gt;&lt;d(@id:027-001)&quot;&quot;&lt;r(@id:12)&quot;&quot;&lt;f(@id:v)&quot;2&quot;&gt;&lt;f(@id:t)&quot;207&quot;&gt;&gt;&lt;r(@id:9)&quot;&quot;&lt;f(@id:v)&quot;2&quot;&gt;&lt;f(@id:t)&quot;304&quot;&gt;&gt;&lt;r(@id:3)&quot;&quot;&lt;f(@id:v)&quot;2&quot;&gt;&lt;f(@id:t)&quot;252&quot;&gt;&gt;&lt;r(@id:4)&quot;&quot;&lt;f(@id:v)&quot;1&quot;&gt;&lt;f(@id:t)&quot;244&quot;&gt;&gt;&lt;r(@id:8)&quot;&quot;&lt;f(@id:v)&quot;2&quot;&gt;&lt;f(@id:t)&quot;264&quot;&gt;&gt;&lt;r(@id:6)&quot;&quot;&lt;f(@id:v)&quot;2&quot;&gt;&lt;f(@id:t)&quot;365&quot;&gt;&gt;&lt;r(@id:14)&quot;&quot;&lt;f(@id:v)&quot;2&quot;&gt;&lt;f(@id:t)&quot;312&quot;&gt;&gt;&lt;r(@id:2)&quot;&quot;&lt;f(@id:v)&quot;1&quot;&gt;&lt;f(@id:t)&quot;367&quot;&gt;&gt;&gt;&lt;d(@id:028-001)&quot;&quot;&lt;r(@id:3)&quot;&quot;&lt;f(@id:v)&quot;3&quot;&gt;&lt;f(@id:t)&quot;147&quot;&gt;&gt;&lt;r(@id:6)&quot;&quot;&lt;f(@id:v)&quot;3&quot;&gt;&lt;f(@id:t)&quot;796&quot;&gt;&gt;&lt;r(@id:2)&quot;&quot;&lt;f(@id:v)&quot;4&quot;&gt;&lt;f(@id:t)&quot;892&quot;&gt;&gt;&lt;r(@id:4)&quot;&quot;&lt;f(@id:v)&quot;4&quot;&gt;&lt;f(@id:t)&quot;358&quot;&gt;&gt;&lt;r(@id:10)&quot;&quot;&lt;f(@id:v)&quot;3&quot;&gt;&lt;f(@id:t)&quot;755&quot;&gt;&gt;&lt;r(@id:13)&quot;&quot;&lt;f(@id:v)&quot;3&quot;&gt;&lt;f(@id:t)&quot;738&quot;&gt;&gt;&lt;r(@id:5)&quot;&quot;&lt;f(@id:v)&quot;3&quot;&gt;&lt;f(@id:t)&quot;524&quot;&gt;&gt;&lt;r(@id:9)&quot;&quot;&lt;f(@id:v)&quot;3&quot;&gt;&lt;f(@id:t)&quot;778&quot;&gt;&gt;&lt;r(@id:12)&quot;&quot;&lt;f(@id:v)&quot;3&quot;&gt;&lt;f(@id:t)&quot;764&quot;&gt;&gt;&lt;r(@id:8)&quot;&quot;&lt;f(@id:v)&quot;3&quot;&gt;&lt;f(@id:t)&quot;775&quot;&gt;&gt;&lt;r(@id:11)&quot;&quot;&lt;f(@id:v)&quot;2&quot;&gt;&lt;f(@id:t)&quot;837&quot;&gt;&gt;&lt;r(@id:7)&quot;&quot;&lt;f(@id:v)&quot;4&quot;&gt;&lt;f(@id:t)&quot;824&quot;&gt;&gt;&lt;r(@id:14)&quot;&quot;&lt;f(@id:v)&quot;1&quot;&gt;&lt;f(@id:t)&quot;856&quot;&gt;&gt;&gt;&lt;d(@id:029-001)&quot;&quot;&lt;r(@id:3)&quot;&quot;&lt;f(@id:v)&quot;4&quot;&gt;&lt;f(@id:t)&quot;157&quot;&gt;&gt;&lt;r(@id:4)&quot;&quot;&lt;f(@id:v)&quot;4&quot;&gt;&lt;f(@id:t)&quot;146&quot;&gt;&gt;&lt;r(@id:6)&quot;&quot;&lt;f(@id:v)&quot;4&quot;&gt;&lt;f(@id:t)&quot;193&quot;&gt;&gt;&lt;r(@id:2)&quot;&quot;&lt;f(@id:v)&quot;1&quot;&gt;&lt;f(@id:t)&quot;333&quot;&gt;&gt;&lt;r(@id:12)&quot;&quot;&lt;f(@id:v)&quot;4&quot;&gt;&lt;f(@id:t)&quot;305&quot;&gt;&gt;&lt;r(@id:14)&quot;&quot;&lt;f(@id:v)&quot;4&quot;&gt;&lt;f(@id:t)&quot;289&quot;&gt;&gt;&lt;r(@id:8)&quot;&quot;&lt;f(@id:v)&quot;4&quot;&gt;&lt;f(@id:t)&quot;280&quot;&gt;&gt;&lt;r(@id:9)&quot;&quot;&lt;f(@id:v)&quot;4&quot;&gt;&lt;f(@id:t)&quot;287&quot;&gt;&gt;&lt;r(@id:13)&quot;&quot;&lt;f(@id:v)&quot;4&quot;&gt;&lt;f(@id:t)&quot;321&quot;&gt;&gt;&lt;r(@id:5)&quot;&quot;&lt;f(@id:v)&quot;4&quot;&gt;&lt;f(@id:t)&quot;308&quot;&gt;&gt;&lt;r(@id:11)&quot;&quot;&lt;f(@id:v)&quot;4&quot;&gt;&lt;f(@id:t)&quot;329&quot;&gt;&gt;&lt;r(@id:7)&quot;&quot;&lt;f(@id:v)&quot;3&quot;&gt;&lt;f(@id:t)&quot;377&quot;&gt;&gt;&lt;r(@id:15)&quot;&quot;&lt;f(@id:v)&quot;4&quot;&gt;&lt;f(@id:t)&quot;367&quot;&gt;&gt;&lt;r(@id:10)&quot;&quot;&lt;f(@id:v)&quot;2&quot;&gt;&lt;f(@id:t)&quot;371&quot;&gt;&gt;&gt;&lt;d(@id:030-001)&quot;&quot;&lt;r(@id:3)&quot;&quot;&lt;f(@id:v)&quot;1&quot;&gt;&lt;f(@id:t)&quot;197&quot;&gt;&gt;&lt;r(@id:9)&quot;&quot;&lt;f(@id:v)&quot;1&quot;&gt;&lt;f(@id:t)&quot;195&quot;&gt;&gt;&lt;r(@id:14)&quot;&quot;&lt;f(@id:v)&quot;1&quot;&gt;&lt;f(@id:t)&quot;271&quot;&gt;&gt;&lt;r(@id:6)&quot;&quot;&lt;f(@id:v)&quot;1&quot;&gt;&lt;f(@id:t)&quot;200&quot;&gt;&gt;&lt;r(@id:2)&quot;&quot;&lt;f(@id:v)&quot;1&quot;&gt;&lt;f(@id:t)&quot;292&quot;&gt;&gt;&lt;r(@id:12)&quot;&quot;&lt;f(@id:v)&quot;1&quot;&gt;&lt;f(@id:t)&quot;204&quot;&gt;&gt;&lt;r(@id:13)&quot;&quot;&lt;f(@id:v)&quot;1&quot;&gt;&lt;f(@id:t)&quot;241&quot;&gt;&gt;&lt;r(@id:8)&quot;&quot;&lt;f(@id:v)&quot;1&quot;&gt;&lt;f(@id:t)&quot;248&quot;&gt;&gt;&gt;&lt;d(@id:031-001)&quot;&quot;&lt;r(@id:9)&quot;&quot;&lt;f(@id:v)&quot;1&quot;&gt;&lt;f(@id:t)&quot;116&quot;&gt;&gt;&lt;r(@id:3)&quot;&quot;&lt;f(@id:v)&quot;1&quot;&gt;&lt;f(@id:t)&quot;158&quot;&gt;&gt;&lt;r(@id:2)&quot;&quot;&lt;f(@id:v)&quot;1&quot;&gt;&lt;f(@id:t)&quot;252&quot;&gt;&gt;&lt;r(@id:10)&quot;&quot;&lt;f(@id:v)&quot;1&quot;&gt;&lt;f(@id:t)&quot;174&quot;&gt;&gt;&lt;r(@id:13)&quot;&quot;&lt;f(@id:v)&quot;1&quot;&gt;&lt;f(@id:t)&quot;184&quot;&gt;&gt;&lt;r(@id:12)&quot;&quot;&lt;f(@id:v)&quot;1&quot;&gt;&lt;f(@id:t)&quot;172&quot;&gt;&gt;&lt;r(@id:6)&quot;&quot;&lt;f(@id:v)&quot;1&quot;&gt;&lt;f(@id:t)&quot;214&quot;&gt;&gt;&lt;r(@id:8)&quot;&quot;&lt;f(@id:v)&quot;1&quot;&gt;&lt;f(@id:t)&quot;232&quot;&gt;&gt;&lt;r(@id:4)&quot;&quot;&lt;f(@id:v)&quot;1&quot;&gt;&lt;f(@id:t)&quot;256&quot;&gt;&gt;&gt;&gt;&gt;"/>
</p:tagLst>
</file>

<file path=ppt/tags/tag1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7&quot;&gt;&lt;nocMode&quot;Manual&quot;&gt;&lt;nocMin&quot;1&quot;&gt;&lt;nocMax&quot;4&quot;&gt;&gt;&gt;"/>
  <p:tag name="KPI_HAS_CHART" val="true"/>
</p:tagLst>
</file>

<file path=ppt/tags/tag100.xml><?xml version="1.0" encoding="utf-8"?>
<p:tagLst xmlns:a="http://schemas.openxmlformats.org/drawingml/2006/main" xmlns:r="http://schemas.openxmlformats.org/officeDocument/2006/relationships" xmlns:p="http://schemas.openxmlformats.org/presentationml/2006/main">
  <p:tag name="KPI_HAS_CHART" val="false"/>
</p:tagLst>
</file>

<file path=ppt/tags/tag101.xml><?xml version="1.0" encoding="utf-8"?>
<p:tagLst xmlns:a="http://schemas.openxmlformats.org/drawingml/2006/main" xmlns:r="http://schemas.openxmlformats.org/officeDocument/2006/relationships" xmlns:p="http://schemas.openxmlformats.org/presentationml/2006/main">
  <p:tag name="KPI_HAS_CHART" val="false"/>
</p:tagLst>
</file>

<file path=ppt/tags/tag102.xml><?xml version="1.0" encoding="utf-8"?>
<p:tagLst xmlns:a="http://schemas.openxmlformats.org/drawingml/2006/main" xmlns:r="http://schemas.openxmlformats.org/officeDocument/2006/relationships" xmlns:p="http://schemas.openxmlformats.org/presentationml/2006/main">
  <p:tag name="KPI_HAS_CHART" val="false"/>
</p:tagLst>
</file>

<file path=ppt/tags/tag103.xml><?xml version="1.0" encoding="utf-8"?>
<p:tagLst xmlns:a="http://schemas.openxmlformats.org/drawingml/2006/main" xmlns:r="http://schemas.openxmlformats.org/officeDocument/2006/relationships" xmlns:p="http://schemas.openxmlformats.org/presentationml/2006/main">
  <p:tag name="KPI_HAS_CHART" val="false"/>
</p:tagLst>
</file>

<file path=ppt/tags/tag104.xml><?xml version="1.0" encoding="utf-8"?>
<p:tagLst xmlns:a="http://schemas.openxmlformats.org/drawingml/2006/main" xmlns:r="http://schemas.openxmlformats.org/officeDocument/2006/relationships" xmlns:p="http://schemas.openxmlformats.org/presentationml/2006/main">
  <p:tag name="KPI_HAS_CHART" val="false"/>
</p:tagLst>
</file>

<file path=ppt/tags/tag10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41&quot;&gt;&lt;nocMode&quot;Auto&quot;&gt;&gt;&gt;"/>
  <p:tag name="KPI_HAS_CHART" val="true"/>
</p:tagLst>
</file>

<file path=ppt/tags/tag106.xml><?xml version="1.0" encoding="utf-8"?>
<p:tagLst xmlns:a="http://schemas.openxmlformats.org/drawingml/2006/main" xmlns:r="http://schemas.openxmlformats.org/officeDocument/2006/relationships" xmlns:p="http://schemas.openxmlformats.org/presentationml/2006/main">
  <p:tag name="QUESTION" val="true"/>
</p:tagLst>
</file>

<file path=ppt/tags/tag107.xml><?xml version="1.0" encoding="utf-8"?>
<p:tagLst xmlns:a="http://schemas.openxmlformats.org/drawingml/2006/main" xmlns:r="http://schemas.openxmlformats.org/officeDocument/2006/relationships" xmlns:p="http://schemas.openxmlformats.org/presentationml/2006/main">
  <p:tag name="CHOICE" val="true"/>
</p:tagLst>
</file>

<file path=ppt/tags/tag108.xml><?xml version="1.0" encoding="utf-8"?>
<p:tagLst xmlns:a="http://schemas.openxmlformats.org/drawingml/2006/main" xmlns:r="http://schemas.openxmlformats.org/officeDocument/2006/relationships" xmlns:p="http://schemas.openxmlformats.org/presentationml/2006/main">
  <p:tag name="KPI_HAS_CHART" val="false"/>
</p:tagLst>
</file>

<file path=ppt/tags/tag109.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CHOICE" val="true"/>
</p:tagLst>
</file>

<file path=ppt/tags/tag11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42&quot;&gt;&lt;nocMode&quot;Manual&quot;&gt;&lt;nocMin&quot;1&quot;&gt;&lt;nocMax&quot;2&quot;&gt;&gt;&gt;"/>
  <p:tag name="KPI_HAS_CHART" val="true"/>
</p:tagLst>
</file>

<file path=ppt/tags/tag111.xml><?xml version="1.0" encoding="utf-8"?>
<p:tagLst xmlns:a="http://schemas.openxmlformats.org/drawingml/2006/main" xmlns:r="http://schemas.openxmlformats.org/officeDocument/2006/relationships" xmlns:p="http://schemas.openxmlformats.org/presentationml/2006/main">
  <p:tag name="QUESTION" val="true"/>
</p:tagLst>
</file>

<file path=ppt/tags/tag112.xml><?xml version="1.0" encoding="utf-8"?>
<p:tagLst xmlns:a="http://schemas.openxmlformats.org/drawingml/2006/main" xmlns:r="http://schemas.openxmlformats.org/officeDocument/2006/relationships" xmlns:p="http://schemas.openxmlformats.org/presentationml/2006/main">
  <p:tag name="CHOICE" val="true"/>
</p:tagLst>
</file>

<file path=ppt/tags/tag1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1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43&quot;&gt;&lt;nocMode&quot;Manual&quot;&gt;&lt;nocMin&quot;1&quot;&gt;&lt;nocMax&quot;4&quot;&gt;&gt;&gt;"/>
  <p:tag name="KPI_HAS_CHART" val="true"/>
</p:tagLst>
</file>

<file path=ppt/tags/tag118.xml><?xml version="1.0" encoding="utf-8"?>
<p:tagLst xmlns:a="http://schemas.openxmlformats.org/drawingml/2006/main" xmlns:r="http://schemas.openxmlformats.org/officeDocument/2006/relationships" xmlns:p="http://schemas.openxmlformats.org/presentationml/2006/main">
  <p:tag name="QUESTION" val="true"/>
</p:tagLst>
</file>

<file path=ppt/tags/tag119.xml><?xml version="1.0" encoding="utf-8"?>
<p:tagLst xmlns:a="http://schemas.openxmlformats.org/drawingml/2006/main" xmlns:r="http://schemas.openxmlformats.org/officeDocument/2006/relationships" xmlns:p="http://schemas.openxmlformats.org/presentationml/2006/main">
  <p:tag name="CHOICE" val="true"/>
</p:tagLst>
</file>

<file path=ppt/tags/tag1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8&quot;&gt;&lt;nocMode&quot;Manual&quot;&gt;&lt;nocMin&quot;1&quot;&gt;&lt;nocMax&quot;4&quot;&gt;&gt;&gt;"/>
  <p:tag name="KPI_HAS_CHART" val="true"/>
</p:tagLst>
</file>

<file path=ppt/tags/tag120.xml><?xml version="1.0" encoding="utf-8"?>
<p:tagLst xmlns:a="http://schemas.openxmlformats.org/drawingml/2006/main" xmlns:r="http://schemas.openxmlformats.org/officeDocument/2006/relationships" xmlns:p="http://schemas.openxmlformats.org/presentationml/2006/main">
  <p:tag name="KPI_HAS_CHART" val="false"/>
</p:tagLst>
</file>

<file path=ppt/tags/tag12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44&quot;&gt;&lt;nocMode&quot;Manual&quot;&gt;&lt;nocMin&quot;1&quot;&gt;&lt;nocMax&quot;4&quot;&gt;&gt;&gt;"/>
  <p:tag name="KPI_HAS_CHART" val="true"/>
</p:tagLst>
</file>

<file path=ppt/tags/tag123.xml><?xml version="1.0" encoding="utf-8"?>
<p:tagLst xmlns:a="http://schemas.openxmlformats.org/drawingml/2006/main" xmlns:r="http://schemas.openxmlformats.org/officeDocument/2006/relationships" xmlns:p="http://schemas.openxmlformats.org/presentationml/2006/main">
  <p:tag name="QUESTION" val="true"/>
</p:tagLst>
</file>

<file path=ppt/tags/tag124.xml><?xml version="1.0" encoding="utf-8"?>
<p:tagLst xmlns:a="http://schemas.openxmlformats.org/drawingml/2006/main" xmlns:r="http://schemas.openxmlformats.org/officeDocument/2006/relationships" xmlns:p="http://schemas.openxmlformats.org/presentationml/2006/main">
  <p:tag name="CHOICE" val="true"/>
</p:tagLst>
</file>

<file path=ppt/tags/tag125.xml><?xml version="1.0" encoding="utf-8"?>
<p:tagLst xmlns:a="http://schemas.openxmlformats.org/drawingml/2006/main" xmlns:r="http://schemas.openxmlformats.org/officeDocument/2006/relationships" xmlns:p="http://schemas.openxmlformats.org/presentationml/2006/main">
  <p:tag name="KPI_HAS_CHART" val="false"/>
</p:tagLst>
</file>

<file path=ppt/tags/tag126.xml><?xml version="1.0" encoding="utf-8"?>
<p:tagLst xmlns:a="http://schemas.openxmlformats.org/drawingml/2006/main" xmlns:r="http://schemas.openxmlformats.org/officeDocument/2006/relationships" xmlns:p="http://schemas.openxmlformats.org/presentationml/2006/main">
  <p:tag name="KPI_HAS_CHART" val="false"/>
</p:tagLst>
</file>

<file path=ppt/tags/tag127.xml><?xml version="1.0" encoding="utf-8"?>
<p:tagLst xmlns:a="http://schemas.openxmlformats.org/drawingml/2006/main" xmlns:r="http://schemas.openxmlformats.org/officeDocument/2006/relationships" xmlns:p="http://schemas.openxmlformats.org/presentationml/2006/main">
  <p:tag name="KPI_HAS_CHART" val="false"/>
</p:tagLst>
</file>

<file path=ppt/tags/tag128.xml><?xml version="1.0" encoding="utf-8"?>
<p:tagLst xmlns:a="http://schemas.openxmlformats.org/drawingml/2006/main" xmlns:r="http://schemas.openxmlformats.org/officeDocument/2006/relationships" xmlns:p="http://schemas.openxmlformats.org/presentationml/2006/main">
  <p:tag name="KPI_HAS_CHART" val="false"/>
</p:tagLst>
</file>

<file path=ppt/tags/tag129.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CHOICE" val="true"/>
</p:tagLst>
</file>

<file path=ppt/tags/tag130.xml><?xml version="1.0" encoding="utf-8"?>
<p:tagLst xmlns:a="http://schemas.openxmlformats.org/drawingml/2006/main" xmlns:r="http://schemas.openxmlformats.org/officeDocument/2006/relationships" xmlns:p="http://schemas.openxmlformats.org/presentationml/2006/main">
  <p:tag name="KPI_HAS_CHART" val="false"/>
</p:tagLst>
</file>

<file path=ppt/tags/tag131.xml><?xml version="1.0" encoding="utf-8"?>
<p:tagLst xmlns:a="http://schemas.openxmlformats.org/drawingml/2006/main" xmlns:r="http://schemas.openxmlformats.org/officeDocument/2006/relationships" xmlns:p="http://schemas.openxmlformats.org/presentationml/2006/main">
  <p:tag name="KPI_HAS_CHART" val="false"/>
</p:tagLst>
</file>

<file path=ppt/tags/tag13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3.xml><?xml version="1.0" encoding="utf-8"?>
<p:tagLst xmlns:a="http://schemas.openxmlformats.org/drawingml/2006/main" xmlns:r="http://schemas.openxmlformats.org/officeDocument/2006/relationships" xmlns:p="http://schemas.openxmlformats.org/presentationml/2006/main">
  <p:tag name="KPI_HAS_CHART" val="false"/>
</p:tagLst>
</file>

<file path=ppt/tags/tag134.xml><?xml version="1.0" encoding="utf-8"?>
<p:tagLst xmlns:a="http://schemas.openxmlformats.org/drawingml/2006/main" xmlns:r="http://schemas.openxmlformats.org/officeDocument/2006/relationships" xmlns:p="http://schemas.openxmlformats.org/presentationml/2006/main">
  <p:tag name="KPI_HAS_CHART" val="false"/>
</p:tagLst>
</file>

<file path=ppt/tags/tag135.xml><?xml version="1.0" encoding="utf-8"?>
<p:tagLst xmlns:a="http://schemas.openxmlformats.org/drawingml/2006/main" xmlns:r="http://schemas.openxmlformats.org/officeDocument/2006/relationships" xmlns:p="http://schemas.openxmlformats.org/presentationml/2006/main">
  <p:tag name="KPI_HAS_CHART" val="false"/>
</p:tagLst>
</file>

<file path=ppt/tags/tag136.xml><?xml version="1.0" encoding="utf-8"?>
<p:tagLst xmlns:a="http://schemas.openxmlformats.org/drawingml/2006/main" xmlns:r="http://schemas.openxmlformats.org/officeDocument/2006/relationships" xmlns:p="http://schemas.openxmlformats.org/presentationml/2006/main">
  <p:tag name="KPI_HAS_CHART" val="false"/>
</p:tagLst>
</file>

<file path=ppt/tags/tag137.xml><?xml version="1.0" encoding="utf-8"?>
<p:tagLst xmlns:a="http://schemas.openxmlformats.org/drawingml/2006/main" xmlns:r="http://schemas.openxmlformats.org/officeDocument/2006/relationships" xmlns:p="http://schemas.openxmlformats.org/presentationml/2006/main">
  <p:tag name="KPI_HAS_CHART" val="false"/>
</p:tagLst>
</file>

<file path=ppt/tags/tag138.xml><?xml version="1.0" encoding="utf-8"?>
<p:tagLst xmlns:a="http://schemas.openxmlformats.org/drawingml/2006/main" xmlns:r="http://schemas.openxmlformats.org/officeDocument/2006/relationships" xmlns:p="http://schemas.openxmlformats.org/presentationml/2006/main">
  <p:tag name="KPI_HAS_CHART" val="false"/>
</p:tagLst>
</file>

<file path=ppt/tags/tag139.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9&quot;&gt;&lt;nocMode&quot;Manual&quot;&gt;&lt;nocMin&quot;1&quot;&gt;&lt;nocMax&quot;2&quot;&gt;&gt;&gt;"/>
  <p:tag name="KPI_HAS_CHART" val="true"/>
</p:tagLst>
</file>

<file path=ppt/tags/tag140.xml><?xml version="1.0" encoding="utf-8"?>
<p:tagLst xmlns:a="http://schemas.openxmlformats.org/drawingml/2006/main" xmlns:r="http://schemas.openxmlformats.org/officeDocument/2006/relationships" xmlns:p="http://schemas.openxmlformats.org/presentationml/2006/main">
  <p:tag name="KPI_HAS_CHART" val="false"/>
</p:tagLst>
</file>

<file path=ppt/tags/tag141.xml><?xml version="1.0" encoding="utf-8"?>
<p:tagLst xmlns:a="http://schemas.openxmlformats.org/drawingml/2006/main" xmlns:r="http://schemas.openxmlformats.org/officeDocument/2006/relationships" xmlns:p="http://schemas.openxmlformats.org/presentationml/2006/main">
  <p:tag name="KPI_HAS_CHART" val="false"/>
</p:tagLst>
</file>

<file path=ppt/tags/tag142.xml><?xml version="1.0" encoding="utf-8"?>
<p:tagLst xmlns:a="http://schemas.openxmlformats.org/drawingml/2006/main" xmlns:r="http://schemas.openxmlformats.org/officeDocument/2006/relationships" xmlns:p="http://schemas.openxmlformats.org/presentationml/2006/main">
  <p:tag name="KPI_HAS_CHART" val="false"/>
</p:tagLst>
</file>

<file path=ppt/tags/tag14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4.xml><?xml version="1.0" encoding="utf-8"?>
<p:tagLst xmlns:a="http://schemas.openxmlformats.org/drawingml/2006/main" xmlns:r="http://schemas.openxmlformats.org/officeDocument/2006/relationships" xmlns:p="http://schemas.openxmlformats.org/presentationml/2006/main">
  <p:tag name="KPI_HAS_CHART" val="false"/>
</p:tagLst>
</file>

<file path=ppt/tags/tag145.xml><?xml version="1.0" encoding="utf-8"?>
<p:tagLst xmlns:a="http://schemas.openxmlformats.org/drawingml/2006/main" xmlns:r="http://schemas.openxmlformats.org/officeDocument/2006/relationships" xmlns:p="http://schemas.openxmlformats.org/presentationml/2006/main">
  <p:tag name="KPI_HAS_CHART" val="false"/>
</p:tagLst>
</file>

<file path=ppt/tags/tag14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45&quot;&gt;&lt;nocMode&quot;Auto&quot;&gt;&gt;&gt;"/>
  <p:tag name="KPI_HAS_CHART" val="true"/>
</p:tagLst>
</file>

<file path=ppt/tags/tag147.xml><?xml version="1.0" encoding="utf-8"?>
<p:tagLst xmlns:a="http://schemas.openxmlformats.org/drawingml/2006/main" xmlns:r="http://schemas.openxmlformats.org/officeDocument/2006/relationships" xmlns:p="http://schemas.openxmlformats.org/presentationml/2006/main">
  <p:tag name="QUESTION" val="true"/>
</p:tagLst>
</file>

<file path=ppt/tags/tag148.xml><?xml version="1.0" encoding="utf-8"?>
<p:tagLst xmlns:a="http://schemas.openxmlformats.org/drawingml/2006/main" xmlns:r="http://schemas.openxmlformats.org/officeDocument/2006/relationships" xmlns:p="http://schemas.openxmlformats.org/presentationml/2006/main">
  <p:tag name="CHOICE" val="true"/>
</p:tagLst>
</file>

<file path=ppt/tags/tag149.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QUESTION" val="true"/>
</p:tagLst>
</file>

<file path=ppt/tags/tag150.xml><?xml version="1.0" encoding="utf-8"?>
<p:tagLst xmlns:a="http://schemas.openxmlformats.org/drawingml/2006/main" xmlns:r="http://schemas.openxmlformats.org/officeDocument/2006/relationships" xmlns:p="http://schemas.openxmlformats.org/presentationml/2006/main">
  <p:tag name="KPI_HAS_CHART" val="false"/>
</p:tagLst>
</file>

<file path=ppt/tags/tag151.xml><?xml version="1.0" encoding="utf-8"?>
<p:tagLst xmlns:a="http://schemas.openxmlformats.org/drawingml/2006/main" xmlns:r="http://schemas.openxmlformats.org/officeDocument/2006/relationships" xmlns:p="http://schemas.openxmlformats.org/presentationml/2006/main">
  <p:tag name="KPI_HAS_CHART" val="false"/>
</p:tagLst>
</file>

<file path=ppt/tags/tag152.xml><?xml version="1.0" encoding="utf-8"?>
<p:tagLst xmlns:a="http://schemas.openxmlformats.org/drawingml/2006/main" xmlns:r="http://schemas.openxmlformats.org/officeDocument/2006/relationships" xmlns:p="http://schemas.openxmlformats.org/presentationml/2006/main">
  <p:tag name="KPI_HAS_CHART" val="false"/>
</p:tagLst>
</file>

<file path=ppt/tags/tag153.xml><?xml version="1.0" encoding="utf-8"?>
<p:tagLst xmlns:a="http://schemas.openxmlformats.org/drawingml/2006/main" xmlns:r="http://schemas.openxmlformats.org/officeDocument/2006/relationships" xmlns:p="http://schemas.openxmlformats.org/presentationml/2006/main">
  <p:tag name="KPI_HAS_CHART" val="false"/>
</p:tagLst>
</file>

<file path=ppt/tags/tag15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5.xml><?xml version="1.0" encoding="utf-8"?>
<p:tagLst xmlns:a="http://schemas.openxmlformats.org/drawingml/2006/main" xmlns:r="http://schemas.openxmlformats.org/officeDocument/2006/relationships" xmlns:p="http://schemas.openxmlformats.org/presentationml/2006/main">
  <p:tag name="KPI_HAS_CHART" val="false"/>
</p:tagLst>
</file>

<file path=ppt/tags/tag15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46&quot;&gt;&lt;nocMode&quot;Manual&quot;&gt;&lt;nocMin&quot;1&quot;&gt;&lt;nocMax&quot;4&quot;&gt;&gt;&gt;"/>
  <p:tag name="KPI_HAS_CHART" val="true"/>
</p:tagLst>
</file>

<file path=ppt/tags/tag157.xml><?xml version="1.0" encoding="utf-8"?>
<p:tagLst xmlns:a="http://schemas.openxmlformats.org/drawingml/2006/main" xmlns:r="http://schemas.openxmlformats.org/officeDocument/2006/relationships" xmlns:p="http://schemas.openxmlformats.org/presentationml/2006/main">
  <p:tag name="QUESTION" val="true"/>
</p:tagLst>
</file>

<file path=ppt/tags/tag158.xml><?xml version="1.0" encoding="utf-8"?>
<p:tagLst xmlns:a="http://schemas.openxmlformats.org/drawingml/2006/main" xmlns:r="http://schemas.openxmlformats.org/officeDocument/2006/relationships" xmlns:p="http://schemas.openxmlformats.org/presentationml/2006/main">
  <p:tag name="CHOICE" val="true"/>
</p:tagLst>
</file>

<file path=ppt/tags/tag15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47&quot;&gt;&lt;nocMode&quot;Manual&quot;&gt;&lt;nocMin&quot;1&quot;&gt;&lt;nocMax&quot;4&quot;&gt;&gt;&gt;"/>
  <p:tag name="KPI_HAS_CHART" val="true"/>
</p:tagLst>
</file>

<file path=ppt/tags/tag16.xml><?xml version="1.0" encoding="utf-8"?>
<p:tagLst xmlns:a="http://schemas.openxmlformats.org/drawingml/2006/main" xmlns:r="http://schemas.openxmlformats.org/officeDocument/2006/relationships" xmlns:p="http://schemas.openxmlformats.org/presentationml/2006/main">
  <p:tag name="CHOICE" val="true"/>
</p:tagLst>
</file>

<file path=ppt/tags/tag160.xml><?xml version="1.0" encoding="utf-8"?>
<p:tagLst xmlns:a="http://schemas.openxmlformats.org/drawingml/2006/main" xmlns:r="http://schemas.openxmlformats.org/officeDocument/2006/relationships" xmlns:p="http://schemas.openxmlformats.org/presentationml/2006/main">
  <p:tag name="QUESTION" val="true"/>
</p:tagLst>
</file>

<file path=ppt/tags/tag161.xml><?xml version="1.0" encoding="utf-8"?>
<p:tagLst xmlns:a="http://schemas.openxmlformats.org/drawingml/2006/main" xmlns:r="http://schemas.openxmlformats.org/officeDocument/2006/relationships" xmlns:p="http://schemas.openxmlformats.org/presentationml/2006/main">
  <p:tag name="CHOICE" val="true"/>
</p:tagLst>
</file>

<file path=ppt/tags/tag16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48&quot;&gt;&lt;nocMode&quot;Manual&quot;&gt;&lt;nocMin&quot;1&quot;&gt;&lt;nocMax&quot;2&quot;&gt;&gt;&gt;"/>
  <p:tag name="KPI_HAS_CHART" val="true"/>
</p:tagLst>
</file>

<file path=ppt/tags/tag163.xml><?xml version="1.0" encoding="utf-8"?>
<p:tagLst xmlns:a="http://schemas.openxmlformats.org/drawingml/2006/main" xmlns:r="http://schemas.openxmlformats.org/officeDocument/2006/relationships" xmlns:p="http://schemas.openxmlformats.org/presentationml/2006/main">
  <p:tag name="QUESTION" val="true"/>
</p:tagLst>
</file>

<file path=ppt/tags/tag164.xml><?xml version="1.0" encoding="utf-8"?>
<p:tagLst xmlns:a="http://schemas.openxmlformats.org/drawingml/2006/main" xmlns:r="http://schemas.openxmlformats.org/officeDocument/2006/relationships" xmlns:p="http://schemas.openxmlformats.org/presentationml/2006/main">
  <p:tag name="CHOICE" val="true"/>
</p:tagLst>
</file>

<file path=ppt/tags/tag16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6.xml><?xml version="1.0" encoding="utf-8"?>
<p:tagLst xmlns:a="http://schemas.openxmlformats.org/drawingml/2006/main" xmlns:r="http://schemas.openxmlformats.org/officeDocument/2006/relationships" xmlns:p="http://schemas.openxmlformats.org/presentationml/2006/main">
  <p:tag name="KPI_HAS_CHART" val="false"/>
</p:tagLst>
</file>

<file path=ppt/tags/tag167.xml><?xml version="1.0" encoding="utf-8"?>
<p:tagLst xmlns:a="http://schemas.openxmlformats.org/drawingml/2006/main" xmlns:r="http://schemas.openxmlformats.org/officeDocument/2006/relationships" xmlns:p="http://schemas.openxmlformats.org/presentationml/2006/main">
  <p:tag name="KPI_HAS_CHART" val="false"/>
</p:tagLst>
</file>

<file path=ppt/tags/tag168.xml><?xml version="1.0" encoding="utf-8"?>
<p:tagLst xmlns:a="http://schemas.openxmlformats.org/drawingml/2006/main" xmlns:r="http://schemas.openxmlformats.org/officeDocument/2006/relationships" xmlns:p="http://schemas.openxmlformats.org/presentationml/2006/main">
  <p:tag name="KPI_HAS_CHART" val="false"/>
</p:tagLst>
</file>

<file path=ppt/tags/tag169.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0&quot;&gt;&lt;nocMode&quot;Manual&quot;&gt;&lt;nocMin&quot;1&quot;&gt;&lt;nocMax&quot;2&quot;&gt;&gt;&gt;"/>
  <p:tag name="KPI_HAS_CHART" val="true"/>
</p:tagLst>
</file>

<file path=ppt/tags/tag170.xml><?xml version="1.0" encoding="utf-8"?>
<p:tagLst xmlns:a="http://schemas.openxmlformats.org/drawingml/2006/main" xmlns:r="http://schemas.openxmlformats.org/officeDocument/2006/relationships" xmlns:p="http://schemas.openxmlformats.org/presentationml/2006/main">
  <p:tag name="KPI_HAS_CHART" val="false"/>
</p:tagLst>
</file>

<file path=ppt/tags/tag171.xml><?xml version="1.0" encoding="utf-8"?>
<p:tagLst xmlns:a="http://schemas.openxmlformats.org/drawingml/2006/main" xmlns:r="http://schemas.openxmlformats.org/officeDocument/2006/relationships" xmlns:p="http://schemas.openxmlformats.org/presentationml/2006/main">
  <p:tag name="KPI_HAS_CHART" val="false"/>
</p:tagLst>
</file>

<file path=ppt/tags/tag172.xml><?xml version="1.0" encoding="utf-8"?>
<p:tagLst xmlns:a="http://schemas.openxmlformats.org/drawingml/2006/main" xmlns:r="http://schemas.openxmlformats.org/officeDocument/2006/relationships" xmlns:p="http://schemas.openxmlformats.org/presentationml/2006/main">
  <p:tag name="KPI_HAS_CHART" val="false"/>
</p:tagLst>
</file>

<file path=ppt/tags/tag173.xml><?xml version="1.0" encoding="utf-8"?>
<p:tagLst xmlns:a="http://schemas.openxmlformats.org/drawingml/2006/main" xmlns:r="http://schemas.openxmlformats.org/officeDocument/2006/relationships" xmlns:p="http://schemas.openxmlformats.org/presentationml/2006/main">
  <p:tag name="KPI_HAS_CHART" val="false"/>
</p:tagLst>
</file>

<file path=ppt/tags/tag174.xml><?xml version="1.0" encoding="utf-8"?>
<p:tagLst xmlns:a="http://schemas.openxmlformats.org/drawingml/2006/main" xmlns:r="http://schemas.openxmlformats.org/officeDocument/2006/relationships" xmlns:p="http://schemas.openxmlformats.org/presentationml/2006/main">
  <p:tag name="KPI_HAS_CHART" val="false"/>
</p:tagLst>
</file>

<file path=ppt/tags/tag175.xml><?xml version="1.0" encoding="utf-8"?>
<p:tagLst xmlns:a="http://schemas.openxmlformats.org/drawingml/2006/main" xmlns:r="http://schemas.openxmlformats.org/officeDocument/2006/relationships" xmlns:p="http://schemas.openxmlformats.org/presentationml/2006/main">
  <p:tag name="KPI_HAS_CHART" val="false"/>
</p:tagLst>
</file>

<file path=ppt/tags/tag17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7.xml><?xml version="1.0" encoding="utf-8"?>
<p:tagLst xmlns:a="http://schemas.openxmlformats.org/drawingml/2006/main" xmlns:r="http://schemas.openxmlformats.org/officeDocument/2006/relationships" xmlns:p="http://schemas.openxmlformats.org/presentationml/2006/main">
  <p:tag name="KPI_HAS_CHART" val="false"/>
</p:tagLst>
</file>

<file path=ppt/tags/tag17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49&quot;&gt;&lt;nocMode&quot;Manual&quot;&gt;&lt;nocMin&quot;1&quot;&gt;&lt;nocMax&quot;4&quot;&gt;&gt;&gt;"/>
  <p:tag name="KPI_HAS_CHART" val="true"/>
</p:tagLst>
</file>

<file path=ppt/tags/tag179.xml><?xml version="1.0" encoding="utf-8"?>
<p:tagLst xmlns:a="http://schemas.openxmlformats.org/drawingml/2006/main" xmlns:r="http://schemas.openxmlformats.org/officeDocument/2006/relationships" xmlns:p="http://schemas.openxmlformats.org/presentationml/2006/main">
  <p:tag name="QUESTION" val="true"/>
</p:tagLst>
</file>

<file path=ppt/tags/tag18.xml><?xml version="1.0" encoding="utf-8"?>
<p:tagLst xmlns:a="http://schemas.openxmlformats.org/drawingml/2006/main" xmlns:r="http://schemas.openxmlformats.org/officeDocument/2006/relationships" xmlns:p="http://schemas.openxmlformats.org/presentationml/2006/main">
  <p:tag name="QUESTION" val="true"/>
</p:tagLst>
</file>

<file path=ppt/tags/tag180.xml><?xml version="1.0" encoding="utf-8"?>
<p:tagLst xmlns:a="http://schemas.openxmlformats.org/drawingml/2006/main" xmlns:r="http://schemas.openxmlformats.org/officeDocument/2006/relationships" xmlns:p="http://schemas.openxmlformats.org/presentationml/2006/main">
  <p:tag name="CHOICE" val="true"/>
</p:tagLst>
</file>

<file path=ppt/tags/tag181.xml><?xml version="1.0" encoding="utf-8"?>
<p:tagLst xmlns:a="http://schemas.openxmlformats.org/drawingml/2006/main" xmlns:r="http://schemas.openxmlformats.org/officeDocument/2006/relationships" xmlns:p="http://schemas.openxmlformats.org/presentationml/2006/main">
  <p:tag name="KPI_HAS_CHART" val="false"/>
</p:tagLst>
</file>

<file path=ppt/tags/tag18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7-001&quot;&gt;&lt;nocMode&quot;Manual&quot;&gt;&lt;nocMin&quot;1&quot;&gt;&lt;nocMax&quot;4&quot;&gt;&gt;&gt;"/>
  <p:tag name="KPI_HAS_CHART" val="true"/>
</p:tagLst>
</file>

<file path=ppt/tags/tag183.xml><?xml version="1.0" encoding="utf-8"?>
<p:tagLst xmlns:a="http://schemas.openxmlformats.org/drawingml/2006/main" xmlns:r="http://schemas.openxmlformats.org/officeDocument/2006/relationships" xmlns:p="http://schemas.openxmlformats.org/presentationml/2006/main">
  <p:tag name="CHOICE" val="true"/>
</p:tagLst>
</file>

<file path=ppt/tags/tag18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8-001&quot;&gt;&lt;nocMode&quot;Manual&quot;&gt;&lt;nocMin&quot;1&quot;&gt;&lt;nocMax&quot;4&quot;&gt;&gt;&gt;"/>
  <p:tag name="KPI_HAS_CHART" val="true"/>
</p:tagLst>
</file>

<file path=ppt/tags/tag185.xml><?xml version="1.0" encoding="utf-8"?>
<p:tagLst xmlns:a="http://schemas.openxmlformats.org/drawingml/2006/main" xmlns:r="http://schemas.openxmlformats.org/officeDocument/2006/relationships" xmlns:p="http://schemas.openxmlformats.org/presentationml/2006/main">
  <p:tag name="CHOICE" val="true"/>
</p:tagLst>
</file>

<file path=ppt/tags/tag18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9-001&quot;&gt;&lt;nocMode&quot;Manual&quot;&gt;&lt;nocMin&quot;1&quot;&gt;&lt;nocMax&quot;2&quot;&gt;&gt;&gt;"/>
  <p:tag name="KPI_HAS_CHART" val="true"/>
</p:tagLst>
</file>

<file path=ppt/tags/tag187.xml><?xml version="1.0" encoding="utf-8"?>
<p:tagLst xmlns:a="http://schemas.openxmlformats.org/drawingml/2006/main" xmlns:r="http://schemas.openxmlformats.org/officeDocument/2006/relationships" xmlns:p="http://schemas.openxmlformats.org/presentationml/2006/main">
  <p:tag name="QUESTION" val="true"/>
</p:tagLst>
</file>

<file path=ppt/tags/tag188.xml><?xml version="1.0" encoding="utf-8"?>
<p:tagLst xmlns:a="http://schemas.openxmlformats.org/drawingml/2006/main" xmlns:r="http://schemas.openxmlformats.org/officeDocument/2006/relationships" xmlns:p="http://schemas.openxmlformats.org/presentationml/2006/main">
  <p:tag name="CHOICE" val="true"/>
</p:tagLst>
</file>

<file path=ppt/tags/tag18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0-001&quot;&gt;&lt;nocMode&quot;Manual&quot;&gt;&lt;nocMin&quot;1&quot;&gt;&lt;nocMax&quot;2&quot;&gt;&gt;&gt;"/>
  <p:tag name="KPI_HAS_CHART" val="true"/>
</p:tagLst>
</file>

<file path=ppt/tags/tag19.xml><?xml version="1.0" encoding="utf-8"?>
<p:tagLst xmlns:a="http://schemas.openxmlformats.org/drawingml/2006/main" xmlns:r="http://schemas.openxmlformats.org/officeDocument/2006/relationships" xmlns:p="http://schemas.openxmlformats.org/presentationml/2006/main">
  <p:tag name="CHOICE" val="true"/>
</p:tagLst>
</file>

<file path=ppt/tags/tag190.xml><?xml version="1.0" encoding="utf-8"?>
<p:tagLst xmlns:a="http://schemas.openxmlformats.org/drawingml/2006/main" xmlns:r="http://schemas.openxmlformats.org/officeDocument/2006/relationships" xmlns:p="http://schemas.openxmlformats.org/presentationml/2006/main">
  <p:tag name="QUESTION" val="true"/>
</p:tagLst>
</file>

<file path=ppt/tags/tag191.xml><?xml version="1.0" encoding="utf-8"?>
<p:tagLst xmlns:a="http://schemas.openxmlformats.org/drawingml/2006/main" xmlns:r="http://schemas.openxmlformats.org/officeDocument/2006/relationships" xmlns:p="http://schemas.openxmlformats.org/presentationml/2006/main">
  <p:tag name="CHOICE" val="true"/>
</p:tagLst>
</file>

<file path=ppt/tags/tag19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1-001&quot;&gt;&lt;nocMode&quot;Manual&quot;&gt;&lt;nocMin&quot;1&quot;&gt;&lt;nocMax&quot;2&quot;&gt;&gt;&gt;"/>
  <p:tag name="KPI_HAS_CHART" val="true"/>
</p:tagLst>
</file>

<file path=ppt/tags/tag193.xml><?xml version="1.0" encoding="utf-8"?>
<p:tagLst xmlns:a="http://schemas.openxmlformats.org/drawingml/2006/main" xmlns:r="http://schemas.openxmlformats.org/officeDocument/2006/relationships" xmlns:p="http://schemas.openxmlformats.org/presentationml/2006/main">
  <p:tag name="QUESTION" val="true"/>
</p:tagLst>
</file>

<file path=ppt/tags/tag194.xml><?xml version="1.0" encoding="utf-8"?>
<p:tagLst xmlns:a="http://schemas.openxmlformats.org/drawingml/2006/main" xmlns:r="http://schemas.openxmlformats.org/officeDocument/2006/relationships" xmlns:p="http://schemas.openxmlformats.org/presentationml/2006/main">
  <p:tag name="CHOICE" val="true"/>
</p:tagLst>
</file>

<file path=ppt/tags/tag19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2-001&quot;&gt;&lt;nocMode&quot;Auto&quot;&gt;&gt;&gt;"/>
  <p:tag name="KPI_HAS_CHART" val="true"/>
</p:tagLst>
</file>

<file path=ppt/tags/tag196.xml><?xml version="1.0" encoding="utf-8"?>
<p:tagLst xmlns:a="http://schemas.openxmlformats.org/drawingml/2006/main" xmlns:r="http://schemas.openxmlformats.org/officeDocument/2006/relationships" xmlns:p="http://schemas.openxmlformats.org/presentationml/2006/main">
  <p:tag name="QUESTION" val="true"/>
</p:tagLst>
</file>

<file path=ppt/tags/tag197.xml><?xml version="1.0" encoding="utf-8"?>
<p:tagLst xmlns:a="http://schemas.openxmlformats.org/drawingml/2006/main" xmlns:r="http://schemas.openxmlformats.org/officeDocument/2006/relationships" xmlns:p="http://schemas.openxmlformats.org/presentationml/2006/main">
  <p:tag name="CHOICE" val="true"/>
</p:tagLst>
</file>

<file path=ppt/tags/tag19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3-001&quot;&gt;&lt;nocMode&quot;Manual&quot;&gt;&lt;nocMin&quot;1&quot;&gt;&lt;nocMax&quot;2&quot;&gt;&gt;&gt;"/>
  <p:tag name="KPI_HAS_CHART" val="true"/>
</p:tagLst>
</file>

<file path=ppt/tags/tag199.xml><?xml version="1.0" encoding="utf-8"?>
<p:tagLst xmlns:a="http://schemas.openxmlformats.org/drawingml/2006/main" xmlns:r="http://schemas.openxmlformats.org/officeDocument/2006/relationships" xmlns:p="http://schemas.openxmlformats.org/presentationml/2006/main">
  <p:tag name="QUESTION" val="tru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1&quot;&gt;&lt;nocMode&quot;Manual&quot;&gt;&lt;nocMin&quot;1&quot;&gt;&lt;nocMax&quot;2&quot;&gt;&gt;&gt;"/>
  <p:tag name="KPI_HAS_CHART" val="true"/>
</p:tagLst>
</file>

<file path=ppt/tags/tag200.xml><?xml version="1.0" encoding="utf-8"?>
<p:tagLst xmlns:a="http://schemas.openxmlformats.org/drawingml/2006/main" xmlns:r="http://schemas.openxmlformats.org/officeDocument/2006/relationships" xmlns:p="http://schemas.openxmlformats.org/presentationml/2006/main">
  <p:tag name="CHOICE" val="true"/>
</p:tagLst>
</file>

<file path=ppt/tags/tag201.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4-001&quot;&gt;&lt;nocMode&quot;Manual&quot;&gt;&lt;nocMin&quot;1&quot;&gt;&lt;nocMax&quot;2&quot;&gt;&gt;&gt;"/>
  <p:tag name="KPI_HAS_CHART" val="true"/>
</p:tagLst>
</file>

<file path=ppt/tags/tag202.xml><?xml version="1.0" encoding="utf-8"?>
<p:tagLst xmlns:a="http://schemas.openxmlformats.org/drawingml/2006/main" xmlns:r="http://schemas.openxmlformats.org/officeDocument/2006/relationships" xmlns:p="http://schemas.openxmlformats.org/presentationml/2006/main">
  <p:tag name="QUESTION" val="true"/>
</p:tagLst>
</file>

<file path=ppt/tags/tag203.xml><?xml version="1.0" encoding="utf-8"?>
<p:tagLst xmlns:a="http://schemas.openxmlformats.org/drawingml/2006/main" xmlns:r="http://schemas.openxmlformats.org/officeDocument/2006/relationships" xmlns:p="http://schemas.openxmlformats.org/presentationml/2006/main">
  <p:tag name="CHOICE" val="true"/>
</p:tagLst>
</file>

<file path=ppt/tags/tag20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5-001&quot;&gt;&lt;nocMode&quot;Manual&quot;&gt;&lt;nocMin&quot;1&quot;&gt;&lt;nocMax&quot;2&quot;&gt;&gt;&gt;"/>
  <p:tag name="KPI_HAS_CHART" val="true"/>
</p:tagLst>
</file>

<file path=ppt/tags/tag205.xml><?xml version="1.0" encoding="utf-8"?>
<p:tagLst xmlns:a="http://schemas.openxmlformats.org/drawingml/2006/main" xmlns:r="http://schemas.openxmlformats.org/officeDocument/2006/relationships" xmlns:p="http://schemas.openxmlformats.org/presentationml/2006/main">
  <p:tag name="QUESTION" val="true"/>
</p:tagLst>
</file>

<file path=ppt/tags/tag206.xml><?xml version="1.0" encoding="utf-8"?>
<p:tagLst xmlns:a="http://schemas.openxmlformats.org/drawingml/2006/main" xmlns:r="http://schemas.openxmlformats.org/officeDocument/2006/relationships" xmlns:p="http://schemas.openxmlformats.org/presentationml/2006/main">
  <p:tag name="CHOICE" val="true"/>
</p:tagLst>
</file>

<file path=ppt/tags/tag20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6-001&quot;&gt;&lt;nocMode&quot;Manual&quot;&gt;&lt;nocMin&quot;1&quot;&gt;&lt;nocMax&quot;2&quot;&gt;&gt;&gt;"/>
  <p:tag name="KPI_HAS_CHART" val="true"/>
</p:tagLst>
</file>

<file path=ppt/tags/tag208.xml><?xml version="1.0" encoding="utf-8"?>
<p:tagLst xmlns:a="http://schemas.openxmlformats.org/drawingml/2006/main" xmlns:r="http://schemas.openxmlformats.org/officeDocument/2006/relationships" xmlns:p="http://schemas.openxmlformats.org/presentationml/2006/main">
  <p:tag name="QUESTION" val="true"/>
</p:tagLst>
</file>

<file path=ppt/tags/tag209.xml><?xml version="1.0" encoding="utf-8"?>
<p:tagLst xmlns:a="http://schemas.openxmlformats.org/drawingml/2006/main" xmlns:r="http://schemas.openxmlformats.org/officeDocument/2006/relationships" xmlns:p="http://schemas.openxmlformats.org/presentationml/2006/main">
  <p:tag name="CHOICE" val="true"/>
</p:tagLst>
</file>

<file path=ppt/tags/tag21.xml><?xml version="1.0" encoding="utf-8"?>
<p:tagLst xmlns:a="http://schemas.openxmlformats.org/drawingml/2006/main" xmlns:r="http://schemas.openxmlformats.org/officeDocument/2006/relationships" xmlns:p="http://schemas.openxmlformats.org/presentationml/2006/main">
  <p:tag name="QUESTION" val="true"/>
</p:tagLst>
</file>

<file path=ppt/tags/tag21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7-001&quot;&gt;&lt;nocMode&quot;Manual&quot;&gt;&lt;nocMin&quot;1&quot;&gt;&lt;nocMax&quot;4&quot;&gt;&gt;&gt;"/>
  <p:tag name="KPI_HAS_CHART" val="true"/>
</p:tagLst>
</file>

<file path=ppt/tags/tag211.xml><?xml version="1.0" encoding="utf-8"?>
<p:tagLst xmlns:a="http://schemas.openxmlformats.org/drawingml/2006/main" xmlns:r="http://schemas.openxmlformats.org/officeDocument/2006/relationships" xmlns:p="http://schemas.openxmlformats.org/presentationml/2006/main">
  <p:tag name="QUESTION" val="true"/>
</p:tagLst>
</file>

<file path=ppt/tags/tag212.xml><?xml version="1.0" encoding="utf-8"?>
<p:tagLst xmlns:a="http://schemas.openxmlformats.org/drawingml/2006/main" xmlns:r="http://schemas.openxmlformats.org/officeDocument/2006/relationships" xmlns:p="http://schemas.openxmlformats.org/presentationml/2006/main">
  <p:tag name="CHOICE" val="true"/>
</p:tagLst>
</file>

<file path=ppt/tags/tag213.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8-001&quot;&gt;&lt;nocMode&quot;Manual&quot;&gt;&lt;nocMin&quot;1&quot;&gt;&lt;nocMax&quot;4&quot;&gt;&gt;&gt;"/>
  <p:tag name="KPI_HAS_CHART" val="true"/>
</p:tagLst>
</file>

<file path=ppt/tags/tag214.xml><?xml version="1.0" encoding="utf-8"?>
<p:tagLst xmlns:a="http://schemas.openxmlformats.org/drawingml/2006/main" xmlns:r="http://schemas.openxmlformats.org/officeDocument/2006/relationships" xmlns:p="http://schemas.openxmlformats.org/presentationml/2006/main">
  <p:tag name="QUESTION" val="true"/>
</p:tagLst>
</file>

<file path=ppt/tags/tag215.xml><?xml version="1.0" encoding="utf-8"?>
<p:tagLst xmlns:a="http://schemas.openxmlformats.org/drawingml/2006/main" xmlns:r="http://schemas.openxmlformats.org/officeDocument/2006/relationships" xmlns:p="http://schemas.openxmlformats.org/presentationml/2006/main">
  <p:tag name="CHOICE" val="true"/>
</p:tagLst>
</file>

<file path=ppt/tags/tag21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9-001&quot;&gt;&lt;nocMode&quot;Manual&quot;&gt;&lt;nocMin&quot;1&quot;&gt;&lt;nocMax&quot;4&quot;&gt;&gt;&gt;"/>
  <p:tag name="KPI_HAS_CHART" val="true"/>
</p:tagLst>
</file>

<file path=ppt/tags/tag217.xml><?xml version="1.0" encoding="utf-8"?>
<p:tagLst xmlns:a="http://schemas.openxmlformats.org/drawingml/2006/main" xmlns:r="http://schemas.openxmlformats.org/officeDocument/2006/relationships" xmlns:p="http://schemas.openxmlformats.org/presentationml/2006/main">
  <p:tag name="QUESTION" val="true"/>
</p:tagLst>
</file>

<file path=ppt/tags/tag218.xml><?xml version="1.0" encoding="utf-8"?>
<p:tagLst xmlns:a="http://schemas.openxmlformats.org/drawingml/2006/main" xmlns:r="http://schemas.openxmlformats.org/officeDocument/2006/relationships" xmlns:p="http://schemas.openxmlformats.org/presentationml/2006/main">
  <p:tag name="CHOICE" val="true"/>
</p:tagLst>
</file>

<file path=ppt/tags/tag21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0-001&quot;&gt;&lt;nocMode&quot;Manual&quot;&gt;&lt;nocMin&quot;1&quot;&gt;&lt;nocMax&quot;2&quot;&gt;&gt;&gt;"/>
  <p:tag name="KPI_HAS_CHART" val="true"/>
</p:tagLst>
</file>

<file path=ppt/tags/tag22.xml><?xml version="1.0" encoding="utf-8"?>
<p:tagLst xmlns:a="http://schemas.openxmlformats.org/drawingml/2006/main" xmlns:r="http://schemas.openxmlformats.org/officeDocument/2006/relationships" xmlns:p="http://schemas.openxmlformats.org/presentationml/2006/main">
  <p:tag name="CHOICE" val="true"/>
</p:tagLst>
</file>

<file path=ppt/tags/tag220.xml><?xml version="1.0" encoding="utf-8"?>
<p:tagLst xmlns:a="http://schemas.openxmlformats.org/drawingml/2006/main" xmlns:r="http://schemas.openxmlformats.org/officeDocument/2006/relationships" xmlns:p="http://schemas.openxmlformats.org/presentationml/2006/main">
  <p:tag name="CHOICE" val="true"/>
</p:tagLst>
</file>

<file path=ppt/tags/tag221.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1-001&quot;&gt;&lt;nocMode&quot;Manual&quot;&gt;&lt;nocMin&quot;1&quot;&gt;&lt;nocMax&quot;2&quot;&gt;&gt;&gt;"/>
  <p:tag name="KPI_HAS_CHART" val="true"/>
</p:tagLst>
</file>

<file path=ppt/tags/tag222.xml><?xml version="1.0" encoding="utf-8"?>
<p:tagLst xmlns:a="http://schemas.openxmlformats.org/drawingml/2006/main" xmlns:r="http://schemas.openxmlformats.org/officeDocument/2006/relationships" xmlns:p="http://schemas.openxmlformats.org/presentationml/2006/main">
  <p:tag name="QUESTION" val="true"/>
</p:tagLst>
</file>

<file path=ppt/tags/tag223.xml><?xml version="1.0" encoding="utf-8"?>
<p:tagLst xmlns:a="http://schemas.openxmlformats.org/drawingml/2006/main" xmlns:r="http://schemas.openxmlformats.org/officeDocument/2006/relationships" xmlns:p="http://schemas.openxmlformats.org/presentationml/2006/main">
  <p:tag name="CHOICE" val="true"/>
</p:tagLst>
</file>

<file path=ppt/tags/tag23.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2&quot;&gt;&lt;nocMode&quot;Auto&quot;&gt;&gt;&gt;"/>
  <p:tag name="KPI_HAS_CHART" val="true"/>
</p:tagLst>
</file>

<file path=ppt/tags/tag24.xml><?xml version="1.0" encoding="utf-8"?>
<p:tagLst xmlns:a="http://schemas.openxmlformats.org/drawingml/2006/main" xmlns:r="http://schemas.openxmlformats.org/officeDocument/2006/relationships" xmlns:p="http://schemas.openxmlformats.org/presentationml/2006/main">
  <p:tag name="QUESTION" val="true"/>
</p:tagLst>
</file>

<file path=ppt/tags/tag25.xml><?xml version="1.0" encoding="utf-8"?>
<p:tagLst xmlns:a="http://schemas.openxmlformats.org/drawingml/2006/main" xmlns:r="http://schemas.openxmlformats.org/officeDocument/2006/relationships" xmlns:p="http://schemas.openxmlformats.org/presentationml/2006/main">
  <p:tag name="CHOICE" val="true"/>
</p:tagLst>
</file>

<file path=ppt/tags/tag26.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3&quot;&gt;&lt;nocMode&quot;Manual&quot;&gt;&lt;nocMin&quot;1&quot;&gt;&lt;nocMax&quot;2&quot;&gt;&gt;&gt;"/>
  <p:tag name="KPI_HAS_CHART" val="true"/>
</p:tagLst>
</file>

<file path=ppt/tags/tag27.xml><?xml version="1.0" encoding="utf-8"?>
<p:tagLst xmlns:a="http://schemas.openxmlformats.org/drawingml/2006/main" xmlns:r="http://schemas.openxmlformats.org/officeDocument/2006/relationships" xmlns:p="http://schemas.openxmlformats.org/presentationml/2006/main">
  <p:tag name="QUESTION" val="true"/>
</p:tagLst>
</file>

<file path=ppt/tags/tag28.xml><?xml version="1.0" encoding="utf-8"?>
<p:tagLst xmlns:a="http://schemas.openxmlformats.org/drawingml/2006/main" xmlns:r="http://schemas.openxmlformats.org/officeDocument/2006/relationships" xmlns:p="http://schemas.openxmlformats.org/presentationml/2006/main">
  <p:tag name="CHOICE" val="true"/>
</p:tagLst>
</file>

<file path=ppt/tags/tag2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4&quot;&gt;&lt;nocMode&quot;Manual&quot;&gt;&lt;nocMin&quot;1&quot;&gt;&lt;nocMax&quot;2&quot;&gt;&gt;&gt;"/>
  <p:tag name="KPI_HAS_CHART" val="tru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QUESTION" val="true"/>
</p:tagLst>
</file>

<file path=ppt/tags/tag31.xml><?xml version="1.0" encoding="utf-8"?>
<p:tagLst xmlns:a="http://schemas.openxmlformats.org/drawingml/2006/main" xmlns:r="http://schemas.openxmlformats.org/officeDocument/2006/relationships" xmlns:p="http://schemas.openxmlformats.org/presentationml/2006/main">
  <p:tag name="CHOICE" val="true"/>
</p:tagLst>
</file>

<file path=ppt/tags/tag3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5&quot;&gt;&lt;nocMode&quot;Manual&quot;&gt;&lt;nocMin&quot;1&quot;&gt;&lt;nocMax&quot;2&quot;&gt;&gt;&gt;"/>
  <p:tag name="KPI_HAS_CHART" val="true"/>
</p:tagLst>
</file>

<file path=ppt/tags/tag33.xml><?xml version="1.0" encoding="utf-8"?>
<p:tagLst xmlns:a="http://schemas.openxmlformats.org/drawingml/2006/main" xmlns:r="http://schemas.openxmlformats.org/officeDocument/2006/relationships" xmlns:p="http://schemas.openxmlformats.org/presentationml/2006/main">
  <p:tag name="QUESTION" val="true"/>
</p:tagLst>
</file>

<file path=ppt/tags/tag34.xml><?xml version="1.0" encoding="utf-8"?>
<p:tagLst xmlns:a="http://schemas.openxmlformats.org/drawingml/2006/main" xmlns:r="http://schemas.openxmlformats.org/officeDocument/2006/relationships" xmlns:p="http://schemas.openxmlformats.org/presentationml/2006/main">
  <p:tag name="CHOICE" val="true"/>
</p:tagLst>
</file>

<file path=ppt/tags/tag3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6&quot;&gt;&lt;nocMode&quot;Manual&quot;&gt;&lt;nocMin&quot;1&quot;&gt;&lt;nocMax&quot;2&quot;&gt;&gt;&gt;"/>
  <p:tag name="KPI_HAS_CHART" val="true"/>
</p:tagLst>
</file>

<file path=ppt/tags/tag36.xml><?xml version="1.0" encoding="utf-8"?>
<p:tagLst xmlns:a="http://schemas.openxmlformats.org/drawingml/2006/main" xmlns:r="http://schemas.openxmlformats.org/officeDocument/2006/relationships" xmlns:p="http://schemas.openxmlformats.org/presentationml/2006/main">
  <p:tag name="QUESTION" val="true"/>
</p:tagLst>
</file>

<file path=ppt/tags/tag37.xml><?xml version="1.0" encoding="utf-8"?>
<p:tagLst xmlns:a="http://schemas.openxmlformats.org/drawingml/2006/main" xmlns:r="http://schemas.openxmlformats.org/officeDocument/2006/relationships" xmlns:p="http://schemas.openxmlformats.org/presentationml/2006/main">
  <p:tag name="CHOICE" val="true"/>
</p:tagLst>
</file>

<file path=ppt/tags/tag3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7&quot;&gt;&lt;nocMode&quot;Manual&quot;&gt;&lt;nocMin&quot;1&quot;&gt;&lt;nocMax&quot;4&quot;&gt;&gt;&gt;"/>
  <p:tag name="KPI_HAS_CHART" val="true"/>
</p:tagLst>
</file>

<file path=ppt/tags/tag39.xml><?xml version="1.0" encoding="utf-8"?>
<p:tagLst xmlns:a="http://schemas.openxmlformats.org/drawingml/2006/main" xmlns:r="http://schemas.openxmlformats.org/officeDocument/2006/relationships" xmlns:p="http://schemas.openxmlformats.org/presentationml/2006/main">
  <p:tag name="QUESTION" val="tru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CHOICE" val="true"/>
</p:tagLst>
</file>

<file path=ppt/tags/tag41.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8&quot;&gt;&lt;nocMode&quot;Manual&quot;&gt;&lt;nocMin&quot;1&quot;&gt;&lt;nocMax&quot;4&quot;&gt;&gt;&gt;"/>
  <p:tag name="KPI_HAS_CHART" val="true"/>
</p:tagLst>
</file>

<file path=ppt/tags/tag42.xml><?xml version="1.0" encoding="utf-8"?>
<p:tagLst xmlns:a="http://schemas.openxmlformats.org/drawingml/2006/main" xmlns:r="http://schemas.openxmlformats.org/officeDocument/2006/relationships" xmlns:p="http://schemas.openxmlformats.org/presentationml/2006/main">
  <p:tag name="QUESTION" val="true"/>
</p:tagLst>
</file>

<file path=ppt/tags/tag43.xml><?xml version="1.0" encoding="utf-8"?>
<p:tagLst xmlns:a="http://schemas.openxmlformats.org/drawingml/2006/main" xmlns:r="http://schemas.openxmlformats.org/officeDocument/2006/relationships" xmlns:p="http://schemas.openxmlformats.org/presentationml/2006/main">
  <p:tag name="CHOICE" val="true"/>
</p:tagLst>
</file>

<file path=ppt/tags/tag4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29&quot;&gt;&lt;nocMode&quot;Manual&quot;&gt;&lt;nocMin&quot;1&quot;&gt;&lt;nocMax&quot;4&quot;&gt;&gt;&gt;"/>
  <p:tag name="KPI_HAS_CHART" val="true"/>
</p:tagLst>
</file>

<file path=ppt/tags/tag45.xml><?xml version="1.0" encoding="utf-8"?>
<p:tagLst xmlns:a="http://schemas.openxmlformats.org/drawingml/2006/main" xmlns:r="http://schemas.openxmlformats.org/officeDocument/2006/relationships" xmlns:p="http://schemas.openxmlformats.org/presentationml/2006/main">
  <p:tag name="QUESTION" val="true"/>
</p:tagLst>
</file>

<file path=ppt/tags/tag46.xml><?xml version="1.0" encoding="utf-8"?>
<p:tagLst xmlns:a="http://schemas.openxmlformats.org/drawingml/2006/main" xmlns:r="http://schemas.openxmlformats.org/officeDocument/2006/relationships" xmlns:p="http://schemas.openxmlformats.org/presentationml/2006/main">
  <p:tag name="CHOICE" val="true"/>
</p:tagLst>
</file>

<file path=ppt/tags/tag4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0&quot;&gt;&lt;nocMode&quot;Manual&quot;&gt;&lt;nocMin&quot;1&quot;&gt;&lt;nocMax&quot;2&quot;&gt;&gt;&gt;"/>
  <p:tag name="KPI_HAS_CHART" val="true"/>
</p:tagLst>
</file>

<file path=ppt/tags/tag48.xml><?xml version="1.0" encoding="utf-8"?>
<p:tagLst xmlns:a="http://schemas.openxmlformats.org/drawingml/2006/main" xmlns:r="http://schemas.openxmlformats.org/officeDocument/2006/relationships" xmlns:p="http://schemas.openxmlformats.org/presentationml/2006/main">
  <p:tag name="CHOICE" val="true"/>
</p:tagLst>
</file>

<file path=ppt/tags/tag4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1&quot;&gt;&lt;nocMode&quot;Manual&quot;&gt;&lt;nocMin&quot;1&quot;&gt;&lt;nocMax&quot;2&quot;&gt;&gt;&gt;"/>
  <p:tag name="KPI_HAS_CHART" val="tru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50.xml><?xml version="1.0" encoding="utf-8"?>
<p:tagLst xmlns:a="http://schemas.openxmlformats.org/drawingml/2006/main" xmlns:r="http://schemas.openxmlformats.org/officeDocument/2006/relationships" xmlns:p="http://schemas.openxmlformats.org/presentationml/2006/main">
  <p:tag name="QUESTION" val="true"/>
</p:tagLst>
</file>

<file path=ppt/tags/tag51.xml><?xml version="1.0" encoding="utf-8"?>
<p:tagLst xmlns:a="http://schemas.openxmlformats.org/drawingml/2006/main" xmlns:r="http://schemas.openxmlformats.org/officeDocument/2006/relationships" xmlns:p="http://schemas.openxmlformats.org/presentationml/2006/main">
  <p:tag name="CHOICE" val="true"/>
</p:tagLst>
</file>

<file path=ppt/tags/tag52.xml><?xml version="1.0" encoding="utf-8"?>
<p:tagLst xmlns:a="http://schemas.openxmlformats.org/drawingml/2006/main" xmlns:r="http://schemas.openxmlformats.org/officeDocument/2006/relationships" xmlns:p="http://schemas.openxmlformats.org/presentationml/2006/main">
  <p:tag name="KPI_HAS_CHART" val="false"/>
</p:tagLst>
</file>

<file path=ppt/tags/tag53.xml><?xml version="1.0" encoding="utf-8"?>
<p:tagLst xmlns:a="http://schemas.openxmlformats.org/drawingml/2006/main" xmlns:r="http://schemas.openxmlformats.org/officeDocument/2006/relationships" xmlns:p="http://schemas.openxmlformats.org/presentationml/2006/main">
  <p:tag name="KPI_HAS_CHART" val="false"/>
</p:tagLst>
</file>

<file path=ppt/tags/tag54.xml><?xml version="1.0" encoding="utf-8"?>
<p:tagLst xmlns:a="http://schemas.openxmlformats.org/drawingml/2006/main" xmlns:r="http://schemas.openxmlformats.org/officeDocument/2006/relationships" xmlns:p="http://schemas.openxmlformats.org/presentationml/2006/main">
  <p:tag name="KPI_HAS_CHART" val="false"/>
</p:tagLst>
</file>

<file path=ppt/tags/tag55.xml><?xml version="1.0" encoding="utf-8"?>
<p:tagLst xmlns:a="http://schemas.openxmlformats.org/drawingml/2006/main" xmlns:r="http://schemas.openxmlformats.org/officeDocument/2006/relationships" xmlns:p="http://schemas.openxmlformats.org/presentationml/2006/main">
  <p:tag name="KPI_HAS_CHART" val="false"/>
</p:tagLst>
</file>

<file path=ppt/tags/tag56.xml><?xml version="1.0" encoding="utf-8"?>
<p:tagLst xmlns:a="http://schemas.openxmlformats.org/drawingml/2006/main" xmlns:r="http://schemas.openxmlformats.org/officeDocument/2006/relationships" xmlns:p="http://schemas.openxmlformats.org/presentationml/2006/main">
  <p:tag name="KPI_HAS_CHART" val="false"/>
</p:tagLst>
</file>

<file path=ppt/tags/tag5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2&quot;&gt;&lt;nocMode&quot;Manual&quot;&gt;&lt;nocMin&quot;1&quot;&gt;&lt;nocMax&quot;4&quot;&gt;&gt;&gt;"/>
  <p:tag name="KPI_HAS_CHART" val="true"/>
</p:tagLst>
</file>

<file path=ppt/tags/tag58.xml><?xml version="1.0" encoding="utf-8"?>
<p:tagLst xmlns:a="http://schemas.openxmlformats.org/drawingml/2006/main" xmlns:r="http://schemas.openxmlformats.org/officeDocument/2006/relationships" xmlns:p="http://schemas.openxmlformats.org/presentationml/2006/main">
  <p:tag name="QUESTION" val="true"/>
</p:tagLst>
</file>

<file path=ppt/tags/tag59.xml><?xml version="1.0" encoding="utf-8"?>
<p:tagLst xmlns:a="http://schemas.openxmlformats.org/drawingml/2006/main" xmlns:r="http://schemas.openxmlformats.org/officeDocument/2006/relationships" xmlns:p="http://schemas.openxmlformats.org/presentationml/2006/main">
  <p:tag name="CHOICE" val="tru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60.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3&quot;&gt;&lt;nocMode&quot;Manual&quot;&gt;&lt;nocMin&quot;1&quot;&gt;&lt;nocMax&quot;2&quot;&gt;&gt;&gt;"/>
  <p:tag name="KPI_HAS_CHART" val="true"/>
</p:tagLst>
</file>

<file path=ppt/tags/tag61.xml><?xml version="1.0" encoding="utf-8"?>
<p:tagLst xmlns:a="http://schemas.openxmlformats.org/drawingml/2006/main" xmlns:r="http://schemas.openxmlformats.org/officeDocument/2006/relationships" xmlns:p="http://schemas.openxmlformats.org/presentationml/2006/main">
  <p:tag name="QUESTION" val="true"/>
</p:tagLst>
</file>

<file path=ppt/tags/tag62.xml><?xml version="1.0" encoding="utf-8"?>
<p:tagLst xmlns:a="http://schemas.openxmlformats.org/drawingml/2006/main" xmlns:r="http://schemas.openxmlformats.org/officeDocument/2006/relationships" xmlns:p="http://schemas.openxmlformats.org/presentationml/2006/main">
  <p:tag name="CHOICE" val="true"/>
</p:tagLst>
</file>

<file path=ppt/tags/tag63.xml><?xml version="1.0" encoding="utf-8"?>
<p:tagLst xmlns:a="http://schemas.openxmlformats.org/drawingml/2006/main" xmlns:r="http://schemas.openxmlformats.org/officeDocument/2006/relationships" xmlns:p="http://schemas.openxmlformats.org/presentationml/2006/main">
  <p:tag name="KPI_HAS_CHART" val="false"/>
</p:tagLst>
</file>

<file path=ppt/tags/tag64.xml><?xml version="1.0" encoding="utf-8"?>
<p:tagLst xmlns:a="http://schemas.openxmlformats.org/drawingml/2006/main" xmlns:r="http://schemas.openxmlformats.org/officeDocument/2006/relationships" xmlns:p="http://schemas.openxmlformats.org/presentationml/2006/main">
  <p:tag name="KPI_HAS_CHART" val="false"/>
</p:tagLst>
</file>

<file path=ppt/tags/tag65.xml><?xml version="1.0" encoding="utf-8"?>
<p:tagLst xmlns:a="http://schemas.openxmlformats.org/drawingml/2006/main" xmlns:r="http://schemas.openxmlformats.org/officeDocument/2006/relationships" xmlns:p="http://schemas.openxmlformats.org/presentationml/2006/main">
  <p:tag name="KPI_HAS_CHART" val="false"/>
</p:tagLst>
</file>

<file path=ppt/tags/tag66.xml><?xml version="1.0" encoding="utf-8"?>
<p:tagLst xmlns:a="http://schemas.openxmlformats.org/drawingml/2006/main" xmlns:r="http://schemas.openxmlformats.org/officeDocument/2006/relationships" xmlns:p="http://schemas.openxmlformats.org/presentationml/2006/main">
  <p:tag name="KPI_HAS_CHART" val="false"/>
</p:tagLst>
</file>

<file path=ppt/tags/tag67.xml><?xml version="1.0" encoding="utf-8"?>
<p:tagLst xmlns:a="http://schemas.openxmlformats.org/drawingml/2006/main" xmlns:r="http://schemas.openxmlformats.org/officeDocument/2006/relationships" xmlns:p="http://schemas.openxmlformats.org/presentationml/2006/main">
  <p:tag name="KPI_HAS_CHART" val="false"/>
</p:tagLst>
</file>

<file path=ppt/tags/tag68.xml><?xml version="1.0" encoding="utf-8"?>
<p:tagLst xmlns:a="http://schemas.openxmlformats.org/drawingml/2006/main" xmlns:r="http://schemas.openxmlformats.org/officeDocument/2006/relationships" xmlns:p="http://schemas.openxmlformats.org/presentationml/2006/main">
  <p:tag name="KPI_HAS_CHART" val="false"/>
</p:tagLst>
</file>

<file path=ppt/tags/tag6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5&quot;&gt;&lt;nocMode&quot;Manual&quot;&gt;&lt;nocMin&quot;1&quot;&gt;&lt;nocMax&quot;4&quot;&gt;&gt;&gt;"/>
  <p:tag name="KPI_HAS_CHART" val="true"/>
</p:tagLst>
</file>

<file path=ppt/tags/tag7.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16&quot;&gt;&lt;nocMode&quot;Auto&quot;&gt;&gt;&gt;"/>
  <p:tag name="KPI_HAS_CHART" val="true"/>
</p:tagLst>
</file>

<file path=ppt/tags/tag70.xml><?xml version="1.0" encoding="utf-8"?>
<p:tagLst xmlns:a="http://schemas.openxmlformats.org/drawingml/2006/main" xmlns:r="http://schemas.openxmlformats.org/officeDocument/2006/relationships" xmlns:p="http://schemas.openxmlformats.org/presentationml/2006/main">
  <p:tag name="QUESTION" val="true"/>
</p:tagLst>
</file>

<file path=ppt/tags/tag71.xml><?xml version="1.0" encoding="utf-8"?>
<p:tagLst xmlns:a="http://schemas.openxmlformats.org/drawingml/2006/main" xmlns:r="http://schemas.openxmlformats.org/officeDocument/2006/relationships" xmlns:p="http://schemas.openxmlformats.org/presentationml/2006/main">
  <p:tag name="CHOICE" val="true"/>
</p:tagLst>
</file>

<file path=ppt/tags/tag7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6&quot;&gt;&lt;nocMode&quot;Manual&quot;&gt;&lt;nocMin&quot;1&quot;&gt;&lt;nocMax&quot;4&quot;&gt;&gt;&gt;"/>
  <p:tag name="KPI_HAS_CHART" val="true"/>
</p:tagLst>
</file>

<file path=ppt/tags/tag73.xml><?xml version="1.0" encoding="utf-8"?>
<p:tagLst xmlns:a="http://schemas.openxmlformats.org/drawingml/2006/main" xmlns:r="http://schemas.openxmlformats.org/officeDocument/2006/relationships" xmlns:p="http://schemas.openxmlformats.org/presentationml/2006/main">
  <p:tag name="QUESTION" val="true"/>
</p:tagLst>
</file>

<file path=ppt/tags/tag74.xml><?xml version="1.0" encoding="utf-8"?>
<p:tagLst xmlns:a="http://schemas.openxmlformats.org/drawingml/2006/main" xmlns:r="http://schemas.openxmlformats.org/officeDocument/2006/relationships" xmlns:p="http://schemas.openxmlformats.org/presentationml/2006/main">
  <p:tag name="CHOICE" val="true"/>
</p:tagLst>
</file>

<file path=ppt/tags/tag7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7&quot;&gt;&lt;nocMode&quot;Manual&quot;&gt;&lt;nocMin&quot;1&quot;&gt;&lt;nocMax&quot;2&quot;&gt;&gt;&gt;"/>
  <p:tag name="KPI_HAS_CHART" val="true"/>
</p:tagLst>
</file>

<file path=ppt/tags/tag76.xml><?xml version="1.0" encoding="utf-8"?>
<p:tagLst xmlns:a="http://schemas.openxmlformats.org/drawingml/2006/main" xmlns:r="http://schemas.openxmlformats.org/officeDocument/2006/relationships" xmlns:p="http://schemas.openxmlformats.org/presentationml/2006/main">
  <p:tag name="QUESTION" val="true"/>
</p:tagLst>
</file>

<file path=ppt/tags/tag77.xml><?xml version="1.0" encoding="utf-8"?>
<p:tagLst xmlns:a="http://schemas.openxmlformats.org/drawingml/2006/main" xmlns:r="http://schemas.openxmlformats.org/officeDocument/2006/relationships" xmlns:p="http://schemas.openxmlformats.org/presentationml/2006/main">
  <p:tag name="CHOICE" val="true"/>
</p:tagLst>
</file>

<file path=ppt/tags/tag78.xml><?xml version="1.0" encoding="utf-8"?>
<p:tagLst xmlns:a="http://schemas.openxmlformats.org/drawingml/2006/main" xmlns:r="http://schemas.openxmlformats.org/officeDocument/2006/relationships" xmlns:p="http://schemas.openxmlformats.org/presentationml/2006/main">
  <p:tag name="KPI_HAS_CHART" val="false"/>
</p:tagLst>
</file>

<file path=ppt/tags/tag79.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QUESTION" val="true"/>
</p:tagLst>
</file>

<file path=ppt/tags/tag80.xml><?xml version="1.0" encoding="utf-8"?>
<p:tagLst xmlns:a="http://schemas.openxmlformats.org/drawingml/2006/main" xmlns:r="http://schemas.openxmlformats.org/officeDocument/2006/relationships" xmlns:p="http://schemas.openxmlformats.org/presentationml/2006/main">
  <p:tag name="KPI_HAS_CHART" val="false"/>
</p:tagLst>
</file>

<file path=ppt/tags/tag81.xml><?xml version="1.0" encoding="utf-8"?>
<p:tagLst xmlns:a="http://schemas.openxmlformats.org/drawingml/2006/main" xmlns:r="http://schemas.openxmlformats.org/officeDocument/2006/relationships" xmlns:p="http://schemas.openxmlformats.org/presentationml/2006/main">
  <p:tag name="KPI_HAS_CHART" val="false"/>
</p:tagLst>
</file>

<file path=ppt/tags/tag82.xml><?xml version="1.0" encoding="utf-8"?>
<p:tagLst xmlns:a="http://schemas.openxmlformats.org/drawingml/2006/main" xmlns:r="http://schemas.openxmlformats.org/officeDocument/2006/relationships" xmlns:p="http://schemas.openxmlformats.org/presentationml/2006/main">
  <p:tag name="KPI_HAS_CHART" val="false"/>
</p:tagLst>
</file>

<file path=ppt/tags/tag83.xml><?xml version="1.0" encoding="utf-8"?>
<p:tagLst xmlns:a="http://schemas.openxmlformats.org/drawingml/2006/main" xmlns:r="http://schemas.openxmlformats.org/officeDocument/2006/relationships" xmlns:p="http://schemas.openxmlformats.org/presentationml/2006/main">
  <p:tag name="KPI_HAS_CHART" val="false"/>
</p:tagLst>
</file>

<file path=ppt/tags/tag84.xml><?xml version="1.0" encoding="utf-8"?>
<p:tagLst xmlns:a="http://schemas.openxmlformats.org/drawingml/2006/main" xmlns:r="http://schemas.openxmlformats.org/officeDocument/2006/relationships" xmlns:p="http://schemas.openxmlformats.org/presentationml/2006/main">
  <p:tag name="KPI_HAS_CHART" val="false"/>
</p:tagLst>
</file>

<file path=ppt/tags/tag85.xml><?xml version="1.0" encoding="utf-8"?>
<p:tagLst xmlns:a="http://schemas.openxmlformats.org/drawingml/2006/main" xmlns:r="http://schemas.openxmlformats.org/officeDocument/2006/relationships" xmlns:p="http://schemas.openxmlformats.org/presentationml/2006/main">
  <p:tag name="KPI_HAS_CHART" val="false"/>
</p:tagLst>
</file>

<file path=ppt/tags/tag86.xml><?xml version="1.0" encoding="utf-8"?>
<p:tagLst xmlns:a="http://schemas.openxmlformats.org/drawingml/2006/main" xmlns:r="http://schemas.openxmlformats.org/officeDocument/2006/relationships" xmlns:p="http://schemas.openxmlformats.org/presentationml/2006/main">
  <p:tag name="KPI_HAS_CHART" val="false"/>
</p:tagLst>
</file>

<file path=ppt/tags/tag87.xml><?xml version="1.0" encoding="utf-8"?>
<p:tagLst xmlns:a="http://schemas.openxmlformats.org/drawingml/2006/main" xmlns:r="http://schemas.openxmlformats.org/officeDocument/2006/relationships" xmlns:p="http://schemas.openxmlformats.org/presentationml/2006/main">
  <p:tag name="KPI_HAS_CHART" val="false"/>
</p:tagLst>
</file>

<file path=ppt/tags/tag88.xml><?xml version="1.0" encoding="utf-8"?>
<p:tagLst xmlns:a="http://schemas.openxmlformats.org/drawingml/2006/main" xmlns:r="http://schemas.openxmlformats.org/officeDocument/2006/relationships" xmlns:p="http://schemas.openxmlformats.org/presentationml/2006/main">
  <p:tag name="KPI_HAS_CHART" val="false"/>
</p:tagLst>
</file>

<file path=ppt/tags/tag89.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8&quot;&gt;&lt;nocMode&quot;Manual&quot;&gt;&lt;nocMin&quot;1&quot;&gt;&lt;nocMax&quot;2&quot;&gt;&gt;&gt;"/>
  <p:tag name="KPI_HAS_CHART" val="true"/>
</p:tagLst>
</file>

<file path=ppt/tags/tag9.xml><?xml version="1.0" encoding="utf-8"?>
<p:tagLst xmlns:a="http://schemas.openxmlformats.org/drawingml/2006/main" xmlns:r="http://schemas.openxmlformats.org/officeDocument/2006/relationships" xmlns:p="http://schemas.openxmlformats.org/presentationml/2006/main">
  <p:tag name="CHOICE" val="true"/>
</p:tagLst>
</file>

<file path=ppt/tags/tag90.xml><?xml version="1.0" encoding="utf-8"?>
<p:tagLst xmlns:a="http://schemas.openxmlformats.org/drawingml/2006/main" xmlns:r="http://schemas.openxmlformats.org/officeDocument/2006/relationships" xmlns:p="http://schemas.openxmlformats.org/presentationml/2006/main">
  <p:tag name="QUESTION" val="true"/>
</p:tagLst>
</file>

<file path=ppt/tags/tag91.xml><?xml version="1.0" encoding="utf-8"?>
<p:tagLst xmlns:a="http://schemas.openxmlformats.org/drawingml/2006/main" xmlns:r="http://schemas.openxmlformats.org/officeDocument/2006/relationships" xmlns:p="http://schemas.openxmlformats.org/presentationml/2006/main">
  <p:tag name="CHOICE" val="true"/>
</p:tagLst>
</file>

<file path=ppt/tags/tag9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39&quot;&gt;&lt;nocMode&quot;Manual&quot;&gt;&lt;nocMin&quot;1&quot;&gt;&lt;nocMax&quot;2&quot;&gt;&gt;&gt;"/>
  <p:tag name="KPI_HAS_CHART" val="true"/>
</p:tagLst>
</file>

<file path=ppt/tags/tag93.xml><?xml version="1.0" encoding="utf-8"?>
<p:tagLst xmlns:a="http://schemas.openxmlformats.org/drawingml/2006/main" xmlns:r="http://schemas.openxmlformats.org/officeDocument/2006/relationships" xmlns:p="http://schemas.openxmlformats.org/presentationml/2006/main">
  <p:tag name="QUESTION" val="true"/>
</p:tagLst>
</file>

<file path=ppt/tags/tag94.xml><?xml version="1.0" encoding="utf-8"?>
<p:tagLst xmlns:a="http://schemas.openxmlformats.org/drawingml/2006/main" xmlns:r="http://schemas.openxmlformats.org/officeDocument/2006/relationships" xmlns:p="http://schemas.openxmlformats.org/presentationml/2006/main">
  <p:tag name="CHOICE" val="true"/>
</p:tagLst>
</file>

<file path=ppt/tags/tag95.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40&quot;&gt;&lt;nocMode&quot;Auto&quot;&gt;&gt;&gt;"/>
  <p:tag name="KPI_HAS_CHART" val="true"/>
</p:tagLst>
</file>

<file path=ppt/tags/tag96.xml><?xml version="1.0" encoding="utf-8"?>
<p:tagLst xmlns:a="http://schemas.openxmlformats.org/drawingml/2006/main" xmlns:r="http://schemas.openxmlformats.org/officeDocument/2006/relationships" xmlns:p="http://schemas.openxmlformats.org/presentationml/2006/main">
  <p:tag name="QUESTION" val="true"/>
</p:tagLst>
</file>

<file path=ppt/tags/tag97.xml><?xml version="1.0" encoding="utf-8"?>
<p:tagLst xmlns:a="http://schemas.openxmlformats.org/drawingml/2006/main" xmlns:r="http://schemas.openxmlformats.org/officeDocument/2006/relationships" xmlns:p="http://schemas.openxmlformats.org/presentationml/2006/main">
  <p:tag name="CHOICE" val="true"/>
</p:tagLst>
</file>

<file path=ppt/tags/tag98.xml><?xml version="1.0" encoding="utf-8"?>
<p:tagLst xmlns:a="http://schemas.openxmlformats.org/drawingml/2006/main" xmlns:r="http://schemas.openxmlformats.org/officeDocument/2006/relationships" xmlns:p="http://schemas.openxmlformats.org/presentationml/2006/main">
  <p:tag name="KPI_HAS_CHART" val="false"/>
</p:tagLst>
</file>

<file path=ppt/tags/tag9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CSUPresentation0507_Abridged">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UPresentation0507_Abridged">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7183</Words>
  <Application>Microsoft Office PowerPoint</Application>
  <PresentationFormat>On-screen Show (4:3)</PresentationFormat>
  <Paragraphs>991</Paragraphs>
  <Slides>132</Slides>
  <Notes>78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132</vt:i4>
      </vt:variant>
    </vt:vector>
  </HeadingPairs>
  <TitlesOfParts>
    <vt:vector size="139" baseType="lpstr">
      <vt:lpstr>ＭＳ Ｐゴシック</vt:lpstr>
      <vt:lpstr>Arial</vt:lpstr>
      <vt:lpstr>Calibri</vt:lpstr>
      <vt:lpstr>Tahoma</vt:lpstr>
      <vt:lpstr>Times New Roman</vt:lpstr>
      <vt:lpstr>CSUPresentation0507_Abridged</vt:lpstr>
      <vt:lpstr>CSUPresentation0507_Abridged</vt:lpstr>
      <vt:lpstr>          Sílice  ¿Por qué quieres mantener el polvo de sílice lejos de tus pulmones y cómo hacerlo?        </vt:lpstr>
      <vt:lpstr>Limitación de Responsabilidad</vt:lpstr>
      <vt:lpstr>¿Por qué estamos aquí?</vt:lpstr>
      <vt:lpstr>Prueba Previa</vt:lpstr>
      <vt:lpstr>Ejemplo de Pregunta</vt:lpstr>
      <vt:lpstr>Prueba Previa #1</vt:lpstr>
      <vt:lpstr>Prueba Previa #2</vt:lpstr>
      <vt:lpstr>Prueba Previa #3</vt:lpstr>
      <vt:lpstr>Prueba Previa #4</vt:lpstr>
      <vt:lpstr>Prueba Previa #5</vt:lpstr>
      <vt:lpstr>Prueba Previa #6</vt:lpstr>
      <vt:lpstr>Prueba Previa #7</vt:lpstr>
      <vt:lpstr>Prueba Previa #8</vt:lpstr>
      <vt:lpstr>Prueba Previa #9</vt:lpstr>
      <vt:lpstr>Prueba Previa #10</vt:lpstr>
      <vt:lpstr>Prueba Previa #11</vt:lpstr>
      <vt:lpstr>Prueba Previa #12</vt:lpstr>
      <vt:lpstr>Prueba Previa #13</vt:lpstr>
      <vt:lpstr>Prueba Previa #14</vt:lpstr>
      <vt:lpstr>Prueba Previa #15</vt:lpstr>
      <vt:lpstr>¿Qué es OSHA?</vt:lpstr>
      <vt:lpstr>¿Es Aplicable a Usted el Estándar de Sílice?</vt:lpstr>
      <vt:lpstr>¿Cuáles son las responsabilidades de los empleadores bajo OSHA?</vt:lpstr>
      <vt:lpstr>Usted Tiene Derechos y Responsabilidades</vt:lpstr>
      <vt:lpstr>Norma de OSHA Para la Sílice Cristalina en la Construcción </vt:lpstr>
      <vt:lpstr>Concurso de Preguntas #1</vt:lpstr>
      <vt:lpstr>Concurso de Preguntas #2</vt:lpstr>
      <vt:lpstr> La Sílice está en la roca   </vt:lpstr>
      <vt:lpstr>Polvo de Sílice Cristalina Respirable </vt:lpstr>
      <vt:lpstr>¿Dónde ve el polvo de sílice cristalina respirable ? </vt:lpstr>
      <vt:lpstr>Las Herramientas Eléctricas y de Alta Velocidad Crean Polvo de Sílice Cristalina Respirable </vt:lpstr>
      <vt:lpstr>Exposición a la Sílice por el Trabajo Realizado por Otros Alrededor de Usted </vt:lpstr>
      <vt:lpstr>Exposición a la Sílice por el Trabajo Realizado por Otros Alrededor de Usted (pt. I) </vt:lpstr>
      <vt:lpstr>Concurso de Preguntas #3</vt:lpstr>
      <vt:lpstr>Concurso de Preguntas #4</vt:lpstr>
      <vt:lpstr>Concurso de Preguntas #5</vt:lpstr>
      <vt:lpstr>¿Puede saber si hay polvo de sílice cristalina respirable? </vt:lpstr>
      <vt:lpstr> ¿Estoy seguro si no puedo ver el polvo?</vt:lpstr>
      <vt:lpstr>¿Cómo Puede Saber que Está a Salvo Cuando no Puede ver el Polvo? </vt:lpstr>
      <vt:lpstr>¿Cómo Puede Saber que Está a Salvo Cuando no Puede Ver el Polvo? (pt. I) </vt:lpstr>
      <vt:lpstr>¿Por Qué Debe Importarme si Respiro Polvo de Sílice Cristalina Invisible?  </vt:lpstr>
      <vt:lpstr>Efectos de la sílice sobre la salud</vt:lpstr>
      <vt:lpstr>¿Qué es la Silicosis?</vt:lpstr>
      <vt:lpstr>La Silicosis Disminuye el Oxígeno en la Sangre  </vt:lpstr>
      <vt:lpstr>Los Niveles Bajos de Oxígeno Causan Falta de Aliento con la Actividad Física</vt:lpstr>
      <vt:lpstr>Aumento del Riesgo de Tuberculosis</vt:lpstr>
      <vt:lpstr>La Sílice Causa Algunas de las Mismas Enfermedades Pulmonares Causadas por Fumar </vt:lpstr>
      <vt:lpstr>Concurso de Preguntas #6</vt:lpstr>
      <vt:lpstr>Concurso de Preguntas #7</vt:lpstr>
      <vt:lpstr>Concurso de Preguntas #8</vt:lpstr>
      <vt:lpstr>¿Cuánta Sílice es Demasiada? </vt:lpstr>
      <vt:lpstr>PEL de la Sílice   (50μg/m3) </vt:lpstr>
      <vt:lpstr>Máxima Exposición Diaria de Sílice: Espinillas en la Nariz del Dime</vt:lpstr>
      <vt:lpstr>Formas de Mantener el Polvo de Sílice Fuera del Aire </vt:lpstr>
      <vt:lpstr>Formas de Mantener el Polvo de Sílice Fuera del Aire #1</vt:lpstr>
      <vt:lpstr>¿Cómo Saber si un Producto Contiene Sílice?</vt:lpstr>
      <vt:lpstr>Hoja de Datos de Seguridad (SDS – Por sus siglas en Inglés):  Fichas de Datos de Seguridad de los Materiales (MSDS – Por sus siglas en Inglés) con secciones estandarizadas</vt:lpstr>
      <vt:lpstr> Ejemplo de Etiqueta de Producto</vt:lpstr>
      <vt:lpstr>Concurso de Preguntas #9</vt:lpstr>
      <vt:lpstr>Formas de Mantener el Polvo de Sílice Fuera del Aire #2</vt:lpstr>
      <vt:lpstr>Agua = Métodos Mojados</vt:lpstr>
      <vt:lpstr>Concurso de Preguntas #10</vt:lpstr>
      <vt:lpstr>Formas de Mantener el Polvo de Sílice Fuera del Aire #3</vt:lpstr>
      <vt:lpstr>Formas de Mantener el Polvo de Sílice Fuera del Aire #4</vt:lpstr>
      <vt:lpstr>Formas de Mantener el Polvo de Sílice Fuera de su Aire #1</vt:lpstr>
      <vt:lpstr>Formas de Mantener el Polvo de Sílice Fuera de su Aire #2</vt:lpstr>
      <vt:lpstr>Concurso de Preguntas #11</vt:lpstr>
      <vt:lpstr>Controles de Sílice en los Compuestos de Juntas de Pared</vt:lpstr>
      <vt:lpstr>El Polvo de Sílice Puede Entrar en el Aire Cuando Limpia </vt:lpstr>
      <vt:lpstr>Concurso de Preguntas #12</vt:lpstr>
      <vt:lpstr>No se Lleve la Sílice a Casa con Usted </vt:lpstr>
      <vt:lpstr>¿Es necesario medir la sílice?</vt:lpstr>
      <vt:lpstr>¿Cuál es el Equipo en la Tabla 1 (I)? </vt:lpstr>
      <vt:lpstr> Tabla 1 Ejemplo de Equipo (I)</vt:lpstr>
      <vt:lpstr> Tabla 1 Ejemplo de Equipo (II)</vt:lpstr>
      <vt:lpstr>¿Cuál es el Equipo en la Tabla 1 (II)? </vt:lpstr>
      <vt:lpstr> Tabla 1 Ejemplo de Equipo (III)</vt:lpstr>
      <vt:lpstr>¿Cuál es el Equipo en la Tabla 1 (III)? </vt:lpstr>
      <vt:lpstr> Tabla 1 Ejemplo de Equipo (IV)</vt:lpstr>
      <vt:lpstr> ¿Cuál es el Equipo en la Tabla 1 (IV)? </vt:lpstr>
      <vt:lpstr>¿Cuál es el Equipo en la Tabla 1 (V)? </vt:lpstr>
      <vt:lpstr> ¿Cuál es el Equipo en la Tabla 1 (VI)? </vt:lpstr>
      <vt:lpstr>¿Cuál es el Equipo en la Tabla 1 (VII)? </vt:lpstr>
      <vt:lpstr> Tabla 1 Ejemplo de Equipo (V)</vt:lpstr>
      <vt:lpstr>¿Qué pasa si no está siguiendo la Tabla 1?</vt:lpstr>
      <vt:lpstr>Ejemplos de Tareas y Equipos que no están en la Tabla 1</vt:lpstr>
      <vt:lpstr>Formas de Mantener el Polvo de Sílice Fuera del Aire (II)</vt:lpstr>
      <vt:lpstr>Controles de Ingeniería para Mantener el Polvo de Sílice Fuera del Aire </vt:lpstr>
      <vt:lpstr>Controles de Ingeniería</vt:lpstr>
      <vt:lpstr>Controles de Ingeniería (cont.)</vt:lpstr>
      <vt:lpstr>Controles de Prácticas de Trabajo para Mantener el Polvo de Sílice Fuera del Aire</vt:lpstr>
      <vt:lpstr>Concurso de Preguntas #13</vt:lpstr>
      <vt:lpstr>Respiradores para Mantener el Polvo de Sílice Fuera del Aire </vt:lpstr>
      <vt:lpstr>Respiradores con Factor de Protección Asignado de 10</vt:lpstr>
      <vt:lpstr>Respiradores: Factor de Protección Asignado ≥25 </vt:lpstr>
      <vt:lpstr>¿Pueden estos Proporcionar Protección? </vt:lpstr>
      <vt:lpstr>ACTIVIDAD: Demostración del Respirador  </vt:lpstr>
      <vt:lpstr>Requisitos de la Protección Respiratoria</vt:lpstr>
      <vt:lpstr>Los respiradores sólo son efectivos si se usan, almacenan y mantienen adecuadamente</vt:lpstr>
      <vt:lpstr>Concurso de Preguntas #14</vt:lpstr>
      <vt:lpstr>Concurso de Preguntas #16</vt:lpstr>
      <vt:lpstr>Concurso de Preguntas #16 </vt:lpstr>
      <vt:lpstr>ACTIVIDAD: Demostración de Muestra </vt:lpstr>
      <vt:lpstr>Los niveles de sílice en el aire se miden con un recolector durante un turno de 8 horas</vt:lpstr>
      <vt:lpstr>¿Qué pasa si está por encima del nivel de acción?</vt:lpstr>
      <vt:lpstr>¿Qué pasa si está por encima del PEL?</vt:lpstr>
      <vt:lpstr>ACTIVIDAD: ¿Que haría usted si los compañeros de trabajo o subcontratistas no están utilizando los controles de exposición a la sílice? </vt:lpstr>
      <vt:lpstr>Escenario 1</vt:lpstr>
      <vt:lpstr>Preguntas sobre este Escenario</vt:lpstr>
      <vt:lpstr>ACTIVIDAD: ¿Qué haría si se sintiera en peligro en el trabajo? </vt:lpstr>
      <vt:lpstr>Escenario 2</vt:lpstr>
      <vt:lpstr>Pregunta sobre el Escenario</vt:lpstr>
      <vt:lpstr>Reportando a OSHA</vt:lpstr>
      <vt:lpstr>Reportando a OSHA (pt. II)</vt:lpstr>
      <vt:lpstr>OSHA Provee Protección para Reportar</vt:lpstr>
      <vt:lpstr>Concurso de Preguntas #17</vt:lpstr>
      <vt:lpstr>Prueba Posterior</vt:lpstr>
      <vt:lpstr>Prueba Posterior #1</vt:lpstr>
      <vt:lpstr>Prueba Posterior #2</vt:lpstr>
      <vt:lpstr>Prueba Posterior #3</vt:lpstr>
      <vt:lpstr>Prueba Posterior #4</vt:lpstr>
      <vt:lpstr>Prueba Posterior #5</vt:lpstr>
      <vt:lpstr>Prueba Posterior #6</vt:lpstr>
      <vt:lpstr>Prueba Posterior #7</vt:lpstr>
      <vt:lpstr>Prueba Posterior #8</vt:lpstr>
      <vt:lpstr>Prueba Posterior #9</vt:lpstr>
      <vt:lpstr>Prueba Posterior #10</vt:lpstr>
      <vt:lpstr>Prueba Posterior #11</vt:lpstr>
      <vt:lpstr>Prueba Posterior #12</vt:lpstr>
      <vt:lpstr>Prueba Posterior #13</vt:lpstr>
      <vt:lpstr>Prueba Posterior #14</vt:lpstr>
      <vt:lpstr>Prueba Posterior #15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2020-05-08T17:04:06Z</dcterms:modified>
</cp:coreProperties>
</file>