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6"/>
  </p:notesMasterIdLst>
  <p:handoutMasterIdLst>
    <p:handoutMasterId r:id="rId57"/>
  </p:handoutMasterIdLst>
  <p:sldIdLst>
    <p:sldId id="256" r:id="rId2"/>
    <p:sldId id="686" r:id="rId3"/>
    <p:sldId id="622" r:id="rId4"/>
    <p:sldId id="623" r:id="rId5"/>
    <p:sldId id="624" r:id="rId6"/>
    <p:sldId id="625" r:id="rId7"/>
    <p:sldId id="626" r:id="rId8"/>
    <p:sldId id="627" r:id="rId9"/>
    <p:sldId id="674" r:id="rId10"/>
    <p:sldId id="629" r:id="rId11"/>
    <p:sldId id="675" r:id="rId12"/>
    <p:sldId id="631" r:id="rId13"/>
    <p:sldId id="676" r:id="rId14"/>
    <p:sldId id="633" r:id="rId15"/>
    <p:sldId id="677" r:id="rId16"/>
    <p:sldId id="635" r:id="rId17"/>
    <p:sldId id="678" r:id="rId18"/>
    <p:sldId id="637" r:id="rId19"/>
    <p:sldId id="679" r:id="rId20"/>
    <p:sldId id="639" r:id="rId21"/>
    <p:sldId id="680" r:id="rId22"/>
    <p:sldId id="681" r:id="rId23"/>
    <p:sldId id="642" r:id="rId24"/>
    <p:sldId id="682" r:id="rId25"/>
    <p:sldId id="644" r:id="rId26"/>
    <p:sldId id="683" r:id="rId27"/>
    <p:sldId id="646" r:id="rId28"/>
    <p:sldId id="647" r:id="rId29"/>
    <p:sldId id="648" r:id="rId30"/>
    <p:sldId id="649" r:id="rId31"/>
    <p:sldId id="650" r:id="rId32"/>
    <p:sldId id="651" r:id="rId33"/>
    <p:sldId id="652" r:id="rId34"/>
    <p:sldId id="684" r:id="rId35"/>
    <p:sldId id="685" r:id="rId36"/>
    <p:sldId id="655" r:id="rId37"/>
    <p:sldId id="656" r:id="rId38"/>
    <p:sldId id="657" r:id="rId39"/>
    <p:sldId id="658" r:id="rId40"/>
    <p:sldId id="659" r:id="rId41"/>
    <p:sldId id="660" r:id="rId42"/>
    <p:sldId id="661" r:id="rId43"/>
    <p:sldId id="662" r:id="rId44"/>
    <p:sldId id="663" r:id="rId45"/>
    <p:sldId id="664" r:id="rId46"/>
    <p:sldId id="665" r:id="rId47"/>
    <p:sldId id="666" r:id="rId48"/>
    <p:sldId id="667" r:id="rId49"/>
    <p:sldId id="668" r:id="rId50"/>
    <p:sldId id="669" r:id="rId51"/>
    <p:sldId id="670" r:id="rId52"/>
    <p:sldId id="671" r:id="rId53"/>
    <p:sldId id="672" r:id="rId54"/>
    <p:sldId id="673" r:id="rId55"/>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3409"/>
    <a:srgbClr val="7D140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249" autoAdjust="0"/>
  </p:normalViewPr>
  <p:slideViewPr>
    <p:cSldViewPr>
      <p:cViewPr varScale="1">
        <p:scale>
          <a:sx n="67" d="100"/>
          <a:sy n="67" d="100"/>
        </p:scale>
        <p:origin x="1224"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7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5693"/>
          </a:xfrm>
          <a:prstGeom prst="rect">
            <a:avLst/>
          </a:prstGeom>
        </p:spPr>
        <p:txBody>
          <a:bodyPr vert="horz" lIns="91986" tIns="45993" rIns="91986" bIns="45993" rtlCol="0"/>
          <a:lstStyle>
            <a:lvl1pPr algn="l">
              <a:defRPr sz="1200"/>
            </a:lvl1pPr>
          </a:lstStyle>
          <a:p>
            <a:endParaRPr lang="en-US"/>
          </a:p>
        </p:txBody>
      </p:sp>
      <p:sp>
        <p:nvSpPr>
          <p:cNvPr id="3" name="Date Placeholder 2"/>
          <p:cNvSpPr>
            <a:spLocks noGrp="1"/>
          </p:cNvSpPr>
          <p:nvPr>
            <p:ph type="dt" sz="quarter" idx="1"/>
          </p:nvPr>
        </p:nvSpPr>
        <p:spPr>
          <a:xfrm>
            <a:off x="3884614" y="1"/>
            <a:ext cx="2971800" cy="465693"/>
          </a:xfrm>
          <a:prstGeom prst="rect">
            <a:avLst/>
          </a:prstGeom>
        </p:spPr>
        <p:txBody>
          <a:bodyPr vert="horz" lIns="91986" tIns="45993" rIns="91986" bIns="45993" rtlCol="0"/>
          <a:lstStyle>
            <a:lvl1pPr algn="r">
              <a:defRPr sz="1200"/>
            </a:lvl1pPr>
          </a:lstStyle>
          <a:p>
            <a:fld id="{DA8E9BB4-44F7-4DEA-9B8E-3D8371D93B38}" type="datetimeFigureOut">
              <a:rPr lang="en-US" smtClean="0"/>
              <a:pPr/>
              <a:t>4/22/2020</a:t>
            </a:fld>
            <a:endParaRPr lang="en-US"/>
          </a:p>
        </p:txBody>
      </p:sp>
      <p:sp>
        <p:nvSpPr>
          <p:cNvPr id="4" name="Footer Placeholder 3"/>
          <p:cNvSpPr>
            <a:spLocks noGrp="1"/>
          </p:cNvSpPr>
          <p:nvPr>
            <p:ph type="ftr" sz="quarter" idx="2"/>
          </p:nvPr>
        </p:nvSpPr>
        <p:spPr>
          <a:xfrm>
            <a:off x="0" y="8846554"/>
            <a:ext cx="2971800" cy="465693"/>
          </a:xfrm>
          <a:prstGeom prst="rect">
            <a:avLst/>
          </a:prstGeom>
        </p:spPr>
        <p:txBody>
          <a:bodyPr vert="horz" lIns="91986" tIns="45993" rIns="91986" bIns="45993"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46554"/>
            <a:ext cx="2971800" cy="465693"/>
          </a:xfrm>
          <a:prstGeom prst="rect">
            <a:avLst/>
          </a:prstGeom>
        </p:spPr>
        <p:txBody>
          <a:bodyPr vert="horz" lIns="91986" tIns="45993" rIns="91986" bIns="45993" rtlCol="0" anchor="b"/>
          <a:lstStyle>
            <a:lvl1pPr algn="r">
              <a:defRPr sz="1200"/>
            </a:lvl1pPr>
          </a:lstStyle>
          <a:p>
            <a:fld id="{883ABEF7-02BA-4D96-BCE2-31D88BF85EF8}" type="slidenum">
              <a:rPr lang="en-US" smtClean="0"/>
              <a:pPr/>
              <a:t>‹#›</a:t>
            </a:fld>
            <a:endParaRPr lang="en-US"/>
          </a:p>
        </p:txBody>
      </p:sp>
    </p:spTree>
    <p:extLst>
      <p:ext uri="{BB962C8B-B14F-4D97-AF65-F5344CB8AC3E}">
        <p14:creationId xmlns:p14="http://schemas.microsoft.com/office/powerpoint/2010/main" val="2294501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5693"/>
          </a:xfrm>
          <a:prstGeom prst="rect">
            <a:avLst/>
          </a:prstGeom>
        </p:spPr>
        <p:txBody>
          <a:bodyPr vert="horz" lIns="91986" tIns="45993" rIns="91986" bIns="45993" rtlCol="0"/>
          <a:lstStyle>
            <a:lvl1pPr algn="l">
              <a:defRPr sz="1200"/>
            </a:lvl1pPr>
          </a:lstStyle>
          <a:p>
            <a:endParaRPr lang="en-US"/>
          </a:p>
        </p:txBody>
      </p:sp>
      <p:sp>
        <p:nvSpPr>
          <p:cNvPr id="3" name="Date Placeholder 2"/>
          <p:cNvSpPr>
            <a:spLocks noGrp="1"/>
          </p:cNvSpPr>
          <p:nvPr>
            <p:ph type="dt" idx="1"/>
          </p:nvPr>
        </p:nvSpPr>
        <p:spPr>
          <a:xfrm>
            <a:off x="3884614" y="1"/>
            <a:ext cx="2971800" cy="465693"/>
          </a:xfrm>
          <a:prstGeom prst="rect">
            <a:avLst/>
          </a:prstGeom>
        </p:spPr>
        <p:txBody>
          <a:bodyPr vert="horz" lIns="91986" tIns="45993" rIns="91986" bIns="45993" rtlCol="0"/>
          <a:lstStyle>
            <a:lvl1pPr algn="r">
              <a:defRPr sz="1200"/>
            </a:lvl1pPr>
          </a:lstStyle>
          <a:p>
            <a:fld id="{C89F33DF-AE1D-4581-8A33-D99E1F38685F}" type="datetimeFigureOut">
              <a:rPr lang="en-US" smtClean="0"/>
              <a:pPr/>
              <a:t>4/22/2020</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986" tIns="45993" rIns="91986" bIns="45993" rtlCol="0" anchor="ctr"/>
          <a:lstStyle/>
          <a:p>
            <a:endParaRPr lang="en-US"/>
          </a:p>
        </p:txBody>
      </p:sp>
      <p:sp>
        <p:nvSpPr>
          <p:cNvPr id="5" name="Notes Placeholder 4"/>
          <p:cNvSpPr>
            <a:spLocks noGrp="1"/>
          </p:cNvSpPr>
          <p:nvPr>
            <p:ph type="body" sz="quarter" idx="3"/>
          </p:nvPr>
        </p:nvSpPr>
        <p:spPr>
          <a:xfrm>
            <a:off x="685800" y="4424087"/>
            <a:ext cx="5486400" cy="4191238"/>
          </a:xfrm>
          <a:prstGeom prst="rect">
            <a:avLst/>
          </a:prstGeom>
        </p:spPr>
        <p:txBody>
          <a:bodyPr vert="horz" lIns="91986" tIns="45993" rIns="91986" bIns="4599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5693"/>
          </a:xfrm>
          <a:prstGeom prst="rect">
            <a:avLst/>
          </a:prstGeom>
        </p:spPr>
        <p:txBody>
          <a:bodyPr vert="horz" lIns="91986" tIns="45993" rIns="91986" bIns="45993"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46554"/>
            <a:ext cx="2971800" cy="465693"/>
          </a:xfrm>
          <a:prstGeom prst="rect">
            <a:avLst/>
          </a:prstGeom>
        </p:spPr>
        <p:txBody>
          <a:bodyPr vert="horz" lIns="91986" tIns="45993" rIns="91986" bIns="45993" rtlCol="0" anchor="b"/>
          <a:lstStyle>
            <a:lvl1pPr algn="r">
              <a:defRPr sz="1200"/>
            </a:lvl1pPr>
          </a:lstStyle>
          <a:p>
            <a:fld id="{39EA3A77-DB7B-407D-927D-D23288866A6D}" type="slidenum">
              <a:rPr lang="en-US" smtClean="0"/>
              <a:pPr/>
              <a:t>‹#›</a:t>
            </a:fld>
            <a:endParaRPr lang="en-US"/>
          </a:p>
        </p:txBody>
      </p:sp>
    </p:spTree>
    <p:extLst>
      <p:ext uri="{BB962C8B-B14F-4D97-AF65-F5344CB8AC3E}">
        <p14:creationId xmlns:p14="http://schemas.microsoft.com/office/powerpoint/2010/main" val="3222730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mmwr/preview/mmwrhtml/mm6405a1.ht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forum.wordreference.com/threads/pointing-tuck-pointing-in-masonry.452137/"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EA3A77-DB7B-407D-927D-D23288866A6D}" type="slidenum">
              <a:rPr lang="en-US" smtClean="0"/>
              <a:pPr/>
              <a:t>1</a:t>
            </a:fld>
            <a:endParaRPr lang="en-US" dirty="0"/>
          </a:p>
        </p:txBody>
      </p:sp>
    </p:spTree>
    <p:extLst>
      <p:ext uri="{BB962C8B-B14F-4D97-AF65-F5344CB8AC3E}">
        <p14:creationId xmlns:p14="http://schemas.microsoft.com/office/powerpoint/2010/main" val="1348431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0" i="0" u="none" strike="noStrike" kern="1200" baseline="0" dirty="0">
                <a:solidFill>
                  <a:schemeClr val="tx1"/>
                </a:solidFill>
                <a:latin typeface="+mn-lt"/>
                <a:ea typeface="+mn-ea"/>
                <a:cs typeface="+mn-cs"/>
              </a:rPr>
              <a:t>Crystalline silica is a basic component of soil, sand, granite, and many other minerals. </a:t>
            </a:r>
            <a:r>
              <a:rPr lang="en-US" sz="1200" kern="1200" dirty="0">
                <a:solidFill>
                  <a:schemeClr val="tx1"/>
                </a:solidFill>
                <a:effectLst/>
                <a:latin typeface="+mn-lt"/>
                <a:ea typeface="+mn-ea"/>
                <a:cs typeface="+mn-cs"/>
              </a:rPr>
              <a:t>For example, sandstone contains more than 70% silica, whereas granite might contain 15-30%.</a:t>
            </a:r>
            <a:endParaRPr lang="en-US" sz="1200" b="0" i="0" u="none" strike="noStrike" kern="1200" baseline="0" dirty="0">
              <a:solidFill>
                <a:schemeClr val="tx1"/>
              </a:solidFill>
              <a:latin typeface="+mn-lt"/>
              <a:ea typeface="+mn-ea"/>
              <a:cs typeface="+mn-cs"/>
            </a:endParaRPr>
          </a:p>
          <a:p>
            <a:endParaRPr lang="en-US" altLang="en-US" dirty="0"/>
          </a:p>
          <a:p>
            <a:r>
              <a:rPr lang="en-US" sz="1200" b="1" i="0" u="none" strike="noStrike" kern="1200" baseline="0" dirty="0">
                <a:solidFill>
                  <a:schemeClr val="tx1"/>
                </a:solidFill>
                <a:latin typeface="+mn-lt"/>
                <a:ea typeface="+mn-ea"/>
                <a:cs typeface="+mn-cs"/>
              </a:rPr>
              <a:t>ASK</a:t>
            </a:r>
            <a:r>
              <a:rPr lang="en-US" sz="1200" b="0" i="0" u="none" strike="noStrike" kern="1200" baseline="0" dirty="0">
                <a:solidFill>
                  <a:schemeClr val="tx1"/>
                </a:solidFill>
                <a:latin typeface="+mn-lt"/>
                <a:ea typeface="+mn-ea"/>
                <a:cs typeface="+mn-cs"/>
              </a:rPr>
              <a:t>: Does anyone know what we mean by "mineral?"</a:t>
            </a:r>
            <a:endParaRPr lang="en-US" alt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A mineral is a naturally occurring chemical compound, usually of crystalline form and not produced by life processes.</a:t>
            </a:r>
          </a:p>
          <a:p>
            <a:endParaRPr lang="en-US" alt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ASK</a:t>
            </a:r>
            <a:r>
              <a:rPr lang="en-US" sz="1200" b="0" i="0" u="none" strike="noStrike" kern="1200" baseline="0" dirty="0">
                <a:solidFill>
                  <a:schemeClr val="tx1"/>
                </a:solidFill>
                <a:latin typeface="+mn-lt"/>
                <a:ea typeface="+mn-ea"/>
                <a:cs typeface="+mn-cs"/>
              </a:rPr>
              <a:t>: </a:t>
            </a:r>
            <a:r>
              <a:rPr lang="en-US" altLang="en-US" sz="1200" b="0" i="0" u="none" strike="noStrike" kern="1200" baseline="0" dirty="0">
                <a:solidFill>
                  <a:schemeClr val="tx1"/>
                </a:solidFill>
                <a:latin typeface="+mn-lt"/>
                <a:ea typeface="+mn-ea"/>
                <a:cs typeface="+mn-cs"/>
              </a:rPr>
              <a:t>In which products do we use </a:t>
            </a:r>
            <a:r>
              <a:rPr lang="en-US" sz="1200" b="0" i="0" u="none" strike="noStrike" kern="1200" baseline="0" dirty="0">
                <a:solidFill>
                  <a:schemeClr val="tx1"/>
                </a:solidFill>
                <a:latin typeface="+mn-lt"/>
                <a:ea typeface="+mn-ea"/>
                <a:cs typeface="+mn-cs"/>
              </a:rPr>
              <a:t>mineral? </a:t>
            </a:r>
          </a:p>
          <a:p>
            <a:endParaRPr lang="en-US" altLang="en-US" dirty="0"/>
          </a:p>
          <a:p>
            <a:r>
              <a:rPr lang="en-US" sz="1200" b="0" i="0" u="none" strike="noStrike" kern="1200" baseline="0" dirty="0">
                <a:solidFill>
                  <a:schemeClr val="tx1"/>
                </a:solidFill>
                <a:latin typeface="+mn-lt"/>
                <a:ea typeface="+mn-ea"/>
                <a:cs typeface="+mn-cs"/>
              </a:rPr>
              <a:t>The construction industry is the largest consumer of mineral commodities.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Crushed stone is used for foundations, road base, concrete, and drainage.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Sand and gravel are used in concrete and foundations.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Clays are used to make cement, bricks, and tile.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Iron ore is used to make reinforcing rods, steel beams, nails, and wire.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Gypsum is used to make drywall.</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Dimension stone is used for facing, curbing, flooring, stair treads, and other architectural work.</a:t>
            </a:r>
          </a:p>
          <a:p>
            <a:pPr marL="0" indent="0">
              <a:buFont typeface="Arial" panose="020B0604020202020204" pitchFamily="34" charset="0"/>
              <a:buNone/>
            </a:pPr>
            <a:endParaRPr lang="en-US" altLang="en-US" sz="1200" b="0" i="0" u="none" strike="noStrike" kern="1200" baseline="0" dirty="0">
              <a:solidFill>
                <a:schemeClr val="tx1"/>
              </a:solidFill>
              <a:latin typeface="+mn-lt"/>
              <a:ea typeface="+mn-ea"/>
              <a:cs typeface="+mn-cs"/>
            </a:endParaRPr>
          </a:p>
          <a:p>
            <a:r>
              <a:rPr lang="en-US" sz="1200" kern="1200" dirty="0">
                <a:solidFill>
                  <a:schemeClr val="tx1"/>
                </a:solidFill>
                <a:effectLst/>
                <a:latin typeface="+mn-lt"/>
                <a:ea typeface="+mn-ea"/>
                <a:cs typeface="+mn-cs"/>
              </a:rPr>
              <a:t>The term “silica” broadly refers to the mineral compound silicon dioxide (SiO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t>
            </a:r>
          </a:p>
          <a:p>
            <a:pPr marL="0" indent="0">
              <a:buFont typeface="Arial" panose="020B0604020202020204" pitchFamily="34" charset="0"/>
              <a:buNone/>
            </a:pPr>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884613" y="8755447"/>
            <a:ext cx="2971800" cy="459213"/>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1897965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https://www.cdc.gov/mmwr/preview/mmwrhtml/mm6405a1.htm</a:t>
            </a:r>
            <a:endParaRPr lang="en-US" dirty="0"/>
          </a:p>
          <a:p>
            <a:r>
              <a:rPr lang="en-US" dirty="0"/>
              <a:t>This figure illustrates that most of fatalities due to silicosis are happened to individuals who are older than 44 years old which means the early exposure may go unnoticed. Silicosis is preventable therefor the new standard has been established. </a:t>
            </a:r>
          </a:p>
        </p:txBody>
      </p:sp>
      <p:sp>
        <p:nvSpPr>
          <p:cNvPr id="4" name="Slide Number Placeholder 3"/>
          <p:cNvSpPr>
            <a:spLocks noGrp="1"/>
          </p:cNvSpPr>
          <p:nvPr>
            <p:ph type="sldNum" sz="quarter" idx="5"/>
          </p:nvPr>
        </p:nvSpPr>
        <p:spPr/>
        <p:txBody>
          <a:bodyPr/>
          <a:lstStyle/>
          <a:p>
            <a:fld id="{FC0D3AC6-114C-4D5A-A058-B26D979EB556}" type="slidenum">
              <a:rPr lang="en-US" smtClean="0"/>
              <a:t>3</a:t>
            </a:fld>
            <a:endParaRPr lang="en-US"/>
          </a:p>
        </p:txBody>
      </p:sp>
    </p:spTree>
    <p:extLst>
      <p:ext uri="{BB962C8B-B14F-4D97-AF65-F5344CB8AC3E}">
        <p14:creationId xmlns:p14="http://schemas.microsoft.com/office/powerpoint/2010/main" val="2066085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10"/>
          </p:nvPr>
        </p:nvSpPr>
        <p:spPr/>
        <p:txBody>
          <a:bodyPr/>
          <a:lstStyle/>
          <a:p>
            <a:fld id="{39EA3A77-DB7B-407D-927D-D23288866A6D}" type="slidenum">
              <a:rPr lang="en-US" smtClean="0"/>
              <a:pPr/>
              <a:t>12</a:t>
            </a:fld>
            <a:endParaRPr lang="en-US"/>
          </a:p>
        </p:txBody>
      </p:sp>
    </p:spTree>
    <p:extLst>
      <p:ext uri="{BB962C8B-B14F-4D97-AF65-F5344CB8AC3E}">
        <p14:creationId xmlns:p14="http://schemas.microsoft.com/office/powerpoint/2010/main" val="3142108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https://forum.wordreference.com/threads/pointing-tuck-pointing-in-masonry.452137/</a:t>
            </a:r>
            <a:endParaRPr lang="en-US" dirty="0"/>
          </a:p>
          <a:p>
            <a:endParaRPr lang="en-US" dirty="0"/>
          </a:p>
          <a:p>
            <a:r>
              <a:rPr lang="es-ES" sz="1200" b="0" i="0" kern="1200" dirty="0" err="1">
                <a:solidFill>
                  <a:schemeClr val="tx1"/>
                </a:solidFill>
                <a:effectLst/>
                <a:latin typeface="+mn-lt"/>
                <a:ea typeface="+mn-ea"/>
                <a:cs typeface="+mn-cs"/>
              </a:rPr>
              <a:t>pointing</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raseado</a:t>
            </a:r>
            <a:r>
              <a:rPr lang="es-ES" sz="1200" b="0" i="0" kern="1200" dirty="0">
                <a:solidFill>
                  <a:schemeClr val="tx1"/>
                </a:solidFill>
                <a:effectLst/>
                <a:latin typeface="+mn-lt"/>
                <a:ea typeface="+mn-ea"/>
                <a:cs typeface="+mn-cs"/>
              </a:rPr>
              <a:t>", para dar un buen acabado a las uniones entre ladrillos</a:t>
            </a:r>
            <a:r>
              <a:rPr lang="es-ES" dirty="0"/>
              <a:t/>
            </a:r>
            <a:br>
              <a:rPr lang="es-ES" dirty="0"/>
            </a:br>
            <a:r>
              <a:rPr lang="es-ES" sz="1200" b="0" i="0" kern="1200" dirty="0">
                <a:solidFill>
                  <a:schemeClr val="tx1"/>
                </a:solidFill>
                <a:effectLst/>
                <a:latin typeface="+mn-lt"/>
                <a:ea typeface="+mn-ea"/>
                <a:cs typeface="+mn-cs"/>
              </a:rPr>
              <a:t>"</a:t>
            </a:r>
            <a:r>
              <a:rPr lang="es-ES" sz="1200" b="0" i="0" kern="1200" dirty="0" err="1">
                <a:solidFill>
                  <a:schemeClr val="tx1"/>
                </a:solidFill>
                <a:effectLst/>
                <a:latin typeface="+mn-lt"/>
                <a:ea typeface="+mn-ea"/>
                <a:cs typeface="+mn-cs"/>
              </a:rPr>
              <a:t>Tuck</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pointing</a:t>
            </a:r>
            <a:r>
              <a:rPr lang="es-ES" sz="1200" b="0" i="0" kern="1200" dirty="0">
                <a:solidFill>
                  <a:schemeClr val="tx1"/>
                </a:solidFill>
                <a:effectLst/>
                <a:latin typeface="+mn-lt"/>
                <a:ea typeface="+mn-ea"/>
                <a:cs typeface="+mn-cs"/>
              </a:rPr>
              <a:t>"="</a:t>
            </a:r>
            <a:r>
              <a:rPr lang="es-ES" sz="1200" b="1" i="0" kern="1200" dirty="0">
                <a:solidFill>
                  <a:schemeClr val="tx1"/>
                </a:solidFill>
                <a:effectLst/>
                <a:latin typeface="+mn-lt"/>
                <a:ea typeface="+mn-ea"/>
                <a:cs typeface="+mn-cs"/>
              </a:rPr>
              <a:t>Fileteado</a:t>
            </a:r>
            <a:r>
              <a:rPr lang="es-ES" sz="1200" b="0" i="0" kern="1200" dirty="0">
                <a:solidFill>
                  <a:schemeClr val="tx1"/>
                </a:solidFill>
                <a:effectLst/>
                <a:latin typeface="+mn-lt"/>
                <a:ea typeface="+mn-ea"/>
                <a:cs typeface="+mn-cs"/>
              </a:rPr>
              <a:t>" cuando se agrega una cinta larga de mortero alrededor de cada ladrillo para efecto decorativo.</a:t>
            </a:r>
            <a:r>
              <a:rPr lang="es-ES" dirty="0"/>
              <a:t/>
            </a:r>
            <a:br>
              <a:rPr lang="es-ES" dirty="0"/>
            </a:br>
            <a:r>
              <a:rPr lang="es-ES" sz="1200" b="0" i="0" kern="1200" dirty="0">
                <a:solidFill>
                  <a:schemeClr val="tx1"/>
                </a:solidFill>
                <a:effectLst/>
                <a:latin typeface="+mn-lt"/>
                <a:ea typeface="+mn-ea"/>
                <a:cs typeface="+mn-cs"/>
              </a:rPr>
              <a:t>La cinta es de color diferente al color del ladrillo, sobresaliendo de la pared de manera uniforme y bien acabada y perfilando las uniones de los ladrillos.</a:t>
            </a:r>
            <a:r>
              <a:rPr lang="es-ES" dirty="0"/>
              <a:t/>
            </a:r>
            <a:br>
              <a:rPr lang="es-ES" dirty="0"/>
            </a:br>
            <a:r>
              <a:rPr lang="es-ES" sz="1200" b="0" i="0" kern="1200" dirty="0">
                <a:solidFill>
                  <a:schemeClr val="tx1"/>
                </a:solidFill>
                <a:effectLst/>
                <a:latin typeface="+mn-lt"/>
                <a:ea typeface="+mn-ea"/>
                <a:cs typeface="+mn-cs"/>
              </a:rPr>
              <a:t>Espero que ayude</a:t>
            </a:r>
            <a:endParaRPr lang="es-419" dirty="0"/>
          </a:p>
        </p:txBody>
      </p:sp>
      <p:sp>
        <p:nvSpPr>
          <p:cNvPr id="4" name="Slide Number Placeholder 3"/>
          <p:cNvSpPr>
            <a:spLocks noGrp="1"/>
          </p:cNvSpPr>
          <p:nvPr>
            <p:ph type="sldNum" sz="quarter" idx="10"/>
          </p:nvPr>
        </p:nvSpPr>
        <p:spPr/>
        <p:txBody>
          <a:bodyPr/>
          <a:lstStyle/>
          <a:p>
            <a:fld id="{39EA3A77-DB7B-407D-927D-D23288866A6D}" type="slidenum">
              <a:rPr lang="en-US" smtClean="0"/>
              <a:pPr/>
              <a:t>16</a:t>
            </a:fld>
            <a:endParaRPr lang="en-US"/>
          </a:p>
        </p:txBody>
      </p:sp>
    </p:spTree>
    <p:extLst>
      <p:ext uri="{BB962C8B-B14F-4D97-AF65-F5344CB8AC3E}">
        <p14:creationId xmlns:p14="http://schemas.microsoft.com/office/powerpoint/2010/main" val="1421889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39EA3A77-DB7B-407D-927D-D23288866A6D}" type="slidenum">
              <a:rPr lang="en-US" smtClean="0"/>
              <a:pPr/>
              <a:t>18</a:t>
            </a:fld>
            <a:endParaRPr lang="en-US" dirty="0"/>
          </a:p>
        </p:txBody>
      </p:sp>
    </p:spTree>
    <p:extLst>
      <p:ext uri="{BB962C8B-B14F-4D97-AF65-F5344CB8AC3E}">
        <p14:creationId xmlns:p14="http://schemas.microsoft.com/office/powerpoint/2010/main" val="706681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kern="1200" dirty="0">
                <a:solidFill>
                  <a:schemeClr val="tx1"/>
                </a:solidFill>
                <a:effectLst/>
                <a:latin typeface="+mn-lt"/>
                <a:ea typeface="+mn-ea"/>
                <a:cs typeface="+mn-cs"/>
              </a:rPr>
              <a:t>un </a:t>
            </a:r>
            <a:r>
              <a:rPr lang="es-ES" sz="1200" b="1" i="0" kern="1200" dirty="0">
                <a:solidFill>
                  <a:schemeClr val="tx1"/>
                </a:solidFill>
                <a:effectLst/>
                <a:latin typeface="+mn-lt"/>
                <a:ea typeface="+mn-ea"/>
                <a:cs typeface="+mn-cs"/>
              </a:rPr>
              <a:t>lector "B"</a:t>
            </a:r>
            <a:r>
              <a:rPr lang="es-ES" sz="1200" b="0" i="0" kern="1200" dirty="0">
                <a:solidFill>
                  <a:schemeClr val="tx1"/>
                </a:solidFill>
                <a:effectLst/>
                <a:latin typeface="+mn-lt"/>
                <a:ea typeface="+mn-ea"/>
                <a:cs typeface="+mn-cs"/>
              </a:rPr>
              <a:t> es un médico certificado por el Instituto Nacional de salud y seguridad ocupacional (NIOSH) como demostrando dominio en la clasificación radiografías de la ﻿Neumoconiosis.</a:t>
            </a:r>
            <a:endParaRPr lang="es-PR" dirty="0"/>
          </a:p>
        </p:txBody>
      </p:sp>
      <p:sp>
        <p:nvSpPr>
          <p:cNvPr id="4" name="Slide Number Placeholder 3"/>
          <p:cNvSpPr>
            <a:spLocks noGrp="1"/>
          </p:cNvSpPr>
          <p:nvPr>
            <p:ph type="sldNum" sz="quarter" idx="5"/>
          </p:nvPr>
        </p:nvSpPr>
        <p:spPr/>
        <p:txBody>
          <a:bodyPr/>
          <a:lstStyle/>
          <a:p>
            <a:fld id="{39EA3A77-DB7B-407D-927D-D23288866A6D}" type="slidenum">
              <a:rPr lang="en-US" smtClean="0"/>
              <a:pPr/>
              <a:t>47</a:t>
            </a:fld>
            <a:endParaRPr lang="en-US"/>
          </a:p>
        </p:txBody>
      </p:sp>
    </p:spTree>
    <p:extLst>
      <p:ext uri="{BB962C8B-B14F-4D97-AF65-F5344CB8AC3E}">
        <p14:creationId xmlns:p14="http://schemas.microsoft.com/office/powerpoint/2010/main" val="680944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xfrm>
            <a:off x="3884613" y="8755447"/>
            <a:ext cx="2971800" cy="459213"/>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54</a:t>
            </a:fld>
            <a:endParaRPr lang="en-US" altLang="en-US">
              <a:latin typeface="Calibri" panose="020F0502020204030204" pitchFamily="34" charset="0"/>
            </a:endParaRPr>
          </a:p>
        </p:txBody>
      </p:sp>
    </p:spTree>
    <p:extLst>
      <p:ext uri="{BB962C8B-B14F-4D97-AF65-F5344CB8AC3E}">
        <p14:creationId xmlns:p14="http://schemas.microsoft.com/office/powerpoint/2010/main" val="2776533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714C18-34D2-451C-B8F9-060760643A4A}" type="datetime1">
              <a:rPr lang="en-US" smtClean="0"/>
              <a:t>4/22/2020</a:t>
            </a:fld>
            <a:endParaRPr lang="en-US"/>
          </a:p>
        </p:txBody>
      </p:sp>
      <p:sp>
        <p:nvSpPr>
          <p:cNvPr id="6" name="Slide Number Placeholder 5"/>
          <p:cNvSpPr>
            <a:spLocks noGrp="1"/>
          </p:cNvSpPr>
          <p:nvPr>
            <p:ph type="sldNum" sz="quarter" idx="12"/>
          </p:nvPr>
        </p:nvSpPr>
        <p:spPr/>
        <p:txBody>
          <a:bodyPr/>
          <a:lstStyle/>
          <a:p>
            <a:fld id="{52110876-1A90-47DF-8CC1-92F5C1F8B34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1BA026-F954-4785-9CDB-3C2926662280}" type="datetime1">
              <a:rPr lang="en-US" smtClean="0"/>
              <a:t>4/22/2020</a:t>
            </a:fld>
            <a:endParaRPr lang="en-US"/>
          </a:p>
        </p:txBody>
      </p:sp>
      <p:sp>
        <p:nvSpPr>
          <p:cNvPr id="6" name="Slide Number Placeholder 5"/>
          <p:cNvSpPr>
            <a:spLocks noGrp="1"/>
          </p:cNvSpPr>
          <p:nvPr>
            <p:ph type="sldNum" sz="quarter" idx="12"/>
          </p:nvPr>
        </p:nvSpPr>
        <p:spPr/>
        <p:txBody>
          <a:bodyPr/>
          <a:lstStyle/>
          <a:p>
            <a:fld id="{52110876-1A90-47DF-8CC1-92F5C1F8B346}" type="slidenum">
              <a:rPr lang="en-US" smtClean="0"/>
              <a:pPr/>
              <a:t>‹#›</a:t>
            </a:fld>
            <a:endParaRPr lang="en-US"/>
          </a:p>
        </p:txBody>
      </p:sp>
      <p:sp>
        <p:nvSpPr>
          <p:cNvPr id="7"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7417CE-5A7A-479E-B7DB-24E96A761E22}" type="datetime1">
              <a:rPr lang="en-US" smtClean="0"/>
              <a:t>4/22/2020</a:t>
            </a:fld>
            <a:endParaRPr lang="en-US"/>
          </a:p>
        </p:txBody>
      </p:sp>
      <p:sp>
        <p:nvSpPr>
          <p:cNvPr id="6" name="Slide Number Placeholder 5"/>
          <p:cNvSpPr>
            <a:spLocks noGrp="1"/>
          </p:cNvSpPr>
          <p:nvPr>
            <p:ph type="sldNum" sz="quarter" idx="12"/>
          </p:nvPr>
        </p:nvSpPr>
        <p:spPr/>
        <p:txBody>
          <a:bodyPr/>
          <a:lstStyle/>
          <a:p>
            <a:fld id="{52110876-1A90-47DF-8CC1-92F5C1F8B346}" type="slidenum">
              <a:rPr lang="en-US" smtClean="0"/>
              <a:pPr/>
              <a:t>‹#›</a:t>
            </a:fld>
            <a:endParaRPr lang="en-US"/>
          </a:p>
        </p:txBody>
      </p:sp>
      <p:sp>
        <p:nvSpPr>
          <p:cNvPr id="7"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450200-78D2-411F-A069-549F52698C86}" type="datetime1">
              <a:rPr lang="en-US" smtClean="0"/>
              <a:t>4/22/2020</a:t>
            </a:fld>
            <a:endParaRPr lang="en-US"/>
          </a:p>
        </p:txBody>
      </p:sp>
      <p:sp>
        <p:nvSpPr>
          <p:cNvPr id="6" name="Slide Number Placeholder 5"/>
          <p:cNvSpPr>
            <a:spLocks noGrp="1"/>
          </p:cNvSpPr>
          <p:nvPr>
            <p:ph type="sldNum" sz="quarter" idx="12"/>
          </p:nvPr>
        </p:nvSpPr>
        <p:spPr>
          <a:xfrm>
            <a:off x="6400800" y="6356350"/>
            <a:ext cx="2133600" cy="365125"/>
          </a:xfrm>
        </p:spPr>
        <p:txBody>
          <a:bodyPr/>
          <a:lstStyle/>
          <a:p>
            <a:fld id="{52110876-1A90-47DF-8CC1-92F5C1F8B346}" type="slidenum">
              <a:rPr lang="en-US" smtClean="0"/>
              <a:pPr/>
              <a:t>‹#›</a:t>
            </a:fld>
            <a:endParaRPr lang="en-US"/>
          </a:p>
        </p:txBody>
      </p:sp>
      <p:sp>
        <p:nvSpPr>
          <p:cNvPr id="7"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7B93FF-5029-4434-BE7C-4CF7EB8AA4B8}" type="datetime1">
              <a:rPr lang="en-US" smtClean="0"/>
              <a:t>4/22/2020</a:t>
            </a:fld>
            <a:endParaRPr lang="en-US"/>
          </a:p>
        </p:txBody>
      </p:sp>
      <p:sp>
        <p:nvSpPr>
          <p:cNvPr id="6" name="Slide Number Placeholder 5"/>
          <p:cNvSpPr>
            <a:spLocks noGrp="1"/>
          </p:cNvSpPr>
          <p:nvPr>
            <p:ph type="sldNum" sz="quarter" idx="12"/>
          </p:nvPr>
        </p:nvSpPr>
        <p:spPr/>
        <p:txBody>
          <a:bodyPr/>
          <a:lstStyle/>
          <a:p>
            <a:fld id="{52110876-1A90-47DF-8CC1-92F5C1F8B346}" type="slidenum">
              <a:rPr lang="en-US" smtClean="0"/>
              <a:pPr/>
              <a:t>‹#›</a:t>
            </a:fld>
            <a:endParaRPr lang="en-US"/>
          </a:p>
        </p:txBody>
      </p:sp>
      <p:sp>
        <p:nvSpPr>
          <p:cNvPr id="7"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35B51F-2E3B-462C-8CE9-C4819DFBBE63}" type="datetime1">
              <a:rPr lang="en-US" smtClean="0"/>
              <a:t>4/22/2020</a:t>
            </a:fld>
            <a:endParaRPr lang="en-US"/>
          </a:p>
        </p:txBody>
      </p:sp>
      <p:sp>
        <p:nvSpPr>
          <p:cNvPr id="7" name="Slide Number Placeholder 6"/>
          <p:cNvSpPr>
            <a:spLocks noGrp="1"/>
          </p:cNvSpPr>
          <p:nvPr>
            <p:ph type="sldNum" sz="quarter" idx="12"/>
          </p:nvPr>
        </p:nvSpPr>
        <p:spPr/>
        <p:txBody>
          <a:bodyPr/>
          <a:lstStyle/>
          <a:p>
            <a:fld id="{52110876-1A90-47DF-8CC1-92F5C1F8B346}" type="slidenum">
              <a:rPr lang="en-US" smtClean="0"/>
              <a:pPr/>
              <a:t>‹#›</a:t>
            </a:fld>
            <a:endParaRPr lang="en-US"/>
          </a:p>
        </p:txBody>
      </p:sp>
      <p:sp>
        <p:nvSpPr>
          <p:cNvPr id="8"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C13104-E011-49B5-B0ED-3231CBCB320E}" type="datetime1">
              <a:rPr lang="en-US" smtClean="0"/>
              <a:t>4/22/2020</a:t>
            </a:fld>
            <a:endParaRPr lang="en-US"/>
          </a:p>
        </p:txBody>
      </p:sp>
      <p:sp>
        <p:nvSpPr>
          <p:cNvPr id="9" name="Slide Number Placeholder 8"/>
          <p:cNvSpPr>
            <a:spLocks noGrp="1"/>
          </p:cNvSpPr>
          <p:nvPr>
            <p:ph type="sldNum" sz="quarter" idx="12"/>
          </p:nvPr>
        </p:nvSpPr>
        <p:spPr/>
        <p:txBody>
          <a:bodyPr/>
          <a:lstStyle/>
          <a:p>
            <a:fld id="{52110876-1A90-47DF-8CC1-92F5C1F8B346}" type="slidenum">
              <a:rPr lang="en-US" smtClean="0"/>
              <a:pPr/>
              <a:t>‹#›</a:t>
            </a:fld>
            <a:endParaRPr lang="en-US"/>
          </a:p>
        </p:txBody>
      </p:sp>
      <p:sp>
        <p:nvSpPr>
          <p:cNvPr id="10" name="Footer Placeholder 4"/>
          <p:cNvSpPr>
            <a:spLocks noGrp="1"/>
          </p:cNvSpPr>
          <p:nvPr>
            <p:ph type="ftr" sz="quarter" idx="1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32727B-1345-4E19-9879-3B79FEE61846}" type="datetime1">
              <a:rPr lang="en-US" smtClean="0"/>
              <a:t>4/22/2020</a:t>
            </a:fld>
            <a:endParaRPr lang="en-US"/>
          </a:p>
        </p:txBody>
      </p:sp>
      <p:sp>
        <p:nvSpPr>
          <p:cNvPr id="5" name="Slide Number Placeholder 4"/>
          <p:cNvSpPr>
            <a:spLocks noGrp="1"/>
          </p:cNvSpPr>
          <p:nvPr>
            <p:ph type="sldNum" sz="quarter" idx="12"/>
          </p:nvPr>
        </p:nvSpPr>
        <p:spPr/>
        <p:txBody>
          <a:bodyPr/>
          <a:lstStyle/>
          <a:p>
            <a:fld id="{52110876-1A90-47DF-8CC1-92F5C1F8B346}" type="slidenum">
              <a:rPr lang="en-US" smtClean="0"/>
              <a:pPr/>
              <a:t>‹#›</a:t>
            </a:fld>
            <a:endParaRPr lang="en-US"/>
          </a:p>
        </p:txBody>
      </p:sp>
      <p:sp>
        <p:nvSpPr>
          <p:cNvPr id="6"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843F8-4448-42E6-8583-B0AD3505E28D}" type="datetime1">
              <a:rPr lang="en-US" smtClean="0"/>
              <a:t>4/22/2020</a:t>
            </a:fld>
            <a:endParaRPr lang="en-US"/>
          </a:p>
        </p:txBody>
      </p:sp>
      <p:sp>
        <p:nvSpPr>
          <p:cNvPr id="4" name="Slide Number Placeholder 3"/>
          <p:cNvSpPr>
            <a:spLocks noGrp="1"/>
          </p:cNvSpPr>
          <p:nvPr>
            <p:ph type="sldNum" sz="quarter" idx="12"/>
          </p:nvPr>
        </p:nvSpPr>
        <p:spPr/>
        <p:txBody>
          <a:bodyPr/>
          <a:lstStyle/>
          <a:p>
            <a:fld id="{52110876-1A90-47DF-8CC1-92F5C1F8B346}" type="slidenum">
              <a:rPr lang="en-US" smtClean="0"/>
              <a:pPr/>
              <a:t>‹#›</a:t>
            </a:fld>
            <a:endParaRPr lang="en-US"/>
          </a:p>
        </p:txBody>
      </p:sp>
      <p:sp>
        <p:nvSpPr>
          <p:cNvPr id="5"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86C9B7-DFC4-4778-A411-F099A50B16E9}" type="datetime1">
              <a:rPr lang="en-US" smtClean="0"/>
              <a:t>4/22/2020</a:t>
            </a:fld>
            <a:endParaRPr lang="en-US"/>
          </a:p>
        </p:txBody>
      </p:sp>
      <p:sp>
        <p:nvSpPr>
          <p:cNvPr id="7" name="Slide Number Placeholder 6"/>
          <p:cNvSpPr>
            <a:spLocks noGrp="1"/>
          </p:cNvSpPr>
          <p:nvPr>
            <p:ph type="sldNum" sz="quarter" idx="12"/>
          </p:nvPr>
        </p:nvSpPr>
        <p:spPr/>
        <p:txBody>
          <a:bodyPr/>
          <a:lstStyle/>
          <a:p>
            <a:fld id="{52110876-1A90-47DF-8CC1-92F5C1F8B346}" type="slidenum">
              <a:rPr lang="en-US" smtClean="0"/>
              <a:pPr/>
              <a:t>‹#›</a:t>
            </a:fld>
            <a:endParaRPr lang="en-US"/>
          </a:p>
        </p:txBody>
      </p:sp>
      <p:sp>
        <p:nvSpPr>
          <p:cNvPr id="8"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7EF0A2-C87F-4FA5-A998-600560EAC84C}" type="datetime1">
              <a:rPr lang="en-US" smtClean="0"/>
              <a:t>4/22/2020</a:t>
            </a:fld>
            <a:endParaRPr lang="en-US"/>
          </a:p>
        </p:txBody>
      </p:sp>
      <p:sp>
        <p:nvSpPr>
          <p:cNvPr id="7" name="Slide Number Placeholder 6"/>
          <p:cNvSpPr>
            <a:spLocks noGrp="1"/>
          </p:cNvSpPr>
          <p:nvPr>
            <p:ph type="sldNum" sz="quarter" idx="12"/>
          </p:nvPr>
        </p:nvSpPr>
        <p:spPr/>
        <p:txBody>
          <a:bodyPr/>
          <a:lstStyle/>
          <a:p>
            <a:fld id="{52110876-1A90-47DF-8CC1-92F5C1F8B3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E5B386-3451-4258-9747-21F34039D5AB}" type="datetime1">
              <a:rPr lang="en-US" smtClean="0"/>
              <a:t>4/22/2020</a:t>
            </a:fld>
            <a:endParaRPr lang="en-US"/>
          </a:p>
        </p:txBody>
      </p:sp>
      <p:sp>
        <p:nvSpPr>
          <p:cNvPr id="6" name="Slide Number Placeholder 5"/>
          <p:cNvSpPr>
            <a:spLocks noGrp="1"/>
          </p:cNvSpPr>
          <p:nvPr>
            <p:ph type="sldNum" sz="quarter" idx="4"/>
          </p:nvPr>
        </p:nvSpPr>
        <p:spPr>
          <a:xfrm>
            <a:off x="64008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10876-1A90-47DF-8CC1-92F5C1F8B3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idx="4294967295"/>
          </p:nvPr>
        </p:nvSpPr>
        <p:spPr>
          <a:xfrm>
            <a:off x="0" y="2971800"/>
            <a:ext cx="9144000" cy="1066800"/>
          </a:xfrm>
          <a:solidFill>
            <a:schemeClr val="tx2">
              <a:lumMod val="75000"/>
            </a:schemeClr>
          </a:solidFill>
        </p:spPr>
        <p:txBody>
          <a:bodyPr>
            <a:noAutofit/>
          </a:bodyPr>
          <a:lstStyle/>
          <a:p>
            <a:r>
              <a:rPr lang="es-ES" sz="4000" dirty="0">
                <a:solidFill>
                  <a:schemeClr val="bg1"/>
                </a:solidFill>
              </a:rPr>
              <a:t>La nueva norma de OSHA - 1926.1153</a:t>
            </a:r>
            <a:endParaRPr lang="en-US" sz="4000" dirty="0">
              <a:solidFill>
                <a:schemeClr val="bg1"/>
              </a:solidFill>
            </a:endParaRPr>
          </a:p>
        </p:txBody>
      </p:sp>
      <p:sp>
        <p:nvSpPr>
          <p:cNvPr id="3" name="Rectangle 2"/>
          <p:cNvSpPr/>
          <p:nvPr/>
        </p:nvSpPr>
        <p:spPr>
          <a:xfrm>
            <a:off x="6927" y="311150"/>
            <a:ext cx="2057400" cy="685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200" b="1" dirty="0"/>
              <a:t>Modulo # 6</a:t>
            </a:r>
          </a:p>
        </p:txBody>
      </p:sp>
      <p:sp>
        <p:nvSpPr>
          <p:cNvPr id="7" name="Slide Number Placeholder 6"/>
          <p:cNvSpPr>
            <a:spLocks noGrp="1"/>
          </p:cNvSpPr>
          <p:nvPr>
            <p:ph type="sldNum" sz="quarter" idx="12"/>
          </p:nvPr>
        </p:nvSpPr>
        <p:spPr/>
        <p:txBody>
          <a:bodyPr/>
          <a:lstStyle/>
          <a:p>
            <a:fld id="{52110876-1A90-47DF-8CC1-92F5C1F8B346}"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a:xfrm>
            <a:off x="592335" y="386017"/>
            <a:ext cx="8229600" cy="1143000"/>
          </a:xfrm>
        </p:spPr>
        <p:txBody>
          <a:bodyPr>
            <a:normAutofit fontScale="90000"/>
          </a:bodyPr>
          <a:lstStyle/>
          <a:p>
            <a:r>
              <a:rPr lang="es-ES" dirty="0"/>
              <a:t>Exposición especificada y métodos de control </a:t>
            </a:r>
            <a:r>
              <a:rPr lang="es-419" dirty="0"/>
              <a:t>(2)</a:t>
            </a:r>
            <a:br>
              <a:rPr lang="es-419" dirty="0"/>
            </a:b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s-419" smtClean="0"/>
              <a:t>10</a:t>
            </a:fld>
            <a:endParaRPr lang="es-419" dirty="0"/>
          </a:p>
        </p:txBody>
      </p:sp>
      <p:sp>
        <p:nvSpPr>
          <p:cNvPr id="6"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ES" dirty="0"/>
              <a:t>Exposición especificada y métodos de control </a:t>
            </a:r>
            <a:r>
              <a:rPr lang="es-419" sz="1800" dirty="0"/>
              <a:t>(2)</a:t>
            </a:r>
          </a:p>
        </p:txBody>
      </p:sp>
      <p:sp>
        <p:nvSpPr>
          <p:cNvPr id="7" name="TextBox 6"/>
          <p:cNvSpPr txBox="1"/>
          <p:nvPr/>
        </p:nvSpPr>
        <p:spPr>
          <a:xfrm>
            <a:off x="76200" y="1469501"/>
            <a:ext cx="1032270" cy="369332"/>
          </a:xfrm>
          <a:prstGeom prst="rect">
            <a:avLst/>
          </a:prstGeom>
          <a:noFill/>
        </p:spPr>
        <p:txBody>
          <a:bodyPr wrap="none" rtlCol="0">
            <a:spAutoFit/>
          </a:bodyPr>
          <a:lstStyle/>
          <a:p>
            <a:r>
              <a:rPr lang="es-419" dirty="0"/>
              <a:t>Tabla 1-2</a:t>
            </a:r>
          </a:p>
        </p:txBody>
      </p:sp>
      <p:pic>
        <p:nvPicPr>
          <p:cNvPr id="2" name="Picture 1" title="tabla - equipo/tarea; metodos de control de ingenieria y practicas de trabajo / proteccion respiratoria requerida y factor de proteccion minimo asignato "/>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75" y="1838833"/>
            <a:ext cx="9175275" cy="4852837"/>
          </a:xfrm>
          <a:prstGeom prst="rect">
            <a:avLst/>
          </a:prstGeom>
        </p:spPr>
      </p:pic>
    </p:spTree>
    <p:extLst>
      <p:ext uri="{BB962C8B-B14F-4D97-AF65-F5344CB8AC3E}">
        <p14:creationId xmlns:p14="http://schemas.microsoft.com/office/powerpoint/2010/main" val="560568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Drivable saw">
            <a:extLst>
              <a:ext uri="{FF2B5EF4-FFF2-40B4-BE49-F238E27FC236}">
                <a16:creationId xmlns:a16="http://schemas.microsoft.com/office/drawing/2014/main" id="{438F5DAD-048F-4CB6-9F10-77C56FC391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289297" y="1866165"/>
            <a:ext cx="2574993" cy="14419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Walk behind saw">
            <a:extLst>
              <a:ext uri="{FF2B5EF4-FFF2-40B4-BE49-F238E27FC236}">
                <a16:creationId xmlns:a16="http://schemas.microsoft.com/office/drawing/2014/main" id="{0EFBC8F3-B366-4942-990A-C290CE5CAC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80" y="1735436"/>
            <a:ext cx="2815584" cy="1744202"/>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15" name="Picture 2" descr="rig mounted core saw">
            <a:extLst>
              <a:ext uri="{FF2B5EF4-FFF2-40B4-BE49-F238E27FC236}">
                <a16:creationId xmlns:a16="http://schemas.microsoft.com/office/drawing/2014/main" id="{E9797936-51D0-4A1A-A88E-FDA5C8FDE25B}"/>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032655" y="1745497"/>
            <a:ext cx="2907991" cy="1383192"/>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A6094D5-4DD6-4F1C-8EA8-AD7338590CEC}"/>
              </a:ext>
            </a:extLst>
          </p:cNvPr>
          <p:cNvSpPr txBox="1"/>
          <p:nvPr/>
        </p:nvSpPr>
        <p:spPr>
          <a:xfrm>
            <a:off x="203355" y="3709886"/>
            <a:ext cx="2401226" cy="646331"/>
          </a:xfrm>
          <a:prstGeom prst="rect">
            <a:avLst/>
          </a:prstGeom>
          <a:noFill/>
        </p:spPr>
        <p:txBody>
          <a:bodyPr wrap="square" rtlCol="0">
            <a:spAutoFit/>
          </a:bodyPr>
          <a:lstStyle/>
          <a:p>
            <a:r>
              <a:rPr lang="es-PR"/>
              <a:t>Sierra de corte operada a pie (Walk behind saw)</a:t>
            </a:r>
          </a:p>
        </p:txBody>
      </p:sp>
      <p:sp>
        <p:nvSpPr>
          <p:cNvPr id="17"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s-PR" smtClean="0"/>
              <a:t>11</a:t>
            </a:fld>
            <a:endParaRPr lang="es-PR"/>
          </a:p>
        </p:txBody>
      </p:sp>
      <p:cxnSp>
        <p:nvCxnSpPr>
          <p:cNvPr id="18" name="Straight Connector 17" title="black vertical line"/>
          <p:cNvCxnSpPr/>
          <p:nvPr/>
        </p:nvCxnSpPr>
        <p:spPr>
          <a:xfrm>
            <a:off x="3048000" y="1281828"/>
            <a:ext cx="0" cy="2819400"/>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title="black vertical line"/>
          <p:cNvCxnSpPr/>
          <p:nvPr/>
        </p:nvCxnSpPr>
        <p:spPr>
          <a:xfrm>
            <a:off x="6096000" y="1281828"/>
            <a:ext cx="0" cy="2819400"/>
          </a:xfrm>
          <a:prstGeom prst="line">
            <a:avLst/>
          </a:prstGeom>
          <a:ln w="28575"/>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63D09F88-7747-43B5-ABC7-7555557C0C1E}"/>
              </a:ext>
            </a:extLst>
          </p:cNvPr>
          <p:cNvSpPr txBox="1"/>
          <p:nvPr/>
        </p:nvSpPr>
        <p:spPr>
          <a:xfrm>
            <a:off x="3733800" y="3709886"/>
            <a:ext cx="1752599" cy="369332"/>
          </a:xfrm>
          <a:prstGeom prst="rect">
            <a:avLst/>
          </a:prstGeom>
          <a:noFill/>
        </p:spPr>
        <p:txBody>
          <a:bodyPr wrap="square" rtlCol="0">
            <a:spAutoFit/>
          </a:bodyPr>
          <a:lstStyle/>
          <a:p>
            <a:r>
              <a:rPr lang="es-PR"/>
              <a:t>Sierra manejable</a:t>
            </a:r>
          </a:p>
        </p:txBody>
      </p:sp>
      <p:sp>
        <p:nvSpPr>
          <p:cNvPr id="13" name="TextBox 12">
            <a:extLst>
              <a:ext uri="{FF2B5EF4-FFF2-40B4-BE49-F238E27FC236}">
                <a16:creationId xmlns:a16="http://schemas.microsoft.com/office/drawing/2014/main" id="{B91D34CB-77E3-442B-86F5-3003972EFDED}"/>
              </a:ext>
            </a:extLst>
          </p:cNvPr>
          <p:cNvSpPr txBox="1"/>
          <p:nvPr/>
        </p:nvSpPr>
        <p:spPr>
          <a:xfrm>
            <a:off x="6172198" y="3731896"/>
            <a:ext cx="2768448" cy="646331"/>
          </a:xfrm>
          <a:prstGeom prst="rect">
            <a:avLst/>
          </a:prstGeom>
          <a:noFill/>
        </p:spPr>
        <p:txBody>
          <a:bodyPr wrap="square" rtlCol="0">
            <a:spAutoFit/>
          </a:bodyPr>
          <a:lstStyle/>
          <a:p>
            <a:r>
              <a:rPr lang="es-PR"/>
              <a:t>Sierra de bastidor montada en plataforma</a:t>
            </a:r>
          </a:p>
        </p:txBody>
      </p:sp>
      <p:sp>
        <p:nvSpPr>
          <p:cNvPr id="16" name="Title 1">
            <a:extLst>
              <a:ext uri="{FF2B5EF4-FFF2-40B4-BE49-F238E27FC236}">
                <a16:creationId xmlns:a16="http://schemas.microsoft.com/office/drawing/2014/main" id="{DB9BAFA6-6B8E-441C-8A96-11A4156B55EC}"/>
              </a:ext>
            </a:extLst>
          </p:cNvPr>
          <p:cNvSpPr txBox="1">
            <a:spLocks/>
          </p:cNvSpPr>
          <p:nvPr/>
        </p:nvSpPr>
        <p:spPr>
          <a:xfrm>
            <a:off x="394554" y="5031530"/>
            <a:ext cx="8354891" cy="697835"/>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450"/>
              </a:spcAft>
            </a:pPr>
            <a:r>
              <a:rPr lang="es-PR" sz="2400" dirty="0"/>
              <a:t>Exposición especificada y métodos de control (Tabla 1-2)</a:t>
            </a:r>
          </a:p>
          <a:p>
            <a:pPr algn="ctr">
              <a:spcAft>
                <a:spcPts val="450"/>
              </a:spcAft>
            </a:pPr>
            <a:r>
              <a:rPr lang="es-PR" sz="2400" dirty="0"/>
              <a:t>Ejemplos de equipos típicos</a:t>
            </a:r>
          </a:p>
        </p:txBody>
      </p:sp>
      <p:sp>
        <p:nvSpPr>
          <p:cNvPr id="20" name="Title 1" hidden="1">
            <a:extLst>
              <a:ext uri="{FF2B5EF4-FFF2-40B4-BE49-F238E27FC236}">
                <a16:creationId xmlns:a16="http://schemas.microsoft.com/office/drawing/2014/main" id="{DB9BAFA6-6B8E-441C-8A96-11A4156B55EC}"/>
              </a:ext>
            </a:extLst>
          </p:cNvPr>
          <p:cNvSpPr txBox="1">
            <a:spLocks noGrp="1"/>
          </p:cNvSpPr>
          <p:nvPr>
            <p:ph type="title"/>
          </p:nvPr>
        </p:nvSpPr>
        <p:spPr>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450"/>
              </a:spcAft>
            </a:pPr>
            <a:r>
              <a:rPr lang="es-PR" sz="2400" dirty="0"/>
              <a:t>Exposición especificada y métodos de control (Tabla 1-2)</a:t>
            </a:r>
          </a:p>
          <a:p>
            <a:pPr algn="ctr">
              <a:spcAft>
                <a:spcPts val="450"/>
              </a:spcAft>
            </a:pPr>
            <a:r>
              <a:rPr lang="es-PR" sz="2400" dirty="0"/>
              <a:t>Ejemplos de equipos típicos</a:t>
            </a:r>
          </a:p>
        </p:txBody>
      </p:sp>
    </p:spTree>
    <p:extLst>
      <p:ext uri="{BB962C8B-B14F-4D97-AF65-F5344CB8AC3E}">
        <p14:creationId xmlns:p14="http://schemas.microsoft.com/office/powerpoint/2010/main" val="2404286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normAutofit fontScale="90000"/>
          </a:bodyPr>
          <a:lstStyle/>
          <a:p>
            <a:r>
              <a:rPr lang="es-419" dirty="0"/>
              <a:t>Exposición especificada y métodos de control (3)</a:t>
            </a:r>
            <a:br>
              <a:rPr lang="es-419" dirty="0"/>
            </a:b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s-419" smtClean="0"/>
              <a:t>12</a:t>
            </a:fld>
            <a:endParaRPr lang="es-419" dirty="0"/>
          </a:p>
        </p:txBody>
      </p:sp>
      <p:sp>
        <p:nvSpPr>
          <p:cNvPr id="6" name="Title 1"/>
          <p:cNvSpPr txBox="1">
            <a:spLocks/>
          </p:cNvSpPr>
          <p:nvPr/>
        </p:nvSpPr>
        <p:spPr bwMode="auto">
          <a:xfrm>
            <a:off x="0" y="1524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419" dirty="0"/>
              <a:t>Exposición especificada y métodos de control </a:t>
            </a:r>
            <a:r>
              <a:rPr lang="es-419" sz="1800" dirty="0"/>
              <a:t>(3)</a:t>
            </a:r>
          </a:p>
        </p:txBody>
      </p:sp>
      <p:sp>
        <p:nvSpPr>
          <p:cNvPr id="7" name="TextBox 6"/>
          <p:cNvSpPr txBox="1"/>
          <p:nvPr/>
        </p:nvSpPr>
        <p:spPr>
          <a:xfrm>
            <a:off x="0" y="1051163"/>
            <a:ext cx="1032270" cy="369332"/>
          </a:xfrm>
          <a:prstGeom prst="rect">
            <a:avLst/>
          </a:prstGeom>
          <a:noFill/>
        </p:spPr>
        <p:txBody>
          <a:bodyPr wrap="none" rtlCol="0">
            <a:spAutoFit/>
          </a:bodyPr>
          <a:lstStyle/>
          <a:p>
            <a:r>
              <a:rPr lang="es-419" dirty="0"/>
              <a:t>Tabla 1-3</a:t>
            </a:r>
          </a:p>
        </p:txBody>
      </p:sp>
      <p:pic>
        <p:nvPicPr>
          <p:cNvPr id="2" name="Picture 1" title="tabla - equipo/tarea; metodos de control de ingenieria y practicas de trabajo / proteccion respiratoria requerida y factor de proteccion minimo asignat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21" y="1522281"/>
            <a:ext cx="9175275" cy="5547841"/>
          </a:xfrm>
          <a:prstGeom prst="rect">
            <a:avLst/>
          </a:prstGeom>
        </p:spPr>
      </p:pic>
    </p:spTree>
    <p:extLst>
      <p:ext uri="{BB962C8B-B14F-4D97-AF65-F5344CB8AC3E}">
        <p14:creationId xmlns:p14="http://schemas.microsoft.com/office/powerpoint/2010/main" val="533999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4E428-5C3D-412F-9AD8-E65858CA25CB}"/>
              </a:ext>
            </a:extLst>
          </p:cNvPr>
          <p:cNvSpPr txBox="1">
            <a:spLocks/>
          </p:cNvSpPr>
          <p:nvPr/>
        </p:nvSpPr>
        <p:spPr>
          <a:xfrm>
            <a:off x="395653" y="5474365"/>
            <a:ext cx="8354891" cy="697835"/>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450"/>
              </a:spcAft>
            </a:pPr>
            <a:r>
              <a:rPr lang="es-419" sz="2400" dirty="0"/>
              <a:t>Exposición especificada y métodos de control (Tabla 1-3)</a:t>
            </a:r>
          </a:p>
          <a:p>
            <a:pPr algn="ctr">
              <a:spcAft>
                <a:spcPts val="450"/>
              </a:spcAft>
            </a:pPr>
            <a:r>
              <a:rPr lang="es-419" sz="2400" dirty="0"/>
              <a:t>Ejemplos de equipos típicos</a:t>
            </a:r>
          </a:p>
        </p:txBody>
      </p:sp>
      <p:pic>
        <p:nvPicPr>
          <p:cNvPr id="14" name="Picture 2" descr="dowell drilling rig">
            <a:extLst>
              <a:ext uri="{FF2B5EF4-FFF2-40B4-BE49-F238E27FC236}">
                <a16:creationId xmlns:a16="http://schemas.microsoft.com/office/drawing/2014/main" id="{9A0B447E-03E4-4E19-B57E-F9369F399E24}"/>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3443851" y="1349524"/>
            <a:ext cx="2356871" cy="24974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andheld drill">
            <a:extLst>
              <a:ext uri="{FF2B5EF4-FFF2-40B4-BE49-F238E27FC236}">
                <a16:creationId xmlns:a16="http://schemas.microsoft.com/office/drawing/2014/main" id="{9B794B58-56E5-435F-97F1-7ED06F40C88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47363" y="1604728"/>
            <a:ext cx="2732348" cy="1535486"/>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16" name="Picture 4" descr="Vehicle mounted drill rig">
            <a:extLst>
              <a:ext uri="{FF2B5EF4-FFF2-40B4-BE49-F238E27FC236}">
                <a16:creationId xmlns:a16="http://schemas.microsoft.com/office/drawing/2014/main" id="{50FD5FD6-FFF4-4713-8A95-03DA5AE80BD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029627" y="1651717"/>
            <a:ext cx="2914047" cy="1441508"/>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9D92C8C-286B-4AD2-8C7B-57AF983BA042}"/>
              </a:ext>
            </a:extLst>
          </p:cNvPr>
          <p:cNvSpPr txBox="1"/>
          <p:nvPr/>
        </p:nvSpPr>
        <p:spPr>
          <a:xfrm>
            <a:off x="597243" y="3140214"/>
            <a:ext cx="1772856" cy="369332"/>
          </a:xfrm>
          <a:prstGeom prst="rect">
            <a:avLst/>
          </a:prstGeom>
          <a:noFill/>
        </p:spPr>
        <p:txBody>
          <a:bodyPr wrap="square" rtlCol="0">
            <a:spAutoFit/>
          </a:bodyPr>
          <a:lstStyle/>
          <a:p>
            <a:r>
              <a:rPr lang="es-419" dirty="0"/>
              <a:t>Taladro de mano</a:t>
            </a:r>
          </a:p>
        </p:txBody>
      </p:sp>
      <p:sp>
        <p:nvSpPr>
          <p:cNvPr id="3" name="Title 2" hidden="1"/>
          <p:cNvSpPr>
            <a:spLocks noGrp="1"/>
          </p:cNvSpPr>
          <p:nvPr>
            <p:ph type="title"/>
          </p:nvPr>
        </p:nvSpPr>
        <p:spPr/>
        <p:txBody>
          <a:bodyPr>
            <a:normAutofit fontScale="90000"/>
          </a:bodyPr>
          <a:lstStyle/>
          <a:p>
            <a:r>
              <a:rPr lang="es-419" dirty="0"/>
              <a:t>Exposición especificada y métodos de </a:t>
            </a:r>
            <a:r>
              <a:rPr lang="es-419" dirty="0" smtClean="0"/>
              <a:t>control </a:t>
            </a:r>
            <a:endParaRPr lang="en-US" dirty="0"/>
          </a:p>
        </p:txBody>
      </p:sp>
      <p:sp>
        <p:nvSpPr>
          <p:cNvPr id="18"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s-419" smtClean="0"/>
              <a:t>13</a:t>
            </a:fld>
            <a:endParaRPr lang="es-419" dirty="0"/>
          </a:p>
        </p:txBody>
      </p:sp>
      <p:cxnSp>
        <p:nvCxnSpPr>
          <p:cNvPr id="19" name="Straight Connector 18" title="black vertical line"/>
          <p:cNvCxnSpPr/>
          <p:nvPr/>
        </p:nvCxnSpPr>
        <p:spPr>
          <a:xfrm>
            <a:off x="3124200" y="1143000"/>
            <a:ext cx="0" cy="3185094"/>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Connector 20" title="black vertical line"/>
          <p:cNvCxnSpPr/>
          <p:nvPr/>
        </p:nvCxnSpPr>
        <p:spPr>
          <a:xfrm>
            <a:off x="6029627" y="1096733"/>
            <a:ext cx="0" cy="3185094"/>
          </a:xfrm>
          <a:prstGeom prst="line">
            <a:avLst/>
          </a:prstGeom>
          <a:ln w="28575"/>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B7A313A8-4E46-4FBD-89F8-2AD11A95D503}"/>
              </a:ext>
            </a:extLst>
          </p:cNvPr>
          <p:cNvSpPr txBox="1"/>
          <p:nvPr/>
        </p:nvSpPr>
        <p:spPr>
          <a:xfrm>
            <a:off x="3439134" y="3887082"/>
            <a:ext cx="2590493" cy="646331"/>
          </a:xfrm>
          <a:prstGeom prst="rect">
            <a:avLst/>
          </a:prstGeom>
          <a:noFill/>
        </p:spPr>
        <p:txBody>
          <a:bodyPr wrap="square" rtlCol="0">
            <a:spAutoFit/>
          </a:bodyPr>
          <a:lstStyle/>
          <a:p>
            <a:r>
              <a:rPr lang="es-419" dirty="0"/>
              <a:t>Plataforma de perforación</a:t>
            </a:r>
          </a:p>
        </p:txBody>
      </p:sp>
      <p:sp>
        <p:nvSpPr>
          <p:cNvPr id="13" name="TextBox 12">
            <a:extLst>
              <a:ext uri="{FF2B5EF4-FFF2-40B4-BE49-F238E27FC236}">
                <a16:creationId xmlns:a16="http://schemas.microsoft.com/office/drawing/2014/main" id="{ACA6B258-95DF-4895-87FF-B9BC81E5F77A}"/>
              </a:ext>
            </a:extLst>
          </p:cNvPr>
          <p:cNvSpPr txBox="1"/>
          <p:nvPr/>
        </p:nvSpPr>
        <p:spPr>
          <a:xfrm>
            <a:off x="6350816" y="3200611"/>
            <a:ext cx="2557568" cy="646331"/>
          </a:xfrm>
          <a:prstGeom prst="rect">
            <a:avLst/>
          </a:prstGeom>
          <a:noFill/>
        </p:spPr>
        <p:txBody>
          <a:bodyPr wrap="square" rtlCol="0">
            <a:spAutoFit/>
          </a:bodyPr>
          <a:lstStyle/>
          <a:p>
            <a:r>
              <a:rPr lang="es-419" dirty="0"/>
              <a:t>Equipo de perforación montado en vehículo</a:t>
            </a:r>
          </a:p>
        </p:txBody>
      </p:sp>
    </p:spTree>
    <p:extLst>
      <p:ext uri="{BB962C8B-B14F-4D97-AF65-F5344CB8AC3E}">
        <p14:creationId xmlns:p14="http://schemas.microsoft.com/office/powerpoint/2010/main" val="773314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normAutofit fontScale="90000"/>
          </a:bodyPr>
          <a:lstStyle/>
          <a:p>
            <a:r>
              <a:rPr lang="es-419" dirty="0"/>
              <a:t>Exposición especificada y métodos de control (4)</a:t>
            </a:r>
            <a:br>
              <a:rPr lang="es-419" dirty="0"/>
            </a:b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s-419" smtClean="0"/>
              <a:t>14</a:t>
            </a:fld>
            <a:endParaRPr lang="es-419" dirty="0"/>
          </a:p>
        </p:txBody>
      </p:sp>
      <p:sp>
        <p:nvSpPr>
          <p:cNvPr id="6" name="Title 1"/>
          <p:cNvSpPr txBox="1">
            <a:spLocks/>
          </p:cNvSpPr>
          <p:nvPr/>
        </p:nvSpPr>
        <p:spPr bwMode="auto">
          <a:xfrm>
            <a:off x="0" y="46507"/>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419" dirty="0"/>
              <a:t>Exposición especificada y métodos de control </a:t>
            </a:r>
            <a:r>
              <a:rPr lang="es-419" sz="1800" dirty="0"/>
              <a:t>(4)</a:t>
            </a:r>
          </a:p>
        </p:txBody>
      </p:sp>
      <p:sp>
        <p:nvSpPr>
          <p:cNvPr id="7" name="TextBox 6"/>
          <p:cNvSpPr txBox="1"/>
          <p:nvPr/>
        </p:nvSpPr>
        <p:spPr>
          <a:xfrm>
            <a:off x="152400" y="761701"/>
            <a:ext cx="1032270" cy="369332"/>
          </a:xfrm>
          <a:prstGeom prst="rect">
            <a:avLst/>
          </a:prstGeom>
          <a:noFill/>
        </p:spPr>
        <p:txBody>
          <a:bodyPr wrap="none" rtlCol="0">
            <a:spAutoFit/>
          </a:bodyPr>
          <a:lstStyle/>
          <a:p>
            <a:r>
              <a:rPr lang="es-419" dirty="0"/>
              <a:t>Tabla 1-4</a:t>
            </a:r>
          </a:p>
        </p:txBody>
      </p:sp>
      <p:pic>
        <p:nvPicPr>
          <p:cNvPr id="5" name="Picture 4" title="abla - equipo/tarea; metodos de contr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70" y="1073786"/>
            <a:ext cx="8932412" cy="5768974"/>
          </a:xfrm>
          <a:prstGeom prst="rect">
            <a:avLst/>
          </a:prstGeom>
        </p:spPr>
      </p:pic>
    </p:spTree>
    <p:extLst>
      <p:ext uri="{BB962C8B-B14F-4D97-AF65-F5344CB8AC3E}">
        <p14:creationId xmlns:p14="http://schemas.microsoft.com/office/powerpoint/2010/main" val="1995474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4E428-5C3D-412F-9AD8-E65858CA25CB}"/>
              </a:ext>
            </a:extLst>
          </p:cNvPr>
          <p:cNvSpPr txBox="1">
            <a:spLocks/>
          </p:cNvSpPr>
          <p:nvPr/>
        </p:nvSpPr>
        <p:spPr>
          <a:xfrm>
            <a:off x="471854" y="5489503"/>
            <a:ext cx="8354891" cy="697835"/>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450"/>
              </a:spcAft>
            </a:pPr>
            <a:r>
              <a:rPr lang="es-419" sz="2400" dirty="0"/>
              <a:t>Exposición especificada y métodos de control (Tabla 1-4)</a:t>
            </a:r>
          </a:p>
          <a:p>
            <a:pPr algn="ctr">
              <a:spcAft>
                <a:spcPts val="450"/>
              </a:spcAft>
            </a:pPr>
            <a:r>
              <a:rPr lang="es-419" sz="2400" dirty="0"/>
              <a:t>Ejemplos de equipos típicos</a:t>
            </a:r>
          </a:p>
        </p:txBody>
      </p:sp>
      <p:sp>
        <p:nvSpPr>
          <p:cNvPr id="4" name="TextBox 3">
            <a:extLst>
              <a:ext uri="{FF2B5EF4-FFF2-40B4-BE49-F238E27FC236}">
                <a16:creationId xmlns:a16="http://schemas.microsoft.com/office/drawing/2014/main" id="{2ABCA0CF-9844-429B-9FAE-4C6094F632AC}"/>
              </a:ext>
            </a:extLst>
          </p:cNvPr>
          <p:cNvSpPr txBox="1"/>
          <p:nvPr/>
        </p:nvSpPr>
        <p:spPr>
          <a:xfrm>
            <a:off x="3047535" y="4876800"/>
            <a:ext cx="3353265" cy="369332"/>
          </a:xfrm>
          <a:prstGeom prst="rect">
            <a:avLst/>
          </a:prstGeom>
          <a:noFill/>
        </p:spPr>
        <p:txBody>
          <a:bodyPr wrap="square" rtlCol="0">
            <a:spAutoFit/>
          </a:bodyPr>
          <a:lstStyle/>
          <a:p>
            <a:pPr algn="ctr"/>
            <a:r>
              <a:rPr lang="es-419" dirty="0"/>
              <a:t>Herramienta de astillado manual</a:t>
            </a:r>
          </a:p>
        </p:txBody>
      </p:sp>
      <p:sp>
        <p:nvSpPr>
          <p:cNvPr id="3" name="Title 2" hidden="1"/>
          <p:cNvSpPr>
            <a:spLocks noGrp="1"/>
          </p:cNvSpPr>
          <p:nvPr>
            <p:ph type="title"/>
          </p:nvPr>
        </p:nvSpPr>
        <p:spPr/>
        <p:txBody>
          <a:bodyPr>
            <a:normAutofit fontScale="90000"/>
          </a:bodyPr>
          <a:lstStyle/>
          <a:p>
            <a:r>
              <a:rPr lang="es-419" dirty="0"/>
              <a:t> </a:t>
            </a:r>
            <a:r>
              <a:rPr lang="es-419" dirty="0" smtClean="0"/>
              <a:t>Exposición </a:t>
            </a:r>
            <a:r>
              <a:rPr lang="es-419" dirty="0"/>
              <a:t>especificada y métodos de </a:t>
            </a:r>
            <a:r>
              <a:rPr lang="es-419" dirty="0" smtClean="0"/>
              <a:t>control</a:t>
            </a:r>
            <a:endParaRPr lang="en-US" dirty="0"/>
          </a:p>
        </p:txBody>
      </p:sp>
      <p:sp>
        <p:nvSpPr>
          <p:cNvPr id="11"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s-419" smtClean="0"/>
              <a:t>15</a:t>
            </a:fld>
            <a:endParaRPr lang="es-419" dirty="0"/>
          </a:p>
        </p:txBody>
      </p:sp>
      <p:pic>
        <p:nvPicPr>
          <p:cNvPr id="5" name="Picture 4" title="handheld power chipping tool"/>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52600" y="838200"/>
            <a:ext cx="5245768" cy="3946358"/>
          </a:xfrm>
          <a:prstGeom prst="rect">
            <a:avLst/>
          </a:prstGeom>
        </p:spPr>
      </p:pic>
    </p:spTree>
    <p:extLst>
      <p:ext uri="{BB962C8B-B14F-4D97-AF65-F5344CB8AC3E}">
        <p14:creationId xmlns:p14="http://schemas.microsoft.com/office/powerpoint/2010/main" val="2214891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a:xfrm>
            <a:off x="457200" y="321733"/>
            <a:ext cx="8229600" cy="1143000"/>
          </a:xfrm>
        </p:spPr>
        <p:txBody>
          <a:bodyPr>
            <a:normAutofit fontScale="90000"/>
          </a:bodyPr>
          <a:lstStyle/>
          <a:p>
            <a:r>
              <a:rPr lang="es-419"/>
              <a:t>Exposición especificada y métodos de control </a:t>
            </a:r>
            <a:r>
              <a:rPr lang="en-US"/>
              <a:t>(5)</a:t>
            </a: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16</a:t>
            </a:fld>
            <a:endParaRPr lang="en-US"/>
          </a:p>
        </p:txBody>
      </p:sp>
      <p:sp>
        <p:nvSpPr>
          <p:cNvPr id="6"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419" dirty="0"/>
              <a:t>Exposición especificada y métodos de control </a:t>
            </a:r>
            <a:r>
              <a:rPr lang="en-US" sz="1800" dirty="0"/>
              <a:t>(5)</a:t>
            </a:r>
          </a:p>
        </p:txBody>
      </p:sp>
      <p:sp>
        <p:nvSpPr>
          <p:cNvPr id="7" name="TextBox 6"/>
          <p:cNvSpPr txBox="1"/>
          <p:nvPr/>
        </p:nvSpPr>
        <p:spPr>
          <a:xfrm>
            <a:off x="152400" y="1219200"/>
            <a:ext cx="1032270" cy="369332"/>
          </a:xfrm>
          <a:prstGeom prst="rect">
            <a:avLst/>
          </a:prstGeom>
          <a:noFill/>
        </p:spPr>
        <p:txBody>
          <a:bodyPr wrap="none" rtlCol="0">
            <a:spAutoFit/>
          </a:bodyPr>
          <a:lstStyle/>
          <a:p>
            <a:r>
              <a:rPr lang="es-419" dirty="0"/>
              <a:t>Tabla 1-5</a:t>
            </a:r>
          </a:p>
        </p:txBody>
      </p:sp>
      <p:pic>
        <p:nvPicPr>
          <p:cNvPr id="5" name="Picture 4" title="tabla 1-5 methodos de contro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05266"/>
            <a:ext cx="9144000" cy="5352734"/>
          </a:xfrm>
          <a:prstGeom prst="rect">
            <a:avLst/>
          </a:prstGeom>
        </p:spPr>
      </p:pic>
    </p:spTree>
    <p:extLst>
      <p:ext uri="{BB962C8B-B14F-4D97-AF65-F5344CB8AC3E}">
        <p14:creationId xmlns:p14="http://schemas.microsoft.com/office/powerpoint/2010/main" val="1551364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4E428-5C3D-412F-9AD8-E65858CA25CB}"/>
              </a:ext>
            </a:extLst>
          </p:cNvPr>
          <p:cNvSpPr txBox="1">
            <a:spLocks/>
          </p:cNvSpPr>
          <p:nvPr/>
        </p:nvSpPr>
        <p:spPr>
          <a:xfrm>
            <a:off x="609600" y="5486400"/>
            <a:ext cx="8354891" cy="697835"/>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450"/>
              </a:spcAft>
            </a:pPr>
            <a:r>
              <a:rPr lang="es-419" sz="2400" dirty="0"/>
              <a:t>Exposición especificada y métodos de control (Tabla 1-5)</a:t>
            </a:r>
          </a:p>
          <a:p>
            <a:pPr algn="ctr">
              <a:spcAft>
                <a:spcPts val="450"/>
              </a:spcAft>
            </a:pPr>
            <a:r>
              <a:rPr lang="es-419" sz="2400" dirty="0"/>
              <a:t>Ejemplos de equipos típicos</a:t>
            </a:r>
          </a:p>
        </p:txBody>
      </p:sp>
      <p:sp>
        <p:nvSpPr>
          <p:cNvPr id="3" name="Title 2" hidden="1"/>
          <p:cNvSpPr>
            <a:spLocks noGrp="1"/>
          </p:cNvSpPr>
          <p:nvPr>
            <p:ph type="title"/>
          </p:nvPr>
        </p:nvSpPr>
        <p:spPr/>
        <p:txBody>
          <a:bodyPr>
            <a:normAutofit fontScale="90000"/>
          </a:bodyPr>
          <a:lstStyle/>
          <a:p>
            <a:r>
              <a:rPr lang="es-419" dirty="0"/>
              <a:t>Exposición especificada y métodos de control </a:t>
            </a:r>
            <a:r>
              <a:rPr lang="en-US" dirty="0"/>
              <a:t>(5)</a:t>
            </a:r>
            <a:br>
              <a:rPr lang="en-US" dirty="0"/>
            </a:br>
            <a:endParaRPr lang="en-US" dirty="0"/>
          </a:p>
        </p:txBody>
      </p:sp>
      <p:sp>
        <p:nvSpPr>
          <p:cNvPr id="12"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17</a:t>
            </a:fld>
            <a:endParaRPr lang="en-US" dirty="0"/>
          </a:p>
        </p:txBody>
      </p:sp>
      <p:sp>
        <p:nvSpPr>
          <p:cNvPr id="6" name="TextBox 5">
            <a:extLst>
              <a:ext uri="{FF2B5EF4-FFF2-40B4-BE49-F238E27FC236}">
                <a16:creationId xmlns:a16="http://schemas.microsoft.com/office/drawing/2014/main" id="{C7E804A7-1578-40AF-9F84-639DF9E1F31B}"/>
              </a:ext>
            </a:extLst>
          </p:cNvPr>
          <p:cNvSpPr txBox="1"/>
          <p:nvPr/>
        </p:nvSpPr>
        <p:spPr>
          <a:xfrm>
            <a:off x="1752600" y="4724400"/>
            <a:ext cx="5867400" cy="369332"/>
          </a:xfrm>
          <a:prstGeom prst="rect">
            <a:avLst/>
          </a:prstGeom>
          <a:noFill/>
        </p:spPr>
        <p:txBody>
          <a:bodyPr wrap="square" rtlCol="0">
            <a:spAutoFit/>
          </a:bodyPr>
          <a:lstStyle/>
          <a:p>
            <a:pPr algn="ctr"/>
            <a:r>
              <a:rPr lang="es-ES" dirty="0"/>
              <a:t>Rectificadoras de mano para la eliminación de morteros</a:t>
            </a:r>
            <a:endParaRPr lang="en-US" dirty="0"/>
          </a:p>
        </p:txBody>
      </p:sp>
      <p:pic>
        <p:nvPicPr>
          <p:cNvPr id="4" name="Picture 3" title="foto - Rectificadoras de mano para la eliminación de  mortero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00200" y="381000"/>
            <a:ext cx="5869459" cy="4312508"/>
          </a:xfrm>
          <a:prstGeom prst="rect">
            <a:avLst/>
          </a:prstGeom>
        </p:spPr>
      </p:pic>
    </p:spTree>
    <p:extLst>
      <p:ext uri="{BB962C8B-B14F-4D97-AF65-F5344CB8AC3E}">
        <p14:creationId xmlns:p14="http://schemas.microsoft.com/office/powerpoint/2010/main" val="3322184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normAutofit fontScale="90000"/>
          </a:bodyPr>
          <a:lstStyle/>
          <a:p>
            <a:r>
              <a:rPr lang="es-PR" dirty="0"/>
              <a:t>Exposición especificada y métodos de control (6)</a:t>
            </a:r>
            <a:br>
              <a:rPr lang="es-PR" dirty="0"/>
            </a:b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s-PR" smtClean="0"/>
              <a:t>18</a:t>
            </a:fld>
            <a:endParaRPr lang="es-PR"/>
          </a:p>
        </p:txBody>
      </p:sp>
      <p:sp>
        <p:nvSpPr>
          <p:cNvPr id="6" name="Title 1"/>
          <p:cNvSpPr txBox="1">
            <a:spLocks/>
          </p:cNvSpPr>
          <p:nvPr/>
        </p:nvSpPr>
        <p:spPr bwMode="auto">
          <a:xfrm>
            <a:off x="-1" y="8141"/>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PR" dirty="0"/>
              <a:t>Exposición especificada y métodos de control </a:t>
            </a:r>
            <a:r>
              <a:rPr lang="es-PR" sz="1800" dirty="0"/>
              <a:t>(6)</a:t>
            </a:r>
          </a:p>
        </p:txBody>
      </p:sp>
      <p:sp>
        <p:nvSpPr>
          <p:cNvPr id="7" name="TextBox 6">
            <a:extLst>
              <a:ext uri="{FF2B5EF4-FFF2-40B4-BE49-F238E27FC236}">
                <a16:creationId xmlns:a16="http://schemas.microsoft.com/office/drawing/2014/main" id="{EDF57B54-3BB9-411B-BEDD-CA920B113820}"/>
              </a:ext>
            </a:extLst>
          </p:cNvPr>
          <p:cNvSpPr txBox="1"/>
          <p:nvPr/>
        </p:nvSpPr>
        <p:spPr>
          <a:xfrm>
            <a:off x="-1" y="906666"/>
            <a:ext cx="1032270" cy="369332"/>
          </a:xfrm>
          <a:prstGeom prst="rect">
            <a:avLst/>
          </a:prstGeom>
          <a:noFill/>
        </p:spPr>
        <p:txBody>
          <a:bodyPr wrap="none" rtlCol="0">
            <a:spAutoFit/>
          </a:bodyPr>
          <a:lstStyle/>
          <a:p>
            <a:r>
              <a:rPr lang="es-419" dirty="0"/>
              <a:t>Tabla 1-6</a:t>
            </a:r>
          </a:p>
        </p:txBody>
      </p:sp>
      <p:pic>
        <p:nvPicPr>
          <p:cNvPr id="5" name="Picture 4" title="Table 1-6: metodos de ingenieria y practicas de trabajo /roteccion respiratoria requerida y factor p contr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19200"/>
            <a:ext cx="9144000" cy="5358809"/>
          </a:xfrm>
          <a:prstGeom prst="rect">
            <a:avLst/>
          </a:prstGeom>
        </p:spPr>
      </p:pic>
    </p:spTree>
    <p:extLst>
      <p:ext uri="{BB962C8B-B14F-4D97-AF65-F5344CB8AC3E}">
        <p14:creationId xmlns:p14="http://schemas.microsoft.com/office/powerpoint/2010/main" val="1577530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E804A7-1578-40AF-9F84-639DF9E1F31B}"/>
              </a:ext>
            </a:extLst>
          </p:cNvPr>
          <p:cNvSpPr txBox="1"/>
          <p:nvPr/>
        </p:nvSpPr>
        <p:spPr>
          <a:xfrm>
            <a:off x="990600" y="4736068"/>
            <a:ext cx="7162800" cy="415498"/>
          </a:xfrm>
          <a:prstGeom prst="rect">
            <a:avLst/>
          </a:prstGeom>
          <a:noFill/>
        </p:spPr>
        <p:txBody>
          <a:bodyPr wrap="square" rtlCol="0">
            <a:spAutoFit/>
          </a:bodyPr>
          <a:lstStyle/>
          <a:p>
            <a:pPr algn="ctr"/>
            <a:r>
              <a:rPr lang="es-ES_tradnl" sz="2100" dirty="0"/>
              <a:t>Amoladora de mano</a:t>
            </a:r>
          </a:p>
        </p:txBody>
      </p:sp>
      <p:sp>
        <p:nvSpPr>
          <p:cNvPr id="2" name="Title 1" hidden="1"/>
          <p:cNvSpPr>
            <a:spLocks noGrp="1"/>
          </p:cNvSpPr>
          <p:nvPr>
            <p:ph type="title"/>
          </p:nvPr>
        </p:nvSpPr>
        <p:spPr/>
        <p:txBody>
          <a:bodyPr>
            <a:normAutofit fontScale="90000"/>
          </a:bodyPr>
          <a:lstStyle/>
          <a:p>
            <a:r>
              <a:rPr lang="es-419" dirty="0"/>
              <a:t>Exposición especificada y métodos de </a:t>
            </a:r>
            <a:r>
              <a:rPr lang="es-419" dirty="0" smtClean="0"/>
              <a:t>control  </a:t>
            </a:r>
            <a:r>
              <a:rPr lang="en-US" dirty="0"/>
              <a:t/>
            </a:r>
            <a:br>
              <a:rPr lang="en-US" dirty="0"/>
            </a:br>
            <a:endParaRPr lang="en-US" dirty="0"/>
          </a:p>
        </p:txBody>
      </p:sp>
      <p:sp>
        <p:nvSpPr>
          <p:cNvPr id="11"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s-ES_tradnl" smtClean="0"/>
              <a:t>19</a:t>
            </a:fld>
            <a:endParaRPr lang="es-ES_tradnl" dirty="0"/>
          </a:p>
        </p:txBody>
      </p:sp>
      <p:sp>
        <p:nvSpPr>
          <p:cNvPr id="6" name="Title 1">
            <a:extLst>
              <a:ext uri="{FF2B5EF4-FFF2-40B4-BE49-F238E27FC236}">
                <a16:creationId xmlns:a16="http://schemas.microsoft.com/office/drawing/2014/main" id="{3A39F573-8084-411D-9E87-4480C2FAF29A}"/>
              </a:ext>
            </a:extLst>
          </p:cNvPr>
          <p:cNvSpPr txBox="1">
            <a:spLocks/>
          </p:cNvSpPr>
          <p:nvPr/>
        </p:nvSpPr>
        <p:spPr>
          <a:xfrm>
            <a:off x="609600" y="5486400"/>
            <a:ext cx="8354891" cy="697835"/>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450"/>
              </a:spcAft>
            </a:pPr>
            <a:r>
              <a:rPr lang="es-ES_tradnl" sz="2400" dirty="0"/>
              <a:t>Exposición especificada y métodos de control (Tabla 1-6)</a:t>
            </a:r>
          </a:p>
          <a:p>
            <a:pPr algn="ctr">
              <a:spcAft>
                <a:spcPts val="450"/>
              </a:spcAft>
            </a:pPr>
            <a:r>
              <a:rPr lang="es-ES_tradnl" sz="2400" dirty="0"/>
              <a:t>Ejemplos de equipos típicos</a:t>
            </a:r>
          </a:p>
        </p:txBody>
      </p:sp>
      <p:pic>
        <p:nvPicPr>
          <p:cNvPr id="3" name="Picture 2" title="handheld grinde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3400" y="609600"/>
            <a:ext cx="7389341" cy="4193628"/>
          </a:xfrm>
          <a:prstGeom prst="rect">
            <a:avLst/>
          </a:prstGeom>
        </p:spPr>
      </p:pic>
    </p:spTree>
    <p:extLst>
      <p:ext uri="{BB962C8B-B14F-4D97-AF65-F5344CB8AC3E}">
        <p14:creationId xmlns:p14="http://schemas.microsoft.com/office/powerpoint/2010/main" val="1454923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_tradnl" altLang="en-US" dirty="0">
              <a:latin typeface="+mn-lt"/>
            </a:endParaRPr>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_tradnl" altLang="en-US" dirty="0">
              <a:latin typeface="+mn-lt"/>
            </a:endParaRPr>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_tradnl" altLang="en-US" dirty="0">
              <a:latin typeface="+mn-lt"/>
            </a:endParaRPr>
          </a:p>
        </p:txBody>
      </p:sp>
      <p:sp>
        <p:nvSpPr>
          <p:cNvPr id="8"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p>
            <a:pPr algn="ctr">
              <a:defRPr/>
            </a:pPr>
            <a:r>
              <a:rPr lang="es-ES" altLang="en-US" sz="2800" dirty="0">
                <a:solidFill>
                  <a:schemeClr val="bg1"/>
                </a:solidFill>
                <a:latin typeface="inherit"/>
              </a:rPr>
              <a:t>Aviso de exención de responsabilidad</a:t>
            </a:r>
            <a:endParaRPr lang="es-ES_tradnl" sz="2800" dirty="0">
              <a:solidFill>
                <a:schemeClr val="bg1"/>
              </a:solidFill>
              <a:ea typeface="+mj-ea"/>
              <a:cs typeface="+mj-cs"/>
            </a:endParaRPr>
          </a:p>
        </p:txBody>
      </p:sp>
      <p:sp>
        <p:nvSpPr>
          <p:cNvPr id="10" name="Content Placeholder 1"/>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eaLnBrk="0" fontAlgn="base" hangingPunct="0">
              <a:lnSpc>
                <a:spcPct val="100000"/>
              </a:lnSpc>
              <a:spcBef>
                <a:spcPct val="0"/>
              </a:spcBef>
              <a:spcAft>
                <a:spcPct val="0"/>
              </a:spcAft>
              <a:buNone/>
            </a:pPr>
            <a:r>
              <a:rPr lang="es-ES" altLang="en-US" sz="3000" dirty="0">
                <a:solidFill>
                  <a:srgbClr val="222222"/>
                </a:solidFill>
                <a:latin typeface="inherit"/>
              </a:rPr>
              <a:t>Este material fue producido bajo la subvención de la propuesta número SH-05053-SH8 de la Administración de Seguridad y Salud Ocupacional, del Departamento de Trabajo de los Estados Unidos. </a:t>
            </a:r>
          </a:p>
          <a:p>
            <a:pPr marL="0" lvl="0" indent="0" algn="just" eaLnBrk="0" fontAlgn="base" hangingPunct="0">
              <a:lnSpc>
                <a:spcPct val="100000"/>
              </a:lnSpc>
              <a:spcBef>
                <a:spcPct val="0"/>
              </a:spcBef>
              <a:spcAft>
                <a:spcPct val="0"/>
              </a:spcAft>
              <a:buNone/>
            </a:pPr>
            <a:r>
              <a:rPr lang="es-ES" altLang="en-US" sz="3000" dirty="0">
                <a:solidFill>
                  <a:srgbClr val="222222"/>
                </a:solidFill>
                <a:latin typeface="inherit"/>
              </a:rPr>
              <a:t>No refleja necesariamente las opiniones o políticas del Departamento de Trabajo de los EE. UU. La mención de nombres comerciales, productos comerciales u </a:t>
            </a:r>
            <a:r>
              <a:rPr lang="es-ES" altLang="en-US" sz="3000" dirty="0" err="1">
                <a:solidFill>
                  <a:srgbClr val="222222"/>
                </a:solidFill>
                <a:latin typeface="inherit"/>
              </a:rPr>
              <a:t>oganizaciones</a:t>
            </a:r>
            <a:r>
              <a:rPr lang="es-ES" altLang="en-US" sz="3000" dirty="0">
                <a:solidFill>
                  <a:srgbClr val="222222"/>
                </a:solidFill>
                <a:latin typeface="inherit"/>
              </a:rPr>
              <a:t> NO implica el respaldo del Gobierno de los EE. UU.</a:t>
            </a:r>
            <a:endParaRPr lang="en-US" sz="3000" dirty="0"/>
          </a:p>
          <a:p>
            <a:endParaRPr lang="es-ES_tradnl" dirty="0"/>
          </a:p>
        </p:txBody>
      </p:sp>
      <p:sp>
        <p:nvSpPr>
          <p:cNvPr id="2" name="Title 1" hidden="1"/>
          <p:cNvSpPr>
            <a:spLocks noGrp="1"/>
          </p:cNvSpPr>
          <p:nvPr>
            <p:ph type="title"/>
          </p:nvPr>
        </p:nvSpPr>
        <p:spPr>
          <a:xfrm>
            <a:off x="457200" y="342107"/>
            <a:ext cx="8229600" cy="1143000"/>
          </a:xfrm>
        </p:spPr>
        <p:txBody>
          <a:bodyPr>
            <a:normAutofit fontScale="90000"/>
          </a:bodyPr>
          <a:lstStyle/>
          <a:p>
            <a:r>
              <a:rPr lang="es-ES" dirty="0"/>
              <a:t>Aviso de exención de responsabilidad</a:t>
            </a:r>
            <a:br>
              <a:rPr lang="es-ES" dirty="0"/>
            </a:br>
            <a:endParaRPr lang="en-US" dirty="0"/>
          </a:p>
        </p:txBody>
      </p:sp>
      <p:sp>
        <p:nvSpPr>
          <p:cNvPr id="5" name="Slide Number Placeholder 4">
            <a:extLst>
              <a:ext uri="{FF2B5EF4-FFF2-40B4-BE49-F238E27FC236}">
                <a16:creationId xmlns:a16="http://schemas.microsoft.com/office/drawing/2014/main" id="{D335E1B3-F7E6-4E58-A815-3801FE413A48}"/>
              </a:ext>
            </a:extLst>
          </p:cNvPr>
          <p:cNvSpPr>
            <a:spLocks noGrp="1"/>
          </p:cNvSpPr>
          <p:nvPr>
            <p:ph type="sldNum" sz="quarter" idx="12"/>
          </p:nvPr>
        </p:nvSpPr>
        <p:spPr/>
        <p:txBody>
          <a:bodyPr/>
          <a:lstStyle/>
          <a:p>
            <a:fld id="{52110876-1A90-47DF-8CC1-92F5C1F8B346}" type="slidenum">
              <a:rPr lang="es-ES_tradnl" smtClean="0"/>
              <a:pPr/>
              <a:t>2</a:t>
            </a:fld>
            <a:endParaRPr lang="es-ES_tradnl" dirty="0"/>
          </a:p>
        </p:txBody>
      </p:sp>
    </p:spTree>
    <p:extLst>
      <p:ext uri="{BB962C8B-B14F-4D97-AF65-F5344CB8AC3E}">
        <p14:creationId xmlns:p14="http://schemas.microsoft.com/office/powerpoint/2010/main" val="1943060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normAutofit fontScale="90000"/>
          </a:bodyPr>
          <a:lstStyle/>
          <a:p>
            <a:r>
              <a:rPr lang="es-PR" dirty="0"/>
              <a:t>Exposición especificada y métodos de control (7)</a:t>
            </a:r>
            <a:br>
              <a:rPr lang="es-PR" dirty="0"/>
            </a:b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20</a:t>
            </a:fld>
            <a:endParaRPr lang="en-US" dirty="0"/>
          </a:p>
        </p:txBody>
      </p:sp>
      <p:sp>
        <p:nvSpPr>
          <p:cNvPr id="8" name="Title 1">
            <a:extLst>
              <a:ext uri="{FF2B5EF4-FFF2-40B4-BE49-F238E27FC236}">
                <a16:creationId xmlns:a16="http://schemas.microsoft.com/office/drawing/2014/main" id="{BF8821C5-332A-4DC2-A9C8-6EDFEE234098}"/>
              </a:ext>
            </a:extLst>
          </p:cNvPr>
          <p:cNvSpPr txBox="1">
            <a:spLocks/>
          </p:cNvSpPr>
          <p:nvPr/>
        </p:nvSpPr>
        <p:spPr bwMode="auto">
          <a:xfrm>
            <a:off x="-1" y="8141"/>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PR" dirty="0"/>
              <a:t>Exposición especificada y métodos de control </a:t>
            </a:r>
            <a:r>
              <a:rPr lang="es-PR" sz="1800" dirty="0"/>
              <a:t>(7)</a:t>
            </a:r>
          </a:p>
        </p:txBody>
      </p:sp>
      <p:sp>
        <p:nvSpPr>
          <p:cNvPr id="9" name="TextBox 8">
            <a:extLst>
              <a:ext uri="{FF2B5EF4-FFF2-40B4-BE49-F238E27FC236}">
                <a16:creationId xmlns:a16="http://schemas.microsoft.com/office/drawing/2014/main" id="{5D1E210B-2F70-4543-8D8F-E7F14C8EAD43}"/>
              </a:ext>
            </a:extLst>
          </p:cNvPr>
          <p:cNvSpPr txBox="1"/>
          <p:nvPr/>
        </p:nvSpPr>
        <p:spPr>
          <a:xfrm>
            <a:off x="-1" y="906666"/>
            <a:ext cx="1032270" cy="369332"/>
          </a:xfrm>
          <a:prstGeom prst="rect">
            <a:avLst/>
          </a:prstGeom>
          <a:noFill/>
        </p:spPr>
        <p:txBody>
          <a:bodyPr wrap="none" rtlCol="0">
            <a:spAutoFit/>
          </a:bodyPr>
          <a:lstStyle/>
          <a:p>
            <a:r>
              <a:rPr lang="es-419" dirty="0"/>
              <a:t>Tabla 1-7</a:t>
            </a:r>
          </a:p>
        </p:txBody>
      </p:sp>
      <p:pic>
        <p:nvPicPr>
          <p:cNvPr id="5" name="Picture 4" descr="tabla - equipo/tarea; metodos de control de ingenieria y practicas de trabajo / proteccion respiratoria requerida y factor de proteccion minimo" title="Table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01479"/>
            <a:ext cx="9144000" cy="5656521"/>
          </a:xfrm>
          <a:prstGeom prst="rect">
            <a:avLst/>
          </a:prstGeom>
        </p:spPr>
      </p:pic>
    </p:spTree>
    <p:extLst>
      <p:ext uri="{BB962C8B-B14F-4D97-AF65-F5344CB8AC3E}">
        <p14:creationId xmlns:p14="http://schemas.microsoft.com/office/powerpoint/2010/main" val="575448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Floor grinder">
            <a:extLst>
              <a:ext uri="{FF2B5EF4-FFF2-40B4-BE49-F238E27FC236}">
                <a16:creationId xmlns:a16="http://schemas.microsoft.com/office/drawing/2014/main" id="{9D69AA65-D25A-4AF1-87A8-02A9196F1A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5400" y="384569"/>
            <a:ext cx="6861217" cy="3848932"/>
          </a:xfrm>
          <a:prstGeom prst="rect">
            <a:avLst/>
          </a:prstGeom>
        </p:spPr>
      </p:pic>
      <p:sp>
        <p:nvSpPr>
          <p:cNvPr id="4" name="TextBox 3">
            <a:extLst>
              <a:ext uri="{FF2B5EF4-FFF2-40B4-BE49-F238E27FC236}">
                <a16:creationId xmlns:a16="http://schemas.microsoft.com/office/drawing/2014/main" id="{7F5CB2F3-C5E4-446B-855C-2118619F3083}"/>
              </a:ext>
            </a:extLst>
          </p:cNvPr>
          <p:cNvSpPr txBox="1"/>
          <p:nvPr/>
        </p:nvSpPr>
        <p:spPr>
          <a:xfrm>
            <a:off x="3505200" y="4345540"/>
            <a:ext cx="2743200" cy="400110"/>
          </a:xfrm>
          <a:prstGeom prst="rect">
            <a:avLst/>
          </a:prstGeom>
          <a:noFill/>
        </p:spPr>
        <p:txBody>
          <a:bodyPr wrap="square" rtlCol="0">
            <a:spAutoFit/>
          </a:bodyPr>
          <a:lstStyle/>
          <a:p>
            <a:pPr algn="ctr"/>
            <a:r>
              <a:rPr lang="en-US" sz="2000" dirty="0" err="1"/>
              <a:t>Amoladora</a:t>
            </a:r>
            <a:r>
              <a:rPr lang="en-US" sz="2000" dirty="0"/>
              <a:t> de </a:t>
            </a:r>
            <a:r>
              <a:rPr lang="en-US" sz="2000" dirty="0" err="1"/>
              <a:t>piso</a:t>
            </a:r>
            <a:endParaRPr lang="en-US" sz="2000" dirty="0"/>
          </a:p>
        </p:txBody>
      </p:sp>
      <p:sp>
        <p:nvSpPr>
          <p:cNvPr id="2" name="Title 1" hidden="1"/>
          <p:cNvSpPr>
            <a:spLocks noGrp="1"/>
          </p:cNvSpPr>
          <p:nvPr>
            <p:ph type="title"/>
          </p:nvPr>
        </p:nvSpPr>
        <p:spPr/>
        <p:txBody>
          <a:bodyPr>
            <a:normAutofit fontScale="90000"/>
          </a:bodyPr>
          <a:lstStyle/>
          <a:p>
            <a:r>
              <a:rPr lang="es-419" dirty="0"/>
              <a:t>Exposición especificada y métodos de </a:t>
            </a:r>
            <a:r>
              <a:rPr lang="es-419" dirty="0" smtClean="0"/>
              <a:t>control   </a:t>
            </a:r>
            <a:r>
              <a:rPr lang="en-US" dirty="0"/>
              <a:t/>
            </a:r>
            <a:br>
              <a:rPr lang="en-US" dirty="0"/>
            </a:br>
            <a:endParaRPr lang="en-US" dirty="0"/>
          </a:p>
        </p:txBody>
      </p:sp>
      <p:sp>
        <p:nvSpPr>
          <p:cNvPr id="11"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21</a:t>
            </a:fld>
            <a:endParaRPr lang="en-US" dirty="0"/>
          </a:p>
        </p:txBody>
      </p:sp>
      <p:sp>
        <p:nvSpPr>
          <p:cNvPr id="6" name="Title 1">
            <a:extLst>
              <a:ext uri="{FF2B5EF4-FFF2-40B4-BE49-F238E27FC236}">
                <a16:creationId xmlns:a16="http://schemas.microsoft.com/office/drawing/2014/main" id="{72E846CF-6E03-4164-B73B-F4565B33084E}"/>
              </a:ext>
            </a:extLst>
          </p:cNvPr>
          <p:cNvSpPr txBox="1">
            <a:spLocks/>
          </p:cNvSpPr>
          <p:nvPr/>
        </p:nvSpPr>
        <p:spPr>
          <a:xfrm>
            <a:off x="609600" y="5486400"/>
            <a:ext cx="8354891" cy="697835"/>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450"/>
              </a:spcAft>
            </a:pPr>
            <a:r>
              <a:rPr lang="es-ES_tradnl" sz="2400" dirty="0"/>
              <a:t>Exposición especificada y métodos de control (Tabla 1-7)</a:t>
            </a:r>
          </a:p>
          <a:p>
            <a:pPr algn="ctr">
              <a:spcAft>
                <a:spcPts val="450"/>
              </a:spcAft>
            </a:pPr>
            <a:r>
              <a:rPr lang="es-ES_tradnl" sz="2400" dirty="0"/>
              <a:t>Ejemplos de equipos típicos</a:t>
            </a:r>
          </a:p>
        </p:txBody>
      </p:sp>
    </p:spTree>
    <p:extLst>
      <p:ext uri="{BB962C8B-B14F-4D97-AF65-F5344CB8AC3E}">
        <p14:creationId xmlns:p14="http://schemas.microsoft.com/office/powerpoint/2010/main" val="2976869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mall drivable milling machine">
            <a:extLst>
              <a:ext uri="{FF2B5EF4-FFF2-40B4-BE49-F238E27FC236}">
                <a16:creationId xmlns:a16="http://schemas.microsoft.com/office/drawing/2014/main" id="{C57E9928-B21B-4D43-AB61-27E6C53E056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57200" y="3962401"/>
            <a:ext cx="4694130" cy="2798454"/>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5B88485-CFF6-491A-84B7-A6EA7F88C662}"/>
              </a:ext>
            </a:extLst>
          </p:cNvPr>
          <p:cNvSpPr txBox="1"/>
          <p:nvPr/>
        </p:nvSpPr>
        <p:spPr>
          <a:xfrm>
            <a:off x="5334000" y="5105400"/>
            <a:ext cx="3531950" cy="400110"/>
          </a:xfrm>
          <a:prstGeom prst="rect">
            <a:avLst/>
          </a:prstGeom>
          <a:noFill/>
        </p:spPr>
        <p:txBody>
          <a:bodyPr wrap="square" rtlCol="0">
            <a:spAutoFit/>
          </a:bodyPr>
          <a:lstStyle/>
          <a:p>
            <a:r>
              <a:rPr lang="en-US" sz="2000" dirty="0" err="1"/>
              <a:t>Fresadora</a:t>
            </a:r>
            <a:r>
              <a:rPr lang="en-US" sz="2000" dirty="0"/>
              <a:t> </a:t>
            </a:r>
            <a:r>
              <a:rPr lang="en-US" sz="2000" dirty="0" err="1"/>
              <a:t>manejable</a:t>
            </a:r>
            <a:r>
              <a:rPr lang="en-US" sz="2000" dirty="0"/>
              <a:t> </a:t>
            </a:r>
            <a:r>
              <a:rPr lang="en-US" sz="2000" dirty="0" err="1"/>
              <a:t>pequeña</a:t>
            </a:r>
            <a:endParaRPr lang="en-US" sz="2000" dirty="0"/>
          </a:p>
        </p:txBody>
      </p:sp>
      <p:sp>
        <p:nvSpPr>
          <p:cNvPr id="7"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PR" dirty="0"/>
              <a:t>Exposición especificada y métodos de control </a:t>
            </a:r>
            <a:r>
              <a:rPr lang="en-US" sz="1800" dirty="0"/>
              <a:t>(8)</a:t>
            </a:r>
          </a:p>
        </p:txBody>
      </p:sp>
      <p:sp>
        <p:nvSpPr>
          <p:cNvPr id="3" name="Title 2" hidden="1"/>
          <p:cNvSpPr>
            <a:spLocks noGrp="1"/>
          </p:cNvSpPr>
          <p:nvPr>
            <p:ph type="title"/>
          </p:nvPr>
        </p:nvSpPr>
        <p:spPr/>
        <p:txBody>
          <a:bodyPr>
            <a:normAutofit fontScale="90000"/>
          </a:bodyPr>
          <a:lstStyle/>
          <a:p>
            <a:r>
              <a:rPr lang="es-PR" dirty="0"/>
              <a:t>Exposición especificada y métodos de control </a:t>
            </a:r>
            <a:r>
              <a:rPr lang="en-US" dirty="0"/>
              <a:t>(8)</a:t>
            </a:r>
            <a:br>
              <a:rPr lang="en-US" dirty="0"/>
            </a:br>
            <a:endParaRPr lang="en-US" dirty="0"/>
          </a:p>
        </p:txBody>
      </p:sp>
      <p:sp>
        <p:nvSpPr>
          <p:cNvPr id="8"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22</a:t>
            </a:fld>
            <a:endParaRPr lang="en-US" dirty="0"/>
          </a:p>
        </p:txBody>
      </p:sp>
      <p:sp>
        <p:nvSpPr>
          <p:cNvPr id="9" name="TextBox 8">
            <a:extLst>
              <a:ext uri="{FF2B5EF4-FFF2-40B4-BE49-F238E27FC236}">
                <a16:creationId xmlns:a16="http://schemas.microsoft.com/office/drawing/2014/main" id="{1E11C8E6-AAC0-4E72-83A2-1B5BC9280BF7}"/>
              </a:ext>
            </a:extLst>
          </p:cNvPr>
          <p:cNvSpPr txBox="1"/>
          <p:nvPr/>
        </p:nvSpPr>
        <p:spPr>
          <a:xfrm>
            <a:off x="0" y="1219200"/>
            <a:ext cx="1032270" cy="369332"/>
          </a:xfrm>
          <a:prstGeom prst="rect">
            <a:avLst/>
          </a:prstGeom>
          <a:noFill/>
        </p:spPr>
        <p:txBody>
          <a:bodyPr wrap="none" rtlCol="0">
            <a:spAutoFit/>
          </a:bodyPr>
          <a:lstStyle/>
          <a:p>
            <a:r>
              <a:rPr lang="es-419" dirty="0"/>
              <a:t>Tabla 1-8</a:t>
            </a:r>
          </a:p>
        </p:txBody>
      </p:sp>
      <p:pic>
        <p:nvPicPr>
          <p:cNvPr id="5" name="Picture 4" descr="equipo/tarea; metodos de control de ingenieria y practicas de trabajo / proteccion respiratoria requerida y factor de proteccion minimo  asignato " title="tabla -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24000"/>
            <a:ext cx="9144000" cy="2197960"/>
          </a:xfrm>
          <a:prstGeom prst="rect">
            <a:avLst/>
          </a:prstGeom>
        </p:spPr>
      </p:pic>
    </p:spTree>
    <p:extLst>
      <p:ext uri="{BB962C8B-B14F-4D97-AF65-F5344CB8AC3E}">
        <p14:creationId xmlns:p14="http://schemas.microsoft.com/office/powerpoint/2010/main" val="3195027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normAutofit fontScale="90000"/>
          </a:bodyPr>
          <a:lstStyle/>
          <a:p>
            <a:r>
              <a:rPr lang="es-PR" dirty="0"/>
              <a:t>Exposición especificada y métodos de control (9)</a:t>
            </a:r>
            <a:br>
              <a:rPr lang="es-PR" dirty="0"/>
            </a:b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s-PR" smtClean="0"/>
              <a:t>23</a:t>
            </a:fld>
            <a:endParaRPr lang="es-PR"/>
          </a:p>
        </p:txBody>
      </p:sp>
      <p:sp>
        <p:nvSpPr>
          <p:cNvPr id="6" name="Title 1"/>
          <p:cNvSpPr txBox="1">
            <a:spLocks/>
          </p:cNvSpPr>
          <p:nvPr/>
        </p:nvSpPr>
        <p:spPr bwMode="auto">
          <a:xfrm>
            <a:off x="0" y="136525"/>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PR" dirty="0"/>
              <a:t>Exposición especificada y métodos de control </a:t>
            </a:r>
            <a:r>
              <a:rPr lang="es-PR" sz="1800" dirty="0"/>
              <a:t>(9)</a:t>
            </a:r>
          </a:p>
        </p:txBody>
      </p:sp>
      <p:sp>
        <p:nvSpPr>
          <p:cNvPr id="7" name="TextBox 6">
            <a:extLst>
              <a:ext uri="{FF2B5EF4-FFF2-40B4-BE49-F238E27FC236}">
                <a16:creationId xmlns:a16="http://schemas.microsoft.com/office/drawing/2014/main" id="{EA996F2C-72FB-44D3-9BB0-2FCB70AC54A9}"/>
              </a:ext>
            </a:extLst>
          </p:cNvPr>
          <p:cNvSpPr txBox="1"/>
          <p:nvPr/>
        </p:nvSpPr>
        <p:spPr>
          <a:xfrm>
            <a:off x="0" y="838200"/>
            <a:ext cx="1032270" cy="369332"/>
          </a:xfrm>
          <a:prstGeom prst="rect">
            <a:avLst/>
          </a:prstGeom>
          <a:noFill/>
        </p:spPr>
        <p:txBody>
          <a:bodyPr wrap="none" rtlCol="0">
            <a:spAutoFit/>
          </a:bodyPr>
          <a:lstStyle/>
          <a:p>
            <a:r>
              <a:rPr lang="es-PR" dirty="0"/>
              <a:t>Tabla 1-9</a:t>
            </a:r>
          </a:p>
        </p:txBody>
      </p:sp>
      <p:pic>
        <p:nvPicPr>
          <p:cNvPr id="5" name="Picture 4" descr="tabla - equipo/tarea; metodos de control de ingenieria y practicas de trabajo / proteccion respiratoria requerida y factor de proteccion minimo asignato" title="Table 1-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098191"/>
            <a:ext cx="9144000" cy="5759809"/>
          </a:xfrm>
          <a:prstGeom prst="rect">
            <a:avLst/>
          </a:prstGeom>
        </p:spPr>
      </p:pic>
    </p:spTree>
    <p:extLst>
      <p:ext uri="{BB962C8B-B14F-4D97-AF65-F5344CB8AC3E}">
        <p14:creationId xmlns:p14="http://schemas.microsoft.com/office/powerpoint/2010/main" val="3390040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4826B6-8067-4ABA-A8E9-2A0C5128A98D}"/>
              </a:ext>
            </a:extLst>
          </p:cNvPr>
          <p:cNvSpPr txBox="1"/>
          <p:nvPr/>
        </p:nvSpPr>
        <p:spPr>
          <a:xfrm>
            <a:off x="3429000" y="4755600"/>
            <a:ext cx="3352800" cy="369332"/>
          </a:xfrm>
          <a:prstGeom prst="rect">
            <a:avLst/>
          </a:prstGeom>
          <a:noFill/>
        </p:spPr>
        <p:txBody>
          <a:bodyPr wrap="square" rtlCol="0">
            <a:spAutoFit/>
          </a:bodyPr>
          <a:lstStyle/>
          <a:p>
            <a:r>
              <a:rPr lang="en-US" dirty="0" err="1"/>
              <a:t>Fresadora</a:t>
            </a:r>
            <a:r>
              <a:rPr lang="en-US" dirty="0"/>
              <a:t> </a:t>
            </a:r>
            <a:r>
              <a:rPr lang="en-US" dirty="0" err="1"/>
              <a:t>grande</a:t>
            </a:r>
            <a:r>
              <a:rPr lang="en-US" dirty="0"/>
              <a:t> </a:t>
            </a:r>
            <a:r>
              <a:rPr lang="en-US" dirty="0" err="1"/>
              <a:t>manejable</a:t>
            </a:r>
            <a:endParaRPr lang="en-US" dirty="0"/>
          </a:p>
        </p:txBody>
      </p:sp>
      <p:sp>
        <p:nvSpPr>
          <p:cNvPr id="11" name="Slide Number Placeholder 2">
            <a:extLst>
              <a:ext uri="{FF2B5EF4-FFF2-40B4-BE49-F238E27FC236}">
                <a16:creationId xmlns:a16="http://schemas.microsoft.com/office/drawing/2014/main" id="{6591B2DE-5D1F-45B2-9EAE-8EB2ABDB63A0}"/>
              </a:ext>
            </a:extLst>
          </p:cNvPr>
          <p:cNvSpPr txBox="1">
            <a:spLocks/>
          </p:cNvSpPr>
          <p:nvPr/>
        </p:nvSpPr>
        <p:spPr>
          <a:xfrm>
            <a:off x="64008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816688-2CA4-405C-BAB2-1CEDA431D415}" type="slidenum">
              <a:rPr lang="en-US" smtClean="0"/>
              <a:pPr/>
              <a:t>24</a:t>
            </a:fld>
            <a:endParaRPr lang="en-US" dirty="0"/>
          </a:p>
        </p:txBody>
      </p:sp>
      <p:sp>
        <p:nvSpPr>
          <p:cNvPr id="6" name="Title 1">
            <a:extLst>
              <a:ext uri="{FF2B5EF4-FFF2-40B4-BE49-F238E27FC236}">
                <a16:creationId xmlns:a16="http://schemas.microsoft.com/office/drawing/2014/main" id="{B57A849D-0886-4B81-B1AB-0962F1BDA99D}"/>
              </a:ext>
            </a:extLst>
          </p:cNvPr>
          <p:cNvSpPr txBox="1">
            <a:spLocks/>
          </p:cNvSpPr>
          <p:nvPr/>
        </p:nvSpPr>
        <p:spPr>
          <a:xfrm>
            <a:off x="609600" y="5486400"/>
            <a:ext cx="8354891" cy="697835"/>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450"/>
              </a:spcAft>
            </a:pPr>
            <a:r>
              <a:rPr lang="es-ES_tradnl" sz="2400" dirty="0"/>
              <a:t>Exposición especificada y métodos de control (Tabla 1-9)</a:t>
            </a:r>
          </a:p>
          <a:p>
            <a:pPr algn="ctr">
              <a:spcAft>
                <a:spcPts val="450"/>
              </a:spcAft>
            </a:pPr>
            <a:r>
              <a:rPr lang="es-ES_tradnl" sz="2400" dirty="0"/>
              <a:t>Ejemplos de equipos típicos</a:t>
            </a:r>
          </a:p>
        </p:txBody>
      </p:sp>
      <p:sp>
        <p:nvSpPr>
          <p:cNvPr id="2" name="Title 1" hidden="1"/>
          <p:cNvSpPr>
            <a:spLocks noGrp="1"/>
          </p:cNvSpPr>
          <p:nvPr>
            <p:ph type="title"/>
          </p:nvPr>
        </p:nvSpPr>
        <p:spPr/>
        <p:txBody>
          <a:bodyPr>
            <a:normAutofit fontScale="90000"/>
          </a:bodyPr>
          <a:lstStyle/>
          <a:p>
            <a:r>
              <a:rPr lang="es-419" dirty="0"/>
              <a:t>Exposición especificada y métodos de control </a:t>
            </a:r>
            <a:r>
              <a:rPr lang="en-US" dirty="0"/>
              <a:t/>
            </a:r>
            <a:br>
              <a:rPr lang="en-US" dirty="0"/>
            </a:br>
            <a:endParaRPr lang="en-US" dirty="0"/>
          </a:p>
        </p:txBody>
      </p:sp>
      <p:pic>
        <p:nvPicPr>
          <p:cNvPr id="3" name="Picture 2" title="Large drivable milling machine"/>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28600"/>
            <a:ext cx="8963526" cy="4259179"/>
          </a:xfrm>
          <a:prstGeom prst="rect">
            <a:avLst/>
          </a:prstGeom>
        </p:spPr>
      </p:pic>
    </p:spTree>
    <p:extLst>
      <p:ext uri="{BB962C8B-B14F-4D97-AF65-F5344CB8AC3E}">
        <p14:creationId xmlns:p14="http://schemas.microsoft.com/office/powerpoint/2010/main" val="1818181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normAutofit fontScale="90000"/>
          </a:bodyPr>
          <a:lstStyle/>
          <a:p>
            <a:r>
              <a:rPr lang="es-PR" dirty="0"/>
              <a:t>Exposición especificada y métodos de control (10)</a:t>
            </a:r>
            <a:br>
              <a:rPr lang="es-PR" dirty="0"/>
            </a:b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25</a:t>
            </a:fld>
            <a:endParaRPr lang="en-US" dirty="0"/>
          </a:p>
        </p:txBody>
      </p:sp>
      <p:sp>
        <p:nvSpPr>
          <p:cNvPr id="7" name="Title 1">
            <a:extLst>
              <a:ext uri="{FF2B5EF4-FFF2-40B4-BE49-F238E27FC236}">
                <a16:creationId xmlns:a16="http://schemas.microsoft.com/office/drawing/2014/main" id="{7B9D4682-BBEB-44C8-9311-0972EFD039EF}"/>
              </a:ext>
            </a:extLst>
          </p:cNvPr>
          <p:cNvSpPr txBox="1">
            <a:spLocks/>
          </p:cNvSpPr>
          <p:nvPr/>
        </p:nvSpPr>
        <p:spPr bwMode="auto">
          <a:xfrm>
            <a:off x="-1" y="13887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PR" dirty="0"/>
              <a:t>Exposición especificada y métodos de control </a:t>
            </a:r>
            <a:r>
              <a:rPr lang="es-PR" sz="1800" dirty="0"/>
              <a:t>(10)</a:t>
            </a:r>
          </a:p>
        </p:txBody>
      </p:sp>
      <p:sp>
        <p:nvSpPr>
          <p:cNvPr id="8" name="TextBox 7">
            <a:extLst>
              <a:ext uri="{FF2B5EF4-FFF2-40B4-BE49-F238E27FC236}">
                <a16:creationId xmlns:a16="http://schemas.microsoft.com/office/drawing/2014/main" id="{A0A5491D-B9C7-4AB8-BA7C-4836A610DCEC}"/>
              </a:ext>
            </a:extLst>
          </p:cNvPr>
          <p:cNvSpPr txBox="1"/>
          <p:nvPr/>
        </p:nvSpPr>
        <p:spPr>
          <a:xfrm>
            <a:off x="0" y="898525"/>
            <a:ext cx="1149289" cy="369332"/>
          </a:xfrm>
          <a:prstGeom prst="rect">
            <a:avLst/>
          </a:prstGeom>
          <a:noFill/>
        </p:spPr>
        <p:txBody>
          <a:bodyPr wrap="none" rtlCol="0">
            <a:spAutoFit/>
          </a:bodyPr>
          <a:lstStyle/>
          <a:p>
            <a:r>
              <a:rPr lang="es-PR" dirty="0"/>
              <a:t>Tabla 1-10</a:t>
            </a:r>
          </a:p>
        </p:txBody>
      </p:sp>
      <p:pic>
        <p:nvPicPr>
          <p:cNvPr id="5" name="Picture 4" descr="tabla - equipo/tarea; metodos de control de ingenieria y practicas de trabajo / proteccion respiratoria requerida y factor de proteccion minimo  asignato "/>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 y="1219200"/>
            <a:ext cx="9144000" cy="5759809"/>
          </a:xfrm>
          <a:prstGeom prst="rect">
            <a:avLst/>
          </a:prstGeom>
        </p:spPr>
      </p:pic>
    </p:spTree>
    <p:extLst>
      <p:ext uri="{BB962C8B-B14F-4D97-AF65-F5344CB8AC3E}">
        <p14:creationId xmlns:p14="http://schemas.microsoft.com/office/powerpoint/2010/main" val="1854060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eavy equipment for demo">
            <a:extLst>
              <a:ext uri="{FF2B5EF4-FFF2-40B4-BE49-F238E27FC236}">
                <a16:creationId xmlns:a16="http://schemas.microsoft.com/office/drawing/2014/main" id="{3763516F-06F9-409C-82E4-759F125274E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376440" y="2057400"/>
            <a:ext cx="4582032" cy="2064450"/>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07AE3DA-B6C2-47A2-B074-F7A3A7196204}"/>
              </a:ext>
            </a:extLst>
          </p:cNvPr>
          <p:cNvSpPr txBox="1"/>
          <p:nvPr/>
        </p:nvSpPr>
        <p:spPr>
          <a:xfrm>
            <a:off x="1295400" y="4317877"/>
            <a:ext cx="2265355" cy="369332"/>
          </a:xfrm>
          <a:prstGeom prst="rect">
            <a:avLst/>
          </a:prstGeom>
          <a:noFill/>
        </p:spPr>
        <p:txBody>
          <a:bodyPr wrap="square" rtlCol="0">
            <a:spAutoFit/>
          </a:bodyPr>
          <a:lstStyle/>
          <a:p>
            <a:r>
              <a:rPr lang="es-ES_tradnl" dirty="0"/>
              <a:t>Maquina trituradora</a:t>
            </a:r>
          </a:p>
        </p:txBody>
      </p:sp>
      <p:sp>
        <p:nvSpPr>
          <p:cNvPr id="5" name="TextBox 4">
            <a:extLst>
              <a:ext uri="{FF2B5EF4-FFF2-40B4-BE49-F238E27FC236}">
                <a16:creationId xmlns:a16="http://schemas.microsoft.com/office/drawing/2014/main" id="{F99D5FCB-2DFF-4341-86A3-A48401AF81E7}"/>
              </a:ext>
            </a:extLst>
          </p:cNvPr>
          <p:cNvSpPr txBox="1"/>
          <p:nvPr/>
        </p:nvSpPr>
        <p:spPr>
          <a:xfrm>
            <a:off x="5334001" y="4288227"/>
            <a:ext cx="3335345" cy="369332"/>
          </a:xfrm>
          <a:prstGeom prst="rect">
            <a:avLst/>
          </a:prstGeom>
          <a:noFill/>
        </p:spPr>
        <p:txBody>
          <a:bodyPr wrap="square" rtlCol="0">
            <a:spAutoFit/>
          </a:bodyPr>
          <a:lstStyle/>
          <a:p>
            <a:r>
              <a:rPr lang="es-ES_tradnl" dirty="0"/>
              <a:t>Equipo pesado para demolición</a:t>
            </a:r>
          </a:p>
        </p:txBody>
      </p:sp>
      <p:sp>
        <p:nvSpPr>
          <p:cNvPr id="2" name="Title 1" hidden="1"/>
          <p:cNvSpPr>
            <a:spLocks noGrp="1"/>
          </p:cNvSpPr>
          <p:nvPr>
            <p:ph type="title"/>
          </p:nvPr>
        </p:nvSpPr>
        <p:spPr/>
        <p:txBody>
          <a:bodyPr>
            <a:normAutofit fontScale="90000"/>
          </a:bodyPr>
          <a:lstStyle/>
          <a:p>
            <a:r>
              <a:rPr lang="es-419" dirty="0" smtClean="0"/>
              <a:t> Exposición </a:t>
            </a:r>
            <a:r>
              <a:rPr lang="es-419" dirty="0"/>
              <a:t>especificada y métodos de control </a:t>
            </a:r>
            <a:r>
              <a:rPr lang="en-US" dirty="0"/>
              <a:t/>
            </a:r>
            <a:br>
              <a:rPr lang="en-US" dirty="0"/>
            </a:br>
            <a:endParaRPr lang="en-US" dirty="0"/>
          </a:p>
        </p:txBody>
      </p:sp>
      <p:sp>
        <p:nvSpPr>
          <p:cNvPr id="1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s-ES_tradnl" smtClean="0"/>
              <a:t>26</a:t>
            </a:fld>
            <a:endParaRPr lang="es-ES_tradnl"/>
          </a:p>
        </p:txBody>
      </p:sp>
      <p:cxnSp>
        <p:nvCxnSpPr>
          <p:cNvPr id="14" name="Straight Connector 13" title="black vertical line"/>
          <p:cNvCxnSpPr/>
          <p:nvPr/>
        </p:nvCxnSpPr>
        <p:spPr>
          <a:xfrm>
            <a:off x="4572000" y="1472465"/>
            <a:ext cx="0" cy="3185094"/>
          </a:xfrm>
          <a:prstGeom prst="line">
            <a:avLst/>
          </a:prstGeom>
          <a:ln w="28575"/>
        </p:spPr>
        <p:style>
          <a:lnRef idx="1">
            <a:schemeClr val="dk1"/>
          </a:lnRef>
          <a:fillRef idx="0">
            <a:schemeClr val="dk1"/>
          </a:fillRef>
          <a:effectRef idx="0">
            <a:schemeClr val="dk1"/>
          </a:effectRef>
          <a:fontRef idx="minor">
            <a:schemeClr val="tx1"/>
          </a:fontRef>
        </p:style>
      </p:cxnSp>
      <p:sp>
        <p:nvSpPr>
          <p:cNvPr id="11" name="Title 1">
            <a:extLst>
              <a:ext uri="{FF2B5EF4-FFF2-40B4-BE49-F238E27FC236}">
                <a16:creationId xmlns:a16="http://schemas.microsoft.com/office/drawing/2014/main" id="{EDBF61EC-B7F2-480D-B592-179C09747B34}"/>
              </a:ext>
            </a:extLst>
          </p:cNvPr>
          <p:cNvSpPr txBox="1">
            <a:spLocks/>
          </p:cNvSpPr>
          <p:nvPr/>
        </p:nvSpPr>
        <p:spPr>
          <a:xfrm>
            <a:off x="609600" y="5486400"/>
            <a:ext cx="8354891" cy="697835"/>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450"/>
              </a:spcAft>
            </a:pPr>
            <a:r>
              <a:rPr lang="es-ES_tradnl" sz="2400" dirty="0"/>
              <a:t>Exposición especificada y métodos de control (Tabla 1-10)</a:t>
            </a:r>
          </a:p>
          <a:p>
            <a:pPr algn="ctr">
              <a:spcAft>
                <a:spcPts val="450"/>
              </a:spcAft>
            </a:pPr>
            <a:r>
              <a:rPr lang="es-ES_tradnl" sz="2400" dirty="0"/>
              <a:t>Ejemplos de equipos típicos</a:t>
            </a:r>
          </a:p>
        </p:txBody>
      </p:sp>
      <p:pic>
        <p:nvPicPr>
          <p:cNvPr id="3" name="Picture 2" title="Crushing machin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 y="2057400"/>
            <a:ext cx="4251489" cy="2062976"/>
          </a:xfrm>
          <a:prstGeom prst="rect">
            <a:avLst/>
          </a:prstGeom>
        </p:spPr>
      </p:pic>
    </p:spTree>
    <p:extLst>
      <p:ext uri="{BB962C8B-B14F-4D97-AF65-F5344CB8AC3E}">
        <p14:creationId xmlns:p14="http://schemas.microsoft.com/office/powerpoint/2010/main" val="4171932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fontScale="90000"/>
          </a:bodyPr>
          <a:lstStyle/>
          <a:p>
            <a:r>
              <a:rPr lang="en-US" dirty="0"/>
              <a:t>Specified Exposure and Control Methods (11)</a:t>
            </a:r>
            <a:br>
              <a:rPr lang="en-US" dirty="0"/>
            </a:b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27</a:t>
            </a:fld>
            <a:endParaRPr lang="en-US" dirty="0"/>
          </a:p>
        </p:txBody>
      </p:sp>
      <p:sp>
        <p:nvSpPr>
          <p:cNvPr id="4" name="TextBox 3">
            <a:extLst>
              <a:ext uri="{FF2B5EF4-FFF2-40B4-BE49-F238E27FC236}">
                <a16:creationId xmlns:a16="http://schemas.microsoft.com/office/drawing/2014/main" id="{5A9742F5-498B-4330-8778-1C711D506750}"/>
              </a:ext>
            </a:extLst>
          </p:cNvPr>
          <p:cNvSpPr txBox="1"/>
          <p:nvPr/>
        </p:nvSpPr>
        <p:spPr>
          <a:xfrm>
            <a:off x="5666866" y="5017618"/>
            <a:ext cx="3387963" cy="369332"/>
          </a:xfrm>
          <a:prstGeom prst="rect">
            <a:avLst/>
          </a:prstGeom>
          <a:noFill/>
        </p:spPr>
        <p:txBody>
          <a:bodyPr wrap="square" rtlCol="0">
            <a:spAutoFit/>
          </a:bodyPr>
          <a:lstStyle/>
          <a:p>
            <a:r>
              <a:rPr lang="es-ES" dirty="0"/>
              <a:t>Equipo pesado para nivelación.</a:t>
            </a:r>
            <a:endParaRPr lang="en-US" dirty="0"/>
          </a:p>
        </p:txBody>
      </p:sp>
      <p:sp>
        <p:nvSpPr>
          <p:cNvPr id="7"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n-US" dirty="0"/>
              <a:t>Specified Exposure and Control Methods </a:t>
            </a:r>
            <a:r>
              <a:rPr lang="en-US" sz="1800" dirty="0"/>
              <a:t>(11)</a:t>
            </a:r>
          </a:p>
        </p:txBody>
      </p:sp>
      <p:pic>
        <p:nvPicPr>
          <p:cNvPr id="8" name="Picture 4" descr="heavy equipment for grading">
            <a:extLst>
              <a:ext uri="{FF2B5EF4-FFF2-40B4-BE49-F238E27FC236}">
                <a16:creationId xmlns:a16="http://schemas.microsoft.com/office/drawing/2014/main" id="{99894E07-7665-46F6-8522-CB1C22D4DA6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717" y="4211684"/>
            <a:ext cx="5670583" cy="2549432"/>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FF68F92-BB4F-418F-8AA2-6A4B3623F159}"/>
              </a:ext>
            </a:extLst>
          </p:cNvPr>
          <p:cNvSpPr txBox="1"/>
          <p:nvPr/>
        </p:nvSpPr>
        <p:spPr>
          <a:xfrm>
            <a:off x="43176" y="1242801"/>
            <a:ext cx="1149289" cy="369332"/>
          </a:xfrm>
          <a:prstGeom prst="rect">
            <a:avLst/>
          </a:prstGeom>
          <a:noFill/>
        </p:spPr>
        <p:txBody>
          <a:bodyPr wrap="none" rtlCol="0">
            <a:spAutoFit/>
          </a:bodyPr>
          <a:lstStyle/>
          <a:p>
            <a:r>
              <a:rPr lang="es-PR" dirty="0"/>
              <a:t>Tabla 1-11</a:t>
            </a:r>
          </a:p>
        </p:txBody>
      </p:sp>
      <p:pic>
        <p:nvPicPr>
          <p:cNvPr id="6" name="Picture 5" descr="tabla - equipo/tarea; metodos de control de ingenieria y practicas de trabajo / proteccion respiratoria requerida y factor de proteccion minimo asignato " title="Tabla 1-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752600"/>
            <a:ext cx="8839200" cy="2450154"/>
          </a:xfrm>
          <a:prstGeom prst="rect">
            <a:avLst/>
          </a:prstGeom>
        </p:spPr>
      </p:pic>
    </p:spTree>
    <p:extLst>
      <p:ext uri="{BB962C8B-B14F-4D97-AF65-F5344CB8AC3E}">
        <p14:creationId xmlns:p14="http://schemas.microsoft.com/office/powerpoint/2010/main" val="2368868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457200" y="228600"/>
            <a:ext cx="8229600" cy="1143000"/>
          </a:xfrm>
        </p:spPr>
        <p:txBody>
          <a:bodyPr/>
          <a:lstStyle/>
          <a:p>
            <a:r>
              <a:rPr lang="en-US"/>
              <a:t>Tabla 1 Implementación</a:t>
            </a: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28</a:t>
            </a:fld>
            <a:endParaRPr lang="en-US" dirty="0"/>
          </a:p>
        </p:txBody>
      </p:sp>
      <p:sp>
        <p:nvSpPr>
          <p:cNvPr id="6" name="Content Placeholder 1">
            <a:extLst>
              <a:ext uri="{FF2B5EF4-FFF2-40B4-BE49-F238E27FC236}">
                <a16:creationId xmlns:a16="http://schemas.microsoft.com/office/drawing/2014/main" id="{46F882C6-F3F4-40A7-B3DE-A081F364EE7B}"/>
              </a:ext>
            </a:extLst>
          </p:cNvPr>
          <p:cNvSpPr txBox="1">
            <a:spLocks/>
          </p:cNvSpPr>
          <p:nvPr/>
        </p:nvSpPr>
        <p:spPr>
          <a:xfrm>
            <a:off x="315336" y="1524000"/>
            <a:ext cx="8600064" cy="3429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800" dirty="0"/>
              <a:t>Al implementar las medidas de control especificadas en la Tabla 1, cada empleador deberá </a:t>
            </a:r>
            <a:r>
              <a:rPr lang="en-US" sz="2800" dirty="0"/>
              <a:t>:</a:t>
            </a:r>
          </a:p>
          <a:p>
            <a:pPr marL="642938" lvl="1" indent="-342900">
              <a:buFont typeface="Wingdings" panose="05000000000000000000" pitchFamily="2" charset="2"/>
              <a:buChar char="§"/>
            </a:pPr>
            <a:r>
              <a:rPr lang="es-ES" sz="2400" dirty="0"/>
              <a:t>Proporcionar un medio de escape según sea necesario para minimizar la acumulación de polvo visible en el aire para tareas realizadas en interiores o en áreas cerradas</a:t>
            </a:r>
          </a:p>
          <a:p>
            <a:pPr marL="642938" lvl="1" indent="-342900">
              <a:buFont typeface="Wingdings" panose="05000000000000000000" pitchFamily="2" charset="2"/>
              <a:buChar char="§"/>
            </a:pPr>
            <a:r>
              <a:rPr lang="es-ES" sz="2400" dirty="0"/>
              <a:t>Aplicar agua con suficiente flujo para minimizar la liberación de polvo visible para las tareas realizadas con métodos que utilizan agua.</a:t>
            </a:r>
            <a:endParaRPr lang="en-US" sz="2400" dirty="0"/>
          </a:p>
          <a:p>
            <a:pPr marL="0" indent="0">
              <a:buNone/>
            </a:pPr>
            <a:endParaRPr lang="en-US" sz="2800" dirty="0"/>
          </a:p>
          <a:p>
            <a:pPr marL="0" indent="0">
              <a:buNone/>
            </a:pPr>
            <a:endParaRPr lang="en-US" sz="2800" dirty="0"/>
          </a:p>
        </p:txBody>
      </p:sp>
      <p:sp>
        <p:nvSpPr>
          <p:cNvPr id="7"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algn="l"/>
            <a:r>
              <a:rPr lang="en-US" dirty="0" smtClean="0"/>
              <a:t>     Tabla </a:t>
            </a:r>
            <a:r>
              <a:rPr lang="en-US" dirty="0"/>
              <a:t>1 </a:t>
            </a:r>
            <a:r>
              <a:rPr lang="en-US" dirty="0" err="1"/>
              <a:t>Implementación</a:t>
            </a:r>
            <a:endParaRPr lang="en-US" dirty="0"/>
          </a:p>
        </p:txBody>
      </p:sp>
      <p:sp>
        <p:nvSpPr>
          <p:cNvPr id="8" name="TextBox 7">
            <a:extLst>
              <a:ext uri="{FF2B5EF4-FFF2-40B4-BE49-F238E27FC236}">
                <a16:creationId xmlns:a16="http://schemas.microsoft.com/office/drawing/2014/main" id="{D6A8D5A0-8A75-44E7-B470-ACCC32845F39}"/>
              </a:ext>
            </a:extLst>
          </p:cNvPr>
          <p:cNvSpPr txBox="1"/>
          <p:nvPr/>
        </p:nvSpPr>
        <p:spPr>
          <a:xfrm>
            <a:off x="6553200" y="653534"/>
            <a:ext cx="2198669" cy="369332"/>
          </a:xfrm>
          <a:prstGeom prst="rect">
            <a:avLst/>
          </a:prstGeom>
          <a:noFill/>
        </p:spPr>
        <p:txBody>
          <a:bodyPr wrap="square" rtlCol="0">
            <a:spAutoFit/>
          </a:bodyPr>
          <a:lstStyle/>
          <a:p>
            <a:pPr algn="r"/>
            <a:r>
              <a:rPr lang="en-US" dirty="0">
                <a:solidFill>
                  <a:schemeClr val="bg1"/>
                </a:solidFill>
              </a:rPr>
              <a:t>1926.1153 (c)(2)</a:t>
            </a:r>
            <a:endParaRPr lang="en-US" dirty="0"/>
          </a:p>
        </p:txBody>
      </p:sp>
    </p:spTree>
    <p:extLst>
      <p:ext uri="{BB962C8B-B14F-4D97-AF65-F5344CB8AC3E}">
        <p14:creationId xmlns:p14="http://schemas.microsoft.com/office/powerpoint/2010/main" val="3121247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a:xfrm>
            <a:off x="522269" y="-6531"/>
            <a:ext cx="8229600" cy="1143000"/>
          </a:xfrm>
        </p:spPr>
        <p:txBody>
          <a:bodyPr/>
          <a:lstStyle/>
          <a:p>
            <a:r>
              <a:rPr lang="en-US" dirty="0"/>
              <a:t> Tabla 1 </a:t>
            </a:r>
            <a:r>
              <a:rPr lang="en-US" dirty="0" err="1"/>
              <a:t>Implementación</a:t>
            </a: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29</a:t>
            </a:fld>
            <a:endParaRPr lang="en-US" dirty="0"/>
          </a:p>
        </p:txBody>
      </p:sp>
      <p:sp>
        <p:nvSpPr>
          <p:cNvPr id="6" name="Content Placeholder 1">
            <a:extLst>
              <a:ext uri="{FF2B5EF4-FFF2-40B4-BE49-F238E27FC236}">
                <a16:creationId xmlns:a16="http://schemas.microsoft.com/office/drawing/2014/main" id="{46F882C6-F3F4-40A7-B3DE-A081F364EE7B}"/>
              </a:ext>
            </a:extLst>
          </p:cNvPr>
          <p:cNvSpPr txBox="1">
            <a:spLocks/>
          </p:cNvSpPr>
          <p:nvPr/>
        </p:nvSpPr>
        <p:spPr>
          <a:xfrm>
            <a:off x="379810" y="1447800"/>
            <a:ext cx="8840390" cy="475666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800" dirty="0"/>
              <a:t>Cuando un empleado realiza más de una tarea según la Tabla 1 durante el curso de un turno, y la duración total de todas las tareas combinadas es de más de cuatro horas, la protección respiratoria requerida para cada tarea es la protección respiratoria especificada por más de cuatro horas por turno</a:t>
            </a:r>
            <a:r>
              <a:rPr lang="en-US" sz="2800" dirty="0"/>
              <a:t>. </a:t>
            </a:r>
          </a:p>
          <a:p>
            <a:pPr marL="568325"/>
            <a:r>
              <a:rPr lang="es-ES" sz="2800" dirty="0"/>
              <a:t>Si la duración total de todas las tareas combinadas, según la Tabla 1, es menos de cuatro horas, la protección respiratoria requerida para cada tarea es la protección respiratoria especificada para menos de cuatro horas por turno</a:t>
            </a:r>
            <a:r>
              <a:rPr lang="en-US" sz="2800" dirty="0"/>
              <a:t>.</a:t>
            </a:r>
          </a:p>
          <a:p>
            <a:pPr marL="0" indent="0">
              <a:buNone/>
            </a:pPr>
            <a:endParaRPr lang="en-US" sz="2800" dirty="0"/>
          </a:p>
        </p:txBody>
      </p:sp>
      <p:sp>
        <p:nvSpPr>
          <p:cNvPr id="7"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algn="l"/>
            <a:r>
              <a:rPr lang="en-US" dirty="0" smtClean="0"/>
              <a:t>     Tabla </a:t>
            </a:r>
            <a:r>
              <a:rPr lang="en-US" dirty="0"/>
              <a:t>1 </a:t>
            </a:r>
            <a:r>
              <a:rPr lang="en-US" dirty="0" err="1"/>
              <a:t>Implementación</a:t>
            </a:r>
            <a:endParaRPr lang="en-US" dirty="0"/>
          </a:p>
        </p:txBody>
      </p:sp>
      <p:sp>
        <p:nvSpPr>
          <p:cNvPr id="8" name="TextBox 7">
            <a:extLst>
              <a:ext uri="{FF2B5EF4-FFF2-40B4-BE49-F238E27FC236}">
                <a16:creationId xmlns:a16="http://schemas.microsoft.com/office/drawing/2014/main" id="{D6A8D5A0-8A75-44E7-B470-ACCC32845F39}"/>
              </a:ext>
            </a:extLst>
          </p:cNvPr>
          <p:cNvSpPr txBox="1"/>
          <p:nvPr/>
        </p:nvSpPr>
        <p:spPr>
          <a:xfrm>
            <a:off x="6553200" y="653534"/>
            <a:ext cx="2198669" cy="369332"/>
          </a:xfrm>
          <a:prstGeom prst="rect">
            <a:avLst/>
          </a:prstGeom>
          <a:noFill/>
        </p:spPr>
        <p:txBody>
          <a:bodyPr wrap="square" rtlCol="0">
            <a:spAutoFit/>
          </a:bodyPr>
          <a:lstStyle/>
          <a:p>
            <a:pPr algn="r"/>
            <a:r>
              <a:rPr lang="en-US" dirty="0">
                <a:solidFill>
                  <a:schemeClr val="bg1"/>
                </a:solidFill>
              </a:rPr>
              <a:t>1926.1153 (c)(3)</a:t>
            </a:r>
            <a:endParaRPr lang="en-US" dirty="0"/>
          </a:p>
        </p:txBody>
      </p:sp>
    </p:spTree>
    <p:extLst>
      <p:ext uri="{BB962C8B-B14F-4D97-AF65-F5344CB8AC3E}">
        <p14:creationId xmlns:p14="http://schemas.microsoft.com/office/powerpoint/2010/main" val="1978031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4E428-5C3D-412F-9AD8-E65858CA25CB}"/>
              </a:ext>
            </a:extLst>
          </p:cNvPr>
          <p:cNvSpPr txBox="1">
            <a:spLocks/>
          </p:cNvSpPr>
          <p:nvPr/>
        </p:nvSpPr>
        <p:spPr>
          <a:xfrm>
            <a:off x="417399" y="1339850"/>
            <a:ext cx="8408194" cy="55862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450"/>
              </a:spcAft>
            </a:pPr>
            <a:r>
              <a:rPr lang="en-US" sz="1350" dirty="0">
                <a:solidFill>
                  <a:schemeClr val="bg1"/>
                </a:solidFill>
              </a:rPr>
              <a:t> </a:t>
            </a:r>
            <a:r>
              <a:rPr lang="en-US" sz="2100" b="1" dirty="0">
                <a:solidFill>
                  <a:schemeClr val="bg1"/>
                </a:solidFill>
              </a:rPr>
              <a:t> </a:t>
            </a:r>
            <a:r>
              <a:rPr lang="en-US" sz="2700" b="1" dirty="0">
                <a:solidFill>
                  <a:schemeClr val="bg1"/>
                </a:solidFill>
              </a:rPr>
              <a:t>Number of silicosis deaths, United States, 2001–2010</a:t>
            </a:r>
            <a:endParaRPr lang="en-US" sz="1350" b="1" dirty="0">
              <a:solidFill>
                <a:schemeClr val="bg1"/>
              </a:solidFill>
            </a:endParaRPr>
          </a:p>
        </p:txBody>
      </p:sp>
      <p:sp>
        <p:nvSpPr>
          <p:cNvPr id="7"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n-US" dirty="0"/>
              <a:t>Número de </a:t>
            </a:r>
            <a:r>
              <a:rPr lang="en-US" dirty="0" err="1"/>
              <a:t>muertes</a:t>
            </a:r>
            <a:r>
              <a:rPr lang="en-US" dirty="0"/>
              <a:t> </a:t>
            </a:r>
            <a:r>
              <a:rPr lang="en-US" dirty="0" err="1"/>
              <a:t>por</a:t>
            </a:r>
            <a:r>
              <a:rPr lang="en-US" dirty="0"/>
              <a:t> silicosis, </a:t>
            </a:r>
            <a:r>
              <a:rPr lang="en-US" dirty="0" err="1"/>
              <a:t>Estados</a:t>
            </a:r>
            <a:r>
              <a:rPr lang="en-US" dirty="0"/>
              <a:t> </a:t>
            </a:r>
            <a:r>
              <a:rPr lang="en-US" dirty="0" err="1"/>
              <a:t>Unidos</a:t>
            </a:r>
            <a:r>
              <a:rPr lang="en-US" dirty="0"/>
              <a:t>, 2001–2010</a:t>
            </a:r>
          </a:p>
        </p:txBody>
      </p:sp>
      <p:sp>
        <p:nvSpPr>
          <p:cNvPr id="3" name="Title 2" hidden="1"/>
          <p:cNvSpPr>
            <a:spLocks noGrp="1"/>
          </p:cNvSpPr>
          <p:nvPr>
            <p:ph type="title"/>
          </p:nvPr>
        </p:nvSpPr>
        <p:spPr>
          <a:xfrm>
            <a:off x="506696" y="508082"/>
            <a:ext cx="8229600" cy="1143000"/>
          </a:xfrm>
        </p:spPr>
        <p:txBody>
          <a:bodyPr>
            <a:normAutofit fontScale="90000"/>
          </a:bodyPr>
          <a:lstStyle/>
          <a:p>
            <a:r>
              <a:rPr lang="en-US" dirty="0"/>
              <a:t>Número de </a:t>
            </a:r>
            <a:r>
              <a:rPr lang="en-US" dirty="0" err="1"/>
              <a:t>muertes</a:t>
            </a:r>
            <a:r>
              <a:rPr lang="en-US" dirty="0"/>
              <a:t> </a:t>
            </a:r>
            <a:r>
              <a:rPr lang="en-US" dirty="0" err="1"/>
              <a:t>por</a:t>
            </a:r>
            <a:r>
              <a:rPr lang="en-US" dirty="0"/>
              <a:t> silicosis, </a:t>
            </a:r>
            <a:r>
              <a:rPr lang="en-US" dirty="0" err="1"/>
              <a:t>Estados</a:t>
            </a:r>
            <a:r>
              <a:rPr lang="en-US" dirty="0"/>
              <a:t> </a:t>
            </a:r>
            <a:r>
              <a:rPr lang="en-US" dirty="0" err="1"/>
              <a:t>Unidos</a:t>
            </a:r>
            <a:r>
              <a:rPr lang="en-US" dirty="0"/>
              <a:t>, 2001–2010</a:t>
            </a:r>
            <a:br>
              <a:rPr lang="en-US" dirty="0"/>
            </a:br>
            <a:endParaRPr lang="en-US" dirty="0"/>
          </a:p>
        </p:txBody>
      </p:sp>
      <p:sp>
        <p:nvSpPr>
          <p:cNvPr id="8"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3</a:t>
            </a:fld>
            <a:endParaRPr lang="en-US" dirty="0"/>
          </a:p>
        </p:txBody>
      </p:sp>
      <p:pic>
        <p:nvPicPr>
          <p:cNvPr id="9" name="Picture 8" title="Numero de mueres por silicosi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95400"/>
            <a:ext cx="9001125" cy="5086350"/>
          </a:xfrm>
          <a:prstGeom prst="rect">
            <a:avLst/>
          </a:prstGeom>
        </p:spPr>
      </p:pic>
    </p:spTree>
    <p:extLst>
      <p:ext uri="{BB962C8B-B14F-4D97-AF65-F5344CB8AC3E}">
        <p14:creationId xmlns:p14="http://schemas.microsoft.com/office/powerpoint/2010/main" val="438586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522269" y="-80627"/>
            <a:ext cx="8229600" cy="1143000"/>
          </a:xfrm>
        </p:spPr>
        <p:txBody>
          <a:bodyPr>
            <a:normAutofit fontScale="90000"/>
          </a:bodyPr>
          <a:lstStyle/>
          <a:p>
            <a:r>
              <a:rPr lang="es-ES" dirty="0"/>
              <a:t> Métodos alternativos de control de la exposición</a:t>
            </a:r>
            <a:r>
              <a:rPr lang="en-US" dirty="0"/>
              <a:t/>
            </a:r>
            <a:br>
              <a:rPr lang="en-US" dirty="0"/>
            </a:b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30</a:t>
            </a:fld>
            <a:endParaRPr lang="en-US" dirty="0"/>
          </a:p>
        </p:txBody>
      </p:sp>
      <p:sp>
        <p:nvSpPr>
          <p:cNvPr id="6" name="Content Placeholder 1">
            <a:extLst>
              <a:ext uri="{FF2B5EF4-FFF2-40B4-BE49-F238E27FC236}">
                <a16:creationId xmlns:a16="http://schemas.microsoft.com/office/drawing/2014/main" id="{46F882C6-F3F4-40A7-B3DE-A081F364EE7B}"/>
              </a:ext>
            </a:extLst>
          </p:cNvPr>
          <p:cNvSpPr txBox="1">
            <a:spLocks/>
          </p:cNvSpPr>
          <p:nvPr/>
        </p:nvSpPr>
        <p:spPr>
          <a:xfrm>
            <a:off x="367019" y="1371599"/>
            <a:ext cx="8700781" cy="53498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400" dirty="0"/>
              <a:t>Para las tareas que no figuran en la Tabla 1, o cuando el empleador no implementa completa y adecuadamente los controles de ingeniería, las prácticas de trabajo y la protección respiratoria que se describen en la Tabla 1</a:t>
            </a:r>
            <a:r>
              <a:rPr lang="en-US" sz="2400" dirty="0"/>
              <a:t>:</a:t>
            </a:r>
          </a:p>
          <a:p>
            <a:pPr marL="642938" lvl="1" indent="-342900"/>
            <a:r>
              <a:rPr lang="es-ES" sz="2400" dirty="0"/>
              <a:t>El empleador se asegurará de que ningún empleado esté expuesto a una concentración de sílice cristalina en el aire respirable, que exceda el límite de exposición permisible (PEL) que es de 50 μg / m</a:t>
            </a:r>
            <a:r>
              <a:rPr lang="es-ES" sz="2400" baseline="30000" dirty="0"/>
              <a:t>3</a:t>
            </a:r>
            <a:r>
              <a:rPr lang="es-ES" sz="2400" dirty="0"/>
              <a:t>. El PEL se calculará como un TWA de 8 horas</a:t>
            </a:r>
            <a:r>
              <a:rPr lang="en-US" sz="2400" dirty="0"/>
              <a:t>. </a:t>
            </a:r>
          </a:p>
          <a:p>
            <a:pPr marL="642938" lvl="1" indent="-342900"/>
            <a:r>
              <a:rPr lang="es-ES" sz="2400" dirty="0"/>
              <a:t>El empleador deberá evaluar la exposición de cada empleado que esté o pueda estar expuesto a la sílice en o por encima del nivel de acción utilizando uno de los siguientes métodos</a:t>
            </a:r>
            <a:r>
              <a:rPr lang="en-US" sz="2400" dirty="0"/>
              <a:t>:</a:t>
            </a:r>
          </a:p>
          <a:p>
            <a:pPr marL="942975" lvl="2" indent="-342900"/>
            <a:r>
              <a:rPr lang="en-US" sz="2000" b="1" dirty="0"/>
              <a:t>Opción de </a:t>
            </a:r>
            <a:r>
              <a:rPr lang="en-US" sz="2000" b="1" dirty="0" err="1"/>
              <a:t>rendimiento</a:t>
            </a:r>
            <a:endParaRPr lang="en-US" sz="2000" b="1" dirty="0"/>
          </a:p>
          <a:p>
            <a:pPr marL="942975" lvl="2" indent="-342900"/>
            <a:r>
              <a:rPr lang="en-US" sz="2000" b="1" dirty="0"/>
              <a:t>Opción de </a:t>
            </a:r>
            <a:r>
              <a:rPr lang="en-US" sz="2000" b="1" dirty="0" err="1"/>
              <a:t>monitoreo</a:t>
            </a:r>
            <a:r>
              <a:rPr lang="en-US" sz="2000" b="1" dirty="0"/>
              <a:t> </a:t>
            </a:r>
            <a:r>
              <a:rPr lang="en-US" sz="2000" b="1" dirty="0" err="1"/>
              <a:t>programado</a:t>
            </a:r>
            <a:endParaRPr lang="en-US" dirty="0"/>
          </a:p>
        </p:txBody>
      </p:sp>
      <p:sp>
        <p:nvSpPr>
          <p:cNvPr id="7"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algn="l"/>
            <a:r>
              <a:rPr lang="es-ES" dirty="0" smtClean="0"/>
              <a:t> Métodos </a:t>
            </a:r>
            <a:r>
              <a:rPr lang="es-ES" dirty="0"/>
              <a:t>alternativos de control de la exposición</a:t>
            </a:r>
            <a:endParaRPr lang="en-US" dirty="0"/>
          </a:p>
        </p:txBody>
      </p:sp>
      <p:sp>
        <p:nvSpPr>
          <p:cNvPr id="8" name="TextBox 7">
            <a:extLst>
              <a:ext uri="{FF2B5EF4-FFF2-40B4-BE49-F238E27FC236}">
                <a16:creationId xmlns:a16="http://schemas.microsoft.com/office/drawing/2014/main" id="{D6A8D5A0-8A75-44E7-B470-ACCC32845F39}"/>
              </a:ext>
            </a:extLst>
          </p:cNvPr>
          <p:cNvSpPr txBox="1"/>
          <p:nvPr/>
        </p:nvSpPr>
        <p:spPr>
          <a:xfrm>
            <a:off x="6553200" y="653534"/>
            <a:ext cx="2198669" cy="369332"/>
          </a:xfrm>
          <a:prstGeom prst="rect">
            <a:avLst/>
          </a:prstGeom>
          <a:noFill/>
        </p:spPr>
        <p:txBody>
          <a:bodyPr wrap="square" rtlCol="0">
            <a:spAutoFit/>
          </a:bodyPr>
          <a:lstStyle/>
          <a:p>
            <a:pPr algn="r"/>
            <a:r>
              <a:rPr lang="en-US" dirty="0">
                <a:solidFill>
                  <a:schemeClr val="bg1"/>
                </a:solidFill>
              </a:rPr>
              <a:t>1926.1153 (d)</a:t>
            </a:r>
            <a:endParaRPr lang="en-US" dirty="0"/>
          </a:p>
        </p:txBody>
      </p:sp>
    </p:spTree>
    <p:extLst>
      <p:ext uri="{BB962C8B-B14F-4D97-AF65-F5344CB8AC3E}">
        <p14:creationId xmlns:p14="http://schemas.microsoft.com/office/powerpoint/2010/main" val="3313275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457200" y="-159913"/>
            <a:ext cx="8229600" cy="1143000"/>
          </a:xfrm>
        </p:spPr>
        <p:txBody>
          <a:bodyPr/>
          <a:lstStyle/>
          <a:p>
            <a:r>
              <a:rPr lang="es-ES_tradnl" dirty="0"/>
              <a:t>Opción de rendimiento</a:t>
            </a: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s-ES_tradnl" smtClean="0"/>
              <a:t>31</a:t>
            </a:fld>
            <a:endParaRPr lang="es-ES_tradnl"/>
          </a:p>
        </p:txBody>
      </p:sp>
      <p:sp>
        <p:nvSpPr>
          <p:cNvPr id="6" name="Content Placeholder 1">
            <a:extLst>
              <a:ext uri="{FF2B5EF4-FFF2-40B4-BE49-F238E27FC236}">
                <a16:creationId xmlns:a16="http://schemas.microsoft.com/office/drawing/2014/main" id="{46F882C6-F3F4-40A7-B3DE-A081F364EE7B}"/>
              </a:ext>
            </a:extLst>
          </p:cNvPr>
          <p:cNvSpPr txBox="1">
            <a:spLocks/>
          </p:cNvSpPr>
          <p:nvPr/>
        </p:nvSpPr>
        <p:spPr>
          <a:xfrm>
            <a:off x="35169" y="983308"/>
            <a:ext cx="8960349" cy="587469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00038" lvl="1" indent="0">
              <a:buNone/>
            </a:pPr>
            <a:r>
              <a:rPr lang="es-ES_tradnl" sz="2000" dirty="0"/>
              <a:t>El empleador evaluará la exposición TWA de 8 horas </a:t>
            </a:r>
            <a:r>
              <a:rPr lang="es-ES_tradnl" sz="2000" dirty="0" smtClean="0"/>
              <a:t>para </a:t>
            </a:r>
            <a:r>
              <a:rPr lang="es-ES_tradnl" sz="2000" dirty="0"/>
              <a:t>cada empleado sobre la base de cualquier combinación de datos de monitoreo del aire o datos objetivos suficientes para evaluar las exposiciones de los empleados a la sílice cristalina respirable</a:t>
            </a:r>
            <a:r>
              <a:rPr lang="es-ES_tradnl" sz="2400" dirty="0"/>
              <a:t>.</a:t>
            </a:r>
          </a:p>
          <a:p>
            <a:pPr marL="642938" lvl="1" indent="-342900"/>
            <a:r>
              <a:rPr lang="es-ES_tradnl" sz="2000" dirty="0"/>
              <a:t>Datos objetivos significa información tal como datos de monitoreo del aire de encuestas de toda la industria, o cálculos basados en la composición de una sustancia que demuestra la exposición de los empleados a la sílice cristalina respirable asociada con un producto o material en particular, o un proceso, tarea o actividad específica.</a:t>
            </a:r>
          </a:p>
          <a:p>
            <a:pPr marL="942975" lvl="2" indent="-342900"/>
            <a:r>
              <a:rPr lang="es-ES_tradnl" sz="1800" dirty="0"/>
              <a:t>Para considerarse como datos objetivos </a:t>
            </a:r>
            <a:r>
              <a:rPr lang="es-ES_tradnl" sz="1800" dirty="0" err="1"/>
              <a:t>objetivos</a:t>
            </a:r>
            <a:r>
              <a:rPr lang="es-ES_tradnl" sz="1800" dirty="0"/>
              <a:t>, los datos deben reflejar condiciones del lugar de trabajo que se asemejen mucho, o con un mayor potencial de exposición, a los procesos, tipos de material, métodos de control, prácticas de trabajo y condiciones ambientales presentes en las operaciones reales del empleador..</a:t>
            </a:r>
          </a:p>
          <a:p>
            <a:pPr marL="942975" lvl="2" indent="-342900"/>
            <a:r>
              <a:rPr lang="es-ES_tradnl" sz="1800" dirty="0"/>
              <a:t>Los empleadores pueden usar datos históricos de monitoreo como datos objetivos si cumplen con estos requisitos.</a:t>
            </a:r>
          </a:p>
          <a:p>
            <a:pPr marL="642938" lvl="1" indent="-342900"/>
            <a:r>
              <a:rPr lang="es-ES_tradnl" sz="2000" dirty="0"/>
              <a:t>Los datos deben reflejar las exposiciones de los trabajadores en cada turno, cada clasificación y en cada área de trabajo.</a:t>
            </a:r>
          </a:p>
          <a:p>
            <a:pPr marL="300038" lvl="1" indent="0" algn="ctr">
              <a:buNone/>
            </a:pPr>
            <a:endParaRPr lang="es-ES_tradnl" dirty="0"/>
          </a:p>
        </p:txBody>
      </p:sp>
      <p:sp>
        <p:nvSpPr>
          <p:cNvPr id="7" name="Title 1"/>
          <p:cNvSpPr txBox="1">
            <a:spLocks/>
          </p:cNvSpPr>
          <p:nvPr/>
        </p:nvSpPr>
        <p:spPr bwMode="auto">
          <a:xfrm>
            <a:off x="13398" y="112325"/>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algn="l"/>
            <a:r>
              <a:rPr lang="es-ES_tradnl" dirty="0" smtClean="0"/>
              <a:t>    Opción </a:t>
            </a:r>
            <a:r>
              <a:rPr lang="es-ES_tradnl" dirty="0"/>
              <a:t>de rendimiento</a:t>
            </a:r>
          </a:p>
        </p:txBody>
      </p:sp>
      <p:sp>
        <p:nvSpPr>
          <p:cNvPr id="8" name="TextBox 7">
            <a:extLst>
              <a:ext uri="{FF2B5EF4-FFF2-40B4-BE49-F238E27FC236}">
                <a16:creationId xmlns:a16="http://schemas.microsoft.com/office/drawing/2014/main" id="{D6A8D5A0-8A75-44E7-B470-ACCC32845F39}"/>
              </a:ext>
            </a:extLst>
          </p:cNvPr>
          <p:cNvSpPr txBox="1"/>
          <p:nvPr/>
        </p:nvSpPr>
        <p:spPr>
          <a:xfrm>
            <a:off x="6477000" y="332343"/>
            <a:ext cx="2198669" cy="369332"/>
          </a:xfrm>
          <a:prstGeom prst="rect">
            <a:avLst/>
          </a:prstGeom>
          <a:noFill/>
        </p:spPr>
        <p:txBody>
          <a:bodyPr wrap="square" rtlCol="0">
            <a:spAutoFit/>
          </a:bodyPr>
          <a:lstStyle/>
          <a:p>
            <a:pPr algn="r"/>
            <a:r>
              <a:rPr lang="es-ES_tradnl">
                <a:solidFill>
                  <a:schemeClr val="bg1"/>
                </a:solidFill>
              </a:rPr>
              <a:t>1926.1153 (d)(2)(ii)</a:t>
            </a:r>
            <a:endParaRPr lang="es-ES_tradnl"/>
          </a:p>
        </p:txBody>
      </p:sp>
    </p:spTree>
    <p:extLst>
      <p:ext uri="{BB962C8B-B14F-4D97-AF65-F5344CB8AC3E}">
        <p14:creationId xmlns:p14="http://schemas.microsoft.com/office/powerpoint/2010/main" val="1451942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457200" y="82034"/>
            <a:ext cx="8229600" cy="1143000"/>
          </a:xfrm>
        </p:spPr>
        <p:txBody>
          <a:bodyPr>
            <a:normAutofit fontScale="90000"/>
          </a:bodyPr>
          <a:lstStyle/>
          <a:p>
            <a:r>
              <a:rPr lang="es-ES_tradnl" dirty="0"/>
              <a:t>Opción de monitoreo programado (1)</a:t>
            </a:r>
            <a:br>
              <a:rPr lang="es-ES_tradnl" dirty="0"/>
            </a:b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s-ES_tradnl" smtClean="0"/>
              <a:t>32</a:t>
            </a:fld>
            <a:endParaRPr lang="es-ES_tradnl"/>
          </a:p>
        </p:txBody>
      </p:sp>
      <p:sp>
        <p:nvSpPr>
          <p:cNvPr id="6" name="Content Placeholder 1">
            <a:extLst>
              <a:ext uri="{FF2B5EF4-FFF2-40B4-BE49-F238E27FC236}">
                <a16:creationId xmlns:a16="http://schemas.microsoft.com/office/drawing/2014/main" id="{46F882C6-F3F4-40A7-B3DE-A081F364EE7B}"/>
              </a:ext>
            </a:extLst>
          </p:cNvPr>
          <p:cNvSpPr txBox="1">
            <a:spLocks/>
          </p:cNvSpPr>
          <p:nvPr/>
        </p:nvSpPr>
        <p:spPr>
          <a:xfrm>
            <a:off x="11151" y="1432260"/>
            <a:ext cx="8840390" cy="528921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00038" lvl="1" indent="0">
              <a:buNone/>
            </a:pPr>
            <a:r>
              <a:rPr lang="es-ES_tradnl" sz="2400"/>
              <a:t>Requiere monitoreo inicial y periódico</a:t>
            </a:r>
          </a:p>
          <a:p>
            <a:pPr marL="642938" lvl="1" indent="-342900"/>
            <a:r>
              <a:rPr lang="es-ES_tradnl" sz="2400"/>
              <a:t>Los empleadores deben realizar un monitoreo inicial tan pronto como el trabajo comience para determinar los niveles de exposición y dónde implementar las medidas de control.</a:t>
            </a:r>
          </a:p>
          <a:p>
            <a:pPr marL="642938" lvl="1" indent="-342900"/>
            <a:r>
              <a:rPr lang="es-ES_tradnl" sz="2400"/>
              <a:t>Los empleadores deben realizar monitoreos periódicos a intervalos específicos basados en el resultado del monitoreo más reciente</a:t>
            </a:r>
          </a:p>
          <a:p>
            <a:pPr marL="300038" lvl="1" indent="0">
              <a:buNone/>
            </a:pPr>
            <a:r>
              <a:rPr lang="es-ES_tradnl" sz="2400"/>
              <a:t>El monitoreo inicial debe evaluar la exposición (TWA) de 8 horas para cada empleado con base en una o más muestras de aire de la zona donde los empleados respiran. Estas deben reflejar las exposiciones de los empleados en cada turno, para cada clasificación de trabajo, en cada área de trabajo. </a:t>
            </a:r>
          </a:p>
          <a:p>
            <a:pPr marL="300038" lvl="1" indent="0">
              <a:buNone/>
            </a:pPr>
            <a:endParaRPr lang="es-ES_tradnl" sz="2400"/>
          </a:p>
          <a:p>
            <a:pPr marL="300038" lvl="1" indent="0" algn="ctr">
              <a:buNone/>
            </a:pPr>
            <a:endParaRPr lang="es-ES_tradnl" sz="2400"/>
          </a:p>
        </p:txBody>
      </p:sp>
      <p:sp>
        <p:nvSpPr>
          <p:cNvPr id="7"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algn="l"/>
            <a:r>
              <a:rPr lang="es-ES_tradnl" dirty="0" smtClean="0"/>
              <a:t>    Opción </a:t>
            </a:r>
            <a:r>
              <a:rPr lang="es-ES_tradnl" dirty="0"/>
              <a:t>de monitoreo programado </a:t>
            </a:r>
            <a:r>
              <a:rPr lang="es-ES_tradnl" sz="1800" dirty="0"/>
              <a:t>(1)</a:t>
            </a:r>
          </a:p>
        </p:txBody>
      </p:sp>
      <p:sp>
        <p:nvSpPr>
          <p:cNvPr id="8" name="TextBox 7">
            <a:extLst>
              <a:ext uri="{FF2B5EF4-FFF2-40B4-BE49-F238E27FC236}">
                <a16:creationId xmlns:a16="http://schemas.microsoft.com/office/drawing/2014/main" id="{D6A8D5A0-8A75-44E7-B470-ACCC32845F39}"/>
              </a:ext>
            </a:extLst>
          </p:cNvPr>
          <p:cNvSpPr txBox="1"/>
          <p:nvPr/>
        </p:nvSpPr>
        <p:spPr>
          <a:xfrm>
            <a:off x="6553200" y="653534"/>
            <a:ext cx="2198669" cy="369332"/>
          </a:xfrm>
          <a:prstGeom prst="rect">
            <a:avLst/>
          </a:prstGeom>
          <a:noFill/>
        </p:spPr>
        <p:txBody>
          <a:bodyPr wrap="square" rtlCol="0">
            <a:spAutoFit/>
          </a:bodyPr>
          <a:lstStyle/>
          <a:p>
            <a:pPr algn="r"/>
            <a:r>
              <a:rPr lang="es-ES_tradnl">
                <a:solidFill>
                  <a:schemeClr val="bg1"/>
                </a:solidFill>
              </a:rPr>
              <a:t>1926.1153 (d)(2)(iii)</a:t>
            </a:r>
            <a:endParaRPr lang="es-ES_tradnl"/>
          </a:p>
        </p:txBody>
      </p:sp>
    </p:spTree>
    <p:extLst>
      <p:ext uri="{BB962C8B-B14F-4D97-AF65-F5344CB8AC3E}">
        <p14:creationId xmlns:p14="http://schemas.microsoft.com/office/powerpoint/2010/main" val="184509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469895" y="272534"/>
            <a:ext cx="8229600" cy="1143000"/>
          </a:xfrm>
        </p:spPr>
        <p:txBody>
          <a:bodyPr>
            <a:normAutofit fontScale="90000"/>
          </a:bodyPr>
          <a:lstStyle/>
          <a:p>
            <a:r>
              <a:rPr lang="en-US" dirty="0"/>
              <a:t>Opción de </a:t>
            </a:r>
            <a:r>
              <a:rPr lang="en-US" dirty="0" err="1"/>
              <a:t>monitoreo</a:t>
            </a:r>
            <a:r>
              <a:rPr lang="en-US" dirty="0"/>
              <a:t> </a:t>
            </a:r>
            <a:r>
              <a:rPr lang="en-US" dirty="0" err="1"/>
              <a:t>programado</a:t>
            </a:r>
            <a:r>
              <a:rPr lang="en-US" dirty="0"/>
              <a:t> (2)</a:t>
            </a:r>
            <a:br>
              <a:rPr lang="en-US" dirty="0"/>
            </a:b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33</a:t>
            </a:fld>
            <a:endParaRPr lang="en-US"/>
          </a:p>
        </p:txBody>
      </p:sp>
      <p:sp>
        <p:nvSpPr>
          <p:cNvPr id="6" name="Content Placeholder 1">
            <a:extLst>
              <a:ext uri="{FF2B5EF4-FFF2-40B4-BE49-F238E27FC236}">
                <a16:creationId xmlns:a16="http://schemas.microsoft.com/office/drawing/2014/main" id="{46F882C6-F3F4-40A7-B3DE-A081F364EE7B}"/>
              </a:ext>
            </a:extLst>
          </p:cNvPr>
          <p:cNvSpPr txBox="1">
            <a:spLocks/>
          </p:cNvSpPr>
          <p:nvPr/>
        </p:nvSpPr>
        <p:spPr>
          <a:xfrm>
            <a:off x="0" y="1415534"/>
            <a:ext cx="9144000" cy="323266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00038" lvl="1" indent="0">
              <a:buNone/>
            </a:pPr>
            <a:r>
              <a:rPr lang="es-ES" dirty="0"/>
              <a:t>Cuando varios empleados realizan las mismas tareas en el mismo turno y en la misma área de trabajo, el empleador puede muestrear una fracción representativa de estos empleados para cumplir con este requisito</a:t>
            </a:r>
            <a:r>
              <a:rPr lang="en-US" dirty="0"/>
              <a:t>.</a:t>
            </a:r>
          </a:p>
          <a:p>
            <a:pPr lvl="2" indent="-257175"/>
            <a:r>
              <a:rPr lang="en-US" dirty="0"/>
              <a:t> </a:t>
            </a:r>
            <a:r>
              <a:rPr lang="es-ES" dirty="0"/>
              <a:t>En una muestra representativa, el empleador tomará una muestra de los empleados que se espera que tengan la mayor exposición a la sílice cristalina respirable</a:t>
            </a:r>
            <a:r>
              <a:rPr lang="en-US" dirty="0"/>
              <a:t>.</a:t>
            </a:r>
          </a:p>
          <a:p>
            <a:pPr marL="300038" lvl="1" indent="0" algn="ctr">
              <a:buNone/>
            </a:pPr>
            <a:endParaRPr lang="en-US" dirty="0"/>
          </a:p>
        </p:txBody>
      </p:sp>
      <p:sp>
        <p:nvSpPr>
          <p:cNvPr id="7"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algn="l"/>
            <a:r>
              <a:rPr lang="en-US" dirty="0" smtClean="0"/>
              <a:t>    Opción </a:t>
            </a:r>
            <a:r>
              <a:rPr lang="en-US" dirty="0"/>
              <a:t>de </a:t>
            </a:r>
            <a:r>
              <a:rPr lang="en-US" dirty="0" err="1"/>
              <a:t>monitoreo</a:t>
            </a:r>
            <a:r>
              <a:rPr lang="en-US" dirty="0"/>
              <a:t> </a:t>
            </a:r>
            <a:r>
              <a:rPr lang="en-US" dirty="0" err="1"/>
              <a:t>programado</a:t>
            </a:r>
            <a:r>
              <a:rPr lang="en-US" dirty="0"/>
              <a:t> </a:t>
            </a:r>
            <a:r>
              <a:rPr lang="en-US" sz="1800" dirty="0"/>
              <a:t>(2)</a:t>
            </a:r>
          </a:p>
        </p:txBody>
      </p:sp>
      <p:sp>
        <p:nvSpPr>
          <p:cNvPr id="8" name="TextBox 7">
            <a:extLst>
              <a:ext uri="{FF2B5EF4-FFF2-40B4-BE49-F238E27FC236}">
                <a16:creationId xmlns:a16="http://schemas.microsoft.com/office/drawing/2014/main" id="{D6A8D5A0-8A75-44E7-B470-ACCC32845F39}"/>
              </a:ext>
            </a:extLst>
          </p:cNvPr>
          <p:cNvSpPr txBox="1"/>
          <p:nvPr/>
        </p:nvSpPr>
        <p:spPr>
          <a:xfrm>
            <a:off x="6553200" y="653534"/>
            <a:ext cx="2198669" cy="369332"/>
          </a:xfrm>
          <a:prstGeom prst="rect">
            <a:avLst/>
          </a:prstGeom>
          <a:noFill/>
        </p:spPr>
        <p:txBody>
          <a:bodyPr wrap="square" rtlCol="0">
            <a:spAutoFit/>
          </a:bodyPr>
          <a:lstStyle/>
          <a:p>
            <a:pPr algn="r"/>
            <a:r>
              <a:rPr lang="en-US" dirty="0">
                <a:solidFill>
                  <a:schemeClr val="bg1"/>
                </a:solidFill>
              </a:rPr>
              <a:t>1926.1153 (d)(2)(iii)</a:t>
            </a:r>
            <a:endParaRPr lang="en-US" dirty="0"/>
          </a:p>
        </p:txBody>
      </p:sp>
    </p:spTree>
    <p:extLst>
      <p:ext uri="{BB962C8B-B14F-4D97-AF65-F5344CB8AC3E}">
        <p14:creationId xmlns:p14="http://schemas.microsoft.com/office/powerpoint/2010/main" val="464325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62000" y="304800"/>
            <a:ext cx="4953000" cy="762000"/>
          </a:xfrm>
        </p:spPr>
        <p:txBody>
          <a:bodyPr>
            <a:normAutofit/>
          </a:bodyPr>
          <a:lstStyle/>
          <a:p>
            <a:r>
              <a:rPr lang="es-PR" sz="900" dirty="0"/>
              <a:t>Opción de monitoreo programado (</a:t>
            </a:r>
            <a:r>
              <a:rPr lang="es-PR" sz="900" dirty="0" smtClean="0"/>
              <a:t>3)</a:t>
            </a:r>
            <a:endParaRPr lang="en-US" sz="900"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16688-2CA4-405C-BAB2-1CEDA431D41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itle 1"/>
          <p:cNvSpPr txBox="1">
            <a:spLocks/>
          </p:cNvSpPr>
          <p:nvPr/>
        </p:nvSpPr>
        <p:spPr bwMode="auto">
          <a:xfrm>
            <a:off x="-15240" y="3048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algn="l"/>
            <a:r>
              <a:rPr lang="es-PR" dirty="0" smtClean="0"/>
              <a:t>  Opción </a:t>
            </a:r>
            <a:r>
              <a:rPr lang="es-PR" dirty="0"/>
              <a:t>de monitoreo programado (3)</a:t>
            </a:r>
          </a:p>
        </p:txBody>
      </p:sp>
      <p:sp>
        <p:nvSpPr>
          <p:cNvPr id="8" name="TextBox 7">
            <a:extLst>
              <a:ext uri="{FF2B5EF4-FFF2-40B4-BE49-F238E27FC236}">
                <a16:creationId xmlns:a16="http://schemas.microsoft.com/office/drawing/2014/main" id="{D6A8D5A0-8A75-44E7-B470-ACCC32845F39}"/>
              </a:ext>
            </a:extLst>
          </p:cNvPr>
          <p:cNvSpPr txBox="1"/>
          <p:nvPr/>
        </p:nvSpPr>
        <p:spPr>
          <a:xfrm>
            <a:off x="6553200" y="653534"/>
            <a:ext cx="2198669"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1926.1153 (d)(2)(iii)</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9" title="Opcion de Monitoreo Programado"/>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 y="1752600"/>
            <a:ext cx="8740476" cy="4998503"/>
          </a:xfrm>
          <a:prstGeom prst="rect">
            <a:avLst/>
          </a:prstGeom>
        </p:spPr>
      </p:pic>
    </p:spTree>
    <p:extLst>
      <p:ext uri="{BB962C8B-B14F-4D97-AF65-F5344CB8AC3E}">
        <p14:creationId xmlns:p14="http://schemas.microsoft.com/office/powerpoint/2010/main" val="4006864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685800"/>
            <a:ext cx="7086600" cy="228600"/>
          </a:xfrm>
        </p:spPr>
        <p:txBody>
          <a:bodyPr>
            <a:normAutofit fontScale="90000"/>
          </a:bodyPr>
          <a:lstStyle/>
          <a:p>
            <a:r>
              <a:rPr lang="es-ES" sz="900" dirty="0"/>
              <a:t>Opción de Monitoreo Programado </a:t>
            </a:r>
            <a:r>
              <a:rPr lang="en-US" sz="900" dirty="0"/>
              <a:t>(4)</a:t>
            </a:r>
            <a:br>
              <a:rPr lang="en-US" sz="900" dirty="0"/>
            </a:br>
            <a:endParaRPr lang="en-US" sz="900"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16688-2CA4-405C-BAB2-1CEDA431D41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algn="l"/>
            <a:r>
              <a:rPr lang="es-ES" dirty="0" smtClean="0"/>
              <a:t>   Opción </a:t>
            </a:r>
            <a:r>
              <a:rPr lang="es-ES" dirty="0"/>
              <a:t>de Monitoreo Programado </a:t>
            </a:r>
            <a:r>
              <a:rPr lang="en-US" dirty="0"/>
              <a:t>(4)</a:t>
            </a:r>
          </a:p>
        </p:txBody>
      </p:sp>
      <p:sp>
        <p:nvSpPr>
          <p:cNvPr id="8" name="TextBox 7">
            <a:extLst>
              <a:ext uri="{FF2B5EF4-FFF2-40B4-BE49-F238E27FC236}">
                <a16:creationId xmlns:a16="http://schemas.microsoft.com/office/drawing/2014/main" id="{D6A8D5A0-8A75-44E7-B470-ACCC32845F39}"/>
              </a:ext>
            </a:extLst>
          </p:cNvPr>
          <p:cNvSpPr txBox="1"/>
          <p:nvPr/>
        </p:nvSpPr>
        <p:spPr>
          <a:xfrm>
            <a:off x="6096000" y="685800"/>
            <a:ext cx="2503469"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1926.1153 (d)(2)(iii)(E)</a:t>
            </a:r>
          </a:p>
        </p:txBody>
      </p:sp>
      <p:pic>
        <p:nvPicPr>
          <p:cNvPr id="6" name="Picture 5" title="El Monitoreo de Exposicion"/>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629" y="1406983"/>
            <a:ext cx="8890079" cy="4536617"/>
          </a:xfrm>
          <a:prstGeom prst="rect">
            <a:avLst/>
          </a:prstGeom>
        </p:spPr>
      </p:pic>
    </p:spTree>
    <p:extLst>
      <p:ext uri="{BB962C8B-B14F-4D97-AF65-F5344CB8AC3E}">
        <p14:creationId xmlns:p14="http://schemas.microsoft.com/office/powerpoint/2010/main" val="3262350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559280" y="-214131"/>
            <a:ext cx="8229600" cy="1143000"/>
          </a:xfrm>
        </p:spPr>
        <p:txBody>
          <a:bodyPr>
            <a:normAutofit fontScale="90000"/>
          </a:bodyPr>
          <a:lstStyle/>
          <a:p>
            <a:r>
              <a:rPr lang="es-ES_tradnl" dirty="0"/>
              <a:t> Opción de monitoreo programado (5)</a:t>
            </a: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s-ES_tradnl" smtClean="0"/>
              <a:t>36</a:t>
            </a:fld>
            <a:endParaRPr lang="es-ES_tradnl"/>
          </a:p>
        </p:txBody>
      </p:sp>
      <p:sp>
        <p:nvSpPr>
          <p:cNvPr id="6" name="Content Placeholder 1">
            <a:extLst>
              <a:ext uri="{FF2B5EF4-FFF2-40B4-BE49-F238E27FC236}">
                <a16:creationId xmlns:a16="http://schemas.microsoft.com/office/drawing/2014/main" id="{46F882C6-F3F4-40A7-B3DE-A081F364EE7B}"/>
              </a:ext>
            </a:extLst>
          </p:cNvPr>
          <p:cNvSpPr txBox="1">
            <a:spLocks/>
          </p:cNvSpPr>
          <p:nvPr/>
        </p:nvSpPr>
        <p:spPr>
          <a:xfrm>
            <a:off x="1" y="1524000"/>
            <a:ext cx="8751868" cy="4038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42938" lvl="1" indent="-342900" algn="just"/>
            <a:r>
              <a:rPr lang="es-ES_tradnl" i="1" dirty="0"/>
              <a:t>Reevaluación de las exposiciones: el empleador deberá reevaluar las exposiciones cada vez que un cambio en la producción, el proceso, el equipo de control, el personal o las prácticas de trabajo puedan dar lugar a exposiciones nuevas o adicionales en o por encima del nivel de acción, o cuando el empleador tenga alguna razón para creer que han ocurrido exposiciones nuevas o adicionales en o por encima del nivel de acción.</a:t>
            </a:r>
            <a:endParaRPr lang="es-ES_tradnl" dirty="0"/>
          </a:p>
          <a:p>
            <a:pPr marL="300038" lvl="1" indent="0" algn="ctr">
              <a:buNone/>
            </a:pPr>
            <a:endParaRPr lang="es-ES_tradnl" dirty="0"/>
          </a:p>
        </p:txBody>
      </p:sp>
      <p:sp>
        <p:nvSpPr>
          <p:cNvPr id="7"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algn="l"/>
            <a:r>
              <a:rPr lang="es-ES_tradnl" dirty="0" smtClean="0"/>
              <a:t>      Opción </a:t>
            </a:r>
            <a:r>
              <a:rPr lang="es-ES_tradnl" dirty="0"/>
              <a:t>de monitoreo programado </a:t>
            </a:r>
            <a:r>
              <a:rPr lang="es-ES_tradnl" sz="1800" dirty="0"/>
              <a:t>(5)</a:t>
            </a:r>
          </a:p>
        </p:txBody>
      </p:sp>
      <p:sp>
        <p:nvSpPr>
          <p:cNvPr id="8" name="TextBox 7">
            <a:extLst>
              <a:ext uri="{FF2B5EF4-FFF2-40B4-BE49-F238E27FC236}">
                <a16:creationId xmlns:a16="http://schemas.microsoft.com/office/drawing/2014/main" id="{D6A8D5A0-8A75-44E7-B470-ACCC32845F39}"/>
              </a:ext>
            </a:extLst>
          </p:cNvPr>
          <p:cNvSpPr txBox="1"/>
          <p:nvPr/>
        </p:nvSpPr>
        <p:spPr>
          <a:xfrm>
            <a:off x="6553200" y="653534"/>
            <a:ext cx="2198669" cy="369332"/>
          </a:xfrm>
          <a:prstGeom prst="rect">
            <a:avLst/>
          </a:prstGeom>
          <a:noFill/>
        </p:spPr>
        <p:txBody>
          <a:bodyPr wrap="square" rtlCol="0">
            <a:spAutoFit/>
          </a:bodyPr>
          <a:lstStyle/>
          <a:p>
            <a:pPr algn="r"/>
            <a:r>
              <a:rPr lang="es-ES_tradnl">
                <a:solidFill>
                  <a:schemeClr val="bg1"/>
                </a:solidFill>
              </a:rPr>
              <a:t>1926.1153 (d)(2)(iv)</a:t>
            </a:r>
            <a:endParaRPr lang="es-ES_tradnl"/>
          </a:p>
        </p:txBody>
      </p:sp>
    </p:spTree>
    <p:extLst>
      <p:ext uri="{BB962C8B-B14F-4D97-AF65-F5344CB8AC3E}">
        <p14:creationId xmlns:p14="http://schemas.microsoft.com/office/powerpoint/2010/main" val="3586474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502675" y="26444"/>
            <a:ext cx="8229600" cy="1143000"/>
          </a:xfrm>
        </p:spPr>
        <p:txBody>
          <a:bodyPr>
            <a:normAutofit fontScale="90000"/>
          </a:bodyPr>
          <a:lstStyle/>
          <a:p>
            <a:r>
              <a:rPr lang="en-US" dirty="0"/>
              <a:t>Opción de </a:t>
            </a:r>
            <a:r>
              <a:rPr lang="en-US" dirty="0" err="1"/>
              <a:t>monitoreo</a:t>
            </a:r>
            <a:r>
              <a:rPr lang="en-US" dirty="0"/>
              <a:t> </a:t>
            </a:r>
            <a:r>
              <a:rPr lang="en-US" dirty="0" err="1"/>
              <a:t>programado</a:t>
            </a:r>
            <a:r>
              <a:rPr lang="en-US" dirty="0"/>
              <a:t> (6)</a:t>
            </a:r>
            <a:br>
              <a:rPr lang="en-US" dirty="0"/>
            </a:b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37</a:t>
            </a:fld>
            <a:endParaRPr lang="en-US"/>
          </a:p>
        </p:txBody>
      </p:sp>
      <p:sp>
        <p:nvSpPr>
          <p:cNvPr id="6" name="Content Placeholder 1">
            <a:extLst>
              <a:ext uri="{FF2B5EF4-FFF2-40B4-BE49-F238E27FC236}">
                <a16:creationId xmlns:a16="http://schemas.microsoft.com/office/drawing/2014/main" id="{46F882C6-F3F4-40A7-B3DE-A081F364EE7B}"/>
              </a:ext>
            </a:extLst>
          </p:cNvPr>
          <p:cNvSpPr txBox="1">
            <a:spLocks/>
          </p:cNvSpPr>
          <p:nvPr/>
        </p:nvSpPr>
        <p:spPr>
          <a:xfrm>
            <a:off x="1" y="1600200"/>
            <a:ext cx="8895030" cy="441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42938" lvl="1" indent="-342900" algn="just"/>
            <a:r>
              <a:rPr lang="es-ES" dirty="0"/>
              <a:t>Métodos de análisis de muestras: el empleador debe asegurarse de que todas las muestras tomadas para cumplir con los requisitos de monitoreo del párrafo (d) (2) de esta sección sean evaluadas por un laboratorio que analice muestras de aire para detectar sílice cristalina respirable de acuerdo con los procedimientos del Apéndice A</a:t>
            </a:r>
            <a:r>
              <a:rPr lang="en-US" dirty="0"/>
              <a:t>.</a:t>
            </a:r>
          </a:p>
          <a:p>
            <a:pPr marL="942975" lvl="2" indent="-342900" algn="just"/>
            <a:r>
              <a:rPr lang="es-ES" dirty="0"/>
              <a:t>El Apéndice A especifica tanto los procedimientos para analizar las muestras de aire para la sílice cristalina respirable, como los procedimientos de control de calidad.</a:t>
            </a:r>
            <a:r>
              <a:rPr lang="en-US" dirty="0"/>
              <a:t>. </a:t>
            </a:r>
          </a:p>
          <a:p>
            <a:pPr marL="300038" lvl="1" indent="0" algn="ctr">
              <a:buNone/>
            </a:pPr>
            <a:endParaRPr lang="en-US" dirty="0"/>
          </a:p>
        </p:txBody>
      </p:sp>
      <p:sp>
        <p:nvSpPr>
          <p:cNvPr id="7"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algn="l"/>
            <a:r>
              <a:rPr lang="en-US" dirty="0" smtClean="0"/>
              <a:t>       Opción </a:t>
            </a:r>
            <a:r>
              <a:rPr lang="en-US" dirty="0"/>
              <a:t>de </a:t>
            </a:r>
            <a:r>
              <a:rPr lang="en-US" dirty="0" err="1"/>
              <a:t>monitoreo</a:t>
            </a:r>
            <a:r>
              <a:rPr lang="en-US" dirty="0"/>
              <a:t> </a:t>
            </a:r>
            <a:r>
              <a:rPr lang="en-US" dirty="0" err="1"/>
              <a:t>programado</a:t>
            </a:r>
            <a:r>
              <a:rPr lang="en-US" dirty="0"/>
              <a:t> </a:t>
            </a:r>
            <a:r>
              <a:rPr lang="en-US" sz="1800" dirty="0"/>
              <a:t>(6)</a:t>
            </a:r>
          </a:p>
        </p:txBody>
      </p:sp>
      <p:sp>
        <p:nvSpPr>
          <p:cNvPr id="8" name="TextBox 7">
            <a:extLst>
              <a:ext uri="{FF2B5EF4-FFF2-40B4-BE49-F238E27FC236}">
                <a16:creationId xmlns:a16="http://schemas.microsoft.com/office/drawing/2014/main" id="{D6A8D5A0-8A75-44E7-B470-ACCC32845F39}"/>
              </a:ext>
            </a:extLst>
          </p:cNvPr>
          <p:cNvSpPr txBox="1"/>
          <p:nvPr/>
        </p:nvSpPr>
        <p:spPr>
          <a:xfrm>
            <a:off x="6553200" y="653534"/>
            <a:ext cx="2198669" cy="369332"/>
          </a:xfrm>
          <a:prstGeom prst="rect">
            <a:avLst/>
          </a:prstGeom>
          <a:noFill/>
        </p:spPr>
        <p:txBody>
          <a:bodyPr wrap="square" rtlCol="0">
            <a:spAutoFit/>
          </a:bodyPr>
          <a:lstStyle/>
          <a:p>
            <a:pPr algn="r"/>
            <a:r>
              <a:rPr lang="en-US" dirty="0">
                <a:solidFill>
                  <a:schemeClr val="bg1"/>
                </a:solidFill>
              </a:rPr>
              <a:t>1926.1153 (d)(2)(v)</a:t>
            </a:r>
            <a:endParaRPr lang="en-US" dirty="0"/>
          </a:p>
        </p:txBody>
      </p:sp>
    </p:spTree>
    <p:extLst>
      <p:ext uri="{BB962C8B-B14F-4D97-AF65-F5344CB8AC3E}">
        <p14:creationId xmlns:p14="http://schemas.microsoft.com/office/powerpoint/2010/main" val="17430225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457200" y="451366"/>
            <a:ext cx="8229600" cy="1143000"/>
          </a:xfrm>
        </p:spPr>
        <p:txBody>
          <a:bodyPr>
            <a:normAutofit fontScale="90000"/>
          </a:bodyPr>
          <a:lstStyle/>
          <a:p>
            <a:r>
              <a:rPr lang="en-US" dirty="0"/>
              <a:t>Notificación al </a:t>
            </a:r>
            <a:r>
              <a:rPr lang="en-US" dirty="0" err="1"/>
              <a:t>empleado</a:t>
            </a:r>
            <a:r>
              <a:rPr lang="en-US" dirty="0"/>
              <a:t/>
            </a:r>
            <a:br>
              <a:rPr lang="en-US" dirty="0"/>
            </a:b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38</a:t>
            </a:fld>
            <a:endParaRPr lang="en-US"/>
          </a:p>
        </p:txBody>
      </p:sp>
      <p:sp>
        <p:nvSpPr>
          <p:cNvPr id="6" name="Content Placeholder 1">
            <a:extLst>
              <a:ext uri="{FF2B5EF4-FFF2-40B4-BE49-F238E27FC236}">
                <a16:creationId xmlns:a16="http://schemas.microsoft.com/office/drawing/2014/main" id="{46F882C6-F3F4-40A7-B3DE-A081F364EE7B}"/>
              </a:ext>
            </a:extLst>
          </p:cNvPr>
          <p:cNvSpPr txBox="1">
            <a:spLocks/>
          </p:cNvSpPr>
          <p:nvPr/>
        </p:nvSpPr>
        <p:spPr>
          <a:xfrm>
            <a:off x="0" y="1251728"/>
            <a:ext cx="9068990" cy="56062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42938" lvl="1" indent="-342900"/>
            <a:r>
              <a:rPr lang="es-ES" dirty="0"/>
              <a:t>Dentro de los cinco días hábiles después de completar una evaluación de exposición de acuerdo con el párrafo (d) (2) de esta sección, el empleador deberá notificar individualmente a cada empleado afectado por escrito de los resultados de esa evaluación o publicar los resultados en un lugar apropiado accesible a todos los empleados afectados</a:t>
            </a:r>
            <a:r>
              <a:rPr lang="en-US" dirty="0"/>
              <a:t>.</a:t>
            </a:r>
          </a:p>
          <a:p>
            <a:pPr marL="642938" lvl="1" indent="-342900"/>
            <a:r>
              <a:rPr lang="es-ES" dirty="0"/>
              <a:t>Siempre que una evaluación de exposición indique que la exposición del empleado está por encima del PEL, el empleador deberá describir por escrito en la notificación, la acción correctiva que se está tomando para reducir la exposición del empleado al PEL o por debajo de este.</a:t>
            </a:r>
            <a:endParaRPr lang="en-US" dirty="0"/>
          </a:p>
          <a:p>
            <a:pPr marL="300038" lvl="1" indent="0">
              <a:buNone/>
            </a:pPr>
            <a:endParaRPr lang="en-US" dirty="0"/>
          </a:p>
          <a:p>
            <a:pPr marL="300038" lvl="1" indent="0" algn="ctr">
              <a:buNone/>
            </a:pPr>
            <a:endParaRPr lang="en-US" dirty="0"/>
          </a:p>
        </p:txBody>
      </p:sp>
      <p:sp>
        <p:nvSpPr>
          <p:cNvPr id="7"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algn="l"/>
            <a:r>
              <a:rPr lang="en-US" dirty="0" smtClean="0"/>
              <a:t>        Notificación </a:t>
            </a:r>
            <a:r>
              <a:rPr lang="en-US" dirty="0"/>
              <a:t>al </a:t>
            </a:r>
            <a:r>
              <a:rPr lang="en-US" dirty="0" err="1"/>
              <a:t>empleado</a:t>
            </a:r>
            <a:endParaRPr lang="en-US" dirty="0"/>
          </a:p>
        </p:txBody>
      </p:sp>
      <p:sp>
        <p:nvSpPr>
          <p:cNvPr id="8" name="TextBox 7">
            <a:extLst>
              <a:ext uri="{FF2B5EF4-FFF2-40B4-BE49-F238E27FC236}">
                <a16:creationId xmlns:a16="http://schemas.microsoft.com/office/drawing/2014/main" id="{D6A8D5A0-8A75-44E7-B470-ACCC32845F39}"/>
              </a:ext>
            </a:extLst>
          </p:cNvPr>
          <p:cNvSpPr txBox="1"/>
          <p:nvPr/>
        </p:nvSpPr>
        <p:spPr>
          <a:xfrm>
            <a:off x="6553200" y="653534"/>
            <a:ext cx="2198669" cy="369332"/>
          </a:xfrm>
          <a:prstGeom prst="rect">
            <a:avLst/>
          </a:prstGeom>
          <a:noFill/>
        </p:spPr>
        <p:txBody>
          <a:bodyPr wrap="square" rtlCol="0">
            <a:spAutoFit/>
          </a:bodyPr>
          <a:lstStyle/>
          <a:p>
            <a:pPr algn="r"/>
            <a:r>
              <a:rPr lang="en-US" dirty="0">
                <a:solidFill>
                  <a:schemeClr val="bg1"/>
                </a:solidFill>
              </a:rPr>
              <a:t>1926.1153 (d)(2)(vi)</a:t>
            </a:r>
            <a:endParaRPr lang="en-US" dirty="0"/>
          </a:p>
        </p:txBody>
      </p:sp>
    </p:spTree>
    <p:extLst>
      <p:ext uri="{BB962C8B-B14F-4D97-AF65-F5344CB8AC3E}">
        <p14:creationId xmlns:p14="http://schemas.microsoft.com/office/powerpoint/2010/main" val="1269092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502675" y="234950"/>
            <a:ext cx="8229600" cy="1143000"/>
          </a:xfrm>
        </p:spPr>
        <p:txBody>
          <a:bodyPr>
            <a:normAutofit fontScale="90000"/>
          </a:bodyPr>
          <a:lstStyle/>
          <a:p>
            <a:r>
              <a:rPr lang="es-PR" dirty="0"/>
              <a:t>Observación de Monitoreo</a:t>
            </a:r>
            <a:br>
              <a:rPr lang="es-PR" dirty="0"/>
            </a:b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s-PR" smtClean="0"/>
              <a:t>39</a:t>
            </a:fld>
            <a:endParaRPr lang="es-PR"/>
          </a:p>
        </p:txBody>
      </p:sp>
      <p:sp>
        <p:nvSpPr>
          <p:cNvPr id="6" name="Content Placeholder 1">
            <a:extLst>
              <a:ext uri="{FF2B5EF4-FFF2-40B4-BE49-F238E27FC236}">
                <a16:creationId xmlns:a16="http://schemas.microsoft.com/office/drawing/2014/main" id="{46F882C6-F3F4-40A7-B3DE-A081F364EE7B}"/>
              </a:ext>
            </a:extLst>
          </p:cNvPr>
          <p:cNvSpPr txBox="1">
            <a:spLocks/>
          </p:cNvSpPr>
          <p:nvPr/>
        </p:nvSpPr>
        <p:spPr>
          <a:xfrm>
            <a:off x="1" y="1600200"/>
            <a:ext cx="9068990" cy="3962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42938" lvl="1" indent="-342900"/>
            <a:r>
              <a:rPr lang="es-PR" dirty="0"/>
              <a:t>El empleador debe proporcionar a los empleados afectados o a sus representantes designados la oportunidad de constatar cualquier monitoreo de la exposición de los empleados a la sílice cristalina respirable.</a:t>
            </a:r>
          </a:p>
          <a:p>
            <a:pPr marL="642938" lvl="1" indent="-342900"/>
            <a:r>
              <a:rPr lang="es-ES" dirty="0"/>
              <a:t>El patrono deberá proporcionar al observador ropa y equipo de protección sin costo alguno y se asegurará de que el observador use dicha ropa y equipo.</a:t>
            </a:r>
            <a:endParaRPr lang="es-PR" dirty="0"/>
          </a:p>
          <a:p>
            <a:pPr marL="300038" lvl="1" indent="0" algn="ctr">
              <a:buNone/>
            </a:pPr>
            <a:endParaRPr lang="es-PR" dirty="0"/>
          </a:p>
        </p:txBody>
      </p:sp>
      <p:sp>
        <p:nvSpPr>
          <p:cNvPr id="7"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algn="l"/>
            <a:r>
              <a:rPr lang="es-PR" dirty="0" smtClean="0"/>
              <a:t>      Observación </a:t>
            </a:r>
            <a:r>
              <a:rPr lang="es-PR" dirty="0"/>
              <a:t>de Monitoreo</a:t>
            </a:r>
          </a:p>
        </p:txBody>
      </p:sp>
      <p:sp>
        <p:nvSpPr>
          <p:cNvPr id="8" name="TextBox 7">
            <a:extLst>
              <a:ext uri="{FF2B5EF4-FFF2-40B4-BE49-F238E27FC236}">
                <a16:creationId xmlns:a16="http://schemas.microsoft.com/office/drawing/2014/main" id="{D6A8D5A0-8A75-44E7-B470-ACCC32845F39}"/>
              </a:ext>
            </a:extLst>
          </p:cNvPr>
          <p:cNvSpPr txBox="1"/>
          <p:nvPr/>
        </p:nvSpPr>
        <p:spPr>
          <a:xfrm>
            <a:off x="6553200" y="653534"/>
            <a:ext cx="2198669" cy="369332"/>
          </a:xfrm>
          <a:prstGeom prst="rect">
            <a:avLst/>
          </a:prstGeom>
          <a:noFill/>
        </p:spPr>
        <p:txBody>
          <a:bodyPr wrap="square" rtlCol="0">
            <a:spAutoFit/>
          </a:bodyPr>
          <a:lstStyle/>
          <a:p>
            <a:pPr algn="r"/>
            <a:r>
              <a:rPr lang="es-PR">
                <a:solidFill>
                  <a:schemeClr val="bg1"/>
                </a:solidFill>
              </a:rPr>
              <a:t>1926.1153 (d)(2)(vii)</a:t>
            </a:r>
            <a:endParaRPr lang="es-PR"/>
          </a:p>
        </p:txBody>
      </p:sp>
    </p:spTree>
    <p:extLst>
      <p:ext uri="{BB962C8B-B14F-4D97-AF65-F5344CB8AC3E}">
        <p14:creationId xmlns:p14="http://schemas.microsoft.com/office/powerpoint/2010/main" val="422656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0B13F41A-6FA1-45CE-947E-AC2EE87A79D9}"/>
              </a:ext>
            </a:extLst>
          </p:cNvPr>
          <p:cNvSpPr txBox="1">
            <a:spLocks/>
          </p:cNvSpPr>
          <p:nvPr/>
        </p:nvSpPr>
        <p:spPr>
          <a:xfrm>
            <a:off x="329456" y="1447800"/>
            <a:ext cx="8477655" cy="4572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dirty="0"/>
              <a:t>La norma se aplica a todas las exposiciones ocupacionales a la sílice cristalina respirable en trabajos de construcción, excepto cuando la exposición de los empleados se encuentre por debajo del nivel de acción [25 microgramos por metro cúbico de aire (25 </a:t>
            </a:r>
            <a:r>
              <a:rPr lang="es-ES" dirty="0" err="1"/>
              <a:t>μg</a:t>
            </a:r>
            <a:r>
              <a:rPr lang="es-ES" dirty="0"/>
              <a:t> / m</a:t>
            </a:r>
            <a:r>
              <a:rPr lang="es-ES" baseline="30000" dirty="0"/>
              <a:t>3</a:t>
            </a:r>
            <a:r>
              <a:rPr lang="es-ES" dirty="0"/>
              <a:t>)] como promedio ponderado de un turno de trabajo de 8 horas (TWA ) bajo cualquier condición previsible</a:t>
            </a:r>
            <a:r>
              <a:rPr lang="en-US" dirty="0"/>
              <a:t> </a:t>
            </a:r>
          </a:p>
        </p:txBody>
      </p:sp>
      <p:sp>
        <p:nvSpPr>
          <p:cNvPr id="2" name="Title 1" hidden="1"/>
          <p:cNvSpPr>
            <a:spLocks noGrp="1"/>
          </p:cNvSpPr>
          <p:nvPr>
            <p:ph type="title"/>
          </p:nvPr>
        </p:nvSpPr>
        <p:spPr>
          <a:xfrm>
            <a:off x="453483" y="0"/>
            <a:ext cx="8229600" cy="1143000"/>
          </a:xfrm>
        </p:spPr>
        <p:txBody>
          <a:bodyPr>
            <a:normAutofit fontScale="90000"/>
          </a:bodyPr>
          <a:lstStyle/>
          <a:p>
            <a:r>
              <a:rPr lang="en-US" dirty="0" err="1" smtClean="0">
                <a:solidFill>
                  <a:schemeClr val="bg1"/>
                </a:solidFill>
              </a:rPr>
              <a:t>Alc</a:t>
            </a:r>
            <a:r>
              <a:rPr lang="en-US" dirty="0">
                <a:solidFill>
                  <a:schemeClr val="bg1"/>
                </a:solidFill>
              </a:rPr>
              <a:t> Alcance y </a:t>
            </a:r>
            <a:r>
              <a:rPr lang="en-US" dirty="0" err="1">
                <a:solidFill>
                  <a:schemeClr val="bg1"/>
                </a:solidFill>
              </a:rPr>
              <a:t>aplicación</a:t>
            </a:r>
            <a:r>
              <a:rPr lang="en-US" dirty="0">
                <a:solidFill>
                  <a:schemeClr val="bg1"/>
                </a:solidFill>
              </a:rPr>
              <a:t> </a:t>
            </a:r>
            <a:r>
              <a:rPr lang="en-US" dirty="0" err="1" smtClean="0">
                <a:solidFill>
                  <a:schemeClr val="bg1"/>
                </a:solidFill>
              </a:rPr>
              <a:t>ance</a:t>
            </a:r>
            <a:r>
              <a:rPr lang="en-US" dirty="0" smtClean="0">
                <a:solidFill>
                  <a:schemeClr val="bg1"/>
                </a:solidFill>
              </a:rPr>
              <a:t> </a:t>
            </a:r>
            <a:r>
              <a:rPr lang="en-US" dirty="0">
                <a:solidFill>
                  <a:schemeClr val="bg1"/>
                </a:solidFill>
              </a:rPr>
              <a:t>y </a:t>
            </a:r>
            <a:r>
              <a:rPr lang="en-US" dirty="0" err="1">
                <a:solidFill>
                  <a:schemeClr val="bg1"/>
                </a:solidFill>
              </a:rPr>
              <a:t>aplicación</a:t>
            </a: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4</a:t>
            </a:fld>
            <a:endParaRPr lang="en-US"/>
          </a:p>
        </p:txBody>
      </p:sp>
      <p:sp>
        <p:nvSpPr>
          <p:cNvPr id="5" name="TextBox 4">
            <a:extLst>
              <a:ext uri="{FF2B5EF4-FFF2-40B4-BE49-F238E27FC236}">
                <a16:creationId xmlns:a16="http://schemas.microsoft.com/office/drawing/2014/main" id="{D952BAA7-323A-4A58-B659-612F721AB64B}"/>
              </a:ext>
            </a:extLst>
          </p:cNvPr>
          <p:cNvSpPr txBox="1"/>
          <p:nvPr/>
        </p:nvSpPr>
        <p:spPr>
          <a:xfrm>
            <a:off x="6612159" y="1446457"/>
            <a:ext cx="2198669" cy="369332"/>
          </a:xfrm>
          <a:prstGeom prst="rect">
            <a:avLst/>
          </a:prstGeom>
          <a:noFill/>
        </p:spPr>
        <p:txBody>
          <a:bodyPr wrap="square" rtlCol="0">
            <a:spAutoFit/>
          </a:bodyPr>
          <a:lstStyle/>
          <a:p>
            <a:pPr algn="r"/>
            <a:r>
              <a:rPr lang="en-US" dirty="0">
                <a:solidFill>
                  <a:schemeClr val="bg1"/>
                </a:solidFill>
                <a:latin typeface="+mj-lt"/>
              </a:rPr>
              <a:t>1926.1153 (a)</a:t>
            </a:r>
            <a:endParaRPr lang="en-US" dirty="0">
              <a:latin typeface="+mj-lt"/>
            </a:endParaRPr>
          </a:p>
        </p:txBody>
      </p:sp>
      <p:sp>
        <p:nvSpPr>
          <p:cNvPr id="6"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p>
            <a:r>
              <a:rPr lang="en-US" sz="3200" dirty="0" smtClean="0">
                <a:solidFill>
                  <a:schemeClr val="bg1"/>
                </a:solidFill>
              </a:rPr>
              <a:t>       Alcance </a:t>
            </a:r>
            <a:r>
              <a:rPr lang="en-US" sz="3200" dirty="0">
                <a:solidFill>
                  <a:schemeClr val="bg1"/>
                </a:solidFill>
              </a:rPr>
              <a:t>y </a:t>
            </a:r>
            <a:r>
              <a:rPr lang="en-US" sz="3200" dirty="0" err="1">
                <a:solidFill>
                  <a:schemeClr val="bg1"/>
                </a:solidFill>
              </a:rPr>
              <a:t>aplicación</a:t>
            </a:r>
            <a:endParaRPr lang="en-US" sz="3200" b="1" dirty="0">
              <a:solidFill>
                <a:schemeClr val="bg1"/>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D952BAA7-323A-4A58-B659-612F721AB64B}"/>
              </a:ext>
            </a:extLst>
          </p:cNvPr>
          <p:cNvSpPr txBox="1"/>
          <p:nvPr/>
        </p:nvSpPr>
        <p:spPr>
          <a:xfrm>
            <a:off x="6643754" y="665368"/>
            <a:ext cx="2198669" cy="369332"/>
          </a:xfrm>
          <a:prstGeom prst="rect">
            <a:avLst/>
          </a:prstGeom>
          <a:noFill/>
        </p:spPr>
        <p:txBody>
          <a:bodyPr wrap="square" rtlCol="0">
            <a:spAutoFit/>
          </a:bodyPr>
          <a:lstStyle/>
          <a:p>
            <a:pPr algn="r"/>
            <a:r>
              <a:rPr lang="en-US" dirty="0">
                <a:solidFill>
                  <a:schemeClr val="bg1"/>
                </a:solidFill>
                <a:latin typeface="+mj-lt"/>
              </a:rPr>
              <a:t>1926.1153 (a)</a:t>
            </a:r>
            <a:endParaRPr lang="en-US" dirty="0">
              <a:latin typeface="+mj-lt"/>
            </a:endParaRPr>
          </a:p>
        </p:txBody>
      </p:sp>
    </p:spTree>
    <p:extLst>
      <p:ext uri="{BB962C8B-B14F-4D97-AF65-F5344CB8AC3E}">
        <p14:creationId xmlns:p14="http://schemas.microsoft.com/office/powerpoint/2010/main" val="21896530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457200" y="0"/>
            <a:ext cx="8229600" cy="1143000"/>
          </a:xfrm>
        </p:spPr>
        <p:txBody>
          <a:bodyPr/>
          <a:lstStyle/>
          <a:p>
            <a:r>
              <a:rPr lang="es-PR" dirty="0"/>
              <a:t>Métodos de Cumplimiento</a:t>
            </a: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s-PR" smtClean="0"/>
              <a:t>40</a:t>
            </a:fld>
            <a:endParaRPr lang="es-PR"/>
          </a:p>
        </p:txBody>
      </p:sp>
      <p:sp>
        <p:nvSpPr>
          <p:cNvPr id="6" name="Content Placeholder 1">
            <a:extLst>
              <a:ext uri="{FF2B5EF4-FFF2-40B4-BE49-F238E27FC236}">
                <a16:creationId xmlns:a16="http://schemas.microsoft.com/office/drawing/2014/main" id="{46F882C6-F3F4-40A7-B3DE-A081F364EE7B}"/>
              </a:ext>
            </a:extLst>
          </p:cNvPr>
          <p:cNvSpPr txBox="1">
            <a:spLocks/>
          </p:cNvSpPr>
          <p:nvPr/>
        </p:nvSpPr>
        <p:spPr>
          <a:xfrm>
            <a:off x="0" y="1428188"/>
            <a:ext cx="8888240" cy="51212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00038" lvl="1" indent="0">
              <a:buNone/>
            </a:pPr>
            <a:r>
              <a:rPr lang="es-PR"/>
              <a:t>Controles de ingeniería y prácticas de trabajo</a:t>
            </a:r>
          </a:p>
          <a:p>
            <a:pPr marL="642938" lvl="1" indent="-342900" algn="just"/>
            <a:r>
              <a:rPr lang="es-PR" sz="2400"/>
              <a:t>El empleador deberá utilizar controles de ingeniería y prácticas laborales para reducir y mantener la exposición de los empleados a la sílice cristalina respirable en o por debajo del PEL, a menos que el empleador pueda demostrar que dichos controles no son factibles. Dondequiera que dichos controles de ingeniería y prácticas de trabajo no sean suficientes para reducir la exposición de los empleados hasta el limite de exposición permisible (PEL) o por debajo de este, el empleador, sin embargo, los utilizará para reducir la exposición de los empleados al nivel más bajo posible y los complementará con el uso de protección respiratoria que cumpla con los requisitos. </a:t>
            </a:r>
            <a:r>
              <a:rPr lang="es-PR" sz="2400" i="1"/>
              <a:t>Requisitos del párrafo (e) de esta sección</a:t>
            </a:r>
            <a:r>
              <a:rPr lang="es-PR" sz="2400"/>
              <a:t>.</a:t>
            </a:r>
          </a:p>
          <a:p>
            <a:pPr marL="300038" lvl="1" indent="0" algn="ctr">
              <a:buNone/>
            </a:pPr>
            <a:endParaRPr lang="es-PR"/>
          </a:p>
        </p:txBody>
      </p:sp>
      <p:sp>
        <p:nvSpPr>
          <p:cNvPr id="7"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algn="l"/>
            <a:r>
              <a:rPr lang="es-PR" dirty="0" smtClean="0"/>
              <a:t>    Métodos </a:t>
            </a:r>
            <a:r>
              <a:rPr lang="es-PR" dirty="0"/>
              <a:t>de Cumplimiento</a:t>
            </a:r>
          </a:p>
        </p:txBody>
      </p:sp>
      <p:sp>
        <p:nvSpPr>
          <p:cNvPr id="8" name="TextBox 7">
            <a:extLst>
              <a:ext uri="{FF2B5EF4-FFF2-40B4-BE49-F238E27FC236}">
                <a16:creationId xmlns:a16="http://schemas.microsoft.com/office/drawing/2014/main" id="{D6A8D5A0-8A75-44E7-B470-ACCC32845F39}"/>
              </a:ext>
            </a:extLst>
          </p:cNvPr>
          <p:cNvSpPr txBox="1"/>
          <p:nvPr/>
        </p:nvSpPr>
        <p:spPr>
          <a:xfrm>
            <a:off x="6553200" y="653534"/>
            <a:ext cx="2198669" cy="369332"/>
          </a:xfrm>
          <a:prstGeom prst="rect">
            <a:avLst/>
          </a:prstGeom>
          <a:noFill/>
        </p:spPr>
        <p:txBody>
          <a:bodyPr wrap="square" rtlCol="0">
            <a:spAutoFit/>
          </a:bodyPr>
          <a:lstStyle/>
          <a:p>
            <a:pPr algn="r"/>
            <a:r>
              <a:rPr lang="es-PR">
                <a:solidFill>
                  <a:schemeClr val="bg1"/>
                </a:solidFill>
              </a:rPr>
              <a:t>1926.1153 (d)(3)</a:t>
            </a:r>
            <a:endParaRPr lang="es-PR"/>
          </a:p>
        </p:txBody>
      </p:sp>
    </p:spTree>
    <p:extLst>
      <p:ext uri="{BB962C8B-B14F-4D97-AF65-F5344CB8AC3E}">
        <p14:creationId xmlns:p14="http://schemas.microsoft.com/office/powerpoint/2010/main" val="613092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522269" y="398417"/>
            <a:ext cx="8229600" cy="1143000"/>
          </a:xfrm>
        </p:spPr>
        <p:txBody>
          <a:bodyPr>
            <a:normAutofit fontScale="90000"/>
          </a:bodyPr>
          <a:lstStyle/>
          <a:p>
            <a:r>
              <a:rPr lang="en-US" dirty="0"/>
              <a:t>Protección </a:t>
            </a:r>
            <a:r>
              <a:rPr lang="en-US" dirty="0" err="1"/>
              <a:t>respiratoria</a:t>
            </a:r>
            <a:r>
              <a:rPr lang="en-US" dirty="0"/>
              <a:t> (1)</a:t>
            </a:r>
            <a:br>
              <a:rPr lang="en-US" dirty="0"/>
            </a:b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41</a:t>
            </a:fld>
            <a:endParaRPr lang="en-US"/>
          </a:p>
        </p:txBody>
      </p:sp>
      <p:sp>
        <p:nvSpPr>
          <p:cNvPr id="6" name="Content Placeholder 1">
            <a:extLst>
              <a:ext uri="{FF2B5EF4-FFF2-40B4-BE49-F238E27FC236}">
                <a16:creationId xmlns:a16="http://schemas.microsoft.com/office/drawing/2014/main" id="{46F882C6-F3F4-40A7-B3DE-A081F364EE7B}"/>
              </a:ext>
            </a:extLst>
          </p:cNvPr>
          <p:cNvSpPr txBox="1">
            <a:spLocks/>
          </p:cNvSpPr>
          <p:nvPr/>
        </p:nvSpPr>
        <p:spPr>
          <a:xfrm>
            <a:off x="1" y="1524000"/>
            <a:ext cx="8992194"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42938" lvl="1" indent="-342900">
              <a:buFont typeface="+mj-lt"/>
              <a:buAutoNum type="arabicPeriod"/>
            </a:pPr>
            <a:r>
              <a:rPr lang="es-ES" sz="2400" dirty="0"/>
              <a:t>Cuando se requiera protección respiratoria según esta sección, el empleador debe proporcionar a cada empleado un respirador adecuado que cumpla con los requisitos de este párrafo y 29 CFR 1910.134. Se requiere protección respiratoria:</a:t>
            </a:r>
            <a:endParaRPr lang="en-US" sz="2400" dirty="0"/>
          </a:p>
          <a:p>
            <a:pPr lvl="2" indent="-257175"/>
            <a:r>
              <a:rPr lang="es-ES" sz="2000" dirty="0"/>
              <a:t>Donde se especifique en la Tabla 1 del párrafo (c) de esta sección.</a:t>
            </a:r>
          </a:p>
          <a:p>
            <a:pPr lvl="2" indent="-257175"/>
            <a:r>
              <a:rPr lang="es-ES" sz="2000" dirty="0"/>
              <a:t>Para las tareas que no figuran en la Tabla 1, o donde el empleador no implementa de manera completa y adecuada los controles de ingeniería y las prácticas de trabajo.</a:t>
            </a:r>
          </a:p>
          <a:p>
            <a:pPr lvl="2" indent="-257175"/>
            <a:r>
              <a:rPr lang="es-ES" sz="2000" dirty="0"/>
              <a:t>Cuando las exposiciones superan el PEL durante los períodos necesarios para instalar o implementar controles de ingeniería y prácticas de trabajo factibles y</a:t>
            </a:r>
          </a:p>
          <a:p>
            <a:pPr lvl="2" indent="-257175"/>
            <a:r>
              <a:rPr lang="es-ES" sz="2000" dirty="0"/>
              <a:t>Donde las exposiciones superan el PEL durante las tareas para las cuales los controles de ingeniería y prácticas laborales no son factibles o no son suficientes para reducir las exposiciones por debajo del PEL</a:t>
            </a:r>
            <a:r>
              <a:rPr lang="en-US" sz="2000" dirty="0"/>
              <a:t>.</a:t>
            </a:r>
          </a:p>
          <a:p>
            <a:pPr lvl="2" indent="-257175"/>
            <a:endParaRPr lang="en-US" sz="2000" dirty="0"/>
          </a:p>
        </p:txBody>
      </p:sp>
      <p:sp>
        <p:nvSpPr>
          <p:cNvPr id="7"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algn="l"/>
            <a:r>
              <a:rPr lang="en-US" dirty="0" smtClean="0"/>
              <a:t>    Protección </a:t>
            </a:r>
            <a:r>
              <a:rPr lang="en-US" dirty="0" err="1"/>
              <a:t>respiratoria</a:t>
            </a:r>
            <a:r>
              <a:rPr lang="en-US" dirty="0"/>
              <a:t> </a:t>
            </a:r>
            <a:r>
              <a:rPr lang="en-US" sz="1800" dirty="0"/>
              <a:t>(1)</a:t>
            </a:r>
          </a:p>
        </p:txBody>
      </p:sp>
      <p:sp>
        <p:nvSpPr>
          <p:cNvPr id="8" name="TextBox 7">
            <a:extLst>
              <a:ext uri="{FF2B5EF4-FFF2-40B4-BE49-F238E27FC236}">
                <a16:creationId xmlns:a16="http://schemas.microsoft.com/office/drawing/2014/main" id="{D6A8D5A0-8A75-44E7-B470-ACCC32845F39}"/>
              </a:ext>
            </a:extLst>
          </p:cNvPr>
          <p:cNvSpPr txBox="1"/>
          <p:nvPr/>
        </p:nvSpPr>
        <p:spPr>
          <a:xfrm>
            <a:off x="6553200" y="653534"/>
            <a:ext cx="2198669" cy="369332"/>
          </a:xfrm>
          <a:prstGeom prst="rect">
            <a:avLst/>
          </a:prstGeom>
          <a:noFill/>
        </p:spPr>
        <p:txBody>
          <a:bodyPr wrap="square" rtlCol="0">
            <a:spAutoFit/>
          </a:bodyPr>
          <a:lstStyle/>
          <a:p>
            <a:pPr algn="r"/>
            <a:r>
              <a:rPr lang="en-US" dirty="0">
                <a:solidFill>
                  <a:schemeClr val="bg1"/>
                </a:solidFill>
              </a:rPr>
              <a:t>1926.1153 (e)</a:t>
            </a:r>
            <a:endParaRPr lang="en-US" dirty="0"/>
          </a:p>
        </p:txBody>
      </p:sp>
    </p:spTree>
    <p:extLst>
      <p:ext uri="{BB962C8B-B14F-4D97-AF65-F5344CB8AC3E}">
        <p14:creationId xmlns:p14="http://schemas.microsoft.com/office/powerpoint/2010/main" val="36388568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522269" y="448491"/>
            <a:ext cx="8229600" cy="1143000"/>
          </a:xfrm>
        </p:spPr>
        <p:txBody>
          <a:bodyPr>
            <a:normAutofit fontScale="90000"/>
          </a:bodyPr>
          <a:lstStyle/>
          <a:p>
            <a:r>
              <a:rPr lang="en-US" dirty="0"/>
              <a:t>Protección </a:t>
            </a:r>
            <a:r>
              <a:rPr lang="en-US" dirty="0" err="1"/>
              <a:t>respiratoria</a:t>
            </a:r>
            <a:r>
              <a:rPr lang="en-US" dirty="0"/>
              <a:t> (2)</a:t>
            </a:r>
            <a:br>
              <a:rPr lang="en-US" dirty="0"/>
            </a:b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42</a:t>
            </a:fld>
            <a:endParaRPr lang="en-US"/>
          </a:p>
        </p:txBody>
      </p:sp>
      <p:sp>
        <p:nvSpPr>
          <p:cNvPr id="6" name="Content Placeholder 1">
            <a:extLst>
              <a:ext uri="{FF2B5EF4-FFF2-40B4-BE49-F238E27FC236}">
                <a16:creationId xmlns:a16="http://schemas.microsoft.com/office/drawing/2014/main" id="{46F882C6-F3F4-40A7-B3DE-A081F364EE7B}"/>
              </a:ext>
            </a:extLst>
          </p:cNvPr>
          <p:cNvSpPr txBox="1">
            <a:spLocks/>
          </p:cNvSpPr>
          <p:nvPr/>
        </p:nvSpPr>
        <p:spPr>
          <a:xfrm>
            <a:off x="-1172" y="1600200"/>
            <a:ext cx="8992194" cy="4343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42938" lvl="1" indent="-342900">
              <a:buFont typeface="+mj-lt"/>
              <a:buAutoNum type="arabicPeriod" startAt="2"/>
            </a:pPr>
            <a:r>
              <a:rPr lang="es-ES" sz="2400" dirty="0"/>
              <a:t>Programa de protección respiratoria. Donde esta sección requiere el uso de respiradores, el empleador debe instituir un programa de protección respiratoria de acuerdo con 29 CFR 1910.134</a:t>
            </a:r>
            <a:r>
              <a:rPr lang="en-US" sz="2400" dirty="0"/>
              <a:t>.</a:t>
            </a:r>
          </a:p>
          <a:p>
            <a:pPr marL="642938" lvl="1" indent="-342900">
              <a:buFont typeface="+mj-lt"/>
              <a:buAutoNum type="arabicPeriod" startAt="2"/>
            </a:pPr>
            <a:r>
              <a:rPr lang="es-ES" sz="2400" dirty="0"/>
              <a:t>Métodos de control de exposición </a:t>
            </a:r>
            <a:r>
              <a:rPr lang="es-ES" sz="2400" dirty="0" err="1"/>
              <a:t>especificos</a:t>
            </a:r>
            <a:r>
              <a:rPr lang="es-ES" sz="2400" dirty="0"/>
              <a:t>. Para las tareas enumeradas en la Tabla 1, si el empleador implementa completa y adecuadamente los controles de ingeniería, las prácticas de trabajo y la protección respiratoria, se considerará que el empleador cumple con el párrafo (e) (1) de esta sección y los requisitos para selección de respiradores en 29 CFR 1910.134 (d) (1) (</a:t>
            </a:r>
            <a:r>
              <a:rPr lang="es-ES" sz="2400" dirty="0" err="1"/>
              <a:t>iii</a:t>
            </a:r>
            <a:r>
              <a:rPr lang="es-ES" sz="2400" dirty="0"/>
              <a:t>) y (d) (3) con respecto a la exposición a sílice cristalina respirable</a:t>
            </a:r>
            <a:r>
              <a:rPr lang="en-US" sz="2400" dirty="0"/>
              <a:t>.</a:t>
            </a:r>
            <a:endParaRPr lang="en-US" dirty="0"/>
          </a:p>
        </p:txBody>
      </p:sp>
      <p:sp>
        <p:nvSpPr>
          <p:cNvPr id="7"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algn="l"/>
            <a:r>
              <a:rPr lang="en-US" dirty="0" smtClean="0"/>
              <a:t>    Protección </a:t>
            </a:r>
            <a:r>
              <a:rPr lang="en-US" dirty="0" err="1"/>
              <a:t>respiratoria</a:t>
            </a:r>
            <a:r>
              <a:rPr lang="en-US" dirty="0"/>
              <a:t> </a:t>
            </a:r>
            <a:r>
              <a:rPr lang="en-US" sz="1800" dirty="0"/>
              <a:t>(2)</a:t>
            </a:r>
          </a:p>
        </p:txBody>
      </p:sp>
      <p:sp>
        <p:nvSpPr>
          <p:cNvPr id="8" name="TextBox 7">
            <a:extLst>
              <a:ext uri="{FF2B5EF4-FFF2-40B4-BE49-F238E27FC236}">
                <a16:creationId xmlns:a16="http://schemas.microsoft.com/office/drawing/2014/main" id="{D6A8D5A0-8A75-44E7-B470-ACCC32845F39}"/>
              </a:ext>
            </a:extLst>
          </p:cNvPr>
          <p:cNvSpPr txBox="1"/>
          <p:nvPr/>
        </p:nvSpPr>
        <p:spPr>
          <a:xfrm>
            <a:off x="6553200" y="653534"/>
            <a:ext cx="2198669" cy="369332"/>
          </a:xfrm>
          <a:prstGeom prst="rect">
            <a:avLst/>
          </a:prstGeom>
          <a:noFill/>
        </p:spPr>
        <p:txBody>
          <a:bodyPr wrap="square" rtlCol="0">
            <a:spAutoFit/>
          </a:bodyPr>
          <a:lstStyle/>
          <a:p>
            <a:pPr algn="r"/>
            <a:r>
              <a:rPr lang="en-US" dirty="0">
                <a:solidFill>
                  <a:schemeClr val="bg1"/>
                </a:solidFill>
              </a:rPr>
              <a:t>1926.1153 (e)</a:t>
            </a:r>
            <a:endParaRPr lang="en-US" dirty="0"/>
          </a:p>
        </p:txBody>
      </p:sp>
    </p:spTree>
    <p:extLst>
      <p:ext uri="{BB962C8B-B14F-4D97-AF65-F5344CB8AC3E}">
        <p14:creationId xmlns:p14="http://schemas.microsoft.com/office/powerpoint/2010/main" val="20097329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522269" y="246017"/>
            <a:ext cx="8229600" cy="1143000"/>
          </a:xfrm>
        </p:spPr>
        <p:txBody>
          <a:bodyPr>
            <a:normAutofit fontScale="90000"/>
          </a:bodyPr>
          <a:lstStyle/>
          <a:p>
            <a:r>
              <a:rPr lang="en-US" dirty="0"/>
              <a:t>Actividades de </a:t>
            </a:r>
            <a:r>
              <a:rPr lang="en-US" dirty="0" err="1"/>
              <a:t>limpieza</a:t>
            </a:r>
            <a:r>
              <a:rPr lang="en-US" dirty="0"/>
              <a:t/>
            </a:r>
            <a:br>
              <a:rPr lang="en-US" dirty="0"/>
            </a:b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43</a:t>
            </a:fld>
            <a:endParaRPr lang="en-US"/>
          </a:p>
        </p:txBody>
      </p:sp>
      <p:sp>
        <p:nvSpPr>
          <p:cNvPr id="6" name="Content Placeholder 1">
            <a:extLst>
              <a:ext uri="{FF2B5EF4-FFF2-40B4-BE49-F238E27FC236}">
                <a16:creationId xmlns:a16="http://schemas.microsoft.com/office/drawing/2014/main" id="{46F882C6-F3F4-40A7-B3DE-A081F364EE7B}"/>
              </a:ext>
            </a:extLst>
          </p:cNvPr>
          <p:cNvSpPr txBox="1">
            <a:spLocks/>
          </p:cNvSpPr>
          <p:nvPr/>
        </p:nvSpPr>
        <p:spPr>
          <a:xfrm>
            <a:off x="1" y="1447800"/>
            <a:ext cx="9068990" cy="5105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indent="-385763">
              <a:buFont typeface="+mj-lt"/>
              <a:buAutoNum type="arabicPeriod"/>
            </a:pPr>
            <a:r>
              <a:rPr lang="es-ES" sz="2400" dirty="0"/>
              <a:t>El empleador no debe permitir el barrido en seco ni el cepillado en seco, ya que dicha actividad podría contribuir a la exposición de los empleados a la sílice cristalina respirable, a menos que no sean factibles el barrido en húmedo, la aspiración con filtro HEPA u otros métodos que minimicen la probabilidad de exposición son recomendados</a:t>
            </a:r>
            <a:r>
              <a:rPr lang="en-US" sz="2400" dirty="0"/>
              <a:t>.</a:t>
            </a:r>
          </a:p>
          <a:p>
            <a:pPr marL="685800" lvl="1" indent="-385763">
              <a:buFont typeface="+mj-lt"/>
              <a:buAutoNum type="arabicPeriod"/>
            </a:pPr>
            <a:r>
              <a:rPr lang="es-ES" sz="2400" dirty="0"/>
              <a:t>El empleador no debe permitir que se use aire comprimido para limpiar la ropa o las superficies donde dicha actividad podría contribuir a la exposición de los empleados a la sílice cristalina respirable, a menos que</a:t>
            </a:r>
            <a:r>
              <a:rPr lang="en-US" sz="2400" dirty="0"/>
              <a:t>:</a:t>
            </a:r>
          </a:p>
          <a:p>
            <a:pPr lvl="2"/>
            <a:r>
              <a:rPr lang="es-ES" sz="2000" dirty="0"/>
              <a:t>El aire comprimido se utilizado junto con un sistema de ventilación que captura efectivamente la nube de polvo creada por el aire comprimido; o</a:t>
            </a:r>
          </a:p>
          <a:p>
            <a:pPr lvl="2"/>
            <a:r>
              <a:rPr lang="es-ES" sz="2000" dirty="0"/>
              <a:t>Ningún método alternativo es factible</a:t>
            </a:r>
            <a:r>
              <a:rPr lang="en-US" sz="2000" dirty="0"/>
              <a:t>.</a:t>
            </a:r>
          </a:p>
          <a:p>
            <a:pPr marL="642938" lvl="1" indent="-342900"/>
            <a:endParaRPr lang="en-US" sz="2400" dirty="0"/>
          </a:p>
        </p:txBody>
      </p:sp>
      <p:sp>
        <p:nvSpPr>
          <p:cNvPr id="7"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algn="l"/>
            <a:r>
              <a:rPr lang="en-US" dirty="0" smtClean="0"/>
              <a:t>   Actividades </a:t>
            </a:r>
            <a:r>
              <a:rPr lang="en-US" dirty="0"/>
              <a:t>de </a:t>
            </a:r>
            <a:r>
              <a:rPr lang="en-US" dirty="0" err="1"/>
              <a:t>limpieza</a:t>
            </a:r>
            <a:endParaRPr lang="en-US" dirty="0"/>
          </a:p>
        </p:txBody>
      </p:sp>
      <p:sp>
        <p:nvSpPr>
          <p:cNvPr id="8" name="TextBox 7">
            <a:extLst>
              <a:ext uri="{FF2B5EF4-FFF2-40B4-BE49-F238E27FC236}">
                <a16:creationId xmlns:a16="http://schemas.microsoft.com/office/drawing/2014/main" id="{D6A8D5A0-8A75-44E7-B470-ACCC32845F39}"/>
              </a:ext>
            </a:extLst>
          </p:cNvPr>
          <p:cNvSpPr txBox="1"/>
          <p:nvPr/>
        </p:nvSpPr>
        <p:spPr>
          <a:xfrm>
            <a:off x="6553200" y="653534"/>
            <a:ext cx="2198669" cy="369332"/>
          </a:xfrm>
          <a:prstGeom prst="rect">
            <a:avLst/>
          </a:prstGeom>
          <a:noFill/>
        </p:spPr>
        <p:txBody>
          <a:bodyPr wrap="square" rtlCol="0">
            <a:spAutoFit/>
          </a:bodyPr>
          <a:lstStyle/>
          <a:p>
            <a:pPr algn="r"/>
            <a:r>
              <a:rPr lang="en-US" dirty="0">
                <a:solidFill>
                  <a:schemeClr val="bg1"/>
                </a:solidFill>
              </a:rPr>
              <a:t>1926.1153 (f)</a:t>
            </a:r>
            <a:endParaRPr lang="en-US" dirty="0"/>
          </a:p>
        </p:txBody>
      </p:sp>
    </p:spTree>
    <p:extLst>
      <p:ext uri="{BB962C8B-B14F-4D97-AF65-F5344CB8AC3E}">
        <p14:creationId xmlns:p14="http://schemas.microsoft.com/office/powerpoint/2010/main" val="4166366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552656" y="451366"/>
            <a:ext cx="8229600" cy="1143000"/>
          </a:xfrm>
        </p:spPr>
        <p:txBody>
          <a:bodyPr>
            <a:normAutofit fontScale="90000"/>
          </a:bodyPr>
          <a:lstStyle/>
          <a:p>
            <a:r>
              <a:rPr lang="es-PR" dirty="0"/>
              <a:t>Plan Escrito  de Control de Exposición (1)</a:t>
            </a:r>
            <a:br>
              <a:rPr lang="es-PR" dirty="0"/>
            </a:b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s-PR" smtClean="0"/>
              <a:t>44</a:t>
            </a:fld>
            <a:endParaRPr lang="es-PR"/>
          </a:p>
        </p:txBody>
      </p:sp>
      <p:sp>
        <p:nvSpPr>
          <p:cNvPr id="6" name="Content Placeholder 1">
            <a:extLst>
              <a:ext uri="{FF2B5EF4-FFF2-40B4-BE49-F238E27FC236}">
                <a16:creationId xmlns:a16="http://schemas.microsoft.com/office/drawing/2014/main" id="{46F882C6-F3F4-40A7-B3DE-A081F364EE7B}"/>
              </a:ext>
            </a:extLst>
          </p:cNvPr>
          <p:cNvSpPr txBox="1">
            <a:spLocks/>
          </p:cNvSpPr>
          <p:nvPr/>
        </p:nvSpPr>
        <p:spPr>
          <a:xfrm>
            <a:off x="265922" y="1477349"/>
            <a:ext cx="8803068" cy="431385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PR" sz="2400"/>
              <a:t>El empleador deberá establecer e implementar un plan de control de exposición por escrito que contenga:</a:t>
            </a:r>
          </a:p>
          <a:p>
            <a:pPr marL="685800" lvl="1" indent="-385763">
              <a:buFont typeface="+mj-lt"/>
              <a:buAutoNum type="arabicPeriod"/>
            </a:pPr>
            <a:r>
              <a:rPr lang="es-PR" sz="2000"/>
              <a:t>Una descripción de las tareas que involucran la exposición a sílice cristalina respirable en el lugar de trabajo;</a:t>
            </a:r>
          </a:p>
          <a:p>
            <a:pPr marL="685800" lvl="1" indent="-385763">
              <a:buFont typeface="+mj-lt"/>
              <a:buAutoNum type="arabicPeriod"/>
            </a:pPr>
            <a:r>
              <a:rPr lang="es-PR" sz="2000"/>
              <a:t>Una descripción de los controles de ingeniería, prácticas de trabajo y protección respiratoria utilizados para limitar la exposición de los empleados a la sílice cristalina respirable por cada tarea;</a:t>
            </a:r>
          </a:p>
          <a:p>
            <a:pPr marL="685800" lvl="1" indent="-385763">
              <a:buFont typeface="+mj-lt"/>
              <a:buAutoNum type="arabicPeriod"/>
            </a:pPr>
            <a:r>
              <a:rPr lang="es-PR" sz="2000"/>
              <a:t>Una descripción de las medidas de limpieza utilizadas para limitar la exposición de los empleados a la sílice cristalina respirable; y</a:t>
            </a:r>
          </a:p>
          <a:p>
            <a:pPr marL="685800" lvl="1" indent="-385763">
              <a:buFont typeface="+mj-lt"/>
              <a:buAutoNum type="arabicPeriod"/>
            </a:pPr>
            <a:r>
              <a:rPr lang="es-PR" sz="2000"/>
              <a:t>Una descripción de los procedimientos utilizados para restringir el acceso a las áreas de trabajo, cuando sea necesario, para minimizar el número de empleados expuestos a la sílice cristalina respirable.</a:t>
            </a:r>
          </a:p>
        </p:txBody>
      </p:sp>
      <p:sp>
        <p:nvSpPr>
          <p:cNvPr id="7"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algn="l"/>
            <a:r>
              <a:rPr lang="es-PR" dirty="0" smtClean="0"/>
              <a:t>    Plan </a:t>
            </a:r>
            <a:r>
              <a:rPr lang="es-PR" dirty="0"/>
              <a:t>Escrito  de Control de Exposición </a:t>
            </a:r>
            <a:r>
              <a:rPr lang="es-PR" sz="1800" dirty="0"/>
              <a:t>(1)</a:t>
            </a:r>
          </a:p>
        </p:txBody>
      </p:sp>
      <p:sp>
        <p:nvSpPr>
          <p:cNvPr id="8" name="TextBox 7">
            <a:extLst>
              <a:ext uri="{FF2B5EF4-FFF2-40B4-BE49-F238E27FC236}">
                <a16:creationId xmlns:a16="http://schemas.microsoft.com/office/drawing/2014/main" id="{D6A8D5A0-8A75-44E7-B470-ACCC32845F39}"/>
              </a:ext>
            </a:extLst>
          </p:cNvPr>
          <p:cNvSpPr txBox="1"/>
          <p:nvPr/>
        </p:nvSpPr>
        <p:spPr>
          <a:xfrm>
            <a:off x="6553200" y="653534"/>
            <a:ext cx="2198669" cy="369332"/>
          </a:xfrm>
          <a:prstGeom prst="rect">
            <a:avLst/>
          </a:prstGeom>
          <a:noFill/>
        </p:spPr>
        <p:txBody>
          <a:bodyPr wrap="square" rtlCol="0">
            <a:spAutoFit/>
          </a:bodyPr>
          <a:lstStyle/>
          <a:p>
            <a:pPr algn="r"/>
            <a:r>
              <a:rPr lang="es-PR">
                <a:solidFill>
                  <a:schemeClr val="bg1"/>
                </a:solidFill>
              </a:rPr>
              <a:t>1926.1153 (g)</a:t>
            </a:r>
            <a:endParaRPr lang="es-PR"/>
          </a:p>
        </p:txBody>
      </p:sp>
    </p:spTree>
    <p:extLst>
      <p:ext uri="{BB962C8B-B14F-4D97-AF65-F5344CB8AC3E}">
        <p14:creationId xmlns:p14="http://schemas.microsoft.com/office/powerpoint/2010/main" val="1117469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522269" y="304800"/>
            <a:ext cx="8229600" cy="1143000"/>
          </a:xfrm>
        </p:spPr>
        <p:txBody>
          <a:bodyPr>
            <a:normAutofit fontScale="90000"/>
          </a:bodyPr>
          <a:lstStyle/>
          <a:p>
            <a:r>
              <a:rPr lang="es-PR" dirty="0"/>
              <a:t>Plan Escrito  de Control de Exposición </a:t>
            </a:r>
            <a:r>
              <a:rPr lang="en-US" dirty="0"/>
              <a:t>(2)</a:t>
            </a:r>
            <a:br>
              <a:rPr lang="en-US" dirty="0"/>
            </a:b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45</a:t>
            </a:fld>
            <a:endParaRPr lang="en-US"/>
          </a:p>
        </p:txBody>
      </p:sp>
      <p:sp>
        <p:nvSpPr>
          <p:cNvPr id="6" name="Content Placeholder 1">
            <a:extLst>
              <a:ext uri="{FF2B5EF4-FFF2-40B4-BE49-F238E27FC236}">
                <a16:creationId xmlns:a16="http://schemas.microsoft.com/office/drawing/2014/main" id="{46F882C6-F3F4-40A7-B3DE-A081F364EE7B}"/>
              </a:ext>
            </a:extLst>
          </p:cNvPr>
          <p:cNvSpPr txBox="1">
            <a:spLocks/>
          </p:cNvSpPr>
          <p:nvPr/>
        </p:nvSpPr>
        <p:spPr>
          <a:xfrm>
            <a:off x="188532" y="1676400"/>
            <a:ext cx="8803068"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400" dirty="0"/>
              <a:t>El empleador deberá revisar y evaluar la efectividad del plan escrito de control de exposición al menos una vez al año y actualizarlo según sea necesario.</a:t>
            </a:r>
          </a:p>
          <a:p>
            <a:r>
              <a:rPr lang="es-ES" sz="2400" dirty="0"/>
              <a:t>El empleador deberá tener el plan escrito de control de exposición a disposición para evaluación y fotocopiado, previa solicitud, de cada empleado cubierto por esta sección, sus representantes designados, el Secretario Auxiliar y el Director.</a:t>
            </a:r>
          </a:p>
          <a:p>
            <a:r>
              <a:rPr lang="es-ES" sz="2400" dirty="0"/>
              <a:t>El empleador deberá designar a una persona competente para realizar inspecciones frecuentes y regulares de los sitios de trabajo, materiales y equipos para implementar el plan de control de exposición por escrito</a:t>
            </a:r>
            <a:r>
              <a:rPr lang="en-US" sz="2400" dirty="0"/>
              <a:t>.</a:t>
            </a:r>
          </a:p>
          <a:p>
            <a:pPr marL="0" indent="0">
              <a:buNone/>
            </a:pPr>
            <a:endParaRPr lang="en-US" sz="2800" dirty="0"/>
          </a:p>
        </p:txBody>
      </p:sp>
      <p:sp>
        <p:nvSpPr>
          <p:cNvPr id="7"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algn="l"/>
            <a:r>
              <a:rPr lang="es-PR" dirty="0" smtClean="0"/>
              <a:t>      Plan </a:t>
            </a:r>
            <a:r>
              <a:rPr lang="es-PR" dirty="0"/>
              <a:t>Escrito  de Control de Exposición </a:t>
            </a:r>
            <a:r>
              <a:rPr lang="en-US" sz="1800" dirty="0"/>
              <a:t>(2)</a:t>
            </a:r>
          </a:p>
        </p:txBody>
      </p:sp>
      <p:sp>
        <p:nvSpPr>
          <p:cNvPr id="8" name="TextBox 7">
            <a:extLst>
              <a:ext uri="{FF2B5EF4-FFF2-40B4-BE49-F238E27FC236}">
                <a16:creationId xmlns:a16="http://schemas.microsoft.com/office/drawing/2014/main" id="{D6A8D5A0-8A75-44E7-B470-ACCC32845F39}"/>
              </a:ext>
            </a:extLst>
          </p:cNvPr>
          <p:cNvSpPr txBox="1"/>
          <p:nvPr/>
        </p:nvSpPr>
        <p:spPr>
          <a:xfrm>
            <a:off x="6553200" y="653534"/>
            <a:ext cx="2198669" cy="369332"/>
          </a:xfrm>
          <a:prstGeom prst="rect">
            <a:avLst/>
          </a:prstGeom>
          <a:noFill/>
        </p:spPr>
        <p:txBody>
          <a:bodyPr wrap="square" rtlCol="0">
            <a:spAutoFit/>
          </a:bodyPr>
          <a:lstStyle/>
          <a:p>
            <a:pPr algn="r"/>
            <a:r>
              <a:rPr lang="en-US" dirty="0">
                <a:solidFill>
                  <a:schemeClr val="bg1"/>
                </a:solidFill>
              </a:rPr>
              <a:t>1926.1153 (g)</a:t>
            </a:r>
            <a:endParaRPr lang="en-US" dirty="0"/>
          </a:p>
        </p:txBody>
      </p:sp>
    </p:spTree>
    <p:extLst>
      <p:ext uri="{BB962C8B-B14F-4D97-AF65-F5344CB8AC3E}">
        <p14:creationId xmlns:p14="http://schemas.microsoft.com/office/powerpoint/2010/main" val="10668851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544040" y="575157"/>
            <a:ext cx="8229600" cy="1143000"/>
          </a:xfrm>
        </p:spPr>
        <p:txBody>
          <a:bodyPr>
            <a:normAutofit fontScale="90000"/>
          </a:bodyPr>
          <a:lstStyle/>
          <a:p>
            <a:r>
              <a:rPr lang="en-US" dirty="0"/>
              <a:t>Vigilancia </a:t>
            </a:r>
            <a:r>
              <a:rPr lang="en-US" dirty="0" err="1"/>
              <a:t>médica</a:t>
            </a:r>
            <a:r>
              <a:rPr lang="en-US" dirty="0"/>
              <a:t> (1)</a:t>
            </a:r>
            <a:br>
              <a:rPr lang="en-US" dirty="0"/>
            </a:b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46</a:t>
            </a:fld>
            <a:endParaRPr lang="en-US"/>
          </a:p>
        </p:txBody>
      </p:sp>
      <p:sp>
        <p:nvSpPr>
          <p:cNvPr id="6" name="Content Placeholder 1">
            <a:extLst>
              <a:ext uri="{FF2B5EF4-FFF2-40B4-BE49-F238E27FC236}">
                <a16:creationId xmlns:a16="http://schemas.microsoft.com/office/drawing/2014/main" id="{46F882C6-F3F4-40A7-B3DE-A081F364EE7B}"/>
              </a:ext>
            </a:extLst>
          </p:cNvPr>
          <p:cNvSpPr txBox="1">
            <a:spLocks/>
          </p:cNvSpPr>
          <p:nvPr/>
        </p:nvSpPr>
        <p:spPr>
          <a:xfrm>
            <a:off x="170466" y="1415534"/>
            <a:ext cx="8803068" cy="5334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400" dirty="0"/>
              <a:t>Cualquier empleado que deba usar un respirador durante </a:t>
            </a:r>
            <a:r>
              <a:rPr lang="es-ES" sz="2400" i="1" u="sng" dirty="0"/>
              <a:t>30 días o más por año</a:t>
            </a:r>
            <a:r>
              <a:rPr lang="es-ES" sz="2400" dirty="0"/>
              <a:t> requerirá examen medico.</a:t>
            </a:r>
          </a:p>
          <a:p>
            <a:r>
              <a:rPr lang="es-ES" sz="2400" dirty="0"/>
              <a:t>El empleador deberá hacer que la vigilancia médica esté disponible sin costo para el empleado, y en un tiempo y lugar razonables.</a:t>
            </a:r>
          </a:p>
          <a:p>
            <a:r>
              <a:rPr lang="es-ES" sz="2400" dirty="0"/>
              <a:t>El empleador se asegurará de que todos los exámenes y procedimientos médicos requeridos por esta sección sean realizados por un </a:t>
            </a:r>
            <a:r>
              <a:rPr lang="es-ES" sz="2400" i="1" u="sng" dirty="0"/>
              <a:t>médico u otro profesional de la salud autorizado</a:t>
            </a:r>
            <a:r>
              <a:rPr lang="es-ES" sz="2400" dirty="0"/>
              <a:t> (PLHCP).</a:t>
            </a:r>
          </a:p>
          <a:p>
            <a:r>
              <a:rPr lang="es-ES" sz="2400" dirty="0"/>
              <a:t>El empleador debe poner a disposición un examen médico inicial </a:t>
            </a:r>
            <a:r>
              <a:rPr lang="es-ES" sz="2400" i="1" u="sng" dirty="0"/>
              <a:t>dentro de los 30 días posteriores a la asignación inicial</a:t>
            </a:r>
            <a:r>
              <a:rPr lang="es-ES" sz="2400" dirty="0"/>
              <a:t>, a menos que el empleado haya recibido un examen médico que cumpla con los requisitos de esta sección en los últimos tres años</a:t>
            </a:r>
            <a:r>
              <a:rPr lang="en-US" sz="2400" dirty="0"/>
              <a:t>.</a:t>
            </a:r>
          </a:p>
          <a:p>
            <a:pPr marL="0" indent="0">
              <a:buNone/>
            </a:pPr>
            <a:endParaRPr lang="en-US" dirty="0"/>
          </a:p>
        </p:txBody>
      </p:sp>
      <p:sp>
        <p:nvSpPr>
          <p:cNvPr id="7"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algn="l"/>
            <a:r>
              <a:rPr lang="en-US" dirty="0" smtClean="0"/>
              <a:t>      Vigilancia </a:t>
            </a:r>
            <a:r>
              <a:rPr lang="en-US" dirty="0" err="1"/>
              <a:t>médica</a:t>
            </a:r>
            <a:r>
              <a:rPr lang="en-US" dirty="0"/>
              <a:t> </a:t>
            </a:r>
            <a:r>
              <a:rPr lang="en-US" sz="1800" dirty="0"/>
              <a:t>(1)</a:t>
            </a:r>
          </a:p>
        </p:txBody>
      </p:sp>
      <p:sp>
        <p:nvSpPr>
          <p:cNvPr id="8" name="TextBox 7">
            <a:extLst>
              <a:ext uri="{FF2B5EF4-FFF2-40B4-BE49-F238E27FC236}">
                <a16:creationId xmlns:a16="http://schemas.microsoft.com/office/drawing/2014/main" id="{D6A8D5A0-8A75-44E7-B470-ACCC32845F39}"/>
              </a:ext>
            </a:extLst>
          </p:cNvPr>
          <p:cNvSpPr txBox="1"/>
          <p:nvPr/>
        </p:nvSpPr>
        <p:spPr>
          <a:xfrm>
            <a:off x="6553200" y="653534"/>
            <a:ext cx="2198669" cy="369332"/>
          </a:xfrm>
          <a:prstGeom prst="rect">
            <a:avLst/>
          </a:prstGeom>
          <a:noFill/>
        </p:spPr>
        <p:txBody>
          <a:bodyPr wrap="square" rtlCol="0">
            <a:spAutoFit/>
          </a:bodyPr>
          <a:lstStyle/>
          <a:p>
            <a:pPr algn="r"/>
            <a:r>
              <a:rPr lang="en-US" dirty="0">
                <a:solidFill>
                  <a:schemeClr val="bg1"/>
                </a:solidFill>
              </a:rPr>
              <a:t>1926.1153 (h)</a:t>
            </a:r>
            <a:endParaRPr lang="en-US" dirty="0"/>
          </a:p>
        </p:txBody>
      </p:sp>
    </p:spTree>
    <p:extLst>
      <p:ext uri="{BB962C8B-B14F-4D97-AF65-F5344CB8AC3E}">
        <p14:creationId xmlns:p14="http://schemas.microsoft.com/office/powerpoint/2010/main" val="5383198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522269" y="138147"/>
            <a:ext cx="8229600" cy="1143000"/>
          </a:xfrm>
        </p:spPr>
        <p:txBody>
          <a:bodyPr>
            <a:normAutofit fontScale="90000"/>
          </a:bodyPr>
          <a:lstStyle/>
          <a:p>
            <a:r>
              <a:rPr lang="es-PR" dirty="0"/>
              <a:t>Vigilancia médica (2)</a:t>
            </a:r>
            <a:br>
              <a:rPr lang="es-PR" dirty="0"/>
            </a:b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s-PR" smtClean="0"/>
              <a:t>47</a:t>
            </a:fld>
            <a:endParaRPr lang="es-PR"/>
          </a:p>
        </p:txBody>
      </p:sp>
      <p:sp>
        <p:nvSpPr>
          <p:cNvPr id="6" name="Content Placeholder 1">
            <a:extLst>
              <a:ext uri="{FF2B5EF4-FFF2-40B4-BE49-F238E27FC236}">
                <a16:creationId xmlns:a16="http://schemas.microsoft.com/office/drawing/2014/main" id="{46F882C6-F3F4-40A7-B3DE-A081F364EE7B}"/>
              </a:ext>
            </a:extLst>
          </p:cNvPr>
          <p:cNvSpPr txBox="1">
            <a:spLocks/>
          </p:cNvSpPr>
          <p:nvPr/>
        </p:nvSpPr>
        <p:spPr>
          <a:xfrm>
            <a:off x="170466" y="1265237"/>
            <a:ext cx="8803068" cy="52736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PR" sz="2800" dirty="0"/>
              <a:t>El examen médico inicial consistirá en :</a:t>
            </a:r>
          </a:p>
          <a:p>
            <a:pPr marL="685800" lvl="1" indent="-385763">
              <a:buFont typeface="+mj-lt"/>
              <a:buAutoNum type="arabicPeriod"/>
            </a:pPr>
            <a:r>
              <a:rPr lang="es-PR" sz="1800" dirty="0"/>
              <a:t>Un historial médico y laboral con énfasis en: exposición pasada, presente y anticipada a sílice cristalina respirable, polvo y otros agentes que afectan el sistema respiratorio.</a:t>
            </a:r>
          </a:p>
          <a:p>
            <a:pPr marL="685800" lvl="1" indent="-385763">
              <a:buFont typeface="+mj-lt"/>
              <a:buAutoNum type="arabicPeriod"/>
            </a:pPr>
            <a:r>
              <a:rPr lang="es-PR" sz="1800" dirty="0"/>
              <a:t>Un examen físico con especial énfasis en el sistema respiratorio.</a:t>
            </a:r>
          </a:p>
          <a:p>
            <a:pPr marL="685800" lvl="1" indent="-385763">
              <a:buFont typeface="+mj-lt"/>
              <a:buAutoNum type="arabicPeriod"/>
            </a:pPr>
            <a:r>
              <a:rPr lang="es-PR" sz="1800" dirty="0"/>
              <a:t>Una radiografía de tórax (una sola proyección radiográfica </a:t>
            </a:r>
            <a:r>
              <a:rPr lang="es-PR" sz="1800" dirty="0" err="1"/>
              <a:t>postero</a:t>
            </a:r>
            <a:r>
              <a:rPr lang="es-PR" sz="1800" dirty="0"/>
              <a:t> anterior o una radiografía del tórax con inspiración completa registrada en una placa radiográfica (no menos de 14 x 17 pulgadas y no más de 16 x 17 pulgadas) o en sistemas de radiografía digital), interpretados y clasificados de acuerdo con a la Clasificación Internacional de Radiografías para Neumoconiosis de la Oficina Internacional del Trabajo (OIT) por un lector B certificado por NIOSH;</a:t>
            </a:r>
          </a:p>
          <a:p>
            <a:pPr marL="685800" lvl="1" indent="-385763">
              <a:buFont typeface="+mj-lt"/>
              <a:buAutoNum type="arabicPeriod"/>
            </a:pPr>
            <a:r>
              <a:rPr lang="es-PR" sz="1800" dirty="0"/>
              <a:t>Una prueba de función pulmonar que incluye la capacidad vital forzada (FVC), el volumen espiratorio forzado en un segundo (FEV1) y la relación FEV1 / FVC, administrada por un técnico de </a:t>
            </a:r>
            <a:r>
              <a:rPr lang="es-PR" sz="1800" dirty="0" err="1"/>
              <a:t>espirometría</a:t>
            </a:r>
            <a:r>
              <a:rPr lang="es-PR" sz="1800" dirty="0"/>
              <a:t> con un certificado vigente de un curso de </a:t>
            </a:r>
            <a:r>
              <a:rPr lang="es-PR" sz="1800" dirty="0" err="1"/>
              <a:t>espirometría</a:t>
            </a:r>
            <a:r>
              <a:rPr lang="es-PR" sz="1800" dirty="0"/>
              <a:t> aprobado por NIOSH</a:t>
            </a:r>
          </a:p>
          <a:p>
            <a:pPr marL="685800" lvl="1" indent="-385763">
              <a:buFont typeface="+mj-lt"/>
              <a:buAutoNum type="arabicPeriod"/>
            </a:pPr>
            <a:r>
              <a:rPr lang="es-PR" sz="1800" dirty="0"/>
              <a:t>Pruebas para detectar infección latente de tuberculosis y</a:t>
            </a:r>
          </a:p>
          <a:p>
            <a:pPr marL="685800" lvl="1" indent="-385763">
              <a:buFont typeface="+mj-lt"/>
              <a:buAutoNum type="arabicPeriod"/>
            </a:pPr>
            <a:r>
              <a:rPr lang="es-PR" sz="1800" dirty="0"/>
              <a:t>Cualquier otro examen que  un médico u otro profesional de la salud autorizado (PLHCP) considere apropiado.</a:t>
            </a:r>
          </a:p>
        </p:txBody>
      </p:sp>
      <p:sp>
        <p:nvSpPr>
          <p:cNvPr id="7" name="Title 1"/>
          <p:cNvSpPr txBox="1">
            <a:spLocks/>
          </p:cNvSpPr>
          <p:nvPr/>
        </p:nvSpPr>
        <p:spPr bwMode="auto">
          <a:xfrm>
            <a:off x="0" y="233903"/>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algn="l"/>
            <a:r>
              <a:rPr lang="es-PR" dirty="0" smtClean="0"/>
              <a:t>  Vigilancia </a:t>
            </a:r>
            <a:r>
              <a:rPr lang="es-PR" dirty="0"/>
              <a:t>médica </a:t>
            </a:r>
            <a:r>
              <a:rPr lang="es-PR" sz="1800" dirty="0"/>
              <a:t>(2)</a:t>
            </a:r>
          </a:p>
        </p:txBody>
      </p:sp>
      <p:sp>
        <p:nvSpPr>
          <p:cNvPr id="8" name="TextBox 7">
            <a:extLst>
              <a:ext uri="{FF2B5EF4-FFF2-40B4-BE49-F238E27FC236}">
                <a16:creationId xmlns:a16="http://schemas.microsoft.com/office/drawing/2014/main" id="{D6A8D5A0-8A75-44E7-B470-ACCC32845F39}"/>
              </a:ext>
            </a:extLst>
          </p:cNvPr>
          <p:cNvSpPr txBox="1"/>
          <p:nvPr/>
        </p:nvSpPr>
        <p:spPr>
          <a:xfrm>
            <a:off x="6553200" y="653534"/>
            <a:ext cx="2198669" cy="369332"/>
          </a:xfrm>
          <a:prstGeom prst="rect">
            <a:avLst/>
          </a:prstGeom>
          <a:noFill/>
        </p:spPr>
        <p:txBody>
          <a:bodyPr wrap="square" rtlCol="0">
            <a:spAutoFit/>
          </a:bodyPr>
          <a:lstStyle/>
          <a:p>
            <a:pPr algn="r"/>
            <a:r>
              <a:rPr lang="es-PR">
                <a:solidFill>
                  <a:schemeClr val="bg1"/>
                </a:solidFill>
              </a:rPr>
              <a:t>1926.1153 (h)</a:t>
            </a:r>
            <a:endParaRPr lang="es-PR"/>
          </a:p>
        </p:txBody>
      </p:sp>
    </p:spTree>
    <p:extLst>
      <p:ext uri="{BB962C8B-B14F-4D97-AF65-F5344CB8AC3E}">
        <p14:creationId xmlns:p14="http://schemas.microsoft.com/office/powerpoint/2010/main" val="23753545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552656" y="457200"/>
            <a:ext cx="8229600" cy="1143000"/>
          </a:xfrm>
        </p:spPr>
        <p:txBody>
          <a:bodyPr>
            <a:normAutofit fontScale="90000"/>
          </a:bodyPr>
          <a:lstStyle/>
          <a:p>
            <a:r>
              <a:rPr lang="es-PR" dirty="0"/>
              <a:t>Vigilancia médica (3)</a:t>
            </a:r>
            <a:br>
              <a:rPr lang="es-PR" dirty="0"/>
            </a:b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s-PR" smtClean="0"/>
              <a:t>48</a:t>
            </a:fld>
            <a:endParaRPr lang="es-PR"/>
          </a:p>
        </p:txBody>
      </p:sp>
      <p:sp>
        <p:nvSpPr>
          <p:cNvPr id="6" name="Content Placeholder 1">
            <a:extLst>
              <a:ext uri="{FF2B5EF4-FFF2-40B4-BE49-F238E27FC236}">
                <a16:creationId xmlns:a16="http://schemas.microsoft.com/office/drawing/2014/main" id="{46F882C6-F3F4-40A7-B3DE-A081F364EE7B}"/>
              </a:ext>
            </a:extLst>
          </p:cNvPr>
          <p:cNvSpPr txBox="1">
            <a:spLocks/>
          </p:cNvSpPr>
          <p:nvPr/>
        </p:nvSpPr>
        <p:spPr>
          <a:xfrm>
            <a:off x="265922" y="1447800"/>
            <a:ext cx="8803068" cy="256125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PR" sz="2800"/>
              <a:t>Exámenes periódicos </a:t>
            </a:r>
          </a:p>
          <a:p>
            <a:pPr marL="300038" lvl="1" indent="0">
              <a:buNone/>
            </a:pPr>
            <a:r>
              <a:rPr lang="es-PR" sz="2400"/>
              <a:t>El empleador debe hacer exámenes médicos que incluyan los procedimientos descritos en el examen inicial, excepto la prueba de infección de tuberculosis latente al menos cada tres años, o con mayor frecuencia si lo recomienda el PLHCP.</a:t>
            </a:r>
          </a:p>
        </p:txBody>
      </p:sp>
      <p:sp>
        <p:nvSpPr>
          <p:cNvPr id="7"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algn="l"/>
            <a:r>
              <a:rPr lang="es-PR" dirty="0" smtClean="0"/>
              <a:t>    Vigilancia </a:t>
            </a:r>
            <a:r>
              <a:rPr lang="es-PR" dirty="0"/>
              <a:t>médica </a:t>
            </a:r>
            <a:r>
              <a:rPr lang="es-PR" sz="1800" dirty="0"/>
              <a:t>(3)</a:t>
            </a:r>
          </a:p>
        </p:txBody>
      </p:sp>
      <p:sp>
        <p:nvSpPr>
          <p:cNvPr id="8" name="TextBox 7">
            <a:extLst>
              <a:ext uri="{FF2B5EF4-FFF2-40B4-BE49-F238E27FC236}">
                <a16:creationId xmlns:a16="http://schemas.microsoft.com/office/drawing/2014/main" id="{D6A8D5A0-8A75-44E7-B470-ACCC32845F39}"/>
              </a:ext>
            </a:extLst>
          </p:cNvPr>
          <p:cNvSpPr txBox="1"/>
          <p:nvPr/>
        </p:nvSpPr>
        <p:spPr>
          <a:xfrm>
            <a:off x="6553200" y="653534"/>
            <a:ext cx="2198669" cy="369332"/>
          </a:xfrm>
          <a:prstGeom prst="rect">
            <a:avLst/>
          </a:prstGeom>
          <a:noFill/>
        </p:spPr>
        <p:txBody>
          <a:bodyPr wrap="square" rtlCol="0">
            <a:spAutoFit/>
          </a:bodyPr>
          <a:lstStyle/>
          <a:p>
            <a:pPr algn="r"/>
            <a:r>
              <a:rPr lang="es-PR">
                <a:solidFill>
                  <a:schemeClr val="bg1"/>
                </a:solidFill>
              </a:rPr>
              <a:t>1926.1153 (h)</a:t>
            </a:r>
            <a:endParaRPr lang="es-PR"/>
          </a:p>
        </p:txBody>
      </p:sp>
    </p:spTree>
    <p:extLst>
      <p:ext uri="{BB962C8B-B14F-4D97-AF65-F5344CB8AC3E}">
        <p14:creationId xmlns:p14="http://schemas.microsoft.com/office/powerpoint/2010/main" val="25091541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522269" y="304800"/>
            <a:ext cx="8229600" cy="1143000"/>
          </a:xfrm>
        </p:spPr>
        <p:txBody>
          <a:bodyPr>
            <a:normAutofit fontScale="90000"/>
          </a:bodyPr>
          <a:lstStyle/>
          <a:p>
            <a:r>
              <a:rPr lang="es-ES" dirty="0"/>
              <a:t>Comunicación sobre los peligros de la sílice</a:t>
            </a:r>
            <a:r>
              <a:rPr lang="en-US" dirty="0"/>
              <a:t/>
            </a:r>
            <a:br>
              <a:rPr lang="en-US" dirty="0"/>
            </a:b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49</a:t>
            </a:fld>
            <a:endParaRPr lang="en-US"/>
          </a:p>
        </p:txBody>
      </p:sp>
      <p:sp>
        <p:nvSpPr>
          <p:cNvPr id="6" name="Content Placeholder 1">
            <a:extLst>
              <a:ext uri="{FF2B5EF4-FFF2-40B4-BE49-F238E27FC236}">
                <a16:creationId xmlns:a16="http://schemas.microsoft.com/office/drawing/2014/main" id="{46F882C6-F3F4-40A7-B3DE-A081F364EE7B}"/>
              </a:ext>
            </a:extLst>
          </p:cNvPr>
          <p:cNvSpPr txBox="1">
            <a:spLocks/>
          </p:cNvSpPr>
          <p:nvPr/>
        </p:nvSpPr>
        <p:spPr>
          <a:xfrm>
            <a:off x="265922" y="1447800"/>
            <a:ext cx="8803068"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400" dirty="0"/>
              <a:t>El empleador deberá incluir información sobre sílice cristalina respirable en el programa establecido para cumplir con la norma de comunicación de riesgos (HCS por sus siglas en inglés) (29 CFR 1910.1200</a:t>
            </a:r>
            <a:r>
              <a:rPr lang="en-US" sz="2400" dirty="0"/>
              <a:t>). </a:t>
            </a:r>
          </a:p>
          <a:p>
            <a:pPr lvl="1"/>
            <a:r>
              <a:rPr lang="es-ES" sz="2000" dirty="0"/>
              <a:t>El empleador se asegurará de que cada empleado tenga acceso a las etiquetas en los contenedores de sílice cristalina y las hojas de datos de seguridad y que está capacitado de acuerdo con las disposiciones de HCS y esta sección</a:t>
            </a:r>
            <a:r>
              <a:rPr lang="en-US" sz="2000" dirty="0"/>
              <a:t>. </a:t>
            </a:r>
          </a:p>
          <a:p>
            <a:pPr lvl="1"/>
            <a:r>
              <a:rPr lang="es-ES" sz="2000" dirty="0"/>
              <a:t>El empleador debe garantizar que se aborden al menos los siguientes peligros: cáncer, efectos pulmonares, efectos del sistema inmunológico y efectos renales.</a:t>
            </a:r>
            <a:r>
              <a:rPr lang="en-US" sz="2000" dirty="0"/>
              <a:t>.</a:t>
            </a:r>
          </a:p>
        </p:txBody>
      </p:sp>
      <p:sp>
        <p:nvSpPr>
          <p:cNvPr id="7"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algn="l"/>
            <a:r>
              <a:rPr lang="es-ES" dirty="0" smtClean="0"/>
              <a:t>    Comunicación </a:t>
            </a:r>
            <a:r>
              <a:rPr lang="es-ES" dirty="0"/>
              <a:t>sobre los peligros de la sílice</a:t>
            </a:r>
            <a:endParaRPr lang="en-US" dirty="0"/>
          </a:p>
        </p:txBody>
      </p:sp>
      <p:sp>
        <p:nvSpPr>
          <p:cNvPr id="8" name="TextBox 7">
            <a:extLst>
              <a:ext uri="{FF2B5EF4-FFF2-40B4-BE49-F238E27FC236}">
                <a16:creationId xmlns:a16="http://schemas.microsoft.com/office/drawing/2014/main" id="{D6A8D5A0-8A75-44E7-B470-ACCC32845F39}"/>
              </a:ext>
            </a:extLst>
          </p:cNvPr>
          <p:cNvSpPr txBox="1"/>
          <p:nvPr/>
        </p:nvSpPr>
        <p:spPr>
          <a:xfrm>
            <a:off x="6553200" y="653534"/>
            <a:ext cx="2198669" cy="369332"/>
          </a:xfrm>
          <a:prstGeom prst="rect">
            <a:avLst/>
          </a:prstGeom>
          <a:noFill/>
        </p:spPr>
        <p:txBody>
          <a:bodyPr wrap="square" rtlCol="0">
            <a:spAutoFit/>
          </a:bodyPr>
          <a:lstStyle/>
          <a:p>
            <a:pPr algn="r"/>
            <a:r>
              <a:rPr lang="en-US" dirty="0">
                <a:solidFill>
                  <a:schemeClr val="bg1"/>
                </a:solidFill>
              </a:rPr>
              <a:t>1926.1153 (</a:t>
            </a:r>
            <a:r>
              <a:rPr lang="en-US" dirty="0" err="1">
                <a:solidFill>
                  <a:schemeClr val="bg1"/>
                </a:solidFill>
              </a:rPr>
              <a:t>i</a:t>
            </a:r>
            <a:r>
              <a:rPr lang="en-US" dirty="0">
                <a:solidFill>
                  <a:schemeClr val="bg1"/>
                </a:solidFill>
              </a:rPr>
              <a:t>)</a:t>
            </a:r>
            <a:endParaRPr lang="en-US" dirty="0"/>
          </a:p>
        </p:txBody>
      </p:sp>
    </p:spTree>
    <p:extLst>
      <p:ext uri="{BB962C8B-B14F-4D97-AF65-F5344CB8AC3E}">
        <p14:creationId xmlns:p14="http://schemas.microsoft.com/office/powerpoint/2010/main" val="1109623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0B13F41A-6FA1-45CE-947E-AC2EE87A79D9}"/>
              </a:ext>
            </a:extLst>
          </p:cNvPr>
          <p:cNvSpPr txBox="1">
            <a:spLocks/>
          </p:cNvSpPr>
          <p:nvPr/>
        </p:nvSpPr>
        <p:spPr>
          <a:xfrm>
            <a:off x="152400" y="1447799"/>
            <a:ext cx="8915400" cy="52736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400" dirty="0"/>
              <a:t>La nueva norma tiene por objetivo limitar las exposiciones de los trabajadores a la sílice cristalina respirable. La norma proporciona alternativas flexibles, que OSHA espera sean especialmente útiles para los pequeños empleadores.</a:t>
            </a:r>
          </a:p>
          <a:p>
            <a:pPr marL="0" indent="0">
              <a:buNone/>
            </a:pPr>
            <a:r>
              <a:rPr lang="es-ES" sz="2400" dirty="0"/>
              <a:t>Los empleadores pueden usar </a:t>
            </a:r>
            <a:r>
              <a:rPr lang="en-US" sz="2400" dirty="0"/>
              <a:t>:</a:t>
            </a:r>
          </a:p>
          <a:p>
            <a:pPr lvl="1"/>
            <a:r>
              <a:rPr lang="es-ES" sz="2400" dirty="0"/>
              <a:t>Exposición especificada y métodos de control [1926.1153 (c)] que se ilustran en la </a:t>
            </a:r>
            <a:r>
              <a:rPr lang="es-ES" sz="2400" b="1" dirty="0"/>
              <a:t>Tabla 1</a:t>
            </a:r>
            <a:r>
              <a:rPr lang="en-US" sz="2400" b="1" dirty="0"/>
              <a:t>. </a:t>
            </a:r>
          </a:p>
          <a:p>
            <a:pPr lvl="2"/>
            <a:r>
              <a:rPr lang="es-ES" sz="2000" dirty="0"/>
              <a:t>La Tabla 1 enumera 18 tareas con métodos de control de ingeniería y prácticas de trabajo y requisitos de los respiradores</a:t>
            </a:r>
            <a:endParaRPr lang="en-US" sz="2000" dirty="0"/>
          </a:p>
          <a:p>
            <a:pPr lvl="1"/>
            <a:r>
              <a:rPr lang="es-ES" sz="2400" dirty="0"/>
              <a:t>Métodos alternativos de control de la exposición [1926.1153 </a:t>
            </a:r>
            <a:r>
              <a:rPr lang="en-US" sz="2400" dirty="0"/>
              <a:t>(d)] </a:t>
            </a:r>
          </a:p>
          <a:p>
            <a:pPr lvl="2"/>
            <a:r>
              <a:rPr lang="es-ES" sz="2000" dirty="0">
                <a:cs typeface="Times New Roman" panose="02020603050405020304" pitchFamily="18" charset="0"/>
              </a:rPr>
              <a:t>Para tareas no enumeradas en la Tabla 1,</a:t>
            </a:r>
            <a:r>
              <a:rPr lang="en-US" sz="2000" dirty="0">
                <a:cs typeface="Times New Roman" panose="02020603050405020304" pitchFamily="18" charset="0"/>
              </a:rPr>
              <a:t> o</a:t>
            </a:r>
          </a:p>
          <a:p>
            <a:pPr lvl="2"/>
            <a:r>
              <a:rPr lang="es-ES" sz="2000" dirty="0">
                <a:cs typeface="Times New Roman" panose="02020603050405020304" pitchFamily="18" charset="0"/>
              </a:rPr>
              <a:t>Donde el empleador no implementa completa y adecuadamente los controles de ingeniería, prácticas de trabajo y protección respiratoria descritos en la Tabla 1</a:t>
            </a:r>
            <a:r>
              <a:rPr lang="en-US" sz="2000" dirty="0">
                <a:cs typeface="Times New Roman" panose="02020603050405020304" pitchFamily="18" charset="0"/>
              </a:rPr>
              <a:t> </a:t>
            </a:r>
          </a:p>
          <a:p>
            <a:pPr lvl="1"/>
            <a:endParaRPr lang="en-US" sz="2400" dirty="0"/>
          </a:p>
          <a:p>
            <a:pPr marL="342900" lvl="1" indent="0">
              <a:buNone/>
            </a:pPr>
            <a:endParaRPr lang="en-US" sz="2400" dirty="0"/>
          </a:p>
          <a:p>
            <a:pPr marL="0" indent="0">
              <a:buNone/>
            </a:pPr>
            <a:endParaRPr lang="en-US" sz="2800" dirty="0"/>
          </a:p>
        </p:txBody>
      </p:sp>
      <p:sp>
        <p:nvSpPr>
          <p:cNvPr id="2" name="Title 1" hidden="1"/>
          <p:cNvSpPr>
            <a:spLocks noGrp="1"/>
          </p:cNvSpPr>
          <p:nvPr>
            <p:ph type="title"/>
          </p:nvPr>
        </p:nvSpPr>
        <p:spPr>
          <a:xfrm>
            <a:off x="457200" y="431074"/>
            <a:ext cx="8229600" cy="1143000"/>
          </a:xfrm>
        </p:spPr>
        <p:txBody>
          <a:bodyPr>
            <a:normAutofit fontScale="90000"/>
          </a:bodyPr>
          <a:lstStyle/>
          <a:p>
            <a:r>
              <a:rPr lang="es-ES" dirty="0"/>
              <a:t>Qué esperar en el trabajo </a:t>
            </a:r>
            <a:r>
              <a:rPr lang="en-US" dirty="0"/>
              <a:t>(1)</a:t>
            </a:r>
            <a:r>
              <a:rPr lang="en-US" sz="4000" b="1" dirty="0">
                <a:latin typeface="Times New Roman" pitchFamily="18" charset="0"/>
                <a:cs typeface="Times New Roman" pitchFamily="18" charset="0"/>
              </a:rPr>
              <a:t/>
            </a:r>
            <a:br>
              <a:rPr lang="en-US" sz="4000" b="1" dirty="0">
                <a:latin typeface="Times New Roman" pitchFamily="18" charset="0"/>
                <a:cs typeface="Times New Roman" pitchFamily="18" charset="0"/>
              </a:rPr>
            </a:b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5</a:t>
            </a:fld>
            <a:endParaRPr lang="en-US"/>
          </a:p>
        </p:txBody>
      </p:sp>
      <p:sp>
        <p:nvSpPr>
          <p:cNvPr id="5"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ES" dirty="0"/>
              <a:t>Qué esperar en el trabajo </a:t>
            </a:r>
            <a:r>
              <a:rPr lang="en-US" sz="1800" dirty="0"/>
              <a:t>(1)</a:t>
            </a:r>
            <a:endParaRPr lang="en-US"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10596067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546496" y="266700"/>
            <a:ext cx="8229600" cy="1143000"/>
          </a:xfrm>
        </p:spPr>
        <p:txBody>
          <a:bodyPr>
            <a:normAutofit fontScale="90000"/>
          </a:bodyPr>
          <a:lstStyle/>
          <a:p>
            <a:r>
              <a:rPr lang="es-ES" dirty="0"/>
              <a:t> Información y capacitación de empleados</a:t>
            </a: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50</a:t>
            </a:fld>
            <a:endParaRPr lang="en-US"/>
          </a:p>
        </p:txBody>
      </p:sp>
      <p:sp>
        <p:nvSpPr>
          <p:cNvPr id="6" name="Content Placeholder 1">
            <a:extLst>
              <a:ext uri="{FF2B5EF4-FFF2-40B4-BE49-F238E27FC236}">
                <a16:creationId xmlns:a16="http://schemas.microsoft.com/office/drawing/2014/main" id="{46F882C6-F3F4-40A7-B3DE-A081F364EE7B}"/>
              </a:ext>
            </a:extLst>
          </p:cNvPr>
          <p:cNvSpPr txBox="1">
            <a:spLocks/>
          </p:cNvSpPr>
          <p:nvPr/>
        </p:nvSpPr>
        <p:spPr>
          <a:xfrm>
            <a:off x="381000" y="1371600"/>
            <a:ext cx="8560593" cy="53498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400" dirty="0"/>
              <a:t>El empleador garantizará que la capacitación consista en al menos los siguientes temas</a:t>
            </a:r>
            <a:r>
              <a:rPr lang="en-US" sz="2400" dirty="0"/>
              <a:t>:</a:t>
            </a:r>
          </a:p>
          <a:p>
            <a:pPr lvl="1"/>
            <a:r>
              <a:rPr lang="es-ES" sz="2400" dirty="0"/>
              <a:t>Los peligros para la salud asociados con la exposición a sílice cristalina respirable.</a:t>
            </a:r>
          </a:p>
          <a:p>
            <a:pPr lvl="1"/>
            <a:r>
              <a:rPr lang="es-ES" sz="2400" dirty="0"/>
              <a:t>Tareas específicas en el lugar de trabajo que podrían resultar en la exposición a sílice cristalina respirable.</a:t>
            </a:r>
          </a:p>
          <a:p>
            <a:pPr lvl="1"/>
            <a:r>
              <a:rPr lang="es-ES" sz="2400" dirty="0"/>
              <a:t>Medidas específicas que el empleador ha implementado para proteger a los empleados de la exposición a la sílice cristalina respirable.</a:t>
            </a:r>
          </a:p>
          <a:p>
            <a:pPr lvl="1"/>
            <a:r>
              <a:rPr lang="es-ES" sz="2400" dirty="0"/>
              <a:t>Los contenidos de esta norma.</a:t>
            </a:r>
          </a:p>
          <a:p>
            <a:pPr lvl="1"/>
            <a:r>
              <a:rPr lang="es-ES" sz="2400" dirty="0"/>
              <a:t>La identidad de la persona competente designada por el empleador y</a:t>
            </a:r>
          </a:p>
          <a:p>
            <a:pPr lvl="1"/>
            <a:r>
              <a:rPr lang="es-ES" sz="2400" dirty="0"/>
              <a:t>El programa de vigilancia médica</a:t>
            </a:r>
            <a:r>
              <a:rPr lang="en-US" sz="2400" dirty="0"/>
              <a:t>.</a:t>
            </a:r>
          </a:p>
          <a:p>
            <a:pPr lvl="1"/>
            <a:endParaRPr lang="en-US" sz="2400" dirty="0"/>
          </a:p>
          <a:p>
            <a:pPr lvl="1"/>
            <a:endParaRPr lang="en-US" sz="2000" dirty="0"/>
          </a:p>
        </p:txBody>
      </p:sp>
      <p:sp>
        <p:nvSpPr>
          <p:cNvPr id="7"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algn="l"/>
            <a:r>
              <a:rPr lang="es-ES" dirty="0" smtClean="0"/>
              <a:t>    Información </a:t>
            </a:r>
            <a:r>
              <a:rPr lang="es-ES" dirty="0"/>
              <a:t>y capacitación de empleados</a:t>
            </a:r>
            <a:endParaRPr lang="en-US" dirty="0"/>
          </a:p>
        </p:txBody>
      </p:sp>
      <p:sp>
        <p:nvSpPr>
          <p:cNvPr id="8" name="TextBox 7">
            <a:extLst>
              <a:ext uri="{FF2B5EF4-FFF2-40B4-BE49-F238E27FC236}">
                <a16:creationId xmlns:a16="http://schemas.microsoft.com/office/drawing/2014/main" id="{D6A8D5A0-8A75-44E7-B470-ACCC32845F39}"/>
              </a:ext>
            </a:extLst>
          </p:cNvPr>
          <p:cNvSpPr txBox="1"/>
          <p:nvPr/>
        </p:nvSpPr>
        <p:spPr>
          <a:xfrm>
            <a:off x="6553200" y="653534"/>
            <a:ext cx="2198669" cy="369332"/>
          </a:xfrm>
          <a:prstGeom prst="rect">
            <a:avLst/>
          </a:prstGeom>
          <a:noFill/>
        </p:spPr>
        <p:txBody>
          <a:bodyPr wrap="square" rtlCol="0">
            <a:spAutoFit/>
          </a:bodyPr>
          <a:lstStyle/>
          <a:p>
            <a:pPr algn="r"/>
            <a:r>
              <a:rPr lang="en-US" dirty="0">
                <a:solidFill>
                  <a:schemeClr val="bg1"/>
                </a:solidFill>
              </a:rPr>
              <a:t>1926.1153 (</a:t>
            </a:r>
            <a:r>
              <a:rPr lang="en-US" dirty="0" err="1">
                <a:solidFill>
                  <a:schemeClr val="bg1"/>
                </a:solidFill>
              </a:rPr>
              <a:t>i</a:t>
            </a:r>
            <a:r>
              <a:rPr lang="en-US" dirty="0">
                <a:solidFill>
                  <a:schemeClr val="bg1"/>
                </a:solidFill>
              </a:rPr>
              <a:t>)(2)</a:t>
            </a:r>
            <a:endParaRPr lang="en-US" dirty="0"/>
          </a:p>
        </p:txBody>
      </p:sp>
    </p:spTree>
    <p:extLst>
      <p:ext uri="{BB962C8B-B14F-4D97-AF65-F5344CB8AC3E}">
        <p14:creationId xmlns:p14="http://schemas.microsoft.com/office/powerpoint/2010/main" val="34420503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548395" y="457200"/>
            <a:ext cx="8229600" cy="1143000"/>
          </a:xfrm>
        </p:spPr>
        <p:txBody>
          <a:bodyPr>
            <a:normAutofit fontScale="90000"/>
          </a:bodyPr>
          <a:lstStyle/>
          <a:p>
            <a:r>
              <a:rPr lang="en-US" dirty="0"/>
              <a:t>Mantenimiento de </a:t>
            </a:r>
            <a:r>
              <a:rPr lang="en-US" dirty="0" err="1"/>
              <a:t>registros</a:t>
            </a:r>
            <a:r>
              <a:rPr lang="en-US" dirty="0"/>
              <a:t> (1)</a:t>
            </a:r>
            <a:br>
              <a:rPr lang="en-US" dirty="0"/>
            </a:b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51</a:t>
            </a:fld>
            <a:endParaRPr lang="en-US"/>
          </a:p>
        </p:txBody>
      </p:sp>
      <p:sp>
        <p:nvSpPr>
          <p:cNvPr id="6" name="Content Placeholder 1">
            <a:extLst>
              <a:ext uri="{FF2B5EF4-FFF2-40B4-BE49-F238E27FC236}">
                <a16:creationId xmlns:a16="http://schemas.microsoft.com/office/drawing/2014/main" id="{46F882C6-F3F4-40A7-B3DE-A081F364EE7B}"/>
              </a:ext>
            </a:extLst>
          </p:cNvPr>
          <p:cNvSpPr txBox="1">
            <a:spLocks/>
          </p:cNvSpPr>
          <p:nvPr/>
        </p:nvSpPr>
        <p:spPr>
          <a:xfrm>
            <a:off x="255001" y="1284236"/>
            <a:ext cx="8633997" cy="543723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800" dirty="0"/>
              <a:t>Datos de monitoreo del aire</a:t>
            </a:r>
            <a:endParaRPr lang="en-US" sz="2800" dirty="0"/>
          </a:p>
          <a:p>
            <a:pPr lvl="1"/>
            <a:r>
              <a:rPr lang="es-ES" sz="1800" dirty="0"/>
              <a:t>El empleador deberá realizar y mantener un registro preciso de todas las mediciones de exposición tomadas para evaluar la exposición de los empleados a la sílice cristalina respirable</a:t>
            </a:r>
            <a:r>
              <a:rPr lang="en-US" sz="1800" dirty="0"/>
              <a:t>.</a:t>
            </a:r>
          </a:p>
          <a:p>
            <a:pPr marL="731520" lvl="1" indent="0">
              <a:buNone/>
            </a:pPr>
            <a:r>
              <a:rPr lang="en-US" sz="1800" dirty="0"/>
              <a:t>El </a:t>
            </a:r>
            <a:r>
              <a:rPr lang="en-US" sz="1800" dirty="0" err="1"/>
              <a:t>registro</a:t>
            </a:r>
            <a:r>
              <a:rPr lang="en-US" sz="1800" dirty="0"/>
              <a:t> debe </a:t>
            </a:r>
            <a:r>
              <a:rPr lang="en-US" sz="1800" dirty="0" err="1"/>
              <a:t>incluir</a:t>
            </a:r>
            <a:r>
              <a:rPr lang="en-US" sz="1800" dirty="0"/>
              <a:t>:  </a:t>
            </a:r>
          </a:p>
          <a:p>
            <a:pPr lvl="2"/>
            <a:r>
              <a:rPr lang="es-ES" sz="1800" dirty="0"/>
              <a:t>La fecha de medición para cada muestra tomada.</a:t>
            </a:r>
          </a:p>
          <a:p>
            <a:pPr lvl="2"/>
            <a:r>
              <a:rPr lang="es-ES" sz="1800" dirty="0"/>
              <a:t>La tarea monitoreada.</a:t>
            </a:r>
          </a:p>
          <a:p>
            <a:pPr lvl="2"/>
            <a:r>
              <a:rPr lang="es-ES" sz="1800" dirty="0"/>
              <a:t>Muestreo y métodos analíticos utilizados.</a:t>
            </a:r>
          </a:p>
          <a:p>
            <a:pPr lvl="2"/>
            <a:r>
              <a:rPr lang="es-ES" sz="1800" dirty="0"/>
              <a:t>Número, duración y resultados de las muestras tomadas.</a:t>
            </a:r>
          </a:p>
          <a:p>
            <a:pPr lvl="2"/>
            <a:r>
              <a:rPr lang="es-ES" sz="1800" dirty="0"/>
              <a:t>Identidad del laboratorio que realizó el análisis.</a:t>
            </a:r>
          </a:p>
          <a:p>
            <a:pPr lvl="2"/>
            <a:r>
              <a:rPr lang="es-ES" sz="1800" dirty="0"/>
              <a:t>Tipo de equipo de protección personal, como respiradores, usado por los empleados monitoreados y</a:t>
            </a:r>
          </a:p>
          <a:p>
            <a:pPr lvl="2"/>
            <a:r>
              <a:rPr lang="es-ES" sz="1800" dirty="0"/>
              <a:t>Nombre, número de seguro social y clasificación de trabajo de todos los empleados representados por el monitoreo, indicando qué empleados realmente fueron monitoreados</a:t>
            </a:r>
            <a:r>
              <a:rPr lang="en-US" sz="1800" dirty="0"/>
              <a:t>.</a:t>
            </a:r>
          </a:p>
          <a:p>
            <a:pPr lvl="1"/>
            <a:r>
              <a:rPr lang="es-ES" sz="1800" dirty="0"/>
              <a:t>Deberán conservarse y mantenerse durante al menos la duración del empleo más treinta (30) años.</a:t>
            </a:r>
            <a:endParaRPr lang="en-US" sz="1800" dirty="0"/>
          </a:p>
          <a:p>
            <a:pPr lvl="2"/>
            <a:endParaRPr lang="en-US" sz="1800" dirty="0"/>
          </a:p>
          <a:p>
            <a:pPr lvl="1"/>
            <a:endParaRPr lang="en-US" dirty="0"/>
          </a:p>
          <a:p>
            <a:pPr lvl="1"/>
            <a:endParaRPr lang="en-US" sz="2400" dirty="0"/>
          </a:p>
        </p:txBody>
      </p:sp>
      <p:sp>
        <p:nvSpPr>
          <p:cNvPr id="7"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algn="l"/>
            <a:r>
              <a:rPr lang="en-US" dirty="0" smtClean="0"/>
              <a:t>    Mantenimiento </a:t>
            </a:r>
            <a:r>
              <a:rPr lang="en-US" dirty="0"/>
              <a:t>de </a:t>
            </a:r>
            <a:r>
              <a:rPr lang="en-US" dirty="0" err="1"/>
              <a:t>registros</a:t>
            </a:r>
            <a:r>
              <a:rPr lang="en-US" dirty="0"/>
              <a:t> </a:t>
            </a:r>
            <a:r>
              <a:rPr lang="en-US" sz="1800" dirty="0"/>
              <a:t>(1)</a:t>
            </a:r>
          </a:p>
        </p:txBody>
      </p:sp>
      <p:sp>
        <p:nvSpPr>
          <p:cNvPr id="8" name="TextBox 7">
            <a:extLst>
              <a:ext uri="{FF2B5EF4-FFF2-40B4-BE49-F238E27FC236}">
                <a16:creationId xmlns:a16="http://schemas.microsoft.com/office/drawing/2014/main" id="{D6A8D5A0-8A75-44E7-B470-ACCC32845F39}"/>
              </a:ext>
            </a:extLst>
          </p:cNvPr>
          <p:cNvSpPr txBox="1"/>
          <p:nvPr/>
        </p:nvSpPr>
        <p:spPr>
          <a:xfrm>
            <a:off x="6553200" y="653534"/>
            <a:ext cx="2198669" cy="369332"/>
          </a:xfrm>
          <a:prstGeom prst="rect">
            <a:avLst/>
          </a:prstGeom>
          <a:noFill/>
        </p:spPr>
        <p:txBody>
          <a:bodyPr wrap="square" rtlCol="0">
            <a:spAutoFit/>
          </a:bodyPr>
          <a:lstStyle/>
          <a:p>
            <a:pPr algn="r"/>
            <a:r>
              <a:rPr lang="en-US" dirty="0">
                <a:solidFill>
                  <a:schemeClr val="bg1"/>
                </a:solidFill>
              </a:rPr>
              <a:t>1926.1153 (j)</a:t>
            </a:r>
            <a:endParaRPr lang="en-US" dirty="0"/>
          </a:p>
        </p:txBody>
      </p:sp>
    </p:spTree>
    <p:extLst>
      <p:ext uri="{BB962C8B-B14F-4D97-AF65-F5344CB8AC3E}">
        <p14:creationId xmlns:p14="http://schemas.microsoft.com/office/powerpoint/2010/main" val="34282537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457200" y="266700"/>
            <a:ext cx="8229600" cy="1143000"/>
          </a:xfrm>
        </p:spPr>
        <p:txBody>
          <a:bodyPr>
            <a:normAutofit fontScale="90000"/>
          </a:bodyPr>
          <a:lstStyle/>
          <a:p>
            <a:r>
              <a:rPr lang="en-US" dirty="0"/>
              <a:t>Mantenimiento de </a:t>
            </a:r>
            <a:r>
              <a:rPr lang="en-US" dirty="0" err="1"/>
              <a:t>registros</a:t>
            </a:r>
            <a:r>
              <a:rPr lang="en-US" dirty="0"/>
              <a:t> (2)</a:t>
            </a:r>
            <a:br>
              <a:rPr lang="en-US" dirty="0"/>
            </a:b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52</a:t>
            </a:fld>
            <a:endParaRPr lang="en-US"/>
          </a:p>
        </p:txBody>
      </p:sp>
      <p:sp>
        <p:nvSpPr>
          <p:cNvPr id="6" name="Content Placeholder 1">
            <a:extLst>
              <a:ext uri="{FF2B5EF4-FFF2-40B4-BE49-F238E27FC236}">
                <a16:creationId xmlns:a16="http://schemas.microsoft.com/office/drawing/2014/main" id="{46F882C6-F3F4-40A7-B3DE-A081F364EE7B}"/>
              </a:ext>
            </a:extLst>
          </p:cNvPr>
          <p:cNvSpPr txBox="1">
            <a:spLocks/>
          </p:cNvSpPr>
          <p:nvPr/>
        </p:nvSpPr>
        <p:spPr>
          <a:xfrm>
            <a:off x="194072" y="1371600"/>
            <a:ext cx="8557797"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err="1"/>
              <a:t>Datos</a:t>
            </a:r>
            <a:r>
              <a:rPr lang="en-US" sz="2800" dirty="0"/>
              <a:t> </a:t>
            </a:r>
            <a:r>
              <a:rPr lang="en-US" sz="2800" dirty="0" err="1"/>
              <a:t>objetivos</a:t>
            </a:r>
            <a:r>
              <a:rPr lang="en-US" sz="2800" dirty="0"/>
              <a:t> </a:t>
            </a:r>
          </a:p>
          <a:p>
            <a:pPr lvl="1"/>
            <a:r>
              <a:rPr lang="es-ES" sz="2400" dirty="0"/>
              <a:t>El empleador deberá hacer y mantener un registro preciso de todos los datos objetivos en los que se basa. El registro incluirá </a:t>
            </a:r>
            <a:r>
              <a:rPr lang="en-US" sz="2400" dirty="0"/>
              <a:t>:  </a:t>
            </a:r>
          </a:p>
          <a:p>
            <a:pPr lvl="2"/>
            <a:r>
              <a:rPr lang="es-ES" sz="1800" dirty="0"/>
              <a:t>El material que contiene sílice cristalina en cuestión.</a:t>
            </a:r>
          </a:p>
          <a:p>
            <a:pPr lvl="2"/>
            <a:r>
              <a:rPr lang="es-ES" sz="1800" dirty="0"/>
              <a:t>La fuente de los datos objetivos.</a:t>
            </a:r>
          </a:p>
          <a:p>
            <a:pPr lvl="2"/>
            <a:r>
              <a:rPr lang="es-ES" sz="1800" dirty="0"/>
              <a:t>El protocolo de prueba y los resultados de la prueba.</a:t>
            </a:r>
          </a:p>
          <a:p>
            <a:pPr lvl="2"/>
            <a:r>
              <a:rPr lang="es-ES" sz="1800" dirty="0"/>
              <a:t>Una descripción del proceso, tarea o actividad en la que se basaron los datos objetivos y</a:t>
            </a:r>
          </a:p>
          <a:p>
            <a:pPr lvl="2"/>
            <a:r>
              <a:rPr lang="es-ES" sz="1800" dirty="0"/>
              <a:t>Otros datos relevantes para el proceso, tarea, actividad, material o exposiciones en los que se basaron los datos objetivos</a:t>
            </a:r>
            <a:r>
              <a:rPr lang="en-US" sz="1800" dirty="0"/>
              <a:t>.</a:t>
            </a:r>
          </a:p>
          <a:p>
            <a:pPr lvl="1"/>
            <a:r>
              <a:rPr lang="es-ES" sz="2400" dirty="0"/>
              <a:t>Deberá conservarse y mantenerse durante al menos la duración del empleo más treinta (30) años.</a:t>
            </a:r>
            <a:endParaRPr lang="en-US" sz="1800" dirty="0"/>
          </a:p>
        </p:txBody>
      </p:sp>
      <p:sp>
        <p:nvSpPr>
          <p:cNvPr id="7"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algn="l"/>
            <a:r>
              <a:rPr lang="en-US" dirty="0" smtClean="0"/>
              <a:t>   Mantenimiento </a:t>
            </a:r>
            <a:r>
              <a:rPr lang="en-US" dirty="0"/>
              <a:t>de </a:t>
            </a:r>
            <a:r>
              <a:rPr lang="en-US" dirty="0" err="1"/>
              <a:t>registros</a:t>
            </a:r>
            <a:r>
              <a:rPr lang="en-US" dirty="0"/>
              <a:t> </a:t>
            </a:r>
            <a:r>
              <a:rPr lang="en-US" sz="1800" dirty="0"/>
              <a:t>(2)</a:t>
            </a:r>
          </a:p>
        </p:txBody>
      </p:sp>
      <p:sp>
        <p:nvSpPr>
          <p:cNvPr id="8" name="TextBox 7">
            <a:extLst>
              <a:ext uri="{FF2B5EF4-FFF2-40B4-BE49-F238E27FC236}">
                <a16:creationId xmlns:a16="http://schemas.microsoft.com/office/drawing/2014/main" id="{D6A8D5A0-8A75-44E7-B470-ACCC32845F39}"/>
              </a:ext>
            </a:extLst>
          </p:cNvPr>
          <p:cNvSpPr txBox="1"/>
          <p:nvPr/>
        </p:nvSpPr>
        <p:spPr>
          <a:xfrm>
            <a:off x="6553200" y="653534"/>
            <a:ext cx="2198669" cy="369332"/>
          </a:xfrm>
          <a:prstGeom prst="rect">
            <a:avLst/>
          </a:prstGeom>
          <a:noFill/>
        </p:spPr>
        <p:txBody>
          <a:bodyPr wrap="square" rtlCol="0">
            <a:spAutoFit/>
          </a:bodyPr>
          <a:lstStyle/>
          <a:p>
            <a:pPr algn="r"/>
            <a:r>
              <a:rPr lang="en-US" dirty="0">
                <a:solidFill>
                  <a:schemeClr val="bg1"/>
                </a:solidFill>
              </a:rPr>
              <a:t>1926.1153 (j)</a:t>
            </a:r>
            <a:endParaRPr lang="en-US" dirty="0"/>
          </a:p>
        </p:txBody>
      </p:sp>
    </p:spTree>
    <p:extLst>
      <p:ext uri="{BB962C8B-B14F-4D97-AF65-F5344CB8AC3E}">
        <p14:creationId xmlns:p14="http://schemas.microsoft.com/office/powerpoint/2010/main" val="29531190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457200" y="228600"/>
            <a:ext cx="8229600" cy="1143000"/>
          </a:xfrm>
        </p:spPr>
        <p:txBody>
          <a:bodyPr>
            <a:normAutofit fontScale="90000"/>
          </a:bodyPr>
          <a:lstStyle/>
          <a:p>
            <a:r>
              <a:rPr lang="en-US" dirty="0"/>
              <a:t>Mantenimiento de </a:t>
            </a:r>
            <a:r>
              <a:rPr lang="en-US" dirty="0" err="1"/>
              <a:t>registros</a:t>
            </a:r>
            <a:r>
              <a:rPr lang="en-US" dirty="0"/>
              <a:t> (3)</a:t>
            </a:r>
            <a:br>
              <a:rPr lang="en-US" dirty="0"/>
            </a:b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53</a:t>
            </a:fld>
            <a:endParaRPr lang="en-US"/>
          </a:p>
        </p:txBody>
      </p:sp>
      <p:sp>
        <p:nvSpPr>
          <p:cNvPr id="6" name="Content Placeholder 1">
            <a:extLst>
              <a:ext uri="{FF2B5EF4-FFF2-40B4-BE49-F238E27FC236}">
                <a16:creationId xmlns:a16="http://schemas.microsoft.com/office/drawing/2014/main" id="{46F882C6-F3F4-40A7-B3DE-A081F364EE7B}"/>
              </a:ext>
            </a:extLst>
          </p:cNvPr>
          <p:cNvSpPr txBox="1">
            <a:spLocks/>
          </p:cNvSpPr>
          <p:nvPr/>
        </p:nvSpPr>
        <p:spPr>
          <a:xfrm>
            <a:off x="76200" y="1371600"/>
            <a:ext cx="8839200" cy="407636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  Vigilancia </a:t>
            </a:r>
            <a:r>
              <a:rPr lang="en-US" sz="2800" dirty="0" err="1"/>
              <a:t>médica</a:t>
            </a:r>
            <a:endParaRPr lang="en-US" sz="2800" dirty="0"/>
          </a:p>
          <a:p>
            <a:pPr lvl="1"/>
            <a:r>
              <a:rPr lang="es-ES" sz="2400" dirty="0"/>
              <a:t>El empleador deberá hacer y mantener un registro preciso para cada empleado cubierto por la vigilancia médica conforme al párrafo (h) de esta sección.</a:t>
            </a:r>
            <a:r>
              <a:rPr lang="en-US" sz="2400" dirty="0"/>
              <a:t>. </a:t>
            </a:r>
          </a:p>
          <a:p>
            <a:pPr lvl="2"/>
            <a:r>
              <a:rPr lang="es-ES" sz="1800" dirty="0"/>
              <a:t>Nombre y número de seguro social.</a:t>
            </a:r>
          </a:p>
          <a:p>
            <a:pPr lvl="2"/>
            <a:r>
              <a:rPr lang="es-ES" sz="1800" dirty="0"/>
              <a:t>Una copia escrita de las opiniones médicas de los PLHCP y de los especialistas y</a:t>
            </a:r>
          </a:p>
          <a:p>
            <a:pPr lvl="2"/>
            <a:r>
              <a:rPr lang="es-ES" sz="1800" dirty="0"/>
              <a:t>Copia de la información proporcionada a los PLHCP y especialistas</a:t>
            </a:r>
            <a:r>
              <a:rPr lang="en-US" sz="1800" dirty="0"/>
              <a:t>. </a:t>
            </a:r>
          </a:p>
          <a:p>
            <a:pPr lvl="1"/>
            <a:r>
              <a:rPr lang="es-ES" sz="2400" dirty="0"/>
              <a:t>Deberá conservarse y mantenerse durante al menos la duración del empleo más treinta (30) años.</a:t>
            </a:r>
            <a:endParaRPr lang="en-US" sz="2400" dirty="0"/>
          </a:p>
          <a:p>
            <a:pPr lvl="2"/>
            <a:endParaRPr lang="en-US" sz="1800" dirty="0"/>
          </a:p>
          <a:p>
            <a:pPr lvl="1"/>
            <a:endParaRPr lang="en-US" dirty="0"/>
          </a:p>
          <a:p>
            <a:pPr lvl="1"/>
            <a:endParaRPr lang="en-US" sz="2400" dirty="0"/>
          </a:p>
        </p:txBody>
      </p:sp>
      <p:sp>
        <p:nvSpPr>
          <p:cNvPr id="7"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algn="l"/>
            <a:r>
              <a:rPr lang="en-US" dirty="0" smtClean="0"/>
              <a:t>   Mantenimiento </a:t>
            </a:r>
            <a:r>
              <a:rPr lang="en-US" dirty="0"/>
              <a:t>de </a:t>
            </a:r>
            <a:r>
              <a:rPr lang="en-US" dirty="0" err="1"/>
              <a:t>registros</a:t>
            </a:r>
            <a:r>
              <a:rPr lang="en-US" dirty="0"/>
              <a:t> </a:t>
            </a:r>
            <a:r>
              <a:rPr lang="en-US" sz="1800" dirty="0"/>
              <a:t>(3)</a:t>
            </a:r>
          </a:p>
        </p:txBody>
      </p:sp>
      <p:sp>
        <p:nvSpPr>
          <p:cNvPr id="8" name="TextBox 7">
            <a:extLst>
              <a:ext uri="{FF2B5EF4-FFF2-40B4-BE49-F238E27FC236}">
                <a16:creationId xmlns:a16="http://schemas.microsoft.com/office/drawing/2014/main" id="{D6A8D5A0-8A75-44E7-B470-ACCC32845F39}"/>
              </a:ext>
            </a:extLst>
          </p:cNvPr>
          <p:cNvSpPr txBox="1"/>
          <p:nvPr/>
        </p:nvSpPr>
        <p:spPr>
          <a:xfrm>
            <a:off x="6553200" y="653534"/>
            <a:ext cx="2198669" cy="369332"/>
          </a:xfrm>
          <a:prstGeom prst="rect">
            <a:avLst/>
          </a:prstGeom>
          <a:noFill/>
        </p:spPr>
        <p:txBody>
          <a:bodyPr wrap="square" rtlCol="0">
            <a:spAutoFit/>
          </a:bodyPr>
          <a:lstStyle/>
          <a:p>
            <a:pPr algn="r"/>
            <a:r>
              <a:rPr lang="en-US" dirty="0">
                <a:solidFill>
                  <a:schemeClr val="bg1"/>
                </a:solidFill>
              </a:rPr>
              <a:t>1926.1153 (j)</a:t>
            </a:r>
            <a:endParaRPr lang="en-US" dirty="0"/>
          </a:p>
        </p:txBody>
      </p:sp>
    </p:spTree>
    <p:extLst>
      <p:ext uri="{BB962C8B-B14F-4D97-AF65-F5344CB8AC3E}">
        <p14:creationId xmlns:p14="http://schemas.microsoft.com/office/powerpoint/2010/main" val="35302084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n-US" dirty="0"/>
              <a:t>Preguntas de </a:t>
            </a:r>
            <a:r>
              <a:rPr lang="en-US" dirty="0" err="1"/>
              <a:t>revisión</a:t>
            </a:r>
            <a:endParaRPr lang="en-US" dirty="0"/>
          </a:p>
        </p:txBody>
      </p:sp>
      <p:sp>
        <p:nvSpPr>
          <p:cNvPr id="10" name="Content Placeholder 1"/>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dirty="0"/>
              <a:t>Nombra tres cosas importantes que aprendiste en esta sección</a:t>
            </a:r>
            <a:r>
              <a:rPr lang="en-US" dirty="0"/>
              <a:t>. </a:t>
            </a:r>
          </a:p>
        </p:txBody>
      </p:sp>
      <p:sp>
        <p:nvSpPr>
          <p:cNvPr id="3" name="Title 2" hidden="1"/>
          <p:cNvSpPr>
            <a:spLocks noGrp="1"/>
          </p:cNvSpPr>
          <p:nvPr>
            <p:ph type="title"/>
          </p:nvPr>
        </p:nvSpPr>
        <p:spPr/>
        <p:txBody>
          <a:bodyPr>
            <a:normAutofit fontScale="90000"/>
          </a:bodyPr>
          <a:lstStyle/>
          <a:p>
            <a:r>
              <a:rPr lang="en-US" dirty="0"/>
              <a:t>Preguntas de </a:t>
            </a:r>
            <a:r>
              <a:rPr lang="en-US" dirty="0" err="1"/>
              <a:t>revisión</a:t>
            </a:r>
            <a:r>
              <a:rPr lang="en-US" dirty="0"/>
              <a:t/>
            </a:r>
            <a:br>
              <a:rPr lang="en-US" dirty="0"/>
            </a:br>
            <a:endParaRPr lang="en-US" dirty="0"/>
          </a:p>
        </p:txBody>
      </p:sp>
      <p:sp>
        <p:nvSpPr>
          <p:cNvPr id="2" name="Slide Number Placeholder 1">
            <a:extLst>
              <a:ext uri="{FF2B5EF4-FFF2-40B4-BE49-F238E27FC236}">
                <a16:creationId xmlns:a16="http://schemas.microsoft.com/office/drawing/2014/main" id="{D475F3DA-56B1-4E9D-90A0-BB1CE74D1259}"/>
              </a:ext>
            </a:extLst>
          </p:cNvPr>
          <p:cNvSpPr>
            <a:spLocks noGrp="1"/>
          </p:cNvSpPr>
          <p:nvPr>
            <p:ph type="sldNum" sz="quarter" idx="12"/>
          </p:nvPr>
        </p:nvSpPr>
        <p:spPr/>
        <p:txBody>
          <a:bodyPr/>
          <a:lstStyle/>
          <a:p>
            <a:fld id="{52110876-1A90-47DF-8CC1-92F5C1F8B346}" type="slidenum">
              <a:rPr lang="en-US" smtClean="0"/>
              <a:pPr/>
              <a:t>54</a:t>
            </a:fld>
            <a:endParaRPr lang="en-US" dirty="0"/>
          </a:p>
        </p:txBody>
      </p:sp>
      <p:pic>
        <p:nvPicPr>
          <p:cNvPr id="11" name="Picture 10" descr="C:\Users\Behzad\Desktop\Delivery method\question-mark.jpg" title="signo de interrogación">
            <a:extLst>
              <a:ext uri="{FF2B5EF4-FFF2-40B4-BE49-F238E27FC236}">
                <a16:creationId xmlns:a16="http://schemas.microsoft.com/office/drawing/2014/main" id="{216A1329-8167-4F9B-8865-BA6B4ADD74CA}"/>
              </a:ext>
            </a:extLst>
          </p:cNvPr>
          <p:cNvPicPr>
            <a:picLocks noChangeAspect="1" noChangeArrowheads="1"/>
          </p:cNvPicPr>
          <p:nvPr/>
        </p:nvPicPr>
        <p:blipFill>
          <a:blip r:embed="rId3" cstate="print"/>
          <a:srcRect/>
          <a:stretch>
            <a:fillRect/>
          </a:stretch>
        </p:blipFill>
        <p:spPr bwMode="auto">
          <a:xfrm>
            <a:off x="3295650" y="3313771"/>
            <a:ext cx="2857500" cy="2857500"/>
          </a:xfrm>
          <a:prstGeom prst="rect">
            <a:avLst/>
          </a:prstGeom>
          <a:noFill/>
        </p:spPr>
      </p:pic>
    </p:spTree>
    <p:extLst>
      <p:ext uri="{BB962C8B-B14F-4D97-AF65-F5344CB8AC3E}">
        <p14:creationId xmlns:p14="http://schemas.microsoft.com/office/powerpoint/2010/main" val="4181973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0B13F41A-6FA1-45CE-947E-AC2EE87A79D9}"/>
              </a:ext>
            </a:extLst>
          </p:cNvPr>
          <p:cNvSpPr txBox="1">
            <a:spLocks/>
          </p:cNvSpPr>
          <p:nvPr/>
        </p:nvSpPr>
        <p:spPr>
          <a:xfrm>
            <a:off x="326263" y="1447800"/>
            <a:ext cx="8665337" cy="5105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419" sz="2800" dirty="0"/>
              <a:t>Independientemente del método de control de exposición que se utilice, todos los empleadores de construcción cubiertos por la norma deben:</a:t>
            </a:r>
          </a:p>
          <a:p>
            <a:pPr marL="692150"/>
            <a:r>
              <a:rPr lang="es-419" sz="2000" dirty="0"/>
              <a:t>Establecer e implementar un plan de control de exposición por escrito.</a:t>
            </a:r>
          </a:p>
          <a:p>
            <a:pPr marL="692150"/>
            <a:r>
              <a:rPr lang="es-419" sz="2000" dirty="0"/>
              <a:t>Designar una persona competente para implementar el plan escrito de control de exposición.</a:t>
            </a:r>
          </a:p>
          <a:p>
            <a:pPr marL="692150"/>
            <a:r>
              <a:rPr lang="es-419" sz="2000" dirty="0"/>
              <a:t>Restringir las prácticas de limpieza.</a:t>
            </a:r>
          </a:p>
          <a:p>
            <a:pPr marL="692150"/>
            <a:r>
              <a:rPr lang="es-419" sz="2000" dirty="0"/>
              <a:t>Ofrecer exámenes médicos, incluyendo radiografías de tórax y pruebas de función pulmonar, cada tres años para los trabajadores a quienes la norma exige que usen un respirador durante 30 días o más por año.</a:t>
            </a:r>
          </a:p>
          <a:p>
            <a:pPr marL="692150"/>
            <a:r>
              <a:rPr lang="es-419" sz="2000" dirty="0"/>
              <a:t>Capacitar a los trabajadores en las operaciones de trabajo que resulten en la exposición a la sílice y las formas de limitar la exposición.</a:t>
            </a:r>
          </a:p>
          <a:p>
            <a:pPr marL="692150"/>
            <a:r>
              <a:rPr lang="es-419" sz="2000" dirty="0"/>
              <a:t>Mantener registros de mediciones de exposición, datos objetivos y exámenes médicos.</a:t>
            </a:r>
          </a:p>
          <a:p>
            <a:pPr lvl="1"/>
            <a:endParaRPr lang="es-419" sz="2400" dirty="0"/>
          </a:p>
          <a:p>
            <a:pPr marL="342900" lvl="1" indent="0">
              <a:buNone/>
            </a:pPr>
            <a:endParaRPr lang="es-419" sz="2400" dirty="0"/>
          </a:p>
          <a:p>
            <a:pPr marL="0" indent="0">
              <a:buNone/>
            </a:pPr>
            <a:endParaRPr lang="es-419" sz="2800" dirty="0"/>
          </a:p>
        </p:txBody>
      </p:sp>
      <p:sp>
        <p:nvSpPr>
          <p:cNvPr id="2" name="Title 1" hidden="1"/>
          <p:cNvSpPr>
            <a:spLocks noGrp="1"/>
          </p:cNvSpPr>
          <p:nvPr>
            <p:ph type="title"/>
          </p:nvPr>
        </p:nvSpPr>
        <p:spPr>
          <a:xfrm>
            <a:off x="544131" y="457200"/>
            <a:ext cx="8229600" cy="1143000"/>
          </a:xfrm>
        </p:spPr>
        <p:txBody>
          <a:bodyPr>
            <a:normAutofit fontScale="90000"/>
          </a:bodyPr>
          <a:lstStyle/>
          <a:p>
            <a:r>
              <a:rPr lang="es-419"/>
              <a:t>Qué esperar en el trabajo (2) </a:t>
            </a:r>
            <a:br>
              <a:rPr lang="es-419"/>
            </a:b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s-419" smtClean="0"/>
              <a:t>6</a:t>
            </a:fld>
            <a:endParaRPr lang="es-419" dirty="0"/>
          </a:p>
        </p:txBody>
      </p:sp>
      <p:sp>
        <p:nvSpPr>
          <p:cNvPr id="5"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419" dirty="0"/>
              <a:t>Qué esperar en el trabajo </a:t>
            </a:r>
            <a:r>
              <a:rPr lang="es-419" sz="1800" dirty="0"/>
              <a:t>(2) </a:t>
            </a:r>
          </a:p>
        </p:txBody>
      </p:sp>
    </p:spTree>
    <p:extLst>
      <p:ext uri="{BB962C8B-B14F-4D97-AF65-F5344CB8AC3E}">
        <p14:creationId xmlns:p14="http://schemas.microsoft.com/office/powerpoint/2010/main" val="1464602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0B13F41A-6FA1-45CE-947E-AC2EE87A79D9}"/>
              </a:ext>
            </a:extLst>
          </p:cNvPr>
          <p:cNvSpPr txBox="1">
            <a:spLocks/>
          </p:cNvSpPr>
          <p:nvPr/>
        </p:nvSpPr>
        <p:spPr>
          <a:xfrm>
            <a:off x="333173" y="1524000"/>
            <a:ext cx="8477655" cy="330070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700" dirty="0"/>
              <a:t>La Tabla 1 es una lista de 18 tareas y de las precauciones qué deben tomarse al realizarlas</a:t>
            </a:r>
            <a:r>
              <a:rPr lang="en-US" sz="2700" dirty="0"/>
              <a:t>. </a:t>
            </a:r>
          </a:p>
          <a:p>
            <a:pPr lvl="1"/>
            <a:r>
              <a:rPr lang="es-ES" sz="2400" dirty="0"/>
              <a:t>La cantidad de tiempo empleado en una tarea puede afectar la protección respiratoria necesaria</a:t>
            </a:r>
          </a:p>
          <a:p>
            <a:pPr lvl="1"/>
            <a:r>
              <a:rPr lang="es-ES" sz="2400" dirty="0"/>
              <a:t>Estar adentro o afuera también puede afectar la protección respiratoria que se necesita</a:t>
            </a:r>
            <a:endParaRPr lang="en-US" sz="1800" dirty="0"/>
          </a:p>
          <a:p>
            <a:pPr lvl="2"/>
            <a:endParaRPr lang="en-US" sz="1800" dirty="0"/>
          </a:p>
          <a:p>
            <a:pPr marL="0" indent="0">
              <a:buNone/>
            </a:pPr>
            <a:endParaRPr lang="en-US" sz="2400" dirty="0"/>
          </a:p>
        </p:txBody>
      </p:sp>
      <p:sp>
        <p:nvSpPr>
          <p:cNvPr id="2" name="Title 1" hidden="1"/>
          <p:cNvSpPr>
            <a:spLocks noGrp="1"/>
          </p:cNvSpPr>
          <p:nvPr>
            <p:ph type="title"/>
          </p:nvPr>
        </p:nvSpPr>
        <p:spPr>
          <a:xfrm>
            <a:off x="304800" y="381000"/>
            <a:ext cx="8229600" cy="1143000"/>
          </a:xfrm>
        </p:spPr>
        <p:txBody>
          <a:bodyPr>
            <a:normAutofit fontScale="90000"/>
          </a:bodyPr>
          <a:lstStyle/>
          <a:p>
            <a:r>
              <a:rPr lang="es-ES" dirty="0"/>
              <a:t>Exposición especificada y métodos de control</a:t>
            </a:r>
            <a:r>
              <a:rPr lang="en-US" dirty="0"/>
              <a:t/>
            </a:r>
            <a:br>
              <a:rPr lang="en-US" dirty="0"/>
            </a:b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7</a:t>
            </a:fld>
            <a:endParaRPr lang="en-US"/>
          </a:p>
        </p:txBody>
      </p:sp>
      <p:sp>
        <p:nvSpPr>
          <p:cNvPr id="6"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algn="l"/>
            <a:r>
              <a:rPr lang="es-ES" dirty="0" smtClean="0"/>
              <a:t>  Exposición </a:t>
            </a:r>
            <a:r>
              <a:rPr lang="es-ES" dirty="0"/>
              <a:t>especificada y métodos de control</a:t>
            </a:r>
            <a:endParaRPr lang="en-US" dirty="0"/>
          </a:p>
        </p:txBody>
      </p:sp>
      <p:sp>
        <p:nvSpPr>
          <p:cNvPr id="8" name="TextBox 7">
            <a:extLst>
              <a:ext uri="{FF2B5EF4-FFF2-40B4-BE49-F238E27FC236}">
                <a16:creationId xmlns:a16="http://schemas.microsoft.com/office/drawing/2014/main" id="{D6A8D5A0-8A75-44E7-B470-ACCC32845F39}"/>
              </a:ext>
            </a:extLst>
          </p:cNvPr>
          <p:cNvSpPr txBox="1"/>
          <p:nvPr/>
        </p:nvSpPr>
        <p:spPr>
          <a:xfrm>
            <a:off x="6612158" y="711234"/>
            <a:ext cx="2198669" cy="369332"/>
          </a:xfrm>
          <a:prstGeom prst="rect">
            <a:avLst/>
          </a:prstGeom>
          <a:noFill/>
        </p:spPr>
        <p:txBody>
          <a:bodyPr wrap="square" rtlCol="0">
            <a:spAutoFit/>
          </a:bodyPr>
          <a:lstStyle/>
          <a:p>
            <a:pPr algn="r"/>
            <a:r>
              <a:rPr lang="en-US" dirty="0">
                <a:solidFill>
                  <a:schemeClr val="bg1"/>
                </a:solidFill>
              </a:rPr>
              <a:t>1926.1153 (c)</a:t>
            </a:r>
            <a:endParaRPr lang="en-US" dirty="0"/>
          </a:p>
        </p:txBody>
      </p:sp>
    </p:spTree>
    <p:extLst>
      <p:ext uri="{BB962C8B-B14F-4D97-AF65-F5344CB8AC3E}">
        <p14:creationId xmlns:p14="http://schemas.microsoft.com/office/powerpoint/2010/main" val="3115633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a:xfrm>
            <a:off x="457199" y="540702"/>
            <a:ext cx="8229600" cy="1143000"/>
          </a:xfrm>
        </p:spPr>
        <p:txBody>
          <a:bodyPr>
            <a:normAutofit fontScale="90000"/>
          </a:bodyPr>
          <a:lstStyle/>
          <a:p>
            <a:r>
              <a:rPr lang="es-419" dirty="0"/>
              <a:t>Exposición especificada y métodos de control (1)</a:t>
            </a:r>
            <a:br>
              <a:rPr lang="es-419" dirty="0"/>
            </a:br>
            <a:endParaRPr lang="en-US" dirty="0"/>
          </a:p>
        </p:txBody>
      </p:sp>
      <p:sp>
        <p:nvSpPr>
          <p:cNvPr id="3"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s-419" smtClean="0"/>
              <a:t>8</a:t>
            </a:fld>
            <a:endParaRPr lang="es-419" dirty="0"/>
          </a:p>
        </p:txBody>
      </p:sp>
      <p:sp>
        <p:nvSpPr>
          <p:cNvPr id="6"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s-419" dirty="0"/>
              <a:t>Exposición especificada y métodos de control </a:t>
            </a:r>
            <a:r>
              <a:rPr lang="es-419" sz="1800" dirty="0"/>
              <a:t>(1)</a:t>
            </a:r>
          </a:p>
        </p:txBody>
      </p:sp>
      <p:sp>
        <p:nvSpPr>
          <p:cNvPr id="2" name="TextBox 1"/>
          <p:cNvSpPr txBox="1"/>
          <p:nvPr/>
        </p:nvSpPr>
        <p:spPr>
          <a:xfrm>
            <a:off x="190499" y="1577413"/>
            <a:ext cx="1032270" cy="369332"/>
          </a:xfrm>
          <a:prstGeom prst="rect">
            <a:avLst/>
          </a:prstGeom>
          <a:noFill/>
        </p:spPr>
        <p:txBody>
          <a:bodyPr wrap="none" rtlCol="0">
            <a:spAutoFit/>
          </a:bodyPr>
          <a:lstStyle/>
          <a:p>
            <a:r>
              <a:rPr lang="es-419" dirty="0"/>
              <a:t>Tabla 1-1</a:t>
            </a:r>
          </a:p>
        </p:txBody>
      </p:sp>
      <p:pic>
        <p:nvPicPr>
          <p:cNvPr id="7" name="Picture 6" title="Tabla Methodos de control"/>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905000"/>
            <a:ext cx="8790432" cy="4553712"/>
          </a:xfrm>
          <a:prstGeom prst="rect">
            <a:avLst/>
          </a:prstGeom>
        </p:spPr>
      </p:pic>
    </p:spTree>
    <p:extLst>
      <p:ext uri="{BB962C8B-B14F-4D97-AF65-F5344CB8AC3E}">
        <p14:creationId xmlns:p14="http://schemas.microsoft.com/office/powerpoint/2010/main" val="993094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tationary masonry saw">
            <a:extLst>
              <a:ext uri="{FF2B5EF4-FFF2-40B4-BE49-F238E27FC236}">
                <a16:creationId xmlns:a16="http://schemas.microsoft.com/office/drawing/2014/main" id="{B397B880-D08C-4ADD-911F-542A8F0D29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4635" y="1531880"/>
            <a:ext cx="2649174" cy="1552605"/>
          </a:xfrm>
          <a:prstGeom prst="rect">
            <a:avLst/>
          </a:prstGeom>
        </p:spPr>
      </p:pic>
      <p:pic>
        <p:nvPicPr>
          <p:cNvPr id="15" name="Picture 14" descr="Handheld power saw">
            <a:extLst>
              <a:ext uri="{FF2B5EF4-FFF2-40B4-BE49-F238E27FC236}">
                <a16:creationId xmlns:a16="http://schemas.microsoft.com/office/drawing/2014/main" id="{CE633444-E030-4128-AB0F-91FEECF1D7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0625" y="1531880"/>
            <a:ext cx="2782751" cy="1630892"/>
          </a:xfrm>
          <a:prstGeom prst="rect">
            <a:avLst/>
          </a:prstGeom>
        </p:spPr>
      </p:pic>
      <p:pic>
        <p:nvPicPr>
          <p:cNvPr id="16" name="Picture 2" descr="Saw for fiber cement board">
            <a:extLst>
              <a:ext uri="{FF2B5EF4-FFF2-40B4-BE49-F238E27FC236}">
                <a16:creationId xmlns:a16="http://schemas.microsoft.com/office/drawing/2014/main" id="{EC6FF950-66E9-4110-8D85-DC242F53FD9D}"/>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156614" y="1565689"/>
            <a:ext cx="2782751" cy="16358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hidden="1"/>
          <p:cNvSpPr>
            <a:spLocks noGrp="1"/>
          </p:cNvSpPr>
          <p:nvPr>
            <p:ph type="title"/>
          </p:nvPr>
        </p:nvSpPr>
        <p:spPr/>
        <p:txBody>
          <a:bodyPr>
            <a:normAutofit fontScale="90000"/>
          </a:bodyPr>
          <a:lstStyle/>
          <a:p>
            <a:r>
              <a:rPr lang="es-ES" dirty="0"/>
              <a:t>Exposición especificada y métodos de control</a:t>
            </a:r>
            <a:endParaRPr lang="en-US" dirty="0"/>
          </a:p>
        </p:txBody>
      </p:sp>
      <p:sp>
        <p:nvSpPr>
          <p:cNvPr id="18" name="Slide Number Placeholder 2">
            <a:extLst>
              <a:ext uri="{FF2B5EF4-FFF2-40B4-BE49-F238E27FC236}">
                <a16:creationId xmlns:a16="http://schemas.microsoft.com/office/drawing/2014/main" id="{6591B2DE-5D1F-45B2-9EAE-8EB2ABDB63A0}"/>
              </a:ext>
            </a:extLst>
          </p:cNvPr>
          <p:cNvSpPr>
            <a:spLocks noGrp="1"/>
          </p:cNvSpPr>
          <p:nvPr>
            <p:ph type="sldNum" sz="quarter" idx="12"/>
          </p:nvPr>
        </p:nvSpPr>
        <p:spPr/>
        <p:txBody>
          <a:bodyPr/>
          <a:lstStyle/>
          <a:p>
            <a:fld id="{28816688-2CA4-405C-BAB2-1CEDA431D415}" type="slidenum">
              <a:rPr lang="en-US" smtClean="0"/>
              <a:t>9</a:t>
            </a:fld>
            <a:endParaRPr lang="en-US" dirty="0"/>
          </a:p>
        </p:txBody>
      </p:sp>
      <p:cxnSp>
        <p:nvCxnSpPr>
          <p:cNvPr id="8" name="Straight Connector 7" title="Black vertical line"/>
          <p:cNvCxnSpPr/>
          <p:nvPr/>
        </p:nvCxnSpPr>
        <p:spPr>
          <a:xfrm>
            <a:off x="2971800" y="1143000"/>
            <a:ext cx="0" cy="2819400"/>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title="Black vertical line"/>
          <p:cNvCxnSpPr/>
          <p:nvPr/>
        </p:nvCxnSpPr>
        <p:spPr>
          <a:xfrm>
            <a:off x="6096000" y="1143000"/>
            <a:ext cx="0" cy="2819400"/>
          </a:xfrm>
          <a:prstGeom prst="line">
            <a:avLst/>
          </a:prstGeom>
          <a:ln w="28575"/>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200AC50D-90E0-46BE-890E-A1E32B382097}"/>
              </a:ext>
            </a:extLst>
          </p:cNvPr>
          <p:cNvSpPr txBox="1"/>
          <p:nvPr/>
        </p:nvSpPr>
        <p:spPr>
          <a:xfrm>
            <a:off x="204635" y="3201522"/>
            <a:ext cx="2649174" cy="646331"/>
          </a:xfrm>
          <a:prstGeom prst="rect">
            <a:avLst/>
          </a:prstGeom>
          <a:noFill/>
        </p:spPr>
        <p:txBody>
          <a:bodyPr wrap="square" rtlCol="0">
            <a:spAutoFit/>
          </a:bodyPr>
          <a:lstStyle/>
          <a:p>
            <a:pPr algn="ctr"/>
            <a:r>
              <a:rPr lang="es-419" dirty="0"/>
              <a:t>Sierra de albañilería estacionaria</a:t>
            </a:r>
          </a:p>
        </p:txBody>
      </p:sp>
      <p:sp>
        <p:nvSpPr>
          <p:cNvPr id="13" name="TextBox 12">
            <a:extLst>
              <a:ext uri="{FF2B5EF4-FFF2-40B4-BE49-F238E27FC236}">
                <a16:creationId xmlns:a16="http://schemas.microsoft.com/office/drawing/2014/main" id="{620BDD2A-F5B4-4E5D-9D0F-7226A09AA371}"/>
              </a:ext>
            </a:extLst>
          </p:cNvPr>
          <p:cNvSpPr txBox="1"/>
          <p:nvPr/>
        </p:nvSpPr>
        <p:spPr>
          <a:xfrm>
            <a:off x="3276600" y="3256002"/>
            <a:ext cx="2686776" cy="369332"/>
          </a:xfrm>
          <a:prstGeom prst="rect">
            <a:avLst/>
          </a:prstGeom>
          <a:noFill/>
        </p:spPr>
        <p:txBody>
          <a:bodyPr wrap="square" rtlCol="0">
            <a:spAutoFit/>
          </a:bodyPr>
          <a:lstStyle/>
          <a:p>
            <a:pPr algn="ctr"/>
            <a:r>
              <a:rPr lang="es-419" dirty="0"/>
              <a:t>Sierra de mano</a:t>
            </a:r>
          </a:p>
        </p:txBody>
      </p:sp>
      <p:sp>
        <p:nvSpPr>
          <p:cNvPr id="17" name="TextBox 16">
            <a:extLst>
              <a:ext uri="{FF2B5EF4-FFF2-40B4-BE49-F238E27FC236}">
                <a16:creationId xmlns:a16="http://schemas.microsoft.com/office/drawing/2014/main" id="{AA801E90-1CE6-49E8-B55B-454D98AD48EE}"/>
              </a:ext>
            </a:extLst>
          </p:cNvPr>
          <p:cNvSpPr txBox="1"/>
          <p:nvPr/>
        </p:nvSpPr>
        <p:spPr>
          <a:xfrm>
            <a:off x="6144891" y="3271829"/>
            <a:ext cx="2782751" cy="646331"/>
          </a:xfrm>
          <a:prstGeom prst="rect">
            <a:avLst/>
          </a:prstGeom>
          <a:noFill/>
        </p:spPr>
        <p:txBody>
          <a:bodyPr wrap="square" rtlCol="0">
            <a:spAutoFit/>
          </a:bodyPr>
          <a:lstStyle/>
          <a:p>
            <a:pPr algn="ctr"/>
            <a:r>
              <a:rPr lang="es-ES" dirty="0"/>
              <a:t>Sierra para tablero de fibrocemento</a:t>
            </a:r>
            <a:endParaRPr lang="es-419" dirty="0"/>
          </a:p>
        </p:txBody>
      </p:sp>
      <p:sp>
        <p:nvSpPr>
          <p:cNvPr id="20" name="Title 1">
            <a:extLst>
              <a:ext uri="{FF2B5EF4-FFF2-40B4-BE49-F238E27FC236}">
                <a16:creationId xmlns:a16="http://schemas.microsoft.com/office/drawing/2014/main" id="{0DF13CD2-934F-4A0C-80DA-5E5ACF5E5C42}"/>
              </a:ext>
            </a:extLst>
          </p:cNvPr>
          <p:cNvSpPr txBox="1">
            <a:spLocks/>
          </p:cNvSpPr>
          <p:nvPr/>
        </p:nvSpPr>
        <p:spPr>
          <a:xfrm>
            <a:off x="394554" y="5398165"/>
            <a:ext cx="8354891" cy="697835"/>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450"/>
              </a:spcAft>
            </a:pPr>
            <a:r>
              <a:rPr lang="es-ES" sz="2400" dirty="0"/>
              <a:t>Exposición especificada y métodos de control (Tabla 1-1)</a:t>
            </a:r>
          </a:p>
          <a:p>
            <a:pPr algn="ctr">
              <a:spcAft>
                <a:spcPts val="450"/>
              </a:spcAft>
            </a:pPr>
            <a:r>
              <a:rPr lang="es-ES" sz="2400" dirty="0"/>
              <a:t>Ejemplos de equipos típicos</a:t>
            </a:r>
            <a:endParaRPr lang="es-419" sz="2400" dirty="0"/>
          </a:p>
        </p:txBody>
      </p:sp>
    </p:spTree>
    <p:extLst>
      <p:ext uri="{BB962C8B-B14F-4D97-AF65-F5344CB8AC3E}">
        <p14:creationId xmlns:p14="http://schemas.microsoft.com/office/powerpoint/2010/main" val="3320239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4595</Words>
  <Application>Microsoft Office PowerPoint</Application>
  <PresentationFormat>On-screen Show (4:3)</PresentationFormat>
  <Paragraphs>384</Paragraphs>
  <Slides>54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inherit</vt:lpstr>
      <vt:lpstr>Times New Roman</vt:lpstr>
      <vt:lpstr>Wingdings</vt:lpstr>
      <vt:lpstr>Office Theme</vt:lpstr>
      <vt:lpstr>La nueva norma de OSHA - 1926.1153</vt:lpstr>
      <vt:lpstr>Aviso de exención de responsabilidad </vt:lpstr>
      <vt:lpstr>Número de muertes por silicosis, Estados Unidos, 2001–2010 </vt:lpstr>
      <vt:lpstr>Alc Alcance y aplicación ance y aplicación</vt:lpstr>
      <vt:lpstr>Qué esperar en el trabajo (1) </vt:lpstr>
      <vt:lpstr>Qué esperar en el trabajo (2)  </vt:lpstr>
      <vt:lpstr>Exposición especificada y métodos de control </vt:lpstr>
      <vt:lpstr>Exposición especificada y métodos de control (1) </vt:lpstr>
      <vt:lpstr>Exposición especificada y métodos de control</vt:lpstr>
      <vt:lpstr>Exposición especificada y métodos de control (2) </vt:lpstr>
      <vt:lpstr>Exposición especificada y métodos de control (Tabla 1-2) Ejemplos de equipos típicos</vt:lpstr>
      <vt:lpstr>Exposición especificada y métodos de control (3) </vt:lpstr>
      <vt:lpstr>Exposición especificada y métodos de control </vt:lpstr>
      <vt:lpstr>Exposición especificada y métodos de control (4) </vt:lpstr>
      <vt:lpstr> Exposición especificada y métodos de control</vt:lpstr>
      <vt:lpstr>Exposición especificada y métodos de control (5)</vt:lpstr>
      <vt:lpstr>Exposición especificada y métodos de control (5) </vt:lpstr>
      <vt:lpstr>Exposición especificada y métodos de control (6) </vt:lpstr>
      <vt:lpstr>Exposición especificada y métodos de control   </vt:lpstr>
      <vt:lpstr>Exposición especificada y métodos de control (7) </vt:lpstr>
      <vt:lpstr>Exposición especificada y métodos de control    </vt:lpstr>
      <vt:lpstr>Exposición especificada y métodos de control (8) </vt:lpstr>
      <vt:lpstr>Exposición especificada y métodos de control (9) </vt:lpstr>
      <vt:lpstr>Exposición especificada y métodos de control  </vt:lpstr>
      <vt:lpstr>Exposición especificada y métodos de control (10) </vt:lpstr>
      <vt:lpstr> Exposición especificada y métodos de control  </vt:lpstr>
      <vt:lpstr>Specified Exposure and Control Methods (11) </vt:lpstr>
      <vt:lpstr>Tabla 1 Implementación</vt:lpstr>
      <vt:lpstr> Tabla 1 Implementación</vt:lpstr>
      <vt:lpstr> Métodos alternativos de control de la exposición </vt:lpstr>
      <vt:lpstr>Opción de rendimiento</vt:lpstr>
      <vt:lpstr>Opción de monitoreo programado (1) </vt:lpstr>
      <vt:lpstr>Opción de monitoreo programado (2) </vt:lpstr>
      <vt:lpstr>Opción de monitoreo programado (3)</vt:lpstr>
      <vt:lpstr>Opción de Monitoreo Programado (4) </vt:lpstr>
      <vt:lpstr> Opción de monitoreo programado (5)</vt:lpstr>
      <vt:lpstr>Opción de monitoreo programado (6) </vt:lpstr>
      <vt:lpstr>Notificación al empleado </vt:lpstr>
      <vt:lpstr>Observación de Monitoreo </vt:lpstr>
      <vt:lpstr>Métodos de Cumplimiento</vt:lpstr>
      <vt:lpstr>Protección respiratoria (1) </vt:lpstr>
      <vt:lpstr>Protección respiratoria (2) </vt:lpstr>
      <vt:lpstr>Actividades de limpieza </vt:lpstr>
      <vt:lpstr>Plan Escrito  de Control de Exposición (1) </vt:lpstr>
      <vt:lpstr>Plan Escrito  de Control de Exposición (2) </vt:lpstr>
      <vt:lpstr>Vigilancia médica (1) </vt:lpstr>
      <vt:lpstr>Vigilancia médica (2) </vt:lpstr>
      <vt:lpstr>Vigilancia médica (3) </vt:lpstr>
      <vt:lpstr>Comunicación sobre los peligros de la sílice </vt:lpstr>
      <vt:lpstr> Información y capacitación de empleados</vt:lpstr>
      <vt:lpstr>Mantenimiento de registros (1) </vt:lpstr>
      <vt:lpstr>Mantenimiento de registros (2) </vt:lpstr>
      <vt:lpstr>Mantenimiento de registros (3) </vt:lpstr>
      <vt:lpstr>Preguntas de revisión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2020-04-22T17:46:43Z</dcterms:created>
  <dcterms:modified xsi:type="dcterms:W3CDTF">2020-04-22T19:18:37Z</dcterms:modified>
</cp:coreProperties>
</file>