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9"/>
  </p:notesMasterIdLst>
  <p:handoutMasterIdLst>
    <p:handoutMasterId r:id="rId20"/>
  </p:handoutMasterIdLst>
  <p:sldIdLst>
    <p:sldId id="256" r:id="rId2"/>
    <p:sldId id="655" r:id="rId3"/>
    <p:sldId id="620" r:id="rId4"/>
    <p:sldId id="635" r:id="rId5"/>
    <p:sldId id="639" r:id="rId6"/>
    <p:sldId id="636" r:id="rId7"/>
    <p:sldId id="641" r:id="rId8"/>
    <p:sldId id="640" r:id="rId9"/>
    <p:sldId id="643" r:id="rId10"/>
    <p:sldId id="645" r:id="rId11"/>
    <p:sldId id="646" r:id="rId12"/>
    <p:sldId id="648" r:id="rId13"/>
    <p:sldId id="647" r:id="rId14"/>
    <p:sldId id="653" r:id="rId15"/>
    <p:sldId id="654" r:id="rId16"/>
    <p:sldId id="651" r:id="rId17"/>
    <p:sldId id="652" r:id="rId18"/>
  </p:sldIdLst>
  <p:sldSz cx="9144000" cy="6858000" type="screen4x3"/>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3409"/>
    <a:srgbClr val="7D14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36" autoAdjust="0"/>
    <p:restoredTop sz="92560" autoAdjust="0"/>
  </p:normalViewPr>
  <p:slideViewPr>
    <p:cSldViewPr>
      <p:cViewPr varScale="1">
        <p:scale>
          <a:sx n="66" d="100"/>
          <a:sy n="66" d="100"/>
        </p:scale>
        <p:origin x="1651" y="4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5693"/>
          </a:xfrm>
          <a:prstGeom prst="rect">
            <a:avLst/>
          </a:prstGeom>
        </p:spPr>
        <p:txBody>
          <a:bodyPr vert="horz" lIns="91986" tIns="45993" rIns="91986" bIns="45993" rtlCol="0"/>
          <a:lstStyle>
            <a:lvl1pPr algn="l">
              <a:defRPr sz="1200"/>
            </a:lvl1pPr>
          </a:lstStyle>
          <a:p>
            <a:endParaRPr lang="en-US"/>
          </a:p>
        </p:txBody>
      </p:sp>
      <p:sp>
        <p:nvSpPr>
          <p:cNvPr id="3" name="Date Placeholder 2"/>
          <p:cNvSpPr>
            <a:spLocks noGrp="1"/>
          </p:cNvSpPr>
          <p:nvPr>
            <p:ph type="dt" sz="quarter" idx="1"/>
          </p:nvPr>
        </p:nvSpPr>
        <p:spPr>
          <a:xfrm>
            <a:off x="3884614" y="1"/>
            <a:ext cx="2971800" cy="465693"/>
          </a:xfrm>
          <a:prstGeom prst="rect">
            <a:avLst/>
          </a:prstGeom>
        </p:spPr>
        <p:txBody>
          <a:bodyPr vert="horz" lIns="91986" tIns="45993" rIns="91986" bIns="45993" rtlCol="0"/>
          <a:lstStyle>
            <a:lvl1pPr algn="r">
              <a:defRPr sz="1200"/>
            </a:lvl1pPr>
          </a:lstStyle>
          <a:p>
            <a:fld id="{DA8E9BB4-44F7-4DEA-9B8E-3D8371D93B38}" type="datetimeFigureOut">
              <a:rPr lang="en-US" smtClean="0"/>
              <a:pPr/>
              <a:t>4/22/2020</a:t>
            </a:fld>
            <a:endParaRPr lang="en-US"/>
          </a:p>
        </p:txBody>
      </p:sp>
      <p:sp>
        <p:nvSpPr>
          <p:cNvPr id="4" name="Footer Placeholder 3"/>
          <p:cNvSpPr>
            <a:spLocks noGrp="1"/>
          </p:cNvSpPr>
          <p:nvPr>
            <p:ph type="ftr" sz="quarter" idx="2"/>
          </p:nvPr>
        </p:nvSpPr>
        <p:spPr>
          <a:xfrm>
            <a:off x="0" y="8846554"/>
            <a:ext cx="2971800" cy="465693"/>
          </a:xfrm>
          <a:prstGeom prst="rect">
            <a:avLst/>
          </a:prstGeom>
        </p:spPr>
        <p:txBody>
          <a:bodyPr vert="horz" lIns="91986" tIns="45993" rIns="91986" bIns="45993" rtlCol="0" anchor="b"/>
          <a:lstStyle>
            <a:lvl1pPr algn="l">
              <a:defRPr sz="1200"/>
            </a:lvl1pPr>
          </a:lstStyle>
          <a:p>
            <a:endParaRPr lang="en-US"/>
          </a:p>
        </p:txBody>
      </p:sp>
      <p:sp>
        <p:nvSpPr>
          <p:cNvPr id="5" name="Slide Number Placeholder 4"/>
          <p:cNvSpPr>
            <a:spLocks noGrp="1"/>
          </p:cNvSpPr>
          <p:nvPr>
            <p:ph type="sldNum" sz="quarter" idx="3"/>
          </p:nvPr>
        </p:nvSpPr>
        <p:spPr>
          <a:xfrm>
            <a:off x="3884614" y="8846554"/>
            <a:ext cx="2971800" cy="465693"/>
          </a:xfrm>
          <a:prstGeom prst="rect">
            <a:avLst/>
          </a:prstGeom>
        </p:spPr>
        <p:txBody>
          <a:bodyPr vert="horz" lIns="91986" tIns="45993" rIns="91986" bIns="45993" rtlCol="0" anchor="b"/>
          <a:lstStyle>
            <a:lvl1pPr algn="r">
              <a:defRPr sz="1200"/>
            </a:lvl1pPr>
          </a:lstStyle>
          <a:p>
            <a:fld id="{883ABEF7-02BA-4D96-BCE2-31D88BF85EF8}" type="slidenum">
              <a:rPr lang="en-US" smtClean="0"/>
              <a:pPr/>
              <a:t>‹#›</a:t>
            </a:fld>
            <a:endParaRPr lang="en-US"/>
          </a:p>
        </p:txBody>
      </p:sp>
    </p:spTree>
    <p:extLst>
      <p:ext uri="{BB962C8B-B14F-4D97-AF65-F5344CB8AC3E}">
        <p14:creationId xmlns:p14="http://schemas.microsoft.com/office/powerpoint/2010/main" val="22945019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5693"/>
          </a:xfrm>
          <a:prstGeom prst="rect">
            <a:avLst/>
          </a:prstGeom>
        </p:spPr>
        <p:txBody>
          <a:bodyPr vert="horz" lIns="91986" tIns="45993" rIns="91986" bIns="45993" rtlCol="0"/>
          <a:lstStyle>
            <a:lvl1pPr algn="l">
              <a:defRPr sz="1200"/>
            </a:lvl1pPr>
          </a:lstStyle>
          <a:p>
            <a:endParaRPr lang="en-US"/>
          </a:p>
        </p:txBody>
      </p:sp>
      <p:sp>
        <p:nvSpPr>
          <p:cNvPr id="3" name="Date Placeholder 2"/>
          <p:cNvSpPr>
            <a:spLocks noGrp="1"/>
          </p:cNvSpPr>
          <p:nvPr>
            <p:ph type="dt" idx="1"/>
          </p:nvPr>
        </p:nvSpPr>
        <p:spPr>
          <a:xfrm>
            <a:off x="3884614" y="1"/>
            <a:ext cx="2971800" cy="465693"/>
          </a:xfrm>
          <a:prstGeom prst="rect">
            <a:avLst/>
          </a:prstGeom>
        </p:spPr>
        <p:txBody>
          <a:bodyPr vert="horz" lIns="91986" tIns="45993" rIns="91986" bIns="45993" rtlCol="0"/>
          <a:lstStyle>
            <a:lvl1pPr algn="r">
              <a:defRPr sz="1200"/>
            </a:lvl1pPr>
          </a:lstStyle>
          <a:p>
            <a:fld id="{C89F33DF-AE1D-4581-8A33-D99E1F38685F}" type="datetimeFigureOut">
              <a:rPr lang="en-US" smtClean="0"/>
              <a:pPr/>
              <a:t>4/22/2020</a:t>
            </a:fld>
            <a:endParaRPr lang="en-US"/>
          </a:p>
        </p:txBody>
      </p:sp>
      <p:sp>
        <p:nvSpPr>
          <p:cNvPr id="4" name="Slide Image Placeholder 3"/>
          <p:cNvSpPr>
            <a:spLocks noGrp="1" noRot="1" noChangeAspect="1"/>
          </p:cNvSpPr>
          <p:nvPr>
            <p:ph type="sldImg" idx="2"/>
          </p:nvPr>
        </p:nvSpPr>
        <p:spPr>
          <a:xfrm>
            <a:off x="1101725" y="700088"/>
            <a:ext cx="4654550" cy="3490912"/>
          </a:xfrm>
          <a:prstGeom prst="rect">
            <a:avLst/>
          </a:prstGeom>
          <a:noFill/>
          <a:ln w="12700">
            <a:solidFill>
              <a:prstClr val="black"/>
            </a:solidFill>
          </a:ln>
        </p:spPr>
        <p:txBody>
          <a:bodyPr vert="horz" lIns="91986" tIns="45993" rIns="91986" bIns="45993" rtlCol="0" anchor="ctr"/>
          <a:lstStyle/>
          <a:p>
            <a:endParaRPr lang="en-US"/>
          </a:p>
        </p:txBody>
      </p:sp>
      <p:sp>
        <p:nvSpPr>
          <p:cNvPr id="5" name="Notes Placeholder 4"/>
          <p:cNvSpPr>
            <a:spLocks noGrp="1"/>
          </p:cNvSpPr>
          <p:nvPr>
            <p:ph type="body" sz="quarter" idx="3"/>
          </p:nvPr>
        </p:nvSpPr>
        <p:spPr>
          <a:xfrm>
            <a:off x="685800" y="4424085"/>
            <a:ext cx="5486400" cy="4191239"/>
          </a:xfrm>
          <a:prstGeom prst="rect">
            <a:avLst/>
          </a:prstGeom>
        </p:spPr>
        <p:txBody>
          <a:bodyPr vert="horz" lIns="91986" tIns="45993" rIns="91986" bIns="45993"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6554"/>
            <a:ext cx="2971800" cy="465693"/>
          </a:xfrm>
          <a:prstGeom prst="rect">
            <a:avLst/>
          </a:prstGeom>
        </p:spPr>
        <p:txBody>
          <a:bodyPr vert="horz" lIns="91986" tIns="45993" rIns="91986" bIns="45993" rtlCol="0" anchor="b"/>
          <a:lstStyle>
            <a:lvl1pPr algn="l">
              <a:defRPr sz="1200"/>
            </a:lvl1pPr>
          </a:lstStyle>
          <a:p>
            <a:endParaRPr lang="en-US"/>
          </a:p>
        </p:txBody>
      </p:sp>
      <p:sp>
        <p:nvSpPr>
          <p:cNvPr id="7" name="Slide Number Placeholder 6"/>
          <p:cNvSpPr>
            <a:spLocks noGrp="1"/>
          </p:cNvSpPr>
          <p:nvPr>
            <p:ph type="sldNum" sz="quarter" idx="5"/>
          </p:nvPr>
        </p:nvSpPr>
        <p:spPr>
          <a:xfrm>
            <a:off x="3884614" y="8846554"/>
            <a:ext cx="2971800" cy="465693"/>
          </a:xfrm>
          <a:prstGeom prst="rect">
            <a:avLst/>
          </a:prstGeom>
        </p:spPr>
        <p:txBody>
          <a:bodyPr vert="horz" lIns="91986" tIns="45993" rIns="91986" bIns="45993" rtlCol="0" anchor="b"/>
          <a:lstStyle>
            <a:lvl1pPr algn="r">
              <a:defRPr sz="1200"/>
            </a:lvl1pPr>
          </a:lstStyle>
          <a:p>
            <a:fld id="{39EA3A77-DB7B-407D-927D-D23288866A6D}" type="slidenum">
              <a:rPr lang="en-US" smtClean="0"/>
              <a:pPr/>
              <a:t>‹#›</a:t>
            </a:fld>
            <a:endParaRPr lang="en-US"/>
          </a:p>
        </p:txBody>
      </p:sp>
    </p:spTree>
    <p:extLst>
      <p:ext uri="{BB962C8B-B14F-4D97-AF65-F5344CB8AC3E}">
        <p14:creationId xmlns:p14="http://schemas.microsoft.com/office/powerpoint/2010/main" val="3222730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EA3A77-DB7B-407D-927D-D23288866A6D}" type="slidenum">
              <a:rPr lang="en-US" smtClean="0"/>
              <a:pPr/>
              <a:t>1</a:t>
            </a:fld>
            <a:endParaRPr lang="en-US"/>
          </a:p>
        </p:txBody>
      </p:sp>
    </p:spTree>
    <p:extLst>
      <p:ext uri="{BB962C8B-B14F-4D97-AF65-F5344CB8AC3E}">
        <p14:creationId xmlns:p14="http://schemas.microsoft.com/office/powerpoint/2010/main" val="13484317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r>
              <a:rPr lang="en-US" altLang="en-US" sz="1200" b="0" i="0" u="none" strike="noStrike" kern="1200" baseline="0" dirty="0">
                <a:solidFill>
                  <a:schemeClr val="tx1"/>
                </a:solidFill>
                <a:latin typeface="+mn-lt"/>
                <a:ea typeface="+mn-ea"/>
                <a:cs typeface="+mn-cs"/>
              </a:rPr>
              <a:t>Source: https://foundation.chestnet.org/patient-education-resources/silicosis/</a:t>
            </a:r>
          </a:p>
          <a:p>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10</a:t>
            </a:fld>
            <a:endParaRPr lang="en-US" altLang="en-US">
              <a:latin typeface="Calibri" panose="020F0502020204030204" pitchFamily="34" charset="0"/>
            </a:endParaRPr>
          </a:p>
        </p:txBody>
      </p:sp>
    </p:spTree>
    <p:extLst>
      <p:ext uri="{BB962C8B-B14F-4D97-AF65-F5344CB8AC3E}">
        <p14:creationId xmlns:p14="http://schemas.microsoft.com/office/powerpoint/2010/main" val="15975347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r>
              <a:rPr lang="en-US" altLang="en-US" sz="1200" b="0" i="0" u="none" strike="noStrike" kern="1200" baseline="0" dirty="0">
                <a:solidFill>
                  <a:schemeClr val="tx1"/>
                </a:solidFill>
                <a:latin typeface="+mn-lt"/>
                <a:ea typeface="+mn-ea"/>
                <a:cs typeface="+mn-cs"/>
              </a:rPr>
              <a:t>Source: https://foundation.chestnet.org/patient-education-resources/silicosis/</a:t>
            </a:r>
          </a:p>
          <a:p>
            <a:r>
              <a:rPr lang="en-US" altLang="en-US" sz="1200" b="0" i="0" u="none" strike="noStrike" kern="1200" baseline="0" dirty="0">
                <a:solidFill>
                  <a:schemeClr val="tx1"/>
                </a:solidFill>
                <a:latin typeface="+mn-lt"/>
                <a:ea typeface="+mn-ea"/>
                <a:cs typeface="+mn-cs"/>
              </a:rPr>
              <a:t>Note: We need to make a photo similar for a construction workers.</a:t>
            </a:r>
          </a:p>
          <a:p>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11</a:t>
            </a:fld>
            <a:endParaRPr lang="en-US" altLang="en-US">
              <a:latin typeface="Calibri" panose="020F0502020204030204" pitchFamily="34" charset="0"/>
            </a:endParaRPr>
          </a:p>
        </p:txBody>
      </p:sp>
    </p:spTree>
    <p:extLst>
      <p:ext uri="{BB962C8B-B14F-4D97-AF65-F5344CB8AC3E}">
        <p14:creationId xmlns:p14="http://schemas.microsoft.com/office/powerpoint/2010/main" val="15109945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r>
              <a:rPr lang="en-US" altLang="en-US" sz="1200" b="0" i="0" u="none" strike="noStrike" kern="1200" baseline="0" dirty="0">
                <a:solidFill>
                  <a:schemeClr val="tx1"/>
                </a:solidFill>
                <a:latin typeface="+mn-lt"/>
                <a:ea typeface="+mn-ea"/>
                <a:cs typeface="+mn-cs"/>
              </a:rPr>
              <a:t>https://www.lung.org/lung-health-and-diseases/lung-disease-lookup/silicosis/learn-about-silicosis.html</a:t>
            </a:r>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12</a:t>
            </a:fld>
            <a:endParaRPr lang="en-US" altLang="en-US">
              <a:latin typeface="Calibri" panose="020F0502020204030204" pitchFamily="34" charset="0"/>
            </a:endParaRPr>
          </a:p>
        </p:txBody>
      </p:sp>
    </p:spTree>
    <p:extLst>
      <p:ext uri="{BB962C8B-B14F-4D97-AF65-F5344CB8AC3E}">
        <p14:creationId xmlns:p14="http://schemas.microsoft.com/office/powerpoint/2010/main" val="41272774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13</a:t>
            </a:fld>
            <a:endParaRPr lang="en-US" altLang="en-US">
              <a:latin typeface="Calibri" panose="020F0502020204030204" pitchFamily="34" charset="0"/>
            </a:endParaRPr>
          </a:p>
        </p:txBody>
      </p:sp>
    </p:spTree>
    <p:extLst>
      <p:ext uri="{BB962C8B-B14F-4D97-AF65-F5344CB8AC3E}">
        <p14:creationId xmlns:p14="http://schemas.microsoft.com/office/powerpoint/2010/main" val="4218706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970938" y="8682323"/>
            <a:ext cx="3037840" cy="455378"/>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14</a:t>
            </a:fld>
            <a:endParaRPr lang="en-US" altLang="en-US">
              <a:latin typeface="Calibri" panose="020F0502020204030204" pitchFamily="34" charset="0"/>
            </a:endParaRPr>
          </a:p>
        </p:txBody>
      </p:sp>
    </p:spTree>
    <p:extLst>
      <p:ext uri="{BB962C8B-B14F-4D97-AF65-F5344CB8AC3E}">
        <p14:creationId xmlns:p14="http://schemas.microsoft.com/office/powerpoint/2010/main" val="15533460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970938" y="8682323"/>
            <a:ext cx="3037840" cy="455378"/>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15</a:t>
            </a:fld>
            <a:endParaRPr lang="en-US" altLang="en-US">
              <a:latin typeface="Calibri" panose="020F0502020204030204" pitchFamily="34" charset="0"/>
            </a:endParaRPr>
          </a:p>
        </p:txBody>
      </p:sp>
    </p:spTree>
    <p:extLst>
      <p:ext uri="{BB962C8B-B14F-4D97-AF65-F5344CB8AC3E}">
        <p14:creationId xmlns:p14="http://schemas.microsoft.com/office/powerpoint/2010/main" val="34641705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t>Instructor should ask trainees about the most shocking information they learned in this section. </a:t>
            </a:r>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16</a:t>
            </a:fld>
            <a:endParaRPr lang="en-US" altLang="en-US">
              <a:latin typeface="Calibri" panose="020F0502020204030204" pitchFamily="34" charset="0"/>
            </a:endParaRPr>
          </a:p>
        </p:txBody>
      </p:sp>
    </p:spTree>
    <p:extLst>
      <p:ext uri="{BB962C8B-B14F-4D97-AF65-F5344CB8AC3E}">
        <p14:creationId xmlns:p14="http://schemas.microsoft.com/office/powerpoint/2010/main" val="27385868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82948" name="Slide Number Placeholder 3"/>
          <p:cNvSpPr>
            <a:spLocks noGrp="1"/>
          </p:cNvSpPr>
          <p:nvPr>
            <p:ph type="sldNum" sz="quarter" idx="5"/>
          </p:nvPr>
        </p:nvSpPr>
        <p:spPr bwMode="auto">
          <a:xfrm>
            <a:off x="3800165" y="8759963"/>
            <a:ext cx="2907196" cy="459450"/>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17</a:t>
            </a:fld>
            <a:endParaRPr lang="en-US" altLang="en-US">
              <a:latin typeface="Calibri" panose="020F0502020204030204" pitchFamily="34" charset="0"/>
            </a:endParaRPr>
          </a:p>
        </p:txBody>
      </p:sp>
    </p:spTree>
    <p:extLst>
      <p:ext uri="{BB962C8B-B14F-4D97-AF65-F5344CB8AC3E}">
        <p14:creationId xmlns:p14="http://schemas.microsoft.com/office/powerpoint/2010/main" val="3809720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r>
              <a:rPr lang="en-US" sz="1200" b="0" i="0" u="none" strike="noStrike" kern="1200" baseline="0" dirty="0">
                <a:solidFill>
                  <a:schemeClr val="tx1"/>
                </a:solidFill>
                <a:latin typeface="+mn-lt"/>
                <a:ea typeface="+mn-ea"/>
                <a:cs typeface="+mn-cs"/>
              </a:rPr>
              <a:t>Crystalline silica is a basic component of soil, sand, granite, and many other minerals. </a:t>
            </a:r>
            <a:r>
              <a:rPr lang="en-US" sz="1200" kern="1200" dirty="0">
                <a:solidFill>
                  <a:schemeClr val="tx1"/>
                </a:solidFill>
                <a:effectLst/>
                <a:latin typeface="+mn-lt"/>
                <a:ea typeface="+mn-ea"/>
                <a:cs typeface="+mn-cs"/>
              </a:rPr>
              <a:t>For example, sandstone contains more than 70% silica, whereas granite might contain 15-30%.</a:t>
            </a:r>
            <a:endParaRPr lang="en-US" sz="1200" b="0" i="0" u="none" strike="noStrike" kern="1200" baseline="0" dirty="0">
              <a:solidFill>
                <a:schemeClr val="tx1"/>
              </a:solidFill>
              <a:latin typeface="+mn-lt"/>
              <a:ea typeface="+mn-ea"/>
              <a:cs typeface="+mn-cs"/>
            </a:endParaRPr>
          </a:p>
          <a:p>
            <a:endParaRPr lang="en-US" altLang="en-US" dirty="0"/>
          </a:p>
          <a:p>
            <a:r>
              <a:rPr lang="en-US" sz="1200" b="1" i="0" u="none" strike="noStrike" kern="1200" baseline="0" dirty="0">
                <a:solidFill>
                  <a:schemeClr val="tx1"/>
                </a:solidFill>
                <a:latin typeface="+mn-lt"/>
                <a:ea typeface="+mn-ea"/>
                <a:cs typeface="+mn-cs"/>
              </a:rPr>
              <a:t>ASK</a:t>
            </a:r>
            <a:r>
              <a:rPr lang="en-US" sz="1200" b="0" i="0" u="none" strike="noStrike" kern="1200" baseline="0" dirty="0">
                <a:solidFill>
                  <a:schemeClr val="tx1"/>
                </a:solidFill>
                <a:latin typeface="+mn-lt"/>
                <a:ea typeface="+mn-ea"/>
                <a:cs typeface="+mn-cs"/>
              </a:rPr>
              <a:t>: Does anyone know what we mean by "mineral?"</a:t>
            </a:r>
            <a:endParaRPr lang="en-US" altLang="en-US" sz="1200" b="0" i="0" u="none" strike="noStrike" kern="1200" baseline="0" dirty="0">
              <a:solidFill>
                <a:schemeClr val="tx1"/>
              </a:solidFill>
              <a:latin typeface="+mn-lt"/>
              <a:ea typeface="+mn-ea"/>
              <a:cs typeface="+mn-cs"/>
            </a:endParaRPr>
          </a:p>
          <a:p>
            <a:endParaRPr lang="en-US" altLang="en-US" sz="1200" b="0" i="0" u="none" strike="noStrike" kern="1200" baseline="0" dirty="0">
              <a:solidFill>
                <a:schemeClr val="tx1"/>
              </a:solidFill>
              <a:latin typeface="+mn-lt"/>
              <a:ea typeface="+mn-ea"/>
              <a:cs typeface="+mn-cs"/>
            </a:endParaRPr>
          </a:p>
          <a:p>
            <a:r>
              <a:rPr lang="en-US" sz="1200" b="1" kern="1200" dirty="0">
                <a:solidFill>
                  <a:schemeClr val="tx1"/>
                </a:solidFill>
                <a:effectLst/>
                <a:latin typeface="+mn-lt"/>
                <a:ea typeface="+mn-ea"/>
                <a:cs typeface="+mn-cs"/>
              </a:rPr>
              <a:t>ANSWER</a:t>
            </a:r>
            <a:r>
              <a:rPr lang="en-US" sz="1200" kern="1200" dirty="0">
                <a:solidFill>
                  <a:schemeClr val="tx1"/>
                </a:solidFill>
                <a:effectLst/>
                <a:latin typeface="+mn-lt"/>
                <a:ea typeface="+mn-ea"/>
                <a:cs typeface="+mn-cs"/>
              </a:rPr>
              <a:t>: A mineral is a naturally occurring chemical compound, usually of crystalline form and not produced by life processes.</a:t>
            </a:r>
          </a:p>
          <a:p>
            <a:endParaRPr lang="en-US" alt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ASK</a:t>
            </a:r>
            <a:r>
              <a:rPr lang="en-US" sz="1200" b="0" i="0" u="none" strike="noStrike" kern="1200" baseline="0" dirty="0">
                <a:solidFill>
                  <a:schemeClr val="tx1"/>
                </a:solidFill>
                <a:latin typeface="+mn-lt"/>
                <a:ea typeface="+mn-ea"/>
                <a:cs typeface="+mn-cs"/>
              </a:rPr>
              <a:t>: </a:t>
            </a:r>
            <a:r>
              <a:rPr lang="en-US" altLang="en-US" sz="1200" b="0" i="0" u="none" strike="noStrike" kern="1200" baseline="0" dirty="0">
                <a:solidFill>
                  <a:schemeClr val="tx1"/>
                </a:solidFill>
                <a:latin typeface="+mn-lt"/>
                <a:ea typeface="+mn-ea"/>
                <a:cs typeface="+mn-cs"/>
              </a:rPr>
              <a:t>In which products do we use </a:t>
            </a:r>
            <a:r>
              <a:rPr lang="en-US" sz="1200" b="0" i="0" u="none" strike="noStrike" kern="1200" baseline="0" dirty="0">
                <a:solidFill>
                  <a:schemeClr val="tx1"/>
                </a:solidFill>
                <a:latin typeface="+mn-lt"/>
                <a:ea typeface="+mn-ea"/>
                <a:cs typeface="+mn-cs"/>
              </a:rPr>
              <a:t>mineral? </a:t>
            </a:r>
          </a:p>
          <a:p>
            <a:endParaRPr lang="en-US" altLang="en-US" dirty="0"/>
          </a:p>
          <a:p>
            <a:r>
              <a:rPr lang="en-US" sz="1200" b="0" i="0" u="none" strike="noStrike" kern="1200" baseline="0" dirty="0">
                <a:solidFill>
                  <a:schemeClr val="tx1"/>
                </a:solidFill>
                <a:latin typeface="+mn-lt"/>
                <a:ea typeface="+mn-ea"/>
                <a:cs typeface="+mn-cs"/>
              </a:rPr>
              <a:t>The construction industry is the largest consumer of mineral commodities.</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Crushed stone is used for foundations, road base, concrete, and drainage.</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Sand and gravel are used in concrete and foundations.</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Clays are used to make cement, bricks, and tile.</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Iron ore is used to make reinforcing rods, steel beams, nails, and wire.</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Gypsum is used to make drywall.</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Dimension stone is used for facing, curbing, flooring, stair treads, and other architectural work.</a:t>
            </a:r>
          </a:p>
          <a:p>
            <a:pPr marL="0" indent="0">
              <a:buFont typeface="Arial" panose="020B0604020202020204" pitchFamily="34" charset="0"/>
              <a:buNone/>
            </a:pPr>
            <a:endParaRPr lang="en-US" altLang="en-US" sz="1200" b="0" i="0" u="none" strike="noStrike" kern="1200" baseline="0" dirty="0">
              <a:solidFill>
                <a:schemeClr val="tx1"/>
              </a:solidFill>
              <a:latin typeface="+mn-lt"/>
              <a:ea typeface="+mn-ea"/>
              <a:cs typeface="+mn-cs"/>
            </a:endParaRPr>
          </a:p>
          <a:p>
            <a:r>
              <a:rPr lang="en-US" sz="1200" kern="1200" dirty="0">
                <a:solidFill>
                  <a:schemeClr val="tx1"/>
                </a:solidFill>
                <a:effectLst/>
                <a:latin typeface="+mn-lt"/>
                <a:ea typeface="+mn-ea"/>
                <a:cs typeface="+mn-cs"/>
              </a:rPr>
              <a:t>The term “silica” broadly refers to the mineral compound silicon dioxide (SiO</a:t>
            </a:r>
            <a:r>
              <a:rPr lang="en-US" sz="1200" kern="1200" baseline="-25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a:t>
            </a:r>
          </a:p>
          <a:p>
            <a:pPr marL="0" indent="0">
              <a:buFont typeface="Arial" panose="020B0604020202020204" pitchFamily="34" charset="0"/>
              <a:buNone/>
            </a:pPr>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2</a:t>
            </a:fld>
            <a:endParaRPr lang="en-US" altLang="en-US">
              <a:latin typeface="Calibri" panose="020F0502020204030204" pitchFamily="34" charset="0"/>
            </a:endParaRPr>
          </a:p>
        </p:txBody>
      </p:sp>
    </p:spTree>
    <p:extLst>
      <p:ext uri="{BB962C8B-B14F-4D97-AF65-F5344CB8AC3E}">
        <p14:creationId xmlns:p14="http://schemas.microsoft.com/office/powerpoint/2010/main" val="1897965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Instructor have to review the objectives with the trainees. </a:t>
            </a:r>
          </a:p>
          <a:p>
            <a:endParaRPr lang="en-US" altLang="en-US" dirty="0"/>
          </a:p>
          <a:p>
            <a:r>
              <a:rPr lang="en-US" sz="1200" b="1" i="0" u="none" strike="noStrike" kern="1200" baseline="0" dirty="0">
                <a:solidFill>
                  <a:schemeClr val="tx1"/>
                </a:solidFill>
                <a:latin typeface="+mn-lt"/>
                <a:ea typeface="+mn-ea"/>
                <a:cs typeface="+mn-cs"/>
              </a:rPr>
              <a:t>ASK</a:t>
            </a:r>
            <a:r>
              <a:rPr lang="en-US" sz="1200" b="0" i="0" u="none" strike="noStrike" kern="1200" baseline="0" dirty="0">
                <a:solidFill>
                  <a:schemeClr val="tx1"/>
                </a:solidFill>
                <a:latin typeface="+mn-lt"/>
                <a:ea typeface="+mn-ea"/>
                <a:cs typeface="+mn-cs"/>
              </a:rPr>
              <a:t>: </a:t>
            </a:r>
            <a:r>
              <a:rPr lang="en-US" sz="1200" kern="1200" dirty="0">
                <a:solidFill>
                  <a:schemeClr val="tx1"/>
                </a:solidFill>
                <a:effectLst/>
                <a:latin typeface="+mn-lt"/>
                <a:ea typeface="+mn-ea"/>
                <a:cs typeface="+mn-cs"/>
              </a:rPr>
              <a:t>if anyone knows why respirable silica is dangerous to humans</a:t>
            </a:r>
            <a:r>
              <a:rPr lang="en-US" sz="1200" b="0" i="0" u="none" strike="noStrike" kern="1200" baseline="0" dirty="0">
                <a:solidFill>
                  <a:schemeClr val="tx1"/>
                </a:solidFill>
                <a:latin typeface="+mn-lt"/>
                <a:ea typeface="+mn-ea"/>
                <a:cs typeface="+mn-cs"/>
              </a:rPr>
              <a:t>?</a:t>
            </a:r>
            <a:endParaRPr lang="en-US" altLang="en-US" sz="1200" b="0" i="0" u="none" strike="noStrike" kern="1200" baseline="0" dirty="0">
              <a:solidFill>
                <a:schemeClr val="tx1"/>
              </a:solidFill>
              <a:latin typeface="+mn-lt"/>
              <a:ea typeface="+mn-ea"/>
              <a:cs typeface="+mn-cs"/>
            </a:endParaRPr>
          </a:p>
          <a:p>
            <a:r>
              <a:rPr lang="en-US" sz="1200" b="1" kern="1200" dirty="0">
                <a:solidFill>
                  <a:schemeClr val="tx1"/>
                </a:solidFill>
                <a:effectLst/>
                <a:latin typeface="+mn-lt"/>
                <a:ea typeface="+mn-ea"/>
                <a:cs typeface="+mn-cs"/>
              </a:rPr>
              <a:t>ANSWER</a:t>
            </a:r>
            <a:r>
              <a:rPr lang="en-US" sz="1200" kern="1200" dirty="0">
                <a:solidFill>
                  <a:schemeClr val="tx1"/>
                </a:solidFill>
                <a:effectLst/>
                <a:latin typeface="+mn-lt"/>
                <a:ea typeface="+mn-ea"/>
                <a:cs typeface="+mn-cs"/>
              </a:rPr>
              <a:t>: It causes lung silicosis. In addition, it increases the risk of:</a:t>
            </a:r>
          </a:p>
          <a:p>
            <a:r>
              <a:rPr lang="en-US" sz="1200" kern="1200" dirty="0">
                <a:solidFill>
                  <a:schemeClr val="tx1"/>
                </a:solidFill>
                <a:effectLst/>
                <a:latin typeface="+mn-lt"/>
                <a:ea typeface="+mn-ea"/>
                <a:cs typeface="+mn-cs"/>
              </a:rPr>
              <a:t>Tuberculosis </a:t>
            </a:r>
          </a:p>
          <a:p>
            <a:r>
              <a:rPr lang="en-US" sz="1200" kern="1200" dirty="0">
                <a:solidFill>
                  <a:schemeClr val="tx1"/>
                </a:solidFill>
                <a:effectLst/>
                <a:latin typeface="+mn-lt"/>
                <a:ea typeface="+mn-ea"/>
                <a:cs typeface="+mn-cs"/>
              </a:rPr>
              <a:t>Lung cancer</a:t>
            </a:r>
          </a:p>
          <a:p>
            <a:r>
              <a:rPr lang="en-US" sz="1200" kern="1200" dirty="0">
                <a:solidFill>
                  <a:schemeClr val="tx1"/>
                </a:solidFill>
                <a:effectLst/>
                <a:latin typeface="+mn-lt"/>
                <a:ea typeface="+mn-ea"/>
                <a:cs typeface="+mn-cs"/>
              </a:rPr>
              <a:t>Chronic bronchitis </a:t>
            </a:r>
          </a:p>
          <a:p>
            <a:r>
              <a:rPr lang="en-US" sz="1200" kern="1200" dirty="0">
                <a:solidFill>
                  <a:schemeClr val="tx1"/>
                </a:solidFill>
                <a:effectLst/>
                <a:latin typeface="+mn-lt"/>
                <a:ea typeface="+mn-ea"/>
                <a:cs typeface="+mn-cs"/>
              </a:rPr>
              <a:t>Kidney diseases</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u="none" strike="noStrike" kern="1200" baseline="0" dirty="0">
                <a:solidFill>
                  <a:schemeClr val="tx1"/>
                </a:solidFill>
                <a:latin typeface="+mn-lt"/>
                <a:ea typeface="+mn-ea"/>
                <a:cs typeface="+mn-cs"/>
              </a:rPr>
              <a:t>ASK</a:t>
            </a:r>
            <a:r>
              <a:rPr lang="en-US" sz="1200" b="0" i="0" u="none" strike="noStrike" kern="1200" baseline="0" dirty="0">
                <a:solidFill>
                  <a:schemeClr val="tx1"/>
                </a:solidFill>
                <a:latin typeface="+mn-lt"/>
                <a:ea typeface="+mn-ea"/>
                <a:cs typeface="+mn-cs"/>
              </a:rPr>
              <a:t>: </a:t>
            </a:r>
            <a:r>
              <a:rPr lang="en-US" sz="1200" kern="1200" dirty="0">
                <a:solidFill>
                  <a:schemeClr val="tx1"/>
                </a:solidFill>
                <a:effectLst/>
                <a:latin typeface="+mn-lt"/>
                <a:ea typeface="+mn-ea"/>
                <a:cs typeface="+mn-cs"/>
              </a:rPr>
              <a:t>What factors make silica dangerous?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ANSWER</a:t>
            </a:r>
            <a:r>
              <a:rPr lang="en-US" sz="1200" kern="1200" dirty="0">
                <a:solidFill>
                  <a:schemeClr val="tx1"/>
                </a:solidFill>
                <a:effectLst/>
                <a:latin typeface="+mn-lt"/>
                <a:ea typeface="+mn-ea"/>
                <a:cs typeface="+mn-cs"/>
              </a:rPr>
              <a:t>: </a:t>
            </a:r>
            <a:r>
              <a:rPr lang="en-US" dirty="0"/>
              <a:t>Early exposure may go unnoticed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3</a:t>
            </a:fld>
            <a:endParaRPr lang="en-US" altLang="en-US">
              <a:latin typeface="Calibri" panose="020F0502020204030204" pitchFamily="34" charset="0"/>
            </a:endParaRPr>
          </a:p>
        </p:txBody>
      </p:sp>
    </p:spTree>
    <p:extLst>
      <p:ext uri="{BB962C8B-B14F-4D97-AF65-F5344CB8AC3E}">
        <p14:creationId xmlns:p14="http://schemas.microsoft.com/office/powerpoint/2010/main" val="31957447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t>Instructor shall discuss how </a:t>
            </a:r>
            <a:r>
              <a:rPr lang="en-US" sz="1200" baseline="0" dirty="0"/>
              <a:t>respiratory system exchanges air.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dirty="0"/>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Air enters the body through the nose and down the windpipe and ends up in many air sacs of the lungs called Alveolus that allow for rapid gaseous exchange.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This is where the oxygen enters the blood stream and CO2 leaves our bodies. </a:t>
            </a:r>
          </a:p>
          <a:p>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4</a:t>
            </a:fld>
            <a:endParaRPr lang="en-US" altLang="en-US">
              <a:latin typeface="Calibri" panose="020F0502020204030204" pitchFamily="34" charset="0"/>
            </a:endParaRPr>
          </a:p>
        </p:txBody>
      </p:sp>
    </p:spTree>
    <p:extLst>
      <p:ext uri="{BB962C8B-B14F-4D97-AF65-F5344CB8AC3E}">
        <p14:creationId xmlns:p14="http://schemas.microsoft.com/office/powerpoint/2010/main" val="2001335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r>
              <a:rPr lang="en-US" altLang="en-US" sz="1200" b="0" i="0" u="none" strike="noStrike" kern="1200" baseline="0" dirty="0">
                <a:solidFill>
                  <a:schemeClr val="tx1"/>
                </a:solidFill>
                <a:latin typeface="+mn-lt"/>
                <a:ea typeface="+mn-ea"/>
                <a:cs typeface="+mn-cs"/>
              </a:rPr>
              <a:t>*Source: https://bosstek.com/silica-dust-compliance/silica-particle-size-behavior/</a:t>
            </a:r>
          </a:p>
          <a:p>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5</a:t>
            </a:fld>
            <a:endParaRPr lang="en-US" altLang="en-US">
              <a:latin typeface="Calibri" panose="020F0502020204030204" pitchFamily="34" charset="0"/>
            </a:endParaRPr>
          </a:p>
        </p:txBody>
      </p:sp>
    </p:spTree>
    <p:extLst>
      <p:ext uri="{BB962C8B-B14F-4D97-AF65-F5344CB8AC3E}">
        <p14:creationId xmlns:p14="http://schemas.microsoft.com/office/powerpoint/2010/main" val="29211045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a:t>
            </a:r>
            <a:r>
              <a:rPr lang="en-US" sz="1200" dirty="0"/>
              <a:t>Source: https://bosstek.com/silica-dust-compliance/silica-particle-size-behavior/</a:t>
            </a:r>
            <a:endParaRPr lang="en-US" dirty="0"/>
          </a:p>
          <a:p>
            <a:r>
              <a:rPr lang="en-US" sz="1200" dirty="0"/>
              <a:t> </a:t>
            </a:r>
            <a:endParaRPr lang="en-US" altLang="en-US" sz="1200" b="0" i="0" u="none" strike="noStrike" kern="1200" baseline="0" dirty="0">
              <a:solidFill>
                <a:schemeClr val="tx1"/>
              </a:solidFill>
              <a:latin typeface="+mn-lt"/>
              <a:ea typeface="+mn-ea"/>
              <a:cs typeface="+mn-cs"/>
            </a:endParaRPr>
          </a:p>
          <a:p>
            <a:r>
              <a:rPr lang="en-US" altLang="en-US" sz="1200" b="0" i="0" u="none" strike="noStrike" kern="1200" baseline="0" dirty="0">
                <a:solidFill>
                  <a:schemeClr val="tx1"/>
                </a:solidFill>
                <a:latin typeface="+mn-lt"/>
                <a:ea typeface="+mn-ea"/>
                <a:cs typeface="+mn-cs"/>
              </a:rPr>
              <a:t>Instructor should discuss the cleaning process of while blood cells ( i.e., Macrophage cells) . They operate like a </a:t>
            </a:r>
            <a:r>
              <a:rPr lang="en-US" altLang="en-US" sz="1200" b="0" i="0" u="none" strike="noStrike" kern="1200" baseline="0" dirty="0" err="1">
                <a:solidFill>
                  <a:schemeClr val="tx1"/>
                </a:solidFill>
                <a:latin typeface="+mn-lt"/>
                <a:ea typeface="+mn-ea"/>
                <a:cs typeface="+mn-cs"/>
              </a:rPr>
              <a:t>pac</a:t>
            </a:r>
            <a:r>
              <a:rPr lang="en-US" altLang="en-US" sz="1200" b="0" i="0" u="none" strike="noStrike" kern="1200" baseline="0" dirty="0">
                <a:solidFill>
                  <a:schemeClr val="tx1"/>
                </a:solidFill>
                <a:latin typeface="+mn-lt"/>
                <a:ea typeface="+mn-ea"/>
                <a:cs typeface="+mn-cs"/>
              </a:rPr>
              <a:t>-man game eating up. </a:t>
            </a:r>
          </a:p>
          <a:p>
            <a:r>
              <a:rPr lang="en-US" altLang="en-US" sz="1200" b="0" i="0" u="none" strike="noStrike" kern="1200" baseline="0" dirty="0">
                <a:solidFill>
                  <a:schemeClr val="tx1"/>
                </a:solidFill>
                <a:latin typeface="+mn-lt"/>
                <a:ea typeface="+mn-ea"/>
                <a:cs typeface="+mn-cs"/>
              </a:rPr>
              <a:t>*(all particle sizes are aerodynamic diameter unless expressed otherwise). Brown, J. S., Gordon, T., Price, O., &amp; </a:t>
            </a:r>
            <a:r>
              <a:rPr lang="en-US" altLang="en-US" sz="1200" b="0" i="0" u="none" strike="noStrike" kern="1200" baseline="0" dirty="0" err="1">
                <a:solidFill>
                  <a:schemeClr val="tx1"/>
                </a:solidFill>
                <a:latin typeface="+mn-lt"/>
                <a:ea typeface="+mn-ea"/>
                <a:cs typeface="+mn-cs"/>
              </a:rPr>
              <a:t>Asgharian</a:t>
            </a:r>
            <a:r>
              <a:rPr lang="en-US" altLang="en-US" sz="1200" b="0" i="0" u="none" strike="noStrike" kern="1200" baseline="0" dirty="0">
                <a:solidFill>
                  <a:schemeClr val="tx1"/>
                </a:solidFill>
                <a:latin typeface="+mn-lt"/>
                <a:ea typeface="+mn-ea"/>
                <a:cs typeface="+mn-cs"/>
              </a:rPr>
              <a:t>, B. (2013). Thoracic and respirable particle definitions for human health risk assessment. Particle and </a:t>
            </a:r>
            <a:r>
              <a:rPr lang="en-US" altLang="en-US" sz="1200" b="0" i="0" u="none" strike="noStrike" kern="1200" baseline="0" dirty="0" err="1">
                <a:solidFill>
                  <a:schemeClr val="tx1"/>
                </a:solidFill>
                <a:latin typeface="+mn-lt"/>
                <a:ea typeface="+mn-ea"/>
                <a:cs typeface="+mn-cs"/>
              </a:rPr>
              <a:t>fibre</a:t>
            </a:r>
            <a:r>
              <a:rPr lang="en-US" altLang="en-US" sz="1200" b="0" i="0" u="none" strike="noStrike" kern="1200" baseline="0" dirty="0">
                <a:solidFill>
                  <a:schemeClr val="tx1"/>
                </a:solidFill>
                <a:latin typeface="+mn-lt"/>
                <a:ea typeface="+mn-ea"/>
                <a:cs typeface="+mn-cs"/>
              </a:rPr>
              <a:t> toxicology, 10, 12. doi:10.1186/1743-8977-10-12</a:t>
            </a:r>
          </a:p>
          <a:p>
            <a:endParaRPr lang="en-US" altLang="en-US" sz="1200" b="0" i="0" u="none" strike="noStrike" kern="1200" baseline="0" dirty="0">
              <a:solidFill>
                <a:schemeClr val="tx1"/>
              </a:solidFill>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6</a:t>
            </a:fld>
            <a:endParaRPr lang="en-US" altLang="en-US">
              <a:latin typeface="Calibri" panose="020F0502020204030204" pitchFamily="34" charset="0"/>
            </a:endParaRPr>
          </a:p>
        </p:txBody>
      </p:sp>
    </p:spTree>
    <p:extLst>
      <p:ext uri="{BB962C8B-B14F-4D97-AF65-F5344CB8AC3E}">
        <p14:creationId xmlns:p14="http://schemas.microsoft.com/office/powerpoint/2010/main" val="2689809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Instructor should explain that scaring happens in the lung and It can reduce the lungs ability to expand and contract as well as reducing the lungs ability to exchange oxygen.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amount and duration of the exposure characterizes how fast the lungs get overloaded.</a:t>
            </a:r>
          </a:p>
          <a:p>
            <a:endParaRPr lang="en-US" altLang="en-US" sz="1200" b="0" i="0" u="none" strike="noStrike" kern="1200" baseline="0" dirty="0">
              <a:solidFill>
                <a:schemeClr val="tx1"/>
              </a:solidFill>
              <a:latin typeface="+mn-lt"/>
              <a:ea typeface="+mn-ea"/>
              <a:cs typeface="+mn-cs"/>
            </a:endParaRPr>
          </a:p>
          <a:p>
            <a:r>
              <a:rPr lang="en-US" altLang="en-US" sz="1200" b="0" i="0" u="none" strike="noStrike" kern="1200" baseline="0" dirty="0">
                <a:solidFill>
                  <a:schemeClr val="tx1"/>
                </a:solidFill>
                <a:latin typeface="+mn-lt"/>
                <a:ea typeface="+mn-ea"/>
                <a:cs typeface="+mn-cs"/>
              </a:rPr>
              <a:t>Instructor should discuss the cleaning process of while blood cells ( i.e., Macrophage cells) . They operates like a </a:t>
            </a:r>
            <a:r>
              <a:rPr lang="en-US" altLang="en-US" sz="1200" b="0" i="0" u="none" strike="noStrike" kern="1200" baseline="0" dirty="0" err="1">
                <a:solidFill>
                  <a:schemeClr val="tx1"/>
                </a:solidFill>
                <a:latin typeface="+mn-lt"/>
                <a:ea typeface="+mn-ea"/>
                <a:cs typeface="+mn-cs"/>
              </a:rPr>
              <a:t>pac</a:t>
            </a:r>
            <a:r>
              <a:rPr lang="en-US" altLang="en-US" sz="1200" b="0" i="0" u="none" strike="noStrike" kern="1200" baseline="0" dirty="0">
                <a:solidFill>
                  <a:schemeClr val="tx1"/>
                </a:solidFill>
                <a:latin typeface="+mn-lt"/>
                <a:ea typeface="+mn-ea"/>
                <a:cs typeface="+mn-cs"/>
              </a:rPr>
              <a:t>-man game eating up. </a:t>
            </a:r>
          </a:p>
          <a:p>
            <a:r>
              <a:rPr lang="en-US" altLang="en-US" sz="1200" b="0" i="0" u="none" strike="noStrike" kern="1200" baseline="0" dirty="0">
                <a:solidFill>
                  <a:schemeClr val="tx1"/>
                </a:solidFill>
                <a:latin typeface="+mn-lt"/>
                <a:ea typeface="+mn-ea"/>
                <a:cs typeface="+mn-cs"/>
              </a:rPr>
              <a:t>*(all particle sizes are aerodynamic diameter unless expressed otherwise). Brown, J. S., Gordon, T., Price, O., &amp; </a:t>
            </a:r>
            <a:r>
              <a:rPr lang="en-US" altLang="en-US" sz="1200" b="0" i="0" u="none" strike="noStrike" kern="1200" baseline="0" dirty="0" err="1">
                <a:solidFill>
                  <a:schemeClr val="tx1"/>
                </a:solidFill>
                <a:latin typeface="+mn-lt"/>
                <a:ea typeface="+mn-ea"/>
                <a:cs typeface="+mn-cs"/>
              </a:rPr>
              <a:t>Asgharian</a:t>
            </a:r>
            <a:r>
              <a:rPr lang="en-US" altLang="en-US" sz="1200" b="0" i="0" u="none" strike="noStrike" kern="1200" baseline="0" dirty="0">
                <a:solidFill>
                  <a:schemeClr val="tx1"/>
                </a:solidFill>
                <a:latin typeface="+mn-lt"/>
                <a:ea typeface="+mn-ea"/>
                <a:cs typeface="+mn-cs"/>
              </a:rPr>
              <a:t>, B. (2013). Thoracic and respirable particle definitions for human health risk assessment. Particle and </a:t>
            </a:r>
            <a:r>
              <a:rPr lang="en-US" altLang="en-US" sz="1200" b="0" i="0" u="none" strike="noStrike" kern="1200" baseline="0" dirty="0" err="1">
                <a:solidFill>
                  <a:schemeClr val="tx1"/>
                </a:solidFill>
                <a:latin typeface="+mn-lt"/>
                <a:ea typeface="+mn-ea"/>
                <a:cs typeface="+mn-cs"/>
              </a:rPr>
              <a:t>fibre</a:t>
            </a:r>
            <a:r>
              <a:rPr lang="en-US" altLang="en-US" sz="1200" b="0" i="0" u="none" strike="noStrike" kern="1200" baseline="0" dirty="0">
                <a:solidFill>
                  <a:schemeClr val="tx1"/>
                </a:solidFill>
                <a:latin typeface="+mn-lt"/>
                <a:ea typeface="+mn-ea"/>
                <a:cs typeface="+mn-cs"/>
              </a:rPr>
              <a:t> toxicology, 10, 12. doi:10.1186/1743-8977-10-12</a:t>
            </a:r>
          </a:p>
          <a:p>
            <a:endParaRPr lang="en-US" altLang="en-US"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7</a:t>
            </a:fld>
            <a:endParaRPr lang="en-US" altLang="en-US">
              <a:latin typeface="Calibri" panose="020F0502020204030204" pitchFamily="34" charset="0"/>
            </a:endParaRPr>
          </a:p>
        </p:txBody>
      </p:sp>
    </p:spTree>
    <p:extLst>
      <p:ext uri="{BB962C8B-B14F-4D97-AF65-F5344CB8AC3E}">
        <p14:creationId xmlns:p14="http://schemas.microsoft.com/office/powerpoint/2010/main" val="37458996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8</a:t>
            </a:fld>
            <a:endParaRPr lang="en-US" altLang="en-US">
              <a:latin typeface="Calibri" panose="020F0502020204030204" pitchFamily="34" charset="0"/>
            </a:endParaRPr>
          </a:p>
        </p:txBody>
      </p:sp>
    </p:spTree>
    <p:extLst>
      <p:ext uri="{BB962C8B-B14F-4D97-AF65-F5344CB8AC3E}">
        <p14:creationId xmlns:p14="http://schemas.microsoft.com/office/powerpoint/2010/main" val="6651264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9</a:t>
            </a:fld>
            <a:endParaRPr lang="en-US" altLang="en-US">
              <a:latin typeface="Calibri" panose="020F0502020204030204" pitchFamily="34" charset="0"/>
            </a:endParaRPr>
          </a:p>
        </p:txBody>
      </p:sp>
    </p:spTree>
    <p:extLst>
      <p:ext uri="{BB962C8B-B14F-4D97-AF65-F5344CB8AC3E}">
        <p14:creationId xmlns:p14="http://schemas.microsoft.com/office/powerpoint/2010/main" val="3381780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194DE3C-5C72-4209-8F2A-42F8818A35A6}" type="datetime1">
              <a:rPr lang="en-US" smtClean="0"/>
              <a:t>4/22/2020</a:t>
            </a:fld>
            <a:endParaRPr lang="en-US"/>
          </a:p>
        </p:txBody>
      </p:sp>
      <p:sp>
        <p:nvSpPr>
          <p:cNvPr id="6" name="Slide Number Placeholder 5"/>
          <p:cNvSpPr>
            <a:spLocks noGrp="1"/>
          </p:cNvSpPr>
          <p:nvPr>
            <p:ph type="sldNum" sz="quarter" idx="12"/>
          </p:nvPr>
        </p:nvSpPr>
        <p:spPr/>
        <p:txBody>
          <a:bodyPr/>
          <a:lstStyle/>
          <a:p>
            <a:fld id="{52110876-1A90-47DF-8CC1-92F5C1F8B346}"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8BE26C-9505-4D65-A7D5-B7A867E70D1B}" type="datetime1">
              <a:rPr lang="en-US" smtClean="0"/>
              <a:t>4/22/2020</a:t>
            </a:fld>
            <a:endParaRPr lang="en-US"/>
          </a:p>
        </p:txBody>
      </p:sp>
      <p:sp>
        <p:nvSpPr>
          <p:cNvPr id="6" name="Slide Number Placeholder 5"/>
          <p:cNvSpPr>
            <a:spLocks noGrp="1"/>
          </p:cNvSpPr>
          <p:nvPr>
            <p:ph type="sldNum" sz="quarter" idx="12"/>
          </p:nvPr>
        </p:nvSpPr>
        <p:spPr/>
        <p:txBody>
          <a:bodyPr/>
          <a:lstStyle/>
          <a:p>
            <a:fld id="{52110876-1A90-47DF-8CC1-92F5C1F8B346}" type="slidenum">
              <a:rPr lang="en-US" smtClean="0"/>
              <a:pPr/>
              <a:t>‹#›</a:t>
            </a:fld>
            <a:endParaRPr lang="en-US"/>
          </a:p>
        </p:txBody>
      </p:sp>
      <p:sp>
        <p:nvSpPr>
          <p:cNvPr id="7"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E86C80-1422-44E0-BF17-6BD517155A3B}" type="datetime1">
              <a:rPr lang="en-US" smtClean="0"/>
              <a:t>4/22/2020</a:t>
            </a:fld>
            <a:endParaRPr lang="en-US"/>
          </a:p>
        </p:txBody>
      </p:sp>
      <p:sp>
        <p:nvSpPr>
          <p:cNvPr id="6" name="Slide Number Placeholder 5"/>
          <p:cNvSpPr>
            <a:spLocks noGrp="1"/>
          </p:cNvSpPr>
          <p:nvPr>
            <p:ph type="sldNum" sz="quarter" idx="12"/>
          </p:nvPr>
        </p:nvSpPr>
        <p:spPr/>
        <p:txBody>
          <a:bodyPr/>
          <a:lstStyle/>
          <a:p>
            <a:fld id="{52110876-1A90-47DF-8CC1-92F5C1F8B346}" type="slidenum">
              <a:rPr lang="en-US" smtClean="0"/>
              <a:pPr/>
              <a:t>‹#›</a:t>
            </a:fld>
            <a:endParaRPr lang="en-US"/>
          </a:p>
        </p:txBody>
      </p:sp>
      <p:sp>
        <p:nvSpPr>
          <p:cNvPr id="7"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C63D908-4A24-4116-8E6E-B6B9B8A53E11}" type="datetime1">
              <a:rPr lang="en-US" smtClean="0"/>
              <a:t>4/22/2020</a:t>
            </a:fld>
            <a:endParaRPr lang="en-US"/>
          </a:p>
        </p:txBody>
      </p:sp>
      <p:sp>
        <p:nvSpPr>
          <p:cNvPr id="6" name="Slide Number Placeholder 5"/>
          <p:cNvSpPr>
            <a:spLocks noGrp="1"/>
          </p:cNvSpPr>
          <p:nvPr>
            <p:ph type="sldNum" sz="quarter" idx="12"/>
          </p:nvPr>
        </p:nvSpPr>
        <p:spPr>
          <a:xfrm>
            <a:off x="6400800" y="6356350"/>
            <a:ext cx="2133600" cy="365125"/>
          </a:xfrm>
        </p:spPr>
        <p:txBody>
          <a:bodyPr/>
          <a:lstStyle/>
          <a:p>
            <a:fld id="{52110876-1A90-47DF-8CC1-92F5C1F8B346}" type="slidenum">
              <a:rPr lang="en-US" smtClean="0"/>
              <a:pPr/>
              <a:t>‹#›</a:t>
            </a:fld>
            <a:endParaRPr lang="en-US"/>
          </a:p>
        </p:txBody>
      </p:sp>
      <p:sp>
        <p:nvSpPr>
          <p:cNvPr id="7"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A956EB-BEAE-4810-A4EF-9425725493D9}" type="datetime1">
              <a:rPr lang="en-US" smtClean="0"/>
              <a:t>4/22/2020</a:t>
            </a:fld>
            <a:endParaRPr lang="en-US"/>
          </a:p>
        </p:txBody>
      </p:sp>
      <p:sp>
        <p:nvSpPr>
          <p:cNvPr id="6" name="Slide Number Placeholder 5"/>
          <p:cNvSpPr>
            <a:spLocks noGrp="1"/>
          </p:cNvSpPr>
          <p:nvPr>
            <p:ph type="sldNum" sz="quarter" idx="12"/>
          </p:nvPr>
        </p:nvSpPr>
        <p:spPr/>
        <p:txBody>
          <a:bodyPr/>
          <a:lstStyle/>
          <a:p>
            <a:fld id="{52110876-1A90-47DF-8CC1-92F5C1F8B346}" type="slidenum">
              <a:rPr lang="en-US" smtClean="0"/>
              <a:pPr/>
              <a:t>‹#›</a:t>
            </a:fld>
            <a:endParaRPr lang="en-US"/>
          </a:p>
        </p:txBody>
      </p:sp>
      <p:sp>
        <p:nvSpPr>
          <p:cNvPr id="7"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FFF186C-BAFD-4890-8A49-37C32A65AE08}" type="datetime1">
              <a:rPr lang="en-US" smtClean="0"/>
              <a:t>4/22/2020</a:t>
            </a:fld>
            <a:endParaRPr lang="en-US"/>
          </a:p>
        </p:txBody>
      </p:sp>
      <p:sp>
        <p:nvSpPr>
          <p:cNvPr id="7" name="Slide Number Placeholder 6"/>
          <p:cNvSpPr>
            <a:spLocks noGrp="1"/>
          </p:cNvSpPr>
          <p:nvPr>
            <p:ph type="sldNum" sz="quarter" idx="12"/>
          </p:nvPr>
        </p:nvSpPr>
        <p:spPr/>
        <p:txBody>
          <a:bodyPr/>
          <a:lstStyle/>
          <a:p>
            <a:fld id="{52110876-1A90-47DF-8CC1-92F5C1F8B346}" type="slidenum">
              <a:rPr lang="en-US" smtClean="0"/>
              <a:pPr/>
              <a:t>‹#›</a:t>
            </a:fld>
            <a:endParaRPr lang="en-US"/>
          </a:p>
        </p:txBody>
      </p:sp>
      <p:sp>
        <p:nvSpPr>
          <p:cNvPr id="8"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7A8445C-275D-4D87-AEE6-F72D476825A4}" type="datetime1">
              <a:rPr lang="en-US" smtClean="0"/>
              <a:t>4/22/2020</a:t>
            </a:fld>
            <a:endParaRPr lang="en-US"/>
          </a:p>
        </p:txBody>
      </p:sp>
      <p:sp>
        <p:nvSpPr>
          <p:cNvPr id="9" name="Slide Number Placeholder 8"/>
          <p:cNvSpPr>
            <a:spLocks noGrp="1"/>
          </p:cNvSpPr>
          <p:nvPr>
            <p:ph type="sldNum" sz="quarter" idx="12"/>
          </p:nvPr>
        </p:nvSpPr>
        <p:spPr/>
        <p:txBody>
          <a:bodyPr/>
          <a:lstStyle/>
          <a:p>
            <a:fld id="{52110876-1A90-47DF-8CC1-92F5C1F8B346}" type="slidenum">
              <a:rPr lang="en-US" smtClean="0"/>
              <a:pPr/>
              <a:t>‹#›</a:t>
            </a:fld>
            <a:endParaRPr lang="en-US"/>
          </a:p>
        </p:txBody>
      </p:sp>
      <p:sp>
        <p:nvSpPr>
          <p:cNvPr id="10" name="Footer Placeholder 4"/>
          <p:cNvSpPr>
            <a:spLocks noGrp="1"/>
          </p:cNvSpPr>
          <p:nvPr>
            <p:ph type="ftr" sz="quarter" idx="1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D69B95B-0A41-4DCA-8AB6-D496AA640171}" type="datetime1">
              <a:rPr lang="en-US" smtClean="0"/>
              <a:t>4/22/2020</a:t>
            </a:fld>
            <a:endParaRPr lang="en-US"/>
          </a:p>
        </p:txBody>
      </p:sp>
      <p:sp>
        <p:nvSpPr>
          <p:cNvPr id="5" name="Slide Number Placeholder 4"/>
          <p:cNvSpPr>
            <a:spLocks noGrp="1"/>
          </p:cNvSpPr>
          <p:nvPr>
            <p:ph type="sldNum" sz="quarter" idx="12"/>
          </p:nvPr>
        </p:nvSpPr>
        <p:spPr/>
        <p:txBody>
          <a:bodyPr/>
          <a:lstStyle/>
          <a:p>
            <a:fld id="{52110876-1A90-47DF-8CC1-92F5C1F8B346}" type="slidenum">
              <a:rPr lang="en-US" smtClean="0"/>
              <a:pPr/>
              <a:t>‹#›</a:t>
            </a:fld>
            <a:endParaRPr lang="en-US"/>
          </a:p>
        </p:txBody>
      </p:sp>
      <p:sp>
        <p:nvSpPr>
          <p:cNvPr id="6"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D4C04C-CC1D-4B52-A2D5-016E7EB977E4}" type="datetime1">
              <a:rPr lang="en-US" smtClean="0"/>
              <a:t>4/22/2020</a:t>
            </a:fld>
            <a:endParaRPr lang="en-US"/>
          </a:p>
        </p:txBody>
      </p:sp>
      <p:sp>
        <p:nvSpPr>
          <p:cNvPr id="4" name="Slide Number Placeholder 3"/>
          <p:cNvSpPr>
            <a:spLocks noGrp="1"/>
          </p:cNvSpPr>
          <p:nvPr>
            <p:ph type="sldNum" sz="quarter" idx="12"/>
          </p:nvPr>
        </p:nvSpPr>
        <p:spPr/>
        <p:txBody>
          <a:bodyPr/>
          <a:lstStyle/>
          <a:p>
            <a:fld id="{52110876-1A90-47DF-8CC1-92F5C1F8B346}" type="slidenum">
              <a:rPr lang="en-US" smtClean="0"/>
              <a:pPr/>
              <a:t>‹#›</a:t>
            </a:fld>
            <a:endParaRPr lang="en-US"/>
          </a:p>
        </p:txBody>
      </p:sp>
      <p:sp>
        <p:nvSpPr>
          <p:cNvPr id="5"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A01CAB-3F75-4F90-B4CA-9184634AFB69}" type="datetime1">
              <a:rPr lang="en-US" smtClean="0"/>
              <a:t>4/22/2020</a:t>
            </a:fld>
            <a:endParaRPr lang="en-US"/>
          </a:p>
        </p:txBody>
      </p:sp>
      <p:sp>
        <p:nvSpPr>
          <p:cNvPr id="7" name="Slide Number Placeholder 6"/>
          <p:cNvSpPr>
            <a:spLocks noGrp="1"/>
          </p:cNvSpPr>
          <p:nvPr>
            <p:ph type="sldNum" sz="quarter" idx="12"/>
          </p:nvPr>
        </p:nvSpPr>
        <p:spPr/>
        <p:txBody>
          <a:bodyPr/>
          <a:lstStyle/>
          <a:p>
            <a:fld id="{52110876-1A90-47DF-8CC1-92F5C1F8B346}" type="slidenum">
              <a:rPr lang="en-US" smtClean="0"/>
              <a:pPr/>
              <a:t>‹#›</a:t>
            </a:fld>
            <a:endParaRPr lang="en-US"/>
          </a:p>
        </p:txBody>
      </p:sp>
      <p:sp>
        <p:nvSpPr>
          <p:cNvPr id="8"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64536A-5BF2-4B29-9501-1FCC4AEB5182}" type="datetime1">
              <a:rPr lang="en-US" smtClean="0"/>
              <a:t>4/22/2020</a:t>
            </a:fld>
            <a:endParaRPr lang="en-US"/>
          </a:p>
        </p:txBody>
      </p:sp>
      <p:sp>
        <p:nvSpPr>
          <p:cNvPr id="7" name="Slide Number Placeholder 6"/>
          <p:cNvSpPr>
            <a:spLocks noGrp="1"/>
          </p:cNvSpPr>
          <p:nvPr>
            <p:ph type="sldNum" sz="quarter" idx="12"/>
          </p:nvPr>
        </p:nvSpPr>
        <p:spPr/>
        <p:txBody>
          <a:bodyPr/>
          <a:lstStyle/>
          <a:p>
            <a:fld id="{52110876-1A90-47DF-8CC1-92F5C1F8B34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C7D19E-57E8-49B5-8D51-146847A3B754}" type="datetime1">
              <a:rPr lang="en-US" smtClean="0"/>
              <a:t>4/22/2020</a:t>
            </a:fld>
            <a:endParaRPr lang="en-US"/>
          </a:p>
        </p:txBody>
      </p:sp>
      <p:sp>
        <p:nvSpPr>
          <p:cNvPr id="6" name="Slide Number Placeholder 5"/>
          <p:cNvSpPr>
            <a:spLocks noGrp="1"/>
          </p:cNvSpPr>
          <p:nvPr>
            <p:ph type="sldNum" sz="quarter" idx="4"/>
          </p:nvPr>
        </p:nvSpPr>
        <p:spPr>
          <a:xfrm>
            <a:off x="64008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110876-1A90-47DF-8CC1-92F5C1F8B34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6.xml"/><Relationship Id="rId5" Type="http://schemas.openxmlformats.org/officeDocument/2006/relationships/image" Target="../media/image11.jpeg"/><Relationship Id="rId4" Type="http://schemas.openxmlformats.org/officeDocument/2006/relationships/image" Target="../media/image10.jpeg"/></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s://www.abc.net.au/news/2018-10-10/stone-cutting-for-kitchen-benchtops-sparks-silicosis-crisis/10357342" TargetMode="External"/><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idx="4294967295"/>
          </p:nvPr>
        </p:nvSpPr>
        <p:spPr>
          <a:xfrm>
            <a:off x="0" y="2971800"/>
            <a:ext cx="9144000" cy="1066800"/>
          </a:xfrm>
          <a:solidFill>
            <a:schemeClr val="tx2">
              <a:lumMod val="75000"/>
            </a:schemeClr>
          </a:solidFill>
        </p:spPr>
        <p:txBody>
          <a:bodyPr>
            <a:noAutofit/>
          </a:bodyPr>
          <a:lstStyle/>
          <a:p>
            <a:r>
              <a:rPr lang="es-ES" sz="3600" dirty="0">
                <a:solidFill>
                  <a:schemeClr val="bg1"/>
                </a:solidFill>
              </a:rPr>
              <a:t>Efectos en la salud ante la exposición a la sílice</a:t>
            </a:r>
            <a:endParaRPr lang="en-US" sz="3600" dirty="0">
              <a:solidFill>
                <a:schemeClr val="bg1"/>
              </a:solidFill>
            </a:endParaRPr>
          </a:p>
        </p:txBody>
      </p:sp>
      <p:sp>
        <p:nvSpPr>
          <p:cNvPr id="3" name="Rectangle 2"/>
          <p:cNvSpPr/>
          <p:nvPr/>
        </p:nvSpPr>
        <p:spPr>
          <a:xfrm>
            <a:off x="-10732" y="311150"/>
            <a:ext cx="2057400" cy="6858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200" b="1" dirty="0"/>
              <a:t>Module # 4</a:t>
            </a:r>
          </a:p>
        </p:txBody>
      </p:sp>
      <p:sp>
        <p:nvSpPr>
          <p:cNvPr id="7" name="Slide Number Placeholder 6"/>
          <p:cNvSpPr>
            <a:spLocks noGrp="1"/>
          </p:cNvSpPr>
          <p:nvPr>
            <p:ph type="sldNum" sz="quarter" idx="12"/>
          </p:nvPr>
        </p:nvSpPr>
        <p:spPr/>
        <p:txBody>
          <a:bodyPr/>
          <a:lstStyle/>
          <a:p>
            <a:fld id="{52110876-1A90-47DF-8CC1-92F5C1F8B346}"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 name="Title 1"/>
          <p:cNvSpPr txBox="1">
            <a:spLocks/>
          </p:cNvSpPr>
          <p:nvPr/>
        </p:nvSpPr>
        <p:spPr bwMode="auto">
          <a:xfrm>
            <a:off x="0" y="376391"/>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p>
            <a:pPr lvl="0" algn="ctr">
              <a:defRPr/>
            </a:pPr>
            <a:r>
              <a:rPr lang="es-ES" sz="2800" dirty="0">
                <a:solidFill>
                  <a:schemeClr val="bg1"/>
                </a:solidFill>
              </a:rPr>
              <a:t>Efectos en la salud ante la exposición a la sílice</a:t>
            </a:r>
            <a:r>
              <a:rPr lang="en-US" dirty="0">
                <a:solidFill>
                  <a:schemeClr val="bg1"/>
                </a:solidFill>
              </a:rPr>
              <a:t>(8) </a:t>
            </a:r>
            <a:endParaRPr lang="en-US" dirty="0">
              <a:solidFill>
                <a:schemeClr val="bg1"/>
              </a:solidFill>
              <a:latin typeface="Corbel" pitchFamily="34" charset="0"/>
              <a:ea typeface="+mj-ea"/>
              <a:cs typeface="+mj-cs"/>
            </a:endParaRPr>
          </a:p>
        </p:txBody>
      </p:sp>
      <p:sp>
        <p:nvSpPr>
          <p:cNvPr id="10" name="Content Placeholder 1"/>
          <p:cNvSpPr txBox="1">
            <a:spLocks/>
          </p:cNvSpPr>
          <p:nvPr/>
        </p:nvSpPr>
        <p:spPr>
          <a:xfrm>
            <a:off x="228600" y="1409853"/>
            <a:ext cx="8686800" cy="4914747"/>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1200"/>
              </a:spcAft>
            </a:pPr>
            <a:r>
              <a:rPr lang="es-ES" sz="2400" dirty="0"/>
              <a:t>La silicosis aguda se desarrolla dentro de unas pocas semanas hasta cinco años de exposición a altos niveles de sílice respirable que a menudo resulta en la muerte.</a:t>
            </a:r>
          </a:p>
          <a:p>
            <a:pPr>
              <a:spcAft>
                <a:spcPts val="1200"/>
              </a:spcAft>
            </a:pPr>
            <a:r>
              <a:rPr lang="es-ES" sz="2400" dirty="0"/>
              <a:t>La silicosis acelerada se desarrolla dentro de los 5 a 10 años de exposición a la sílice respirable.</a:t>
            </a:r>
          </a:p>
          <a:p>
            <a:pPr>
              <a:spcAft>
                <a:spcPts val="1200"/>
              </a:spcAft>
            </a:pPr>
            <a:r>
              <a:rPr lang="es-ES" sz="2400" dirty="0"/>
              <a:t>La silicosis crónica se desarrolla dentro de 10-30 años durante o después de la exposición a bajas concentraciones de sílice durante un largo período. </a:t>
            </a:r>
            <a:r>
              <a:rPr lang="es-ES" sz="2400" b="1" dirty="0"/>
              <a:t>Es el tipo más común</a:t>
            </a:r>
            <a:r>
              <a:rPr lang="es-ES" sz="2400" dirty="0"/>
              <a:t>.</a:t>
            </a:r>
            <a:endParaRPr lang="en-US" sz="2400" dirty="0"/>
          </a:p>
        </p:txBody>
      </p:sp>
      <p:sp>
        <p:nvSpPr>
          <p:cNvPr id="3" name="Title 2" hidden="1"/>
          <p:cNvSpPr>
            <a:spLocks noGrp="1"/>
          </p:cNvSpPr>
          <p:nvPr>
            <p:ph type="title"/>
          </p:nvPr>
        </p:nvSpPr>
        <p:spPr/>
        <p:txBody>
          <a:bodyPr>
            <a:normAutofit fontScale="90000"/>
          </a:bodyPr>
          <a:lstStyle/>
          <a:p>
            <a:r>
              <a:rPr lang="es-ES" dirty="0">
                <a:solidFill>
                  <a:schemeClr val="bg1"/>
                </a:solidFill>
              </a:rPr>
              <a:t>Efectos en la salud ante la exposición a la sílice</a:t>
            </a:r>
            <a:r>
              <a:rPr lang="en-US" dirty="0">
                <a:solidFill>
                  <a:schemeClr val="bg1"/>
                </a:solidFill>
              </a:rPr>
              <a:t>(8) </a:t>
            </a:r>
            <a:r>
              <a:rPr lang="en-US" dirty="0">
                <a:solidFill>
                  <a:schemeClr val="bg1"/>
                </a:solidFill>
                <a:latin typeface="Corbel" pitchFamily="34" charset="0"/>
              </a:rPr>
              <a:t/>
            </a:r>
            <a:br>
              <a:rPr lang="en-US" dirty="0">
                <a:solidFill>
                  <a:schemeClr val="bg1"/>
                </a:solidFill>
                <a:latin typeface="Corbel" pitchFamily="34" charset="0"/>
              </a:rPr>
            </a:br>
            <a:endParaRPr lang="en-US" dirty="0"/>
          </a:p>
        </p:txBody>
      </p:sp>
      <p:sp>
        <p:nvSpPr>
          <p:cNvPr id="2" name="Slide Number Placeholder 1">
            <a:extLst>
              <a:ext uri="{FF2B5EF4-FFF2-40B4-BE49-F238E27FC236}">
                <a16:creationId xmlns:a16="http://schemas.microsoft.com/office/drawing/2014/main" id="{E7580B13-1B4C-422C-A89B-5C8BD2D2B065}"/>
              </a:ext>
            </a:extLst>
          </p:cNvPr>
          <p:cNvSpPr>
            <a:spLocks noGrp="1"/>
          </p:cNvSpPr>
          <p:nvPr>
            <p:ph type="sldNum" sz="quarter" idx="12"/>
          </p:nvPr>
        </p:nvSpPr>
        <p:spPr/>
        <p:txBody>
          <a:bodyPr/>
          <a:lstStyle/>
          <a:p>
            <a:fld id="{52110876-1A90-47DF-8CC1-92F5C1F8B346}" type="slidenum">
              <a:rPr lang="en-US" smtClean="0"/>
              <a:pPr/>
              <a:t>10</a:t>
            </a:fld>
            <a:endParaRPr lang="en-US"/>
          </a:p>
        </p:txBody>
      </p:sp>
    </p:spTree>
    <p:extLst>
      <p:ext uri="{BB962C8B-B14F-4D97-AF65-F5344CB8AC3E}">
        <p14:creationId xmlns:p14="http://schemas.microsoft.com/office/powerpoint/2010/main" val="81714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 name="Title 1"/>
          <p:cNvSpPr txBox="1">
            <a:spLocks/>
          </p:cNvSpPr>
          <p:nvPr/>
        </p:nvSpPr>
        <p:spPr bwMode="auto">
          <a:xfrm>
            <a:off x="0" y="376391"/>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p>
            <a:pPr lvl="0" algn="ctr">
              <a:defRPr/>
            </a:pPr>
            <a:r>
              <a:rPr lang="es-ES" sz="2800" dirty="0">
                <a:solidFill>
                  <a:schemeClr val="bg1"/>
                </a:solidFill>
              </a:rPr>
              <a:t>Efectos en la salud ante la exposición a la sílice</a:t>
            </a:r>
            <a:r>
              <a:rPr lang="en-US" dirty="0">
                <a:solidFill>
                  <a:schemeClr val="bg1"/>
                </a:solidFill>
              </a:rPr>
              <a:t>(9)</a:t>
            </a:r>
            <a:r>
              <a:rPr lang="en-US" sz="2800" dirty="0">
                <a:solidFill>
                  <a:schemeClr val="bg1"/>
                </a:solidFill>
              </a:rPr>
              <a:t> </a:t>
            </a:r>
            <a:endParaRPr lang="en-US" sz="2800" dirty="0">
              <a:solidFill>
                <a:schemeClr val="bg1"/>
              </a:solidFill>
              <a:latin typeface="Corbel" pitchFamily="34" charset="0"/>
              <a:ea typeface="+mj-ea"/>
              <a:cs typeface="+mj-cs"/>
            </a:endParaRPr>
          </a:p>
        </p:txBody>
      </p:sp>
      <p:sp>
        <p:nvSpPr>
          <p:cNvPr id="10" name="Content Placeholder 1" descr="Man coughing in bed&#10;"/>
          <p:cNvSpPr txBox="1">
            <a:spLocks/>
          </p:cNvSpPr>
          <p:nvPr/>
        </p:nvSpPr>
        <p:spPr>
          <a:xfrm>
            <a:off x="228600" y="1395565"/>
            <a:ext cx="8686800" cy="5143347"/>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s-ES" dirty="0"/>
              <a:t>Síntomas comunes de la silicosis</a:t>
            </a:r>
            <a:r>
              <a:rPr lang="es-ES" sz="2800" dirty="0"/>
              <a:t/>
            </a:r>
            <a:br>
              <a:rPr lang="es-ES" sz="2800" dirty="0"/>
            </a:br>
            <a:r>
              <a:rPr lang="es-ES" sz="2800" dirty="0"/>
              <a:t>- </a:t>
            </a:r>
            <a:r>
              <a:rPr lang="es-ES" dirty="0"/>
              <a:t>Tos</a:t>
            </a:r>
            <a:r>
              <a:rPr lang="es-ES" sz="2800" dirty="0"/>
              <a:t/>
            </a:r>
            <a:br>
              <a:rPr lang="es-ES" sz="2800" dirty="0"/>
            </a:br>
            <a:r>
              <a:rPr lang="es-ES" sz="2800" dirty="0"/>
              <a:t>- </a:t>
            </a:r>
            <a:r>
              <a:rPr lang="es-ES" dirty="0"/>
              <a:t>Pérdida de peso</a:t>
            </a:r>
            <a:endParaRPr lang="es-ES" sz="2800" dirty="0"/>
          </a:p>
          <a:p>
            <a:pPr marL="0" indent="0">
              <a:buNone/>
            </a:pPr>
            <a:r>
              <a:rPr lang="es-ES" sz="2800" dirty="0"/>
              <a:t>- Fatiga</a:t>
            </a:r>
          </a:p>
          <a:p>
            <a:pPr marL="0" indent="0">
              <a:buNone/>
            </a:pPr>
            <a:r>
              <a:rPr lang="es-ES" dirty="0"/>
              <a:t>- Dolor agudo en el pecho</a:t>
            </a:r>
            <a:r>
              <a:rPr lang="es-ES" sz="2800" dirty="0"/>
              <a:t/>
            </a:r>
            <a:br>
              <a:rPr lang="es-ES" sz="2800" dirty="0"/>
            </a:br>
            <a:r>
              <a:rPr lang="es-ES" sz="2800" dirty="0"/>
              <a:t>- </a:t>
            </a:r>
            <a:r>
              <a:rPr lang="es-ES" dirty="0"/>
              <a:t>Falta de aliento</a:t>
            </a:r>
            <a:r>
              <a:rPr lang="es-ES" sz="2800" dirty="0"/>
              <a:t/>
            </a:r>
            <a:br>
              <a:rPr lang="es-ES" sz="2800" dirty="0"/>
            </a:br>
            <a:r>
              <a:rPr lang="es-ES" sz="2800" dirty="0"/>
              <a:t>- </a:t>
            </a:r>
            <a:r>
              <a:rPr lang="es-ES" dirty="0"/>
              <a:t>Se desarrolla incluso después de la </a:t>
            </a:r>
          </a:p>
          <a:p>
            <a:pPr marL="0" indent="0">
              <a:buNone/>
            </a:pPr>
            <a:r>
              <a:rPr lang="es-ES" dirty="0"/>
              <a:t>  exposición</a:t>
            </a:r>
            <a:r>
              <a:rPr lang="es-ES" sz="2800" dirty="0"/>
              <a:t/>
            </a:r>
            <a:br>
              <a:rPr lang="es-ES" sz="2800" dirty="0"/>
            </a:br>
            <a:r>
              <a:rPr lang="es-ES" sz="2800" dirty="0"/>
              <a:t>- </a:t>
            </a:r>
            <a:r>
              <a:rPr lang="es-ES" dirty="0"/>
              <a:t>A menudo conduce a una discapacidad y la muerte.</a:t>
            </a:r>
            <a:endParaRPr lang="en-US" sz="2400" dirty="0"/>
          </a:p>
          <a:p>
            <a:pPr marL="0" indent="0">
              <a:buNone/>
            </a:pPr>
            <a:endParaRPr lang="en-US" sz="2800" dirty="0"/>
          </a:p>
          <a:p>
            <a:pPr marL="0" indent="0">
              <a:buNone/>
            </a:pPr>
            <a:r>
              <a:rPr lang="en-US" sz="2800" dirty="0"/>
              <a:t> </a:t>
            </a:r>
          </a:p>
          <a:p>
            <a:endParaRPr lang="en-US" sz="2800" dirty="0"/>
          </a:p>
        </p:txBody>
      </p:sp>
      <p:sp>
        <p:nvSpPr>
          <p:cNvPr id="5" name="Title 4" hidden="1"/>
          <p:cNvSpPr>
            <a:spLocks noGrp="1"/>
          </p:cNvSpPr>
          <p:nvPr>
            <p:ph type="title"/>
          </p:nvPr>
        </p:nvSpPr>
        <p:spPr>
          <a:xfrm>
            <a:off x="431296" y="-60686"/>
            <a:ext cx="8229600" cy="1143000"/>
          </a:xfrm>
        </p:spPr>
        <p:txBody>
          <a:bodyPr>
            <a:normAutofit fontScale="90000"/>
          </a:bodyPr>
          <a:lstStyle/>
          <a:p>
            <a:pPr lvl="0">
              <a:defRPr/>
            </a:pPr>
            <a:r>
              <a:rPr lang="es-ES" dirty="0">
                <a:solidFill>
                  <a:schemeClr val="bg1"/>
                </a:solidFill>
              </a:rPr>
              <a:t>Efectos en la salud ante la exposición a la sílice</a:t>
            </a:r>
            <a:r>
              <a:rPr lang="en-US" dirty="0">
                <a:solidFill>
                  <a:schemeClr val="bg1"/>
                </a:solidFill>
              </a:rPr>
              <a:t>(9) </a:t>
            </a:r>
            <a:endParaRPr lang="en-US" dirty="0">
              <a:solidFill>
                <a:schemeClr val="bg1"/>
              </a:solidFill>
              <a:latin typeface="Corbel" pitchFamily="34" charset="0"/>
            </a:endParaRPr>
          </a:p>
        </p:txBody>
      </p:sp>
      <p:sp>
        <p:nvSpPr>
          <p:cNvPr id="2" name="Slide Number Placeholder 1">
            <a:extLst>
              <a:ext uri="{FF2B5EF4-FFF2-40B4-BE49-F238E27FC236}">
                <a16:creationId xmlns:a16="http://schemas.microsoft.com/office/drawing/2014/main" id="{9A2408FC-0F9F-49FB-8D4F-3E3B632D575F}"/>
              </a:ext>
            </a:extLst>
          </p:cNvPr>
          <p:cNvSpPr>
            <a:spLocks noGrp="1"/>
          </p:cNvSpPr>
          <p:nvPr>
            <p:ph type="sldNum" sz="quarter" idx="12"/>
          </p:nvPr>
        </p:nvSpPr>
        <p:spPr/>
        <p:txBody>
          <a:bodyPr/>
          <a:lstStyle/>
          <a:p>
            <a:fld id="{52110876-1A90-47DF-8CC1-92F5C1F8B346}" type="slidenum">
              <a:rPr lang="en-US" smtClean="0"/>
              <a:pPr/>
              <a:t>11</a:t>
            </a:fld>
            <a:endParaRPr lang="en-US"/>
          </a:p>
        </p:txBody>
      </p:sp>
      <p:pic>
        <p:nvPicPr>
          <p:cNvPr id="4" name="Picture 3" descr="A person sitting on a bed&#10;&#10;Description automatically generated" title="foto - hombre en la cama">
            <a:extLst>
              <a:ext uri="{FF2B5EF4-FFF2-40B4-BE49-F238E27FC236}">
                <a16:creationId xmlns:a16="http://schemas.microsoft.com/office/drawing/2014/main" id="{1D010FED-E391-4241-A4BF-40D88C04CC5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363566" y="1431237"/>
            <a:ext cx="2297330" cy="3445563"/>
          </a:xfrm>
          <a:prstGeom prst="rect">
            <a:avLst/>
          </a:prstGeom>
        </p:spPr>
      </p:pic>
    </p:spTree>
    <p:extLst>
      <p:ext uri="{BB962C8B-B14F-4D97-AF65-F5344CB8AC3E}">
        <p14:creationId xmlns:p14="http://schemas.microsoft.com/office/powerpoint/2010/main" val="2223241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 name="Title 1"/>
          <p:cNvSpPr txBox="1">
            <a:spLocks/>
          </p:cNvSpPr>
          <p:nvPr/>
        </p:nvSpPr>
        <p:spPr bwMode="auto">
          <a:xfrm>
            <a:off x="0" y="376390"/>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p>
            <a:pPr lvl="0" algn="ctr">
              <a:defRPr/>
            </a:pPr>
            <a:r>
              <a:rPr lang="es-ES" sz="2800" dirty="0">
                <a:solidFill>
                  <a:schemeClr val="bg1"/>
                </a:solidFill>
              </a:rPr>
              <a:t>Efectos en la salud ante la exposición a la sílice</a:t>
            </a:r>
            <a:r>
              <a:rPr lang="en-US" dirty="0">
                <a:solidFill>
                  <a:schemeClr val="bg1"/>
                </a:solidFill>
              </a:rPr>
              <a:t>(10)</a:t>
            </a:r>
            <a:endParaRPr lang="en-US" dirty="0">
              <a:solidFill>
                <a:schemeClr val="bg1"/>
              </a:solidFill>
              <a:latin typeface="Corbel" pitchFamily="34" charset="0"/>
              <a:ea typeface="+mj-ea"/>
              <a:cs typeface="+mj-cs"/>
            </a:endParaRPr>
          </a:p>
        </p:txBody>
      </p:sp>
      <p:sp>
        <p:nvSpPr>
          <p:cNvPr id="10" name="Content Placeholder 1"/>
          <p:cNvSpPr txBox="1">
            <a:spLocks/>
          </p:cNvSpPr>
          <p:nvPr/>
        </p:nvSpPr>
        <p:spPr>
          <a:xfrm>
            <a:off x="93472" y="1397249"/>
            <a:ext cx="8821928" cy="4546351"/>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s-ES" dirty="0"/>
              <a:t>La silicosis también aumenta el riesgo de otros problemas:</a:t>
            </a:r>
            <a:r>
              <a:rPr lang="es-ES" sz="2800" dirty="0"/>
              <a:t/>
            </a:r>
            <a:br>
              <a:rPr lang="es-ES" sz="2800" dirty="0"/>
            </a:br>
            <a:r>
              <a:rPr lang="es-ES" dirty="0"/>
              <a:t>Tuberculosis</a:t>
            </a:r>
            <a:r>
              <a:rPr lang="es-ES" sz="2800" dirty="0"/>
              <a:t/>
            </a:r>
            <a:br>
              <a:rPr lang="es-ES" sz="2800" dirty="0"/>
            </a:br>
            <a:r>
              <a:rPr lang="es-ES" dirty="0"/>
              <a:t>Cáncer de pulmón</a:t>
            </a:r>
            <a:r>
              <a:rPr lang="es-ES" sz="2800" dirty="0"/>
              <a:t/>
            </a:r>
            <a:br>
              <a:rPr lang="es-ES" sz="2800" dirty="0"/>
            </a:br>
            <a:r>
              <a:rPr lang="es-ES" dirty="0"/>
              <a:t>Bronquitis crónica</a:t>
            </a:r>
            <a:r>
              <a:rPr lang="es-ES" sz="2800" dirty="0"/>
              <a:t/>
            </a:r>
            <a:br>
              <a:rPr lang="es-ES" sz="2800" dirty="0"/>
            </a:br>
            <a:r>
              <a:rPr lang="es-ES" dirty="0"/>
              <a:t>Enfermedades renales</a:t>
            </a:r>
            <a:endParaRPr lang="en-US" dirty="0"/>
          </a:p>
          <a:p>
            <a:pPr marL="0" indent="0">
              <a:buNone/>
            </a:pPr>
            <a:endParaRPr lang="en-US" dirty="0"/>
          </a:p>
          <a:p>
            <a:pPr marL="0" indent="0">
              <a:buNone/>
            </a:pPr>
            <a:r>
              <a:rPr lang="en-US" dirty="0"/>
              <a:t> </a:t>
            </a:r>
          </a:p>
          <a:p>
            <a:endParaRPr lang="en-US" dirty="0"/>
          </a:p>
        </p:txBody>
      </p:sp>
      <p:sp>
        <p:nvSpPr>
          <p:cNvPr id="3" name="Title 2" hidden="1"/>
          <p:cNvSpPr>
            <a:spLocks noGrp="1"/>
          </p:cNvSpPr>
          <p:nvPr>
            <p:ph type="title"/>
          </p:nvPr>
        </p:nvSpPr>
        <p:spPr/>
        <p:txBody>
          <a:bodyPr>
            <a:normAutofit fontScale="90000"/>
          </a:bodyPr>
          <a:lstStyle/>
          <a:p>
            <a:r>
              <a:rPr lang="es-ES" dirty="0">
                <a:solidFill>
                  <a:schemeClr val="bg1"/>
                </a:solidFill>
              </a:rPr>
              <a:t>Efectos en la salud ante la exposición a la sílice</a:t>
            </a:r>
            <a:r>
              <a:rPr lang="en-US" dirty="0">
                <a:solidFill>
                  <a:schemeClr val="bg1"/>
                </a:solidFill>
              </a:rPr>
              <a:t>(10)</a:t>
            </a:r>
            <a:r>
              <a:rPr lang="en-US" dirty="0">
                <a:solidFill>
                  <a:schemeClr val="bg1"/>
                </a:solidFill>
                <a:latin typeface="Corbel" pitchFamily="34" charset="0"/>
              </a:rPr>
              <a:t/>
            </a:r>
            <a:br>
              <a:rPr lang="en-US" dirty="0">
                <a:solidFill>
                  <a:schemeClr val="bg1"/>
                </a:solidFill>
                <a:latin typeface="Corbel" pitchFamily="34" charset="0"/>
              </a:rPr>
            </a:br>
            <a:endParaRPr lang="en-US" dirty="0"/>
          </a:p>
        </p:txBody>
      </p:sp>
      <p:sp>
        <p:nvSpPr>
          <p:cNvPr id="2" name="Slide Number Placeholder 1">
            <a:extLst>
              <a:ext uri="{FF2B5EF4-FFF2-40B4-BE49-F238E27FC236}">
                <a16:creationId xmlns:a16="http://schemas.microsoft.com/office/drawing/2014/main" id="{B52FA61B-4EB4-4A5A-AB3D-61C412B3744D}"/>
              </a:ext>
            </a:extLst>
          </p:cNvPr>
          <p:cNvSpPr>
            <a:spLocks noGrp="1"/>
          </p:cNvSpPr>
          <p:nvPr>
            <p:ph type="sldNum" sz="quarter" idx="12"/>
          </p:nvPr>
        </p:nvSpPr>
        <p:spPr/>
        <p:txBody>
          <a:bodyPr/>
          <a:lstStyle/>
          <a:p>
            <a:fld id="{52110876-1A90-47DF-8CC1-92F5C1F8B346}" type="slidenum">
              <a:rPr lang="en-US" smtClean="0"/>
              <a:pPr/>
              <a:t>12</a:t>
            </a:fld>
            <a:endParaRPr lang="en-US"/>
          </a:p>
        </p:txBody>
      </p:sp>
      <p:pic>
        <p:nvPicPr>
          <p:cNvPr id="4" name="Picture 3" descr="Healthy lung vs. Lung Cancer">
            <a:extLst>
              <a:ext uri="{FF2B5EF4-FFF2-40B4-BE49-F238E27FC236}">
                <a16:creationId xmlns:a16="http://schemas.microsoft.com/office/drawing/2014/main" id="{D8102578-8717-40CD-90D9-670325A7F2D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81000" y="3932374"/>
            <a:ext cx="3962400" cy="2753868"/>
          </a:xfrm>
          <a:prstGeom prst="rect">
            <a:avLst/>
          </a:prstGeom>
        </p:spPr>
      </p:pic>
      <p:pic>
        <p:nvPicPr>
          <p:cNvPr id="6" name="Picture 5" descr="Woman coughing up blood">
            <a:extLst>
              <a:ext uri="{FF2B5EF4-FFF2-40B4-BE49-F238E27FC236}">
                <a16:creationId xmlns:a16="http://schemas.microsoft.com/office/drawing/2014/main" id="{4A004A0F-4C47-48BA-A4CC-04700498DAF5}"/>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062205" y="2029065"/>
            <a:ext cx="3058194" cy="2039815"/>
          </a:xfrm>
          <a:prstGeom prst="rect">
            <a:avLst/>
          </a:prstGeom>
        </p:spPr>
      </p:pic>
      <p:pic>
        <p:nvPicPr>
          <p:cNvPr id="9" name="Picture 8" descr="Bronchitis lungs">
            <a:extLst>
              <a:ext uri="{FF2B5EF4-FFF2-40B4-BE49-F238E27FC236}">
                <a16:creationId xmlns:a16="http://schemas.microsoft.com/office/drawing/2014/main" id="{6A831919-3EC9-4CAD-B1B1-58024BBD2A62}"/>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181600" y="4376342"/>
            <a:ext cx="2857501" cy="2293736"/>
          </a:xfrm>
          <a:prstGeom prst="rect">
            <a:avLst/>
          </a:prstGeom>
        </p:spPr>
      </p:pic>
    </p:spTree>
    <p:extLst>
      <p:ext uri="{BB962C8B-B14F-4D97-AF65-F5344CB8AC3E}">
        <p14:creationId xmlns:p14="http://schemas.microsoft.com/office/powerpoint/2010/main" val="14917687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 name="Title 1"/>
          <p:cNvSpPr txBox="1">
            <a:spLocks/>
          </p:cNvSpPr>
          <p:nvPr/>
        </p:nvSpPr>
        <p:spPr bwMode="auto">
          <a:xfrm>
            <a:off x="0" y="419253"/>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p>
            <a:pPr lvl="0" algn="ctr">
              <a:defRPr/>
            </a:pPr>
            <a:r>
              <a:rPr lang="es-ES" sz="2800" dirty="0">
                <a:solidFill>
                  <a:schemeClr val="bg1"/>
                </a:solidFill>
              </a:rPr>
              <a:t>Efectos en la salud ante la exposición a la sílice</a:t>
            </a:r>
            <a:r>
              <a:rPr lang="en-US" dirty="0">
                <a:solidFill>
                  <a:schemeClr val="bg1"/>
                </a:solidFill>
              </a:rPr>
              <a:t>(11)</a:t>
            </a:r>
            <a:endParaRPr lang="en-US" dirty="0">
              <a:solidFill>
                <a:schemeClr val="bg1"/>
              </a:solidFill>
              <a:latin typeface="Corbel" pitchFamily="34" charset="0"/>
              <a:ea typeface="+mj-ea"/>
              <a:cs typeface="+mj-cs"/>
            </a:endParaRPr>
          </a:p>
        </p:txBody>
      </p:sp>
      <p:sp>
        <p:nvSpPr>
          <p:cNvPr id="10" name="Content Placeholder 1"/>
          <p:cNvSpPr txBox="1">
            <a:spLocks/>
          </p:cNvSpPr>
          <p:nvPr/>
        </p:nvSpPr>
        <p:spPr>
          <a:xfrm>
            <a:off x="228600" y="1417637"/>
            <a:ext cx="86868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s-ES" sz="2400" dirty="0"/>
              <a:t>Las radiografías de tórax pueden detectar etapas tempranas de la silicosis.</a:t>
            </a:r>
            <a:br>
              <a:rPr lang="es-ES" sz="2400" dirty="0"/>
            </a:br>
            <a:r>
              <a:rPr lang="es-ES" sz="2400" dirty="0"/>
              <a:t>  - No hay cura para la silicosis. Por lo que la detección temprana es importante. </a:t>
            </a:r>
          </a:p>
          <a:p>
            <a:pPr marL="0" indent="0">
              <a:buNone/>
            </a:pPr>
            <a:r>
              <a:rPr lang="es-ES" sz="2400" dirty="0"/>
              <a:t>       - Es una enfermedad prevenible al reducir la exposición.</a:t>
            </a:r>
            <a:endParaRPr lang="en-US" sz="2400" dirty="0"/>
          </a:p>
          <a:p>
            <a:endParaRPr lang="en-US" dirty="0"/>
          </a:p>
        </p:txBody>
      </p:sp>
      <p:sp>
        <p:nvSpPr>
          <p:cNvPr id="3" name="Title 2" hidden="1"/>
          <p:cNvSpPr>
            <a:spLocks noGrp="1"/>
          </p:cNvSpPr>
          <p:nvPr>
            <p:ph type="title"/>
          </p:nvPr>
        </p:nvSpPr>
        <p:spPr>
          <a:xfrm>
            <a:off x="578642" y="-238397"/>
            <a:ext cx="8229600" cy="1143000"/>
          </a:xfrm>
        </p:spPr>
        <p:txBody>
          <a:bodyPr>
            <a:normAutofit fontScale="90000"/>
          </a:bodyPr>
          <a:lstStyle/>
          <a:p>
            <a:r>
              <a:rPr lang="es-ES" dirty="0">
                <a:solidFill>
                  <a:schemeClr val="bg1"/>
                </a:solidFill>
              </a:rPr>
              <a:t>Efectos en la salud ante la exposición a la sílice</a:t>
            </a:r>
            <a:r>
              <a:rPr lang="en-US" dirty="0">
                <a:solidFill>
                  <a:schemeClr val="bg1"/>
                </a:solidFill>
              </a:rPr>
              <a:t>(11)</a:t>
            </a:r>
            <a:r>
              <a:rPr lang="en-US" dirty="0">
                <a:solidFill>
                  <a:schemeClr val="bg1"/>
                </a:solidFill>
                <a:latin typeface="Corbel" pitchFamily="34" charset="0"/>
              </a:rPr>
              <a:t/>
            </a:r>
            <a:br>
              <a:rPr lang="en-US" dirty="0">
                <a:solidFill>
                  <a:schemeClr val="bg1"/>
                </a:solidFill>
                <a:latin typeface="Corbel" pitchFamily="34" charset="0"/>
              </a:rPr>
            </a:br>
            <a:endParaRPr lang="en-US" dirty="0"/>
          </a:p>
        </p:txBody>
      </p:sp>
      <p:sp>
        <p:nvSpPr>
          <p:cNvPr id="2" name="Slide Number Placeholder 1">
            <a:extLst>
              <a:ext uri="{FF2B5EF4-FFF2-40B4-BE49-F238E27FC236}">
                <a16:creationId xmlns:a16="http://schemas.microsoft.com/office/drawing/2014/main" id="{16C27E75-39B2-44AD-A8DE-136233C0129F}"/>
              </a:ext>
            </a:extLst>
          </p:cNvPr>
          <p:cNvSpPr>
            <a:spLocks noGrp="1"/>
          </p:cNvSpPr>
          <p:nvPr>
            <p:ph type="sldNum" sz="quarter" idx="12"/>
          </p:nvPr>
        </p:nvSpPr>
        <p:spPr/>
        <p:txBody>
          <a:bodyPr/>
          <a:lstStyle/>
          <a:p>
            <a:fld id="{52110876-1A90-47DF-8CC1-92F5C1F8B346}" type="slidenum">
              <a:rPr lang="en-US" smtClean="0"/>
              <a:pPr/>
              <a:t>13</a:t>
            </a:fld>
            <a:endParaRPr lang="en-US"/>
          </a:p>
        </p:txBody>
      </p:sp>
      <p:pic>
        <p:nvPicPr>
          <p:cNvPr id="4" name="Picture 3" descr="Lung x-ray">
            <a:extLst>
              <a:ext uri="{FF2B5EF4-FFF2-40B4-BE49-F238E27FC236}">
                <a16:creationId xmlns:a16="http://schemas.microsoft.com/office/drawing/2014/main" id="{FED5DB1C-EE0B-49E6-8589-949A21DA5C1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338386" y="3581399"/>
            <a:ext cx="4710113" cy="3140075"/>
          </a:xfrm>
          <a:prstGeom prst="rect">
            <a:avLst/>
          </a:prstGeom>
        </p:spPr>
      </p:pic>
    </p:spTree>
    <p:extLst>
      <p:ext uri="{BB962C8B-B14F-4D97-AF65-F5344CB8AC3E}">
        <p14:creationId xmlns:p14="http://schemas.microsoft.com/office/powerpoint/2010/main" val="14059410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 name="Title 1"/>
          <p:cNvSpPr txBox="1">
            <a:spLocks/>
          </p:cNvSpPr>
          <p:nvPr/>
        </p:nvSpPr>
        <p:spPr bwMode="auto">
          <a:xfrm>
            <a:off x="0" y="389436"/>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p>
            <a:pPr lvl="0" algn="ctr">
              <a:defRPr/>
            </a:pPr>
            <a:r>
              <a:rPr lang="en-US" sz="2800" dirty="0">
                <a:solidFill>
                  <a:schemeClr val="bg1"/>
                </a:solidFill>
              </a:rPr>
              <a:t>Health Effects of Silica Exposure </a:t>
            </a:r>
            <a:r>
              <a:rPr lang="en-US" dirty="0">
                <a:solidFill>
                  <a:schemeClr val="bg1"/>
                </a:solidFill>
              </a:rPr>
              <a:t>(12)</a:t>
            </a:r>
            <a:endParaRPr lang="en-US" dirty="0">
              <a:solidFill>
                <a:schemeClr val="bg1"/>
              </a:solidFill>
              <a:latin typeface="Corbel" pitchFamily="34" charset="0"/>
              <a:ea typeface="+mj-ea"/>
              <a:cs typeface="+mj-cs"/>
            </a:endParaRPr>
          </a:p>
        </p:txBody>
      </p:sp>
      <p:sp>
        <p:nvSpPr>
          <p:cNvPr id="10" name="Content Placeholder 1"/>
          <p:cNvSpPr txBox="1">
            <a:spLocks/>
          </p:cNvSpPr>
          <p:nvPr/>
        </p:nvSpPr>
        <p:spPr>
          <a:xfrm>
            <a:off x="228600" y="1219200"/>
            <a:ext cx="86868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t>Enfermedad pulmonar obstructiva crónica (COPD por sus siglas en ingles) </a:t>
            </a:r>
          </a:p>
          <a:p>
            <a:pPr lvl="1"/>
            <a:r>
              <a:rPr lang="es-ES"/>
              <a:t>Sílice cristalina respirable también puede causar enfermedad pulmonar obstructiva crónica (EPOC)</a:t>
            </a:r>
          </a:p>
          <a:p>
            <a:pPr lvl="1"/>
            <a:r>
              <a:rPr lang="es-ES"/>
              <a:t>Un alto porcentaje de individuos con silicosis tienen enfermedad pulmonar obstructiva (</a:t>
            </a:r>
            <a:r>
              <a:rPr lang="es-ES" i="1"/>
              <a:t>dificultad para expulsar completamente el aire de los pulmones</a:t>
            </a:r>
            <a:r>
              <a:rPr lang="es-ES"/>
              <a:t>)</a:t>
            </a:r>
          </a:p>
          <a:p>
            <a:pPr lvl="1"/>
            <a:r>
              <a:rPr lang="es-ES"/>
              <a:t>Un problema particular es que cuando los pacientes fuman, todos sus problemas respiratorios pueden verse como resultado de fumar y otros factores como la exposición a la sílice pueden pasarse por alto.</a:t>
            </a:r>
          </a:p>
          <a:p>
            <a:endParaRPr lang="en-US" dirty="0"/>
          </a:p>
        </p:txBody>
      </p:sp>
      <p:sp>
        <p:nvSpPr>
          <p:cNvPr id="3" name="Title 2" hidden="1"/>
          <p:cNvSpPr>
            <a:spLocks noGrp="1"/>
          </p:cNvSpPr>
          <p:nvPr>
            <p:ph type="title"/>
          </p:nvPr>
        </p:nvSpPr>
        <p:spPr>
          <a:xfrm>
            <a:off x="609600" y="-152386"/>
            <a:ext cx="8229600" cy="1143000"/>
          </a:xfrm>
        </p:spPr>
        <p:txBody>
          <a:bodyPr>
            <a:normAutofit fontScale="90000"/>
          </a:bodyPr>
          <a:lstStyle/>
          <a:p>
            <a:r>
              <a:rPr lang="es-ES" dirty="0">
                <a:solidFill>
                  <a:schemeClr val="bg1"/>
                </a:solidFill>
              </a:rPr>
              <a:t>Efectos en la salud ante la exposición a la sílice</a:t>
            </a:r>
            <a:r>
              <a:rPr lang="en-US" dirty="0">
                <a:solidFill>
                  <a:schemeClr val="bg1"/>
                </a:solidFill>
              </a:rPr>
              <a:t>(12)</a:t>
            </a:r>
            <a:r>
              <a:rPr lang="en-US" dirty="0">
                <a:solidFill>
                  <a:schemeClr val="bg1"/>
                </a:solidFill>
                <a:latin typeface="Corbel" pitchFamily="34" charset="0"/>
              </a:rPr>
              <a:t/>
            </a:r>
            <a:br>
              <a:rPr lang="en-US" dirty="0">
                <a:solidFill>
                  <a:schemeClr val="bg1"/>
                </a:solidFill>
                <a:latin typeface="Corbel" pitchFamily="34" charset="0"/>
              </a:rPr>
            </a:br>
            <a:endParaRPr lang="en-US" dirty="0"/>
          </a:p>
        </p:txBody>
      </p:sp>
      <p:sp>
        <p:nvSpPr>
          <p:cNvPr id="2" name="Slide Number Placeholder 1">
            <a:extLst>
              <a:ext uri="{FF2B5EF4-FFF2-40B4-BE49-F238E27FC236}">
                <a16:creationId xmlns:a16="http://schemas.microsoft.com/office/drawing/2014/main" id="{16C27E75-39B2-44AD-A8DE-136233C0129F}"/>
              </a:ext>
            </a:extLst>
          </p:cNvPr>
          <p:cNvSpPr>
            <a:spLocks noGrp="1"/>
          </p:cNvSpPr>
          <p:nvPr>
            <p:ph type="sldNum" sz="quarter" idx="12"/>
          </p:nvPr>
        </p:nvSpPr>
        <p:spPr/>
        <p:txBody>
          <a:bodyPr/>
          <a:lstStyle/>
          <a:p>
            <a:fld id="{52110876-1A90-47DF-8CC1-92F5C1F8B346}" type="slidenum">
              <a:rPr lang="en-US" smtClean="0"/>
              <a:pPr/>
              <a:t>14</a:t>
            </a:fld>
            <a:endParaRPr lang="en-US"/>
          </a:p>
        </p:txBody>
      </p:sp>
      <p:sp>
        <p:nvSpPr>
          <p:cNvPr id="9" name="Title 1"/>
          <p:cNvSpPr txBox="1">
            <a:spLocks/>
          </p:cNvSpPr>
          <p:nvPr/>
        </p:nvSpPr>
        <p:spPr bwMode="auto">
          <a:xfrm>
            <a:off x="0" y="376390"/>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p>
            <a:pPr lvl="0" algn="ctr">
              <a:defRPr/>
            </a:pPr>
            <a:r>
              <a:rPr lang="es-ES" sz="2800" dirty="0">
                <a:solidFill>
                  <a:schemeClr val="bg1"/>
                </a:solidFill>
              </a:rPr>
              <a:t>Efectos en la salud ante la exposición a la sílice</a:t>
            </a:r>
            <a:r>
              <a:rPr lang="en-US" dirty="0">
                <a:solidFill>
                  <a:schemeClr val="bg1"/>
                </a:solidFill>
              </a:rPr>
              <a:t>(12)</a:t>
            </a:r>
            <a:endParaRPr lang="en-US" dirty="0">
              <a:solidFill>
                <a:schemeClr val="bg1"/>
              </a:solidFill>
              <a:latin typeface="Corbel" pitchFamily="34" charset="0"/>
              <a:ea typeface="+mj-ea"/>
              <a:cs typeface="+mj-cs"/>
            </a:endParaRPr>
          </a:p>
        </p:txBody>
      </p:sp>
    </p:spTree>
    <p:extLst>
      <p:ext uri="{BB962C8B-B14F-4D97-AF65-F5344CB8AC3E}">
        <p14:creationId xmlns:p14="http://schemas.microsoft.com/office/powerpoint/2010/main" val="2891985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 name="Title 1"/>
          <p:cNvSpPr txBox="1">
            <a:spLocks/>
          </p:cNvSpPr>
          <p:nvPr/>
        </p:nvSpPr>
        <p:spPr bwMode="auto">
          <a:xfrm>
            <a:off x="0" y="419253"/>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p>
            <a:pPr lvl="0" algn="ctr">
              <a:defRPr/>
            </a:pPr>
            <a:r>
              <a:rPr lang="en-US" sz="2800" dirty="0">
                <a:solidFill>
                  <a:schemeClr val="bg1"/>
                </a:solidFill>
              </a:rPr>
              <a:t>Silica Exposure Case studies</a:t>
            </a:r>
            <a:endParaRPr lang="en-US" dirty="0">
              <a:solidFill>
                <a:schemeClr val="bg1"/>
              </a:solidFill>
              <a:latin typeface="Corbel" pitchFamily="34" charset="0"/>
              <a:ea typeface="+mj-ea"/>
              <a:cs typeface="+mj-cs"/>
            </a:endParaRPr>
          </a:p>
        </p:txBody>
      </p:sp>
      <p:sp>
        <p:nvSpPr>
          <p:cNvPr id="10" name="Content Placeholder 1"/>
          <p:cNvSpPr txBox="1">
            <a:spLocks/>
          </p:cNvSpPr>
          <p:nvPr/>
        </p:nvSpPr>
        <p:spPr>
          <a:xfrm>
            <a:off x="228600" y="1417637"/>
            <a:ext cx="8686800" cy="53038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50837" indent="0">
              <a:buNone/>
            </a:pPr>
            <a:r>
              <a:rPr lang="en-US" sz="2400" u="sng" dirty="0"/>
              <a:t>Hawks Nest Tunnel disaster</a:t>
            </a:r>
          </a:p>
          <a:p>
            <a:pPr marL="625475" indent="0">
              <a:buNone/>
            </a:pPr>
            <a:r>
              <a:rPr lang="es-ES" sz="2200"/>
              <a:t>El desastre del Hawks Nest Tunnel fue un incidente a gran escala de silicosis ocupacional como resultado de la construcción del Hawks Nest Tunnel cerca de Gauley Bridge, West Virginia, como parte de un proyecto hidroeléctrico. Este proyecto está considerado como uno de los peores desastres industriales en la historia de Estados Unidos.</a:t>
            </a:r>
            <a:endParaRPr lang="en-US" sz="2200" dirty="0"/>
          </a:p>
          <a:p>
            <a:pPr marL="625475" indent="-274638">
              <a:buNone/>
            </a:pPr>
            <a:r>
              <a:rPr lang="en-US" sz="2400" u="sng" dirty="0"/>
              <a:t>Stone Kitchen Benchtops</a:t>
            </a:r>
          </a:p>
          <a:p>
            <a:pPr marL="579438" indent="0">
              <a:buNone/>
            </a:pPr>
            <a:r>
              <a:rPr lang="es-ES" sz="2200"/>
              <a:t>Los albañiles que cortan piedra artificial en un tipo muy popular de mesa de cocina están contrayendo silicosis acelerada a niveles alarmantes. La mayor crisis pulmonar ocupacional en Australia desde el pico del uso del asbesto en los años sesenta y setenta.</a:t>
            </a:r>
          </a:p>
          <a:p>
            <a:pPr marL="579438" indent="0">
              <a:buNone/>
            </a:pPr>
            <a:r>
              <a:rPr lang="en-US" sz="2400">
                <a:hlinkClick r:id="rId3"/>
              </a:rPr>
              <a:t>Stone </a:t>
            </a:r>
            <a:r>
              <a:rPr lang="en-US" sz="2400" dirty="0">
                <a:hlinkClick r:id="rId3"/>
              </a:rPr>
              <a:t>Cutting Case</a:t>
            </a:r>
            <a:endParaRPr lang="en-US" sz="2200" dirty="0"/>
          </a:p>
        </p:txBody>
      </p:sp>
      <p:sp>
        <p:nvSpPr>
          <p:cNvPr id="3" name="Title 2" hidden="1"/>
          <p:cNvSpPr>
            <a:spLocks noGrp="1"/>
          </p:cNvSpPr>
          <p:nvPr>
            <p:ph type="title"/>
          </p:nvPr>
        </p:nvSpPr>
        <p:spPr>
          <a:xfrm>
            <a:off x="457200" y="-152247"/>
            <a:ext cx="8229600" cy="1143000"/>
          </a:xfrm>
        </p:spPr>
        <p:txBody>
          <a:bodyPr>
            <a:normAutofit fontScale="90000"/>
          </a:bodyPr>
          <a:lstStyle/>
          <a:p>
            <a:r>
              <a:rPr lang="en-US" dirty="0">
                <a:solidFill>
                  <a:schemeClr val="bg1"/>
                </a:solidFill>
              </a:rPr>
              <a:t>Silica Exposure Case studies</a:t>
            </a:r>
            <a:r>
              <a:rPr lang="en-US" dirty="0">
                <a:solidFill>
                  <a:schemeClr val="bg1"/>
                </a:solidFill>
                <a:latin typeface="Corbel" pitchFamily="34" charset="0"/>
              </a:rPr>
              <a:t/>
            </a:r>
            <a:br>
              <a:rPr lang="en-US" dirty="0">
                <a:solidFill>
                  <a:schemeClr val="bg1"/>
                </a:solidFill>
                <a:latin typeface="Corbel" pitchFamily="34" charset="0"/>
              </a:rPr>
            </a:br>
            <a:endParaRPr lang="en-US" dirty="0"/>
          </a:p>
        </p:txBody>
      </p:sp>
      <p:sp>
        <p:nvSpPr>
          <p:cNvPr id="2" name="Slide Number Placeholder 1">
            <a:extLst>
              <a:ext uri="{FF2B5EF4-FFF2-40B4-BE49-F238E27FC236}">
                <a16:creationId xmlns:a16="http://schemas.microsoft.com/office/drawing/2014/main" id="{16C27E75-39B2-44AD-A8DE-136233C0129F}"/>
              </a:ext>
            </a:extLst>
          </p:cNvPr>
          <p:cNvSpPr>
            <a:spLocks noGrp="1"/>
          </p:cNvSpPr>
          <p:nvPr>
            <p:ph type="sldNum" sz="quarter" idx="12"/>
          </p:nvPr>
        </p:nvSpPr>
        <p:spPr/>
        <p:txBody>
          <a:bodyPr/>
          <a:lstStyle/>
          <a:p>
            <a:fld id="{52110876-1A90-47DF-8CC1-92F5C1F8B346}" type="slidenum">
              <a:rPr lang="en-US" smtClean="0"/>
              <a:pPr/>
              <a:t>15</a:t>
            </a:fld>
            <a:endParaRPr lang="en-US" dirty="0"/>
          </a:p>
        </p:txBody>
      </p:sp>
    </p:spTree>
    <p:extLst>
      <p:ext uri="{BB962C8B-B14F-4D97-AF65-F5344CB8AC3E}">
        <p14:creationId xmlns:p14="http://schemas.microsoft.com/office/powerpoint/2010/main" val="19823141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 name="Title 1"/>
          <p:cNvSpPr txBox="1">
            <a:spLocks/>
          </p:cNvSpPr>
          <p:nvPr/>
        </p:nvSpPr>
        <p:spPr bwMode="auto">
          <a:xfrm>
            <a:off x="0" y="419253"/>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p>
            <a:pPr lvl="0" algn="ctr">
              <a:defRPr/>
            </a:pPr>
            <a:r>
              <a:rPr lang="es-ES" sz="2800" dirty="0">
                <a:solidFill>
                  <a:schemeClr val="bg1"/>
                </a:solidFill>
              </a:rPr>
              <a:t>Efectos en la salud ante la exposición a la sílice</a:t>
            </a:r>
            <a:r>
              <a:rPr lang="en-US" dirty="0">
                <a:solidFill>
                  <a:schemeClr val="bg1"/>
                </a:solidFill>
              </a:rPr>
              <a:t>(12</a:t>
            </a:r>
            <a:r>
              <a:rPr lang="en-US" dirty="0" smtClean="0">
                <a:solidFill>
                  <a:schemeClr val="bg1"/>
                </a:solidFill>
              </a:rPr>
              <a:t>) </a:t>
            </a:r>
            <a:endParaRPr lang="en-US" dirty="0">
              <a:solidFill>
                <a:schemeClr val="bg1"/>
              </a:solidFill>
              <a:latin typeface="Corbel" pitchFamily="34" charset="0"/>
            </a:endParaRPr>
          </a:p>
        </p:txBody>
      </p:sp>
      <p:sp>
        <p:nvSpPr>
          <p:cNvPr id="10" name="Content Placeholder 1"/>
          <p:cNvSpPr txBox="1">
            <a:spLocks/>
          </p:cNvSpPr>
          <p:nvPr/>
        </p:nvSpPr>
        <p:spPr>
          <a:xfrm>
            <a:off x="228600" y="1570037"/>
            <a:ext cx="86868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s-ES" dirty="0"/>
              <a:t>Resumen:</a:t>
            </a:r>
          </a:p>
          <a:p>
            <a:pPr marL="0" lvl="0" indent="0">
              <a:buNone/>
            </a:pPr>
            <a:r>
              <a:rPr lang="es-ES" dirty="0"/>
              <a:t>¿Cuáles son los riesgos básicos para la salud relacionadas con la exposición al sílice?</a:t>
            </a:r>
          </a:p>
          <a:p>
            <a:pPr marL="0" lvl="0" indent="0">
              <a:buNone/>
            </a:pPr>
            <a:r>
              <a:rPr lang="es-ES" dirty="0"/>
              <a:t/>
            </a:r>
            <a:br>
              <a:rPr lang="es-ES" dirty="0"/>
            </a:br>
            <a:r>
              <a:rPr lang="es-ES" dirty="0"/>
              <a:t>¿Cuáles son sus acciones futuras basadas en la información que ha adquirido en esta sección?</a:t>
            </a:r>
            <a:endParaRPr lang="en-US" dirty="0"/>
          </a:p>
          <a:p>
            <a:endParaRPr lang="en-US" dirty="0"/>
          </a:p>
        </p:txBody>
      </p:sp>
      <p:sp>
        <p:nvSpPr>
          <p:cNvPr id="3" name="Title 2"/>
          <p:cNvSpPr>
            <a:spLocks noGrp="1"/>
          </p:cNvSpPr>
          <p:nvPr>
            <p:ph type="title"/>
          </p:nvPr>
        </p:nvSpPr>
        <p:spPr>
          <a:xfrm>
            <a:off x="457200" y="-242596"/>
            <a:ext cx="8229600" cy="1143000"/>
          </a:xfrm>
        </p:spPr>
        <p:txBody>
          <a:bodyPr>
            <a:normAutofit fontScale="90000"/>
          </a:bodyPr>
          <a:lstStyle/>
          <a:p>
            <a:r>
              <a:rPr lang="es-ES" dirty="0">
                <a:solidFill>
                  <a:schemeClr val="bg1"/>
                </a:solidFill>
              </a:rPr>
              <a:t>Efectos en la salud ante la exposición a la sílice</a:t>
            </a:r>
            <a:r>
              <a:rPr lang="en-US" dirty="0">
                <a:solidFill>
                  <a:schemeClr val="bg1"/>
                </a:solidFill>
              </a:rPr>
              <a:t>(12</a:t>
            </a:r>
            <a:r>
              <a:rPr lang="en-US" dirty="0" smtClean="0">
                <a:solidFill>
                  <a:schemeClr val="bg1"/>
                </a:solidFill>
              </a:rPr>
              <a:t>) </a:t>
            </a:r>
            <a:r>
              <a:rPr lang="en-US" dirty="0">
                <a:solidFill>
                  <a:schemeClr val="bg1"/>
                </a:solidFill>
                <a:latin typeface="Corbel" pitchFamily="34" charset="0"/>
              </a:rPr>
              <a:t/>
            </a:r>
            <a:br>
              <a:rPr lang="en-US" dirty="0">
                <a:solidFill>
                  <a:schemeClr val="bg1"/>
                </a:solidFill>
                <a:latin typeface="Corbel" pitchFamily="34" charset="0"/>
              </a:rPr>
            </a:br>
            <a:endParaRPr lang="en-US" dirty="0"/>
          </a:p>
        </p:txBody>
      </p:sp>
      <p:sp>
        <p:nvSpPr>
          <p:cNvPr id="2" name="Slide Number Placeholder 1">
            <a:extLst>
              <a:ext uri="{FF2B5EF4-FFF2-40B4-BE49-F238E27FC236}">
                <a16:creationId xmlns:a16="http://schemas.microsoft.com/office/drawing/2014/main" id="{1C2A27BE-038E-4B86-B5FF-6F6610C5FE84}"/>
              </a:ext>
            </a:extLst>
          </p:cNvPr>
          <p:cNvSpPr>
            <a:spLocks noGrp="1"/>
          </p:cNvSpPr>
          <p:nvPr>
            <p:ph type="sldNum" sz="quarter" idx="12"/>
          </p:nvPr>
        </p:nvSpPr>
        <p:spPr/>
        <p:txBody>
          <a:bodyPr/>
          <a:lstStyle/>
          <a:p>
            <a:fld id="{52110876-1A90-47DF-8CC1-92F5C1F8B346}" type="slidenum">
              <a:rPr lang="en-US" smtClean="0"/>
              <a:pPr/>
              <a:t>16</a:t>
            </a:fld>
            <a:endParaRPr lang="en-US"/>
          </a:p>
        </p:txBody>
      </p:sp>
    </p:spTree>
    <p:extLst>
      <p:ext uri="{BB962C8B-B14F-4D97-AF65-F5344CB8AC3E}">
        <p14:creationId xmlns:p14="http://schemas.microsoft.com/office/powerpoint/2010/main" val="4293412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 name="Title 1"/>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defPPr>
              <a:defRPr lang="en-US"/>
            </a:defPPr>
            <a:lvl1pPr algn="ctr">
              <a:defRPr sz="2800">
                <a:solidFill>
                  <a:schemeClr val="bg1"/>
                </a:solidFill>
                <a:latin typeface="+mj-lt"/>
                <a:ea typeface="+mj-ea"/>
                <a:cs typeface="+mj-cs"/>
              </a:defRPr>
            </a:lvl1pPr>
          </a:lstStyle>
          <a:p>
            <a:r>
              <a:rPr lang="es-GT" dirty="0"/>
              <a:t>Preguntas y Comentarios  </a:t>
            </a:r>
          </a:p>
        </p:txBody>
      </p:sp>
      <p:sp>
        <p:nvSpPr>
          <p:cNvPr id="10" name="Content Placeholder 1"/>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s-ES" dirty="0"/>
              <a:t>Nombre tres cosas importantes que </a:t>
            </a:r>
            <a:r>
              <a:rPr lang="es-ES" dirty="0" err="1"/>
              <a:t>aprendio</a:t>
            </a:r>
            <a:r>
              <a:rPr lang="es-ES" dirty="0"/>
              <a:t> en esta sección.</a:t>
            </a:r>
            <a:endParaRPr lang="en-US" dirty="0"/>
          </a:p>
        </p:txBody>
      </p:sp>
      <p:sp>
        <p:nvSpPr>
          <p:cNvPr id="3" name="Title 2" hidden="1"/>
          <p:cNvSpPr>
            <a:spLocks noGrp="1"/>
          </p:cNvSpPr>
          <p:nvPr>
            <p:ph type="title"/>
          </p:nvPr>
        </p:nvSpPr>
        <p:spPr>
          <a:xfrm>
            <a:off x="550506" y="69980"/>
            <a:ext cx="8229600" cy="1143000"/>
          </a:xfrm>
        </p:spPr>
        <p:txBody>
          <a:bodyPr>
            <a:normAutofit fontScale="90000"/>
          </a:bodyPr>
          <a:lstStyle/>
          <a:p>
            <a:r>
              <a:rPr lang="es-GT" dirty="0"/>
              <a:t>Preguntas y Comentarios  </a:t>
            </a:r>
            <a:br>
              <a:rPr lang="es-GT" dirty="0"/>
            </a:br>
            <a:endParaRPr lang="en-US" dirty="0"/>
          </a:p>
        </p:txBody>
      </p:sp>
      <p:sp>
        <p:nvSpPr>
          <p:cNvPr id="2" name="Slide Number Placeholder 1">
            <a:extLst>
              <a:ext uri="{FF2B5EF4-FFF2-40B4-BE49-F238E27FC236}">
                <a16:creationId xmlns:a16="http://schemas.microsoft.com/office/drawing/2014/main" id="{D475F3DA-56B1-4E9D-90A0-BB1CE74D1259}"/>
              </a:ext>
            </a:extLst>
          </p:cNvPr>
          <p:cNvSpPr>
            <a:spLocks noGrp="1"/>
          </p:cNvSpPr>
          <p:nvPr>
            <p:ph type="sldNum" sz="quarter" idx="12"/>
          </p:nvPr>
        </p:nvSpPr>
        <p:spPr/>
        <p:txBody>
          <a:bodyPr/>
          <a:lstStyle/>
          <a:p>
            <a:fld id="{52110876-1A90-47DF-8CC1-92F5C1F8B346}" type="slidenum">
              <a:rPr lang="en-US" smtClean="0"/>
              <a:pPr/>
              <a:t>17</a:t>
            </a:fld>
            <a:endParaRPr lang="en-US" dirty="0"/>
          </a:p>
        </p:txBody>
      </p:sp>
      <p:pic>
        <p:nvPicPr>
          <p:cNvPr id="9" name="Picture 8" descr="C:\Users\Behzad\Desktop\Delivery method\question-mark.jpg" title="Signo de interrogación"/>
          <p:cNvPicPr>
            <a:picLocks noChangeAspect="1" noChangeArrowheads="1"/>
          </p:cNvPicPr>
          <p:nvPr/>
        </p:nvPicPr>
        <p:blipFill>
          <a:blip r:embed="rId3" cstate="print"/>
          <a:srcRect/>
          <a:stretch>
            <a:fillRect/>
          </a:stretch>
        </p:blipFill>
        <p:spPr bwMode="auto">
          <a:xfrm>
            <a:off x="3295650" y="3313771"/>
            <a:ext cx="2857500" cy="2857500"/>
          </a:xfrm>
          <a:prstGeom prst="rect">
            <a:avLst/>
          </a:prstGeom>
          <a:noFill/>
        </p:spPr>
      </p:pic>
    </p:spTree>
    <p:extLst>
      <p:ext uri="{BB962C8B-B14F-4D97-AF65-F5344CB8AC3E}">
        <p14:creationId xmlns:p14="http://schemas.microsoft.com/office/powerpoint/2010/main" val="4077702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ES_tradnl" altLang="en-US" dirty="0">
              <a:latin typeface="+mn-lt"/>
            </a:endParaRPr>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ES_tradnl" altLang="en-US" dirty="0">
              <a:latin typeface="+mn-lt"/>
            </a:endParaRPr>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ES_tradnl" altLang="en-US" dirty="0">
              <a:latin typeface="+mn-lt"/>
            </a:endParaRPr>
          </a:p>
        </p:txBody>
      </p:sp>
      <p:sp>
        <p:nvSpPr>
          <p:cNvPr id="8" name="Title 1"/>
          <p:cNvSpPr txBox="1">
            <a:spLocks/>
          </p:cNvSpPr>
          <p:nvPr/>
        </p:nvSpPr>
        <p:spPr bwMode="auto">
          <a:xfrm>
            <a:off x="0" y="608013"/>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p>
            <a:pPr algn="ctr">
              <a:defRPr/>
            </a:pPr>
            <a:r>
              <a:rPr lang="es-ES" altLang="en-US" sz="2800" dirty="0">
                <a:solidFill>
                  <a:schemeClr val="bg1"/>
                </a:solidFill>
                <a:latin typeface="inherit"/>
              </a:rPr>
              <a:t>Aviso de exención de responsabilidad</a:t>
            </a:r>
            <a:endParaRPr lang="es-ES_tradnl" sz="2800" dirty="0">
              <a:solidFill>
                <a:schemeClr val="bg1"/>
              </a:solidFill>
              <a:ea typeface="+mj-ea"/>
              <a:cs typeface="+mj-cs"/>
            </a:endParaRPr>
          </a:p>
        </p:txBody>
      </p:sp>
      <p:sp>
        <p:nvSpPr>
          <p:cNvPr id="10" name="Content Placeholder 1"/>
          <p:cNvSpPr txBox="1">
            <a:spLocks/>
          </p:cNvSpPr>
          <p:nvPr/>
        </p:nvSpPr>
        <p:spPr>
          <a:xfrm>
            <a:off x="342122"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eaLnBrk="0" fontAlgn="base" hangingPunct="0">
              <a:lnSpc>
                <a:spcPct val="100000"/>
              </a:lnSpc>
              <a:spcBef>
                <a:spcPct val="0"/>
              </a:spcBef>
              <a:spcAft>
                <a:spcPct val="0"/>
              </a:spcAft>
              <a:buNone/>
            </a:pPr>
            <a:r>
              <a:rPr lang="es-ES" altLang="en-US" sz="3000" dirty="0">
                <a:solidFill>
                  <a:srgbClr val="222222"/>
                </a:solidFill>
                <a:latin typeface="inherit"/>
              </a:rPr>
              <a:t>Este material fue producido bajo la subvención de la propuesta número SH-05053-SH8 de la Administración de Seguridad y Salud Ocupacional, del Departamento de Trabajo de los Estados Unidos. </a:t>
            </a:r>
          </a:p>
          <a:p>
            <a:pPr marL="0" lvl="0" indent="0" algn="just" eaLnBrk="0" fontAlgn="base" hangingPunct="0">
              <a:lnSpc>
                <a:spcPct val="100000"/>
              </a:lnSpc>
              <a:spcBef>
                <a:spcPct val="0"/>
              </a:spcBef>
              <a:spcAft>
                <a:spcPct val="0"/>
              </a:spcAft>
              <a:buNone/>
            </a:pPr>
            <a:r>
              <a:rPr lang="es-ES" altLang="en-US" sz="3000" dirty="0">
                <a:solidFill>
                  <a:srgbClr val="222222"/>
                </a:solidFill>
                <a:latin typeface="inherit"/>
              </a:rPr>
              <a:t>No refleja necesariamente las opiniones o políticas del Departamento de Trabajo de los EE. UU. La mención de nombres comerciales, productos comerciales u </a:t>
            </a:r>
            <a:r>
              <a:rPr lang="es-ES" altLang="en-US" sz="3000" dirty="0" err="1">
                <a:solidFill>
                  <a:srgbClr val="222222"/>
                </a:solidFill>
                <a:latin typeface="inherit"/>
              </a:rPr>
              <a:t>oganizaciones</a:t>
            </a:r>
            <a:r>
              <a:rPr lang="es-ES" altLang="en-US" sz="3000" dirty="0">
                <a:solidFill>
                  <a:srgbClr val="222222"/>
                </a:solidFill>
                <a:latin typeface="inherit"/>
              </a:rPr>
              <a:t> NO implica el respaldo del Gobierno de los EE. UU.</a:t>
            </a:r>
            <a:endParaRPr lang="en-US" sz="3000" dirty="0"/>
          </a:p>
          <a:p>
            <a:endParaRPr lang="es-ES_tradnl" dirty="0"/>
          </a:p>
        </p:txBody>
      </p:sp>
      <p:sp>
        <p:nvSpPr>
          <p:cNvPr id="2" name="Title 1" hidden="1"/>
          <p:cNvSpPr>
            <a:spLocks noGrp="1"/>
          </p:cNvSpPr>
          <p:nvPr>
            <p:ph type="title"/>
          </p:nvPr>
        </p:nvSpPr>
        <p:spPr/>
        <p:txBody>
          <a:bodyPr>
            <a:normAutofit fontScale="90000"/>
          </a:bodyPr>
          <a:lstStyle/>
          <a:p>
            <a:r>
              <a:rPr lang="es-ES" altLang="en-US" dirty="0">
                <a:solidFill>
                  <a:schemeClr val="bg1"/>
                </a:solidFill>
                <a:latin typeface="inherit"/>
              </a:rPr>
              <a:t>Aviso de exención de responsabilidad</a:t>
            </a:r>
            <a:r>
              <a:rPr lang="es-ES_tradnl" dirty="0">
                <a:solidFill>
                  <a:schemeClr val="bg1"/>
                </a:solidFill>
              </a:rPr>
              <a:t/>
            </a:r>
            <a:br>
              <a:rPr lang="es-ES_tradnl" dirty="0">
                <a:solidFill>
                  <a:schemeClr val="bg1"/>
                </a:solidFill>
              </a:rPr>
            </a:br>
            <a:endParaRPr lang="en-US" dirty="0"/>
          </a:p>
        </p:txBody>
      </p:sp>
      <p:sp>
        <p:nvSpPr>
          <p:cNvPr id="5" name="Slide Number Placeholder 4">
            <a:extLst>
              <a:ext uri="{FF2B5EF4-FFF2-40B4-BE49-F238E27FC236}">
                <a16:creationId xmlns:a16="http://schemas.microsoft.com/office/drawing/2014/main" id="{D335E1B3-F7E6-4E58-A815-3801FE413A48}"/>
              </a:ext>
            </a:extLst>
          </p:cNvPr>
          <p:cNvSpPr>
            <a:spLocks noGrp="1"/>
          </p:cNvSpPr>
          <p:nvPr>
            <p:ph type="sldNum" sz="quarter" idx="12"/>
          </p:nvPr>
        </p:nvSpPr>
        <p:spPr/>
        <p:txBody>
          <a:bodyPr/>
          <a:lstStyle/>
          <a:p>
            <a:fld id="{52110876-1A90-47DF-8CC1-92F5C1F8B346}" type="slidenum">
              <a:rPr lang="es-ES_tradnl" smtClean="0"/>
              <a:pPr/>
              <a:t>2</a:t>
            </a:fld>
            <a:endParaRPr lang="es-ES_tradnl" dirty="0"/>
          </a:p>
        </p:txBody>
      </p:sp>
    </p:spTree>
    <p:extLst>
      <p:ext uri="{BB962C8B-B14F-4D97-AF65-F5344CB8AC3E}">
        <p14:creationId xmlns:p14="http://schemas.microsoft.com/office/powerpoint/2010/main" val="1943060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 name="Title 1"/>
          <p:cNvSpPr txBox="1">
            <a:spLocks/>
          </p:cNvSpPr>
          <p:nvPr/>
        </p:nvSpPr>
        <p:spPr bwMode="auto">
          <a:xfrm>
            <a:off x="0" y="419253"/>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p>
            <a:pPr lvl="0" algn="ctr">
              <a:defRPr/>
            </a:pPr>
            <a:r>
              <a:rPr lang="es-ES" sz="2800" dirty="0">
                <a:solidFill>
                  <a:schemeClr val="bg1"/>
                </a:solidFill>
              </a:rPr>
              <a:t>Efectos en la salud ante la exposición a la sílice</a:t>
            </a:r>
            <a:r>
              <a:rPr lang="en-US" dirty="0">
                <a:solidFill>
                  <a:schemeClr val="bg1"/>
                </a:solidFill>
              </a:rPr>
              <a:t>(1) </a:t>
            </a:r>
            <a:endParaRPr lang="en-US" dirty="0">
              <a:solidFill>
                <a:schemeClr val="bg1"/>
              </a:solidFill>
              <a:latin typeface="Corbel" pitchFamily="34" charset="0"/>
              <a:ea typeface="+mj-ea"/>
              <a:cs typeface="+mj-cs"/>
            </a:endParaRPr>
          </a:p>
        </p:txBody>
      </p:sp>
      <p:sp>
        <p:nvSpPr>
          <p:cNvPr id="10" name="Content Placeholder 1"/>
          <p:cNvSpPr txBox="1">
            <a:spLocks/>
          </p:cNvSpPr>
          <p:nvPr/>
        </p:nvSpPr>
        <p:spPr>
          <a:xfrm>
            <a:off x="381000" y="1371600"/>
            <a:ext cx="86868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s-ES" dirty="0"/>
              <a:t>¿Por qué es peligrosa la sílice cristalina respirable?</a:t>
            </a:r>
            <a:br>
              <a:rPr lang="es-ES" dirty="0"/>
            </a:br>
            <a:r>
              <a:rPr lang="es-ES" dirty="0"/>
              <a:t>La sílice cristalina respirable causa silicosis y aumenta el riesgo de:</a:t>
            </a:r>
            <a:br>
              <a:rPr lang="es-ES" dirty="0"/>
            </a:br>
            <a:r>
              <a:rPr lang="es-ES" dirty="0"/>
              <a:t>- Tuberculosis</a:t>
            </a:r>
            <a:br>
              <a:rPr lang="es-ES" dirty="0"/>
            </a:br>
            <a:r>
              <a:rPr lang="es-ES" dirty="0"/>
              <a:t>- Cáncer de pulmón</a:t>
            </a:r>
            <a:br>
              <a:rPr lang="es-ES" dirty="0"/>
            </a:br>
            <a:r>
              <a:rPr lang="es-ES" dirty="0"/>
              <a:t>- Bronquitis crónica</a:t>
            </a:r>
            <a:br>
              <a:rPr lang="es-ES" dirty="0"/>
            </a:br>
            <a:r>
              <a:rPr lang="es-ES" dirty="0"/>
              <a:t>- Enfermedades renales</a:t>
            </a:r>
            <a:endParaRPr lang="en-US" dirty="0"/>
          </a:p>
        </p:txBody>
      </p:sp>
      <p:sp>
        <p:nvSpPr>
          <p:cNvPr id="3" name="Title 2" hidden="1"/>
          <p:cNvSpPr>
            <a:spLocks noGrp="1"/>
          </p:cNvSpPr>
          <p:nvPr>
            <p:ph type="title"/>
          </p:nvPr>
        </p:nvSpPr>
        <p:spPr>
          <a:xfrm>
            <a:off x="457200" y="38253"/>
            <a:ext cx="8229600" cy="1143000"/>
          </a:xfrm>
        </p:spPr>
        <p:txBody>
          <a:bodyPr>
            <a:normAutofit fontScale="90000"/>
          </a:bodyPr>
          <a:lstStyle/>
          <a:p>
            <a:r>
              <a:rPr lang="es-ES" dirty="0">
                <a:solidFill>
                  <a:schemeClr val="bg1"/>
                </a:solidFill>
              </a:rPr>
              <a:t>Efectos en la salud ante la exposición a la sílice</a:t>
            </a:r>
            <a:r>
              <a:rPr lang="en-US" dirty="0">
                <a:solidFill>
                  <a:schemeClr val="bg1"/>
                </a:solidFill>
              </a:rPr>
              <a:t>(1) </a:t>
            </a:r>
            <a:r>
              <a:rPr lang="en-US" dirty="0">
                <a:solidFill>
                  <a:schemeClr val="bg1"/>
                </a:solidFill>
                <a:latin typeface="Corbel" pitchFamily="34" charset="0"/>
              </a:rPr>
              <a:t/>
            </a:r>
            <a:br>
              <a:rPr lang="en-US" dirty="0">
                <a:solidFill>
                  <a:schemeClr val="bg1"/>
                </a:solidFill>
                <a:latin typeface="Corbel" pitchFamily="34" charset="0"/>
              </a:rPr>
            </a:br>
            <a:endParaRPr lang="en-US" dirty="0"/>
          </a:p>
        </p:txBody>
      </p:sp>
      <p:sp>
        <p:nvSpPr>
          <p:cNvPr id="2" name="Slide Number Placeholder 1">
            <a:extLst>
              <a:ext uri="{FF2B5EF4-FFF2-40B4-BE49-F238E27FC236}">
                <a16:creationId xmlns:a16="http://schemas.microsoft.com/office/drawing/2014/main" id="{ADDC1604-ED91-47D7-A799-199F17A7B908}"/>
              </a:ext>
            </a:extLst>
          </p:cNvPr>
          <p:cNvSpPr>
            <a:spLocks noGrp="1"/>
          </p:cNvSpPr>
          <p:nvPr>
            <p:ph type="sldNum" sz="quarter" idx="12"/>
          </p:nvPr>
        </p:nvSpPr>
        <p:spPr/>
        <p:txBody>
          <a:bodyPr/>
          <a:lstStyle/>
          <a:p>
            <a:fld id="{52110876-1A90-47DF-8CC1-92F5C1F8B346}" type="slidenum">
              <a:rPr lang="en-US" smtClean="0"/>
              <a:pPr/>
              <a:t>3</a:t>
            </a:fld>
            <a:endParaRPr lang="en-US"/>
          </a:p>
        </p:txBody>
      </p:sp>
    </p:spTree>
    <p:extLst>
      <p:ext uri="{BB962C8B-B14F-4D97-AF65-F5344CB8AC3E}">
        <p14:creationId xmlns:p14="http://schemas.microsoft.com/office/powerpoint/2010/main" val="3223992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 name="Title 1"/>
          <p:cNvSpPr txBox="1">
            <a:spLocks/>
          </p:cNvSpPr>
          <p:nvPr/>
        </p:nvSpPr>
        <p:spPr bwMode="auto">
          <a:xfrm>
            <a:off x="0" y="419253"/>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p>
            <a:pPr lvl="0" algn="ctr">
              <a:defRPr/>
            </a:pPr>
            <a:r>
              <a:rPr lang="es-ES" sz="2800" dirty="0">
                <a:solidFill>
                  <a:schemeClr val="bg1"/>
                </a:solidFill>
              </a:rPr>
              <a:t>Efectos en la salud ante la exposición a la sílice</a:t>
            </a:r>
            <a:r>
              <a:rPr lang="en-US" dirty="0">
                <a:solidFill>
                  <a:schemeClr val="bg1"/>
                </a:solidFill>
              </a:rPr>
              <a:t>(2) </a:t>
            </a:r>
            <a:endParaRPr lang="en-US" dirty="0">
              <a:solidFill>
                <a:schemeClr val="bg1"/>
              </a:solidFill>
              <a:latin typeface="Corbel" pitchFamily="34" charset="0"/>
              <a:ea typeface="+mj-ea"/>
              <a:cs typeface="+mj-cs"/>
            </a:endParaRPr>
          </a:p>
        </p:txBody>
      </p:sp>
      <p:sp>
        <p:nvSpPr>
          <p:cNvPr id="10" name="Content Placeholder 1"/>
          <p:cNvSpPr txBox="1">
            <a:spLocks/>
          </p:cNvSpPr>
          <p:nvPr/>
        </p:nvSpPr>
        <p:spPr>
          <a:xfrm>
            <a:off x="355384" y="1318418"/>
            <a:ext cx="7950416"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s-ES" sz="2900" dirty="0"/>
              <a:t>¿Por qué la sílice cristalina respirable es un peligro?</a:t>
            </a:r>
            <a:br>
              <a:rPr lang="es-ES" sz="2900" dirty="0"/>
            </a:br>
            <a:r>
              <a:rPr lang="es-ES" sz="2900" dirty="0"/>
              <a:t>El sistema respiratorio humano nos permite intercambiar aire.</a:t>
            </a:r>
            <a:endParaRPr lang="en-US" sz="2900" dirty="0"/>
          </a:p>
        </p:txBody>
      </p:sp>
      <p:sp>
        <p:nvSpPr>
          <p:cNvPr id="3" name="Title 2" hidden="1"/>
          <p:cNvSpPr>
            <a:spLocks noGrp="1"/>
          </p:cNvSpPr>
          <p:nvPr>
            <p:ph type="title"/>
          </p:nvPr>
        </p:nvSpPr>
        <p:spPr/>
        <p:txBody>
          <a:bodyPr>
            <a:normAutofit fontScale="90000"/>
          </a:bodyPr>
          <a:lstStyle/>
          <a:p>
            <a:r>
              <a:rPr lang="es-ES" dirty="0">
                <a:solidFill>
                  <a:schemeClr val="bg1"/>
                </a:solidFill>
              </a:rPr>
              <a:t>Efectos en la salud ante la exposición a la sílice</a:t>
            </a:r>
            <a:r>
              <a:rPr lang="en-US" dirty="0">
                <a:solidFill>
                  <a:schemeClr val="bg1"/>
                </a:solidFill>
              </a:rPr>
              <a:t>(2) </a:t>
            </a:r>
            <a:r>
              <a:rPr lang="en-US" dirty="0">
                <a:solidFill>
                  <a:schemeClr val="bg1"/>
                </a:solidFill>
                <a:latin typeface="Corbel" pitchFamily="34" charset="0"/>
              </a:rPr>
              <a:t/>
            </a:r>
            <a:br>
              <a:rPr lang="en-US" dirty="0">
                <a:solidFill>
                  <a:schemeClr val="bg1"/>
                </a:solidFill>
                <a:latin typeface="Corbel" pitchFamily="34" charset="0"/>
              </a:rPr>
            </a:br>
            <a:endParaRPr lang="en-US" dirty="0"/>
          </a:p>
        </p:txBody>
      </p:sp>
      <p:sp>
        <p:nvSpPr>
          <p:cNvPr id="2" name="Slide Number Placeholder 1">
            <a:extLst>
              <a:ext uri="{FF2B5EF4-FFF2-40B4-BE49-F238E27FC236}">
                <a16:creationId xmlns:a16="http://schemas.microsoft.com/office/drawing/2014/main" id="{5C7D0E96-AEFC-4822-ADE2-3464386F1962}"/>
              </a:ext>
            </a:extLst>
          </p:cNvPr>
          <p:cNvSpPr>
            <a:spLocks noGrp="1"/>
          </p:cNvSpPr>
          <p:nvPr>
            <p:ph type="sldNum" sz="quarter" idx="12"/>
          </p:nvPr>
        </p:nvSpPr>
        <p:spPr/>
        <p:txBody>
          <a:bodyPr/>
          <a:lstStyle/>
          <a:p>
            <a:fld id="{52110876-1A90-47DF-8CC1-92F5C1F8B346}" type="slidenum">
              <a:rPr lang="en-US" smtClean="0"/>
              <a:pPr/>
              <a:t>4</a:t>
            </a:fld>
            <a:endParaRPr lang="en-US"/>
          </a:p>
        </p:txBody>
      </p:sp>
      <p:pic>
        <p:nvPicPr>
          <p:cNvPr id="7" name="Picture 6" descr="Human Respiratory System">
            <a:extLst>
              <a:ext uri="{FF2B5EF4-FFF2-40B4-BE49-F238E27FC236}">
                <a16:creationId xmlns:a16="http://schemas.microsoft.com/office/drawing/2014/main" id="{699076BF-9CB1-4D6C-A019-F76BF2EEE5F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078372" y="3200400"/>
            <a:ext cx="4860177" cy="2818903"/>
          </a:xfrm>
          <a:prstGeom prst="rect">
            <a:avLst/>
          </a:prstGeom>
        </p:spPr>
      </p:pic>
      <p:pic>
        <p:nvPicPr>
          <p:cNvPr id="12" name="Picture 11" descr="Structure of an Alveolus">
            <a:extLst>
              <a:ext uri="{FF2B5EF4-FFF2-40B4-BE49-F238E27FC236}">
                <a16:creationId xmlns:a16="http://schemas.microsoft.com/office/drawing/2014/main" id="{A031C64E-CD5E-4A41-B1B0-B340C35453E4}"/>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85800" y="3054538"/>
            <a:ext cx="3268118" cy="3110626"/>
          </a:xfrm>
          <a:prstGeom prst="rect">
            <a:avLst/>
          </a:prstGeom>
        </p:spPr>
      </p:pic>
    </p:spTree>
    <p:extLst>
      <p:ext uri="{BB962C8B-B14F-4D97-AF65-F5344CB8AC3E}">
        <p14:creationId xmlns:p14="http://schemas.microsoft.com/office/powerpoint/2010/main" val="3682893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 name="Title 1"/>
          <p:cNvSpPr txBox="1">
            <a:spLocks/>
          </p:cNvSpPr>
          <p:nvPr/>
        </p:nvSpPr>
        <p:spPr bwMode="auto">
          <a:xfrm>
            <a:off x="0" y="376391"/>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p>
            <a:pPr lvl="0" algn="ctr">
              <a:defRPr/>
            </a:pPr>
            <a:r>
              <a:rPr lang="es-ES" sz="2800" dirty="0">
                <a:solidFill>
                  <a:schemeClr val="bg1"/>
                </a:solidFill>
              </a:rPr>
              <a:t>Efectos en la salud ante la exposición a la sílice</a:t>
            </a:r>
            <a:r>
              <a:rPr lang="en-US" dirty="0">
                <a:solidFill>
                  <a:schemeClr val="bg1"/>
                </a:solidFill>
              </a:rPr>
              <a:t>(3)</a:t>
            </a:r>
            <a:endParaRPr lang="en-US" dirty="0">
              <a:solidFill>
                <a:schemeClr val="bg1"/>
              </a:solidFill>
              <a:latin typeface="Corbel" pitchFamily="34" charset="0"/>
              <a:ea typeface="+mj-ea"/>
              <a:cs typeface="+mj-cs"/>
            </a:endParaRPr>
          </a:p>
        </p:txBody>
      </p:sp>
      <p:sp>
        <p:nvSpPr>
          <p:cNvPr id="10" name="Content Placeholder 1"/>
          <p:cNvSpPr txBox="1">
            <a:spLocks/>
          </p:cNvSpPr>
          <p:nvPr/>
        </p:nvSpPr>
        <p:spPr>
          <a:xfrm>
            <a:off x="279184" y="1263688"/>
            <a:ext cx="86868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s-ES" sz="2800" dirty="0"/>
              <a:t>¿Por qué la sílice cristalina respirable es un peligro?</a:t>
            </a:r>
            <a:r>
              <a:rPr lang="es-ES" sz="2400" dirty="0"/>
              <a:t/>
            </a:r>
            <a:br>
              <a:rPr lang="es-ES" sz="2400" dirty="0"/>
            </a:br>
            <a:r>
              <a:rPr lang="es-ES" sz="2400" dirty="0"/>
              <a:t>- </a:t>
            </a:r>
            <a:r>
              <a:rPr lang="es-ES" sz="2800" dirty="0"/>
              <a:t>El sistema respiratorio generalmente se limpia utilizando pelos y moco, pero no las pequeñas partículas de sílice.</a:t>
            </a:r>
            <a:endParaRPr lang="en-US" sz="2400" dirty="0"/>
          </a:p>
        </p:txBody>
      </p:sp>
      <p:sp>
        <p:nvSpPr>
          <p:cNvPr id="11" name="Content Placeholder 1">
            <a:extLst>
              <a:ext uri="{FF2B5EF4-FFF2-40B4-BE49-F238E27FC236}">
                <a16:creationId xmlns:a16="http://schemas.microsoft.com/office/drawing/2014/main" id="{FCCC54CB-79E4-45D4-A0A4-B290AEAF2B32}"/>
              </a:ext>
            </a:extLst>
          </p:cNvPr>
          <p:cNvSpPr txBox="1">
            <a:spLocks/>
          </p:cNvSpPr>
          <p:nvPr/>
        </p:nvSpPr>
        <p:spPr>
          <a:xfrm>
            <a:off x="289841" y="2832186"/>
            <a:ext cx="5186903" cy="29718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s-ES" sz="2000" dirty="0"/>
              <a:t>El tamaño de la sílice cristalina respirable peligrosa (RCS) varía de 10 </a:t>
            </a:r>
            <a:r>
              <a:rPr lang="es-ES" sz="2000" dirty="0" err="1"/>
              <a:t>μm</a:t>
            </a:r>
            <a:r>
              <a:rPr lang="es-ES" sz="2000" dirty="0"/>
              <a:t> a 0.1 </a:t>
            </a:r>
            <a:r>
              <a:rPr lang="es-ES" sz="2000" dirty="0" err="1"/>
              <a:t>μm</a:t>
            </a:r>
            <a:r>
              <a:rPr lang="es-ES" sz="2000" dirty="0"/>
              <a:t>.</a:t>
            </a:r>
          </a:p>
          <a:p>
            <a:r>
              <a:rPr lang="es-ES" sz="2000" dirty="0"/>
              <a:t>Las partículas de sílice de este tamaño pueden penetrar las defensas naturales del cuerpo.</a:t>
            </a:r>
          </a:p>
          <a:p>
            <a:r>
              <a:rPr lang="es-ES" sz="2000" dirty="0"/>
              <a:t>Para la perspectiva, el diámetro del cabello humano promedio es de unos 100μm.</a:t>
            </a:r>
            <a:endParaRPr lang="en-US" sz="2000" dirty="0"/>
          </a:p>
        </p:txBody>
      </p:sp>
      <p:sp>
        <p:nvSpPr>
          <p:cNvPr id="3" name="Title 2" hidden="1"/>
          <p:cNvSpPr>
            <a:spLocks noGrp="1"/>
          </p:cNvSpPr>
          <p:nvPr>
            <p:ph type="title"/>
          </p:nvPr>
        </p:nvSpPr>
        <p:spPr/>
        <p:txBody>
          <a:bodyPr>
            <a:normAutofit fontScale="90000"/>
          </a:bodyPr>
          <a:lstStyle/>
          <a:p>
            <a:r>
              <a:rPr lang="es-ES" dirty="0">
                <a:solidFill>
                  <a:schemeClr val="bg1"/>
                </a:solidFill>
              </a:rPr>
              <a:t>Efectos en la salud ante la exposición a la sílice</a:t>
            </a:r>
            <a:r>
              <a:rPr lang="en-US" dirty="0">
                <a:solidFill>
                  <a:schemeClr val="bg1"/>
                </a:solidFill>
              </a:rPr>
              <a:t>(3)</a:t>
            </a:r>
            <a:r>
              <a:rPr lang="en-US" dirty="0">
                <a:solidFill>
                  <a:schemeClr val="bg1"/>
                </a:solidFill>
                <a:latin typeface="Corbel" pitchFamily="34" charset="0"/>
              </a:rPr>
              <a:t/>
            </a:r>
            <a:br>
              <a:rPr lang="en-US" dirty="0">
                <a:solidFill>
                  <a:schemeClr val="bg1"/>
                </a:solidFill>
                <a:latin typeface="Corbel" pitchFamily="34" charset="0"/>
              </a:rPr>
            </a:br>
            <a:endParaRPr lang="en-US" dirty="0"/>
          </a:p>
        </p:txBody>
      </p:sp>
      <p:sp>
        <p:nvSpPr>
          <p:cNvPr id="2" name="Slide Number Placeholder 1">
            <a:extLst>
              <a:ext uri="{FF2B5EF4-FFF2-40B4-BE49-F238E27FC236}">
                <a16:creationId xmlns:a16="http://schemas.microsoft.com/office/drawing/2014/main" id="{8B4707C9-855E-4ABC-B026-8065187FEA45}"/>
              </a:ext>
            </a:extLst>
          </p:cNvPr>
          <p:cNvSpPr>
            <a:spLocks noGrp="1"/>
          </p:cNvSpPr>
          <p:nvPr>
            <p:ph type="sldNum" sz="quarter" idx="12"/>
          </p:nvPr>
        </p:nvSpPr>
        <p:spPr/>
        <p:txBody>
          <a:bodyPr/>
          <a:lstStyle/>
          <a:p>
            <a:fld id="{52110876-1A90-47DF-8CC1-92F5C1F8B346}" type="slidenum">
              <a:rPr lang="en-US" smtClean="0"/>
              <a:pPr/>
              <a:t>5</a:t>
            </a:fld>
            <a:endParaRPr lang="en-US"/>
          </a:p>
        </p:txBody>
      </p:sp>
      <p:pic>
        <p:nvPicPr>
          <p:cNvPr id="4" name="Picture 3" descr="Man sneezing">
            <a:extLst>
              <a:ext uri="{FF2B5EF4-FFF2-40B4-BE49-F238E27FC236}">
                <a16:creationId xmlns:a16="http://schemas.microsoft.com/office/drawing/2014/main" id="{1B0B5643-C29A-408E-A3AA-00FEF042867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534176" y="3124200"/>
            <a:ext cx="3499897" cy="2333265"/>
          </a:xfrm>
          <a:prstGeom prst="rect">
            <a:avLst/>
          </a:prstGeom>
        </p:spPr>
      </p:pic>
    </p:spTree>
    <p:extLst>
      <p:ext uri="{BB962C8B-B14F-4D97-AF65-F5344CB8AC3E}">
        <p14:creationId xmlns:p14="http://schemas.microsoft.com/office/powerpoint/2010/main" val="49988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 name="Title 1"/>
          <p:cNvSpPr txBox="1">
            <a:spLocks/>
          </p:cNvSpPr>
          <p:nvPr/>
        </p:nvSpPr>
        <p:spPr bwMode="auto">
          <a:xfrm>
            <a:off x="0" y="419253"/>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p>
            <a:pPr lvl="0" algn="ctr">
              <a:defRPr/>
            </a:pPr>
            <a:r>
              <a:rPr lang="es-ES" sz="2800" dirty="0">
                <a:solidFill>
                  <a:schemeClr val="bg1"/>
                </a:solidFill>
              </a:rPr>
              <a:t>Efectos en la salud ante la exposición a la sílice</a:t>
            </a:r>
            <a:r>
              <a:rPr lang="en-US" sz="2800" dirty="0">
                <a:solidFill>
                  <a:schemeClr val="bg1"/>
                </a:solidFill>
              </a:rPr>
              <a:t> </a:t>
            </a:r>
            <a:r>
              <a:rPr lang="en-US" dirty="0">
                <a:solidFill>
                  <a:schemeClr val="bg1"/>
                </a:solidFill>
              </a:rPr>
              <a:t>(4)  </a:t>
            </a:r>
            <a:endParaRPr lang="en-US" dirty="0">
              <a:solidFill>
                <a:schemeClr val="bg1"/>
              </a:solidFill>
              <a:latin typeface="Corbel" pitchFamily="34" charset="0"/>
              <a:ea typeface="+mj-ea"/>
              <a:cs typeface="+mj-cs"/>
            </a:endParaRPr>
          </a:p>
        </p:txBody>
      </p:sp>
      <p:sp>
        <p:nvSpPr>
          <p:cNvPr id="10" name="Content Placeholder 1"/>
          <p:cNvSpPr txBox="1">
            <a:spLocks/>
          </p:cNvSpPr>
          <p:nvPr/>
        </p:nvSpPr>
        <p:spPr>
          <a:xfrm>
            <a:off x="164884" y="1318418"/>
            <a:ext cx="89154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1200"/>
              </a:spcAft>
            </a:pPr>
            <a:r>
              <a:rPr lang="es-ES" dirty="0"/>
              <a:t>Las partículas de sílice pueden pasar la barrera de defensa del aparato respiratorio y entrar en los pulmones donde los glóbulos blancos (es decir, las células de los macrófagos) inician el proceso de limpieza secundaria.</a:t>
            </a:r>
            <a:endParaRPr lang="es-ES" sz="2800" dirty="0"/>
          </a:p>
          <a:p>
            <a:pPr>
              <a:spcAft>
                <a:spcPts val="1200"/>
              </a:spcAft>
            </a:pPr>
            <a:r>
              <a:rPr lang="es-ES" dirty="0"/>
              <a:t>Si hay demasiadas partículas de sílice, el sistema de limpieza secundario se sobrecarga y no puede eliminar las partículas de los pulmones.</a:t>
            </a:r>
            <a:endParaRPr lang="en-US" sz="2800" dirty="0"/>
          </a:p>
        </p:txBody>
      </p:sp>
      <p:sp>
        <p:nvSpPr>
          <p:cNvPr id="3" name="Title 2" hidden="1"/>
          <p:cNvSpPr>
            <a:spLocks noGrp="1"/>
          </p:cNvSpPr>
          <p:nvPr>
            <p:ph type="title"/>
          </p:nvPr>
        </p:nvSpPr>
        <p:spPr/>
        <p:txBody>
          <a:bodyPr>
            <a:normAutofit fontScale="90000"/>
          </a:bodyPr>
          <a:lstStyle/>
          <a:p>
            <a:r>
              <a:rPr lang="es-ES" dirty="0">
                <a:solidFill>
                  <a:schemeClr val="bg1"/>
                </a:solidFill>
              </a:rPr>
              <a:t>Efectos en la salud ante la exposición a la sílice</a:t>
            </a:r>
            <a:r>
              <a:rPr lang="en-US" dirty="0">
                <a:solidFill>
                  <a:schemeClr val="bg1"/>
                </a:solidFill>
              </a:rPr>
              <a:t> (4)  </a:t>
            </a:r>
            <a:r>
              <a:rPr lang="en-US" dirty="0">
                <a:solidFill>
                  <a:schemeClr val="bg1"/>
                </a:solidFill>
                <a:latin typeface="Corbel" pitchFamily="34" charset="0"/>
              </a:rPr>
              <a:t/>
            </a:r>
            <a:br>
              <a:rPr lang="en-US" dirty="0">
                <a:solidFill>
                  <a:schemeClr val="bg1"/>
                </a:solidFill>
                <a:latin typeface="Corbel" pitchFamily="34" charset="0"/>
              </a:rPr>
            </a:br>
            <a:endParaRPr lang="en-US" dirty="0"/>
          </a:p>
        </p:txBody>
      </p:sp>
      <p:sp>
        <p:nvSpPr>
          <p:cNvPr id="2" name="Slide Number Placeholder 1">
            <a:extLst>
              <a:ext uri="{FF2B5EF4-FFF2-40B4-BE49-F238E27FC236}">
                <a16:creationId xmlns:a16="http://schemas.microsoft.com/office/drawing/2014/main" id="{7D623BDC-AB87-4051-9797-59D211BF6242}"/>
              </a:ext>
            </a:extLst>
          </p:cNvPr>
          <p:cNvSpPr>
            <a:spLocks noGrp="1"/>
          </p:cNvSpPr>
          <p:nvPr>
            <p:ph type="sldNum" sz="quarter" idx="12"/>
          </p:nvPr>
        </p:nvSpPr>
        <p:spPr/>
        <p:txBody>
          <a:bodyPr/>
          <a:lstStyle/>
          <a:p>
            <a:fld id="{52110876-1A90-47DF-8CC1-92F5C1F8B346}" type="slidenum">
              <a:rPr lang="en-US" smtClean="0"/>
              <a:pPr/>
              <a:t>6</a:t>
            </a:fld>
            <a:endParaRPr lang="en-US"/>
          </a:p>
        </p:txBody>
      </p:sp>
    </p:spTree>
    <p:extLst>
      <p:ext uri="{BB962C8B-B14F-4D97-AF65-F5344CB8AC3E}">
        <p14:creationId xmlns:p14="http://schemas.microsoft.com/office/powerpoint/2010/main" val="8362957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 name="Title 1"/>
          <p:cNvSpPr txBox="1">
            <a:spLocks/>
          </p:cNvSpPr>
          <p:nvPr/>
        </p:nvSpPr>
        <p:spPr bwMode="auto">
          <a:xfrm>
            <a:off x="0" y="419253"/>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p>
            <a:pPr lvl="0" algn="ctr">
              <a:defRPr/>
            </a:pPr>
            <a:r>
              <a:rPr lang="es-ES" sz="2800" dirty="0">
                <a:solidFill>
                  <a:schemeClr val="bg1"/>
                </a:solidFill>
              </a:rPr>
              <a:t>Efectos en la salud ante la exposición a la sílice</a:t>
            </a:r>
            <a:r>
              <a:rPr lang="en-US" dirty="0">
                <a:solidFill>
                  <a:schemeClr val="bg1"/>
                </a:solidFill>
              </a:rPr>
              <a:t>(5) </a:t>
            </a:r>
            <a:endParaRPr lang="en-US" dirty="0">
              <a:solidFill>
                <a:schemeClr val="bg1"/>
              </a:solidFill>
              <a:latin typeface="Corbel" pitchFamily="34" charset="0"/>
              <a:ea typeface="+mj-ea"/>
              <a:cs typeface="+mj-cs"/>
            </a:endParaRPr>
          </a:p>
        </p:txBody>
      </p:sp>
      <p:sp>
        <p:nvSpPr>
          <p:cNvPr id="10" name="Content Placeholder 1"/>
          <p:cNvSpPr txBox="1">
            <a:spLocks/>
          </p:cNvSpPr>
          <p:nvPr/>
        </p:nvSpPr>
        <p:spPr>
          <a:xfrm>
            <a:off x="228600" y="1318418"/>
            <a:ext cx="87630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1200"/>
              </a:spcAft>
            </a:pPr>
            <a:r>
              <a:rPr lang="es-ES" dirty="0"/>
              <a:t>La sobrecarga provoca una ruptura de los glóbulos blancos que causa inflamación.</a:t>
            </a:r>
            <a:r>
              <a:rPr lang="es-ES" sz="2800" dirty="0"/>
              <a:t/>
            </a:r>
            <a:br>
              <a:rPr lang="es-ES" sz="2800" dirty="0"/>
            </a:br>
            <a:r>
              <a:rPr lang="es-ES" dirty="0"/>
              <a:t>Como resultado, las células de fibroblastos llegarán al área inflamada para ayudar a sanar.</a:t>
            </a:r>
          </a:p>
          <a:p>
            <a:pPr>
              <a:spcAft>
                <a:spcPts val="1200"/>
              </a:spcAft>
            </a:pPr>
            <a:r>
              <a:rPr lang="es-ES" dirty="0"/>
              <a:t>Esto crea tejido cicatricial (es decir, fibrosis) similar a lo que sucede al cortase el dedo.</a:t>
            </a:r>
            <a:endParaRPr lang="en-US" sz="2800" dirty="0"/>
          </a:p>
          <a:p>
            <a:pPr marL="0" indent="0">
              <a:spcAft>
                <a:spcPts val="1200"/>
              </a:spcAft>
              <a:buNone/>
            </a:pPr>
            <a:endParaRPr lang="ar-IQ" sz="2800" dirty="0"/>
          </a:p>
          <a:p>
            <a:pPr>
              <a:spcAft>
                <a:spcPts val="1200"/>
              </a:spcAft>
            </a:pPr>
            <a:endParaRPr lang="en-US" sz="2800" dirty="0"/>
          </a:p>
        </p:txBody>
      </p:sp>
      <p:sp>
        <p:nvSpPr>
          <p:cNvPr id="3" name="Title 2" hidden="1"/>
          <p:cNvSpPr>
            <a:spLocks noGrp="1"/>
          </p:cNvSpPr>
          <p:nvPr>
            <p:ph type="title"/>
          </p:nvPr>
        </p:nvSpPr>
        <p:spPr/>
        <p:txBody>
          <a:bodyPr>
            <a:normAutofit fontScale="90000"/>
          </a:bodyPr>
          <a:lstStyle/>
          <a:p>
            <a:r>
              <a:rPr lang="es-ES" dirty="0">
                <a:solidFill>
                  <a:schemeClr val="bg1"/>
                </a:solidFill>
              </a:rPr>
              <a:t>Efectos en la salud ante la exposición a la sílice</a:t>
            </a:r>
            <a:r>
              <a:rPr lang="en-US" dirty="0">
                <a:solidFill>
                  <a:schemeClr val="bg1"/>
                </a:solidFill>
              </a:rPr>
              <a:t>(5) </a:t>
            </a:r>
            <a:r>
              <a:rPr lang="en-US" dirty="0">
                <a:solidFill>
                  <a:schemeClr val="bg1"/>
                </a:solidFill>
                <a:latin typeface="Corbel" pitchFamily="34" charset="0"/>
              </a:rPr>
              <a:t/>
            </a:r>
            <a:br>
              <a:rPr lang="en-US" dirty="0">
                <a:solidFill>
                  <a:schemeClr val="bg1"/>
                </a:solidFill>
                <a:latin typeface="Corbel" pitchFamily="34" charset="0"/>
              </a:rPr>
            </a:br>
            <a:endParaRPr lang="en-US" dirty="0"/>
          </a:p>
        </p:txBody>
      </p:sp>
      <p:sp>
        <p:nvSpPr>
          <p:cNvPr id="2" name="Slide Number Placeholder 1">
            <a:extLst>
              <a:ext uri="{FF2B5EF4-FFF2-40B4-BE49-F238E27FC236}">
                <a16:creationId xmlns:a16="http://schemas.microsoft.com/office/drawing/2014/main" id="{0FCC42AB-D972-443D-94B9-594D452176DE}"/>
              </a:ext>
            </a:extLst>
          </p:cNvPr>
          <p:cNvSpPr>
            <a:spLocks noGrp="1"/>
          </p:cNvSpPr>
          <p:nvPr>
            <p:ph type="sldNum" sz="quarter" idx="12"/>
          </p:nvPr>
        </p:nvSpPr>
        <p:spPr/>
        <p:txBody>
          <a:bodyPr/>
          <a:lstStyle/>
          <a:p>
            <a:fld id="{52110876-1A90-47DF-8CC1-92F5C1F8B346}" type="slidenum">
              <a:rPr lang="en-US" smtClean="0"/>
              <a:pPr/>
              <a:t>7</a:t>
            </a:fld>
            <a:endParaRPr lang="en-US"/>
          </a:p>
        </p:txBody>
      </p:sp>
      <p:pic>
        <p:nvPicPr>
          <p:cNvPr id="4" name="Picture 3" descr="Scar on a person">
            <a:extLst>
              <a:ext uri="{FF2B5EF4-FFF2-40B4-BE49-F238E27FC236}">
                <a16:creationId xmlns:a16="http://schemas.microsoft.com/office/drawing/2014/main" id="{380B5AC1-CE6E-4836-A86C-FD0C2F55375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486400" y="4470400"/>
            <a:ext cx="3276600" cy="2184400"/>
          </a:xfrm>
          <a:prstGeom prst="rect">
            <a:avLst/>
          </a:prstGeom>
        </p:spPr>
      </p:pic>
    </p:spTree>
    <p:extLst>
      <p:ext uri="{BB962C8B-B14F-4D97-AF65-F5344CB8AC3E}">
        <p14:creationId xmlns:p14="http://schemas.microsoft.com/office/powerpoint/2010/main" val="34064474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 name="Title 1"/>
          <p:cNvSpPr txBox="1">
            <a:spLocks/>
          </p:cNvSpPr>
          <p:nvPr/>
        </p:nvSpPr>
        <p:spPr bwMode="auto">
          <a:xfrm>
            <a:off x="0" y="376391"/>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p>
            <a:pPr lvl="0" algn="ctr">
              <a:defRPr/>
            </a:pPr>
            <a:r>
              <a:rPr lang="es-ES" sz="2800" dirty="0">
                <a:solidFill>
                  <a:schemeClr val="bg1"/>
                </a:solidFill>
              </a:rPr>
              <a:t>Efectos en la salud ante la exposición a la sílice</a:t>
            </a:r>
            <a:r>
              <a:rPr lang="en-US" dirty="0">
                <a:solidFill>
                  <a:schemeClr val="bg1"/>
                </a:solidFill>
              </a:rPr>
              <a:t>(6)</a:t>
            </a:r>
            <a:r>
              <a:rPr lang="en-US" sz="2800" dirty="0">
                <a:solidFill>
                  <a:schemeClr val="bg1"/>
                </a:solidFill>
              </a:rPr>
              <a:t> </a:t>
            </a:r>
            <a:endParaRPr lang="en-US" sz="2800" dirty="0">
              <a:solidFill>
                <a:schemeClr val="bg1"/>
              </a:solidFill>
              <a:latin typeface="Corbel" pitchFamily="34" charset="0"/>
              <a:ea typeface="+mj-ea"/>
              <a:cs typeface="+mj-cs"/>
            </a:endParaRPr>
          </a:p>
        </p:txBody>
      </p:sp>
      <p:sp>
        <p:nvSpPr>
          <p:cNvPr id="10" name="Content Placeholder 1"/>
          <p:cNvSpPr txBox="1">
            <a:spLocks/>
          </p:cNvSpPr>
          <p:nvPr/>
        </p:nvSpPr>
        <p:spPr>
          <a:xfrm>
            <a:off x="254018" y="1431130"/>
            <a:ext cx="86868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1200"/>
              </a:spcAft>
            </a:pPr>
            <a:r>
              <a:rPr lang="es-ES" sz="2800" dirty="0"/>
              <a:t>La cantidad y la duración de la exposición a las partículas de sílice controlan la severidad y la cantidad de la cicatriz.</a:t>
            </a:r>
            <a:r>
              <a:rPr lang="es-ES" sz="2400" dirty="0"/>
              <a:t/>
            </a:r>
            <a:br>
              <a:rPr lang="es-ES" sz="2400" dirty="0"/>
            </a:br>
            <a:r>
              <a:rPr lang="es-ES" sz="2800" dirty="0"/>
              <a:t>Los tejidos cicatriciales dañan la funcionalidad pulmonar.</a:t>
            </a:r>
            <a:endParaRPr lang="en-US" sz="2400" dirty="0"/>
          </a:p>
        </p:txBody>
      </p:sp>
      <p:sp>
        <p:nvSpPr>
          <p:cNvPr id="3" name="Title 2" hidden="1"/>
          <p:cNvSpPr>
            <a:spLocks noGrp="1"/>
          </p:cNvSpPr>
          <p:nvPr>
            <p:ph type="title"/>
          </p:nvPr>
        </p:nvSpPr>
        <p:spPr/>
        <p:txBody>
          <a:bodyPr>
            <a:normAutofit fontScale="90000"/>
          </a:bodyPr>
          <a:lstStyle/>
          <a:p>
            <a:r>
              <a:rPr lang="es-ES" dirty="0">
                <a:solidFill>
                  <a:schemeClr val="bg1"/>
                </a:solidFill>
              </a:rPr>
              <a:t>Efectos en la salud ante la exposición a la sílice</a:t>
            </a:r>
            <a:r>
              <a:rPr lang="en-US" dirty="0">
                <a:solidFill>
                  <a:schemeClr val="bg1"/>
                </a:solidFill>
              </a:rPr>
              <a:t>(6) </a:t>
            </a:r>
            <a:r>
              <a:rPr lang="en-US" dirty="0">
                <a:solidFill>
                  <a:schemeClr val="bg1"/>
                </a:solidFill>
                <a:latin typeface="Corbel" pitchFamily="34" charset="0"/>
              </a:rPr>
              <a:t/>
            </a:r>
            <a:br>
              <a:rPr lang="en-US" dirty="0">
                <a:solidFill>
                  <a:schemeClr val="bg1"/>
                </a:solidFill>
                <a:latin typeface="Corbel" pitchFamily="34" charset="0"/>
              </a:rPr>
            </a:br>
            <a:endParaRPr lang="en-US" dirty="0"/>
          </a:p>
        </p:txBody>
      </p:sp>
      <p:sp>
        <p:nvSpPr>
          <p:cNvPr id="2" name="Slide Number Placeholder 1">
            <a:extLst>
              <a:ext uri="{FF2B5EF4-FFF2-40B4-BE49-F238E27FC236}">
                <a16:creationId xmlns:a16="http://schemas.microsoft.com/office/drawing/2014/main" id="{DE1EC3AC-FFF5-4876-9950-08DF3C95892C}"/>
              </a:ext>
            </a:extLst>
          </p:cNvPr>
          <p:cNvSpPr>
            <a:spLocks noGrp="1"/>
          </p:cNvSpPr>
          <p:nvPr>
            <p:ph type="sldNum" sz="quarter" idx="12"/>
          </p:nvPr>
        </p:nvSpPr>
        <p:spPr/>
        <p:txBody>
          <a:bodyPr/>
          <a:lstStyle/>
          <a:p>
            <a:fld id="{52110876-1A90-47DF-8CC1-92F5C1F8B346}" type="slidenum">
              <a:rPr lang="en-US" smtClean="0"/>
              <a:pPr/>
              <a:t>8</a:t>
            </a:fld>
            <a:endParaRPr lang="en-US"/>
          </a:p>
        </p:txBody>
      </p:sp>
      <p:pic>
        <p:nvPicPr>
          <p:cNvPr id="4" name="Picture 3" descr="Lung X-ray">
            <a:extLst>
              <a:ext uri="{FF2B5EF4-FFF2-40B4-BE49-F238E27FC236}">
                <a16:creationId xmlns:a16="http://schemas.microsoft.com/office/drawing/2014/main" id="{673B1445-5B0E-4D58-8DD1-7ED7E9FCBE1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012772" y="3581399"/>
            <a:ext cx="3664839" cy="2993334"/>
          </a:xfrm>
          <a:prstGeom prst="rect">
            <a:avLst/>
          </a:prstGeom>
        </p:spPr>
      </p:pic>
      <p:pic>
        <p:nvPicPr>
          <p:cNvPr id="6" name="Picture 5" descr="Lung X-ray">
            <a:extLst>
              <a:ext uri="{FF2B5EF4-FFF2-40B4-BE49-F238E27FC236}">
                <a16:creationId xmlns:a16="http://schemas.microsoft.com/office/drawing/2014/main" id="{BFDB0DDB-9AD7-448A-AF29-1DD765CDAD6C}"/>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30218" y="3694112"/>
            <a:ext cx="4267200" cy="2844800"/>
          </a:xfrm>
          <a:prstGeom prst="rect">
            <a:avLst/>
          </a:prstGeom>
        </p:spPr>
      </p:pic>
    </p:spTree>
    <p:extLst>
      <p:ext uri="{BB962C8B-B14F-4D97-AF65-F5344CB8AC3E}">
        <p14:creationId xmlns:p14="http://schemas.microsoft.com/office/powerpoint/2010/main" val="28292652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 name="Title 1"/>
          <p:cNvSpPr txBox="1">
            <a:spLocks/>
          </p:cNvSpPr>
          <p:nvPr/>
        </p:nvSpPr>
        <p:spPr bwMode="auto">
          <a:xfrm>
            <a:off x="0" y="376391"/>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p>
            <a:pPr lvl="0" algn="ctr">
              <a:defRPr/>
            </a:pPr>
            <a:r>
              <a:rPr lang="es-ES" sz="2800" dirty="0">
                <a:solidFill>
                  <a:schemeClr val="bg1"/>
                </a:solidFill>
              </a:rPr>
              <a:t>Efectos en la salud ante la exposición a la sílice</a:t>
            </a:r>
            <a:r>
              <a:rPr lang="en-US" dirty="0">
                <a:solidFill>
                  <a:schemeClr val="bg1"/>
                </a:solidFill>
              </a:rPr>
              <a:t>(7) </a:t>
            </a:r>
            <a:endParaRPr lang="en-US" dirty="0">
              <a:solidFill>
                <a:schemeClr val="bg1"/>
              </a:solidFill>
              <a:latin typeface="Corbel" pitchFamily="34" charset="0"/>
              <a:ea typeface="+mj-ea"/>
              <a:cs typeface="+mj-cs"/>
            </a:endParaRPr>
          </a:p>
        </p:txBody>
      </p:sp>
      <p:sp>
        <p:nvSpPr>
          <p:cNvPr id="10" name="Content Placeholder 1"/>
          <p:cNvSpPr txBox="1">
            <a:spLocks/>
          </p:cNvSpPr>
          <p:nvPr/>
        </p:nvSpPr>
        <p:spPr>
          <a:xfrm>
            <a:off x="279184" y="1417637"/>
            <a:ext cx="86868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s-ES" dirty="0"/>
              <a:t>Los problemas de salud que resultaron de las cicatrices pulmonares (es decir, la fibrosis) se denominan silicosis.</a:t>
            </a:r>
            <a:endParaRPr lang="es-ES" sz="2800" dirty="0"/>
          </a:p>
          <a:p>
            <a:r>
              <a:rPr lang="es-ES" dirty="0"/>
              <a:t>Hay tres tipos de silicosis según la cantidad y la duración de la exposición:</a:t>
            </a:r>
            <a:r>
              <a:rPr lang="es-ES" sz="2800" dirty="0"/>
              <a:t/>
            </a:r>
            <a:br>
              <a:rPr lang="es-ES" sz="2800" dirty="0"/>
            </a:br>
            <a:r>
              <a:rPr lang="es-ES" dirty="0"/>
              <a:t>Agudo</a:t>
            </a:r>
            <a:r>
              <a:rPr lang="es-ES" sz="2800" dirty="0"/>
              <a:t/>
            </a:r>
            <a:br>
              <a:rPr lang="es-ES" sz="2800" dirty="0"/>
            </a:br>
            <a:r>
              <a:rPr lang="es-ES" dirty="0"/>
              <a:t>Acelerado</a:t>
            </a:r>
            <a:r>
              <a:rPr lang="es-ES" sz="2800" dirty="0"/>
              <a:t/>
            </a:r>
            <a:br>
              <a:rPr lang="es-ES" sz="2800" dirty="0"/>
            </a:br>
            <a:r>
              <a:rPr lang="es-ES" dirty="0"/>
              <a:t>Crónico</a:t>
            </a:r>
            <a:endParaRPr lang="en-US" sz="2800" dirty="0"/>
          </a:p>
        </p:txBody>
      </p:sp>
      <p:sp>
        <p:nvSpPr>
          <p:cNvPr id="3" name="Title 2" hidden="1"/>
          <p:cNvSpPr>
            <a:spLocks noGrp="1"/>
          </p:cNvSpPr>
          <p:nvPr>
            <p:ph type="title"/>
          </p:nvPr>
        </p:nvSpPr>
        <p:spPr>
          <a:xfrm>
            <a:off x="507784" y="261286"/>
            <a:ext cx="8229600" cy="1143000"/>
          </a:xfrm>
        </p:spPr>
        <p:txBody>
          <a:bodyPr>
            <a:normAutofit fontScale="90000"/>
          </a:bodyPr>
          <a:lstStyle/>
          <a:p>
            <a:pPr lvl="0">
              <a:defRPr/>
            </a:pPr>
            <a:r>
              <a:rPr lang="es-ES" dirty="0">
                <a:solidFill>
                  <a:schemeClr val="bg1"/>
                </a:solidFill>
              </a:rPr>
              <a:t>Efectos en la salud ante la exposición a la sílice</a:t>
            </a:r>
            <a:r>
              <a:rPr lang="en-US" dirty="0">
                <a:solidFill>
                  <a:schemeClr val="bg1"/>
                </a:solidFill>
              </a:rPr>
              <a:t>(7) </a:t>
            </a:r>
            <a:endParaRPr lang="en-US" dirty="0">
              <a:solidFill>
                <a:schemeClr val="bg1"/>
              </a:solidFill>
              <a:latin typeface="Corbel" pitchFamily="34" charset="0"/>
            </a:endParaRPr>
          </a:p>
        </p:txBody>
      </p:sp>
      <p:sp>
        <p:nvSpPr>
          <p:cNvPr id="2" name="Slide Number Placeholder 1">
            <a:extLst>
              <a:ext uri="{FF2B5EF4-FFF2-40B4-BE49-F238E27FC236}">
                <a16:creationId xmlns:a16="http://schemas.microsoft.com/office/drawing/2014/main" id="{EEFE7FFE-9250-4412-95F3-63CAC37116BE}"/>
              </a:ext>
            </a:extLst>
          </p:cNvPr>
          <p:cNvSpPr>
            <a:spLocks noGrp="1"/>
          </p:cNvSpPr>
          <p:nvPr>
            <p:ph type="sldNum" sz="quarter" idx="12"/>
          </p:nvPr>
        </p:nvSpPr>
        <p:spPr/>
        <p:txBody>
          <a:bodyPr/>
          <a:lstStyle/>
          <a:p>
            <a:fld id="{52110876-1A90-47DF-8CC1-92F5C1F8B346}" type="slidenum">
              <a:rPr lang="en-US" smtClean="0"/>
              <a:pPr/>
              <a:t>9</a:t>
            </a:fld>
            <a:endParaRPr lang="en-US"/>
          </a:p>
        </p:txBody>
      </p:sp>
      <p:pic>
        <p:nvPicPr>
          <p:cNvPr id="6" name="Picture 5" descr="A close up of a logo of lungs&#10;">
            <a:extLst>
              <a:ext uri="{FF2B5EF4-FFF2-40B4-BE49-F238E27FC236}">
                <a16:creationId xmlns:a16="http://schemas.microsoft.com/office/drawing/2014/main" id="{A24F935D-3BFA-4C65-B35B-A5826882C4C9}"/>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114074" y="3573101"/>
            <a:ext cx="2707051" cy="2955350"/>
          </a:xfrm>
          <a:prstGeom prst="rect">
            <a:avLst/>
          </a:prstGeom>
        </p:spPr>
      </p:pic>
    </p:spTree>
    <p:extLst>
      <p:ext uri="{BB962C8B-B14F-4D97-AF65-F5344CB8AC3E}">
        <p14:creationId xmlns:p14="http://schemas.microsoft.com/office/powerpoint/2010/main" val="4205320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1814</Words>
  <Application>Microsoft Office PowerPoint</Application>
  <PresentationFormat>On-screen Show (4:3)</PresentationFormat>
  <Paragraphs>160</Paragraphs>
  <Slides>17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Corbel</vt:lpstr>
      <vt:lpstr>inherit</vt:lpstr>
      <vt:lpstr>Office Theme</vt:lpstr>
      <vt:lpstr>Efectos en la salud ante la exposición a la sílice</vt:lpstr>
      <vt:lpstr>Aviso de exención de responsabilidad </vt:lpstr>
      <vt:lpstr>Efectos en la salud ante la exposición a la sílice(1)  </vt:lpstr>
      <vt:lpstr>Efectos en la salud ante la exposición a la sílice(2)  </vt:lpstr>
      <vt:lpstr>Efectos en la salud ante la exposición a la sílice(3) </vt:lpstr>
      <vt:lpstr>Efectos en la salud ante la exposición a la sílice (4)   </vt:lpstr>
      <vt:lpstr>Efectos en la salud ante la exposición a la sílice(5)  </vt:lpstr>
      <vt:lpstr>Efectos en la salud ante la exposición a la sílice(6)  </vt:lpstr>
      <vt:lpstr>Efectos en la salud ante la exposición a la sílice(7) </vt:lpstr>
      <vt:lpstr>Efectos en la salud ante la exposición a la sílice(8)  </vt:lpstr>
      <vt:lpstr>Efectos en la salud ante la exposición a la sílice(9) </vt:lpstr>
      <vt:lpstr>Efectos en la salud ante la exposición a la sílice(10) </vt:lpstr>
      <vt:lpstr>Efectos en la salud ante la exposición a la sílice(11) </vt:lpstr>
      <vt:lpstr>Efectos en la salud ante la exposición a la sílice(12) </vt:lpstr>
      <vt:lpstr>Silica Exposure Case studies </vt:lpstr>
      <vt:lpstr>Efectos en la salud ante la exposición a la sílice(12)  </vt:lpstr>
      <vt:lpstr>Preguntas y Comentarios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2020-04-22T19:23:50Z</dcterms:created>
  <dcterms:modified xsi:type="dcterms:W3CDTF">2020-04-22T19:23:57Z</dcterms:modified>
</cp:coreProperties>
</file>