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278" r:id="rId2"/>
  </p:sldMasterIdLst>
  <p:notesMasterIdLst>
    <p:notesMasterId r:id="rId174"/>
  </p:notesMasterIdLst>
  <p:handoutMasterIdLst>
    <p:handoutMasterId r:id="rId175"/>
  </p:handoutMasterIdLst>
  <p:sldIdLst>
    <p:sldId id="258" r:id="rId3"/>
    <p:sldId id="487" r:id="rId4"/>
    <p:sldId id="512" r:id="rId5"/>
    <p:sldId id="292" r:id="rId6"/>
    <p:sldId id="507" r:id="rId7"/>
    <p:sldId id="508" r:id="rId8"/>
    <p:sldId id="509" r:id="rId9"/>
    <p:sldId id="510" r:id="rId10"/>
    <p:sldId id="511" r:id="rId11"/>
    <p:sldId id="265" r:id="rId12"/>
    <p:sldId id="368" r:id="rId13"/>
    <p:sldId id="369" r:id="rId14"/>
    <p:sldId id="312" r:id="rId15"/>
    <p:sldId id="308" r:id="rId16"/>
    <p:sldId id="373" r:id="rId17"/>
    <p:sldId id="310" r:id="rId18"/>
    <p:sldId id="372" r:id="rId19"/>
    <p:sldId id="309" r:id="rId20"/>
    <p:sldId id="304" r:id="rId21"/>
    <p:sldId id="307" r:id="rId22"/>
    <p:sldId id="370" r:id="rId23"/>
    <p:sldId id="371" r:id="rId24"/>
    <p:sldId id="306" r:id="rId25"/>
    <p:sldId id="305" r:id="rId26"/>
    <p:sldId id="409" r:id="rId27"/>
    <p:sldId id="380" r:id="rId28"/>
    <p:sldId id="382" r:id="rId29"/>
    <p:sldId id="381" r:id="rId30"/>
    <p:sldId id="383" r:id="rId31"/>
    <p:sldId id="384" r:id="rId32"/>
    <p:sldId id="378" r:id="rId33"/>
    <p:sldId id="379" r:id="rId34"/>
    <p:sldId id="491" r:id="rId35"/>
    <p:sldId id="492" r:id="rId36"/>
    <p:sldId id="375" r:id="rId37"/>
    <p:sldId id="529" r:id="rId38"/>
    <p:sldId id="377" r:id="rId39"/>
    <p:sldId id="530" r:id="rId40"/>
    <p:sldId id="392" r:id="rId41"/>
    <p:sldId id="493" r:id="rId42"/>
    <p:sldId id="390" r:id="rId43"/>
    <p:sldId id="389" r:id="rId44"/>
    <p:sldId id="494" r:id="rId45"/>
    <p:sldId id="388" r:id="rId46"/>
    <p:sldId id="495" r:id="rId47"/>
    <p:sldId id="376" r:id="rId48"/>
    <p:sldId id="496" r:id="rId49"/>
    <p:sldId id="393" r:id="rId50"/>
    <p:sldId id="497" r:id="rId51"/>
    <p:sldId id="385" r:id="rId52"/>
    <p:sldId id="498" r:id="rId53"/>
    <p:sldId id="394" r:id="rId54"/>
    <p:sldId id="395" r:id="rId55"/>
    <p:sldId id="386" r:id="rId56"/>
    <p:sldId id="499" r:id="rId57"/>
    <p:sldId id="396" r:id="rId58"/>
    <p:sldId id="500" r:id="rId59"/>
    <p:sldId id="387" r:id="rId60"/>
    <p:sldId id="501" r:id="rId61"/>
    <p:sldId id="401" r:id="rId62"/>
    <p:sldId id="397" r:id="rId63"/>
    <p:sldId id="502" r:id="rId64"/>
    <p:sldId id="407" r:id="rId65"/>
    <p:sldId id="406" r:id="rId66"/>
    <p:sldId id="410" r:id="rId67"/>
    <p:sldId id="472" r:id="rId68"/>
    <p:sldId id="474" r:id="rId69"/>
    <p:sldId id="475" r:id="rId70"/>
    <p:sldId id="411" r:id="rId71"/>
    <p:sldId id="503" r:id="rId72"/>
    <p:sldId id="504" r:id="rId73"/>
    <p:sldId id="412" r:id="rId74"/>
    <p:sldId id="413" r:id="rId75"/>
    <p:sldId id="414" r:id="rId76"/>
    <p:sldId id="415" r:id="rId77"/>
    <p:sldId id="416" r:id="rId78"/>
    <p:sldId id="417" r:id="rId79"/>
    <p:sldId id="418" r:id="rId80"/>
    <p:sldId id="419" r:id="rId81"/>
    <p:sldId id="420" r:id="rId82"/>
    <p:sldId id="421" r:id="rId83"/>
    <p:sldId id="422" r:id="rId84"/>
    <p:sldId id="423" r:id="rId85"/>
    <p:sldId id="402" r:id="rId86"/>
    <p:sldId id="424" r:id="rId87"/>
    <p:sldId id="404" r:id="rId88"/>
    <p:sldId id="427" r:id="rId89"/>
    <p:sldId id="426" r:id="rId90"/>
    <p:sldId id="403" r:id="rId91"/>
    <p:sldId id="429" r:id="rId92"/>
    <p:sldId id="430" r:id="rId93"/>
    <p:sldId id="531" r:id="rId94"/>
    <p:sldId id="352" r:id="rId95"/>
    <p:sldId id="330" r:id="rId96"/>
    <p:sldId id="351" r:id="rId97"/>
    <p:sldId id="353" r:id="rId98"/>
    <p:sldId id="523" r:id="rId99"/>
    <p:sldId id="524" r:id="rId100"/>
    <p:sldId id="525" r:id="rId101"/>
    <p:sldId id="514" r:id="rId102"/>
    <p:sldId id="526" r:id="rId103"/>
    <p:sldId id="515" r:id="rId104"/>
    <p:sldId id="527" r:id="rId105"/>
    <p:sldId id="516" r:id="rId106"/>
    <p:sldId id="532" r:id="rId107"/>
    <p:sldId id="534" r:id="rId108"/>
    <p:sldId id="533" r:id="rId109"/>
    <p:sldId id="535" r:id="rId110"/>
    <p:sldId id="536" r:id="rId111"/>
    <p:sldId id="520" r:id="rId112"/>
    <p:sldId id="537" r:id="rId113"/>
    <p:sldId id="538" r:id="rId114"/>
    <p:sldId id="359" r:id="rId115"/>
    <p:sldId id="360" r:id="rId116"/>
    <p:sldId id="361" r:id="rId117"/>
    <p:sldId id="362" r:id="rId118"/>
    <p:sldId id="363" r:id="rId119"/>
    <p:sldId id="365" r:id="rId120"/>
    <p:sldId id="366" r:id="rId121"/>
    <p:sldId id="268" r:id="rId122"/>
    <p:sldId id="262" r:id="rId123"/>
    <p:sldId id="290" r:id="rId124"/>
    <p:sldId id="295" r:id="rId125"/>
    <p:sldId id="264" r:id="rId126"/>
    <p:sldId id="521" r:id="rId127"/>
    <p:sldId id="266" r:id="rId128"/>
    <p:sldId id="293" r:id="rId129"/>
    <p:sldId id="296" r:id="rId130"/>
    <p:sldId id="270" r:id="rId131"/>
    <p:sldId id="271" r:id="rId132"/>
    <p:sldId id="285" r:id="rId133"/>
    <p:sldId id="286" r:id="rId134"/>
    <p:sldId id="431" r:id="rId135"/>
    <p:sldId id="484" r:id="rId136"/>
    <p:sldId id="432" r:id="rId137"/>
    <p:sldId id="438" r:id="rId138"/>
    <p:sldId id="436" r:id="rId139"/>
    <p:sldId id="460" r:id="rId140"/>
    <p:sldId id="461" r:id="rId141"/>
    <p:sldId id="462" r:id="rId142"/>
    <p:sldId id="437" r:id="rId143"/>
    <p:sldId id="463" r:id="rId144"/>
    <p:sldId id="464" r:id="rId145"/>
    <p:sldId id="466" r:id="rId146"/>
    <p:sldId id="468" r:id="rId147"/>
    <p:sldId id="542" r:id="rId148"/>
    <p:sldId id="439" r:id="rId149"/>
    <p:sldId id="440" r:id="rId150"/>
    <p:sldId id="441" r:id="rId151"/>
    <p:sldId id="442" r:id="rId152"/>
    <p:sldId id="444" r:id="rId153"/>
    <p:sldId id="513" r:id="rId154"/>
    <p:sldId id="445" r:id="rId155"/>
    <p:sldId id="443" r:id="rId156"/>
    <p:sldId id="446" r:id="rId157"/>
    <p:sldId id="447" r:id="rId158"/>
    <p:sldId id="448" r:id="rId159"/>
    <p:sldId id="449" r:id="rId160"/>
    <p:sldId id="450" r:id="rId161"/>
    <p:sldId id="453" r:id="rId162"/>
    <p:sldId id="455" r:id="rId163"/>
    <p:sldId id="456" r:id="rId164"/>
    <p:sldId id="457" r:id="rId165"/>
    <p:sldId id="458" r:id="rId166"/>
    <p:sldId id="478" r:id="rId167"/>
    <p:sldId id="479" r:id="rId168"/>
    <p:sldId id="480" r:id="rId169"/>
    <p:sldId id="539" r:id="rId170"/>
    <p:sldId id="540" r:id="rId171"/>
    <p:sldId id="481" r:id="rId172"/>
    <p:sldId id="482" r:id="rId173"/>
  </p:sldIdLst>
  <p:sldSz cx="9144000" cy="6858000" type="screen4x3"/>
  <p:notesSz cx="7010400" cy="9296400"/>
  <p:custDataLst>
    <p:tags r:id="rId17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05B"/>
    <a:srgbClr val="FFC220"/>
    <a:srgbClr val="005595"/>
    <a:srgbClr val="FFFFFF"/>
    <a:srgbClr val="753F00"/>
    <a:srgbClr val="FFFCB7"/>
    <a:srgbClr val="676200"/>
    <a:srgbClr val="D4D2B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0568" autoAdjust="0"/>
  </p:normalViewPr>
  <p:slideViewPr>
    <p:cSldViewPr>
      <p:cViewPr varScale="1">
        <p:scale>
          <a:sx n="49" d="100"/>
          <a:sy n="49" d="100"/>
        </p:scale>
        <p:origin x="1872" y="8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306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handoutMaster" Target="handoutMasters/handoutMaster1.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tags" Target="tags/tag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177"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notesMaster" Target="notesMasters/notesMaster1.xml"/><Relationship Id="rId179"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2F53AC-52B2-47ED-BFCD-B48448569F05}"/>
              </a:ext>
            </a:extLst>
          </p:cNvPr>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5EB83746-3DAB-48D0-AF1A-17FC236283D5}"/>
              </a:ext>
            </a:extLst>
          </p:cNvPr>
          <p:cNvSpPr>
            <a:spLocks noGrp="1" noChangeArrowheads="1"/>
          </p:cNvSpPr>
          <p:nvPr>
            <p:ph type="dt" sz="quarter" idx="1"/>
          </p:nvPr>
        </p:nvSpPr>
        <p:spPr bwMode="auto">
          <a:xfrm>
            <a:off x="3970734" y="0"/>
            <a:ext cx="3038145" cy="46574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1109E8A4-FEC8-4797-819F-7B55C7812AB2}"/>
              </a:ext>
            </a:extLst>
          </p:cNvPr>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a:extLst>
              <a:ext uri="{FF2B5EF4-FFF2-40B4-BE49-F238E27FC236}">
                <a16:creationId xmlns:a16="http://schemas.microsoft.com/office/drawing/2014/main" id="{67289FAA-A965-4442-A768-2A4331DFC1A5}"/>
              </a:ext>
            </a:extLst>
          </p:cNvPr>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eaLnBrk="1" hangingPunct="1">
              <a:defRPr sz="1200" smtClean="0"/>
            </a:lvl1pPr>
          </a:lstStyle>
          <a:p>
            <a:pPr>
              <a:defRPr/>
            </a:pPr>
            <a:fld id="{EBE8C745-7178-405A-B722-990A4ACB83B6}" type="slidenum">
              <a:rPr lang="en-US" altLang="en-US"/>
              <a:pPr>
                <a:defRPr/>
              </a:pPr>
              <a:t>‹#›</a:t>
            </a:fld>
            <a:endParaRPr lang="en-US" altLang="en-US"/>
          </a:p>
        </p:txBody>
      </p:sp>
    </p:spTree>
    <p:extLst>
      <p:ext uri="{BB962C8B-B14F-4D97-AF65-F5344CB8AC3E}">
        <p14:creationId xmlns:p14="http://schemas.microsoft.com/office/powerpoint/2010/main" val="62630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9266F-DC65-4BE2-A154-006E3C1849DB}"/>
              </a:ext>
            </a:extLst>
          </p:cNvPr>
          <p:cNvSpPr>
            <a:spLocks noGrp="1"/>
          </p:cNvSpPr>
          <p:nvPr>
            <p:ph type="hdr" sz="quarter"/>
          </p:nvPr>
        </p:nvSpPr>
        <p:spPr>
          <a:xfrm>
            <a:off x="0" y="0"/>
            <a:ext cx="3038145" cy="465743"/>
          </a:xfrm>
          <a:prstGeom prst="rect">
            <a:avLst/>
          </a:prstGeom>
        </p:spPr>
        <p:txBody>
          <a:bodyPr vert="horz" lIns="91427" tIns="45713" rIns="91427" bIns="45713"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4C7E68F-502B-40F7-BD3F-403F9C92CF55}"/>
              </a:ext>
            </a:extLst>
          </p:cNvPr>
          <p:cNvSpPr>
            <a:spLocks noGrp="1"/>
          </p:cNvSpPr>
          <p:nvPr>
            <p:ph type="dt" idx="1"/>
          </p:nvPr>
        </p:nvSpPr>
        <p:spPr>
          <a:xfrm>
            <a:off x="3970734" y="0"/>
            <a:ext cx="3038145" cy="465743"/>
          </a:xfrm>
          <a:prstGeom prst="rect">
            <a:avLst/>
          </a:prstGeom>
        </p:spPr>
        <p:txBody>
          <a:bodyPr vert="horz" lIns="91427" tIns="45713" rIns="91427" bIns="45713" rtlCol="0"/>
          <a:lstStyle>
            <a:lvl1pPr algn="r" eaLnBrk="1" hangingPunct="1">
              <a:defRPr sz="1200">
                <a:latin typeface="Arial" charset="0"/>
              </a:defRPr>
            </a:lvl1pPr>
          </a:lstStyle>
          <a:p>
            <a:pPr>
              <a:defRPr/>
            </a:pPr>
            <a:fld id="{FDCF8278-C790-4944-944B-B2E21B76CC08}" type="datetimeFigureOut">
              <a:rPr lang="en-US"/>
              <a:pPr>
                <a:defRPr/>
              </a:pPr>
              <a:t>4/28/2020</a:t>
            </a:fld>
            <a:endParaRPr lang="en-US"/>
          </a:p>
        </p:txBody>
      </p:sp>
      <p:sp>
        <p:nvSpPr>
          <p:cNvPr id="4" name="Slide Image Placeholder 3">
            <a:extLst>
              <a:ext uri="{FF2B5EF4-FFF2-40B4-BE49-F238E27FC236}">
                <a16:creationId xmlns:a16="http://schemas.microsoft.com/office/drawing/2014/main" id="{C6876793-D40F-44F1-AED3-74872C49B61B}"/>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pPr lvl="0"/>
            <a:endParaRPr lang="en-US" noProof="0"/>
          </a:p>
        </p:txBody>
      </p:sp>
      <p:sp>
        <p:nvSpPr>
          <p:cNvPr id="5" name="Notes Placeholder 4">
            <a:extLst>
              <a:ext uri="{FF2B5EF4-FFF2-40B4-BE49-F238E27FC236}">
                <a16:creationId xmlns:a16="http://schemas.microsoft.com/office/drawing/2014/main" id="{E7012F5D-E8A9-48C2-968D-3720BAB9D9AA}"/>
              </a:ext>
            </a:extLst>
          </p:cNvPr>
          <p:cNvSpPr>
            <a:spLocks noGrp="1"/>
          </p:cNvSpPr>
          <p:nvPr>
            <p:ph type="body" sz="quarter" idx="3"/>
          </p:nvPr>
        </p:nvSpPr>
        <p:spPr>
          <a:xfrm>
            <a:off x="701345" y="4416098"/>
            <a:ext cx="5607711" cy="4183995"/>
          </a:xfrm>
          <a:prstGeom prst="rect">
            <a:avLst/>
          </a:prstGeom>
        </p:spPr>
        <p:txBody>
          <a:bodyPr vert="horz" lIns="91427" tIns="45713" rIns="91427"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A8D7849-0CCB-4B86-B49F-D8BC144BC436}"/>
              </a:ext>
            </a:extLst>
          </p:cNvPr>
          <p:cNvSpPr>
            <a:spLocks noGrp="1"/>
          </p:cNvSpPr>
          <p:nvPr>
            <p:ph type="ftr" sz="quarter" idx="4"/>
          </p:nvPr>
        </p:nvSpPr>
        <p:spPr>
          <a:xfrm>
            <a:off x="0" y="8829121"/>
            <a:ext cx="3038145" cy="465743"/>
          </a:xfrm>
          <a:prstGeom prst="rect">
            <a:avLst/>
          </a:prstGeom>
        </p:spPr>
        <p:txBody>
          <a:bodyPr vert="horz" lIns="91427" tIns="45713" rIns="91427" bIns="45713"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307A681-15EC-4F0E-84FC-0890AE57F43B}"/>
              </a:ext>
            </a:extLst>
          </p:cNvPr>
          <p:cNvSpPr>
            <a:spLocks noGrp="1"/>
          </p:cNvSpPr>
          <p:nvPr>
            <p:ph type="sldNum" sz="quarter" idx="5"/>
          </p:nvPr>
        </p:nvSpPr>
        <p:spPr>
          <a:xfrm>
            <a:off x="3970734" y="8829121"/>
            <a:ext cx="3038145" cy="465743"/>
          </a:xfrm>
          <a:prstGeom prst="rect">
            <a:avLst/>
          </a:prstGeom>
        </p:spPr>
        <p:txBody>
          <a:bodyPr vert="horz" wrap="square" lIns="91427" tIns="45713" rIns="91427" bIns="45713" numCol="1" anchor="b" anchorCtr="0" compatLnSpc="1">
            <a:prstTxWarp prst="textNoShape">
              <a:avLst/>
            </a:prstTxWarp>
          </a:bodyPr>
          <a:lstStyle>
            <a:lvl1pPr algn="r" eaLnBrk="1" hangingPunct="1">
              <a:defRPr sz="1200" smtClean="0"/>
            </a:lvl1pPr>
          </a:lstStyle>
          <a:p>
            <a:pPr>
              <a:defRPr/>
            </a:pPr>
            <a:fld id="{348A4E20-1B9B-4EEE-A6F0-CD280200EEBB}" type="slidenum">
              <a:rPr lang="en-US" altLang="en-US"/>
              <a:pPr>
                <a:defRPr/>
              </a:pPr>
              <a:t>‹#›</a:t>
            </a:fld>
            <a:endParaRPr lang="en-US" altLang="en-US"/>
          </a:p>
        </p:txBody>
      </p:sp>
    </p:spTree>
    <p:extLst>
      <p:ext uri="{BB962C8B-B14F-4D97-AF65-F5344CB8AC3E}">
        <p14:creationId xmlns:p14="http://schemas.microsoft.com/office/powerpoint/2010/main" val="310076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slide: Instructor will scope the discussion which will include a description of any additional handouts that are used. This is also a good moment to assess the make up of the audience with a few questions: “How many installers/designers are here today?”, “How many do additional utility work in the public right of way in addition to septic system projects?” “How many of you have ever had an excavation collapse while you were working in or around it? This activity sets the stage for the discussion, but also indicates to attendee’s that it is a participative training, not simply a presentation.</a:t>
            </a:r>
          </a:p>
          <a:p>
            <a:endParaRPr lang="en-US" dirty="0"/>
          </a:p>
        </p:txBody>
      </p:sp>
      <p:sp>
        <p:nvSpPr>
          <p:cNvPr id="4" name="Slide Number Placeholder 3"/>
          <p:cNvSpPr>
            <a:spLocks noGrp="1"/>
          </p:cNvSpPr>
          <p:nvPr>
            <p:ph type="sldNum" sz="quarter" idx="10"/>
          </p:nvPr>
        </p:nvSpPr>
        <p:spPr/>
        <p:txBody>
          <a:bodyPr/>
          <a:lstStyle/>
          <a:p>
            <a:pPr>
              <a:defRPr/>
            </a:pPr>
            <a:fld id="{348A4E20-1B9B-4EEE-A6F0-CD280200EEBB}" type="slidenum">
              <a:rPr lang="en-US" altLang="en-US" smtClean="0"/>
              <a:pPr>
                <a:defRPr/>
              </a:pPr>
              <a:t>1</a:t>
            </a:fld>
            <a:endParaRPr lang="en-US" altLang="en-US"/>
          </a:p>
        </p:txBody>
      </p:sp>
    </p:spTree>
    <p:extLst>
      <p:ext uri="{BB962C8B-B14F-4D97-AF65-F5344CB8AC3E}">
        <p14:creationId xmlns:p14="http://schemas.microsoft.com/office/powerpoint/2010/main" val="161435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D3BFE-54D9-420B-857D-83221B7EB373}"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307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“Scope and Application” and the general definition of excavations. It will also define and provide examples of construction and septic industry applications that follow in the subsequent slides.</a:t>
            </a:r>
          </a:p>
        </p:txBody>
      </p:sp>
    </p:spTree>
    <p:extLst>
      <p:ext uri="{BB962C8B-B14F-4D97-AF65-F5344CB8AC3E}">
        <p14:creationId xmlns:p14="http://schemas.microsoft.com/office/powerpoint/2010/main" val="27327458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endParaRPr lang="en-US" altLang="en-US"/>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100</a:t>
            </a:fld>
            <a:endParaRPr lang="en-US" altLang="en-US"/>
          </a:p>
        </p:txBody>
      </p:sp>
    </p:spTree>
    <p:extLst>
      <p:ext uri="{BB962C8B-B14F-4D97-AF65-F5344CB8AC3E}">
        <p14:creationId xmlns:p14="http://schemas.microsoft.com/office/powerpoint/2010/main" val="29403139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257E93-22A7-4B46-95D4-E4BAA09EB230}" type="slidenum">
              <a:rPr lang="en-US" altLang="en-US">
                <a:latin typeface="Arial" panose="020B0604020202020204" pitchFamily="34" charset="0"/>
              </a:rPr>
              <a:pPr>
                <a:spcBef>
                  <a:spcPct val="0"/>
                </a:spcBef>
              </a:pPr>
              <a:t>101</a:t>
            </a:fld>
            <a:endParaRPr lang="en-US" altLang="en-US">
              <a:latin typeface="Arial" panose="020B0604020202020204" pitchFamily="34" charset="0"/>
            </a:endParaRPr>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p:txBody>
      </p:sp>
    </p:spTree>
    <p:extLst>
      <p:ext uri="{BB962C8B-B14F-4D97-AF65-F5344CB8AC3E}">
        <p14:creationId xmlns:p14="http://schemas.microsoft.com/office/powerpoint/2010/main" val="7543785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endParaRPr lang="en-US" altLang="en-US"/>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102</a:t>
            </a:fld>
            <a:endParaRPr lang="en-US" altLang="en-US"/>
          </a:p>
        </p:txBody>
      </p:sp>
    </p:spTree>
    <p:extLst>
      <p:ext uri="{BB962C8B-B14F-4D97-AF65-F5344CB8AC3E}">
        <p14:creationId xmlns:p14="http://schemas.microsoft.com/office/powerpoint/2010/main" val="36348246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E3CE88-D1B1-4A92-9BAF-D5FE27C9D788}" type="slidenum">
              <a:rPr lang="en-US" altLang="en-US">
                <a:latin typeface="Arial" panose="020B0604020202020204" pitchFamily="34" charset="0"/>
              </a:rPr>
              <a:pPr>
                <a:spcBef>
                  <a:spcPct val="0"/>
                </a:spcBef>
              </a:pPr>
              <a:t>103</a:t>
            </a:fld>
            <a:endParaRPr lang="en-US" altLang="en-US">
              <a:latin typeface="Arial" panose="020B0604020202020204" pitchFamily="34" charset="0"/>
            </a:endParaRPr>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key points on the slide, if possible the instructor should provide some basic examples of soils for a more hands on approach to soil texturing.</a:t>
            </a:r>
          </a:p>
          <a:p>
            <a:pPr eaLnBrk="1" hangingPunct="1">
              <a:spcBef>
                <a:spcPct val="0"/>
              </a:spcBef>
            </a:pPr>
            <a:endParaRPr lang="en-US" altLang="en-US">
              <a:latin typeface="Arial" panose="020B0604020202020204" pitchFamily="34" charset="0"/>
            </a:endParaRP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8442020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should provide some basic examples relative to the area that the training is being taught.</a:t>
            </a:r>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104</a:t>
            </a:fld>
            <a:endParaRPr lang="en-US" altLang="en-US"/>
          </a:p>
        </p:txBody>
      </p:sp>
    </p:spTree>
    <p:extLst>
      <p:ext uri="{BB962C8B-B14F-4D97-AF65-F5344CB8AC3E}">
        <p14:creationId xmlns:p14="http://schemas.microsoft.com/office/powerpoint/2010/main" val="7270896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should provide some basic examples relative to the area that the training is being taught.</a:t>
            </a:r>
          </a:p>
          <a:p>
            <a:endParaRPr lang="en-US" alt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105</a:t>
            </a:fld>
            <a:endParaRPr lang="en-US" altLang="en-US"/>
          </a:p>
        </p:txBody>
      </p:sp>
    </p:spTree>
    <p:extLst>
      <p:ext uri="{BB962C8B-B14F-4D97-AF65-F5344CB8AC3E}">
        <p14:creationId xmlns:p14="http://schemas.microsoft.com/office/powerpoint/2010/main" val="9238080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should provide some basic examples relative to the area that the training is being taught.</a:t>
            </a:r>
          </a:p>
          <a:p>
            <a:endParaRPr lang="en-US" alt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106</a:t>
            </a:fld>
            <a:endParaRPr lang="en-US" altLang="en-US"/>
          </a:p>
        </p:txBody>
      </p:sp>
    </p:spTree>
    <p:extLst>
      <p:ext uri="{BB962C8B-B14F-4D97-AF65-F5344CB8AC3E}">
        <p14:creationId xmlns:p14="http://schemas.microsoft.com/office/powerpoint/2010/main" val="16625811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should provide some basic examples relative to the area that the training is being taught. Highlight the “weight” of the relatively small amount of soil by volume that it takes to cover a person. Even if a persons head and face are free, they may still asphyxiate from the weight on their chest.</a:t>
            </a:r>
          </a:p>
          <a:p>
            <a:endParaRPr lang="en-US" alt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107</a:t>
            </a:fld>
            <a:endParaRPr lang="en-US" altLang="en-US"/>
          </a:p>
        </p:txBody>
      </p:sp>
    </p:spTree>
    <p:extLst>
      <p:ext uri="{BB962C8B-B14F-4D97-AF65-F5344CB8AC3E}">
        <p14:creationId xmlns:p14="http://schemas.microsoft.com/office/powerpoint/2010/main" val="23862769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can ask for feedback from the participants on failure modes that they have experienced and any contributors: rain, weather, vibration, etc.</a:t>
            </a:r>
          </a:p>
          <a:p>
            <a:endParaRPr lang="en-US" alt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108</a:t>
            </a:fld>
            <a:endParaRPr lang="en-US" altLang="en-US"/>
          </a:p>
        </p:txBody>
      </p:sp>
    </p:spTree>
    <p:extLst>
      <p:ext uri="{BB962C8B-B14F-4D97-AF65-F5344CB8AC3E}">
        <p14:creationId xmlns:p14="http://schemas.microsoft.com/office/powerpoint/2010/main" val="11348665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can ask for feedback from the participants on failure modes that they have experienced and any contributors: rain, weather, vibration, etc.</a:t>
            </a:r>
          </a:p>
          <a:p>
            <a:endParaRPr lang="en-US" alt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109</a:t>
            </a:fld>
            <a:endParaRPr lang="en-US" altLang="en-US"/>
          </a:p>
        </p:txBody>
      </p:sp>
    </p:spTree>
    <p:extLst>
      <p:ext uri="{BB962C8B-B14F-4D97-AF65-F5344CB8AC3E}">
        <p14:creationId xmlns:p14="http://schemas.microsoft.com/office/powerpoint/2010/main" val="170400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119671-9CAA-4C7B-89A9-230DD12F15A0}"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327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 provides the definition of an excavation under code.</a:t>
            </a:r>
          </a:p>
        </p:txBody>
      </p:sp>
    </p:spTree>
    <p:extLst>
      <p:ext uri="{BB962C8B-B14F-4D97-AF65-F5344CB8AC3E}">
        <p14:creationId xmlns:p14="http://schemas.microsoft.com/office/powerpoint/2010/main" val="27001072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endParaRPr lang="en-US" altLang="en-US"/>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110</a:t>
            </a:fld>
            <a:endParaRPr lang="en-US" altLang="en-US"/>
          </a:p>
        </p:txBody>
      </p:sp>
    </p:spTree>
    <p:extLst>
      <p:ext uri="{BB962C8B-B14F-4D97-AF65-F5344CB8AC3E}">
        <p14:creationId xmlns:p14="http://schemas.microsoft.com/office/powerpoint/2010/main" val="424911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key points on the slide, if possible the instructor should have equipment available to pass around to the class participants.</a:t>
            </a:r>
          </a:p>
          <a:p>
            <a:endParaRPr lang="en-US" alt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111</a:t>
            </a:fld>
            <a:endParaRPr lang="en-US" altLang="en-US"/>
          </a:p>
        </p:txBody>
      </p:sp>
    </p:spTree>
    <p:extLst>
      <p:ext uri="{BB962C8B-B14F-4D97-AF65-F5344CB8AC3E}">
        <p14:creationId xmlns:p14="http://schemas.microsoft.com/office/powerpoint/2010/main" val="17921260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endParaRPr lang="en-US" altLang="en-US"/>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112</a:t>
            </a:fld>
            <a:endParaRPr lang="en-US" altLang="en-US"/>
          </a:p>
        </p:txBody>
      </p:sp>
    </p:spTree>
    <p:extLst>
      <p:ext uri="{BB962C8B-B14F-4D97-AF65-F5344CB8AC3E}">
        <p14:creationId xmlns:p14="http://schemas.microsoft.com/office/powerpoint/2010/main" val="37669669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EB95E-7AD6-46E3-9D7D-D624AEC47B49}" type="slidenum">
              <a:rPr lang="en-US" altLang="en-US">
                <a:latin typeface="Arial" panose="020B0604020202020204" pitchFamily="34" charset="0"/>
              </a:rPr>
              <a:pPr>
                <a:spcBef>
                  <a:spcPct val="0"/>
                </a:spcBef>
              </a:pPr>
              <a:t>113</a:t>
            </a:fld>
            <a:endParaRPr lang="en-US" altLang="en-US">
              <a:latin typeface="Arial" panose="020B0604020202020204" pitchFamily="34"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outline the choices and differences. Discussion with the participants for common use, experience can be reviewed.</a:t>
            </a:r>
          </a:p>
        </p:txBody>
      </p:sp>
    </p:spTree>
    <p:extLst>
      <p:ext uri="{BB962C8B-B14F-4D97-AF65-F5344CB8AC3E}">
        <p14:creationId xmlns:p14="http://schemas.microsoft.com/office/powerpoint/2010/main" val="19268729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911511-4E06-4E13-B715-D63B1823074D}" type="slidenum">
              <a:rPr lang="en-US" altLang="en-US">
                <a:latin typeface="Arial" panose="020B0604020202020204" pitchFamily="34" charset="0"/>
              </a:rPr>
              <a:pPr>
                <a:spcBef>
                  <a:spcPct val="0"/>
                </a:spcBef>
              </a:pPr>
              <a:t>114</a:t>
            </a:fld>
            <a:endParaRPr lang="en-US" altLang="en-US">
              <a:latin typeface="Arial" panose="020B0604020202020204" pitchFamily="34" charset="0"/>
            </a:endParaRPr>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outline the choices and differences. Discussion with the participants for common use, experience can be reviewed.</a:t>
            </a:r>
          </a:p>
        </p:txBody>
      </p:sp>
    </p:spTree>
    <p:extLst>
      <p:ext uri="{BB962C8B-B14F-4D97-AF65-F5344CB8AC3E}">
        <p14:creationId xmlns:p14="http://schemas.microsoft.com/office/powerpoint/2010/main" val="3646270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outline the key points and differences. Discussion with the participants for common use, experience can be reviewed.</a:t>
            </a:r>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8E606D45-E7BA-45CB-B9C6-CC1C9388611E}" type="slidenum">
              <a:rPr lang="en-US" altLang="en-US"/>
              <a:pPr/>
              <a:t>115</a:t>
            </a:fld>
            <a:endParaRPr lang="en-US" altLang="en-US"/>
          </a:p>
        </p:txBody>
      </p:sp>
    </p:spTree>
    <p:extLst>
      <p:ext uri="{BB962C8B-B14F-4D97-AF65-F5344CB8AC3E}">
        <p14:creationId xmlns:p14="http://schemas.microsoft.com/office/powerpoint/2010/main" val="9970916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The instructor should introduce and review various options. This is a good opportunity to draw the class into a deeper experience in the application of tabulated data and how it is used.</a:t>
            </a:r>
          </a:p>
          <a:p>
            <a:endParaRPr lang="en-US" altLang="en-US" dirty="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17D1C8E3-E66D-4522-96AC-CC000B678C45}" type="slidenum">
              <a:rPr lang="en-US" altLang="en-US"/>
              <a:pPr/>
              <a:t>116</a:t>
            </a:fld>
            <a:endParaRPr lang="en-US" altLang="en-US"/>
          </a:p>
        </p:txBody>
      </p:sp>
    </p:spTree>
    <p:extLst>
      <p:ext uri="{BB962C8B-B14F-4D97-AF65-F5344CB8AC3E}">
        <p14:creationId xmlns:p14="http://schemas.microsoft.com/office/powerpoint/2010/main" val="36228531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The instructor should review key points on slide. The instructor should also note that while many small business rely on the company they rent this equipment from, it is critical to provide the company renting the equipment with as much information as possible. It is also the employer’s responsibility to ensure that the calculations or selections of protective equipment should be reviewed by the business owner to ensure its suitability for the work.</a:t>
            </a:r>
          </a:p>
          <a:p>
            <a:endParaRPr lang="en-US" altLang="en-US"/>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071B70B0-E147-4BD6-B16C-EADEB295F4A7}" type="slidenum">
              <a:rPr lang="en-US" altLang="en-US"/>
              <a:pPr/>
              <a:t>117</a:t>
            </a:fld>
            <a:endParaRPr lang="en-US" altLang="en-US"/>
          </a:p>
        </p:txBody>
      </p:sp>
    </p:spTree>
    <p:extLst>
      <p:ext uri="{BB962C8B-B14F-4D97-AF65-F5344CB8AC3E}">
        <p14:creationId xmlns:p14="http://schemas.microsoft.com/office/powerpoint/2010/main" val="11703239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Explain the elements and responsibilities of the RPE.</a:t>
            </a:r>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70AF96B1-F579-4A61-809E-608448D9BD79}" type="slidenum">
              <a:rPr lang="en-US" altLang="en-US"/>
              <a:pPr/>
              <a:t>118</a:t>
            </a:fld>
            <a:endParaRPr lang="en-US" altLang="en-US"/>
          </a:p>
        </p:txBody>
      </p:sp>
    </p:spTree>
    <p:extLst>
      <p:ext uri="{BB962C8B-B14F-4D97-AF65-F5344CB8AC3E}">
        <p14:creationId xmlns:p14="http://schemas.microsoft.com/office/powerpoint/2010/main" val="38061447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instructor should provide examples. Depending on the training environment and participants, pictures in this slide can be substituted with examples that have more relevance to the group.</a:t>
            </a:r>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376BF982-1653-4030-8785-97CC4860009C}" type="slidenum">
              <a:rPr lang="en-US" altLang="en-US"/>
              <a:pPr/>
              <a:t>119</a:t>
            </a:fld>
            <a:endParaRPr lang="en-US" altLang="en-US"/>
          </a:p>
        </p:txBody>
      </p:sp>
    </p:spTree>
    <p:extLst>
      <p:ext uri="{BB962C8B-B14F-4D97-AF65-F5344CB8AC3E}">
        <p14:creationId xmlns:p14="http://schemas.microsoft.com/office/powerpoint/2010/main" val="395994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06B985-F2D8-4488-B397-4770ADB227C9}"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348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Relative to the industry, this would include side sewer work, utility work, and trench excavations. In particular, an area often not considered for both the septic design community and the regulatory community, are soil log test pits. </a:t>
            </a:r>
          </a:p>
        </p:txBody>
      </p:sp>
    </p:spTree>
    <p:extLst>
      <p:ext uri="{BB962C8B-B14F-4D97-AF65-F5344CB8AC3E}">
        <p14:creationId xmlns:p14="http://schemas.microsoft.com/office/powerpoint/2010/main" val="199596421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 work setting, discuss how both an individual event can increase risk but coupling combined impacts (vibration and three days of rain)…can exacerbate the risk potential.</a:t>
            </a:r>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E165D1C4-940C-43F8-966D-79260BF93478}" type="slidenum">
              <a:rPr lang="en-US" altLang="en-US"/>
              <a:pPr/>
              <a:t>120</a:t>
            </a:fld>
            <a:endParaRPr lang="en-US" altLang="en-US"/>
          </a:p>
        </p:txBody>
      </p:sp>
    </p:spTree>
    <p:extLst>
      <p:ext uri="{BB962C8B-B14F-4D97-AF65-F5344CB8AC3E}">
        <p14:creationId xmlns:p14="http://schemas.microsoft.com/office/powerpoint/2010/main" val="27994959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47717-5B03-477D-923C-CB3AA7E03D51}" type="slidenum">
              <a:rPr lang="en-US" altLang="en-US">
                <a:latin typeface="Arial" panose="020B0604020202020204" pitchFamily="34" charset="0"/>
              </a:rPr>
              <a:pPr>
                <a:spcBef>
                  <a:spcPct val="0"/>
                </a:spcBef>
              </a:pPr>
              <a:t>121</a:t>
            </a:fld>
            <a:endParaRPr lang="en-US" altLang="en-US">
              <a:latin typeface="Arial" panose="020B0604020202020204" pitchFamily="34" charset="0"/>
            </a:endParaRPr>
          </a:p>
        </p:txBody>
      </p:sp>
      <p:sp>
        <p:nvSpPr>
          <p:cNvPr id="247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Instructor should point out that situational awareness is very low. The lack of perceived risk by the workers can be worse than the actual risk. Ask participants to identify key exposures.</a:t>
            </a:r>
          </a:p>
        </p:txBody>
      </p:sp>
    </p:spTree>
    <p:extLst>
      <p:ext uri="{BB962C8B-B14F-4D97-AF65-F5344CB8AC3E}">
        <p14:creationId xmlns:p14="http://schemas.microsoft.com/office/powerpoint/2010/main" val="36085814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the risk enhancements and discuss with the group potential remedies.</a:t>
            </a:r>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C8706D-964E-43CC-9075-4DA6EA8F24BF}" type="slidenum">
              <a:rPr lang="en-US" altLang="en-US">
                <a:latin typeface="Arial" panose="020B0604020202020204" pitchFamily="34" charset="0"/>
              </a:rPr>
              <a:pPr>
                <a:spcBef>
                  <a:spcPct val="0"/>
                </a:spcBef>
              </a:pPr>
              <a:t>122</a:t>
            </a:fld>
            <a:endParaRPr lang="en-US" altLang="en-US">
              <a:latin typeface="Arial" panose="020B0604020202020204" pitchFamily="34" charset="0"/>
            </a:endParaRPr>
          </a:p>
        </p:txBody>
      </p:sp>
    </p:spTree>
    <p:extLst>
      <p:ext uri="{BB962C8B-B14F-4D97-AF65-F5344CB8AC3E}">
        <p14:creationId xmlns:p14="http://schemas.microsoft.com/office/powerpoint/2010/main" val="183128803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the risk enhancements and discuss with the group potential remedies.</a:t>
            </a:r>
          </a:p>
          <a:p>
            <a:endParaRPr lang="en-US" altLang="en-US"/>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23581E0A-E655-43ED-A9BE-E0BFD6A13F77}" type="slidenum">
              <a:rPr lang="en-US" altLang="en-US"/>
              <a:pPr/>
              <a:t>123</a:t>
            </a:fld>
            <a:endParaRPr lang="en-US" altLang="en-US"/>
          </a:p>
        </p:txBody>
      </p:sp>
    </p:spTree>
    <p:extLst>
      <p:ext uri="{BB962C8B-B14F-4D97-AF65-F5344CB8AC3E}">
        <p14:creationId xmlns:p14="http://schemas.microsoft.com/office/powerpoint/2010/main" val="164925814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5805BE-0B13-41DE-BA1E-A15E65F314BA}" type="slidenum">
              <a:rPr lang="en-US" altLang="en-US">
                <a:latin typeface="Arial" panose="020B0604020202020204" pitchFamily="34" charset="0"/>
              </a:rPr>
              <a:pPr>
                <a:spcBef>
                  <a:spcPct val="0"/>
                </a:spcBef>
              </a:pPr>
              <a:t>124</a:t>
            </a:fld>
            <a:endParaRPr lang="en-US" altLang="en-US">
              <a:latin typeface="Arial" panose="020B0604020202020204" pitchFamily="34" charset="0"/>
            </a:endParaRPr>
          </a:p>
        </p:txBody>
      </p:sp>
      <p:sp>
        <p:nvSpPr>
          <p:cNvPr id="25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a:latin typeface="Arial" panose="020B0604020202020204" pitchFamily="34" charset="0"/>
              </a:rPr>
              <a:t>Review elements of the slide. The instructor can do Q&amp;A with the group to anchor process controls as checklists so things are not forgotten.</a:t>
            </a:r>
          </a:p>
        </p:txBody>
      </p:sp>
    </p:spTree>
    <p:extLst>
      <p:ext uri="{BB962C8B-B14F-4D97-AF65-F5344CB8AC3E}">
        <p14:creationId xmlns:p14="http://schemas.microsoft.com/office/powerpoint/2010/main" val="27108604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5805BE-0B13-41DE-BA1E-A15E65F314BA}" type="slidenum">
              <a:rPr lang="en-US" altLang="en-US">
                <a:latin typeface="Arial" panose="020B0604020202020204" pitchFamily="34" charset="0"/>
              </a:rPr>
              <a:pPr>
                <a:spcBef>
                  <a:spcPct val="0"/>
                </a:spcBef>
              </a:pPr>
              <a:t>125</a:t>
            </a:fld>
            <a:endParaRPr lang="en-US" altLang="en-US">
              <a:latin typeface="Arial" panose="020B0604020202020204" pitchFamily="34" charset="0"/>
            </a:endParaRPr>
          </a:p>
        </p:txBody>
      </p:sp>
      <p:sp>
        <p:nvSpPr>
          <p:cNvPr id="25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a:latin typeface="Arial" panose="020B0604020202020204" pitchFamily="34" charset="0"/>
              </a:rPr>
              <a:t>Review elements of the slide. The instructor can do Q&amp;A with the group to anchor process controls as checklists so things are not forgotten.</a:t>
            </a:r>
          </a:p>
        </p:txBody>
      </p:sp>
    </p:spTree>
    <p:extLst>
      <p:ext uri="{BB962C8B-B14F-4D97-AF65-F5344CB8AC3E}">
        <p14:creationId xmlns:p14="http://schemas.microsoft.com/office/powerpoint/2010/main" val="30952529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29FBCE-73A8-4330-9518-24686898E9D4}" type="slidenum">
              <a:rPr lang="en-US" altLang="en-US">
                <a:latin typeface="Arial" panose="020B0604020202020204" pitchFamily="34" charset="0"/>
              </a:rPr>
              <a:pPr>
                <a:spcBef>
                  <a:spcPct val="0"/>
                </a:spcBef>
              </a:pPr>
              <a:t>126</a:t>
            </a:fld>
            <a:endParaRPr lang="en-US" altLang="en-US">
              <a:latin typeface="Arial" panose="020B0604020202020204" pitchFamily="34" charset="0"/>
            </a:endParaRPr>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The instructor should review the use of 811, but also to provide a context for the accuracy of the utility ID. It is commonly wrong or missed to a high unreliability. Beware!</a:t>
            </a: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3329800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Discuss the learning points on the slide, ask participants for examples.</a:t>
            </a:r>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571E06-BE42-4D5C-8800-3A4330C69319}" type="slidenum">
              <a:rPr lang="en-US" altLang="en-US">
                <a:latin typeface="Arial" panose="020B0604020202020204" pitchFamily="34" charset="0"/>
              </a:rPr>
              <a:pPr>
                <a:spcBef>
                  <a:spcPct val="0"/>
                </a:spcBef>
              </a:pPr>
              <a:t>127</a:t>
            </a:fld>
            <a:endParaRPr lang="en-US" altLang="en-US">
              <a:latin typeface="Arial" panose="020B0604020202020204" pitchFamily="34" charset="0"/>
            </a:endParaRPr>
          </a:p>
        </p:txBody>
      </p:sp>
    </p:spTree>
    <p:extLst>
      <p:ext uri="{BB962C8B-B14F-4D97-AF65-F5344CB8AC3E}">
        <p14:creationId xmlns:p14="http://schemas.microsoft.com/office/powerpoint/2010/main" val="39124696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can provide relational discussions depending on the audience, but an easy visualization would be to replace the trucks with excavation equipment.</a:t>
            </a:r>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A8B6CD-BC4A-4BEB-86DA-C2F900CCE00E}" type="slidenum">
              <a:rPr lang="en-US" altLang="en-US">
                <a:latin typeface="Arial" panose="020B0604020202020204" pitchFamily="34" charset="0"/>
              </a:rPr>
              <a:pPr>
                <a:spcBef>
                  <a:spcPct val="0"/>
                </a:spcBef>
              </a:pPr>
              <a:t>128</a:t>
            </a:fld>
            <a:endParaRPr lang="en-US" altLang="en-US">
              <a:latin typeface="Arial" panose="020B0604020202020204" pitchFamily="34" charset="0"/>
            </a:endParaRPr>
          </a:p>
        </p:txBody>
      </p:sp>
    </p:spTree>
    <p:extLst>
      <p:ext uri="{BB962C8B-B14F-4D97-AF65-F5344CB8AC3E}">
        <p14:creationId xmlns:p14="http://schemas.microsoft.com/office/powerpoint/2010/main" val="13615995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D7C3E8-673D-45B0-A90A-285A24AA3AA9}" type="slidenum">
              <a:rPr lang="en-US" altLang="en-US">
                <a:latin typeface="Arial" panose="020B0604020202020204" pitchFamily="34" charset="0"/>
              </a:rPr>
              <a:pPr>
                <a:spcBef>
                  <a:spcPct val="0"/>
                </a:spcBef>
              </a:pPr>
              <a:t>129</a:t>
            </a:fld>
            <a:endParaRPr lang="en-US" altLang="en-US">
              <a:latin typeface="Arial" panose="020B0604020202020204" pitchFamily="34" charset="0"/>
            </a:endParaRPr>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shows how water impact to an excavation can take you from a 6 to a 10 (increased risk) in very short order. Ask participants to share stories if they have them.</a:t>
            </a:r>
          </a:p>
        </p:txBody>
      </p:sp>
    </p:spTree>
    <p:extLst>
      <p:ext uri="{BB962C8B-B14F-4D97-AF65-F5344CB8AC3E}">
        <p14:creationId xmlns:p14="http://schemas.microsoft.com/office/powerpoint/2010/main" val="160914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DE2759-9C40-41EB-8AC5-BEE6E3CFFA95}"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368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Cave-in – Instructor can reference for later discussion, that soil type affects the failure mode, and it is always changing. Duration of trench exposure, weather, introduction of water, vibration, equipment loading, and excavation spoils can all contribute to cave-ins or collapse.</a:t>
            </a:r>
          </a:p>
        </p:txBody>
      </p:sp>
    </p:spTree>
    <p:extLst>
      <p:ext uri="{BB962C8B-B14F-4D97-AF65-F5344CB8AC3E}">
        <p14:creationId xmlns:p14="http://schemas.microsoft.com/office/powerpoint/2010/main" val="9490734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4F199-85AD-4574-B3A9-D397166CB931}" type="slidenum">
              <a:rPr lang="en-US" altLang="en-US">
                <a:latin typeface="Arial" panose="020B0604020202020204" pitchFamily="34" charset="0"/>
              </a:rPr>
              <a:pPr>
                <a:spcBef>
                  <a:spcPct val="0"/>
                </a:spcBef>
              </a:pPr>
              <a:t>130</a:t>
            </a:fld>
            <a:endParaRPr lang="en-US" altLang="en-US">
              <a:latin typeface="Arial" panose="020B0604020202020204" pitchFamily="34" charset="0"/>
            </a:endParaRPr>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There is the rule applied and real life. The instructor should engage the participants with their stories.</a:t>
            </a:r>
          </a:p>
        </p:txBody>
      </p:sp>
    </p:spTree>
    <p:extLst>
      <p:ext uri="{BB962C8B-B14F-4D97-AF65-F5344CB8AC3E}">
        <p14:creationId xmlns:p14="http://schemas.microsoft.com/office/powerpoint/2010/main" val="30657915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779554-3208-4527-BF22-A940D5436F6B}" type="slidenum">
              <a:rPr lang="en-US" altLang="en-US">
                <a:latin typeface="Arial" panose="020B0604020202020204" pitchFamily="34" charset="0"/>
              </a:rPr>
              <a:pPr>
                <a:spcBef>
                  <a:spcPct val="0"/>
                </a:spcBef>
              </a:pPr>
              <a:t>131</a:t>
            </a:fld>
            <a:endParaRPr lang="en-US" altLang="en-US">
              <a:latin typeface="Arial" panose="020B0604020202020204" pitchFamily="34" charset="0"/>
            </a:endParaRPr>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It is not uncommon for this element to be missed or ignored. Examples of this are highlighted in case study slides.</a:t>
            </a:r>
          </a:p>
        </p:txBody>
      </p:sp>
    </p:spTree>
    <p:extLst>
      <p:ext uri="{BB962C8B-B14F-4D97-AF65-F5344CB8AC3E}">
        <p14:creationId xmlns:p14="http://schemas.microsoft.com/office/powerpoint/2010/main" val="960041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instructor should point out that this is unsafe, but not uncommon.</a:t>
            </a:r>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C05B72B3-1A7D-480C-AB2B-5C2C1B576704}" type="slidenum">
              <a:rPr lang="en-US" altLang="en-US"/>
              <a:pPr/>
              <a:t>132</a:t>
            </a:fld>
            <a:endParaRPr lang="en-US" altLang="en-US"/>
          </a:p>
        </p:txBody>
      </p:sp>
    </p:spTree>
    <p:extLst>
      <p:ext uri="{BB962C8B-B14F-4D97-AF65-F5344CB8AC3E}">
        <p14:creationId xmlns:p14="http://schemas.microsoft.com/office/powerpoint/2010/main" val="2247998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Typical excavation for a replacement Septic Tank. Typical workflow of minimizing the potential for cracking the bottom of the tank when it is being set in place is to place and rake pea gravel into the excavation. Instructor can open discussion on risk awareness or risk acceptance.</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C7C2D469-8051-4D54-BC78-B7AFF7D03F47}" type="slidenum">
              <a:rPr lang="en-US" altLang="en-US"/>
              <a:pPr/>
              <a:t>133</a:t>
            </a:fld>
            <a:endParaRPr lang="en-US" altLang="en-US"/>
          </a:p>
        </p:txBody>
      </p:sp>
    </p:spTree>
    <p:extLst>
      <p:ext uri="{BB962C8B-B14F-4D97-AF65-F5344CB8AC3E}">
        <p14:creationId xmlns:p14="http://schemas.microsoft.com/office/powerpoint/2010/main" val="195167153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Instructor to lead discussion. Key point not often considered by workers is there a way to do the job differently to “eliminate” rather than just mitigate the risk?</a:t>
            </a:r>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AE895426-C3D7-4EA9-8A3B-19901568D815}" type="slidenum">
              <a:rPr lang="en-US" altLang="en-US"/>
              <a:pPr/>
              <a:t>134</a:t>
            </a:fld>
            <a:endParaRPr lang="en-US" altLang="en-US"/>
          </a:p>
        </p:txBody>
      </p:sp>
    </p:spTree>
    <p:extLst>
      <p:ext uri="{BB962C8B-B14F-4D97-AF65-F5344CB8AC3E}">
        <p14:creationId xmlns:p14="http://schemas.microsoft.com/office/powerpoint/2010/main" val="20536807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Deep installation of tanks can present a hazard when standard O&amp;M work is being done. Instructor to ask participants to identify the exposures. </a:t>
            </a:r>
          </a:p>
          <a:p>
            <a:r>
              <a:rPr lang="en-US" altLang="en-US" dirty="0"/>
              <a:t>In addition to the practical application of hazard recognition, these discussions also provide feedback to the instructor on comprehension and retention of material by participants.</a:t>
            </a:r>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CEFAD299-6198-42FF-9D05-75F73355902E}" type="slidenum">
              <a:rPr lang="en-US" altLang="en-US"/>
              <a:pPr/>
              <a:t>135</a:t>
            </a:fld>
            <a:endParaRPr lang="en-US" altLang="en-US"/>
          </a:p>
        </p:txBody>
      </p:sp>
    </p:spTree>
    <p:extLst>
      <p:ext uri="{BB962C8B-B14F-4D97-AF65-F5344CB8AC3E}">
        <p14:creationId xmlns:p14="http://schemas.microsoft.com/office/powerpoint/2010/main" val="324795854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slide shows a deep installation of a septic tank. Shown are very dangerous conditions both from excavation collapse as well as unstable equipment potential. The follow on story here is that the project owners representative was onsite during this operation. The instructor should engage the class on responsibility and liability. Should the project owners representative have ordered a stop to the work?</a:t>
            </a:r>
          </a:p>
          <a:p>
            <a:endParaRPr lang="en-US" altLang="en-US" dirty="0"/>
          </a:p>
          <a:p>
            <a:r>
              <a:rPr lang="en-US" altLang="en-US" dirty="0"/>
              <a:t>Let the class work through a discussion to see if they come up with the correct action. </a:t>
            </a:r>
          </a:p>
          <a:p>
            <a:endParaRPr lang="en-US" altLang="en-US" dirty="0"/>
          </a:p>
          <a:p>
            <a:r>
              <a:rPr lang="en-US" altLang="en-US" dirty="0"/>
              <a:t>Which would be for the project owner to immediately advise the competent person of the unsafe condition, and report the situation to the general contractor’s representative to the owner.</a:t>
            </a:r>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A2C2924C-1B74-4379-AD10-EF66CE9F3413}" type="slidenum">
              <a:rPr lang="en-US" altLang="en-US"/>
              <a:pPr/>
              <a:t>136</a:t>
            </a:fld>
            <a:endParaRPr lang="en-US" altLang="en-US"/>
          </a:p>
        </p:txBody>
      </p:sp>
    </p:spTree>
    <p:extLst>
      <p:ext uri="{BB962C8B-B14F-4D97-AF65-F5344CB8AC3E}">
        <p14:creationId xmlns:p14="http://schemas.microsoft.com/office/powerpoint/2010/main" val="6700325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Deep installation of tanks can present a hazard when standard O&amp;M work is being done. Instructor to ask participants to identify the exposures. </a:t>
            </a:r>
          </a:p>
          <a:p>
            <a:r>
              <a:rPr lang="en-US" altLang="en-US" dirty="0"/>
              <a:t>In addition to the practical application of hazard recognition, these discussions also provide feedback to the instructor on comprehension and retention of material by participants.</a:t>
            </a:r>
          </a:p>
          <a:p>
            <a:endParaRPr lang="en-US" altLang="en-US" dirty="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74A4AF79-FF83-4162-9E9F-64105F44D197}" type="slidenum">
              <a:rPr lang="en-US" altLang="en-US"/>
              <a:pPr/>
              <a:t>137</a:t>
            </a:fld>
            <a:endParaRPr lang="en-US" altLang="en-US"/>
          </a:p>
        </p:txBody>
      </p:sp>
    </p:spTree>
    <p:extLst>
      <p:ext uri="{BB962C8B-B14F-4D97-AF65-F5344CB8AC3E}">
        <p14:creationId xmlns:p14="http://schemas.microsoft.com/office/powerpoint/2010/main" val="28915695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Introduction of Case Study: </a:t>
            </a:r>
          </a:p>
          <a:p>
            <a:endParaRPr lang="en-US" altLang="en-US" dirty="0"/>
          </a:p>
          <a:p>
            <a:r>
              <a:rPr lang="en-US" altLang="en-US" dirty="0"/>
              <a:t>Deep installation (22’) of a sewer line 2.100 feet long. The instructor should ask participants to identify exposures that will need to be managed (power line, </a:t>
            </a:r>
            <a:r>
              <a:rPr lang="en-US" altLang="en-US" dirty="0" err="1"/>
              <a:t>etc</a:t>
            </a:r>
            <a:r>
              <a:rPr lang="en-US" altLang="en-US" dirty="0"/>
              <a:t>). The underlying soil in the excavation is pure sand to 25’ plus, and unstable due to recent rain activity as well as the basic nature of the soil.</a:t>
            </a:r>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1D3FE67E-9255-4250-B568-E3C4AB5A762C}" type="slidenum">
              <a:rPr lang="en-US" altLang="en-US"/>
              <a:pPr/>
              <a:t>138</a:t>
            </a:fld>
            <a:endParaRPr lang="en-US" altLang="en-US"/>
          </a:p>
        </p:txBody>
      </p:sp>
    </p:spTree>
    <p:extLst>
      <p:ext uri="{BB962C8B-B14F-4D97-AF65-F5344CB8AC3E}">
        <p14:creationId xmlns:p14="http://schemas.microsoft.com/office/powerpoint/2010/main" val="366844358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Deep installation (22’) of a sewer line 2.100 feet long showing lots of equipment on site, ground is sand as deep as you can dig and impacted by water/rainfall due to the time of year. How would the class rate this soil profile based on what they see?</a:t>
            </a:r>
          </a:p>
          <a:p>
            <a:endParaRPr lang="en-US" altLang="en-US"/>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8D42FDF7-E6E8-42CC-934C-227DB4F91C21}" type="slidenum">
              <a:rPr lang="en-US" altLang="en-US"/>
              <a:pPr/>
              <a:t>139</a:t>
            </a:fld>
            <a:endParaRPr lang="en-US" altLang="en-US"/>
          </a:p>
        </p:txBody>
      </p:sp>
    </p:spTree>
    <p:extLst>
      <p:ext uri="{BB962C8B-B14F-4D97-AF65-F5344CB8AC3E}">
        <p14:creationId xmlns:p14="http://schemas.microsoft.com/office/powerpoint/2010/main" val="185550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9D9D01-6FDE-44A5-A3A8-3E325294578F}"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3891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Protective system</a:t>
            </a:r>
          </a:p>
          <a:p>
            <a:pPr eaLnBrk="1" hangingPunct="1">
              <a:spcBef>
                <a:spcPct val="0"/>
              </a:spcBef>
            </a:pPr>
            <a:endParaRPr lang="en-US" altLang="en-US" dirty="0"/>
          </a:p>
        </p:txBody>
      </p:sp>
    </p:spTree>
    <p:extLst>
      <p:ext uri="{BB962C8B-B14F-4D97-AF65-F5344CB8AC3E}">
        <p14:creationId xmlns:p14="http://schemas.microsoft.com/office/powerpoint/2010/main" val="304893421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Deep installation (22’) of a sewer line 2.100 feet long showing lots of equipment on site, ground is sand as deep as you can dig and impacted slightly by water/rainfall due to time of year. Excavation collapse is severe and continuous. Spoils are not adequately set back from excavation and was caused by operating limits on equipment adjacent to the power lines.</a:t>
            </a:r>
          </a:p>
          <a:p>
            <a:endParaRPr lang="en-US" altLang="en-US"/>
          </a:p>
        </p:txBody>
      </p:sp>
      <p:sp>
        <p:nvSpPr>
          <p:cNvPr id="284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E7F1580-F289-468C-9156-0C638AAC08C9}" type="slidenum">
              <a:rPr lang="en-US" altLang="en-US"/>
              <a:pPr/>
              <a:t>140</a:t>
            </a:fld>
            <a:endParaRPr lang="en-US" altLang="en-US"/>
          </a:p>
        </p:txBody>
      </p:sp>
    </p:spTree>
    <p:extLst>
      <p:ext uri="{BB962C8B-B14F-4D97-AF65-F5344CB8AC3E}">
        <p14:creationId xmlns:p14="http://schemas.microsoft.com/office/powerpoint/2010/main" val="425045376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Very tight working conditions: Single length, double stack with worker in the trench box. You can see he has placed a shovel at the back of the box to give him a physical warning of the limits. The competent person is monitoring, but the rule says egress must be provided. The instructor should point out in this slide: “Where is the ladder?” You can see it on the right hand side of the picture laying on the ground. </a:t>
            </a:r>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917E0A3F-CC8F-49D0-94F1-B355124545DD}" type="slidenum">
              <a:rPr lang="en-US" altLang="en-US"/>
              <a:pPr/>
              <a:t>141</a:t>
            </a:fld>
            <a:endParaRPr lang="en-US" altLang="en-US"/>
          </a:p>
        </p:txBody>
      </p:sp>
    </p:spTree>
    <p:extLst>
      <p:ext uri="{BB962C8B-B14F-4D97-AF65-F5344CB8AC3E}">
        <p14:creationId xmlns:p14="http://schemas.microsoft.com/office/powerpoint/2010/main" val="118026982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Intermittent rain and weather the previous several days contribute to worsening the ongoing and continual collapse of material into the excavation. Instructor should engage participants for observations or solutions. </a:t>
            </a:r>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E1C5F05B-CB63-4C38-8477-79C03DF9E524}" type="slidenum">
              <a:rPr lang="en-US" altLang="en-US"/>
              <a:pPr/>
              <a:t>142</a:t>
            </a:fld>
            <a:endParaRPr lang="en-US" altLang="en-US"/>
          </a:p>
        </p:txBody>
      </p:sp>
    </p:spTree>
    <p:extLst>
      <p:ext uri="{BB962C8B-B14F-4D97-AF65-F5344CB8AC3E}">
        <p14:creationId xmlns:p14="http://schemas.microsoft.com/office/powerpoint/2010/main" val="34686472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ladder from the previous picture now is absent all together. The depth of the excavation and limit of the reach of the equipment make for very tight working conditions. The entrant in the bottom of the  trench must communicate with the surface, who then communicates with the equipment operator. What are the exposures? How can they be remedied?</a:t>
            </a:r>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05B554E2-4EC3-4F0E-A62D-18C3DC977C4A}" type="slidenum">
              <a:rPr lang="en-US" altLang="en-US"/>
              <a:pPr/>
              <a:t>143</a:t>
            </a:fld>
            <a:endParaRPr lang="en-US" altLang="en-US"/>
          </a:p>
        </p:txBody>
      </p:sp>
    </p:spTree>
    <p:extLst>
      <p:ext uri="{BB962C8B-B14F-4D97-AF65-F5344CB8AC3E}">
        <p14:creationId xmlns:p14="http://schemas.microsoft.com/office/powerpoint/2010/main" val="32694077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Preparations are being made to move the boxes forward along the excavation progression. Instructor can ask “if the box is only being moved horizontally and not vertically, can the worker stay inside the trench box? </a:t>
            </a:r>
            <a:br>
              <a:rPr lang="en-US" altLang="en-US" dirty="0"/>
            </a:br>
            <a:endParaRPr lang="en-US" altLang="en-US" dirty="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AD3E84A-53FC-4FFB-BF13-3A474A70741B}" type="slidenum">
              <a:rPr lang="en-US" altLang="en-US"/>
              <a:pPr/>
              <a:t>144</a:t>
            </a:fld>
            <a:endParaRPr lang="en-US" altLang="en-US"/>
          </a:p>
        </p:txBody>
      </p:sp>
    </p:spTree>
    <p:extLst>
      <p:ext uri="{BB962C8B-B14F-4D97-AF65-F5344CB8AC3E}">
        <p14:creationId xmlns:p14="http://schemas.microsoft.com/office/powerpoint/2010/main" val="200579727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is showing the ladder being made available to the worker, but the ladder was taken in and out of the excavation when the employee was working.</a:t>
            </a:r>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DF4B63A4-01E2-4FC1-8E76-66DE45C3E4D0}" type="slidenum">
              <a:rPr lang="en-US" altLang="en-US"/>
              <a:pPr/>
              <a:t>145</a:t>
            </a:fld>
            <a:endParaRPr lang="en-US" altLang="en-US"/>
          </a:p>
        </p:txBody>
      </p:sp>
    </p:spTree>
    <p:extLst>
      <p:ext uri="{BB962C8B-B14F-4D97-AF65-F5344CB8AC3E}">
        <p14:creationId xmlns:p14="http://schemas.microsoft.com/office/powerpoint/2010/main" val="279350521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equipment is being put into service as barrier protection for additional wall collapse. </a:t>
            </a:r>
          </a:p>
        </p:txBody>
      </p:sp>
      <p:sp>
        <p:nvSpPr>
          <p:cNvPr id="4" name="Slide Number Placeholder 3"/>
          <p:cNvSpPr>
            <a:spLocks noGrp="1"/>
          </p:cNvSpPr>
          <p:nvPr>
            <p:ph type="sldNum" sz="quarter" idx="10"/>
          </p:nvPr>
        </p:nvSpPr>
        <p:spPr/>
        <p:txBody>
          <a:bodyPr/>
          <a:lstStyle/>
          <a:p>
            <a:pPr>
              <a:defRPr/>
            </a:pPr>
            <a:fld id="{348A4E20-1B9B-4EEE-A6F0-CD280200EEBB}" type="slidenum">
              <a:rPr lang="en-US" altLang="en-US" smtClean="0"/>
              <a:pPr>
                <a:defRPr/>
              </a:pPr>
              <a:t>146</a:t>
            </a:fld>
            <a:endParaRPr lang="en-US" altLang="en-US"/>
          </a:p>
        </p:txBody>
      </p:sp>
    </p:spTree>
    <p:extLst>
      <p:ext uri="{BB962C8B-B14F-4D97-AF65-F5344CB8AC3E}">
        <p14:creationId xmlns:p14="http://schemas.microsoft.com/office/powerpoint/2010/main" val="354699191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New case study:</a:t>
            </a:r>
          </a:p>
          <a:p>
            <a:endParaRPr lang="en-US" altLang="en-US" dirty="0"/>
          </a:p>
          <a:p>
            <a:r>
              <a:rPr lang="en-US" altLang="en-US" dirty="0"/>
              <a:t>This is not the same project in the previous case study picture, but an example of competent person site management with a third party delivery and dumping of material for backfill. The driver had delivered approximately 3 or 4 loads progressively along the excavation that was at the bottom of a slight slope and did not see that the slope angle had modestly changed, when the dump was raised, the trucks center of gravity shifted, spilling the load. Under other circumstances, the material had the potential to spill into the excavation where workers were.</a:t>
            </a:r>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44C37DD9-8AC5-46BC-9F84-593218631432}" type="slidenum">
              <a:rPr lang="en-US" altLang="en-US"/>
              <a:pPr/>
              <a:t>147</a:t>
            </a:fld>
            <a:endParaRPr lang="en-US" altLang="en-US"/>
          </a:p>
        </p:txBody>
      </p:sp>
    </p:spTree>
    <p:extLst>
      <p:ext uri="{BB962C8B-B14F-4D97-AF65-F5344CB8AC3E}">
        <p14:creationId xmlns:p14="http://schemas.microsoft.com/office/powerpoint/2010/main" val="1604878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New Case Stud:  This slide shows a residential side sewer job. The pavement has been cut, and the sewer line installation will run from right (of picture) to left.</a:t>
            </a:r>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3763EF99-86B6-4240-A8F2-00CFD969EEEE}" type="slidenum">
              <a:rPr lang="en-US" altLang="en-US"/>
              <a:pPr/>
              <a:t>148</a:t>
            </a:fld>
            <a:endParaRPr lang="en-US" altLang="en-US"/>
          </a:p>
        </p:txBody>
      </p:sp>
    </p:spTree>
    <p:extLst>
      <p:ext uri="{BB962C8B-B14F-4D97-AF65-F5344CB8AC3E}">
        <p14:creationId xmlns:p14="http://schemas.microsoft.com/office/powerpoint/2010/main" val="164237953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is showing work on the site, trench box and equipment used for placement, backfilling, additional protection above the trench box to protect the worker.</a:t>
            </a:r>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E175F703-E2A0-44FF-9228-23655458C051}" type="slidenum">
              <a:rPr lang="en-US" altLang="en-US"/>
              <a:pPr/>
              <a:t>149</a:t>
            </a:fld>
            <a:endParaRPr lang="en-US" altLang="en-US"/>
          </a:p>
        </p:txBody>
      </p:sp>
    </p:spTree>
    <p:extLst>
      <p:ext uri="{BB962C8B-B14F-4D97-AF65-F5344CB8AC3E}">
        <p14:creationId xmlns:p14="http://schemas.microsoft.com/office/powerpoint/2010/main" val="3694770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A6CB15-F098-4864-90A1-9759A0D005F5}"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4096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This slide defines the term: Ramp</a:t>
            </a:r>
          </a:p>
        </p:txBody>
      </p:sp>
    </p:spTree>
    <p:extLst>
      <p:ext uri="{BB962C8B-B14F-4D97-AF65-F5344CB8AC3E}">
        <p14:creationId xmlns:p14="http://schemas.microsoft.com/office/powerpoint/2010/main" val="19298321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site is well organized (housekeeping).</a:t>
            </a:r>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49470670-DBE9-4BAD-BDB7-317820A3DA61}" type="slidenum">
              <a:rPr lang="en-US" altLang="en-US"/>
              <a:pPr/>
              <a:t>150</a:t>
            </a:fld>
            <a:endParaRPr lang="en-US" altLang="en-US"/>
          </a:p>
        </p:txBody>
      </p:sp>
    </p:spTree>
    <p:extLst>
      <p:ext uri="{BB962C8B-B14F-4D97-AF65-F5344CB8AC3E}">
        <p14:creationId xmlns:p14="http://schemas.microsoft.com/office/powerpoint/2010/main" val="35073342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closer look at the sidewall of the trench excavation (8’ deep). Instructor can discuss soil type, change over time, if wet, if raining, etc.</a:t>
            </a:r>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2176642-A52D-41D8-BE54-B36167A70AEE}" type="slidenum">
              <a:rPr lang="en-US" altLang="en-US"/>
              <a:pPr/>
              <a:t>151</a:t>
            </a:fld>
            <a:endParaRPr lang="en-US" altLang="en-US"/>
          </a:p>
        </p:txBody>
      </p:sp>
    </p:spTree>
    <p:extLst>
      <p:ext uri="{BB962C8B-B14F-4D97-AF65-F5344CB8AC3E}">
        <p14:creationId xmlns:p14="http://schemas.microsoft.com/office/powerpoint/2010/main" val="177439172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Although the side walls of the excavation appear stable, once disturbed it is more like gravelly sand. The side walls of the trench once exposed to the air will begin to deteriorate. The competent person should evaluate and classify the</a:t>
            </a:r>
            <a:r>
              <a:rPr lang="en-US" altLang="en-US" baseline="0" dirty="0"/>
              <a:t> soil using both visual and physical testing of the soil with samples taken from the spoil pile.</a:t>
            </a:r>
            <a:endParaRPr lang="en-US" altLang="en-US" dirty="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E1B9D7A1-87E2-45FF-BA9E-3EE303F7C65C}" type="slidenum">
              <a:rPr lang="en-US" altLang="en-US" smtClean="0"/>
              <a:pPr/>
              <a:t>152</a:t>
            </a:fld>
            <a:endParaRPr lang="en-US" altLang="en-US"/>
          </a:p>
        </p:txBody>
      </p:sp>
    </p:spTree>
    <p:extLst>
      <p:ext uri="{BB962C8B-B14F-4D97-AF65-F5344CB8AC3E}">
        <p14:creationId xmlns:p14="http://schemas.microsoft.com/office/powerpoint/2010/main" val="411452435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Because they did not set the choker chain correctly to pick and place the box, the worker climbed down to unhook chains, exposing himself to falls and struck-by exposures in the excavation that was not yet ready for workers, rescue etc.</a:t>
            </a:r>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69DD8A8-017C-4642-8AD5-67B8CF3FD81F}" type="slidenum">
              <a:rPr lang="en-US" altLang="en-US"/>
              <a:pPr/>
              <a:t>153</a:t>
            </a:fld>
            <a:endParaRPr lang="en-US" altLang="en-US"/>
          </a:p>
        </p:txBody>
      </p:sp>
    </p:spTree>
    <p:extLst>
      <p:ext uri="{BB962C8B-B14F-4D97-AF65-F5344CB8AC3E}">
        <p14:creationId xmlns:p14="http://schemas.microsoft.com/office/powerpoint/2010/main" val="97633558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worker’s situational awareness when placing the box (toes).</a:t>
            </a:r>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99B7E911-14F0-4866-8AEC-523D76A25830}" type="slidenum">
              <a:rPr lang="en-US" altLang="en-US"/>
              <a:pPr/>
              <a:t>154</a:t>
            </a:fld>
            <a:endParaRPr lang="en-US" altLang="en-US"/>
          </a:p>
        </p:txBody>
      </p:sp>
    </p:spTree>
    <p:extLst>
      <p:ext uri="{BB962C8B-B14F-4D97-AF65-F5344CB8AC3E}">
        <p14:creationId xmlns:p14="http://schemas.microsoft.com/office/powerpoint/2010/main" val="37240666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trench box placed and the vertical height of the box is too short. Under the rule, adjustments to protect the workers below must be made.</a:t>
            </a:r>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FD742C9-A081-4221-97D0-5B7B545EC36A}" type="slidenum">
              <a:rPr lang="en-US" altLang="en-US"/>
              <a:pPr/>
              <a:t>155</a:t>
            </a:fld>
            <a:endParaRPr lang="en-US" altLang="en-US"/>
          </a:p>
        </p:txBody>
      </p:sp>
    </p:spTree>
    <p:extLst>
      <p:ext uri="{BB962C8B-B14F-4D97-AF65-F5344CB8AC3E}">
        <p14:creationId xmlns:p14="http://schemas.microsoft.com/office/powerpoint/2010/main" val="10484833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and the next several slides show how to combine protection to make it effective.</a:t>
            </a:r>
          </a:p>
          <a:p>
            <a:r>
              <a:rPr lang="en-US" altLang="en-US" dirty="0"/>
              <a:t>The presenter</a:t>
            </a:r>
            <a:r>
              <a:rPr lang="en-US" altLang="en-US" baseline="0" dirty="0"/>
              <a:t> should also point out the need to ensure that the wood used to provide protection is determined from the tabulated data. </a:t>
            </a:r>
            <a:endParaRPr lang="en-US" altLang="en-US" dirty="0"/>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164A4F8A-6A7E-4FE3-A2F7-0385ADE5D392}" type="slidenum">
              <a:rPr lang="en-US" altLang="en-US"/>
              <a:pPr/>
              <a:t>156</a:t>
            </a:fld>
            <a:endParaRPr lang="en-US" altLang="en-US"/>
          </a:p>
        </p:txBody>
      </p:sp>
    </p:spTree>
    <p:extLst>
      <p:ext uri="{BB962C8B-B14F-4D97-AF65-F5344CB8AC3E}">
        <p14:creationId xmlns:p14="http://schemas.microsoft.com/office/powerpoint/2010/main" val="28564687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and the next several slides show how to combine protection to make it effective.</a:t>
            </a:r>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D9A6730E-2C0B-4B23-8DC6-949A29B59370}" type="slidenum">
              <a:rPr lang="en-US" altLang="en-US"/>
              <a:pPr/>
              <a:t>157</a:t>
            </a:fld>
            <a:endParaRPr lang="en-US" altLang="en-US"/>
          </a:p>
        </p:txBody>
      </p:sp>
    </p:spTree>
    <p:extLst>
      <p:ext uri="{BB962C8B-B14F-4D97-AF65-F5344CB8AC3E}">
        <p14:creationId xmlns:p14="http://schemas.microsoft.com/office/powerpoint/2010/main" val="191292582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and the next several slides show how to combine protection to make it effective. However,</a:t>
            </a:r>
            <a:r>
              <a:rPr lang="en-US" altLang="en-US" baseline="0" dirty="0"/>
              <a:t> the instructor should begin to raise awareness to the lack of protection for the workers in the excavation of the end of the trench seen in the picture. </a:t>
            </a:r>
          </a:p>
          <a:p>
            <a:endParaRPr lang="en-US" altLang="en-US" baseline="0" dirty="0"/>
          </a:p>
          <a:p>
            <a:r>
              <a:rPr lang="en-US" altLang="en-US" baseline="0" dirty="0"/>
              <a:t>Workers will be sitting on the ground, and core drilling into the sewer pipe at the toe of the footwall. No protection is provided to the end of the trench. </a:t>
            </a:r>
          </a:p>
          <a:p>
            <a:endParaRPr lang="en-US" altLang="en-US" baseline="0" dirty="0"/>
          </a:p>
          <a:p>
            <a:r>
              <a:rPr lang="en-US" altLang="en-US" baseline="0" dirty="0"/>
              <a:t>The instructor should point out this deficiency and ask the class to work through a solution.</a:t>
            </a:r>
            <a:endParaRPr lang="en-US" altLang="en-US" dirty="0"/>
          </a:p>
          <a:p>
            <a:endParaRPr lang="en-US" altLang="en-US" dirty="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C8EDDB41-9929-44F4-974C-C87CB0B5BB81}" type="slidenum">
              <a:rPr lang="en-US" altLang="en-US"/>
              <a:pPr/>
              <a:t>158</a:t>
            </a:fld>
            <a:endParaRPr lang="en-US" altLang="en-US"/>
          </a:p>
        </p:txBody>
      </p:sp>
    </p:spTree>
    <p:extLst>
      <p:ext uri="{BB962C8B-B14F-4D97-AF65-F5344CB8AC3E}">
        <p14:creationId xmlns:p14="http://schemas.microsoft.com/office/powerpoint/2010/main" val="218989710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highlights that while most aspects of excavation safety are being addressed, not all are being met. The ladder needs to extend a minimum distance outside the excavation to specifically avoid these kind of entry and exit issues.</a:t>
            </a:r>
          </a:p>
          <a:p>
            <a:endParaRPr lang="en-US" altLang="en-US" dirty="0"/>
          </a:p>
          <a:p>
            <a:r>
              <a:rPr lang="en-US" altLang="en-US" dirty="0"/>
              <a:t>Instructor can ask the participants what the minimum is (3 feet).</a:t>
            </a:r>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41689878-51FE-4630-9072-ABD67C1A9224}" type="slidenum">
              <a:rPr lang="en-US" altLang="en-US"/>
              <a:pPr/>
              <a:t>159</a:t>
            </a:fld>
            <a:endParaRPr lang="en-US" altLang="en-US"/>
          </a:p>
        </p:txBody>
      </p:sp>
    </p:spTree>
    <p:extLst>
      <p:ext uri="{BB962C8B-B14F-4D97-AF65-F5344CB8AC3E}">
        <p14:creationId xmlns:p14="http://schemas.microsoft.com/office/powerpoint/2010/main" val="368403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E15F79-6B13-48CE-9C74-A9333D26309E}"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4301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Shoring</a:t>
            </a:r>
          </a:p>
          <a:p>
            <a:pPr eaLnBrk="1" hangingPunct="1">
              <a:spcBef>
                <a:spcPct val="0"/>
              </a:spcBef>
            </a:pPr>
            <a:endParaRPr lang="en-US" altLang="en-US" dirty="0"/>
          </a:p>
          <a:p>
            <a:pPr eaLnBrk="1" hangingPunct="1">
              <a:spcBef>
                <a:spcPct val="0"/>
              </a:spcBef>
            </a:pPr>
            <a:r>
              <a:rPr lang="en-US" altLang="en-US" dirty="0"/>
              <a:t>Instructor should highlight there are different methods and different ways to meet the standard that will be discussed later.</a:t>
            </a:r>
          </a:p>
          <a:p>
            <a:pPr eaLnBrk="1" hangingPunct="1">
              <a:spcBef>
                <a:spcPct val="0"/>
              </a:spcBef>
            </a:pPr>
            <a:endParaRPr lang="en-US" altLang="en-US" dirty="0"/>
          </a:p>
        </p:txBody>
      </p:sp>
    </p:spTree>
    <p:extLst>
      <p:ext uri="{BB962C8B-B14F-4D97-AF65-F5344CB8AC3E}">
        <p14:creationId xmlns:p14="http://schemas.microsoft.com/office/powerpoint/2010/main" val="196394330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Workers are in the protection of the box but will be doing a principle task in tapping and connecting to the sewer main with no protection from the ends of the excavation.</a:t>
            </a:r>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05CEA873-C901-4FA9-89A0-111FCBA23F9A}" type="slidenum">
              <a:rPr lang="en-US" altLang="en-US"/>
              <a:pPr/>
              <a:t>160</a:t>
            </a:fld>
            <a:endParaRPr lang="en-US" altLang="en-US"/>
          </a:p>
        </p:txBody>
      </p:sp>
    </p:spTree>
    <p:extLst>
      <p:ext uri="{BB962C8B-B14F-4D97-AF65-F5344CB8AC3E}">
        <p14:creationId xmlns:p14="http://schemas.microsoft.com/office/powerpoint/2010/main" val="26925277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Workers in the protection of the trench boxes still have some exposure to material from the end of the trench face. The instructor should engage the class participants in what remedial action they would recommend to correct the exposure.</a:t>
            </a:r>
          </a:p>
        </p:txBody>
      </p:sp>
      <p:sp>
        <p:nvSpPr>
          <p:cNvPr id="335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B681FF9-BE57-4C06-8099-33CBE3E6C415}" type="slidenum">
              <a:rPr lang="en-US" altLang="en-US"/>
              <a:pPr/>
              <a:t>161</a:t>
            </a:fld>
            <a:endParaRPr lang="en-US" altLang="en-US"/>
          </a:p>
        </p:txBody>
      </p:sp>
    </p:spTree>
    <p:extLst>
      <p:ext uri="{BB962C8B-B14F-4D97-AF65-F5344CB8AC3E}">
        <p14:creationId xmlns:p14="http://schemas.microsoft.com/office/powerpoint/2010/main" val="343039410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After the hole is cut, the worker has to extend outside of the protection to accomplish the next step in the project exposing himself. The instructor should emphasize that this is a rule violation.</a:t>
            </a:r>
          </a:p>
        </p:txBody>
      </p:sp>
      <p:sp>
        <p:nvSpPr>
          <p:cNvPr id="337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8DF024E9-D7E3-401A-B546-639BD9B8346E}" type="slidenum">
              <a:rPr lang="en-US" altLang="en-US"/>
              <a:pPr/>
              <a:t>162</a:t>
            </a:fld>
            <a:endParaRPr lang="en-US" altLang="en-US"/>
          </a:p>
        </p:txBody>
      </p:sp>
    </p:spTree>
    <p:extLst>
      <p:ext uri="{BB962C8B-B14F-4D97-AF65-F5344CB8AC3E}">
        <p14:creationId xmlns:p14="http://schemas.microsoft.com/office/powerpoint/2010/main" val="204184840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the depth of the trench and insufficient ladder length for the job. Should they stop work? Should the competent person stop work and address the issue?</a:t>
            </a:r>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02745690-1AB4-4C5D-96B7-513DBEDF3B5B}" type="slidenum">
              <a:rPr lang="en-US" altLang="en-US"/>
              <a:pPr/>
              <a:t>163</a:t>
            </a:fld>
            <a:endParaRPr lang="en-US" altLang="en-US"/>
          </a:p>
        </p:txBody>
      </p:sp>
    </p:spTree>
    <p:extLst>
      <p:ext uri="{BB962C8B-B14F-4D97-AF65-F5344CB8AC3E}">
        <p14:creationId xmlns:p14="http://schemas.microsoft.com/office/powerpoint/2010/main" val="159361141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not enough protection for the job. Why didn’t they move the box? The slide shows the project supervisor outside the protection when the pipe is being laid and extended. The worker inside the trench box is safe, but has only been on the job for two months. What example is being set by the supervisor?</a:t>
            </a:r>
          </a:p>
        </p:txBody>
      </p:sp>
      <p:sp>
        <p:nvSpPr>
          <p:cNvPr id="34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2C3F07F-7D5D-44D7-822B-D04A5196B912}" type="slidenum">
              <a:rPr lang="en-US" altLang="en-US"/>
              <a:pPr/>
              <a:t>164</a:t>
            </a:fld>
            <a:endParaRPr lang="en-US" altLang="en-US"/>
          </a:p>
        </p:txBody>
      </p:sp>
    </p:spTree>
    <p:extLst>
      <p:ext uri="{BB962C8B-B14F-4D97-AF65-F5344CB8AC3E}">
        <p14:creationId xmlns:p14="http://schemas.microsoft.com/office/powerpoint/2010/main" val="193939803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 points on the slide of the most common trenching violations. </a:t>
            </a:r>
          </a:p>
        </p:txBody>
      </p:sp>
      <p:sp>
        <p:nvSpPr>
          <p:cNvPr id="34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E6C135-07B7-4521-A9A6-7BBB837A8305}" type="slidenum">
              <a:rPr lang="en-US" altLang="en-US">
                <a:latin typeface="Arial" panose="020B0604020202020204" pitchFamily="34" charset="0"/>
              </a:rPr>
              <a:pPr>
                <a:spcBef>
                  <a:spcPct val="0"/>
                </a:spcBef>
              </a:pPr>
              <a:t>165</a:t>
            </a:fld>
            <a:endParaRPr lang="en-US" altLang="en-US">
              <a:latin typeface="Arial" panose="020B0604020202020204" pitchFamily="34" charset="0"/>
            </a:endParaRPr>
          </a:p>
        </p:txBody>
      </p:sp>
    </p:spTree>
    <p:extLst>
      <p:ext uri="{BB962C8B-B14F-4D97-AF65-F5344CB8AC3E}">
        <p14:creationId xmlns:p14="http://schemas.microsoft.com/office/powerpoint/2010/main" val="140647890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the on-site industry, there are many small business that are “sole” proprietors. This information address a commonly asked question regarding application of the rule. </a:t>
            </a:r>
          </a:p>
          <a:p>
            <a:endParaRPr lang="en-US" altLang="en-US" dirty="0"/>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60BC18E4-1529-42A0-B703-1615F8A32E66}" type="slidenum">
              <a:rPr lang="en-US" altLang="en-US"/>
              <a:pPr/>
              <a:t>166</a:t>
            </a:fld>
            <a:endParaRPr lang="en-US" altLang="en-US"/>
          </a:p>
        </p:txBody>
      </p:sp>
    </p:spTree>
    <p:extLst>
      <p:ext uri="{BB962C8B-B14F-4D97-AF65-F5344CB8AC3E}">
        <p14:creationId xmlns:p14="http://schemas.microsoft.com/office/powerpoint/2010/main" val="27687027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provides additional reference material.</a:t>
            </a:r>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199966B7-541D-4864-BCA8-80BF1692C416}" type="slidenum">
              <a:rPr lang="en-US" altLang="en-US"/>
              <a:pPr/>
              <a:t>167</a:t>
            </a:fld>
            <a:endParaRPr lang="en-US" altLang="en-US"/>
          </a:p>
        </p:txBody>
      </p:sp>
    </p:spTree>
    <p:extLst>
      <p:ext uri="{BB962C8B-B14F-4D97-AF65-F5344CB8AC3E}">
        <p14:creationId xmlns:p14="http://schemas.microsoft.com/office/powerpoint/2010/main" val="25946932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provides additional reference material.</a:t>
            </a:r>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199966B7-541D-4864-BCA8-80BF1692C416}" type="slidenum">
              <a:rPr lang="en-US" altLang="en-US"/>
              <a:pPr/>
              <a:t>168</a:t>
            </a:fld>
            <a:endParaRPr lang="en-US" altLang="en-US"/>
          </a:p>
        </p:txBody>
      </p:sp>
    </p:spTree>
    <p:extLst>
      <p:ext uri="{BB962C8B-B14F-4D97-AF65-F5344CB8AC3E}">
        <p14:creationId xmlns:p14="http://schemas.microsoft.com/office/powerpoint/2010/main" val="365547399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provides additional reference material.</a:t>
            </a:r>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130" indent="-275434">
              <a:defRPr>
                <a:solidFill>
                  <a:schemeClr val="tx1"/>
                </a:solidFill>
                <a:latin typeface="Arial" panose="020B0604020202020204" pitchFamily="34" charset="0"/>
              </a:defRPr>
            </a:lvl2pPr>
            <a:lvl3pPr marL="1101738" indent="-220348">
              <a:defRPr>
                <a:solidFill>
                  <a:schemeClr val="tx1"/>
                </a:solidFill>
                <a:latin typeface="Arial" panose="020B0604020202020204" pitchFamily="34" charset="0"/>
              </a:defRPr>
            </a:lvl3pPr>
            <a:lvl4pPr marL="1542433" indent="-220348">
              <a:defRPr>
                <a:solidFill>
                  <a:schemeClr val="tx1"/>
                </a:solidFill>
                <a:latin typeface="Arial" panose="020B0604020202020204" pitchFamily="34" charset="0"/>
              </a:defRPr>
            </a:lvl4pPr>
            <a:lvl5pPr marL="1983128" indent="-220348">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fld id="{199966B7-541D-4864-BCA8-80BF1692C416}" type="slidenum">
              <a:rPr lang="en-US" altLang="en-US"/>
              <a:pPr/>
              <a:t>169</a:t>
            </a:fld>
            <a:endParaRPr lang="en-US" altLang="en-US"/>
          </a:p>
        </p:txBody>
      </p:sp>
    </p:spTree>
    <p:extLst>
      <p:ext uri="{BB962C8B-B14F-4D97-AF65-F5344CB8AC3E}">
        <p14:creationId xmlns:p14="http://schemas.microsoft.com/office/powerpoint/2010/main" val="295047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2837D1-FBA4-4E45-9E46-5DC4D0076143}"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450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Sloping</a:t>
            </a:r>
          </a:p>
        </p:txBody>
      </p:sp>
    </p:spTree>
    <p:extLst>
      <p:ext uri="{BB962C8B-B14F-4D97-AF65-F5344CB8AC3E}">
        <p14:creationId xmlns:p14="http://schemas.microsoft.com/office/powerpoint/2010/main" val="109822781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Wrap up</a:t>
            </a:r>
          </a:p>
        </p:txBody>
      </p:sp>
      <p:sp>
        <p:nvSpPr>
          <p:cNvPr id="350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EA05F4-EB7B-4510-AE57-07B50DB33A3D}" type="slidenum">
              <a:rPr lang="en-US" altLang="en-US">
                <a:latin typeface="Arial" panose="020B0604020202020204" pitchFamily="34" charset="0"/>
              </a:rPr>
              <a:pPr>
                <a:spcBef>
                  <a:spcPct val="0"/>
                </a:spcBef>
              </a:pPr>
              <a:t>170</a:t>
            </a:fld>
            <a:endParaRPr lang="en-US" altLang="en-US">
              <a:latin typeface="Arial" panose="020B0604020202020204" pitchFamily="34" charset="0"/>
            </a:endParaRPr>
          </a:p>
        </p:txBody>
      </p:sp>
    </p:spTree>
    <p:extLst>
      <p:ext uri="{BB962C8B-B14F-4D97-AF65-F5344CB8AC3E}">
        <p14:creationId xmlns:p14="http://schemas.microsoft.com/office/powerpoint/2010/main" val="17018241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shows a generic picture of an excavation collapse. There were decent conditions, dry, spoils well set back from edge, no equipment. Having an understanding of the soil profile changes when exposed to air over time is a critical tool for the competent person to understand.</a:t>
            </a:r>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2EDAC3C9-419C-48DE-8DCB-1802AE70C62A}" type="slidenum">
              <a:rPr lang="en-US" altLang="en-US"/>
              <a:pPr/>
              <a:t>171</a:t>
            </a:fld>
            <a:endParaRPr lang="en-US" altLang="en-US"/>
          </a:p>
        </p:txBody>
      </p:sp>
    </p:spTree>
    <p:extLst>
      <p:ext uri="{BB962C8B-B14F-4D97-AF65-F5344CB8AC3E}">
        <p14:creationId xmlns:p14="http://schemas.microsoft.com/office/powerpoint/2010/main" val="78238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DA87F1-EAE3-4238-AD43-492FD740F0F2}"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471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Sheeting</a:t>
            </a:r>
          </a:p>
          <a:p>
            <a:pPr eaLnBrk="1" hangingPunct="1">
              <a:spcBef>
                <a:spcPct val="0"/>
              </a:spcBef>
            </a:pPr>
            <a:endParaRPr lang="en-US" altLang="en-US" dirty="0"/>
          </a:p>
        </p:txBody>
      </p:sp>
    </p:spTree>
    <p:extLst>
      <p:ext uri="{BB962C8B-B14F-4D97-AF65-F5344CB8AC3E}">
        <p14:creationId xmlns:p14="http://schemas.microsoft.com/office/powerpoint/2010/main" val="1186523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344B2-57C8-4EAA-BCA6-45DC117CBD11}"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491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Aluminum hydraulic shoring</a:t>
            </a:r>
          </a:p>
          <a:p>
            <a:pPr eaLnBrk="1" hangingPunct="1">
              <a:spcBef>
                <a:spcPct val="0"/>
              </a:spcBef>
            </a:pPr>
            <a:endParaRPr lang="en-US" altLang="en-US" dirty="0"/>
          </a:p>
        </p:txBody>
      </p:sp>
    </p:spTree>
    <p:extLst>
      <p:ext uri="{BB962C8B-B14F-4D97-AF65-F5344CB8AC3E}">
        <p14:creationId xmlns:p14="http://schemas.microsoft.com/office/powerpoint/2010/main" val="307091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Instructors notes are inclusive on each slide and assumes that the instructor has both knowledge and experience in construction/excavation and a working knowledge of the referenced administrative code.  Instructors should review the code prior to teaching this program for updates and changes. </a:t>
            </a:r>
          </a:p>
          <a:p>
            <a:r>
              <a:rPr lang="en-US" altLang="en-US" dirty="0"/>
              <a:t>Instructors should also check to determine if the state they are training in is an “OSHA state” or if the state has its own rules under the OSHA standard. The addition of a reference slide to the state rule would be appropriate. </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4600" indent="-273905">
              <a:defRPr>
                <a:solidFill>
                  <a:schemeClr val="tx1"/>
                </a:solidFill>
                <a:latin typeface="Arial" panose="020B0604020202020204" pitchFamily="34" charset="0"/>
              </a:defRPr>
            </a:lvl2pPr>
            <a:lvl3pPr marL="1100208" indent="-218818">
              <a:defRPr>
                <a:solidFill>
                  <a:schemeClr val="tx1"/>
                </a:solidFill>
                <a:latin typeface="Arial" panose="020B0604020202020204" pitchFamily="34" charset="0"/>
              </a:defRPr>
            </a:lvl3pPr>
            <a:lvl4pPr marL="1540903" indent="-218818">
              <a:defRPr>
                <a:solidFill>
                  <a:schemeClr val="tx1"/>
                </a:solidFill>
                <a:latin typeface="Arial" panose="020B0604020202020204" pitchFamily="34" charset="0"/>
              </a:defRPr>
            </a:lvl4pPr>
            <a:lvl5pPr marL="1981598" indent="-218818">
              <a:defRPr>
                <a:solidFill>
                  <a:schemeClr val="tx1"/>
                </a:solidFill>
                <a:latin typeface="Arial" panose="020B0604020202020204" pitchFamily="34" charset="0"/>
              </a:defRPr>
            </a:lvl5pPr>
            <a:lvl6pPr marL="2422293" indent="-218818" eaLnBrk="0" fontAlgn="base" hangingPunct="0">
              <a:spcBef>
                <a:spcPct val="0"/>
              </a:spcBef>
              <a:spcAft>
                <a:spcPct val="0"/>
              </a:spcAft>
              <a:defRPr>
                <a:solidFill>
                  <a:schemeClr val="tx1"/>
                </a:solidFill>
                <a:latin typeface="Arial" panose="020B0604020202020204" pitchFamily="34" charset="0"/>
              </a:defRPr>
            </a:lvl6pPr>
            <a:lvl7pPr marL="2862988" indent="-218818" eaLnBrk="0" fontAlgn="base" hangingPunct="0">
              <a:spcBef>
                <a:spcPct val="0"/>
              </a:spcBef>
              <a:spcAft>
                <a:spcPct val="0"/>
              </a:spcAft>
              <a:defRPr>
                <a:solidFill>
                  <a:schemeClr val="tx1"/>
                </a:solidFill>
                <a:latin typeface="Arial" panose="020B0604020202020204" pitchFamily="34" charset="0"/>
              </a:defRPr>
            </a:lvl7pPr>
            <a:lvl8pPr marL="3303683" indent="-218818" eaLnBrk="0" fontAlgn="base" hangingPunct="0">
              <a:spcBef>
                <a:spcPct val="0"/>
              </a:spcBef>
              <a:spcAft>
                <a:spcPct val="0"/>
              </a:spcAft>
              <a:defRPr>
                <a:solidFill>
                  <a:schemeClr val="tx1"/>
                </a:solidFill>
                <a:latin typeface="Arial" panose="020B0604020202020204" pitchFamily="34" charset="0"/>
              </a:defRPr>
            </a:lvl8pPr>
            <a:lvl9pPr marL="3744378" indent="-218818" eaLnBrk="0" fontAlgn="base" hangingPunct="0">
              <a:spcBef>
                <a:spcPct val="0"/>
              </a:spcBef>
              <a:spcAft>
                <a:spcPct val="0"/>
              </a:spcAft>
              <a:defRPr>
                <a:solidFill>
                  <a:schemeClr val="tx1"/>
                </a:solidFill>
                <a:latin typeface="Arial" panose="020B0604020202020204" pitchFamily="34" charset="0"/>
              </a:defRPr>
            </a:lvl9pPr>
          </a:lstStyle>
          <a:p>
            <a:fld id="{FC098290-2F3F-4E67-B31B-6433519321E9}" type="slidenum">
              <a:rPr lang="en-US" altLang="en-US"/>
              <a:pPr/>
              <a:t>2</a:t>
            </a:fld>
            <a:endParaRPr lang="en-US" altLang="en-US"/>
          </a:p>
        </p:txBody>
      </p:sp>
    </p:spTree>
    <p:extLst>
      <p:ext uri="{BB962C8B-B14F-4D97-AF65-F5344CB8AC3E}">
        <p14:creationId xmlns:p14="http://schemas.microsoft.com/office/powerpoint/2010/main" val="315726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C4666E-3A24-4855-8593-331931F9C2F5}"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512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Cross braces</a:t>
            </a:r>
          </a:p>
          <a:p>
            <a:pPr eaLnBrk="1" hangingPunct="1">
              <a:spcBef>
                <a:spcPct val="0"/>
              </a:spcBef>
            </a:pPr>
            <a:endParaRPr lang="en-US" altLang="en-US" dirty="0"/>
          </a:p>
        </p:txBody>
      </p:sp>
    </p:spTree>
    <p:extLst>
      <p:ext uri="{BB962C8B-B14F-4D97-AF65-F5344CB8AC3E}">
        <p14:creationId xmlns:p14="http://schemas.microsoft.com/office/powerpoint/2010/main" val="360367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6854A9-0A5F-4D79-A9E3-8073540DC300}"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532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Shield</a:t>
            </a:r>
          </a:p>
          <a:p>
            <a:pPr eaLnBrk="1" hangingPunct="1">
              <a:spcBef>
                <a:spcPct val="0"/>
              </a:spcBef>
            </a:pPr>
            <a:endParaRPr lang="en-US" altLang="en-US" dirty="0"/>
          </a:p>
        </p:txBody>
      </p:sp>
    </p:spTree>
    <p:extLst>
      <p:ext uri="{BB962C8B-B14F-4D97-AF65-F5344CB8AC3E}">
        <p14:creationId xmlns:p14="http://schemas.microsoft.com/office/powerpoint/2010/main" val="190894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C74F9-C250-4A84-84A5-7C7006F3A934}"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
        <p:nvSpPr>
          <p:cNvPr id="5529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Tabulated data</a:t>
            </a:r>
          </a:p>
          <a:p>
            <a:pPr eaLnBrk="1" hangingPunct="1">
              <a:spcBef>
                <a:spcPct val="0"/>
              </a:spcBef>
            </a:pPr>
            <a:endParaRPr lang="en-US" altLang="en-US" dirty="0"/>
          </a:p>
        </p:txBody>
      </p:sp>
    </p:spTree>
    <p:extLst>
      <p:ext uri="{BB962C8B-B14F-4D97-AF65-F5344CB8AC3E}">
        <p14:creationId xmlns:p14="http://schemas.microsoft.com/office/powerpoint/2010/main" val="238195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8B529F-6596-47AF-8ED2-C6DDF9A7D030}"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5734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Benching</a:t>
            </a:r>
          </a:p>
          <a:p>
            <a:pPr eaLnBrk="1" hangingPunct="1">
              <a:spcBef>
                <a:spcPct val="0"/>
              </a:spcBef>
            </a:pPr>
            <a:endParaRPr lang="en-US" altLang="en-US" dirty="0"/>
          </a:p>
        </p:txBody>
      </p:sp>
    </p:spTree>
    <p:extLst>
      <p:ext uri="{BB962C8B-B14F-4D97-AF65-F5344CB8AC3E}">
        <p14:creationId xmlns:p14="http://schemas.microsoft.com/office/powerpoint/2010/main" val="11310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16227-DC0B-4247-84D6-2F377175A861}"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593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defines the term: Competent person</a:t>
            </a:r>
          </a:p>
          <a:p>
            <a:pPr eaLnBrk="1" hangingPunct="1">
              <a:spcBef>
                <a:spcPct val="0"/>
              </a:spcBef>
            </a:pPr>
            <a:endParaRPr lang="en-US" altLang="en-US" dirty="0"/>
          </a:p>
        </p:txBody>
      </p:sp>
    </p:spTree>
    <p:extLst>
      <p:ext uri="{BB962C8B-B14F-4D97-AF65-F5344CB8AC3E}">
        <p14:creationId xmlns:p14="http://schemas.microsoft.com/office/powerpoint/2010/main" val="30773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09BC41-CBC2-467C-AABF-A73563565DC9}"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
        <p:nvSpPr>
          <p:cNvPr id="6553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includes excavation spoils, equipment, rolling stock, crossover structures and basically anything that could fall into the excavation onto the entrant(s) in the excavation.</a:t>
            </a:r>
          </a:p>
        </p:txBody>
      </p:sp>
    </p:spTree>
    <p:extLst>
      <p:ext uri="{BB962C8B-B14F-4D97-AF65-F5344CB8AC3E}">
        <p14:creationId xmlns:p14="http://schemas.microsoft.com/office/powerpoint/2010/main" val="2954826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32C360-D3E5-4AA9-8DF2-7DA95D799105}"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
        <p:nvSpPr>
          <p:cNvPr id="675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General protection requirements “Call 811 before you dig”. </a:t>
            </a:r>
          </a:p>
          <a:p>
            <a:pPr eaLnBrk="1" hangingPunct="1">
              <a:spcBef>
                <a:spcPct val="0"/>
              </a:spcBef>
            </a:pPr>
            <a:endParaRPr lang="en-US" altLang="en-US" dirty="0"/>
          </a:p>
          <a:p>
            <a:pPr eaLnBrk="1" hangingPunct="1">
              <a:spcBef>
                <a:spcPct val="0"/>
              </a:spcBef>
            </a:pPr>
            <a:r>
              <a:rPr lang="en-US" altLang="en-US" dirty="0"/>
              <a:t>The instructor can either poll the participants or reference personal knowledge regarding the accuracy of “locates” which can vary widely. It could also be noted that locates are limited in that they do not provide any useful information on depth and care should be taken.</a:t>
            </a:r>
          </a:p>
          <a:p>
            <a:pPr eaLnBrk="1" hangingPunct="1">
              <a:spcBef>
                <a:spcPct val="0"/>
              </a:spcBef>
            </a:pPr>
            <a:endParaRPr lang="en-US" altLang="en-US" dirty="0"/>
          </a:p>
          <a:p>
            <a:pPr eaLnBrk="1" hangingPunct="1">
              <a:spcBef>
                <a:spcPct val="0"/>
              </a:spcBef>
            </a:pPr>
            <a:r>
              <a:rPr lang="en-US" altLang="en-US" dirty="0"/>
              <a:t>The instructor should point out that in addition to the locates done by 811, private property locates are the responsibility of the project owner to identify and protect their employees. Handheld locate equipment is available for companies to accomplish this.</a:t>
            </a:r>
          </a:p>
        </p:txBody>
      </p:sp>
    </p:spTree>
    <p:extLst>
      <p:ext uri="{BB962C8B-B14F-4D97-AF65-F5344CB8AC3E}">
        <p14:creationId xmlns:p14="http://schemas.microsoft.com/office/powerpoint/2010/main" val="722872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78EC1-B408-466C-A9A8-FF1753EA59B6}"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696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Appropriate methods for identification and protection of underground installations of utilities are the responsibility of the contractor.</a:t>
            </a:r>
          </a:p>
        </p:txBody>
      </p:sp>
    </p:spTree>
    <p:extLst>
      <p:ext uri="{BB962C8B-B14F-4D97-AF65-F5344CB8AC3E}">
        <p14:creationId xmlns:p14="http://schemas.microsoft.com/office/powerpoint/2010/main" val="149276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24D7AC-38FC-4940-9674-F7F371624854}"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716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should highlight the requirements of this section and emphasize the qualification and knowledge of a “competent person”. Often, this is understood to be the job supervisor or most senior person, but may not be adequate to the requirements of the standard.</a:t>
            </a:r>
          </a:p>
        </p:txBody>
      </p:sp>
    </p:spTree>
    <p:extLst>
      <p:ext uri="{BB962C8B-B14F-4D97-AF65-F5344CB8AC3E}">
        <p14:creationId xmlns:p14="http://schemas.microsoft.com/office/powerpoint/2010/main" val="2221671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192649-5787-4EE9-B77C-F06AD64C1517}"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737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could highlight this as an example of how the standard can be “specific” to meet the requirements of this requirement properly. If the project owner is unprepared to protect excavations and/or does not have a program in place, employees will use whatever material is at their disposal and could worsen the exposure with materials and bits that are cobbled together. Oversite of these activities fall under the responsibility of the competent person.</a:t>
            </a:r>
          </a:p>
        </p:txBody>
      </p:sp>
    </p:spTree>
    <p:extLst>
      <p:ext uri="{BB962C8B-B14F-4D97-AF65-F5344CB8AC3E}">
        <p14:creationId xmlns:p14="http://schemas.microsoft.com/office/powerpoint/2010/main" val="139696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Mandatory Disclaimer</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4600" indent="-273905">
              <a:defRPr>
                <a:solidFill>
                  <a:schemeClr val="tx1"/>
                </a:solidFill>
                <a:latin typeface="Arial" panose="020B0604020202020204" pitchFamily="34" charset="0"/>
              </a:defRPr>
            </a:lvl2pPr>
            <a:lvl3pPr marL="1100208" indent="-218818">
              <a:defRPr>
                <a:solidFill>
                  <a:schemeClr val="tx1"/>
                </a:solidFill>
                <a:latin typeface="Arial" panose="020B0604020202020204" pitchFamily="34" charset="0"/>
              </a:defRPr>
            </a:lvl3pPr>
            <a:lvl4pPr marL="1540903" indent="-218818">
              <a:defRPr>
                <a:solidFill>
                  <a:schemeClr val="tx1"/>
                </a:solidFill>
                <a:latin typeface="Arial" panose="020B0604020202020204" pitchFamily="34" charset="0"/>
              </a:defRPr>
            </a:lvl4pPr>
            <a:lvl5pPr marL="1981598" indent="-218818">
              <a:defRPr>
                <a:solidFill>
                  <a:schemeClr val="tx1"/>
                </a:solidFill>
                <a:latin typeface="Arial" panose="020B0604020202020204" pitchFamily="34" charset="0"/>
              </a:defRPr>
            </a:lvl5pPr>
            <a:lvl6pPr marL="2422293" indent="-218818" eaLnBrk="0" fontAlgn="base" hangingPunct="0">
              <a:spcBef>
                <a:spcPct val="0"/>
              </a:spcBef>
              <a:spcAft>
                <a:spcPct val="0"/>
              </a:spcAft>
              <a:defRPr>
                <a:solidFill>
                  <a:schemeClr val="tx1"/>
                </a:solidFill>
                <a:latin typeface="Arial" panose="020B0604020202020204" pitchFamily="34" charset="0"/>
              </a:defRPr>
            </a:lvl6pPr>
            <a:lvl7pPr marL="2862988" indent="-218818" eaLnBrk="0" fontAlgn="base" hangingPunct="0">
              <a:spcBef>
                <a:spcPct val="0"/>
              </a:spcBef>
              <a:spcAft>
                <a:spcPct val="0"/>
              </a:spcAft>
              <a:defRPr>
                <a:solidFill>
                  <a:schemeClr val="tx1"/>
                </a:solidFill>
                <a:latin typeface="Arial" panose="020B0604020202020204" pitchFamily="34" charset="0"/>
              </a:defRPr>
            </a:lvl7pPr>
            <a:lvl8pPr marL="3303683" indent="-218818" eaLnBrk="0" fontAlgn="base" hangingPunct="0">
              <a:spcBef>
                <a:spcPct val="0"/>
              </a:spcBef>
              <a:spcAft>
                <a:spcPct val="0"/>
              </a:spcAft>
              <a:defRPr>
                <a:solidFill>
                  <a:schemeClr val="tx1"/>
                </a:solidFill>
                <a:latin typeface="Arial" panose="020B0604020202020204" pitchFamily="34" charset="0"/>
              </a:defRPr>
            </a:lvl8pPr>
            <a:lvl9pPr marL="3744378" indent="-218818" eaLnBrk="0" fontAlgn="base" hangingPunct="0">
              <a:spcBef>
                <a:spcPct val="0"/>
              </a:spcBef>
              <a:spcAft>
                <a:spcPct val="0"/>
              </a:spcAft>
              <a:defRPr>
                <a:solidFill>
                  <a:schemeClr val="tx1"/>
                </a:solidFill>
                <a:latin typeface="Arial" panose="020B0604020202020204" pitchFamily="34" charset="0"/>
              </a:defRPr>
            </a:lvl9pPr>
          </a:lstStyle>
          <a:p>
            <a:fld id="{FC098290-2F3F-4E67-B31B-6433519321E9}" type="slidenum">
              <a:rPr lang="en-US" altLang="en-US"/>
              <a:pPr/>
              <a:t>3</a:t>
            </a:fld>
            <a:endParaRPr lang="en-US" altLang="en-US"/>
          </a:p>
        </p:txBody>
      </p:sp>
    </p:spTree>
    <p:extLst>
      <p:ext uri="{BB962C8B-B14F-4D97-AF65-F5344CB8AC3E}">
        <p14:creationId xmlns:p14="http://schemas.microsoft.com/office/powerpoint/2010/main" val="310567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9BAD3E-B0AC-48F3-B6AC-1E1215270DDD}"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
        <p:nvSpPr>
          <p:cNvPr id="7577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highlight the 4’ rule and relate it principally to applications of septic tank excavations and soil log excavations. These types of excavations are the most unmanaged exposures to the workers in our industry.  </a:t>
            </a:r>
          </a:p>
        </p:txBody>
      </p:sp>
    </p:spTree>
    <p:extLst>
      <p:ext uri="{BB962C8B-B14F-4D97-AF65-F5344CB8AC3E}">
        <p14:creationId xmlns:p14="http://schemas.microsoft.com/office/powerpoint/2010/main" val="184999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796C83-E016-45F3-80DC-034E72F5AC92}"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
        <p:nvSpPr>
          <p:cNvPr id="7987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may speak to this protection requirement in relationship to companies that do utility work in the right of way and side sewer projects that may need protection under this standard.</a:t>
            </a:r>
          </a:p>
        </p:txBody>
      </p:sp>
    </p:spTree>
    <p:extLst>
      <p:ext uri="{BB962C8B-B14F-4D97-AF65-F5344CB8AC3E}">
        <p14:creationId xmlns:p14="http://schemas.microsoft.com/office/powerpoint/2010/main" val="301060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D26C38-8984-45D7-BE7F-D0BE8AA0CA82}"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
        <p:nvSpPr>
          <p:cNvPr id="860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will relate the Case Studies examples of this requirement with backfilling trenches and dump trucks in the normal course of the project workflow. Consideration of the working space for both equipment (digging) and employees in protected areas (trench boxes) should be evaluated by the competent person during work. </a:t>
            </a:r>
          </a:p>
        </p:txBody>
      </p:sp>
    </p:spTree>
    <p:extLst>
      <p:ext uri="{BB962C8B-B14F-4D97-AF65-F5344CB8AC3E}">
        <p14:creationId xmlns:p14="http://schemas.microsoft.com/office/powerpoint/2010/main" val="2018523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60C6E-BD23-467C-9178-604B4B4431FD}"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880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Example of a worker</a:t>
            </a:r>
            <a:r>
              <a:rPr lang="en-US" altLang="en-US" baseline="0" dirty="0"/>
              <a:t> shown installing a septic tank appropriately, standing an appropriate distance away from the edge of the excavation.</a:t>
            </a:r>
            <a:endParaRPr lang="en-US" altLang="en-US" dirty="0"/>
          </a:p>
        </p:txBody>
      </p:sp>
    </p:spTree>
    <p:extLst>
      <p:ext uri="{BB962C8B-B14F-4D97-AF65-F5344CB8AC3E}">
        <p14:creationId xmlns:p14="http://schemas.microsoft.com/office/powerpoint/2010/main" val="3065711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28EBBD-628B-4B76-8C89-7BB2E4027B03}"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9421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Instructor may highlight the weight of the vehicle? What is the square</a:t>
            </a:r>
            <a:r>
              <a:rPr lang="en-US" altLang="en-US" baseline="0" dirty="0"/>
              <a:t> footage (or inches) of weight distribution (point loading) and it’s potential impact on the excavation? </a:t>
            </a:r>
          </a:p>
          <a:p>
            <a:pPr eaLnBrk="1" hangingPunct="1">
              <a:spcBef>
                <a:spcPct val="0"/>
              </a:spcBef>
            </a:pPr>
            <a:endParaRPr lang="en-US" altLang="en-US" baseline="0" dirty="0"/>
          </a:p>
          <a:p>
            <a:pPr eaLnBrk="1" hangingPunct="1">
              <a:spcBef>
                <a:spcPct val="0"/>
              </a:spcBef>
            </a:pPr>
            <a:r>
              <a:rPr lang="en-US" altLang="en-US" baseline="0" dirty="0"/>
              <a:t>The obvious potential is for further undermining of the road surface and a collapse with equipment and operator in the trench…Possible solutions? Shoring, spotter (this is out of the line of vision of the operator)? </a:t>
            </a:r>
          </a:p>
          <a:p>
            <a:pPr eaLnBrk="1" hangingPunct="1">
              <a:spcBef>
                <a:spcPct val="0"/>
              </a:spcBef>
            </a:pPr>
            <a:r>
              <a:rPr lang="en-US" altLang="en-US" baseline="0" dirty="0"/>
              <a:t>The instructor can use this picture and ask participants, using their handout with the excavation standard to identify the section of the standard that addresses this activity.</a:t>
            </a:r>
            <a:endParaRPr lang="en-US" altLang="en-US" dirty="0"/>
          </a:p>
        </p:txBody>
      </p:sp>
    </p:spTree>
    <p:extLst>
      <p:ext uri="{BB962C8B-B14F-4D97-AF65-F5344CB8AC3E}">
        <p14:creationId xmlns:p14="http://schemas.microsoft.com/office/powerpoint/2010/main" val="3500577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EC0FC3-1243-4B48-8D92-ECE6F82001CE}"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
        <p:nvSpPr>
          <p:cNvPr id="9011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these critical points. </a:t>
            </a:r>
          </a:p>
        </p:txBody>
      </p:sp>
    </p:spTree>
    <p:extLst>
      <p:ext uri="{BB962C8B-B14F-4D97-AF65-F5344CB8AC3E}">
        <p14:creationId xmlns:p14="http://schemas.microsoft.com/office/powerpoint/2010/main" val="234928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Fairly tight working conditions require extra attention from the competent person. Should workers be pulled from the trench if they are just 15-20 feet away, on the right of the picture, or be allowed to continue working if they stay within their protection?</a:t>
            </a:r>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5CEABC79-B351-4E94-97F5-8248D4A850EE}" type="slidenum">
              <a:rPr lang="en-US" altLang="en-US"/>
              <a:pPr/>
              <a:t>36</a:t>
            </a:fld>
            <a:endParaRPr lang="en-US" altLang="en-US"/>
          </a:p>
        </p:txBody>
      </p:sp>
    </p:spTree>
    <p:extLst>
      <p:ext uri="{BB962C8B-B14F-4D97-AF65-F5344CB8AC3E}">
        <p14:creationId xmlns:p14="http://schemas.microsoft.com/office/powerpoint/2010/main" val="70700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8A2089-B196-42FB-8819-99DB1D3DA425}"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
        <p:nvSpPr>
          <p:cNvPr id="9216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these critical points. Consideration of the operation of generators and equipment</a:t>
            </a:r>
            <a:r>
              <a:rPr lang="en-US" altLang="en-US" baseline="0" dirty="0"/>
              <a:t> </a:t>
            </a:r>
            <a:r>
              <a:rPr lang="en-US" altLang="en-US" dirty="0"/>
              <a:t>exhaust flow placement at a point on the site where it will not accumulate in the excavation.</a:t>
            </a:r>
          </a:p>
          <a:p>
            <a:pPr eaLnBrk="1" hangingPunct="1">
              <a:spcBef>
                <a:spcPct val="0"/>
              </a:spcBef>
            </a:pPr>
            <a:endParaRPr lang="en-US" altLang="en-US" dirty="0"/>
          </a:p>
        </p:txBody>
      </p:sp>
    </p:spTree>
    <p:extLst>
      <p:ext uri="{BB962C8B-B14F-4D97-AF65-F5344CB8AC3E}">
        <p14:creationId xmlns:p14="http://schemas.microsoft.com/office/powerpoint/2010/main" val="153694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 third party contractor coming to cut the tap into the sewer main.  With an electric saw, he backed up his truck to its location and started the gas generator. Exhaust fumes within a few feet of the excavation were excessive. The contractor had plugged his hole saw into a 100’ extension cord. </a:t>
            </a:r>
          </a:p>
          <a:p>
            <a:endParaRPr lang="en-US" altLang="en-US" dirty="0"/>
          </a:p>
          <a:p>
            <a:r>
              <a:rPr lang="en-US" altLang="en-US" dirty="0"/>
              <a:t>It would have been a simple matter for the “competent person” to organize to the sub-contractor when he set up, to park an additional 25-30 feet or more away from the trench to minimize or eliminate the potential exposure of exhaust fumes in the trench and mitigate the confined space entry exposure under the rule.</a:t>
            </a:r>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070F778A-9790-4D47-8F42-ABE5AEA1BDCD}" type="slidenum">
              <a:rPr lang="en-US" altLang="en-US"/>
              <a:pPr/>
              <a:t>38</a:t>
            </a:fld>
            <a:endParaRPr lang="en-US" altLang="en-US"/>
          </a:p>
        </p:txBody>
      </p:sp>
    </p:spTree>
    <p:extLst>
      <p:ext uri="{BB962C8B-B14F-4D97-AF65-F5344CB8AC3E}">
        <p14:creationId xmlns:p14="http://schemas.microsoft.com/office/powerpoint/2010/main" val="2275370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01A9E4-531C-4F2B-9142-6D6D3A18FAFC}"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
        <p:nvSpPr>
          <p:cNvPr id="962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 confined space entry and testing requirements and be prepared to relate that standard to construction application or situations to the requirements of the confined space entry standard.</a:t>
            </a:r>
          </a:p>
        </p:txBody>
      </p:sp>
    </p:spTree>
    <p:extLst>
      <p:ext uri="{BB962C8B-B14F-4D97-AF65-F5344CB8AC3E}">
        <p14:creationId xmlns:p14="http://schemas.microsoft.com/office/powerpoint/2010/main" val="416296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identifies the learning objectives for the training session.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45E7EE25-1B94-41F4-881B-D76ED27AACB5}" type="slidenum">
              <a:rPr lang="en-US" altLang="en-US"/>
              <a:pPr/>
              <a:t>4</a:t>
            </a:fld>
            <a:endParaRPr lang="en-US" altLang="en-US"/>
          </a:p>
        </p:txBody>
      </p:sp>
    </p:spTree>
    <p:extLst>
      <p:ext uri="{BB962C8B-B14F-4D97-AF65-F5344CB8AC3E}">
        <p14:creationId xmlns:p14="http://schemas.microsoft.com/office/powerpoint/2010/main" val="3017269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E16934-720F-460D-ADC5-011A42CC86D4}" type="slidenum">
              <a:rPr lang="en-US" altLang="en-US">
                <a:latin typeface="Arial" panose="020B0604020202020204" pitchFamily="34" charset="0"/>
              </a:rPr>
              <a:pPr>
                <a:spcBef>
                  <a:spcPct val="0"/>
                </a:spcBef>
              </a:pPr>
              <a:t>40</a:t>
            </a:fld>
            <a:endParaRPr lang="en-US" altLang="en-US">
              <a:latin typeface="Arial" panose="020B0604020202020204" pitchFamily="34" charset="0"/>
            </a:endParaRPr>
          </a:p>
        </p:txBody>
      </p:sp>
      <p:sp>
        <p:nvSpPr>
          <p:cNvPr id="983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a variety of monitors on the market. Raise participant awareness</a:t>
            </a:r>
            <a:r>
              <a:rPr lang="en-US" altLang="en-US" baseline="0" dirty="0"/>
              <a:t> to the need to use a device that will monitor the anticipated air quality triggers and gasses (especially sewer gasses). Instructor should also note any additional steps they may want to consider if the equipment is rented vs owned. It will have an impact on employee training/orientation to the equipment and its use.</a:t>
            </a:r>
            <a:endParaRPr lang="en-US" altLang="en-US" dirty="0"/>
          </a:p>
        </p:txBody>
      </p:sp>
    </p:spTree>
    <p:extLst>
      <p:ext uri="{BB962C8B-B14F-4D97-AF65-F5344CB8AC3E}">
        <p14:creationId xmlns:p14="http://schemas.microsoft.com/office/powerpoint/2010/main" val="265948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BEBCB-8A41-4FE7-BAC9-85746AB27BA3}" type="slidenum">
              <a:rPr lang="en-US" altLang="en-US">
                <a:latin typeface="Arial" panose="020B0604020202020204" pitchFamily="34" charset="0"/>
              </a:rPr>
              <a:pPr>
                <a:spcBef>
                  <a:spcPct val="0"/>
                </a:spcBef>
              </a:pPr>
              <a:t>41</a:t>
            </a:fld>
            <a:endParaRPr lang="en-US" altLang="en-US">
              <a:latin typeface="Arial" panose="020B0604020202020204" pitchFamily="34" charset="0"/>
            </a:endParaRPr>
          </a:p>
        </p:txBody>
      </p:sp>
      <p:sp>
        <p:nvSpPr>
          <p:cNvPr id="1003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should refer to situations similar to needs of confined space entry programs and requirements: Septic Tanks, Pump Trucks, Sewer structures that maintenance is performed, pump chambers, lift stations, but also mention potential situation in excavations that could be impacted by running equipment adjacent to the excavation.</a:t>
            </a:r>
          </a:p>
          <a:p>
            <a:pPr eaLnBrk="1" hangingPunct="1">
              <a:spcBef>
                <a:spcPct val="0"/>
              </a:spcBef>
            </a:pPr>
            <a:endParaRPr lang="en-US" altLang="en-US"/>
          </a:p>
        </p:txBody>
      </p:sp>
    </p:spTree>
    <p:extLst>
      <p:ext uri="{BB962C8B-B14F-4D97-AF65-F5344CB8AC3E}">
        <p14:creationId xmlns:p14="http://schemas.microsoft.com/office/powerpoint/2010/main" val="21757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129D01-CCB6-4339-87FB-F672FE351B86}" type="slidenum">
              <a:rPr lang="en-US" altLang="en-US">
                <a:latin typeface="Arial" panose="020B0604020202020204" pitchFamily="34" charset="0"/>
              </a:rPr>
              <a:pPr>
                <a:spcBef>
                  <a:spcPct val="0"/>
                </a:spcBef>
              </a:pPr>
              <a:t>42</a:t>
            </a:fld>
            <a:endParaRPr lang="en-US" altLang="en-US">
              <a:latin typeface="Arial" panose="020B0604020202020204" pitchFamily="34" charset="0"/>
            </a:endParaRPr>
          </a:p>
        </p:txBody>
      </p:sp>
      <p:sp>
        <p:nvSpPr>
          <p:cNvPr id="1024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refer to situations similar to the needs of confined space entry programs and requirements. Explain the difference between self rescue capability and the advantages</a:t>
            </a:r>
            <a:r>
              <a:rPr lang="en-US" altLang="en-US" baseline="0" dirty="0"/>
              <a:t> of</a:t>
            </a:r>
            <a:r>
              <a:rPr lang="en-US" altLang="en-US" dirty="0"/>
              <a:t> having an actual rescue plan in place. Highlight that 911 as a “rescue plan” is generally unacceptable unless specific steps with the 911 responder (interview for capability and availability) must be documented to the employer’s plan.</a:t>
            </a:r>
          </a:p>
          <a:p>
            <a:pPr eaLnBrk="1" hangingPunct="1">
              <a:spcBef>
                <a:spcPct val="0"/>
              </a:spcBef>
            </a:pPr>
            <a:endParaRPr lang="en-US" altLang="en-US" dirty="0"/>
          </a:p>
          <a:p>
            <a:pPr eaLnBrk="1" hangingPunct="1">
              <a:spcBef>
                <a:spcPct val="0"/>
              </a:spcBef>
            </a:pPr>
            <a:r>
              <a:rPr lang="en-US" altLang="en-US" dirty="0"/>
              <a:t>Raise awareness to the commonality of rural work settings, working alone, volunteer</a:t>
            </a:r>
            <a:r>
              <a:rPr lang="en-US" altLang="en-US" baseline="0" dirty="0"/>
              <a:t> fire responses and a general reliability issue of cell phone coverage in rural areas.</a:t>
            </a: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2727428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8D76F4-F2E7-4D38-8E11-EBEAA31B43C8}" type="slidenum">
              <a:rPr lang="en-US" altLang="en-US">
                <a:latin typeface="Arial" panose="020B0604020202020204" pitchFamily="34" charset="0"/>
              </a:rPr>
              <a:pPr>
                <a:spcBef>
                  <a:spcPct val="0"/>
                </a:spcBef>
              </a:pPr>
              <a:t>43</a:t>
            </a:fld>
            <a:endParaRPr lang="en-US" altLang="en-US">
              <a:latin typeface="Arial" panose="020B0604020202020204" pitchFamily="34" charset="0"/>
            </a:endParaRPr>
          </a:p>
        </p:txBody>
      </p:sp>
      <p:sp>
        <p:nvSpPr>
          <p:cNvPr id="1044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Transitional slide</a:t>
            </a:r>
            <a:r>
              <a:rPr lang="en-US" altLang="en-US" baseline="0" dirty="0"/>
              <a:t> for discussion. What equipment would be most useful. Does it change depending on the scope (size) of the project. Is the project only done during daylight? Only done at night? Weather and seasonal considerations should also be anticipated.</a:t>
            </a:r>
            <a:endParaRPr lang="en-US" altLang="en-US" dirty="0"/>
          </a:p>
        </p:txBody>
      </p:sp>
    </p:spTree>
    <p:extLst>
      <p:ext uri="{BB962C8B-B14F-4D97-AF65-F5344CB8AC3E}">
        <p14:creationId xmlns:p14="http://schemas.microsoft.com/office/powerpoint/2010/main" val="76831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B35E53-75BC-4F7C-A56B-EE8ABC4EAD28}" type="slidenum">
              <a:rPr lang="en-US" altLang="en-US">
                <a:latin typeface="Arial" panose="020B0604020202020204" pitchFamily="34" charset="0"/>
              </a:rPr>
              <a:pPr>
                <a:spcBef>
                  <a:spcPct val="0"/>
                </a:spcBef>
              </a:pPr>
              <a:t>44</a:t>
            </a:fld>
            <a:endParaRPr lang="en-US" altLang="en-US">
              <a:latin typeface="Arial" panose="020B0604020202020204" pitchFamily="34" charset="0"/>
            </a:endParaRPr>
          </a:p>
        </p:txBody>
      </p:sp>
      <p:sp>
        <p:nvSpPr>
          <p:cNvPr id="10649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to refer to situations similar to the needs of confined space entry programs and requirements….including (iii) supplied air.</a:t>
            </a:r>
          </a:p>
        </p:txBody>
      </p:sp>
    </p:spTree>
    <p:extLst>
      <p:ext uri="{BB962C8B-B14F-4D97-AF65-F5344CB8AC3E}">
        <p14:creationId xmlns:p14="http://schemas.microsoft.com/office/powerpoint/2010/main" val="1365780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3B5532-27EA-4434-8151-2E0954C3FEC8}" type="slidenum">
              <a:rPr lang="en-US" altLang="en-US">
                <a:latin typeface="Arial" panose="020B0604020202020204" pitchFamily="34" charset="0"/>
              </a:rPr>
              <a:pPr>
                <a:spcBef>
                  <a:spcPct val="0"/>
                </a:spcBef>
              </a:pPr>
              <a:t>45</a:t>
            </a:fld>
            <a:endParaRPr lang="en-US" altLang="en-US">
              <a:latin typeface="Arial" panose="020B0604020202020204" pitchFamily="34" charset="0"/>
            </a:endParaRPr>
          </a:p>
        </p:txBody>
      </p:sp>
      <p:sp>
        <p:nvSpPr>
          <p:cNvPr id="10854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Example of equipment typically used to supply air into a space that needs confined space atmosphere controls.</a:t>
            </a:r>
          </a:p>
        </p:txBody>
      </p:sp>
    </p:spTree>
    <p:extLst>
      <p:ext uri="{BB962C8B-B14F-4D97-AF65-F5344CB8AC3E}">
        <p14:creationId xmlns:p14="http://schemas.microsoft.com/office/powerpoint/2010/main" val="766473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D56728-74E9-4FC6-8594-0769FE72FDAF}" type="slidenum">
              <a:rPr lang="en-US" altLang="en-US">
                <a:latin typeface="Arial" panose="020B0604020202020204" pitchFamily="34" charset="0"/>
              </a:rPr>
              <a:pPr>
                <a:spcBef>
                  <a:spcPct val="0"/>
                </a:spcBef>
              </a:pPr>
              <a:t>46</a:t>
            </a:fld>
            <a:endParaRPr lang="en-US" altLang="en-US">
              <a:latin typeface="Arial" panose="020B0604020202020204" pitchFamily="34" charset="0"/>
            </a:endParaRPr>
          </a:p>
        </p:txBody>
      </p:sp>
      <p:sp>
        <p:nvSpPr>
          <p:cNvPr id="1105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should emphasize the involvement of decision making with the competent person on site.</a:t>
            </a:r>
          </a:p>
        </p:txBody>
      </p:sp>
    </p:spTree>
    <p:extLst>
      <p:ext uri="{BB962C8B-B14F-4D97-AF65-F5344CB8AC3E}">
        <p14:creationId xmlns:p14="http://schemas.microsoft.com/office/powerpoint/2010/main" val="2772769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C4CEF3-4CDA-4A38-9D03-994E1F41BD2B}" type="slidenum">
              <a:rPr lang="en-US" altLang="en-US">
                <a:latin typeface="Arial" panose="020B0604020202020204" pitchFamily="34" charset="0"/>
              </a:rPr>
              <a:pPr>
                <a:spcBef>
                  <a:spcPct val="0"/>
                </a:spcBef>
              </a:pPr>
              <a:t>47</a:t>
            </a:fld>
            <a:endParaRPr lang="en-US" altLang="en-US">
              <a:latin typeface="Arial" panose="020B0604020202020204" pitchFamily="34" charset="0"/>
            </a:endParaRPr>
          </a:p>
        </p:txBody>
      </p:sp>
      <p:sp>
        <p:nvSpPr>
          <p:cNvPr id="11264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Soil</a:t>
            </a:r>
            <a:r>
              <a:rPr lang="en-US" altLang="en-US" baseline="0" dirty="0"/>
              <a:t> stability changes dramatically with the addition of water: Rain, surface runoff, and subsurface should be considered.</a:t>
            </a:r>
            <a:endParaRPr lang="en-US" altLang="en-US" dirty="0"/>
          </a:p>
        </p:txBody>
      </p:sp>
    </p:spTree>
    <p:extLst>
      <p:ext uri="{BB962C8B-B14F-4D97-AF65-F5344CB8AC3E}">
        <p14:creationId xmlns:p14="http://schemas.microsoft.com/office/powerpoint/2010/main" val="4074932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313401-AFCE-4608-AAAF-CF34E60EAAEB}" type="slidenum">
              <a:rPr lang="en-US" altLang="en-US">
                <a:latin typeface="Arial" panose="020B0604020202020204" pitchFamily="34" charset="0"/>
              </a:rPr>
              <a:pPr>
                <a:spcBef>
                  <a:spcPct val="0"/>
                </a:spcBef>
              </a:pPr>
              <a:t>48</a:t>
            </a:fld>
            <a:endParaRPr lang="en-US" altLang="en-US">
              <a:latin typeface="Arial" panose="020B0604020202020204" pitchFamily="34" charset="0"/>
            </a:endParaRPr>
          </a:p>
        </p:txBody>
      </p:sp>
      <p:sp>
        <p:nvSpPr>
          <p:cNvPr id="1146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should emphasize the involvement of decision making with the competent person on site.</a:t>
            </a:r>
          </a:p>
          <a:p>
            <a:pPr eaLnBrk="1" hangingPunct="1">
              <a:spcBef>
                <a:spcPct val="0"/>
              </a:spcBef>
            </a:pPr>
            <a:endParaRPr lang="en-US" altLang="en-US"/>
          </a:p>
        </p:txBody>
      </p:sp>
    </p:spTree>
    <p:extLst>
      <p:ext uri="{BB962C8B-B14F-4D97-AF65-F5344CB8AC3E}">
        <p14:creationId xmlns:p14="http://schemas.microsoft.com/office/powerpoint/2010/main" val="1427302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D2C00-1CE4-4662-82EE-0D22A724E93D}" type="slidenum">
              <a:rPr lang="en-US" altLang="en-US">
                <a:latin typeface="Arial" panose="020B0604020202020204" pitchFamily="34" charset="0"/>
              </a:rPr>
              <a:pPr>
                <a:spcBef>
                  <a:spcPct val="0"/>
                </a:spcBef>
              </a:pPr>
              <a:t>49</a:t>
            </a:fld>
            <a:endParaRPr lang="en-US" altLang="en-US">
              <a:latin typeface="Arial" panose="020B0604020202020204" pitchFamily="34" charset="0"/>
            </a:endParaRPr>
          </a:p>
        </p:txBody>
      </p:sp>
      <p:sp>
        <p:nvSpPr>
          <p:cNvPr id="11673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repair situations, an</a:t>
            </a:r>
            <a:r>
              <a:rPr lang="en-US" altLang="en-US" baseline="0" dirty="0"/>
              <a:t> exposure like this includes poor footing, access to cut the tankage apart so it can be taken out and falling into the excavation. Dewatering should be a consideration at a minimum, but the presenter can use this as a topic to raise awareness to the exposure associated with water accumulation and invite the participants into discussion to assess hazard recognition.</a:t>
            </a:r>
            <a:endParaRPr lang="en-US" altLang="en-US" dirty="0"/>
          </a:p>
        </p:txBody>
      </p:sp>
    </p:spTree>
    <p:extLst>
      <p:ext uri="{BB962C8B-B14F-4D97-AF65-F5344CB8AC3E}">
        <p14:creationId xmlns:p14="http://schemas.microsoft.com/office/powerpoint/2010/main" val="210602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a:t>
            </a:r>
            <a:r>
              <a:rPr lang="en-US" altLang="en-US" baseline="0" dirty="0"/>
              <a:t> instructor will review the historical creation of OSHA in 1972, it’s purpose, authority, regulation development and enforcement. </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0D78A7E4-0225-46C8-B744-DA9D361B5005}"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2694099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3463E8-C92F-473B-AD13-A6DC4A291289}" type="slidenum">
              <a:rPr lang="en-US" altLang="en-US">
                <a:latin typeface="Arial" panose="020B0604020202020204" pitchFamily="34" charset="0"/>
              </a:rPr>
              <a:pPr>
                <a:spcBef>
                  <a:spcPct val="0"/>
                </a:spcBef>
              </a:pPr>
              <a:t>50</a:t>
            </a:fld>
            <a:endParaRPr lang="en-US" altLang="en-US">
              <a:latin typeface="Arial" panose="020B0604020202020204" pitchFamily="34" charset="0"/>
            </a:endParaRPr>
          </a:p>
        </p:txBody>
      </p:sp>
      <p:sp>
        <p:nvSpPr>
          <p:cNvPr id="1187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should emphasize the involvement of decision making with the competent person on site. Focus would principally be on side sewer scope of work projects.</a:t>
            </a:r>
          </a:p>
          <a:p>
            <a:pPr eaLnBrk="1" hangingPunct="1">
              <a:spcBef>
                <a:spcPct val="0"/>
              </a:spcBef>
            </a:pPr>
            <a:endParaRPr lang="en-US" altLang="en-US"/>
          </a:p>
        </p:txBody>
      </p:sp>
    </p:spTree>
    <p:extLst>
      <p:ext uri="{BB962C8B-B14F-4D97-AF65-F5344CB8AC3E}">
        <p14:creationId xmlns:p14="http://schemas.microsoft.com/office/powerpoint/2010/main" val="45693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6E8C20-48FA-42C0-A3E8-324B05FA2990}" type="slidenum">
              <a:rPr lang="en-US" altLang="en-US">
                <a:latin typeface="Arial" panose="020B0604020202020204" pitchFamily="34" charset="0"/>
              </a:rPr>
              <a:pPr>
                <a:spcBef>
                  <a:spcPct val="0"/>
                </a:spcBef>
              </a:pPr>
              <a:t>51</a:t>
            </a:fld>
            <a:endParaRPr lang="en-US" altLang="en-US">
              <a:latin typeface="Arial" panose="020B0604020202020204" pitchFamily="34" charset="0"/>
            </a:endParaRPr>
          </a:p>
        </p:txBody>
      </p:sp>
      <p:sp>
        <p:nvSpPr>
          <p:cNvPr id="1208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Tight</a:t>
            </a:r>
            <a:r>
              <a:rPr lang="en-US" altLang="en-US" baseline="0" dirty="0"/>
              <a:t> working conditions, make this challenging. Added to the exposure, the potential of cracked or weakened concrete walls, presents an additional hazard from falling or collapsing material. If someone is in the excavation while the operator is digging, a wrong move could put the bucket into the wall causing a collapse.</a:t>
            </a:r>
            <a:endParaRPr lang="en-US" altLang="en-US" dirty="0"/>
          </a:p>
        </p:txBody>
      </p:sp>
    </p:spTree>
    <p:extLst>
      <p:ext uri="{BB962C8B-B14F-4D97-AF65-F5344CB8AC3E}">
        <p14:creationId xmlns:p14="http://schemas.microsoft.com/office/powerpoint/2010/main" val="2067155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DA010D-3F54-4237-AF0D-BD73820AEE70}" type="slidenum">
              <a:rPr lang="en-US" altLang="en-US">
                <a:latin typeface="Arial" panose="020B0604020202020204" pitchFamily="34" charset="0"/>
              </a:rPr>
              <a:pPr>
                <a:spcBef>
                  <a:spcPct val="0"/>
                </a:spcBef>
              </a:pPr>
              <a:t>52</a:t>
            </a:fld>
            <a:endParaRPr lang="en-US" altLang="en-US">
              <a:latin typeface="Arial" panose="020B0604020202020204" pitchFamily="34" charset="0"/>
            </a:endParaRPr>
          </a:p>
        </p:txBody>
      </p:sp>
      <p:sp>
        <p:nvSpPr>
          <p:cNvPr id="1228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emphasize the involvement of decision making with the competent person on site. This discussion can also include the idea that the competent person may need an additional consult from a licensed professional engineer to support a decision.</a:t>
            </a:r>
          </a:p>
          <a:p>
            <a:pPr eaLnBrk="1" hangingPunct="1">
              <a:spcBef>
                <a:spcPct val="0"/>
              </a:spcBef>
            </a:pPr>
            <a:endParaRPr lang="en-US" altLang="en-US" dirty="0"/>
          </a:p>
        </p:txBody>
      </p:sp>
    </p:spTree>
    <p:extLst>
      <p:ext uri="{BB962C8B-B14F-4D97-AF65-F5344CB8AC3E}">
        <p14:creationId xmlns:p14="http://schemas.microsoft.com/office/powerpoint/2010/main" val="277201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8AD22B-2F7E-4A3F-8987-D072EF25FA32}" type="slidenum">
              <a:rPr lang="en-US" altLang="en-US">
                <a:latin typeface="Arial" panose="020B0604020202020204" pitchFamily="34" charset="0"/>
              </a:rPr>
              <a:pPr>
                <a:spcBef>
                  <a:spcPct val="0"/>
                </a:spcBef>
              </a:pPr>
              <a:t>53</a:t>
            </a:fld>
            <a:endParaRPr lang="en-US" altLang="en-US">
              <a:latin typeface="Arial" panose="020B0604020202020204" pitchFamily="34" charset="0"/>
            </a:endParaRPr>
          </a:p>
        </p:txBody>
      </p:sp>
      <p:sp>
        <p:nvSpPr>
          <p:cNvPr id="1249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emphasize the involvement of decision making with the competent person on site. This discussion can also include the idea that the competent person may need an additional consult from a licensed professional engineer to support a decision.</a:t>
            </a:r>
          </a:p>
          <a:p>
            <a:pPr eaLnBrk="1" hangingPunct="1">
              <a:spcBef>
                <a:spcPct val="0"/>
              </a:spcBef>
            </a:pPr>
            <a:endParaRPr lang="en-US" altLang="en-US" dirty="0"/>
          </a:p>
        </p:txBody>
      </p:sp>
    </p:spTree>
    <p:extLst>
      <p:ext uri="{BB962C8B-B14F-4D97-AF65-F5344CB8AC3E}">
        <p14:creationId xmlns:p14="http://schemas.microsoft.com/office/powerpoint/2010/main" val="1747452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872BBC-BAA6-468C-8750-E8AC591DD602}" type="slidenum">
              <a:rPr lang="en-US" altLang="en-US">
                <a:latin typeface="Arial" panose="020B0604020202020204" pitchFamily="34" charset="0"/>
              </a:rPr>
              <a:pPr>
                <a:spcBef>
                  <a:spcPct val="0"/>
                </a:spcBef>
              </a:pPr>
              <a:t>54</a:t>
            </a:fld>
            <a:endParaRPr lang="en-US" altLang="en-US">
              <a:latin typeface="Arial" panose="020B0604020202020204" pitchFamily="34" charset="0"/>
            </a:endParaRPr>
          </a:p>
        </p:txBody>
      </p:sp>
      <p:sp>
        <p:nvSpPr>
          <p:cNvPr id="12697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emphasize the involvement of decision making with the competent person on site. This discussion can also include the idea that the competent person may need an additional consult from a licensed professional engineer to support a decision.</a:t>
            </a:r>
          </a:p>
          <a:p>
            <a:pPr eaLnBrk="1" hangingPunct="1">
              <a:spcBef>
                <a:spcPct val="0"/>
              </a:spcBef>
            </a:pPr>
            <a:endParaRPr lang="en-US" altLang="en-US" dirty="0"/>
          </a:p>
        </p:txBody>
      </p:sp>
    </p:spTree>
    <p:extLst>
      <p:ext uri="{BB962C8B-B14F-4D97-AF65-F5344CB8AC3E}">
        <p14:creationId xmlns:p14="http://schemas.microsoft.com/office/powerpoint/2010/main" val="417389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122638-EDE0-452B-862B-6E0537BA080B}" type="slidenum">
              <a:rPr lang="en-US" altLang="en-US">
                <a:latin typeface="Arial" panose="020B0604020202020204" pitchFamily="34" charset="0"/>
              </a:rPr>
              <a:pPr>
                <a:spcBef>
                  <a:spcPct val="0"/>
                </a:spcBef>
              </a:pPr>
              <a:t>55</a:t>
            </a:fld>
            <a:endParaRPr lang="en-US" altLang="en-US">
              <a:latin typeface="Arial" panose="020B0604020202020204" pitchFamily="34" charset="0"/>
            </a:endParaRPr>
          </a:p>
        </p:txBody>
      </p:sp>
      <p:sp>
        <p:nvSpPr>
          <p:cNvPr id="1290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addition to the obvious</a:t>
            </a:r>
            <a:r>
              <a:rPr lang="en-US" altLang="en-US" baseline="0" dirty="0"/>
              <a:t> exposures, the instructor can also use this slide to highlight the worker kneeling down in the excavation. If the excavation is under the minimum, there is provision in rule for the employer to consider the need for protection. The worker here still has 3-4 feet of soil above him when he is kneeling or laying down in the excavation.</a:t>
            </a:r>
            <a:endParaRPr lang="en-US" altLang="en-US" dirty="0"/>
          </a:p>
        </p:txBody>
      </p:sp>
    </p:spTree>
    <p:extLst>
      <p:ext uri="{BB962C8B-B14F-4D97-AF65-F5344CB8AC3E}">
        <p14:creationId xmlns:p14="http://schemas.microsoft.com/office/powerpoint/2010/main" val="3325112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B84E01-D6E9-47D1-A4BC-9801AEDE7168}" type="slidenum">
              <a:rPr lang="en-US" altLang="en-US">
                <a:latin typeface="Arial" panose="020B0604020202020204" pitchFamily="34" charset="0"/>
              </a:rPr>
              <a:pPr>
                <a:spcBef>
                  <a:spcPct val="0"/>
                </a:spcBef>
              </a:pPr>
              <a:t>56</a:t>
            </a:fld>
            <a:endParaRPr lang="en-US" altLang="en-US">
              <a:latin typeface="Arial" panose="020B0604020202020204" pitchFamily="34" charset="0"/>
            </a:endParaRPr>
          </a:p>
        </p:txBody>
      </p:sp>
      <p:sp>
        <p:nvSpPr>
          <p:cNvPr id="13107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emphasize the responsibility of the competent person monitoring the excavation and that the 2’ setback is a “minimum”, and refer to examples provided in the Case Studies.</a:t>
            </a:r>
          </a:p>
        </p:txBody>
      </p:sp>
    </p:spTree>
    <p:extLst>
      <p:ext uri="{BB962C8B-B14F-4D97-AF65-F5344CB8AC3E}">
        <p14:creationId xmlns:p14="http://schemas.microsoft.com/office/powerpoint/2010/main" val="2159686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48C634-3350-4986-9F5B-9E592FAC5518}" type="slidenum">
              <a:rPr lang="en-US" altLang="en-US">
                <a:latin typeface="Arial" panose="020B0604020202020204" pitchFamily="34" charset="0"/>
              </a:rPr>
              <a:pPr>
                <a:spcBef>
                  <a:spcPct val="0"/>
                </a:spcBef>
              </a:pPr>
              <a:t>57</a:t>
            </a:fld>
            <a:endParaRPr lang="en-US" altLang="en-US">
              <a:latin typeface="Arial" panose="020B0604020202020204" pitchFamily="34" charset="0"/>
            </a:endParaRPr>
          </a:p>
        </p:txBody>
      </p:sp>
      <p:sp>
        <p:nvSpPr>
          <p:cNvPr id="1331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Instructor </a:t>
            </a:r>
            <a:r>
              <a:rPr lang="en-US" altLang="en-US" baseline="0" dirty="0"/>
              <a:t>discussion to identify the obvious hazards with the participants. Ask participants for their opinion as to how decision making led to this situation being a reality.</a:t>
            </a:r>
            <a:endParaRPr lang="en-US" altLang="en-US" dirty="0"/>
          </a:p>
        </p:txBody>
      </p:sp>
    </p:spTree>
    <p:extLst>
      <p:ext uri="{BB962C8B-B14F-4D97-AF65-F5344CB8AC3E}">
        <p14:creationId xmlns:p14="http://schemas.microsoft.com/office/powerpoint/2010/main" val="3683886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29955-D792-4E6D-A1D8-7B0865E0EB21}" type="slidenum">
              <a:rPr lang="en-US" altLang="en-US">
                <a:latin typeface="Arial" panose="020B0604020202020204" pitchFamily="34" charset="0"/>
              </a:rPr>
              <a:pPr>
                <a:spcBef>
                  <a:spcPct val="0"/>
                </a:spcBef>
              </a:pPr>
              <a:t>58</a:t>
            </a:fld>
            <a:endParaRPr lang="en-US" altLang="en-US">
              <a:latin typeface="Arial" panose="020B0604020202020204" pitchFamily="34" charset="0"/>
            </a:endParaRPr>
          </a:p>
        </p:txBody>
      </p:sp>
      <p:sp>
        <p:nvSpPr>
          <p:cNvPr id="1351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emphasize the involvement and process of the results of the inspection and follow on decision making with the competent person on site. This discussion can point out that verification may include a visual  inspection and possible soil inspection, but at least two methods would be used.</a:t>
            </a:r>
          </a:p>
          <a:p>
            <a:pPr eaLnBrk="1" hangingPunct="1">
              <a:spcBef>
                <a:spcPct val="0"/>
              </a:spcBef>
            </a:pPr>
            <a:endParaRPr lang="en-US" altLang="en-US" dirty="0"/>
          </a:p>
        </p:txBody>
      </p:sp>
    </p:spTree>
    <p:extLst>
      <p:ext uri="{BB962C8B-B14F-4D97-AF65-F5344CB8AC3E}">
        <p14:creationId xmlns:p14="http://schemas.microsoft.com/office/powerpoint/2010/main" val="37633121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AD5E71-8795-40E8-9529-B5367B49FF0A}" type="slidenum">
              <a:rPr lang="en-US" altLang="en-US">
                <a:latin typeface="Arial" panose="020B0604020202020204" pitchFamily="34" charset="0"/>
              </a:rPr>
              <a:pPr>
                <a:spcBef>
                  <a:spcPct val="0"/>
                </a:spcBef>
              </a:pPr>
              <a:t>59</a:t>
            </a:fld>
            <a:endParaRPr lang="en-US" altLang="en-US">
              <a:latin typeface="Arial" panose="020B0604020202020204" pitchFamily="34" charset="0"/>
            </a:endParaRPr>
          </a:p>
        </p:txBody>
      </p:sp>
      <p:sp>
        <p:nvSpPr>
          <p:cNvPr id="1372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Note documentation requirements. Highlight that the employer</a:t>
            </a:r>
            <a:r>
              <a:rPr lang="en-US" altLang="en-US" baseline="0" dirty="0"/>
              <a:t>/competent person will be more consistent in the daily inspections if there is a requirement for supporting documentation.</a:t>
            </a:r>
            <a:endParaRPr lang="en-US" altLang="en-US" dirty="0"/>
          </a:p>
        </p:txBody>
      </p:sp>
    </p:spTree>
    <p:extLst>
      <p:ext uri="{BB962C8B-B14F-4D97-AF65-F5344CB8AC3E}">
        <p14:creationId xmlns:p14="http://schemas.microsoft.com/office/powerpoint/2010/main" val="302285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a:t>
            </a:r>
            <a:r>
              <a:rPr lang="en-US" altLang="en-US" baseline="0" dirty="0"/>
              <a:t> i</a:t>
            </a:r>
            <a:r>
              <a:rPr lang="en-US" altLang="en-US" dirty="0"/>
              <a:t>dentifies hazards</a:t>
            </a:r>
            <a:r>
              <a:rPr lang="en-US" altLang="en-US" baseline="0" dirty="0"/>
              <a:t> associated with construction in the On-site industry and recognizes that installation companies also augment their business models with side sewer, site development and utility work.  Discussion on the use of standards as a “guide” for safe work under a variety of conditions that are dynamic instead of a “rule book” to avoid getting fines is a mental shift for the small business owner to raise at the beginning of the training.</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0D78A7E4-0225-46C8-B744-DA9D361B5005}" type="slidenum">
              <a:rPr lang="en-US" altLang="en-US" smtClean="0">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2474040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497DE6-E99D-4B94-AEE0-A81837A9D751}" type="slidenum">
              <a:rPr lang="en-US" altLang="en-US">
                <a:latin typeface="Arial" panose="020B0604020202020204" pitchFamily="34" charset="0"/>
              </a:rPr>
              <a:pPr>
                <a:spcBef>
                  <a:spcPct val="0"/>
                </a:spcBef>
              </a:pPr>
              <a:t>60</a:t>
            </a:fld>
            <a:endParaRPr lang="en-US" altLang="en-US">
              <a:latin typeface="Arial" panose="020B0604020202020204" pitchFamily="34" charset="0"/>
            </a:endParaRPr>
          </a:p>
        </p:txBody>
      </p:sp>
      <p:sp>
        <p:nvSpPr>
          <p:cNvPr id="1392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emphasize the involvement of decision making with the competent person on site and that the competent person should have an appropriate level of authority up to and including work stoppage until the exposure is addressed.</a:t>
            </a:r>
          </a:p>
          <a:p>
            <a:pPr eaLnBrk="1" hangingPunct="1">
              <a:spcBef>
                <a:spcPct val="0"/>
              </a:spcBef>
            </a:pPr>
            <a:endParaRPr lang="en-US" altLang="en-US" dirty="0"/>
          </a:p>
        </p:txBody>
      </p:sp>
    </p:spTree>
    <p:extLst>
      <p:ext uri="{BB962C8B-B14F-4D97-AF65-F5344CB8AC3E}">
        <p14:creationId xmlns:p14="http://schemas.microsoft.com/office/powerpoint/2010/main" val="1116092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0FA003-ECD0-4C15-A562-C1BBC96E4607}" type="slidenum">
              <a:rPr lang="en-US" altLang="en-US">
                <a:latin typeface="Arial" panose="020B0604020202020204" pitchFamily="34" charset="0"/>
              </a:rPr>
              <a:pPr>
                <a:spcBef>
                  <a:spcPct val="0"/>
                </a:spcBef>
              </a:pPr>
              <a:t>61</a:t>
            </a:fld>
            <a:endParaRPr lang="en-US" altLang="en-US">
              <a:latin typeface="Arial" panose="020B0604020202020204" pitchFamily="34" charset="0"/>
            </a:endParaRPr>
          </a:p>
        </p:txBody>
      </p:sp>
      <p:sp>
        <p:nvSpPr>
          <p:cNvPr id="14131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review/comment on to raise awareness to the requirement, but note that scenario (a) would be uncommon in the industry. L</a:t>
            </a:r>
            <a:r>
              <a:rPr lang="en-US" altLang="en-US" baseline="0" dirty="0"/>
              <a:t>ocal or state requirements of soil test pits and items (b) and (c) above have more relevance for the rural nature of septic system installation. </a:t>
            </a:r>
            <a:endParaRPr lang="en-US" altLang="en-US" dirty="0"/>
          </a:p>
        </p:txBody>
      </p:sp>
    </p:spTree>
    <p:extLst>
      <p:ext uri="{BB962C8B-B14F-4D97-AF65-F5344CB8AC3E}">
        <p14:creationId xmlns:p14="http://schemas.microsoft.com/office/powerpoint/2010/main" val="27520922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600" indent="-273905">
              <a:spcBef>
                <a:spcPct val="30000"/>
              </a:spcBef>
              <a:defRPr sz="1200">
                <a:solidFill>
                  <a:schemeClr val="tx1"/>
                </a:solidFill>
                <a:latin typeface="Calibri" panose="020F0502020204030204" pitchFamily="34" charset="0"/>
              </a:defRPr>
            </a:lvl2pPr>
            <a:lvl3pPr marL="1100208" indent="-218818">
              <a:spcBef>
                <a:spcPct val="30000"/>
              </a:spcBef>
              <a:defRPr sz="1200">
                <a:solidFill>
                  <a:schemeClr val="tx1"/>
                </a:solidFill>
                <a:latin typeface="Calibri" panose="020F0502020204030204" pitchFamily="34" charset="0"/>
              </a:defRPr>
            </a:lvl3pPr>
            <a:lvl4pPr marL="1540903" indent="-218818">
              <a:spcBef>
                <a:spcPct val="30000"/>
              </a:spcBef>
              <a:defRPr sz="1200">
                <a:solidFill>
                  <a:schemeClr val="tx1"/>
                </a:solidFill>
                <a:latin typeface="Calibri" panose="020F0502020204030204" pitchFamily="34" charset="0"/>
              </a:defRPr>
            </a:lvl4pPr>
            <a:lvl5pPr marL="1981598" indent="-218818">
              <a:spcBef>
                <a:spcPct val="30000"/>
              </a:spcBef>
              <a:defRPr sz="1200">
                <a:solidFill>
                  <a:schemeClr val="tx1"/>
                </a:solidFill>
                <a:latin typeface="Calibri" panose="020F0502020204030204" pitchFamily="34" charset="0"/>
              </a:defRPr>
            </a:lvl5pPr>
            <a:lvl6pPr marL="2422293" indent="-218818" eaLnBrk="0" fontAlgn="base" hangingPunct="0">
              <a:spcBef>
                <a:spcPct val="30000"/>
              </a:spcBef>
              <a:spcAft>
                <a:spcPct val="0"/>
              </a:spcAft>
              <a:defRPr sz="1200">
                <a:solidFill>
                  <a:schemeClr val="tx1"/>
                </a:solidFill>
                <a:latin typeface="Calibri" panose="020F0502020204030204" pitchFamily="34" charset="0"/>
              </a:defRPr>
            </a:lvl6pPr>
            <a:lvl7pPr marL="2862988" indent="-218818" eaLnBrk="0" fontAlgn="base" hangingPunct="0">
              <a:spcBef>
                <a:spcPct val="30000"/>
              </a:spcBef>
              <a:spcAft>
                <a:spcPct val="0"/>
              </a:spcAft>
              <a:defRPr sz="1200">
                <a:solidFill>
                  <a:schemeClr val="tx1"/>
                </a:solidFill>
                <a:latin typeface="Calibri" panose="020F0502020204030204" pitchFamily="34" charset="0"/>
              </a:defRPr>
            </a:lvl7pPr>
            <a:lvl8pPr marL="3303683" indent="-218818" eaLnBrk="0" fontAlgn="base" hangingPunct="0">
              <a:spcBef>
                <a:spcPct val="30000"/>
              </a:spcBef>
              <a:spcAft>
                <a:spcPct val="0"/>
              </a:spcAft>
              <a:defRPr sz="1200">
                <a:solidFill>
                  <a:schemeClr val="tx1"/>
                </a:solidFill>
                <a:latin typeface="Calibri" panose="020F0502020204030204" pitchFamily="34" charset="0"/>
              </a:defRPr>
            </a:lvl8pPr>
            <a:lvl9pPr marL="3744378" indent="-21881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00CA49-954D-44A8-8AFE-2C4AB687B83E}" type="slidenum">
              <a:rPr lang="en-US" altLang="en-US">
                <a:latin typeface="Arial" panose="020B0604020202020204" pitchFamily="34" charset="0"/>
              </a:rPr>
              <a:pPr>
                <a:spcBef>
                  <a:spcPct val="0"/>
                </a:spcBef>
              </a:pPr>
              <a:t>62</a:t>
            </a:fld>
            <a:endParaRPr lang="en-US" altLang="en-US">
              <a:latin typeface="Arial" panose="020B0604020202020204" pitchFamily="34" charset="0"/>
            </a:endParaRPr>
          </a:p>
        </p:txBody>
      </p:sp>
      <p:sp>
        <p:nvSpPr>
          <p:cNvPr id="14336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Tx/>
              <a:buFontTx/>
              <a:buNone/>
            </a:pPr>
            <a:r>
              <a:rPr lang="en-US" altLang="en-US" dirty="0"/>
              <a:t>Review</a:t>
            </a:r>
            <a:r>
              <a:rPr lang="en-US" altLang="en-US" baseline="0" dirty="0"/>
              <a:t> and discuss the requirements of constructed walkways built on site. </a:t>
            </a:r>
          </a:p>
          <a:p>
            <a:pPr>
              <a:spcBef>
                <a:spcPct val="0"/>
              </a:spcBef>
              <a:buClrTx/>
              <a:buFontTx/>
              <a:buNone/>
            </a:pPr>
            <a:endParaRPr lang="en-US" altLang="en-US" u="sng" baseline="0" dirty="0">
              <a:solidFill>
                <a:schemeClr val="tx1"/>
              </a:solidFill>
            </a:endParaRPr>
          </a:p>
          <a:p>
            <a:pPr>
              <a:spcBef>
                <a:spcPct val="0"/>
              </a:spcBef>
              <a:buClrTx/>
              <a:buFontTx/>
              <a:buNone/>
            </a:pPr>
            <a:r>
              <a:rPr lang="en-US" altLang="en-US" u="sng" dirty="0">
                <a:solidFill>
                  <a:schemeClr val="tx1"/>
                </a:solidFill>
              </a:rPr>
              <a:t>Fall protection</a:t>
            </a:r>
          </a:p>
          <a:p>
            <a:pPr>
              <a:spcBef>
                <a:spcPct val="0"/>
              </a:spcBef>
              <a:buClrTx/>
              <a:buFontTx/>
              <a:buNone/>
            </a:pPr>
            <a:endParaRPr lang="en-US" altLang="en-US" dirty="0">
              <a:solidFill>
                <a:schemeClr val="tx1"/>
              </a:solidFill>
            </a:endParaRPr>
          </a:p>
          <a:p>
            <a:pPr marL="457200" indent="-457200">
              <a:spcBef>
                <a:spcPct val="0"/>
              </a:spcBef>
              <a:buClrTx/>
              <a:buFontTx/>
              <a:buAutoNum type="alphaLcParenBoth"/>
            </a:pPr>
            <a:r>
              <a:rPr lang="en-US" altLang="en-US" sz="1200" dirty="0">
                <a:solidFill>
                  <a:schemeClr val="tx1"/>
                </a:solidFill>
              </a:rPr>
              <a:t>You must provide walkways where employees or equipment are required or permitted to cross over excavations.</a:t>
            </a:r>
          </a:p>
          <a:p>
            <a:pPr eaLnBrk="1" hangingPunct="1">
              <a:spcBef>
                <a:spcPct val="0"/>
              </a:spcBef>
            </a:pPr>
            <a:endParaRPr lang="en-US" altLang="en-US" dirty="0"/>
          </a:p>
        </p:txBody>
      </p:sp>
    </p:spTree>
    <p:extLst>
      <p:ext uri="{BB962C8B-B14F-4D97-AF65-F5344CB8AC3E}">
        <p14:creationId xmlns:p14="http://schemas.microsoft.com/office/powerpoint/2010/main" val="34764242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071F1F-CEB2-45CE-B3EF-5091F1618A74}" type="slidenum">
              <a:rPr lang="en-US" altLang="en-US">
                <a:latin typeface="Arial" panose="020B0604020202020204" pitchFamily="34" charset="0"/>
              </a:rPr>
              <a:pPr>
                <a:spcBef>
                  <a:spcPct val="0"/>
                </a:spcBef>
              </a:pPr>
              <a:t>63</a:t>
            </a:fld>
            <a:endParaRPr lang="en-US" altLang="en-US">
              <a:latin typeface="Arial" panose="020B0604020202020204" pitchFamily="34" charset="0"/>
            </a:endParaRPr>
          </a:p>
        </p:txBody>
      </p:sp>
      <p:sp>
        <p:nvSpPr>
          <p:cNvPr id="1474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identifies the exceptions under rule (a) (</a:t>
            </a:r>
            <a:r>
              <a:rPr lang="en-US" altLang="en-US" dirty="0" err="1"/>
              <a:t>i</a:t>
            </a:r>
            <a:r>
              <a:rPr lang="en-US" altLang="en-US" dirty="0"/>
              <a:t>) is less likely a consideration for septic systems, due to design requirements requiring a soil component, but could be a potential factor when doing side sewer or utility work.</a:t>
            </a:r>
          </a:p>
        </p:txBody>
      </p:sp>
    </p:spTree>
    <p:extLst>
      <p:ext uri="{BB962C8B-B14F-4D97-AF65-F5344CB8AC3E}">
        <p14:creationId xmlns:p14="http://schemas.microsoft.com/office/powerpoint/2010/main" val="1855917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14C101-9377-4F38-91FA-5A12BFBE589C}" type="slidenum">
              <a:rPr lang="en-US" altLang="en-US">
                <a:latin typeface="Arial" panose="020B0604020202020204" pitchFamily="34" charset="0"/>
              </a:rPr>
              <a:pPr>
                <a:spcBef>
                  <a:spcPct val="0"/>
                </a:spcBef>
              </a:pPr>
              <a:t>64</a:t>
            </a:fld>
            <a:endParaRPr lang="en-US" altLang="en-US">
              <a:latin typeface="Arial" panose="020B0604020202020204" pitchFamily="34" charset="0"/>
            </a:endParaRPr>
          </a:p>
        </p:txBody>
      </p:sp>
      <p:sp>
        <p:nvSpPr>
          <p:cNvPr id="1495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principally focus on the fact that 95% or greater of the work done with septic system or side sewer work is typically 20’ or less.</a:t>
            </a:r>
          </a:p>
        </p:txBody>
      </p:sp>
    </p:spTree>
    <p:extLst>
      <p:ext uri="{BB962C8B-B14F-4D97-AF65-F5344CB8AC3E}">
        <p14:creationId xmlns:p14="http://schemas.microsoft.com/office/powerpoint/2010/main" val="2779972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019743-AA53-48BF-82B6-97CF52245A25}" type="slidenum">
              <a:rPr lang="en-US" altLang="en-US">
                <a:latin typeface="Arial" panose="020B0604020202020204" pitchFamily="34" charset="0"/>
              </a:rPr>
              <a:pPr>
                <a:spcBef>
                  <a:spcPct val="0"/>
                </a:spcBef>
              </a:pPr>
              <a:t>65</a:t>
            </a:fld>
            <a:endParaRPr lang="en-US" altLang="en-US">
              <a:latin typeface="Arial" panose="020B0604020202020204" pitchFamily="34" charset="0"/>
            </a:endParaRPr>
          </a:p>
        </p:txBody>
      </p:sp>
      <p:sp>
        <p:nvSpPr>
          <p:cNvPr id="151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principally focus on the fact that 95% or greater of the work done with septic system or side sewer work is typically 20’ or less.</a:t>
            </a:r>
          </a:p>
          <a:p>
            <a:pPr eaLnBrk="1" hangingPunct="1">
              <a:spcBef>
                <a:spcPct val="0"/>
              </a:spcBef>
            </a:pPr>
            <a:endParaRPr lang="en-US" altLang="en-US" dirty="0"/>
          </a:p>
        </p:txBody>
      </p:sp>
    </p:spTree>
    <p:extLst>
      <p:ext uri="{BB962C8B-B14F-4D97-AF65-F5344CB8AC3E}">
        <p14:creationId xmlns:p14="http://schemas.microsoft.com/office/powerpoint/2010/main" val="14355400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AE6278-379D-402C-915C-5AF47BF31A76}" type="slidenum">
              <a:rPr lang="en-US" altLang="en-US">
                <a:latin typeface="Arial" panose="020B0604020202020204" pitchFamily="34" charset="0"/>
              </a:rPr>
              <a:pPr>
                <a:spcBef>
                  <a:spcPct val="0"/>
                </a:spcBef>
              </a:pPr>
              <a:t>66</a:t>
            </a:fld>
            <a:endParaRPr lang="en-US" altLang="en-US">
              <a:latin typeface="Arial" panose="020B0604020202020204" pitchFamily="34" charset="0"/>
            </a:endParaRPr>
          </a:p>
        </p:txBody>
      </p:sp>
      <p:sp>
        <p:nvSpPr>
          <p:cNvPr id="1536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 following with participants: Key questions with consideration of current practice from industry. The lack of understanding of the standard and the negative impact of a properly dug excavation on the drainfield component. Site limiting conditions (small lots and repair scenario’s) would also raise debate on an inability to construct a soil test pit to the standard. </a:t>
            </a:r>
          </a:p>
          <a:p>
            <a:pPr eaLnBrk="1" hangingPunct="1">
              <a:spcBef>
                <a:spcPct val="0"/>
              </a:spcBef>
            </a:pPr>
            <a:endParaRPr lang="en-US" altLang="en-US" dirty="0"/>
          </a:p>
          <a:p>
            <a:pPr eaLnBrk="1" hangingPunct="1">
              <a:spcBef>
                <a:spcPct val="0"/>
              </a:spcBef>
            </a:pPr>
            <a:r>
              <a:rPr lang="en-US" altLang="en-US" dirty="0"/>
              <a:t>Responses would be to seek alternatives to identifying soil characteristics with other means.</a:t>
            </a:r>
          </a:p>
          <a:p>
            <a:pPr eaLnBrk="1" hangingPunct="1">
              <a:spcBef>
                <a:spcPct val="0"/>
              </a:spcBef>
            </a:pPr>
            <a:endParaRPr lang="en-US" altLang="en-US" dirty="0"/>
          </a:p>
          <a:p>
            <a:pPr eaLnBrk="1" hangingPunct="1">
              <a:spcBef>
                <a:spcPct val="0"/>
              </a:spcBef>
            </a:pPr>
            <a:r>
              <a:rPr lang="en-US" altLang="en-US" dirty="0"/>
              <a:t>Nationally,</a:t>
            </a:r>
            <a:r>
              <a:rPr lang="en-US" altLang="en-US" baseline="0" dirty="0"/>
              <a:t> digging soil log test pits is not universal. If auger hole (called “perk holes”) are used locally where the training occurs, these slides can be passed over.</a:t>
            </a:r>
            <a:endParaRPr lang="en-US" altLang="en-US" dirty="0"/>
          </a:p>
        </p:txBody>
      </p:sp>
    </p:spTree>
    <p:extLst>
      <p:ext uri="{BB962C8B-B14F-4D97-AF65-F5344CB8AC3E}">
        <p14:creationId xmlns:p14="http://schemas.microsoft.com/office/powerpoint/2010/main" val="22604338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E306B6-8A46-4B81-B0A2-EC21C845E29E}" type="slidenum">
              <a:rPr lang="en-US" altLang="en-US">
                <a:latin typeface="Arial" panose="020B0604020202020204" pitchFamily="34" charset="0"/>
              </a:rPr>
              <a:pPr>
                <a:spcBef>
                  <a:spcPct val="0"/>
                </a:spcBef>
              </a:pPr>
              <a:t>67</a:t>
            </a:fld>
            <a:endParaRPr lang="en-US" altLang="en-US">
              <a:latin typeface="Arial" panose="020B0604020202020204" pitchFamily="34" charset="0"/>
            </a:endParaRPr>
          </a:p>
        </p:txBody>
      </p:sp>
      <p:sp>
        <p:nvSpPr>
          <p:cNvPr id="1556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 following with participants: Key questions with consideration of current practice from industry. The lack of understanding of the standard and the negative impact of a properly dug excavation on the drainfield component. Site limiting conditions (small lots and repair scenario’s) would also raise debate on an inability to construct a soil test pit to the standard. </a:t>
            </a:r>
          </a:p>
          <a:p>
            <a:pPr eaLnBrk="1" hangingPunct="1">
              <a:spcBef>
                <a:spcPct val="0"/>
              </a:spcBef>
            </a:pPr>
            <a:endParaRPr lang="en-US" altLang="en-US" dirty="0"/>
          </a:p>
          <a:p>
            <a:pPr eaLnBrk="1" hangingPunct="1">
              <a:spcBef>
                <a:spcPct val="0"/>
              </a:spcBef>
            </a:pPr>
            <a:r>
              <a:rPr lang="en-US" altLang="en-US" dirty="0"/>
              <a:t>Responses would be to seek alternatives to identifying soil characteristics with other means.</a:t>
            </a:r>
          </a:p>
          <a:p>
            <a:pPr eaLnBrk="1" hangingPunct="1">
              <a:spcBef>
                <a:spcPct val="0"/>
              </a:spcBef>
            </a:pPr>
            <a:endParaRPr lang="en-US" altLang="en-US" dirty="0"/>
          </a:p>
          <a:p>
            <a:pPr eaLnBrk="1" hangingPunct="1">
              <a:spcBef>
                <a:spcPct val="0"/>
              </a:spcBef>
            </a:pPr>
            <a:r>
              <a:rPr lang="en-US" altLang="en-US" dirty="0"/>
              <a:t>Nationally,</a:t>
            </a:r>
            <a:r>
              <a:rPr lang="en-US" altLang="en-US" baseline="0" dirty="0"/>
              <a:t> digging soil log test pits is not universal. If auger hole (called “perk holes”) are used locally where the training occurs, these slides can be passed over.</a:t>
            </a: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4633329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11787-D286-4168-BB7C-B18E32C4690F}" type="slidenum">
              <a:rPr lang="en-US" altLang="en-US">
                <a:latin typeface="Arial" panose="020B0604020202020204" pitchFamily="34" charset="0"/>
              </a:rPr>
              <a:pPr>
                <a:spcBef>
                  <a:spcPct val="0"/>
                </a:spcBef>
              </a:pPr>
              <a:t>68</a:t>
            </a:fld>
            <a:endParaRPr lang="en-US" altLang="en-US">
              <a:latin typeface="Arial" panose="020B0604020202020204" pitchFamily="34" charset="0"/>
            </a:endParaRPr>
          </a:p>
        </p:txBody>
      </p:sp>
      <p:sp>
        <p:nvSpPr>
          <p:cNvPr id="15974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should review the following with participants: Key questions with consideration of current practice from industry. The lack of understanding of the standard and the negative impact of a properly dug excavation on the drainfield component. Site limiting conditions (small lots and repair scenario’s) would also raise debate on an inability to construct a soil test pit to the standard. </a:t>
            </a:r>
          </a:p>
          <a:p>
            <a:pPr eaLnBrk="1" hangingPunct="1">
              <a:spcBef>
                <a:spcPct val="0"/>
              </a:spcBef>
            </a:pPr>
            <a:endParaRPr lang="en-US" altLang="en-US" dirty="0"/>
          </a:p>
          <a:p>
            <a:pPr eaLnBrk="1" hangingPunct="1">
              <a:spcBef>
                <a:spcPct val="0"/>
              </a:spcBef>
            </a:pPr>
            <a:r>
              <a:rPr lang="en-US" altLang="en-US" dirty="0"/>
              <a:t>Responses would be to seek alternatives to identifying soil characteristics with other means.</a:t>
            </a:r>
          </a:p>
          <a:p>
            <a:pPr eaLnBrk="1" hangingPunct="1">
              <a:spcBef>
                <a:spcPct val="0"/>
              </a:spcBef>
            </a:pPr>
            <a:endParaRPr lang="en-US" altLang="en-US" dirty="0"/>
          </a:p>
          <a:p>
            <a:pPr eaLnBrk="1" hangingPunct="1">
              <a:spcBef>
                <a:spcPct val="0"/>
              </a:spcBef>
            </a:pPr>
            <a:r>
              <a:rPr lang="en-US" altLang="en-US" dirty="0"/>
              <a:t>Nationally,</a:t>
            </a:r>
            <a:r>
              <a:rPr lang="en-US" altLang="en-US" baseline="0" dirty="0"/>
              <a:t> digging soil log test pits is not universal. If auger hole (called “perk holes”) are used locally where the training occurs, these slides can be passed over.</a:t>
            </a: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24835665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C756F5-8A98-4098-A1F2-8598F14CBF3D}" type="slidenum">
              <a:rPr lang="en-US" altLang="en-US">
                <a:latin typeface="Arial" panose="020B0604020202020204" pitchFamily="34" charset="0"/>
              </a:rPr>
              <a:pPr>
                <a:spcBef>
                  <a:spcPct val="0"/>
                </a:spcBef>
              </a:pPr>
              <a:t>69</a:t>
            </a:fld>
            <a:endParaRPr lang="en-US" altLang="en-US">
              <a:latin typeface="Arial" panose="020B0604020202020204" pitchFamily="34" charset="0"/>
            </a:endParaRPr>
          </a:p>
        </p:txBody>
      </p:sp>
      <p:sp>
        <p:nvSpPr>
          <p:cNvPr id="16384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instructor will principally focus on the fact that 95% or greater of the work done with OSS or side sewer work is typically 20’ or less.</a:t>
            </a:r>
          </a:p>
        </p:txBody>
      </p:sp>
    </p:spTree>
    <p:extLst>
      <p:ext uri="{BB962C8B-B14F-4D97-AF65-F5344CB8AC3E}">
        <p14:creationId xmlns:p14="http://schemas.microsoft.com/office/powerpoint/2010/main" val="361700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structure of 29CFR1926 Subpart P</a:t>
            </a:r>
          </a:p>
          <a:p>
            <a:r>
              <a:rPr lang="en-US" dirty="0"/>
              <a:t>It’s relevance is to give participants the ability to navigate to specific sections of the Code as needed to answer questions</a:t>
            </a:r>
            <a:r>
              <a:rPr lang="en-US" baseline="0" dirty="0"/>
              <a:t> when they are on a project.</a:t>
            </a:r>
            <a:endParaRPr lang="en-US" dirty="0"/>
          </a:p>
        </p:txBody>
      </p:sp>
      <p:sp>
        <p:nvSpPr>
          <p:cNvPr id="4" name="Slide Number Placeholder 3"/>
          <p:cNvSpPr>
            <a:spLocks noGrp="1"/>
          </p:cNvSpPr>
          <p:nvPr>
            <p:ph type="sldNum" sz="quarter" idx="10"/>
          </p:nvPr>
        </p:nvSpPr>
        <p:spPr/>
        <p:txBody>
          <a:bodyPr/>
          <a:lstStyle/>
          <a:p>
            <a:fld id="{E9425ECA-3FC7-4799-805B-1843E252153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773194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slope angles. Instructor should introduce and note the soil type “A” is a limitation. In most of the septic and side sewer work, type B or C soils are more common and slope angles will be less.</a:t>
            </a:r>
          </a:p>
        </p:txBody>
      </p:sp>
      <p:sp>
        <p:nvSpPr>
          <p:cNvPr id="4" name="Slide Number Placeholder 3"/>
          <p:cNvSpPr>
            <a:spLocks noGrp="1"/>
          </p:cNvSpPr>
          <p:nvPr>
            <p:ph type="sldNum" sz="quarter" idx="10"/>
          </p:nvPr>
        </p:nvSpPr>
        <p:spPr/>
        <p:txBody>
          <a:bodyPr/>
          <a:lstStyle/>
          <a:p>
            <a:pPr>
              <a:defRPr/>
            </a:pPr>
            <a:fld id="{348A4E20-1B9B-4EEE-A6F0-CD280200EEBB}" type="slidenum">
              <a:rPr lang="en-US" altLang="en-US" smtClean="0"/>
              <a:pPr>
                <a:defRPr/>
              </a:pPr>
              <a:t>70</a:t>
            </a:fld>
            <a:endParaRPr lang="en-US" altLang="en-US"/>
          </a:p>
        </p:txBody>
      </p:sp>
    </p:spTree>
    <p:extLst>
      <p:ext uri="{BB962C8B-B14F-4D97-AF65-F5344CB8AC3E}">
        <p14:creationId xmlns:p14="http://schemas.microsoft.com/office/powerpoint/2010/main" val="12406048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be used to raises awareness to different soil configurations that the competent person needs to be able to recognize and plan for.</a:t>
            </a:r>
          </a:p>
        </p:txBody>
      </p:sp>
      <p:sp>
        <p:nvSpPr>
          <p:cNvPr id="4" name="Slide Number Placeholder 3"/>
          <p:cNvSpPr>
            <a:spLocks noGrp="1"/>
          </p:cNvSpPr>
          <p:nvPr>
            <p:ph type="sldNum" sz="quarter" idx="10"/>
          </p:nvPr>
        </p:nvSpPr>
        <p:spPr/>
        <p:txBody>
          <a:bodyPr/>
          <a:lstStyle/>
          <a:p>
            <a:pPr>
              <a:defRPr/>
            </a:pPr>
            <a:fld id="{348A4E20-1B9B-4EEE-A6F0-CD280200EEBB}" type="slidenum">
              <a:rPr lang="en-US" altLang="en-US" smtClean="0"/>
              <a:pPr>
                <a:defRPr/>
              </a:pPr>
              <a:t>71</a:t>
            </a:fld>
            <a:endParaRPr lang="en-US" altLang="en-US"/>
          </a:p>
        </p:txBody>
      </p:sp>
    </p:spTree>
    <p:extLst>
      <p:ext uri="{BB962C8B-B14F-4D97-AF65-F5344CB8AC3E}">
        <p14:creationId xmlns:p14="http://schemas.microsoft.com/office/powerpoint/2010/main" val="35599094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FA32AD-EC78-4293-8524-9C621C486DD6}" type="slidenum">
              <a:rPr lang="en-US" altLang="en-US">
                <a:latin typeface="Arial" panose="020B0604020202020204" pitchFamily="34" charset="0"/>
              </a:rPr>
              <a:pPr>
                <a:spcBef>
                  <a:spcPct val="0"/>
                </a:spcBef>
              </a:pPr>
              <a:t>72</a:t>
            </a:fld>
            <a:endParaRPr lang="en-US" altLang="en-US">
              <a:latin typeface="Arial" panose="020B0604020202020204" pitchFamily="34" charset="0"/>
            </a:endParaRPr>
          </a:p>
        </p:txBody>
      </p:sp>
      <p:sp>
        <p:nvSpPr>
          <p:cNvPr id="16793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p:txBody>
      </p:sp>
    </p:spTree>
    <p:extLst>
      <p:ext uri="{BB962C8B-B14F-4D97-AF65-F5344CB8AC3E}">
        <p14:creationId xmlns:p14="http://schemas.microsoft.com/office/powerpoint/2010/main" val="6933808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4B2DD3-A23F-4497-B6CE-671252059CB5}" type="slidenum">
              <a:rPr lang="en-US" altLang="en-US">
                <a:latin typeface="Arial" panose="020B0604020202020204" pitchFamily="34" charset="0"/>
              </a:rPr>
              <a:pPr>
                <a:spcBef>
                  <a:spcPct val="0"/>
                </a:spcBef>
              </a:pPr>
              <a:t>73</a:t>
            </a:fld>
            <a:endParaRPr lang="en-US" altLang="en-US">
              <a:latin typeface="Arial" panose="020B0604020202020204" pitchFamily="34" charset="0"/>
            </a:endParaRPr>
          </a:p>
        </p:txBody>
      </p:sp>
      <p:sp>
        <p:nvSpPr>
          <p:cNvPr id="1699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33849113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926278-9C58-43B9-8AEF-40BE14453F2C}" type="slidenum">
              <a:rPr lang="en-US" altLang="en-US">
                <a:latin typeface="Arial" panose="020B0604020202020204" pitchFamily="34" charset="0"/>
              </a:rPr>
              <a:pPr>
                <a:spcBef>
                  <a:spcPct val="0"/>
                </a:spcBef>
              </a:pPr>
              <a:t>74</a:t>
            </a:fld>
            <a:endParaRPr lang="en-US" altLang="en-US">
              <a:latin typeface="Arial" panose="020B0604020202020204" pitchFamily="34" charset="0"/>
            </a:endParaRPr>
          </a:p>
        </p:txBody>
      </p:sp>
      <p:sp>
        <p:nvSpPr>
          <p:cNvPr id="1720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29200905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71ED4F-3056-4471-A766-D54403914887}" type="slidenum">
              <a:rPr lang="en-US" altLang="en-US">
                <a:latin typeface="Arial" panose="020B0604020202020204" pitchFamily="34" charset="0"/>
              </a:rPr>
              <a:pPr>
                <a:spcBef>
                  <a:spcPct val="0"/>
                </a:spcBef>
              </a:pPr>
              <a:t>75</a:t>
            </a:fld>
            <a:endParaRPr lang="en-US" altLang="en-US">
              <a:latin typeface="Arial" panose="020B0604020202020204" pitchFamily="34" charset="0"/>
            </a:endParaRPr>
          </a:p>
        </p:txBody>
      </p:sp>
      <p:sp>
        <p:nvSpPr>
          <p:cNvPr id="17408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22341534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1DAF36-E489-45B5-A352-8243391477F9}" type="slidenum">
              <a:rPr lang="en-US" altLang="en-US">
                <a:latin typeface="Arial" panose="020B0604020202020204" pitchFamily="34" charset="0"/>
              </a:rPr>
              <a:pPr>
                <a:spcBef>
                  <a:spcPct val="0"/>
                </a:spcBef>
              </a:pPr>
              <a:t>76</a:t>
            </a:fld>
            <a:endParaRPr lang="en-US" altLang="en-US">
              <a:latin typeface="Arial" panose="020B0604020202020204" pitchFamily="34" charset="0"/>
            </a:endParaRPr>
          </a:p>
        </p:txBody>
      </p:sp>
      <p:sp>
        <p:nvSpPr>
          <p:cNvPr id="1761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instructor will principally focus on the fact that 95% or greater of the work done with septic or side sewer work is typically 20’ or less.</a:t>
            </a:r>
          </a:p>
          <a:p>
            <a:pPr eaLnBrk="1" hangingPunct="1">
              <a:spcBef>
                <a:spcPct val="0"/>
              </a:spcBef>
            </a:pPr>
            <a:endParaRPr lang="en-US" altLang="en-US" dirty="0"/>
          </a:p>
        </p:txBody>
      </p:sp>
    </p:spTree>
    <p:extLst>
      <p:ext uri="{BB962C8B-B14F-4D97-AF65-F5344CB8AC3E}">
        <p14:creationId xmlns:p14="http://schemas.microsoft.com/office/powerpoint/2010/main" val="19635103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4627EA-121B-42A0-8836-2A2252272747}" type="slidenum">
              <a:rPr lang="en-US" altLang="en-US">
                <a:latin typeface="Arial" panose="020B0604020202020204" pitchFamily="34" charset="0"/>
              </a:rPr>
              <a:pPr>
                <a:spcBef>
                  <a:spcPct val="0"/>
                </a:spcBef>
              </a:pPr>
              <a:t>77</a:t>
            </a:fld>
            <a:endParaRPr lang="en-US" altLang="en-US">
              <a:latin typeface="Arial" panose="020B0604020202020204" pitchFamily="34" charset="0"/>
            </a:endParaRPr>
          </a:p>
        </p:txBody>
      </p:sp>
      <p:sp>
        <p:nvSpPr>
          <p:cNvPr id="17817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key points on slide, the instructor should either reference availability of these appendices or have them available as a handout.</a:t>
            </a:r>
          </a:p>
          <a:p>
            <a:pPr eaLnBrk="1" hangingPunct="1">
              <a:spcBef>
                <a:spcPct val="0"/>
              </a:spcBef>
            </a:pPr>
            <a:endParaRPr lang="en-US" altLang="en-US"/>
          </a:p>
        </p:txBody>
      </p:sp>
    </p:spTree>
    <p:extLst>
      <p:ext uri="{BB962C8B-B14F-4D97-AF65-F5344CB8AC3E}">
        <p14:creationId xmlns:p14="http://schemas.microsoft.com/office/powerpoint/2010/main" val="31370076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094F94-B4AF-46B5-833A-A688BAEBCD2C}" type="slidenum">
              <a:rPr lang="en-US" altLang="en-US">
                <a:latin typeface="Arial" panose="020B0604020202020204" pitchFamily="34" charset="0"/>
              </a:rPr>
              <a:pPr>
                <a:spcBef>
                  <a:spcPct val="0"/>
                </a:spcBef>
              </a:pPr>
              <a:t>78</a:t>
            </a:fld>
            <a:endParaRPr lang="en-US" altLang="en-US">
              <a:latin typeface="Arial" panose="020B0604020202020204" pitchFamily="34" charset="0"/>
            </a:endParaRPr>
          </a:p>
        </p:txBody>
      </p:sp>
      <p:sp>
        <p:nvSpPr>
          <p:cNvPr id="1802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35498786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60F55E-EEC3-40D3-9E0A-ADA5E4DDD467}" type="slidenum">
              <a:rPr lang="en-US" altLang="en-US">
                <a:latin typeface="Arial" panose="020B0604020202020204" pitchFamily="34" charset="0"/>
              </a:rPr>
              <a:pPr>
                <a:spcBef>
                  <a:spcPct val="0"/>
                </a:spcBef>
              </a:pPr>
              <a:t>79</a:t>
            </a:fld>
            <a:endParaRPr lang="en-US" altLang="en-US">
              <a:latin typeface="Arial" panose="020B0604020202020204" pitchFamily="34" charset="0"/>
            </a:endParaRPr>
          </a:p>
        </p:txBody>
      </p:sp>
      <p:sp>
        <p:nvSpPr>
          <p:cNvPr id="18227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3980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structure of 29CFR1926 Subpart P Appendices A through F</a:t>
            </a:r>
          </a:p>
          <a:p>
            <a:r>
              <a:rPr lang="en-US" dirty="0"/>
              <a:t>It’s relevance is to give participants the ability to navigate to specific sections of the Code as needed to answer questions</a:t>
            </a:r>
            <a:r>
              <a:rPr lang="en-US" baseline="0" dirty="0"/>
              <a:t> when they are on a project.</a:t>
            </a:r>
            <a:endParaRPr lang="en-US" dirty="0"/>
          </a:p>
          <a:p>
            <a:endParaRPr lang="en-US" dirty="0"/>
          </a:p>
        </p:txBody>
      </p:sp>
      <p:sp>
        <p:nvSpPr>
          <p:cNvPr id="4" name="Slide Number Placeholder 3"/>
          <p:cNvSpPr>
            <a:spLocks noGrp="1"/>
          </p:cNvSpPr>
          <p:nvPr>
            <p:ph type="sldNum" sz="quarter" idx="10"/>
          </p:nvPr>
        </p:nvSpPr>
        <p:spPr/>
        <p:txBody>
          <a:bodyPr/>
          <a:lstStyle/>
          <a:p>
            <a:fld id="{E9425ECA-3FC7-4799-805B-1843E252153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762609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36F58B-AB82-40F8-8B32-3E47D25EA91B}" type="slidenum">
              <a:rPr lang="en-US" altLang="en-US">
                <a:latin typeface="Arial" panose="020B0604020202020204" pitchFamily="34" charset="0"/>
              </a:rPr>
              <a:pPr>
                <a:spcBef>
                  <a:spcPct val="0"/>
                </a:spcBef>
              </a:pPr>
              <a:t>80</a:t>
            </a:fld>
            <a:endParaRPr lang="en-US" altLang="en-US">
              <a:latin typeface="Arial" panose="020B0604020202020204" pitchFamily="34" charset="0"/>
            </a:endParaRPr>
          </a:p>
        </p:txBody>
      </p:sp>
      <p:sp>
        <p:nvSpPr>
          <p:cNvPr id="1843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key points on the slide.</a:t>
            </a:r>
          </a:p>
          <a:p>
            <a:pPr eaLnBrk="1" hangingPunct="1">
              <a:spcBef>
                <a:spcPct val="0"/>
              </a:spcBef>
            </a:pPr>
            <a:endParaRPr lang="en-US" altLang="en-US"/>
          </a:p>
        </p:txBody>
      </p:sp>
    </p:spTree>
    <p:extLst>
      <p:ext uri="{BB962C8B-B14F-4D97-AF65-F5344CB8AC3E}">
        <p14:creationId xmlns:p14="http://schemas.microsoft.com/office/powerpoint/2010/main" val="39257260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8F35C0-D04E-4875-8734-ED86F5081639}" type="slidenum">
              <a:rPr lang="en-US" altLang="en-US">
                <a:latin typeface="Arial" panose="020B0604020202020204" pitchFamily="34" charset="0"/>
              </a:rPr>
              <a:pPr>
                <a:spcBef>
                  <a:spcPct val="0"/>
                </a:spcBef>
              </a:pPr>
              <a:t>81</a:t>
            </a:fld>
            <a:endParaRPr lang="en-US" altLang="en-US">
              <a:latin typeface="Arial" panose="020B0604020202020204" pitchFamily="34" charset="0"/>
            </a:endParaRPr>
          </a:p>
        </p:txBody>
      </p:sp>
      <p:sp>
        <p:nvSpPr>
          <p:cNvPr id="1863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26273225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494042-3454-4A0B-AA67-7511CC272A8E}" type="slidenum">
              <a:rPr lang="en-US" altLang="en-US">
                <a:latin typeface="Arial" panose="020B0604020202020204" pitchFamily="34" charset="0"/>
              </a:rPr>
              <a:pPr>
                <a:spcBef>
                  <a:spcPct val="0"/>
                </a:spcBef>
              </a:pPr>
              <a:t>82</a:t>
            </a:fld>
            <a:endParaRPr lang="en-US" altLang="en-US">
              <a:latin typeface="Arial" panose="020B0604020202020204" pitchFamily="34" charset="0"/>
            </a:endParaRPr>
          </a:p>
        </p:txBody>
      </p:sp>
      <p:sp>
        <p:nvSpPr>
          <p:cNvPr id="1884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42626389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0544C7-CE79-4434-9269-8886F770BE05}" type="slidenum">
              <a:rPr lang="en-US" altLang="en-US">
                <a:latin typeface="Arial" panose="020B0604020202020204" pitchFamily="34" charset="0"/>
              </a:rPr>
              <a:pPr>
                <a:spcBef>
                  <a:spcPct val="0"/>
                </a:spcBef>
              </a:pPr>
              <a:t>83</a:t>
            </a:fld>
            <a:endParaRPr lang="en-US" altLang="en-US">
              <a:latin typeface="Arial" panose="020B0604020202020204" pitchFamily="34" charset="0"/>
            </a:endParaRPr>
          </a:p>
        </p:txBody>
      </p:sp>
      <p:sp>
        <p:nvSpPr>
          <p:cNvPr id="19046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26942161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A2BB4B-A4F6-4427-B515-9F2A6E6AB40B}" type="slidenum">
              <a:rPr lang="en-US" altLang="en-US">
                <a:latin typeface="Arial" panose="020B0604020202020204" pitchFamily="34" charset="0"/>
              </a:rPr>
              <a:pPr>
                <a:spcBef>
                  <a:spcPct val="0"/>
                </a:spcBef>
              </a:pPr>
              <a:t>84</a:t>
            </a:fld>
            <a:endParaRPr lang="en-US" altLang="en-US">
              <a:latin typeface="Arial" panose="020B0604020202020204" pitchFamily="34" charset="0"/>
            </a:endParaRPr>
          </a:p>
        </p:txBody>
      </p:sp>
      <p:sp>
        <p:nvSpPr>
          <p:cNvPr id="19251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637226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FFDB7E-140C-4CD9-B05A-175C803F5316}" type="slidenum">
              <a:rPr lang="en-US" altLang="en-US">
                <a:latin typeface="Arial" panose="020B0604020202020204" pitchFamily="34" charset="0"/>
              </a:rPr>
              <a:pPr>
                <a:spcBef>
                  <a:spcPct val="0"/>
                </a:spcBef>
              </a:pPr>
              <a:t>85</a:t>
            </a:fld>
            <a:endParaRPr lang="en-US" altLang="en-US">
              <a:latin typeface="Arial" panose="020B0604020202020204" pitchFamily="34" charset="0"/>
            </a:endParaRPr>
          </a:p>
        </p:txBody>
      </p:sp>
      <p:sp>
        <p:nvSpPr>
          <p:cNvPr id="19456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22136703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66F76B-2B24-4BA0-9880-05017C2EB182}" type="slidenum">
              <a:rPr lang="en-US" altLang="en-US">
                <a:latin typeface="Arial" panose="020B0604020202020204" pitchFamily="34" charset="0"/>
              </a:rPr>
              <a:pPr>
                <a:spcBef>
                  <a:spcPct val="0"/>
                </a:spcBef>
              </a:pPr>
              <a:t>86</a:t>
            </a:fld>
            <a:endParaRPr lang="en-US" altLang="en-US">
              <a:latin typeface="Arial" panose="020B0604020202020204" pitchFamily="34" charset="0"/>
            </a:endParaRPr>
          </a:p>
        </p:txBody>
      </p:sp>
      <p:sp>
        <p:nvSpPr>
          <p:cNvPr id="19661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42221814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C31C44-0DDE-4988-9F4C-552298F8AE67}" type="slidenum">
              <a:rPr lang="en-US" altLang="en-US">
                <a:latin typeface="Arial" panose="020B0604020202020204" pitchFamily="34" charset="0"/>
              </a:rPr>
              <a:pPr>
                <a:spcBef>
                  <a:spcPct val="0"/>
                </a:spcBef>
              </a:pPr>
              <a:t>87</a:t>
            </a:fld>
            <a:endParaRPr lang="en-US" altLang="en-US">
              <a:latin typeface="Arial" panose="020B0604020202020204" pitchFamily="34" charset="0"/>
            </a:endParaRPr>
          </a:p>
        </p:txBody>
      </p:sp>
      <p:sp>
        <p:nvSpPr>
          <p:cNvPr id="1986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8726001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491788-78F6-4AE6-97A2-B5305294FB17}" type="slidenum">
              <a:rPr lang="en-US" altLang="en-US">
                <a:latin typeface="Arial" panose="020B0604020202020204" pitchFamily="34" charset="0"/>
              </a:rPr>
              <a:pPr>
                <a:spcBef>
                  <a:spcPct val="0"/>
                </a:spcBef>
              </a:pPr>
              <a:t>88</a:t>
            </a:fld>
            <a:endParaRPr lang="en-US" altLang="en-US">
              <a:latin typeface="Arial" panose="020B0604020202020204" pitchFamily="34" charset="0"/>
            </a:endParaRPr>
          </a:p>
        </p:txBody>
      </p:sp>
      <p:sp>
        <p:nvSpPr>
          <p:cNvPr id="2007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33849952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795D04-54D0-456D-8BCD-E26FD94667C4}" type="slidenum">
              <a:rPr lang="en-US" altLang="en-US">
                <a:latin typeface="Arial" panose="020B0604020202020204" pitchFamily="34" charset="0"/>
              </a:rPr>
              <a:pPr>
                <a:spcBef>
                  <a:spcPct val="0"/>
                </a:spcBef>
              </a:pPr>
              <a:t>89</a:t>
            </a:fld>
            <a:endParaRPr lang="en-US" altLang="en-US">
              <a:latin typeface="Arial" panose="020B0604020202020204" pitchFamily="34" charset="0"/>
            </a:endParaRPr>
          </a:p>
        </p:txBody>
      </p:sp>
      <p:sp>
        <p:nvSpPr>
          <p:cNvPr id="2027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127432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additional awareness for participants as they navigate to specific sections of the Code as needed to answer questions</a:t>
            </a:r>
            <a:r>
              <a:rPr lang="en-US" baseline="0" dirty="0"/>
              <a:t> when they are on a project. Visual case studies used later in the presentation will allow the instructor to conduct a group activity with the group to learn how to navigate more thoroughly into the standard to identify applicable standards to any construction project.</a:t>
            </a:r>
            <a:endParaRPr lang="en-US" dirty="0"/>
          </a:p>
          <a:p>
            <a:endParaRPr lang="en-US" dirty="0"/>
          </a:p>
        </p:txBody>
      </p:sp>
      <p:sp>
        <p:nvSpPr>
          <p:cNvPr id="4" name="Slide Number Placeholder 3"/>
          <p:cNvSpPr>
            <a:spLocks noGrp="1"/>
          </p:cNvSpPr>
          <p:nvPr>
            <p:ph type="sldNum" sz="quarter" idx="10"/>
          </p:nvPr>
        </p:nvSpPr>
        <p:spPr/>
        <p:txBody>
          <a:bodyPr/>
          <a:lstStyle/>
          <a:p>
            <a:fld id="{E9425ECA-3FC7-4799-805B-1843E252153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291549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E52DF6-136B-471E-9648-31EA70450B82}" type="slidenum">
              <a:rPr lang="en-US" altLang="en-US">
                <a:latin typeface="Arial" panose="020B0604020202020204" pitchFamily="34" charset="0"/>
              </a:rPr>
              <a:pPr>
                <a:spcBef>
                  <a:spcPct val="0"/>
                </a:spcBef>
              </a:pPr>
              <a:t>90</a:t>
            </a:fld>
            <a:endParaRPr lang="en-US" altLang="en-US">
              <a:latin typeface="Arial" panose="020B0604020202020204" pitchFamily="34" charset="0"/>
            </a:endParaRPr>
          </a:p>
        </p:txBody>
      </p:sp>
      <p:sp>
        <p:nvSpPr>
          <p:cNvPr id="2048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19045665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085388-36B6-4F73-88B9-81EFE2264AFF}" type="slidenum">
              <a:rPr lang="en-US" altLang="en-US">
                <a:latin typeface="Arial" panose="020B0604020202020204" pitchFamily="34" charset="0"/>
              </a:rPr>
              <a:pPr>
                <a:spcBef>
                  <a:spcPct val="0"/>
                </a:spcBef>
              </a:pPr>
              <a:t>91</a:t>
            </a:fld>
            <a:endParaRPr lang="en-US" altLang="en-US">
              <a:latin typeface="Arial" panose="020B0604020202020204" pitchFamily="34" charset="0"/>
            </a:endParaRPr>
          </a:p>
        </p:txBody>
      </p:sp>
      <p:sp>
        <p:nvSpPr>
          <p:cNvPr id="2068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slide including the program administrative requirements listed in the content of the slide.</a:t>
            </a:r>
          </a:p>
          <a:p>
            <a:pPr eaLnBrk="1" hangingPunct="1">
              <a:spcBef>
                <a:spcPct val="0"/>
              </a:spcBef>
            </a:pPr>
            <a:endParaRPr lang="en-US" altLang="en-US" dirty="0"/>
          </a:p>
        </p:txBody>
      </p:sp>
    </p:spTree>
    <p:extLst>
      <p:ext uri="{BB962C8B-B14F-4D97-AF65-F5344CB8AC3E}">
        <p14:creationId xmlns:p14="http://schemas.microsoft.com/office/powerpoint/2010/main" val="34560098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Very tight working conditions: Single length, double stack trench boxes with worker in the trench box. You can see the worker has placed a shovel at the back of the box to give him a physical warning of the limits. The competent person is monitoring, but the rule says egress must be provided. The instructor should point out in this slide: “Where is the ladder?” You can see it on the right hand side of the picture laying on the ground. The discussion can expand with a question to the group about “why is the ladder not in place?” “ What could be a solution?” The depth of the excavation and the limited reach of the equipment barely allows the worker to be in the trench. The solution would have been to double the length of the protection by adding two more boxes.</a:t>
            </a:r>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917E0A3F-CC8F-49D0-94F1-B355124545DD}" type="slidenum">
              <a:rPr lang="en-US" altLang="en-US"/>
              <a:pPr/>
              <a:t>92</a:t>
            </a:fld>
            <a:endParaRPr lang="en-US" altLang="en-US"/>
          </a:p>
        </p:txBody>
      </p:sp>
    </p:spTree>
    <p:extLst>
      <p:ext uri="{BB962C8B-B14F-4D97-AF65-F5344CB8AC3E}">
        <p14:creationId xmlns:p14="http://schemas.microsoft.com/office/powerpoint/2010/main" val="12261421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F588D9-B0D3-4EAF-BA6C-1DD82185C310}" type="slidenum">
              <a:rPr lang="en-US" altLang="en-US">
                <a:latin typeface="Arial" panose="020B0604020202020204" pitchFamily="34" charset="0"/>
              </a:rPr>
              <a:pPr>
                <a:spcBef>
                  <a:spcPct val="0"/>
                </a:spcBef>
              </a:pPr>
              <a:t>93</a:t>
            </a:fld>
            <a:endParaRPr lang="en-US" altLang="en-US">
              <a:latin typeface="Arial" panose="020B0604020202020204"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this definition of “competent person”. Key points are their ability to recognize hazards, authority to do something to mitigate them and understands the application of the rule to do so responsibly.</a:t>
            </a:r>
          </a:p>
          <a:p>
            <a:pPr eaLnBrk="1" hangingPunct="1">
              <a:spcBef>
                <a:spcPct val="0"/>
              </a:spcBef>
            </a:pPr>
            <a:endParaRPr lang="en-US" altLang="en-US" dirty="0"/>
          </a:p>
        </p:txBody>
      </p:sp>
    </p:spTree>
    <p:extLst>
      <p:ext uri="{BB962C8B-B14F-4D97-AF65-F5344CB8AC3E}">
        <p14:creationId xmlns:p14="http://schemas.microsoft.com/office/powerpoint/2010/main" val="42483912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0178CB-E672-4463-AAF9-B7FAFAE72A2F}" type="slidenum">
              <a:rPr lang="en-US" altLang="en-US">
                <a:latin typeface="Arial" panose="020B0604020202020204" pitchFamily="34" charset="0"/>
              </a:rPr>
              <a:pPr>
                <a:spcBef>
                  <a:spcPct val="0"/>
                </a:spcBef>
              </a:pPr>
              <a:t>94</a:t>
            </a:fld>
            <a:endParaRPr lang="en-US" altLang="en-US">
              <a:latin typeface="Arial" panose="020B0604020202020204" pitchFamily="34"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the slide.</a:t>
            </a:r>
          </a:p>
          <a:p>
            <a:pPr eaLnBrk="1" hangingPunct="1">
              <a:spcBef>
                <a:spcPct val="0"/>
              </a:spcBef>
            </a:pPr>
            <a:endParaRPr lang="en-US" altLang="en-US" dirty="0"/>
          </a:p>
        </p:txBody>
      </p:sp>
    </p:spTree>
    <p:extLst>
      <p:ext uri="{BB962C8B-B14F-4D97-AF65-F5344CB8AC3E}">
        <p14:creationId xmlns:p14="http://schemas.microsoft.com/office/powerpoint/2010/main" val="2031852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650DC1-B8FB-4DD1-A686-2887B1A4E48B}" type="slidenum">
              <a:rPr lang="en-US" altLang="en-US">
                <a:latin typeface="Arial" panose="020B0604020202020204" pitchFamily="34" charset="0"/>
              </a:rPr>
              <a:pPr>
                <a:spcBef>
                  <a:spcPct val="0"/>
                </a:spcBef>
              </a:pPr>
              <a:t>95</a:t>
            </a:fld>
            <a:endParaRPr lang="en-US" altLang="en-US">
              <a:latin typeface="Arial" panose="020B0604020202020204"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key points on the slide. This area of responsibility is often not well defined, documented or enforced by small business employers.</a:t>
            </a:r>
          </a:p>
          <a:p>
            <a:pPr eaLnBrk="1" hangingPunct="1">
              <a:spcBef>
                <a:spcPct val="0"/>
              </a:spcBef>
            </a:pPr>
            <a:endParaRPr lang="en-US" altLang="en-US"/>
          </a:p>
        </p:txBody>
      </p:sp>
    </p:spTree>
    <p:extLst>
      <p:ext uri="{BB962C8B-B14F-4D97-AF65-F5344CB8AC3E}">
        <p14:creationId xmlns:p14="http://schemas.microsoft.com/office/powerpoint/2010/main" val="31823623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AF9294-C21E-4889-A960-5DA62E4739D3}" type="slidenum">
              <a:rPr lang="en-US" altLang="en-US">
                <a:latin typeface="Arial" panose="020B0604020202020204" pitchFamily="34" charset="0"/>
              </a:rPr>
              <a:pPr>
                <a:spcBef>
                  <a:spcPct val="0"/>
                </a:spcBef>
              </a:pPr>
              <a:t>96</a:t>
            </a:fld>
            <a:endParaRPr lang="en-US" altLang="en-US">
              <a:latin typeface="Arial" panose="020B0604020202020204" pitchFamily="34"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key points on the slide. The instructor should highlight the differences between soil classification under the OSHA Excavation and Trench Safety standards are a different scheme than that of OSS design soil classification methods for application loading rates. While the two overlap, they are inherently different. The competent person onsite should be trained to understand the variation in standards of application and how they relate to each other.</a:t>
            </a:r>
          </a:p>
          <a:p>
            <a:pPr eaLnBrk="1" hangingPunct="1">
              <a:spcBef>
                <a:spcPct val="0"/>
              </a:spcBef>
            </a:pPr>
            <a:endParaRPr lang="en-US" altLang="en-US" dirty="0"/>
          </a:p>
        </p:txBody>
      </p:sp>
    </p:spTree>
    <p:extLst>
      <p:ext uri="{BB962C8B-B14F-4D97-AF65-F5344CB8AC3E}">
        <p14:creationId xmlns:p14="http://schemas.microsoft.com/office/powerpoint/2010/main" val="26852494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endParaRPr lang="en-US" altLang="en-US"/>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143" indent="-284616">
              <a:defRPr>
                <a:solidFill>
                  <a:schemeClr val="tx1"/>
                </a:solidFill>
                <a:latin typeface="Arial" panose="020B0604020202020204" pitchFamily="34" charset="0"/>
              </a:defRPr>
            </a:lvl2pPr>
            <a:lvl3pPr marL="1141523" indent="-227999">
              <a:defRPr>
                <a:solidFill>
                  <a:schemeClr val="tx1"/>
                </a:solidFill>
                <a:latin typeface="Arial" panose="020B0604020202020204" pitchFamily="34" charset="0"/>
              </a:defRPr>
            </a:lvl3pPr>
            <a:lvl4pPr marL="1599050" indent="-227999">
              <a:defRPr>
                <a:solidFill>
                  <a:schemeClr val="tx1"/>
                </a:solidFill>
                <a:latin typeface="Arial" panose="020B0604020202020204" pitchFamily="34" charset="0"/>
              </a:defRPr>
            </a:lvl4pPr>
            <a:lvl5pPr marL="2056577" indent="-227999">
              <a:defRPr>
                <a:solidFill>
                  <a:schemeClr val="tx1"/>
                </a:solidFill>
                <a:latin typeface="Arial" panose="020B0604020202020204" pitchFamily="34" charset="0"/>
              </a:defRPr>
            </a:lvl5pPr>
            <a:lvl6pPr marL="2497272" indent="-227999" eaLnBrk="0" fontAlgn="base" hangingPunct="0">
              <a:spcBef>
                <a:spcPct val="0"/>
              </a:spcBef>
              <a:spcAft>
                <a:spcPct val="0"/>
              </a:spcAft>
              <a:defRPr>
                <a:solidFill>
                  <a:schemeClr val="tx1"/>
                </a:solidFill>
                <a:latin typeface="Arial" panose="020B0604020202020204" pitchFamily="34" charset="0"/>
              </a:defRPr>
            </a:lvl6pPr>
            <a:lvl7pPr marL="2937967" indent="-227999" eaLnBrk="0" fontAlgn="base" hangingPunct="0">
              <a:spcBef>
                <a:spcPct val="0"/>
              </a:spcBef>
              <a:spcAft>
                <a:spcPct val="0"/>
              </a:spcAft>
              <a:defRPr>
                <a:solidFill>
                  <a:schemeClr val="tx1"/>
                </a:solidFill>
                <a:latin typeface="Arial" panose="020B0604020202020204" pitchFamily="34" charset="0"/>
              </a:defRPr>
            </a:lvl7pPr>
            <a:lvl8pPr marL="3378662" indent="-227999" eaLnBrk="0" fontAlgn="base" hangingPunct="0">
              <a:spcBef>
                <a:spcPct val="0"/>
              </a:spcBef>
              <a:spcAft>
                <a:spcPct val="0"/>
              </a:spcAft>
              <a:defRPr>
                <a:solidFill>
                  <a:schemeClr val="tx1"/>
                </a:solidFill>
                <a:latin typeface="Arial" panose="020B0604020202020204" pitchFamily="34" charset="0"/>
              </a:defRPr>
            </a:lvl8pPr>
            <a:lvl9pPr marL="3819357" indent="-227999" eaLnBrk="0" fontAlgn="base" hangingPunct="0">
              <a:spcBef>
                <a:spcPct val="0"/>
              </a:spcBef>
              <a:spcAft>
                <a:spcPct val="0"/>
              </a:spcAft>
              <a:defRPr>
                <a:solidFill>
                  <a:schemeClr val="tx1"/>
                </a:solidFill>
                <a:latin typeface="Arial" panose="020B0604020202020204" pitchFamily="34" charset="0"/>
              </a:defRPr>
            </a:lvl9pPr>
          </a:lstStyle>
          <a:p>
            <a:fld id="{B620344A-DBAE-4CFA-B043-A0C2D0A9FF62}" type="slidenum">
              <a:rPr lang="en-US" altLang="en-US"/>
              <a:pPr/>
              <a:t>97</a:t>
            </a:fld>
            <a:endParaRPr lang="en-US" altLang="en-US"/>
          </a:p>
        </p:txBody>
      </p:sp>
    </p:spTree>
    <p:extLst>
      <p:ext uri="{BB962C8B-B14F-4D97-AF65-F5344CB8AC3E}">
        <p14:creationId xmlns:p14="http://schemas.microsoft.com/office/powerpoint/2010/main" val="28809230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5F4716-B1A6-4F39-9F2A-A81A1368CC95}" type="slidenum">
              <a:rPr lang="en-US" altLang="en-US">
                <a:latin typeface="Arial" panose="020B0604020202020204" pitchFamily="34" charset="0"/>
              </a:rPr>
              <a:pPr>
                <a:spcBef>
                  <a:spcPct val="0"/>
                </a:spcBef>
              </a:pPr>
              <a:t>98</a:t>
            </a:fld>
            <a:endParaRPr lang="en-US" altLang="en-US">
              <a:latin typeface="Arial" panose="020B0604020202020204" pitchFamily="34" charset="0"/>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pPr eaLnBrk="1" hangingPunct="1">
              <a:lnSpc>
                <a:spcPct val="120000"/>
              </a:lnSpc>
              <a:spcBef>
                <a:spcPct val="0"/>
              </a:spcBef>
            </a:pPr>
            <a:endParaRPr lang="en-US" altLang="en-US"/>
          </a:p>
        </p:txBody>
      </p:sp>
    </p:spTree>
    <p:extLst>
      <p:ext uri="{BB962C8B-B14F-4D97-AF65-F5344CB8AC3E}">
        <p14:creationId xmlns:p14="http://schemas.microsoft.com/office/powerpoint/2010/main" val="18735958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143" indent="-284616">
              <a:spcBef>
                <a:spcPct val="30000"/>
              </a:spcBef>
              <a:defRPr sz="1200">
                <a:solidFill>
                  <a:schemeClr val="tx1"/>
                </a:solidFill>
                <a:latin typeface="Calibri" panose="020F0502020204030204" pitchFamily="34" charset="0"/>
              </a:defRPr>
            </a:lvl2pPr>
            <a:lvl3pPr marL="1141523" indent="-227999">
              <a:spcBef>
                <a:spcPct val="30000"/>
              </a:spcBef>
              <a:defRPr sz="1200">
                <a:solidFill>
                  <a:schemeClr val="tx1"/>
                </a:solidFill>
                <a:latin typeface="Calibri" panose="020F0502020204030204" pitchFamily="34" charset="0"/>
              </a:defRPr>
            </a:lvl3pPr>
            <a:lvl4pPr marL="1599050" indent="-227999">
              <a:spcBef>
                <a:spcPct val="30000"/>
              </a:spcBef>
              <a:defRPr sz="1200">
                <a:solidFill>
                  <a:schemeClr val="tx1"/>
                </a:solidFill>
                <a:latin typeface="Calibri" panose="020F0502020204030204" pitchFamily="34" charset="0"/>
              </a:defRPr>
            </a:lvl4pPr>
            <a:lvl5pPr marL="2056577" indent="-227999">
              <a:spcBef>
                <a:spcPct val="30000"/>
              </a:spcBef>
              <a:defRPr sz="1200">
                <a:solidFill>
                  <a:schemeClr val="tx1"/>
                </a:solidFill>
                <a:latin typeface="Calibri" panose="020F0502020204030204" pitchFamily="34" charset="0"/>
              </a:defRPr>
            </a:lvl5pPr>
            <a:lvl6pPr marL="2497272" indent="-227999" eaLnBrk="0" fontAlgn="base" hangingPunct="0">
              <a:spcBef>
                <a:spcPct val="30000"/>
              </a:spcBef>
              <a:spcAft>
                <a:spcPct val="0"/>
              </a:spcAft>
              <a:defRPr sz="1200">
                <a:solidFill>
                  <a:schemeClr val="tx1"/>
                </a:solidFill>
                <a:latin typeface="Calibri" panose="020F0502020204030204" pitchFamily="34" charset="0"/>
              </a:defRPr>
            </a:lvl6pPr>
            <a:lvl7pPr marL="2937967" indent="-227999" eaLnBrk="0" fontAlgn="base" hangingPunct="0">
              <a:spcBef>
                <a:spcPct val="30000"/>
              </a:spcBef>
              <a:spcAft>
                <a:spcPct val="0"/>
              </a:spcAft>
              <a:defRPr sz="1200">
                <a:solidFill>
                  <a:schemeClr val="tx1"/>
                </a:solidFill>
                <a:latin typeface="Calibri" panose="020F0502020204030204" pitchFamily="34" charset="0"/>
              </a:defRPr>
            </a:lvl7pPr>
            <a:lvl8pPr marL="3378662" indent="-227999" eaLnBrk="0" fontAlgn="base" hangingPunct="0">
              <a:spcBef>
                <a:spcPct val="30000"/>
              </a:spcBef>
              <a:spcAft>
                <a:spcPct val="0"/>
              </a:spcAft>
              <a:defRPr sz="1200">
                <a:solidFill>
                  <a:schemeClr val="tx1"/>
                </a:solidFill>
                <a:latin typeface="Calibri" panose="020F0502020204030204" pitchFamily="34" charset="0"/>
              </a:defRPr>
            </a:lvl8pPr>
            <a:lvl9pPr marL="3819357" indent="-22799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D087A0-E4A4-4B68-904C-EC355BC59387}" type="slidenum">
              <a:rPr lang="en-US" altLang="en-US">
                <a:latin typeface="Arial" panose="020B0604020202020204" pitchFamily="34" charset="0"/>
              </a:rPr>
              <a:pPr>
                <a:spcBef>
                  <a:spcPct val="0"/>
                </a:spcBef>
              </a:pPr>
              <a:t>99</a:t>
            </a:fld>
            <a:endParaRPr lang="en-US" altLang="en-US">
              <a:latin typeface="Arial" panose="020B0604020202020204" pitchFamily="34" charset="0"/>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key points on the slide, if possible the instructor should provide some basic examples of soils for a more hands on approach to soil texturing.</a:t>
            </a:r>
          </a:p>
          <a:p>
            <a:pPr eaLnBrk="1" hangingPunct="1">
              <a:spcBef>
                <a:spcPct val="0"/>
              </a:spcBef>
            </a:pPr>
            <a:endParaRPr lang="en-US" altLang="en-US"/>
          </a:p>
        </p:txBody>
      </p:sp>
    </p:spTree>
    <p:extLst>
      <p:ext uri="{BB962C8B-B14F-4D97-AF65-F5344CB8AC3E}">
        <p14:creationId xmlns:p14="http://schemas.microsoft.com/office/powerpoint/2010/main" val="47515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AAC4828-E0D0-420C-A77D-00E48BF7BA5D}"/>
              </a:ext>
            </a:extLst>
          </p:cNvPr>
          <p:cNvSpPr>
            <a:spLocks noChangeArrowheads="1"/>
          </p:cNvSpPr>
          <p:nvPr userDrawn="1"/>
        </p:nvSpPr>
        <p:spPr bwMode="auto">
          <a:xfrm>
            <a:off x="0" y="0"/>
            <a:ext cx="9144000" cy="6858000"/>
          </a:xfrm>
          <a:prstGeom prst="rect">
            <a:avLst/>
          </a:prstGeom>
          <a:solidFill>
            <a:srgbClr val="0055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806A3507-CC81-402B-815E-771FE677CEC1}"/>
              </a:ext>
            </a:extLst>
          </p:cNvPr>
          <p:cNvSpPr>
            <a:spLocks noChangeArrowheads="1"/>
          </p:cNvSpPr>
          <p:nvPr userDrawn="1"/>
        </p:nvSpPr>
        <p:spPr bwMode="auto">
          <a:xfrm>
            <a:off x="0" y="3962400"/>
            <a:ext cx="9144000" cy="151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82AC4FEB-6EB9-4A59-A31C-3BE2AEEED3EF}"/>
              </a:ext>
            </a:extLst>
          </p:cNvPr>
          <p:cNvSpPr>
            <a:spLocks noChangeArrowheads="1"/>
          </p:cNvSpPr>
          <p:nvPr userDrawn="1"/>
        </p:nvSpPr>
        <p:spPr bwMode="auto">
          <a:xfrm>
            <a:off x="2806700" y="1193800"/>
            <a:ext cx="6337300" cy="277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Rectangle 22">
            <a:extLst>
              <a:ext uri="{FF2B5EF4-FFF2-40B4-BE49-F238E27FC236}">
                <a16:creationId xmlns:a16="http://schemas.microsoft.com/office/drawing/2014/main" id="{38E0AEFF-1349-4884-AA83-812B9FFEAF50}"/>
              </a:ext>
            </a:extLst>
          </p:cNvPr>
          <p:cNvSpPr>
            <a:spLocks noChangeArrowheads="1"/>
          </p:cNvSpPr>
          <p:nvPr userDrawn="1"/>
        </p:nvSpPr>
        <p:spPr bwMode="auto">
          <a:xfrm>
            <a:off x="0" y="6705600"/>
            <a:ext cx="9144000" cy="152400"/>
          </a:xfrm>
          <a:prstGeom prst="rect">
            <a:avLst/>
          </a:prstGeom>
          <a:solidFill>
            <a:srgbClr val="FAE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Rectangle 23">
            <a:extLst>
              <a:ext uri="{FF2B5EF4-FFF2-40B4-BE49-F238E27FC236}">
                <a16:creationId xmlns:a16="http://schemas.microsoft.com/office/drawing/2014/main" id="{F75082F0-E314-493F-BFCD-44B138CE2B1B}"/>
              </a:ext>
            </a:extLst>
          </p:cNvPr>
          <p:cNvSpPr>
            <a:spLocks noChangeArrowheads="1"/>
          </p:cNvSpPr>
          <p:nvPr userDrawn="1"/>
        </p:nvSpPr>
        <p:spPr bwMode="auto">
          <a:xfrm>
            <a:off x="2873375" y="1260475"/>
            <a:ext cx="6270625" cy="2701925"/>
          </a:xfrm>
          <a:prstGeom prst="rect">
            <a:avLst/>
          </a:prstGeom>
          <a:solidFill>
            <a:srgbClr val="0067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Rectangle 31">
            <a:extLst>
              <a:ext uri="{FF2B5EF4-FFF2-40B4-BE49-F238E27FC236}">
                <a16:creationId xmlns:a16="http://schemas.microsoft.com/office/drawing/2014/main" id="{1E09E1AD-8766-45C2-9D4B-6513FAC7DC81}"/>
              </a:ext>
            </a:extLst>
          </p:cNvPr>
          <p:cNvSpPr>
            <a:spLocks noChangeArrowheads="1"/>
          </p:cNvSpPr>
          <p:nvPr userDrawn="1"/>
        </p:nvSpPr>
        <p:spPr bwMode="auto">
          <a:xfrm>
            <a:off x="0" y="3962400"/>
            <a:ext cx="9144000" cy="1511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10" name="Picture 24" descr="photo bar-colo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000500"/>
            <a:ext cx="914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LnI_Logo_whi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28600" y="228600"/>
            <a:ext cx="25955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2971800" y="1600200"/>
            <a:ext cx="5562600" cy="612775"/>
          </a:xfrm>
        </p:spPr>
        <p:txBody>
          <a:bodyPr/>
          <a:lstStyle>
            <a:lvl1pPr>
              <a:defRPr/>
            </a:lvl1pPr>
          </a:lstStyle>
          <a:p>
            <a:r>
              <a:rPr lang="en-US"/>
              <a:t>Click to edit Master title style</a:t>
            </a:r>
          </a:p>
        </p:txBody>
      </p:sp>
      <p:sp>
        <p:nvSpPr>
          <p:cNvPr id="3101" name="Rectangle 29"/>
          <p:cNvSpPr>
            <a:spLocks noGrp="1" noChangeArrowheads="1"/>
          </p:cNvSpPr>
          <p:nvPr>
            <p:ph type="subTitle" idx="1"/>
          </p:nvPr>
        </p:nvSpPr>
        <p:spPr>
          <a:xfrm>
            <a:off x="2971800" y="2514600"/>
            <a:ext cx="5257800" cy="114300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244249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59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493838"/>
            <a:ext cx="196215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93838"/>
            <a:ext cx="573405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21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42EEA-0A6D-4ABE-9047-07A78631C03B}"/>
              </a:ext>
            </a:extLst>
          </p:cNvPr>
          <p:cNvSpPr>
            <a:spLocks noGrp="1"/>
          </p:cNvSpPr>
          <p:nvPr>
            <p:ph type="dt" sz="half" idx="10"/>
          </p:nvPr>
        </p:nvSpPr>
        <p:spPr>
          <a:xfrm>
            <a:off x="685800" y="6248400"/>
            <a:ext cx="1905000" cy="45720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87BEB3C9-9123-468D-B282-887F08A10F3F}"/>
              </a:ext>
            </a:extLst>
          </p:cNvPr>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7BE769D-FA33-4D88-BDFB-678E0B411E2C}"/>
              </a:ext>
            </a:extLst>
          </p:cNvPr>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86B2104-0435-4B27-8C07-060E86C26A30}" type="slidenum">
              <a:rPr lang="en-US" altLang="en-US"/>
              <a:pPr>
                <a:defRPr/>
              </a:pPr>
              <a:t>‹#›</a:t>
            </a:fld>
            <a:endParaRPr lang="en-US" altLang="en-US"/>
          </a:p>
        </p:txBody>
      </p:sp>
    </p:spTree>
    <p:extLst>
      <p:ext uri="{BB962C8B-B14F-4D97-AF65-F5344CB8AC3E}">
        <p14:creationId xmlns:p14="http://schemas.microsoft.com/office/powerpoint/2010/main" val="323321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14326F96-AB28-407E-A8D9-AB0D8A180D4C}"/>
              </a:ext>
            </a:extLst>
          </p:cNvPr>
          <p:cNvSpPr>
            <a:spLocks noGrp="1"/>
          </p:cNvSpPr>
          <p:nvPr>
            <p:ph type="dt" sz="half" idx="10"/>
          </p:nvPr>
        </p:nvSpPr>
        <p:spPr>
          <a:xfrm>
            <a:off x="685800" y="6248400"/>
            <a:ext cx="1905000" cy="45720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FD466C2E-8B16-41E7-B632-8F65D4F6FDA6}"/>
              </a:ext>
            </a:extLst>
          </p:cNvPr>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BB9729A-17C0-403F-9CE5-BB6AE125C466}"/>
              </a:ext>
            </a:extLst>
          </p:cNvPr>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5F7BDC5-1191-4570-B22F-718F0D9FD6AA}" type="slidenum">
              <a:rPr lang="en-US" altLang="en-US"/>
              <a:pPr>
                <a:defRPr/>
              </a:pPr>
              <a:t>‹#›</a:t>
            </a:fld>
            <a:endParaRPr lang="en-US" altLang="en-US"/>
          </a:p>
        </p:txBody>
      </p:sp>
    </p:spTree>
    <p:extLst>
      <p:ext uri="{BB962C8B-B14F-4D97-AF65-F5344CB8AC3E}">
        <p14:creationId xmlns:p14="http://schemas.microsoft.com/office/powerpoint/2010/main" val="136423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20991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885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980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23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3673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450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740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1009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2216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2282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2399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39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6000" dirty="0">
                <a:solidFill>
                  <a:prstClr val="white"/>
                </a:solidFill>
                <a:effectLst/>
                <a:latin typeface="Calibri" panose="020F0502020204030204"/>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6000" dirty="0">
                <a:solidFill>
                  <a:prstClr val="white"/>
                </a:solidFill>
                <a:effectLst/>
                <a:latin typeface="Calibri" panose="020F0502020204030204"/>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096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1212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6000" dirty="0">
                <a:solidFill>
                  <a:prstClr val="white"/>
                </a:solidFill>
                <a:effectLst/>
                <a:latin typeface="Calibri" panose="020F0502020204030204"/>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6000" dirty="0">
                <a:solidFill>
                  <a:prstClr val="white"/>
                </a:solidFill>
                <a:effectLst/>
                <a:latin typeface="Calibri" panose="020F0502020204030204"/>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9952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3466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086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7713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4/28/2020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2946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1" hangingPunct="1">
              <a:defRPr>
                <a:latin typeface="Arial" charset="0"/>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74E1178-5969-4ED5-9875-CED724A2E2B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9094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860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2860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54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49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521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33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405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4">
            <a:extLst>
              <a:ext uri="{FF2B5EF4-FFF2-40B4-BE49-F238E27FC236}">
                <a16:creationId xmlns:a16="http://schemas.microsoft.com/office/drawing/2014/main" id="{FB66F093-FD9E-4EFE-8974-3E4AFFA1E0EE}"/>
              </a:ext>
            </a:extLst>
          </p:cNvPr>
          <p:cNvSpPr>
            <a:spLocks noChangeArrowheads="1"/>
          </p:cNvSpPr>
          <p:nvPr userDrawn="1"/>
        </p:nvSpPr>
        <p:spPr bwMode="auto">
          <a:xfrm>
            <a:off x="0" y="1143000"/>
            <a:ext cx="9144000" cy="5715000"/>
          </a:xfrm>
          <a:prstGeom prst="rect">
            <a:avLst/>
          </a:prstGeom>
          <a:solidFill>
            <a:srgbClr val="0055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27" name="Rectangle 27"/>
          <p:cNvSpPr>
            <a:spLocks noGrp="1" noChangeArrowheads="1"/>
          </p:cNvSpPr>
          <p:nvPr>
            <p:ph type="title"/>
          </p:nvPr>
        </p:nvSpPr>
        <p:spPr bwMode="auto">
          <a:xfrm>
            <a:off x="838200" y="1493838"/>
            <a:ext cx="7848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838200" y="22860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30">
            <a:extLst>
              <a:ext uri="{FF2B5EF4-FFF2-40B4-BE49-F238E27FC236}">
                <a16:creationId xmlns:a16="http://schemas.microsoft.com/office/drawing/2014/main" id="{762ADDB0-BC75-484E-9C2D-86195CE2C1D9}"/>
              </a:ext>
            </a:extLst>
          </p:cNvPr>
          <p:cNvSpPr>
            <a:spLocks noChangeArrowheads="1"/>
          </p:cNvSpPr>
          <p:nvPr userDrawn="1"/>
        </p:nvSpPr>
        <p:spPr bwMode="auto">
          <a:xfrm>
            <a:off x="0" y="6705600"/>
            <a:ext cx="9144000" cy="152400"/>
          </a:xfrm>
          <a:prstGeom prst="rect">
            <a:avLst/>
          </a:prstGeom>
          <a:solidFill>
            <a:srgbClr val="FAE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1030" name="Picture 34" descr="LnI_Logo_white"/>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28600" y="228600"/>
            <a:ext cx="25955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Lst>
  <p:txStyles>
    <p:titleStyle>
      <a:lvl1pPr algn="l" rtl="0" eaLnBrk="0" fontAlgn="base" hangingPunct="0">
        <a:spcBef>
          <a:spcPct val="0"/>
        </a:spcBef>
        <a:spcAft>
          <a:spcPct val="0"/>
        </a:spcAft>
        <a:defRPr sz="3200" b="1">
          <a:solidFill>
            <a:srgbClr val="FFE05B"/>
          </a:solidFill>
          <a:latin typeface="+mj-lt"/>
          <a:ea typeface="+mj-ea"/>
          <a:cs typeface="+mj-cs"/>
        </a:defRPr>
      </a:lvl1pPr>
      <a:lvl2pPr algn="l" rtl="0" eaLnBrk="0" fontAlgn="base" hangingPunct="0">
        <a:spcBef>
          <a:spcPct val="0"/>
        </a:spcBef>
        <a:spcAft>
          <a:spcPct val="0"/>
        </a:spcAft>
        <a:defRPr sz="3200" b="1">
          <a:solidFill>
            <a:srgbClr val="FFE05B"/>
          </a:solidFill>
          <a:latin typeface="Arial" charset="0"/>
        </a:defRPr>
      </a:lvl2pPr>
      <a:lvl3pPr algn="l" rtl="0" eaLnBrk="0" fontAlgn="base" hangingPunct="0">
        <a:spcBef>
          <a:spcPct val="0"/>
        </a:spcBef>
        <a:spcAft>
          <a:spcPct val="0"/>
        </a:spcAft>
        <a:defRPr sz="3200" b="1">
          <a:solidFill>
            <a:srgbClr val="FFE05B"/>
          </a:solidFill>
          <a:latin typeface="Arial" charset="0"/>
        </a:defRPr>
      </a:lvl3pPr>
      <a:lvl4pPr algn="l" rtl="0" eaLnBrk="0" fontAlgn="base" hangingPunct="0">
        <a:spcBef>
          <a:spcPct val="0"/>
        </a:spcBef>
        <a:spcAft>
          <a:spcPct val="0"/>
        </a:spcAft>
        <a:defRPr sz="3200" b="1">
          <a:solidFill>
            <a:srgbClr val="FFE05B"/>
          </a:solidFill>
          <a:latin typeface="Arial" charset="0"/>
        </a:defRPr>
      </a:lvl4pPr>
      <a:lvl5pPr algn="l" rtl="0" eaLnBrk="0" fontAlgn="base" hangingPunct="0">
        <a:spcBef>
          <a:spcPct val="0"/>
        </a:spcBef>
        <a:spcAft>
          <a:spcPct val="0"/>
        </a:spcAft>
        <a:defRPr sz="3200" b="1">
          <a:solidFill>
            <a:srgbClr val="FFE05B"/>
          </a:solidFill>
          <a:latin typeface="Arial" charset="0"/>
        </a:defRPr>
      </a:lvl5pPr>
      <a:lvl6pPr marL="457200" algn="l" rtl="0" fontAlgn="base">
        <a:spcBef>
          <a:spcPct val="0"/>
        </a:spcBef>
        <a:spcAft>
          <a:spcPct val="0"/>
        </a:spcAft>
        <a:defRPr sz="3200" b="1">
          <a:solidFill>
            <a:srgbClr val="FFE05B"/>
          </a:solidFill>
          <a:latin typeface="Arial" charset="0"/>
        </a:defRPr>
      </a:lvl6pPr>
      <a:lvl7pPr marL="914400" algn="l" rtl="0" fontAlgn="base">
        <a:spcBef>
          <a:spcPct val="0"/>
        </a:spcBef>
        <a:spcAft>
          <a:spcPct val="0"/>
        </a:spcAft>
        <a:defRPr sz="3200" b="1">
          <a:solidFill>
            <a:srgbClr val="FFE05B"/>
          </a:solidFill>
          <a:latin typeface="Arial" charset="0"/>
        </a:defRPr>
      </a:lvl7pPr>
      <a:lvl8pPr marL="1371600" algn="l" rtl="0" fontAlgn="base">
        <a:spcBef>
          <a:spcPct val="0"/>
        </a:spcBef>
        <a:spcAft>
          <a:spcPct val="0"/>
        </a:spcAft>
        <a:defRPr sz="3200" b="1">
          <a:solidFill>
            <a:srgbClr val="FFE05B"/>
          </a:solidFill>
          <a:latin typeface="Arial" charset="0"/>
        </a:defRPr>
      </a:lvl8pPr>
      <a:lvl9pPr marL="1828800" algn="l" rtl="0" fontAlgn="base">
        <a:spcBef>
          <a:spcPct val="0"/>
        </a:spcBef>
        <a:spcAft>
          <a:spcPct val="0"/>
        </a:spcAft>
        <a:defRPr sz="3200" b="1">
          <a:solidFill>
            <a:srgbClr val="FFE05B"/>
          </a:solidFill>
          <a:latin typeface="Arial" charset="0"/>
        </a:defRPr>
      </a:lvl9pPr>
    </p:titleStyle>
    <p:bodyStyle>
      <a:lvl1pPr marL="342900" indent="-342900" algn="l" rtl="0" eaLnBrk="0" fontAlgn="base" hangingPunct="0">
        <a:spcBef>
          <a:spcPct val="20000"/>
        </a:spcBef>
        <a:spcAft>
          <a:spcPct val="0"/>
        </a:spcAft>
        <a:buClr>
          <a:srgbClr val="EA6D1F"/>
        </a:buClr>
        <a:buFont typeface="Wingdings" panose="05000000000000000000"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EA6D1F"/>
        </a:buClr>
        <a:buChar char="–"/>
        <a:defRPr sz="2400">
          <a:solidFill>
            <a:schemeClr val="bg1"/>
          </a:solidFill>
          <a:latin typeface="+mn-lt"/>
        </a:defRPr>
      </a:lvl2pPr>
      <a:lvl3pPr marL="1143000" indent="-228600" algn="l" rtl="0" eaLnBrk="0" fontAlgn="base" hangingPunct="0">
        <a:spcBef>
          <a:spcPct val="20000"/>
        </a:spcBef>
        <a:spcAft>
          <a:spcPct val="0"/>
        </a:spcAft>
        <a:buClr>
          <a:srgbClr val="EA6D1F"/>
        </a:buClr>
        <a:buChar char="•"/>
        <a:defRPr sz="2000">
          <a:solidFill>
            <a:schemeClr val="bg1"/>
          </a:solidFill>
          <a:latin typeface="+mn-lt"/>
        </a:defRPr>
      </a:lvl3pPr>
      <a:lvl4pPr marL="1600200" indent="-228600" algn="l" rtl="0" eaLnBrk="0" fontAlgn="base" hangingPunct="0">
        <a:spcBef>
          <a:spcPct val="20000"/>
        </a:spcBef>
        <a:spcAft>
          <a:spcPct val="0"/>
        </a:spcAft>
        <a:buClr>
          <a:srgbClr val="EA6D1F"/>
        </a:buClr>
        <a:buChar char="–"/>
        <a:defRPr>
          <a:solidFill>
            <a:schemeClr val="bg1"/>
          </a:solidFill>
          <a:latin typeface="+mn-lt"/>
        </a:defRPr>
      </a:lvl4pPr>
      <a:lvl5pPr marL="2057400" indent="-228600" algn="l" rtl="0" eaLnBrk="0" fontAlgn="base" hangingPunct="0">
        <a:spcBef>
          <a:spcPct val="20000"/>
        </a:spcBef>
        <a:spcAft>
          <a:spcPct val="0"/>
        </a:spcAft>
        <a:buClr>
          <a:srgbClr val="EA6D1F"/>
        </a:buClr>
        <a:buChar char="»"/>
        <a:defRPr>
          <a:solidFill>
            <a:schemeClr val="bg1"/>
          </a:solidFill>
          <a:latin typeface="+mn-lt"/>
        </a:defRPr>
      </a:lvl5pPr>
      <a:lvl6pPr marL="2514600" indent="-228600" algn="l" rtl="0" fontAlgn="base">
        <a:spcBef>
          <a:spcPct val="20000"/>
        </a:spcBef>
        <a:spcAft>
          <a:spcPct val="0"/>
        </a:spcAft>
        <a:buClr>
          <a:srgbClr val="EA6D1F"/>
        </a:buClr>
        <a:buChar char="»"/>
        <a:defRPr>
          <a:solidFill>
            <a:schemeClr val="bg1"/>
          </a:solidFill>
          <a:latin typeface="+mn-lt"/>
        </a:defRPr>
      </a:lvl6pPr>
      <a:lvl7pPr marL="2971800" indent="-228600" algn="l" rtl="0" fontAlgn="base">
        <a:spcBef>
          <a:spcPct val="20000"/>
        </a:spcBef>
        <a:spcAft>
          <a:spcPct val="0"/>
        </a:spcAft>
        <a:buClr>
          <a:srgbClr val="EA6D1F"/>
        </a:buClr>
        <a:buChar char="»"/>
        <a:defRPr>
          <a:solidFill>
            <a:schemeClr val="bg1"/>
          </a:solidFill>
          <a:latin typeface="+mn-lt"/>
        </a:defRPr>
      </a:lvl7pPr>
      <a:lvl8pPr marL="3429000" indent="-228600" algn="l" rtl="0" fontAlgn="base">
        <a:spcBef>
          <a:spcPct val="20000"/>
        </a:spcBef>
        <a:spcAft>
          <a:spcPct val="0"/>
        </a:spcAft>
        <a:buClr>
          <a:srgbClr val="EA6D1F"/>
        </a:buClr>
        <a:buChar char="»"/>
        <a:defRPr>
          <a:solidFill>
            <a:schemeClr val="bg1"/>
          </a:solidFill>
          <a:latin typeface="+mn-lt"/>
        </a:defRPr>
      </a:lvl8pPr>
      <a:lvl9pPr marL="3886200" indent="-228600" algn="l" rtl="0" fontAlgn="base">
        <a:spcBef>
          <a:spcPct val="20000"/>
        </a:spcBef>
        <a:spcAft>
          <a:spcPct val="0"/>
        </a:spcAft>
        <a:buClr>
          <a:srgbClr val="EA6D1F"/>
        </a:buClr>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eaLnBrk="1" fontAlgn="auto" hangingPunct="1">
              <a:spcBef>
                <a:spcPts val="0"/>
              </a:spcBef>
              <a:spcAft>
                <a:spcPts val="0"/>
              </a:spcAft>
            </a:pPr>
            <a:fld id="{B61BEF0D-F0BB-DE4B-95CE-6DB70DBA9567}" type="datetimeFigureOut">
              <a:rPr lang="en-US" smtClean="0">
                <a:solidFill>
                  <a:prstClr val="white"/>
                </a:solidFill>
              </a:rPr>
              <a:pPr defTabSz="342900" eaLnBrk="1" fontAlgn="auto" hangingPunct="1">
                <a:spcBef>
                  <a:spcPts val="0"/>
                </a:spcBef>
                <a:spcAft>
                  <a:spcPts val="0"/>
                </a:spcAft>
              </a:pPr>
              <a:t>4/28/2020</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eaLnBrk="1" fontAlgn="auto" hangingPunct="1">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eaLnBrk="1" fontAlgn="auto" hangingPunct="1">
              <a:spcBef>
                <a:spcPts val="0"/>
              </a:spcBef>
              <a:spcAft>
                <a:spcPts val="0"/>
              </a:spcAft>
            </a:pPr>
            <a:fld id="{D57F1E4F-1CFF-5643-939E-217C01CDF565}" type="slidenum">
              <a:rPr lang="en-US" smtClean="0">
                <a:solidFill>
                  <a:prstClr val="white"/>
                </a:solidFill>
              </a:rPr>
              <a:pPr defTabSz="342900" eaLnBrk="1" fontAlgn="auto" hangingPunct="1">
                <a:spcBef>
                  <a:spcPts val="0"/>
                </a:spcBef>
                <a:spcAft>
                  <a:spcPts val="0"/>
                </a:spcAft>
              </a:pPr>
              <a:t>‹#›</a:t>
            </a:fld>
            <a:endParaRPr lang="en-US" dirty="0">
              <a:solidFill>
                <a:prstClr val="white"/>
              </a:solidFill>
            </a:endParaRPr>
          </a:p>
        </p:txBody>
      </p:sp>
    </p:spTree>
    <p:extLst>
      <p:ext uri="{BB962C8B-B14F-4D97-AF65-F5344CB8AC3E}">
        <p14:creationId xmlns:p14="http://schemas.microsoft.com/office/powerpoint/2010/main" val="1000136286"/>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0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119.xm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jpeg"/></Relationships>
</file>

<file path=ppt/slides/_rels/slide1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2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26.xml"/><Relationship Id="rId1" Type="http://schemas.openxmlformats.org/officeDocument/2006/relationships/slideLayout" Target="../slideLayouts/slideLayout12.xml"/><Relationship Id="rId6" Type="http://schemas.openxmlformats.org/officeDocument/2006/relationships/image" Target="../media/image83.jpeg"/><Relationship Id="rId5" Type="http://schemas.openxmlformats.org/officeDocument/2006/relationships/hyperlink" Target="javascript:;" TargetMode="External"/><Relationship Id="rId4" Type="http://schemas.openxmlformats.org/officeDocument/2006/relationships/image" Target="../media/image82.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3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3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13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14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15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2.jpeg"/></Relationships>
</file>

<file path=ppt/slides/_rels/slide16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4.jpe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74"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osha.gov/pls/oshaweb/owadisp.show_document?p_table=STANDARDS&amp;p_id=10776" TargetMode="External"/><Relationship Id="rId4" Type="http://schemas.openxmlformats.org/officeDocument/2006/relationships/hyperlink" Target="https://www.osha.gov/pls/oshaweb/owadisp.show_document?p_table=STANDARDS&amp;p_id=1077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74"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www.osha.gov/pls/oshaweb/owadisp.show_document?p_table=STANDARDS&amp;p_id=10776" TargetMode="External"/><Relationship Id="rId4" Type="http://schemas.openxmlformats.org/officeDocument/2006/relationships/hyperlink" Target="https://www.osha.gov/pls/oshaweb/owadisp.show_document?p_table=STANDARDS&amp;p_id=10775"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9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600" b="0" dirty="0">
                <a:latin typeface="Verdana" panose="020B0604030504040204" pitchFamily="34" charset="0"/>
              </a:rPr>
              <a:t>Excavation and Trenching </a:t>
            </a:r>
            <a:br>
              <a:rPr lang="en-US" altLang="en-US" sz="3600" b="0" dirty="0">
                <a:latin typeface="Verdana" panose="020B0604030504040204" pitchFamily="34" charset="0"/>
              </a:rPr>
            </a:br>
            <a:r>
              <a:rPr lang="en-US" altLang="en-US" sz="3600" b="0" dirty="0">
                <a:latin typeface="Verdana" panose="020B0604030504040204" pitchFamily="34" charset="0"/>
              </a:rPr>
              <a:t>Onsite Wastewater Systems</a:t>
            </a:r>
            <a:br>
              <a:rPr lang="en-US" altLang="en-US" sz="3600" b="0" dirty="0">
                <a:latin typeface="Verdana" panose="020B0604030504040204" pitchFamily="34" charset="0"/>
              </a:rPr>
            </a:br>
            <a:endParaRPr lang="en-US" sz="3600" dirty="0"/>
          </a:p>
        </p:txBody>
      </p:sp>
      <p:pic>
        <p:nvPicPr>
          <p:cNvPr id="17416" name="Picture 5 of 5" descr="Equipment moving a trench box&#10;"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0350" y="3111500"/>
            <a:ext cx="12636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of 5" descr="cave ub" title="Pictur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050" y="3098800"/>
            <a:ext cx="27813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of 5" descr="Workers in excavation" title="Pictur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92550" y="3130550"/>
            <a:ext cx="12065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of 5" descr="Dump truck on side" title="Pictur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30313" y="3109913"/>
            <a:ext cx="28638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of 5" descr="Excavator over workers" title="Pictur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13" y="3109913"/>
            <a:ext cx="1219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o not do symbol">
            <a:extLst>
              <a:ext uri="{FF2B5EF4-FFF2-40B4-BE49-F238E27FC236}">
                <a16:creationId xmlns:a16="http://schemas.microsoft.com/office/drawing/2014/main" id="{6E18949E-54BC-4FD1-A024-F08F1F2C29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8534400" y="4724400"/>
            <a:ext cx="526256" cy="526256"/>
          </a:xfrm>
          <a:prstGeom prst="rect">
            <a:avLst/>
          </a:prstGeom>
        </p:spPr>
      </p:pic>
      <p:sp>
        <p:nvSpPr>
          <p:cNvPr id="4" name="TextBox 3"/>
          <p:cNvSpPr txBox="1"/>
          <p:nvPr/>
        </p:nvSpPr>
        <p:spPr>
          <a:xfrm>
            <a:off x="228600" y="5715000"/>
            <a:ext cx="8763000" cy="1169551"/>
          </a:xfrm>
          <a:prstGeom prst="rect">
            <a:avLst/>
          </a:prstGeom>
          <a:noFill/>
        </p:spPr>
        <p:txBody>
          <a:bodyPr wrap="square" rtlCol="0">
            <a:spAutoFit/>
          </a:bodyPr>
          <a:lstStyle/>
          <a:p>
            <a:pPr algn="ctr"/>
            <a:r>
              <a:rPr lang="en-US" sz="1400" dirty="0"/>
              <a:t>This material was produced under grant number SH-31249-SH7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algn="ct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Text box 1 of 1" descr="Scope, Application and Definitions&#10;&#10;“This part applies to all open excavations made in the earth's surface. Excavations are defined to include trenches.”&#10;&#10;Most common field exposures that the on-site industry are involved with include:&#10;&#10;Tank Excavations&#10;Side Sewer&#10;Soil Test Pits&#10;Other – Utility work, Sewer Mains&#10;" title="Excavation, Trenching and Shoring">
            <a:extLst>
              <a:ext uri="{FF2B5EF4-FFF2-40B4-BE49-F238E27FC236}">
                <a16:creationId xmlns:a16="http://schemas.microsoft.com/office/drawing/2014/main" id="{E702AF67-C7BE-41D3-A189-5E819D939E5C}"/>
              </a:ext>
            </a:extLst>
          </p:cNvPr>
          <p:cNvSpPr>
            <a:spLocks noGrp="1" noChangeArrowheads="1"/>
          </p:cNvSpPr>
          <p:nvPr>
            <p:ph type="body" idx="1"/>
          </p:nvPr>
        </p:nvSpPr>
        <p:spPr>
          <a:xfrm>
            <a:off x="304800" y="1371600"/>
            <a:ext cx="8839200" cy="4495800"/>
          </a:xfrm>
        </p:spPr>
        <p:txBody>
          <a:bodyPr/>
          <a:lstStyle/>
          <a:p>
            <a:pPr marL="0" indent="0">
              <a:lnSpc>
                <a:spcPct val="80000"/>
              </a:lnSpc>
              <a:buFont typeface="Wingdings" panose="05000000000000000000" pitchFamily="2" charset="2"/>
              <a:buNone/>
              <a:defRPr/>
            </a:pPr>
            <a:r>
              <a:rPr lang="en-US" dirty="0">
                <a:solidFill>
                  <a:schemeClr val="tx1"/>
                </a:solidFill>
              </a:rPr>
              <a:t>Scope, Application and Definitions</a:t>
            </a:r>
          </a:p>
          <a:p>
            <a:pPr marL="0" indent="0">
              <a:lnSpc>
                <a:spcPct val="80000"/>
              </a:lnSpc>
              <a:buFont typeface="Wingdings" panose="05000000000000000000" pitchFamily="2" charset="2"/>
              <a:buNone/>
              <a:defRPr/>
            </a:pPr>
            <a:endParaRPr lang="en-US" sz="2400" dirty="0">
              <a:solidFill>
                <a:schemeClr val="tx1"/>
              </a:solidFill>
            </a:endParaRPr>
          </a:p>
          <a:p>
            <a:pPr>
              <a:lnSpc>
                <a:spcPct val="80000"/>
              </a:lnSpc>
              <a:defRPr/>
            </a:pPr>
            <a:r>
              <a:rPr lang="en-US" sz="2400" dirty="0">
                <a:solidFill>
                  <a:schemeClr val="tx1"/>
                </a:solidFill>
              </a:rPr>
              <a:t>“This part applies to all open excavations made in the earth's surface. Excavations are defined to include trenches.”</a:t>
            </a:r>
          </a:p>
          <a:p>
            <a:pPr marL="514350" indent="-514350">
              <a:lnSpc>
                <a:spcPct val="80000"/>
              </a:lnSpc>
              <a:buFont typeface="Wingdings" panose="05000000000000000000" pitchFamily="2" charset="2"/>
              <a:buAutoNum type="arabicParenBoth"/>
              <a:defRPr/>
            </a:pPr>
            <a:endParaRPr lang="en-US" i="1" dirty="0">
              <a:solidFill>
                <a:schemeClr val="tx1"/>
              </a:solidFill>
            </a:endParaRPr>
          </a:p>
          <a:p>
            <a:pPr marL="0" indent="0">
              <a:lnSpc>
                <a:spcPct val="80000"/>
              </a:lnSpc>
              <a:buFont typeface="Wingdings" panose="05000000000000000000" pitchFamily="2" charset="2"/>
              <a:buNone/>
              <a:defRPr/>
            </a:pPr>
            <a:r>
              <a:rPr lang="en-US" sz="2400" dirty="0">
                <a:solidFill>
                  <a:schemeClr val="tx1"/>
                </a:solidFill>
              </a:rPr>
              <a:t>Most common field exposures that the on-site industry are involved with include:</a:t>
            </a:r>
          </a:p>
          <a:p>
            <a:pPr marL="0" indent="0">
              <a:lnSpc>
                <a:spcPct val="80000"/>
              </a:lnSpc>
              <a:buFont typeface="Wingdings" panose="05000000000000000000" pitchFamily="2" charset="2"/>
              <a:buNone/>
              <a:defRPr/>
            </a:pPr>
            <a:endParaRPr lang="en-US" sz="2400" dirty="0">
              <a:solidFill>
                <a:schemeClr val="tx1"/>
              </a:solidFill>
              <a:latin typeface="Verdana" pitchFamily="34" charset="0"/>
            </a:endParaRPr>
          </a:p>
          <a:p>
            <a:pPr>
              <a:lnSpc>
                <a:spcPct val="80000"/>
              </a:lnSpc>
              <a:defRPr/>
            </a:pPr>
            <a:r>
              <a:rPr lang="en-US" sz="2400" dirty="0">
                <a:solidFill>
                  <a:schemeClr val="tx1"/>
                </a:solidFill>
              </a:rPr>
              <a:t>Tank Excavations</a:t>
            </a:r>
          </a:p>
          <a:p>
            <a:pPr>
              <a:lnSpc>
                <a:spcPct val="80000"/>
              </a:lnSpc>
              <a:defRPr/>
            </a:pPr>
            <a:r>
              <a:rPr lang="en-US" sz="2400" dirty="0">
                <a:solidFill>
                  <a:schemeClr val="tx1"/>
                </a:solidFill>
              </a:rPr>
              <a:t>Side Sewer</a:t>
            </a:r>
          </a:p>
          <a:p>
            <a:pPr>
              <a:lnSpc>
                <a:spcPct val="80000"/>
              </a:lnSpc>
              <a:defRPr/>
            </a:pPr>
            <a:r>
              <a:rPr lang="en-US" sz="2400" dirty="0">
                <a:solidFill>
                  <a:schemeClr val="tx1"/>
                </a:solidFill>
              </a:rPr>
              <a:t>Soil Test Pits</a:t>
            </a:r>
          </a:p>
          <a:p>
            <a:pPr>
              <a:lnSpc>
                <a:spcPct val="80000"/>
              </a:lnSpc>
              <a:defRPr/>
            </a:pPr>
            <a:r>
              <a:rPr lang="en-US" sz="2400" dirty="0">
                <a:solidFill>
                  <a:schemeClr val="tx1"/>
                </a:solidFill>
              </a:rPr>
              <a:t>Other – Utility work, Sewer Mains</a:t>
            </a:r>
          </a:p>
        </p:txBody>
      </p:sp>
      <p:sp>
        <p:nvSpPr>
          <p:cNvPr id="29698" name="Title 1" descr="title of slide" title="Excavation, Trenching and Shoring"/>
          <p:cNvSpPr>
            <a:spLocks noGrp="1" noChangeArrowheads="1"/>
          </p:cNvSpPr>
          <p:nvPr>
            <p:ph type="title"/>
          </p:nvPr>
        </p:nvSpPr>
        <p:spPr>
          <a:xfrm>
            <a:off x="609600" y="228600"/>
            <a:ext cx="7772400" cy="838200"/>
          </a:xfrm>
        </p:spPr>
        <p:txBody>
          <a:bodyPr/>
          <a:lstStyle/>
          <a:p>
            <a:pPr algn="ctr"/>
            <a:r>
              <a:rPr lang="en-US" altLang="en-US" b="0" dirty="0">
                <a:latin typeface="Verdana" panose="020B0604030504040204" pitchFamily="34" charset="0"/>
              </a:rPr>
              <a:t>Excavation, Trenching and Shoring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7" name="Text 1" descr="Type B: Cohesive soil with a moderate compressive strength (0.5 tsf but less than 1.5 tsf). &#10;Silt, silty clay, sandy clay, clay loam, silt loam, sandy loam, angular gravel (similar to crushed rock), any previously disturbed fissured or soil or subject to vibration are type B.&#10;&#10;Previously disturbed&#10;Meets Type A, but has been previously disturbed&#10;Dry Rock that is not stable&#10;Some situations when the material is part of a sloped, layered systems where the layers dip into the excavation&#10;" title="Three soils types are used in classification: A,B and C"/>
          <p:cNvSpPr>
            <a:spLocks noGrp="1" noChangeArrowheads="1"/>
          </p:cNvSpPr>
          <p:nvPr>
            <p:ph idx="1"/>
          </p:nvPr>
        </p:nvSpPr>
        <p:spPr>
          <a:xfrm>
            <a:off x="228600" y="1066800"/>
            <a:ext cx="8686800" cy="5638800"/>
          </a:xfrm>
        </p:spPr>
        <p:txBody>
          <a:bodyPr/>
          <a:lstStyle/>
          <a:p>
            <a:pPr marL="466725" lvl="1" indent="-9525">
              <a:spcBef>
                <a:spcPct val="0"/>
              </a:spcBef>
              <a:spcAft>
                <a:spcPts val="1000"/>
              </a:spcAft>
              <a:buFontTx/>
              <a:buNone/>
            </a:pPr>
            <a:r>
              <a:rPr lang="en-US" altLang="en-US" sz="2800" dirty="0">
                <a:solidFill>
                  <a:srgbClr val="FFE05B"/>
                </a:solidFill>
                <a:latin typeface="Verdana" panose="020B0604030504040204" pitchFamily="34" charset="0"/>
              </a:rPr>
              <a:t>Type B</a:t>
            </a:r>
            <a:r>
              <a:rPr lang="en-US" altLang="en-US" sz="2800" dirty="0">
                <a:solidFill>
                  <a:schemeClr val="tx1"/>
                </a:solidFill>
                <a:latin typeface="Verdana" panose="020B0604030504040204" pitchFamily="34" charset="0"/>
              </a:rPr>
              <a:t>: </a:t>
            </a:r>
            <a:r>
              <a:rPr lang="en-US" altLang="en-US" dirty="0">
                <a:solidFill>
                  <a:schemeClr val="tx1"/>
                </a:solidFill>
              </a:rPr>
              <a:t>Cohesive soil with a moderate compressive strength (0.5 tsf but less than 1.5 tsf). </a:t>
            </a:r>
          </a:p>
          <a:p>
            <a:pPr marL="466725" lvl="1" indent="-9525">
              <a:spcBef>
                <a:spcPct val="0"/>
              </a:spcBef>
              <a:spcAft>
                <a:spcPts val="1000"/>
              </a:spcAft>
              <a:buFontTx/>
              <a:buNone/>
            </a:pPr>
            <a:r>
              <a:rPr lang="en-US" altLang="en-US" dirty="0">
                <a:solidFill>
                  <a:schemeClr val="tx1"/>
                </a:solidFill>
              </a:rPr>
              <a:t>Silt, silty clay, sandy clay, clay loam, silt loam, sandy loam, angular gravel (similar to crushed rock), any previously disturbed fissured or soil or subject to vibration are type B.</a:t>
            </a:r>
          </a:p>
          <a:p>
            <a:pPr marL="466725" lvl="1" indent="-9525">
              <a:spcBef>
                <a:spcPct val="0"/>
              </a:spcBef>
              <a:spcAft>
                <a:spcPts val="1000"/>
              </a:spcAft>
              <a:buFontTx/>
              <a:buNone/>
            </a:pPr>
            <a:endParaRPr lang="en-US" altLang="en-US" dirty="0">
              <a:solidFill>
                <a:schemeClr val="tx1"/>
              </a:solidFill>
            </a:endParaRPr>
          </a:p>
          <a:p>
            <a:pPr lvl="1">
              <a:spcBef>
                <a:spcPct val="0"/>
              </a:spcBef>
              <a:spcAft>
                <a:spcPts val="1000"/>
              </a:spcAft>
              <a:buClr>
                <a:schemeClr val="tx1"/>
              </a:buClr>
              <a:buFont typeface="Arial" panose="020B0604020202020204" pitchFamily="34" charset="0"/>
              <a:buChar char="•"/>
            </a:pPr>
            <a:r>
              <a:rPr lang="en-US" altLang="en-US" dirty="0">
                <a:solidFill>
                  <a:schemeClr val="tx1"/>
                </a:solidFill>
              </a:rPr>
              <a:t>Previously disturbed</a:t>
            </a:r>
          </a:p>
          <a:p>
            <a:pPr lvl="1">
              <a:spcBef>
                <a:spcPct val="0"/>
              </a:spcBef>
              <a:spcAft>
                <a:spcPts val="1000"/>
              </a:spcAft>
              <a:buClr>
                <a:schemeClr val="tx1"/>
              </a:buClr>
              <a:buFont typeface="Arial" panose="020B0604020202020204" pitchFamily="34" charset="0"/>
              <a:buChar char="•"/>
            </a:pPr>
            <a:r>
              <a:rPr lang="en-US" altLang="en-US" dirty="0">
                <a:solidFill>
                  <a:schemeClr val="tx1"/>
                </a:solidFill>
              </a:rPr>
              <a:t>Meets Type A, but has been previously disturbed</a:t>
            </a:r>
          </a:p>
          <a:p>
            <a:pPr lvl="1">
              <a:spcBef>
                <a:spcPct val="0"/>
              </a:spcBef>
              <a:spcAft>
                <a:spcPts val="1000"/>
              </a:spcAft>
              <a:buClr>
                <a:schemeClr val="tx1"/>
              </a:buClr>
              <a:buFont typeface="Arial" panose="020B0604020202020204" pitchFamily="34" charset="0"/>
              <a:buChar char="•"/>
            </a:pPr>
            <a:r>
              <a:rPr lang="en-US" altLang="en-US" dirty="0">
                <a:solidFill>
                  <a:schemeClr val="tx1"/>
                </a:solidFill>
              </a:rPr>
              <a:t>Dry Rock that is not stable</a:t>
            </a:r>
          </a:p>
          <a:p>
            <a:pPr lvl="1">
              <a:spcBef>
                <a:spcPct val="0"/>
              </a:spcBef>
              <a:spcAft>
                <a:spcPts val="1000"/>
              </a:spcAft>
              <a:buClr>
                <a:schemeClr val="tx1"/>
              </a:buClr>
              <a:buFont typeface="Arial" panose="020B0604020202020204" pitchFamily="34" charset="0"/>
              <a:buChar char="•"/>
            </a:pPr>
            <a:r>
              <a:rPr lang="en-US" altLang="en-US" dirty="0">
                <a:solidFill>
                  <a:schemeClr val="tx1"/>
                </a:solidFill>
              </a:rPr>
              <a:t>Some situations when the material is part of a sloped, layered systems where the layers dip into the excavation</a:t>
            </a:r>
          </a:p>
          <a:p>
            <a:pPr lvl="1">
              <a:spcBef>
                <a:spcPct val="0"/>
              </a:spcBef>
              <a:spcAft>
                <a:spcPts val="1000"/>
              </a:spcAft>
              <a:buClr>
                <a:schemeClr val="tx1"/>
              </a:buClr>
              <a:buFont typeface="Arial" panose="020B0604020202020204" pitchFamily="34" charset="0"/>
              <a:buChar char="•"/>
            </a:pPr>
            <a:endParaRPr lang="en-US" altLang="en-US" dirty="0">
              <a:solidFill>
                <a:schemeClr val="tx1"/>
              </a:solidFill>
            </a:endParaRPr>
          </a:p>
        </p:txBody>
      </p:sp>
      <p:sp>
        <p:nvSpPr>
          <p:cNvPr id="216066" name="Title 1" descr="Title slide" title="Classifying Soils"/>
          <p:cNvSpPr>
            <a:spLocks noGrp="1" noChangeArrowheads="1"/>
          </p:cNvSpPr>
          <p:nvPr>
            <p:ph type="title"/>
          </p:nvPr>
        </p:nvSpPr>
        <p:spPr>
          <a:xfrm>
            <a:off x="1600200" y="152400"/>
            <a:ext cx="5791200" cy="990600"/>
          </a:xfrm>
        </p:spPr>
        <p:txBody>
          <a:bodyPr/>
          <a:lstStyle/>
          <a:p>
            <a:pPr algn="ctr"/>
            <a:r>
              <a:rPr lang="en-US" altLang="en-US" b="0" dirty="0">
                <a:latin typeface="Verdana" panose="020B0604030504040204" pitchFamily="34" charset="0"/>
              </a:rPr>
              <a:t>Classifying Soils</a:t>
            </a:r>
            <a:r>
              <a:rPr lang="en-US" altLang="en-US" sz="200" b="0" dirty="0">
                <a:latin typeface="Verdana" panose="020B0604030504040204" pitchFamily="34" charset="0"/>
              </a:rPr>
              <a:t> 3</a:t>
            </a:r>
          </a:p>
        </p:txBody>
      </p:sp>
    </p:spTree>
    <p:extLst>
      <p:ext uri="{BB962C8B-B14F-4D97-AF65-F5344CB8AC3E}">
        <p14:creationId xmlns:p14="http://schemas.microsoft.com/office/powerpoint/2010/main" val="32556366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1" descr="Granular: coarse grains&#10;Little or no clay content&#10;Crumbles easily when dry&#10;Examples:&#10;Silt-fine mineral particles in size between clay and sand&#10;Loam-from fragments of rock deposits in water&#10;Angular gravel-crushed rock-the angular nature of the individual rocks provides some resistance to movement&#10;" title="Type B">
            <a:extLst>
              <a:ext uri="{FF2B5EF4-FFF2-40B4-BE49-F238E27FC236}">
                <a16:creationId xmlns:a16="http://schemas.microsoft.com/office/drawing/2014/main" id="{1B1B9925-C051-4AF5-8A19-CD0867721733}"/>
              </a:ext>
            </a:extLst>
          </p:cNvPr>
          <p:cNvSpPr>
            <a:spLocks noGrp="1" noChangeArrowheads="1"/>
          </p:cNvSpPr>
          <p:nvPr>
            <p:ph type="body" idx="1"/>
          </p:nvPr>
        </p:nvSpPr>
        <p:spPr>
          <a:xfrm>
            <a:off x="228600" y="1219200"/>
            <a:ext cx="5486400" cy="4572000"/>
          </a:xfrm>
        </p:spPr>
        <p:txBody>
          <a:bodyPr/>
          <a:lstStyle/>
          <a:p>
            <a:pPr>
              <a:lnSpc>
                <a:spcPct val="90000"/>
              </a:lnSpc>
              <a:buFontTx/>
              <a:buNone/>
              <a:defRPr/>
            </a:pPr>
            <a:r>
              <a:rPr lang="en-US" dirty="0">
                <a:solidFill>
                  <a:srgbClr val="FFE05B"/>
                </a:solidFill>
                <a:latin typeface="Verdana" pitchFamily="34" charset="0"/>
              </a:rPr>
              <a:t>Type B</a:t>
            </a:r>
          </a:p>
          <a:p>
            <a:pPr lvl="1">
              <a:lnSpc>
                <a:spcPct val="90000"/>
              </a:lnSpc>
              <a:buClr>
                <a:schemeClr val="tx1"/>
              </a:buClr>
              <a:defRPr/>
            </a:pPr>
            <a:r>
              <a:rPr lang="en-US" dirty="0">
                <a:solidFill>
                  <a:schemeClr val="tx1">
                    <a:lumMod val="95000"/>
                  </a:schemeClr>
                </a:solidFill>
                <a:latin typeface="Verdana" pitchFamily="34" charset="0"/>
              </a:rPr>
              <a:t>Granular: coarse grains</a:t>
            </a:r>
          </a:p>
          <a:p>
            <a:pPr lvl="1">
              <a:lnSpc>
                <a:spcPct val="90000"/>
              </a:lnSpc>
              <a:buClr>
                <a:schemeClr val="tx1"/>
              </a:buClr>
              <a:defRPr/>
            </a:pPr>
            <a:r>
              <a:rPr lang="en-US" dirty="0">
                <a:solidFill>
                  <a:schemeClr val="tx1">
                    <a:lumMod val="95000"/>
                  </a:schemeClr>
                </a:solidFill>
                <a:latin typeface="Verdana" pitchFamily="34" charset="0"/>
              </a:rPr>
              <a:t>Little or no clay content</a:t>
            </a:r>
          </a:p>
          <a:p>
            <a:pPr lvl="1">
              <a:lnSpc>
                <a:spcPct val="90000"/>
              </a:lnSpc>
              <a:buClr>
                <a:schemeClr val="tx1"/>
              </a:buClr>
              <a:defRPr/>
            </a:pPr>
            <a:r>
              <a:rPr lang="en-US" dirty="0">
                <a:solidFill>
                  <a:schemeClr val="tx1">
                    <a:lumMod val="95000"/>
                  </a:schemeClr>
                </a:solidFill>
                <a:latin typeface="Verdana" pitchFamily="34" charset="0"/>
              </a:rPr>
              <a:t>Crumbles easily when dry</a:t>
            </a:r>
          </a:p>
          <a:p>
            <a:pPr lvl="1">
              <a:lnSpc>
                <a:spcPct val="90000"/>
              </a:lnSpc>
              <a:buClr>
                <a:schemeClr val="tx1"/>
              </a:buClr>
              <a:defRPr/>
            </a:pPr>
            <a:r>
              <a:rPr lang="en-US" dirty="0">
                <a:solidFill>
                  <a:schemeClr val="tx1">
                    <a:lumMod val="95000"/>
                  </a:schemeClr>
                </a:solidFill>
                <a:latin typeface="Verdana" pitchFamily="34" charset="0"/>
              </a:rPr>
              <a:t>Examples:</a:t>
            </a:r>
          </a:p>
          <a:p>
            <a:pPr lvl="2">
              <a:buClr>
                <a:schemeClr val="tx1"/>
              </a:buClr>
              <a:defRPr/>
            </a:pPr>
            <a:r>
              <a:rPr lang="en-US" b="1" dirty="0">
                <a:solidFill>
                  <a:schemeClr val="tx1">
                    <a:lumMod val="95000"/>
                  </a:schemeClr>
                </a:solidFill>
                <a:latin typeface="Verdana" pitchFamily="34" charset="0"/>
              </a:rPr>
              <a:t>Silt</a:t>
            </a:r>
            <a:r>
              <a:rPr lang="en-US" dirty="0">
                <a:solidFill>
                  <a:schemeClr val="tx1">
                    <a:lumMod val="95000"/>
                  </a:schemeClr>
                </a:solidFill>
                <a:latin typeface="Verdana" pitchFamily="34" charset="0"/>
              </a:rPr>
              <a:t>-fine mineral particles in size between clay and sand</a:t>
            </a:r>
          </a:p>
          <a:p>
            <a:pPr lvl="2">
              <a:buClr>
                <a:schemeClr val="tx1"/>
              </a:buClr>
              <a:defRPr/>
            </a:pPr>
            <a:r>
              <a:rPr lang="en-US" b="1" dirty="0">
                <a:solidFill>
                  <a:schemeClr val="tx1">
                    <a:lumMod val="95000"/>
                  </a:schemeClr>
                </a:solidFill>
                <a:latin typeface="Verdana" pitchFamily="34" charset="0"/>
              </a:rPr>
              <a:t>Loam</a:t>
            </a:r>
            <a:r>
              <a:rPr lang="en-US" dirty="0">
                <a:solidFill>
                  <a:schemeClr val="tx1">
                    <a:lumMod val="95000"/>
                  </a:schemeClr>
                </a:solidFill>
                <a:latin typeface="Verdana" pitchFamily="34" charset="0"/>
              </a:rPr>
              <a:t>-from fragments of rock deposits in water</a:t>
            </a:r>
          </a:p>
          <a:p>
            <a:pPr lvl="2">
              <a:buClr>
                <a:schemeClr val="tx1"/>
              </a:buClr>
              <a:defRPr/>
            </a:pPr>
            <a:r>
              <a:rPr lang="en-US" b="1" dirty="0">
                <a:solidFill>
                  <a:schemeClr val="tx1">
                    <a:lumMod val="95000"/>
                  </a:schemeClr>
                </a:solidFill>
                <a:latin typeface="Verdana" pitchFamily="34" charset="0"/>
              </a:rPr>
              <a:t>Angular</a:t>
            </a:r>
            <a:r>
              <a:rPr lang="en-US" dirty="0">
                <a:solidFill>
                  <a:schemeClr val="tx1">
                    <a:lumMod val="95000"/>
                  </a:schemeClr>
                </a:solidFill>
                <a:latin typeface="Verdana" pitchFamily="34" charset="0"/>
              </a:rPr>
              <a:t> </a:t>
            </a:r>
            <a:r>
              <a:rPr lang="en-US" b="1" dirty="0">
                <a:solidFill>
                  <a:schemeClr val="tx1">
                    <a:lumMod val="95000"/>
                  </a:schemeClr>
                </a:solidFill>
                <a:latin typeface="Verdana" pitchFamily="34" charset="0"/>
              </a:rPr>
              <a:t>gravel</a:t>
            </a:r>
            <a:r>
              <a:rPr lang="en-US" dirty="0">
                <a:solidFill>
                  <a:schemeClr val="tx1">
                    <a:lumMod val="95000"/>
                  </a:schemeClr>
                </a:solidFill>
                <a:latin typeface="Verdana" pitchFamily="34" charset="0"/>
              </a:rPr>
              <a:t>-crushed rock-the angular nature of the individual rocks provides some resistance to movement</a:t>
            </a:r>
          </a:p>
          <a:p>
            <a:pPr lvl="2">
              <a:lnSpc>
                <a:spcPct val="90000"/>
              </a:lnSpc>
              <a:defRPr/>
            </a:pPr>
            <a:endParaRPr lang="en-US" dirty="0">
              <a:solidFill>
                <a:schemeClr val="tx1">
                  <a:lumMod val="95000"/>
                </a:schemeClr>
              </a:solidFill>
              <a:latin typeface="Verdana" pitchFamily="34" charset="0"/>
            </a:endParaRPr>
          </a:p>
        </p:txBody>
      </p:sp>
      <p:sp>
        <p:nvSpPr>
          <p:cNvPr id="222210" name="Title 1" descr="Title slide" title="Soil classification"/>
          <p:cNvSpPr>
            <a:spLocks noGrp="1" noChangeArrowheads="1"/>
          </p:cNvSpPr>
          <p:nvPr>
            <p:ph type="title"/>
          </p:nvPr>
        </p:nvSpPr>
        <p:spPr>
          <a:xfrm>
            <a:off x="838200" y="381000"/>
            <a:ext cx="6705600" cy="685800"/>
          </a:xfrm>
        </p:spPr>
        <p:txBody>
          <a:bodyPr/>
          <a:lstStyle/>
          <a:p>
            <a:pPr algn="ctr"/>
            <a:r>
              <a:rPr lang="en-US" altLang="en-US" b="0" dirty="0">
                <a:latin typeface="Verdana" panose="020B0604030504040204" pitchFamily="34" charset="0"/>
              </a:rPr>
              <a:t>Soil Classification </a:t>
            </a:r>
            <a:r>
              <a:rPr lang="en-US" altLang="en-US" sz="200" b="0" dirty="0">
                <a:latin typeface="Verdana" panose="020B0604030504040204" pitchFamily="34" charset="0"/>
              </a:rPr>
              <a:t>2</a:t>
            </a:r>
          </a:p>
        </p:txBody>
      </p:sp>
      <p:pic>
        <p:nvPicPr>
          <p:cNvPr id="3" name="Picture 2" title="Three types of soi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800" y="914400"/>
            <a:ext cx="2514600" cy="5789428"/>
          </a:xfrm>
          <a:prstGeom prst="rect">
            <a:avLst/>
          </a:prstGeom>
        </p:spPr>
      </p:pic>
    </p:spTree>
    <p:extLst>
      <p:ext uri="{BB962C8B-B14F-4D97-AF65-F5344CB8AC3E}">
        <p14:creationId xmlns:p14="http://schemas.microsoft.com/office/powerpoint/2010/main" val="28442364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7" name="Text 1" descr="Type C: Cohesive soil with a low compressive strength (less than .05 tsf) such as: granular soils including gravel, sand, and loamy sand or submerged soil or rock that is not stable or soil from which water is freely seeping &#10;&#10;Can be cut to near vertical sidewalls and will stand unsupported long enough to allow shoring and shielding to be properly installed.&#10;&#10;The competent person must monitor the excavation for signs of deterioration indicated by freely seeping water or flowing soil into the excavation&#10;" title="Three soils types are used in classification: A,B and C"/>
          <p:cNvSpPr>
            <a:spLocks noGrp="1" noChangeArrowheads="1"/>
          </p:cNvSpPr>
          <p:nvPr>
            <p:ph idx="1"/>
          </p:nvPr>
        </p:nvSpPr>
        <p:spPr>
          <a:xfrm>
            <a:off x="228600" y="1066800"/>
            <a:ext cx="8686800" cy="5638800"/>
          </a:xfrm>
        </p:spPr>
        <p:txBody>
          <a:bodyPr/>
          <a:lstStyle/>
          <a:p>
            <a:pPr marL="466725" lvl="1" indent="-9525">
              <a:spcBef>
                <a:spcPct val="0"/>
              </a:spcBef>
              <a:buFontTx/>
              <a:buNone/>
            </a:pPr>
            <a:r>
              <a:rPr lang="en-US" altLang="en-US" sz="2800" dirty="0">
                <a:solidFill>
                  <a:srgbClr val="FFE05B"/>
                </a:solidFill>
                <a:latin typeface="Verdana" panose="020B0604030504040204" pitchFamily="34" charset="0"/>
              </a:rPr>
              <a:t>Type C:</a:t>
            </a:r>
            <a:r>
              <a:rPr lang="en-US" altLang="en-US" sz="2000" dirty="0">
                <a:solidFill>
                  <a:srgbClr val="FFE05B"/>
                </a:solidFill>
                <a:latin typeface="Verdana" panose="020B0604030504040204" pitchFamily="34" charset="0"/>
              </a:rPr>
              <a:t> </a:t>
            </a:r>
            <a:r>
              <a:rPr lang="en-US" altLang="en-US" dirty="0">
                <a:solidFill>
                  <a:schemeClr val="tx1"/>
                </a:solidFill>
              </a:rPr>
              <a:t>Cohesive soil with a low compressive strength (less than .05 tsf) such as: granular soils including gravel, sand, and loamy sand or submerged soil or rock that is not stable or soil from which water is freely seeping </a:t>
            </a:r>
          </a:p>
          <a:p>
            <a:pPr marL="466725" lvl="1" indent="-9525">
              <a:spcBef>
                <a:spcPct val="0"/>
              </a:spcBef>
              <a:buFontTx/>
              <a:buNone/>
            </a:pPr>
            <a:endParaRPr lang="en-US" altLang="en-US" dirty="0">
              <a:solidFill>
                <a:schemeClr val="tx1"/>
              </a:solidFill>
            </a:endParaRPr>
          </a:p>
          <a:p>
            <a:pPr lvl="1">
              <a:spcBef>
                <a:spcPct val="0"/>
              </a:spcBef>
              <a:buClr>
                <a:schemeClr val="tx1"/>
              </a:buClr>
              <a:buFont typeface="Arial" panose="020B0604020202020204" pitchFamily="34" charset="0"/>
              <a:buChar char="•"/>
            </a:pPr>
            <a:r>
              <a:rPr lang="en-US" altLang="en-US" dirty="0">
                <a:solidFill>
                  <a:schemeClr val="tx1"/>
                </a:solidFill>
              </a:rPr>
              <a:t>Can be cut to near vertical sidewalls and will stand unsupported long enough to allow shoring and shielding to be properly installed.</a:t>
            </a:r>
          </a:p>
          <a:p>
            <a:pPr lvl="1">
              <a:spcBef>
                <a:spcPct val="0"/>
              </a:spcBef>
              <a:buClr>
                <a:schemeClr val="tx1"/>
              </a:buClr>
              <a:buFont typeface="Arial" panose="020B0604020202020204" pitchFamily="34" charset="0"/>
              <a:buChar char="•"/>
            </a:pPr>
            <a:endParaRPr lang="en-US" altLang="en-US" dirty="0">
              <a:solidFill>
                <a:schemeClr val="tx1"/>
              </a:solidFill>
            </a:endParaRPr>
          </a:p>
          <a:p>
            <a:pPr lvl="1">
              <a:spcBef>
                <a:spcPct val="0"/>
              </a:spcBef>
              <a:buClr>
                <a:schemeClr val="tx1"/>
              </a:buClr>
              <a:buFont typeface="Arial" panose="020B0604020202020204" pitchFamily="34" charset="0"/>
              <a:buChar char="•"/>
            </a:pPr>
            <a:r>
              <a:rPr lang="en-US" altLang="en-US" dirty="0">
                <a:solidFill>
                  <a:schemeClr val="tx1"/>
                </a:solidFill>
              </a:rPr>
              <a:t>The competent person </a:t>
            </a:r>
            <a:r>
              <a:rPr lang="en-US" altLang="en-US" i="1" dirty="0">
                <a:solidFill>
                  <a:schemeClr val="tx1"/>
                </a:solidFill>
              </a:rPr>
              <a:t>must</a:t>
            </a:r>
            <a:r>
              <a:rPr lang="en-US" altLang="en-US" dirty="0">
                <a:solidFill>
                  <a:schemeClr val="tx1"/>
                </a:solidFill>
              </a:rPr>
              <a:t> monitor the excavation for signs of deterioration indicated by freely seeping water or flowing soil into the excavation</a:t>
            </a:r>
          </a:p>
        </p:txBody>
      </p:sp>
      <p:sp>
        <p:nvSpPr>
          <p:cNvPr id="216066" name="Title 1" descr="Title slide" title="Classifying Soils"/>
          <p:cNvSpPr>
            <a:spLocks noGrp="1" noChangeArrowheads="1"/>
          </p:cNvSpPr>
          <p:nvPr>
            <p:ph type="title"/>
          </p:nvPr>
        </p:nvSpPr>
        <p:spPr>
          <a:xfrm>
            <a:off x="1600200" y="152400"/>
            <a:ext cx="5791200" cy="990600"/>
          </a:xfrm>
        </p:spPr>
        <p:txBody>
          <a:bodyPr/>
          <a:lstStyle/>
          <a:p>
            <a:pPr algn="ctr"/>
            <a:r>
              <a:rPr lang="en-US" altLang="en-US" b="0" dirty="0">
                <a:latin typeface="Verdana" panose="020B0604030504040204" pitchFamily="34" charset="0"/>
              </a:rPr>
              <a:t>Classifying Soils </a:t>
            </a:r>
            <a:r>
              <a:rPr lang="en-US" altLang="en-US" sz="200" b="0" dirty="0">
                <a:latin typeface="Verdana" panose="020B0604030504040204" pitchFamily="34" charset="0"/>
              </a:rPr>
              <a:t>3a</a:t>
            </a:r>
          </a:p>
        </p:txBody>
      </p:sp>
    </p:spTree>
    <p:extLst>
      <p:ext uri="{BB962C8B-B14F-4D97-AF65-F5344CB8AC3E}">
        <p14:creationId xmlns:p14="http://schemas.microsoft.com/office/powerpoint/2010/main" val="10504541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descr="Title slide" title="Soil Classification"/>
          <p:cNvSpPr>
            <a:spLocks noGrp="1" noChangeArrowheads="1"/>
          </p:cNvSpPr>
          <p:nvPr>
            <p:ph type="title"/>
          </p:nvPr>
        </p:nvSpPr>
        <p:spPr>
          <a:xfrm>
            <a:off x="381000" y="304800"/>
            <a:ext cx="5715000" cy="762000"/>
          </a:xfrm>
        </p:spPr>
        <p:txBody>
          <a:bodyPr/>
          <a:lstStyle/>
          <a:p>
            <a:pPr algn="ctr"/>
            <a:r>
              <a:rPr lang="en-US" altLang="en-US" b="0" dirty="0">
                <a:latin typeface="Verdana" panose="020B0604030504040204" pitchFamily="34" charset="0"/>
              </a:rPr>
              <a:t>Soil Classification </a:t>
            </a:r>
            <a:r>
              <a:rPr lang="en-US" altLang="en-US" sz="200" b="0" dirty="0">
                <a:latin typeface="Verdana" panose="020B0604030504040204" pitchFamily="34" charset="0"/>
              </a:rPr>
              <a:t>4</a:t>
            </a:r>
          </a:p>
        </p:txBody>
      </p:sp>
      <p:sp>
        <p:nvSpPr>
          <p:cNvPr id="135171" name="Text 1" descr="Granular soil: very coarse&#10;Minimal cohesion&#10;Examples:&#10;Sand&#10;Gravel&#10;Loamy sand&#10;Submerged soil or soil with freely seeping water&#10;Submerged rock that is not stable.&#10;" title="Type C">
            <a:extLst>
              <a:ext uri="{FF2B5EF4-FFF2-40B4-BE49-F238E27FC236}">
                <a16:creationId xmlns:a16="http://schemas.microsoft.com/office/drawing/2014/main" id="{3295F8B4-02AA-421C-BAB1-F1C6C6960518}"/>
              </a:ext>
            </a:extLst>
          </p:cNvPr>
          <p:cNvSpPr>
            <a:spLocks noGrp="1" noChangeArrowheads="1"/>
          </p:cNvSpPr>
          <p:nvPr>
            <p:ph type="body" idx="1"/>
          </p:nvPr>
        </p:nvSpPr>
        <p:spPr>
          <a:xfrm>
            <a:off x="609600" y="1295400"/>
            <a:ext cx="5410200" cy="4114800"/>
          </a:xfrm>
        </p:spPr>
        <p:txBody>
          <a:bodyPr/>
          <a:lstStyle/>
          <a:p>
            <a:pPr>
              <a:lnSpc>
                <a:spcPct val="90000"/>
              </a:lnSpc>
              <a:buFontTx/>
              <a:buNone/>
              <a:defRPr/>
            </a:pPr>
            <a:r>
              <a:rPr lang="en-US" dirty="0">
                <a:solidFill>
                  <a:srgbClr val="FFE05B"/>
                </a:solidFill>
                <a:latin typeface="Verdana" pitchFamily="34" charset="0"/>
              </a:rPr>
              <a:t>Type C</a:t>
            </a:r>
          </a:p>
          <a:p>
            <a:pPr lvl="1">
              <a:lnSpc>
                <a:spcPct val="90000"/>
              </a:lnSpc>
              <a:buClr>
                <a:schemeClr val="tx1"/>
              </a:buClr>
              <a:defRPr/>
            </a:pPr>
            <a:r>
              <a:rPr lang="en-US" dirty="0">
                <a:solidFill>
                  <a:schemeClr val="tx1">
                    <a:lumMod val="95000"/>
                  </a:schemeClr>
                </a:solidFill>
                <a:latin typeface="Verdana" pitchFamily="34" charset="0"/>
              </a:rPr>
              <a:t>Granular soil: very coarse</a:t>
            </a:r>
          </a:p>
          <a:p>
            <a:pPr lvl="1">
              <a:lnSpc>
                <a:spcPct val="90000"/>
              </a:lnSpc>
              <a:buClr>
                <a:schemeClr val="tx1"/>
              </a:buClr>
              <a:defRPr/>
            </a:pPr>
            <a:r>
              <a:rPr lang="en-US" dirty="0">
                <a:solidFill>
                  <a:schemeClr val="tx1">
                    <a:lumMod val="95000"/>
                  </a:schemeClr>
                </a:solidFill>
                <a:latin typeface="Verdana" pitchFamily="34" charset="0"/>
              </a:rPr>
              <a:t>Minimal cohesion</a:t>
            </a:r>
          </a:p>
          <a:p>
            <a:pPr lvl="1">
              <a:lnSpc>
                <a:spcPct val="90000"/>
              </a:lnSpc>
              <a:buClr>
                <a:schemeClr val="tx1"/>
              </a:buClr>
              <a:defRPr/>
            </a:pPr>
            <a:r>
              <a:rPr lang="en-US" dirty="0">
                <a:solidFill>
                  <a:schemeClr val="tx1">
                    <a:lumMod val="95000"/>
                  </a:schemeClr>
                </a:solidFill>
                <a:latin typeface="Verdana" pitchFamily="34" charset="0"/>
              </a:rPr>
              <a:t>Examples:</a:t>
            </a:r>
          </a:p>
          <a:p>
            <a:pPr lvl="2">
              <a:lnSpc>
                <a:spcPct val="90000"/>
              </a:lnSpc>
              <a:buClr>
                <a:schemeClr val="tx1"/>
              </a:buClr>
              <a:defRPr/>
            </a:pPr>
            <a:r>
              <a:rPr lang="en-US" dirty="0">
                <a:solidFill>
                  <a:schemeClr val="tx1">
                    <a:lumMod val="95000"/>
                  </a:schemeClr>
                </a:solidFill>
                <a:latin typeface="Verdana" pitchFamily="34" charset="0"/>
              </a:rPr>
              <a:t>Sand</a:t>
            </a:r>
          </a:p>
          <a:p>
            <a:pPr lvl="2">
              <a:lnSpc>
                <a:spcPct val="90000"/>
              </a:lnSpc>
              <a:buClr>
                <a:schemeClr val="tx1"/>
              </a:buClr>
              <a:defRPr/>
            </a:pPr>
            <a:r>
              <a:rPr lang="en-US" dirty="0">
                <a:solidFill>
                  <a:schemeClr val="tx1">
                    <a:lumMod val="95000"/>
                  </a:schemeClr>
                </a:solidFill>
                <a:latin typeface="Verdana" pitchFamily="34" charset="0"/>
              </a:rPr>
              <a:t>Gravel</a:t>
            </a:r>
          </a:p>
          <a:p>
            <a:pPr lvl="2">
              <a:lnSpc>
                <a:spcPct val="90000"/>
              </a:lnSpc>
              <a:buClr>
                <a:schemeClr val="tx1"/>
              </a:buClr>
              <a:defRPr/>
            </a:pPr>
            <a:r>
              <a:rPr lang="en-US" dirty="0">
                <a:solidFill>
                  <a:schemeClr val="tx1">
                    <a:lumMod val="95000"/>
                  </a:schemeClr>
                </a:solidFill>
                <a:latin typeface="Verdana" pitchFamily="34" charset="0"/>
              </a:rPr>
              <a:t>Loamy sand</a:t>
            </a:r>
          </a:p>
          <a:p>
            <a:pPr lvl="2">
              <a:lnSpc>
                <a:spcPct val="90000"/>
              </a:lnSpc>
              <a:buClr>
                <a:schemeClr val="tx1"/>
              </a:buClr>
              <a:defRPr/>
            </a:pPr>
            <a:r>
              <a:rPr lang="en-US" dirty="0">
                <a:solidFill>
                  <a:schemeClr val="tx1">
                    <a:lumMod val="95000"/>
                  </a:schemeClr>
                </a:solidFill>
                <a:latin typeface="Verdana" pitchFamily="34" charset="0"/>
              </a:rPr>
              <a:t>Submerged soil or soil with freely seeping water</a:t>
            </a:r>
          </a:p>
          <a:p>
            <a:pPr lvl="2">
              <a:lnSpc>
                <a:spcPct val="90000"/>
              </a:lnSpc>
              <a:buClr>
                <a:schemeClr val="tx1"/>
              </a:buClr>
              <a:defRPr/>
            </a:pPr>
            <a:r>
              <a:rPr lang="en-US" dirty="0">
                <a:solidFill>
                  <a:schemeClr val="tx1">
                    <a:lumMod val="95000"/>
                  </a:schemeClr>
                </a:solidFill>
                <a:latin typeface="Verdana" pitchFamily="34" charset="0"/>
              </a:rPr>
              <a:t>Submerged rock that is not stable.</a:t>
            </a:r>
          </a:p>
        </p:txBody>
      </p:sp>
      <p:grpSp>
        <p:nvGrpSpPr>
          <p:cNvPr id="224260" name="Group 4" descr="Showing three different soil categories in Type C soils:&#10;&#10;Sand&#10;Gravel&#10;Loamy Sand" title="Picture"/>
          <p:cNvGrpSpPr>
            <a:grpSpLocks/>
          </p:cNvGrpSpPr>
          <p:nvPr/>
        </p:nvGrpSpPr>
        <p:grpSpPr bwMode="auto">
          <a:xfrm>
            <a:off x="6781800" y="1181100"/>
            <a:ext cx="1825625" cy="5676900"/>
            <a:chOff x="4512" y="720"/>
            <a:chExt cx="1150" cy="3576"/>
          </a:xfrm>
        </p:grpSpPr>
        <p:pic>
          <p:nvPicPr>
            <p:cNvPr id="224262" name="Picture 1 of 3" descr="npo0000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2" y="720"/>
              <a:ext cx="1045"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4264" name="Text Box 1 of 3"/>
            <p:cNvSpPr txBox="1">
              <a:spLocks noChangeArrowheads="1"/>
            </p:cNvSpPr>
            <p:nvPr/>
          </p:nvSpPr>
          <p:spPr bwMode="auto">
            <a:xfrm>
              <a:off x="4862" y="1674"/>
              <a:ext cx="4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a:solidFill>
                    <a:schemeClr val="tx1"/>
                  </a:solidFill>
                </a:rPr>
                <a:t>Sand</a:t>
              </a:r>
            </a:p>
          </p:txBody>
        </p:sp>
        <p:pic>
          <p:nvPicPr>
            <p:cNvPr id="224263" name="Picture 2 of 3" descr="npo00002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15" y="1902"/>
              <a:ext cx="1045" cy="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4265" name="Text Box 2 of 3"/>
            <p:cNvSpPr txBox="1">
              <a:spLocks noChangeArrowheads="1"/>
            </p:cNvSpPr>
            <p:nvPr/>
          </p:nvSpPr>
          <p:spPr bwMode="auto">
            <a:xfrm>
              <a:off x="4856" y="2850"/>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a:solidFill>
                    <a:schemeClr val="tx1"/>
                  </a:solidFill>
                </a:rPr>
                <a:t>Gravel</a:t>
              </a:r>
            </a:p>
          </p:txBody>
        </p:sp>
        <p:pic>
          <p:nvPicPr>
            <p:cNvPr id="224266" name="Picture 3 of 3" descr="npo00002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24" y="3065"/>
              <a:ext cx="1057"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4267" name="Text Box 3 of 3"/>
            <p:cNvSpPr txBox="1">
              <a:spLocks noChangeArrowheads="1"/>
            </p:cNvSpPr>
            <p:nvPr/>
          </p:nvSpPr>
          <p:spPr bwMode="auto">
            <a:xfrm>
              <a:off x="4762" y="4065"/>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a:solidFill>
                    <a:schemeClr val="tx1"/>
                  </a:solidFill>
                </a:rPr>
                <a:t>Loamy sand</a:t>
              </a:r>
            </a:p>
          </p:txBody>
        </p:sp>
      </p:grpSp>
    </p:spTree>
    <p:extLst>
      <p:ext uri="{BB962C8B-B14F-4D97-AF65-F5344CB8AC3E}">
        <p14:creationId xmlns:p14="http://schemas.microsoft.com/office/powerpoint/2010/main" val="28457609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7" name="Text 1" descr="Ribbon test: Cohesive material can be rolled into threads without crumbling.&#10;&#10;If at least a two inch length of 1/8 inch thread can be held on one end without tearing, the soil is “Cohesive”.&#10;" title="Plasticity"/>
          <p:cNvSpPr>
            <a:spLocks noGrp="1" noChangeArrowheads="1"/>
          </p:cNvSpPr>
          <p:nvPr>
            <p:ph idx="1"/>
          </p:nvPr>
        </p:nvSpPr>
        <p:spPr>
          <a:xfrm>
            <a:off x="228600" y="1066800"/>
            <a:ext cx="8686800" cy="5638800"/>
          </a:xfrm>
        </p:spPr>
        <p:txBody>
          <a:bodyPr/>
          <a:lstStyle/>
          <a:p>
            <a:pPr marL="466725" lvl="1" indent="-9525">
              <a:spcAft>
                <a:spcPts val="1000"/>
              </a:spcAft>
              <a:buFontTx/>
              <a:buNone/>
            </a:pPr>
            <a:endParaRPr lang="en-US" altLang="en-US" sz="2800" dirty="0">
              <a:solidFill>
                <a:srgbClr val="FFE05B"/>
              </a:solidFill>
              <a:latin typeface="Verdana" panose="020B0604030504040204" pitchFamily="34" charset="0"/>
            </a:endParaRPr>
          </a:p>
          <a:p>
            <a:pPr marL="466725" lvl="1" indent="-9525">
              <a:spcAft>
                <a:spcPts val="1000"/>
              </a:spcAft>
              <a:buFontTx/>
              <a:buNone/>
            </a:pPr>
            <a:r>
              <a:rPr lang="en-US" altLang="en-US" sz="2800" dirty="0">
                <a:solidFill>
                  <a:srgbClr val="FFE05B"/>
                </a:solidFill>
                <a:latin typeface="Verdana" panose="020B0604030504040204" pitchFamily="34" charset="0"/>
              </a:rPr>
              <a:t>Plasticity</a:t>
            </a:r>
          </a:p>
          <a:p>
            <a:pPr marL="466725" lvl="1" indent="-9525">
              <a:spcAft>
                <a:spcPts val="1000"/>
              </a:spcAft>
              <a:buFontTx/>
              <a:buNone/>
            </a:pPr>
            <a:r>
              <a:rPr lang="en-US" altLang="en-US" dirty="0">
                <a:solidFill>
                  <a:schemeClr val="tx1"/>
                </a:solidFill>
                <a:latin typeface="Verdana" panose="020B0604030504040204" pitchFamily="34" charset="0"/>
              </a:rPr>
              <a:t>Ribbon test: Cohesive material can be rolled into threads without crumbling.</a:t>
            </a:r>
          </a:p>
          <a:p>
            <a:pPr marL="466725" lvl="1" indent="-9525">
              <a:spcAft>
                <a:spcPts val="1000"/>
              </a:spcAft>
              <a:buFontTx/>
              <a:buNone/>
            </a:pPr>
            <a:endParaRPr lang="en-US" altLang="en-US" dirty="0">
              <a:solidFill>
                <a:schemeClr val="tx1"/>
              </a:solidFill>
              <a:latin typeface="Verdana" panose="020B0604030504040204" pitchFamily="34" charset="0"/>
            </a:endParaRPr>
          </a:p>
          <a:p>
            <a:pPr marL="466725" lvl="1" indent="-9525">
              <a:spcAft>
                <a:spcPts val="1000"/>
              </a:spcAft>
              <a:buFontTx/>
              <a:buNone/>
            </a:pPr>
            <a:r>
              <a:rPr lang="en-US" altLang="en-US" dirty="0">
                <a:solidFill>
                  <a:schemeClr val="tx1"/>
                </a:solidFill>
                <a:latin typeface="Verdana" panose="020B0604030504040204" pitchFamily="34" charset="0"/>
              </a:rPr>
              <a:t>If at least a two inch length of 1/8 inch thread can be held on one end without tearing, the soil is “Cohesive”.</a:t>
            </a:r>
          </a:p>
          <a:p>
            <a:pPr marL="466725" lvl="1" indent="-9525">
              <a:spcAft>
                <a:spcPts val="1000"/>
              </a:spcAft>
              <a:buFontTx/>
              <a:buNone/>
            </a:pPr>
            <a:r>
              <a:rPr lang="en-US" altLang="en-US" sz="2000" dirty="0">
                <a:solidFill>
                  <a:schemeClr val="tx1"/>
                </a:solidFill>
                <a:latin typeface="Verdana" panose="020B0604030504040204" pitchFamily="34" charset="0"/>
              </a:rPr>
              <a:t> </a:t>
            </a:r>
          </a:p>
          <a:p>
            <a:pPr marL="466725" lvl="1" indent="-9525">
              <a:spcAft>
                <a:spcPts val="1000"/>
              </a:spcAft>
              <a:buFontTx/>
              <a:buNone/>
            </a:pPr>
            <a:endParaRPr lang="en-US" altLang="en-US" sz="2000" dirty="0">
              <a:solidFill>
                <a:schemeClr val="tx1"/>
              </a:solidFill>
              <a:latin typeface="Verdana" panose="020B0604030504040204" pitchFamily="34" charset="0"/>
            </a:endParaRPr>
          </a:p>
        </p:txBody>
      </p:sp>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Classifying Soils- Manual Tests </a:t>
            </a:r>
          </a:p>
        </p:txBody>
      </p:sp>
    </p:spTree>
    <p:extLst>
      <p:ext uri="{BB962C8B-B14F-4D97-AF65-F5344CB8AC3E}">
        <p14:creationId xmlns:p14="http://schemas.microsoft.com/office/powerpoint/2010/main" val="19114048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7" name="Text 1" descr="Ribbon test: Cohesive material can be rolled into threads without crumbling.&#10;&#10;If at least a two inch length of 1/8 inch thread can be held on one end without tearing, the soil is “Cohesive”.&#10;" title="Plasticity"/>
          <p:cNvSpPr>
            <a:spLocks noGrp="1" noChangeArrowheads="1"/>
          </p:cNvSpPr>
          <p:nvPr>
            <p:ph idx="1"/>
          </p:nvPr>
        </p:nvSpPr>
        <p:spPr>
          <a:xfrm>
            <a:off x="152400" y="1676400"/>
            <a:ext cx="8686800" cy="2667000"/>
          </a:xfrm>
        </p:spPr>
        <p:txBody>
          <a:bodyPr/>
          <a:lstStyle/>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Moisture Content</a:t>
            </a: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Freezing</a:t>
            </a: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Previous Disturbance (Fill)</a:t>
            </a: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Surcharge loads</a:t>
            </a:r>
          </a:p>
          <a:p>
            <a:pPr lvl="2">
              <a:spcAft>
                <a:spcPts val="1000"/>
              </a:spcAft>
              <a:buClr>
                <a:schemeClr val="tx1"/>
              </a:buClr>
              <a:buFont typeface="Arial" panose="020B0604020202020204" pitchFamily="34" charset="0"/>
              <a:buChar char="•"/>
            </a:pPr>
            <a:r>
              <a:rPr lang="en-US" altLang="en-US" dirty="0">
                <a:solidFill>
                  <a:schemeClr val="tx1"/>
                </a:solidFill>
                <a:latin typeface="Verdana" panose="020B0604030504040204" pitchFamily="34" charset="0"/>
              </a:rPr>
              <a:t>Spoil Piles</a:t>
            </a:r>
          </a:p>
          <a:p>
            <a:pPr lvl="2">
              <a:spcAft>
                <a:spcPts val="1000"/>
              </a:spcAft>
              <a:buClr>
                <a:schemeClr val="tx1"/>
              </a:buClr>
              <a:buFont typeface="Arial" panose="020B0604020202020204" pitchFamily="34" charset="0"/>
              <a:buChar char="•"/>
            </a:pPr>
            <a:r>
              <a:rPr lang="en-US" altLang="en-US" dirty="0">
                <a:solidFill>
                  <a:schemeClr val="tx1"/>
                </a:solidFill>
                <a:latin typeface="Verdana" panose="020B0604030504040204" pitchFamily="34" charset="0"/>
              </a:rPr>
              <a:t>Equipment</a:t>
            </a:r>
          </a:p>
          <a:p>
            <a:pPr lvl="2">
              <a:spcAft>
                <a:spcPts val="1000"/>
              </a:spcAft>
              <a:buClr>
                <a:schemeClr val="tx1"/>
              </a:buClr>
              <a:buFont typeface="Arial" panose="020B0604020202020204" pitchFamily="34" charset="0"/>
              <a:buChar char="•"/>
            </a:pPr>
            <a:r>
              <a:rPr lang="en-US" altLang="en-US" dirty="0">
                <a:solidFill>
                  <a:schemeClr val="tx1"/>
                </a:solidFill>
                <a:latin typeface="Verdana" panose="020B0604030504040204" pitchFamily="34" charset="0"/>
              </a:rPr>
              <a:t>Structures</a:t>
            </a:r>
          </a:p>
          <a:p>
            <a:pPr lvl="1">
              <a:spcAft>
                <a:spcPts val="1000"/>
              </a:spcAft>
              <a:buClr>
                <a:schemeClr val="tx1"/>
              </a:buClr>
              <a:buFont typeface="Arial" panose="020B0604020202020204" pitchFamily="34" charset="0"/>
              <a:buChar char="•"/>
            </a:pPr>
            <a:endParaRPr lang="en-US" altLang="en-US" dirty="0">
              <a:solidFill>
                <a:schemeClr val="tx1"/>
              </a:solidFill>
              <a:latin typeface="Verdana" panose="020B0604030504040204" pitchFamily="34" charset="0"/>
            </a:endParaRPr>
          </a:p>
          <a:p>
            <a:pPr lvl="1">
              <a:spcAft>
                <a:spcPts val="1000"/>
              </a:spcAft>
              <a:buClr>
                <a:schemeClr val="tx1"/>
              </a:buClr>
              <a:buFont typeface="Arial" panose="020B0604020202020204" pitchFamily="34" charset="0"/>
              <a:buChar char="•"/>
            </a:pPr>
            <a:endParaRPr lang="en-US" altLang="en-US" sz="2800" dirty="0">
              <a:solidFill>
                <a:schemeClr val="tx1"/>
              </a:solidFill>
              <a:latin typeface="Verdana" panose="020B0604030504040204" pitchFamily="34" charset="0"/>
            </a:endParaRPr>
          </a:p>
          <a:p>
            <a:pPr marL="466725" lvl="1" indent="-9525">
              <a:spcAft>
                <a:spcPts val="1000"/>
              </a:spcAft>
              <a:buFontTx/>
              <a:buNone/>
            </a:pPr>
            <a:endParaRPr lang="en-US" altLang="en-US" dirty="0">
              <a:solidFill>
                <a:schemeClr val="tx1"/>
              </a:solidFill>
              <a:latin typeface="Verdana" panose="020B0604030504040204" pitchFamily="34" charset="0"/>
            </a:endParaRPr>
          </a:p>
        </p:txBody>
      </p:sp>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Other Soil Considerations </a:t>
            </a:r>
            <a:r>
              <a:rPr lang="en-US" altLang="en-US" sz="200" b="0" dirty="0">
                <a:latin typeface="Verdana" panose="020B0604030504040204" pitchFamily="34" charset="0"/>
              </a:rPr>
              <a:t>1</a:t>
            </a:r>
          </a:p>
        </p:txBody>
      </p:sp>
    </p:spTree>
    <p:extLst>
      <p:ext uri="{BB962C8B-B14F-4D97-AF65-F5344CB8AC3E}">
        <p14:creationId xmlns:p14="http://schemas.microsoft.com/office/powerpoint/2010/main" val="20935315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7" name="Text 1" descr="Ribbon test: Cohesive material can be rolled into threads without crumbling.&#10;&#10;If at least a two inch length of 1/8 inch thread can be held on one end without tearing, the soil is “Cohesive”.&#10;" title="Plasticity"/>
          <p:cNvSpPr>
            <a:spLocks noGrp="1" noChangeArrowheads="1"/>
          </p:cNvSpPr>
          <p:nvPr>
            <p:ph idx="1"/>
          </p:nvPr>
        </p:nvSpPr>
        <p:spPr>
          <a:xfrm>
            <a:off x="152400" y="1676400"/>
            <a:ext cx="8686800" cy="2667000"/>
          </a:xfrm>
        </p:spPr>
        <p:txBody>
          <a:bodyPr/>
          <a:lstStyle/>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Vibration</a:t>
            </a:r>
          </a:p>
          <a:p>
            <a:pPr lvl="1">
              <a:spcAft>
                <a:spcPts val="1000"/>
              </a:spcAft>
              <a:buClr>
                <a:schemeClr val="tx1"/>
              </a:buClr>
              <a:buFont typeface="Arial" panose="020B0604020202020204" pitchFamily="34" charset="0"/>
              <a:buChar char="•"/>
            </a:pPr>
            <a:endParaRPr lang="en-US" altLang="en-US" sz="2800" dirty="0">
              <a:solidFill>
                <a:schemeClr val="tx1"/>
              </a:solidFill>
              <a:latin typeface="Verdana" panose="020B0604030504040204" pitchFamily="34" charset="0"/>
            </a:endParaRP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Liquefaction</a:t>
            </a:r>
          </a:p>
          <a:p>
            <a:pPr lvl="1">
              <a:spcAft>
                <a:spcPts val="1000"/>
              </a:spcAft>
              <a:buClr>
                <a:schemeClr val="tx1"/>
              </a:buClr>
              <a:buFont typeface="Arial" panose="020B0604020202020204" pitchFamily="34" charset="0"/>
              <a:buChar char="•"/>
            </a:pPr>
            <a:endParaRPr lang="en-US" altLang="en-US" sz="2800" dirty="0">
              <a:solidFill>
                <a:schemeClr val="tx1"/>
              </a:solidFill>
              <a:latin typeface="Verdana" panose="020B0604030504040204" pitchFamily="34" charset="0"/>
            </a:endParaRP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Duration of Exposure</a:t>
            </a:r>
          </a:p>
          <a:p>
            <a:pPr lvl="1">
              <a:spcAft>
                <a:spcPts val="1000"/>
              </a:spcAft>
              <a:buClr>
                <a:schemeClr val="tx1"/>
              </a:buClr>
              <a:buFont typeface="Arial" panose="020B0604020202020204" pitchFamily="34" charset="0"/>
              <a:buChar char="•"/>
            </a:pPr>
            <a:endParaRPr lang="en-US" altLang="en-US" sz="2800" dirty="0">
              <a:solidFill>
                <a:schemeClr val="tx1"/>
              </a:solidFill>
              <a:latin typeface="Verdana" panose="020B0604030504040204" pitchFamily="34" charset="0"/>
            </a:endParaRP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Undermining</a:t>
            </a:r>
            <a:endParaRPr lang="en-US" altLang="en-US" dirty="0">
              <a:solidFill>
                <a:schemeClr val="tx1"/>
              </a:solidFill>
              <a:latin typeface="Verdana" panose="020B0604030504040204" pitchFamily="34" charset="0"/>
            </a:endParaRPr>
          </a:p>
          <a:p>
            <a:pPr lvl="1">
              <a:spcAft>
                <a:spcPts val="1000"/>
              </a:spcAft>
              <a:buClr>
                <a:schemeClr val="tx1"/>
              </a:buClr>
              <a:buFont typeface="Arial" panose="020B0604020202020204" pitchFamily="34" charset="0"/>
              <a:buChar char="•"/>
            </a:pPr>
            <a:endParaRPr lang="en-US" altLang="en-US" dirty="0">
              <a:solidFill>
                <a:schemeClr val="tx1"/>
              </a:solidFill>
              <a:latin typeface="Verdana" panose="020B0604030504040204" pitchFamily="34" charset="0"/>
            </a:endParaRPr>
          </a:p>
          <a:p>
            <a:pPr lvl="1">
              <a:spcAft>
                <a:spcPts val="1000"/>
              </a:spcAft>
              <a:buClr>
                <a:schemeClr val="tx1"/>
              </a:buClr>
              <a:buFont typeface="Arial" panose="020B0604020202020204" pitchFamily="34" charset="0"/>
              <a:buChar char="•"/>
            </a:pPr>
            <a:endParaRPr lang="en-US" altLang="en-US" sz="2800" dirty="0">
              <a:solidFill>
                <a:schemeClr val="tx1"/>
              </a:solidFill>
              <a:latin typeface="Verdana" panose="020B0604030504040204" pitchFamily="34" charset="0"/>
            </a:endParaRPr>
          </a:p>
          <a:p>
            <a:pPr marL="466725" lvl="1" indent="-9525">
              <a:spcAft>
                <a:spcPts val="1000"/>
              </a:spcAft>
              <a:buFontTx/>
              <a:buNone/>
            </a:pPr>
            <a:endParaRPr lang="en-US" altLang="en-US" dirty="0">
              <a:solidFill>
                <a:schemeClr val="tx1"/>
              </a:solidFill>
              <a:latin typeface="Verdana" panose="020B0604030504040204" pitchFamily="34" charset="0"/>
            </a:endParaRPr>
          </a:p>
        </p:txBody>
      </p:sp>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Other Soil Considerations </a:t>
            </a:r>
            <a:r>
              <a:rPr lang="en-US" altLang="en-US" sz="200" b="0" dirty="0">
                <a:latin typeface="Verdana" panose="020B0604030504040204" pitchFamily="34" charset="0"/>
              </a:rPr>
              <a:t>2</a:t>
            </a:r>
          </a:p>
        </p:txBody>
      </p:sp>
    </p:spTree>
    <p:extLst>
      <p:ext uri="{BB962C8B-B14F-4D97-AF65-F5344CB8AC3E}">
        <p14:creationId xmlns:p14="http://schemas.microsoft.com/office/powerpoint/2010/main" val="2563923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Other Soil Considerations </a:t>
            </a:r>
            <a:r>
              <a:rPr lang="en-US" altLang="en-US" sz="200" b="0" dirty="0">
                <a:latin typeface="Verdana" panose="020B0604030504040204" pitchFamily="34" charset="0"/>
              </a:rPr>
              <a:t>3</a:t>
            </a:r>
          </a:p>
        </p:txBody>
      </p:sp>
      <p:sp>
        <p:nvSpPr>
          <p:cNvPr id="216067" name="Text 1" descr="Ribbon test: Cohesive material can be rolled into threads without crumbling.&#10;&#10;If at least a two inch length of 1/8 inch thread can be held on one end without tearing, the soil is “Cohesive”.&#10;" title="Plasticity"/>
          <p:cNvSpPr>
            <a:spLocks noGrp="1" noChangeArrowheads="1"/>
          </p:cNvSpPr>
          <p:nvPr>
            <p:ph idx="1"/>
          </p:nvPr>
        </p:nvSpPr>
        <p:spPr>
          <a:xfrm>
            <a:off x="228600" y="1066800"/>
            <a:ext cx="8686800" cy="5638800"/>
          </a:xfrm>
        </p:spPr>
        <p:txBody>
          <a:bodyPr/>
          <a:lstStyle/>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Moisture Content</a:t>
            </a: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Freezing</a:t>
            </a: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Previous Disturbance (fill)</a:t>
            </a:r>
          </a:p>
          <a:p>
            <a:pPr lvl="1">
              <a:spcAft>
                <a:spcPts val="1000"/>
              </a:spcAft>
              <a:buClr>
                <a:schemeClr val="tx1"/>
              </a:buClr>
              <a:buFont typeface="Arial" panose="020B0604020202020204" pitchFamily="34" charset="0"/>
              <a:buChar char="•"/>
            </a:pPr>
            <a:r>
              <a:rPr lang="en-US" altLang="en-US" sz="2800" dirty="0">
                <a:solidFill>
                  <a:schemeClr val="tx1"/>
                </a:solidFill>
                <a:latin typeface="Verdana" panose="020B0604030504040204" pitchFamily="34" charset="0"/>
              </a:rPr>
              <a:t>Factors affecting downward force: </a:t>
            </a:r>
          </a:p>
          <a:p>
            <a:pPr lvl="2">
              <a:spcAft>
                <a:spcPts val="1000"/>
              </a:spcAft>
              <a:buClr>
                <a:schemeClr val="tx1"/>
              </a:buClr>
              <a:buFont typeface="Arial" panose="020B0604020202020204" pitchFamily="34" charset="0"/>
              <a:buChar char="•"/>
            </a:pPr>
            <a:r>
              <a:rPr lang="en-US" altLang="en-US" dirty="0">
                <a:solidFill>
                  <a:schemeClr val="tx1"/>
                </a:solidFill>
                <a:latin typeface="Verdana" panose="020B0604030504040204" pitchFamily="34" charset="0"/>
              </a:rPr>
              <a:t>Gravity, Surcharge loads, Spoil piles, Equipment</a:t>
            </a:r>
          </a:p>
          <a:p>
            <a:pPr marL="466725" lvl="1" indent="-9525">
              <a:spcAft>
                <a:spcPts val="1000"/>
              </a:spcAft>
              <a:buFontTx/>
              <a:buNone/>
            </a:pPr>
            <a:endParaRPr lang="en-US" altLang="en-US" dirty="0">
              <a:solidFill>
                <a:schemeClr val="tx1"/>
              </a:solidFill>
              <a:latin typeface="Verdana" panose="020B0604030504040204" pitchFamily="34" charset="0"/>
            </a:endParaRPr>
          </a:p>
          <a:p>
            <a:pPr marL="466725" lvl="1" indent="-9525">
              <a:spcAft>
                <a:spcPts val="1000"/>
              </a:spcAft>
              <a:buFontTx/>
              <a:buNone/>
            </a:pPr>
            <a:r>
              <a:rPr lang="en-US" altLang="en-US" sz="2000" dirty="0">
                <a:solidFill>
                  <a:schemeClr val="tx1"/>
                </a:solidFill>
                <a:latin typeface="Verdana" panose="020B0604030504040204" pitchFamily="34" charset="0"/>
              </a:rPr>
              <a:t> 1000 </a:t>
            </a:r>
            <a:r>
              <a:rPr lang="en-US" altLang="en-US" sz="2000" dirty="0" err="1">
                <a:solidFill>
                  <a:schemeClr val="tx1"/>
                </a:solidFill>
                <a:latin typeface="Verdana" panose="020B0604030504040204" pitchFamily="34" charset="0"/>
              </a:rPr>
              <a:t>lbs</a:t>
            </a:r>
            <a:endParaRPr lang="en-US" altLang="en-US" sz="2000" dirty="0">
              <a:solidFill>
                <a:schemeClr val="tx1"/>
              </a:solidFill>
              <a:latin typeface="Verdana" panose="020B0604030504040204" pitchFamily="34" charset="0"/>
            </a:endParaRPr>
          </a:p>
        </p:txBody>
      </p:sp>
      <p:cxnSp>
        <p:nvCxnSpPr>
          <p:cNvPr id="3" name="Straight Connector 2" title="Arrow graphic"/>
          <p:cNvCxnSpPr/>
          <p:nvPr/>
        </p:nvCxnSpPr>
        <p:spPr>
          <a:xfrm>
            <a:off x="2057399" y="4963128"/>
            <a:ext cx="1219201" cy="14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title="Arrow graphic"/>
          <p:cNvCxnSpPr/>
          <p:nvPr/>
        </p:nvCxnSpPr>
        <p:spPr>
          <a:xfrm flipV="1">
            <a:off x="2057398" y="4496403"/>
            <a:ext cx="1295402" cy="475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title="Arrow graphic"/>
          <p:cNvCxnSpPr/>
          <p:nvPr/>
        </p:nvCxnSpPr>
        <p:spPr>
          <a:xfrm>
            <a:off x="3429000" y="4496403"/>
            <a:ext cx="914400" cy="113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title="Arrow graphic"/>
          <p:cNvCxnSpPr/>
          <p:nvPr/>
        </p:nvCxnSpPr>
        <p:spPr>
          <a:xfrm flipV="1">
            <a:off x="3276600" y="4610099"/>
            <a:ext cx="1066800" cy="495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title="dimensional graphic"/>
          <p:cNvCxnSpPr/>
          <p:nvPr/>
        </p:nvCxnSpPr>
        <p:spPr>
          <a:xfrm>
            <a:off x="2057399" y="4963128"/>
            <a:ext cx="1219200" cy="1228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title="dimensional graphic"/>
          <p:cNvCxnSpPr/>
          <p:nvPr/>
        </p:nvCxnSpPr>
        <p:spPr>
          <a:xfrm>
            <a:off x="3276600" y="5105400"/>
            <a:ext cx="0" cy="1085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title="dimensional graphic"/>
          <p:cNvCxnSpPr/>
          <p:nvPr/>
        </p:nvCxnSpPr>
        <p:spPr>
          <a:xfrm>
            <a:off x="4343400" y="4610099"/>
            <a:ext cx="0" cy="896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hidden="1" title="arrow graphic"/>
          <p:cNvCxnSpPr/>
          <p:nvPr/>
        </p:nvCxnSpPr>
        <p:spPr>
          <a:xfrm flipV="1">
            <a:off x="3276599" y="5486400"/>
            <a:ext cx="1066801" cy="704850"/>
          </a:xfrm>
          <a:prstGeom prst="line">
            <a:avLst/>
          </a:prstGeom>
        </p:spPr>
        <p:style>
          <a:lnRef idx="1">
            <a:schemeClr val="accent1"/>
          </a:lnRef>
          <a:fillRef idx="0">
            <a:schemeClr val="accent1"/>
          </a:fillRef>
          <a:effectRef idx="0">
            <a:schemeClr val="accent1"/>
          </a:effectRef>
          <a:fontRef idx="minor">
            <a:schemeClr val="tx1"/>
          </a:fontRef>
        </p:style>
      </p:cxnSp>
      <p:sp>
        <p:nvSpPr>
          <p:cNvPr id="216068" name="TextBox 216067"/>
          <p:cNvSpPr txBox="1"/>
          <p:nvPr/>
        </p:nvSpPr>
        <p:spPr>
          <a:xfrm>
            <a:off x="3154251" y="4579982"/>
            <a:ext cx="609600" cy="369332"/>
          </a:xfrm>
          <a:prstGeom prst="rect">
            <a:avLst/>
          </a:prstGeom>
          <a:noFill/>
        </p:spPr>
        <p:txBody>
          <a:bodyPr wrap="square" rtlCol="0">
            <a:spAutoFit/>
          </a:bodyPr>
          <a:lstStyle/>
          <a:p>
            <a:r>
              <a:rPr lang="en-US" dirty="0"/>
              <a:t>2’</a:t>
            </a:r>
          </a:p>
        </p:txBody>
      </p:sp>
      <p:cxnSp>
        <p:nvCxnSpPr>
          <p:cNvPr id="216070" name="Straight Arrow Connector 216069" title="arrow graphic"/>
          <p:cNvCxnSpPr/>
          <p:nvPr/>
        </p:nvCxnSpPr>
        <p:spPr>
          <a:xfrm>
            <a:off x="3428999" y="4787386"/>
            <a:ext cx="205526" cy="68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074" name="Straight Arrow Connector 216073" title="arrow graphic"/>
          <p:cNvCxnSpPr>
            <a:stCxn id="216068" idx="1"/>
          </p:cNvCxnSpPr>
          <p:nvPr/>
        </p:nvCxnSpPr>
        <p:spPr>
          <a:xfrm flipH="1" flipV="1">
            <a:off x="2857500" y="4734226"/>
            <a:ext cx="296751" cy="30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6077" name="TextBox 216076"/>
          <p:cNvSpPr txBox="1"/>
          <p:nvPr/>
        </p:nvSpPr>
        <p:spPr>
          <a:xfrm>
            <a:off x="3708311" y="5228754"/>
            <a:ext cx="404075" cy="369332"/>
          </a:xfrm>
          <a:prstGeom prst="rect">
            <a:avLst/>
          </a:prstGeom>
          <a:noFill/>
        </p:spPr>
        <p:txBody>
          <a:bodyPr wrap="square" rtlCol="0">
            <a:spAutoFit/>
          </a:bodyPr>
          <a:lstStyle/>
          <a:p>
            <a:r>
              <a:rPr lang="en-US" dirty="0"/>
              <a:t>5’</a:t>
            </a:r>
          </a:p>
        </p:txBody>
      </p:sp>
      <p:cxnSp>
        <p:nvCxnSpPr>
          <p:cNvPr id="216079" name="Straight Arrow Connector 216078" title="arrow graphic"/>
          <p:cNvCxnSpPr/>
          <p:nvPr/>
        </p:nvCxnSpPr>
        <p:spPr>
          <a:xfrm flipV="1">
            <a:off x="3965622" y="5085445"/>
            <a:ext cx="381000" cy="267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082" name="Straight Arrow Connector 216081" title="arrow graphic"/>
          <p:cNvCxnSpPr/>
          <p:nvPr/>
        </p:nvCxnSpPr>
        <p:spPr>
          <a:xfrm flipH="1">
            <a:off x="3344478" y="5461380"/>
            <a:ext cx="406491" cy="221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32412" y="5469493"/>
            <a:ext cx="440028" cy="369332"/>
          </a:xfrm>
          <a:prstGeom prst="rect">
            <a:avLst/>
          </a:prstGeom>
          <a:noFill/>
        </p:spPr>
        <p:txBody>
          <a:bodyPr wrap="square" rtlCol="0">
            <a:spAutoFit/>
          </a:bodyPr>
          <a:lstStyle/>
          <a:p>
            <a:r>
              <a:rPr lang="en-US" dirty="0"/>
              <a:t>2’</a:t>
            </a:r>
          </a:p>
        </p:txBody>
      </p:sp>
      <p:cxnSp>
        <p:nvCxnSpPr>
          <p:cNvPr id="53" name="Straight Arrow Connector 52" title="arrow graphic"/>
          <p:cNvCxnSpPr/>
          <p:nvPr/>
        </p:nvCxnSpPr>
        <p:spPr>
          <a:xfrm>
            <a:off x="3154386" y="5745988"/>
            <a:ext cx="0" cy="321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title="arrow graphic"/>
          <p:cNvCxnSpPr/>
          <p:nvPr/>
        </p:nvCxnSpPr>
        <p:spPr>
          <a:xfrm flipV="1">
            <a:off x="3159886" y="5099798"/>
            <a:ext cx="15025" cy="47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69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067">
                                            <p:txEl>
                                              <p:pRg st="6" end="6"/>
                                            </p:txEl>
                                          </p:spTgt>
                                        </p:tgtEl>
                                        <p:attrNameLst>
                                          <p:attrName>style.visibility</p:attrName>
                                        </p:attrNameLst>
                                      </p:cBhvr>
                                      <p:to>
                                        <p:strVal val="visible"/>
                                      </p:to>
                                    </p:set>
                                    <p:animEffect transition="in" filter="fade">
                                      <p:cBhvr>
                                        <p:cTn id="7" dur="500"/>
                                        <p:tgtEl>
                                          <p:spTgt spid="216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Soil Failure Modes </a:t>
            </a:r>
            <a:r>
              <a:rPr lang="en-US" altLang="en-US" sz="200" b="0" dirty="0">
                <a:latin typeface="Verdana" panose="020B0604030504040204" pitchFamily="34" charset="0"/>
              </a:rPr>
              <a:t>1</a:t>
            </a:r>
          </a:p>
        </p:txBody>
      </p:sp>
      <p:pic>
        <p:nvPicPr>
          <p:cNvPr id="4" name="Content Placeholder 3" title="Failure mode of soil &quot;bulging&quot;"/>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04800" y="1371600"/>
            <a:ext cx="5763488" cy="2832438"/>
          </a:xfrm>
        </p:spPr>
      </p:pic>
      <p:pic>
        <p:nvPicPr>
          <p:cNvPr id="5" name="Picture 4" title="Graphic of soil falure mode &quot;toppling&quot;"/>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50872" y="4204039"/>
            <a:ext cx="5741422" cy="2653962"/>
          </a:xfrm>
          <a:prstGeom prst="rect">
            <a:avLst/>
          </a:prstGeom>
        </p:spPr>
      </p:pic>
    </p:spTree>
    <p:extLst>
      <p:ext uri="{BB962C8B-B14F-4D97-AF65-F5344CB8AC3E}">
        <p14:creationId xmlns:p14="http://schemas.microsoft.com/office/powerpoint/2010/main" val="15536691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Soil Failure Modes </a:t>
            </a:r>
            <a:r>
              <a:rPr lang="en-US" altLang="en-US" sz="200" b="0" dirty="0">
                <a:latin typeface="Verdana" panose="020B0604030504040204" pitchFamily="34" charset="0"/>
              </a:rPr>
              <a:t>2</a:t>
            </a:r>
          </a:p>
        </p:txBody>
      </p:sp>
      <p:pic>
        <p:nvPicPr>
          <p:cNvPr id="5" name="Picture 4" title="Failure mode of soil &quot;sliding&quo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3200" y="3809551"/>
            <a:ext cx="6172200" cy="3025911"/>
          </a:xfrm>
          <a:prstGeom prst="rect">
            <a:avLst/>
          </a:prstGeom>
        </p:spPr>
      </p:pic>
      <p:pic>
        <p:nvPicPr>
          <p:cNvPr id="4" name="Content Placeholder 3" title="Failure mode of soil &quot;sliding&quot;"/>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52400" y="1143000"/>
            <a:ext cx="5867400" cy="2738120"/>
          </a:xfrm>
        </p:spPr>
      </p:pic>
    </p:spTree>
    <p:extLst>
      <p:ext uri="{BB962C8B-B14F-4D97-AF65-F5344CB8AC3E}">
        <p14:creationId xmlns:p14="http://schemas.microsoft.com/office/powerpoint/2010/main" val="427912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descr="Slide Title" title="Excavation Definition"/>
          <p:cNvSpPr>
            <a:spLocks noGrp="1" noChangeArrowheads="1"/>
          </p:cNvSpPr>
          <p:nvPr>
            <p:ph type="title"/>
          </p:nvPr>
        </p:nvSpPr>
        <p:spPr>
          <a:xfrm>
            <a:off x="658813" y="228600"/>
            <a:ext cx="7772400" cy="838200"/>
          </a:xfrm>
        </p:spPr>
        <p:txBody>
          <a:bodyPr/>
          <a:lstStyle/>
          <a:p>
            <a:pPr algn="ctr"/>
            <a:r>
              <a:rPr lang="en-US" altLang="en-US" b="0" dirty="0">
                <a:latin typeface="Verdana" panose="020B0604030504040204" pitchFamily="34" charset="0"/>
              </a:rPr>
              <a:t>Excavation Definition</a:t>
            </a:r>
          </a:p>
        </p:txBody>
      </p:sp>
      <p:sp>
        <p:nvSpPr>
          <p:cNvPr id="46083" name="Text box 1 of 1" descr="Any person-made cut, cavity, trench, or depression in the earth's surface, formed by earth removal.&#10;" title="Excavation Definition">
            <a:extLst>
              <a:ext uri="{FF2B5EF4-FFF2-40B4-BE49-F238E27FC236}">
                <a16:creationId xmlns:a16="http://schemas.microsoft.com/office/drawing/2014/main" id="{389E1B94-9F72-424B-9B4B-39C99753A1CA}"/>
              </a:ext>
            </a:extLst>
          </p:cNvPr>
          <p:cNvSpPr>
            <a:spLocks noChangeArrowheads="1"/>
          </p:cNvSpPr>
          <p:nvPr/>
        </p:nvSpPr>
        <p:spPr bwMode="auto">
          <a:xfrm>
            <a:off x="658813" y="1828800"/>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buFont typeface="Wingdings" panose="05000000000000000000" pitchFamily="2" charset="2"/>
              <a:buNone/>
              <a:defRPr/>
            </a:pPr>
            <a:r>
              <a:rPr lang="en-US" sz="2400" dirty="0">
                <a:solidFill>
                  <a:schemeClr val="tx1"/>
                </a:solidFill>
              </a:rPr>
              <a:t>Any person-made cut, cavity, trench, or depression in the earth's surface, formed by earth removal.</a:t>
            </a:r>
          </a:p>
          <a:p>
            <a:pPr>
              <a:spcBef>
                <a:spcPct val="0"/>
              </a:spcBef>
              <a:buClrTx/>
              <a:buFontTx/>
              <a:buNone/>
              <a:defRPr/>
            </a:pPr>
            <a:endParaRPr lang="en-US" altLang="en-US" sz="2400" dirty="0">
              <a:solidFill>
                <a:schemeClr val="tx1"/>
              </a:solidFill>
            </a:endParaRPr>
          </a:p>
        </p:txBody>
      </p:sp>
      <p:pic>
        <p:nvPicPr>
          <p:cNvPr id="2" name="Picture 1" descr="Shows delivery of septic tank into excavation. Unprotected worker is in excavation trying to guide the tank to its final position.&#10;" title="Picture of an excav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3200400"/>
            <a:ext cx="8759798" cy="3257550"/>
          </a:xfrm>
          <a:prstGeom prst="rect">
            <a:avLst/>
          </a:prstGeom>
        </p:spPr>
      </p:pic>
      <p:pic>
        <p:nvPicPr>
          <p:cNvPr id="3" name="Picture 2" descr="Do not do symbol">
            <a:extLst>
              <a:ext uri="{FF2B5EF4-FFF2-40B4-BE49-F238E27FC236}">
                <a16:creationId xmlns:a16="http://schemas.microsoft.com/office/drawing/2014/main" id="{83026AB4-163C-4626-8635-F546022844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099" y="5791200"/>
            <a:ext cx="524301" cy="524301"/>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7" name="Text 1" descr="If the soil is dry and crumbles on its own or with moderate pressure into individual grains or fine powder, it is “granular”.&#10;If dry and falls into clumps which break into smaller clumps which only break down with difficulty, it may be clay in any combination with sand, gravel or silt.&#10;If the clumps have no visual indication of  fissures, then it may be considered “unfissured”.&#10;" title="Dry strength"/>
          <p:cNvSpPr>
            <a:spLocks noGrp="1" noChangeArrowheads="1"/>
          </p:cNvSpPr>
          <p:nvPr>
            <p:ph idx="1"/>
          </p:nvPr>
        </p:nvSpPr>
        <p:spPr>
          <a:xfrm>
            <a:off x="228600" y="1066800"/>
            <a:ext cx="8686800" cy="5638800"/>
          </a:xfrm>
        </p:spPr>
        <p:txBody>
          <a:bodyPr/>
          <a:lstStyle/>
          <a:p>
            <a:pPr marL="466725" lvl="1" indent="-9525">
              <a:spcAft>
                <a:spcPts val="1000"/>
              </a:spcAft>
              <a:buFontTx/>
              <a:buNone/>
            </a:pPr>
            <a:endParaRPr lang="en-US" altLang="en-US" sz="2800" dirty="0">
              <a:solidFill>
                <a:srgbClr val="FFE05B"/>
              </a:solidFill>
              <a:latin typeface="Verdana" panose="020B0604030504040204" pitchFamily="34" charset="0"/>
            </a:endParaRPr>
          </a:p>
          <a:p>
            <a:pPr marL="466725" lvl="1" indent="-9525">
              <a:spcAft>
                <a:spcPts val="1000"/>
              </a:spcAft>
              <a:buFontTx/>
              <a:buNone/>
            </a:pPr>
            <a:r>
              <a:rPr lang="en-US" altLang="en-US" sz="2800" dirty="0">
                <a:solidFill>
                  <a:srgbClr val="FFE05B"/>
                </a:solidFill>
                <a:latin typeface="Verdana" panose="020B0604030504040204" pitchFamily="34" charset="0"/>
              </a:rPr>
              <a:t>Dry strength:</a:t>
            </a:r>
          </a:p>
          <a:p>
            <a:pPr marL="466725" lvl="1" indent="-9525">
              <a:spcAft>
                <a:spcPts val="1000"/>
              </a:spcAft>
              <a:buFontTx/>
              <a:buNone/>
            </a:pPr>
            <a:r>
              <a:rPr lang="en-US" altLang="en-US" dirty="0">
                <a:solidFill>
                  <a:schemeClr val="tx1"/>
                </a:solidFill>
                <a:latin typeface="Verdana" panose="020B0604030504040204" pitchFamily="34" charset="0"/>
              </a:rPr>
              <a:t>If the soil is dry and crumbles on its own or with moderate pressure into individual grains or fine powder, it is “granular”.</a:t>
            </a:r>
          </a:p>
          <a:p>
            <a:pPr marL="466725" lvl="1" indent="-9525">
              <a:spcAft>
                <a:spcPts val="1000"/>
              </a:spcAft>
              <a:buFontTx/>
              <a:buNone/>
            </a:pPr>
            <a:r>
              <a:rPr lang="en-US" altLang="en-US" dirty="0">
                <a:solidFill>
                  <a:schemeClr val="tx1"/>
                </a:solidFill>
                <a:latin typeface="Verdana" panose="020B0604030504040204" pitchFamily="34" charset="0"/>
              </a:rPr>
              <a:t>If dry and falls into clumps which break into smaller clumps which only break down with difficulty, it may be clay in any combination with sand, gravel or silt.</a:t>
            </a:r>
          </a:p>
          <a:p>
            <a:pPr marL="466725" lvl="1" indent="-9525">
              <a:spcAft>
                <a:spcPts val="1000"/>
              </a:spcAft>
              <a:buFontTx/>
              <a:buNone/>
            </a:pPr>
            <a:r>
              <a:rPr lang="en-US" altLang="en-US" dirty="0">
                <a:solidFill>
                  <a:schemeClr val="tx1"/>
                </a:solidFill>
                <a:latin typeface="Verdana" panose="020B0604030504040204" pitchFamily="34" charset="0"/>
              </a:rPr>
              <a:t>If the clumps have no visual indication of  fissures, then it may be considered “unfissured”.</a:t>
            </a:r>
          </a:p>
          <a:p>
            <a:pPr marL="466725" lvl="1" indent="-9525">
              <a:spcAft>
                <a:spcPts val="1000"/>
              </a:spcAft>
              <a:buFontTx/>
              <a:buNone/>
            </a:pPr>
            <a:r>
              <a:rPr lang="en-US" altLang="en-US" sz="2000" dirty="0">
                <a:solidFill>
                  <a:schemeClr val="tx1"/>
                </a:solidFill>
                <a:latin typeface="Verdana" panose="020B0604030504040204" pitchFamily="34" charset="0"/>
              </a:rPr>
              <a:t> </a:t>
            </a:r>
          </a:p>
          <a:p>
            <a:pPr marL="466725" lvl="1" indent="-9525">
              <a:spcAft>
                <a:spcPts val="1000"/>
              </a:spcAft>
              <a:buFontTx/>
              <a:buNone/>
            </a:pPr>
            <a:endParaRPr lang="en-US" altLang="en-US" sz="2000" dirty="0">
              <a:solidFill>
                <a:schemeClr val="tx1"/>
              </a:solidFill>
              <a:latin typeface="Verdana" panose="020B0604030504040204" pitchFamily="34" charset="0"/>
            </a:endParaRPr>
          </a:p>
        </p:txBody>
      </p:sp>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Classifying Soils- Manual Tests </a:t>
            </a:r>
            <a:r>
              <a:rPr lang="en-US" altLang="en-US" sz="200" b="0" dirty="0">
                <a:latin typeface="Verdana" panose="020B0604030504040204" pitchFamily="34" charset="0"/>
              </a:rPr>
              <a:t>2 </a:t>
            </a:r>
          </a:p>
        </p:txBody>
      </p:sp>
    </p:spTree>
    <p:extLst>
      <p:ext uri="{BB962C8B-B14F-4D97-AF65-F5344CB8AC3E}">
        <p14:creationId xmlns:p14="http://schemas.microsoft.com/office/powerpoint/2010/main" val="17206553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Classifying Soils- Manual Tests </a:t>
            </a:r>
            <a:r>
              <a:rPr lang="en-US" altLang="en-US" sz="200" b="0" dirty="0">
                <a:latin typeface="Verdana" panose="020B0604030504040204" pitchFamily="34" charset="0"/>
              </a:rPr>
              <a:t>3</a:t>
            </a:r>
            <a:r>
              <a:rPr lang="en-US" altLang="en-US" b="0" dirty="0">
                <a:latin typeface="Verdana" panose="020B0604030504040204" pitchFamily="34" charset="0"/>
              </a:rPr>
              <a:t> </a:t>
            </a:r>
          </a:p>
        </p:txBody>
      </p:sp>
      <p:sp>
        <p:nvSpPr>
          <p:cNvPr id="216067" name="Text 1" descr="If the soil is dry and crumbles on its own or with moderate pressure into individual grains or fine powder, it is “granular”.&#10;If dry and falls into clumps which break into smaller clumps which only break down with difficulty, it may be clay in any combination with sand, gravel or silt.&#10;If the clumps have no visual indication of  fissures, then it may be considered “unfissured”.&#10;" title="Dry strength"/>
          <p:cNvSpPr>
            <a:spLocks noGrp="1" noChangeArrowheads="1"/>
          </p:cNvSpPr>
          <p:nvPr>
            <p:ph idx="1"/>
          </p:nvPr>
        </p:nvSpPr>
        <p:spPr>
          <a:xfrm>
            <a:off x="101600" y="2743200"/>
            <a:ext cx="3352800" cy="2743200"/>
          </a:xfrm>
        </p:spPr>
        <p:txBody>
          <a:bodyPr/>
          <a:lstStyle/>
          <a:p>
            <a:pPr marL="466725" lvl="1" indent="-9525">
              <a:spcAft>
                <a:spcPts val="1000"/>
              </a:spcAft>
              <a:buFontTx/>
              <a:buNone/>
            </a:pPr>
            <a:r>
              <a:rPr lang="en-US" altLang="en-US" sz="2800" dirty="0">
                <a:solidFill>
                  <a:schemeClr val="tx1"/>
                </a:solidFill>
              </a:rPr>
              <a:t>Penetrometer</a:t>
            </a:r>
          </a:p>
          <a:p>
            <a:pPr marL="466725" lvl="1" indent="-9525">
              <a:spcAft>
                <a:spcPts val="1000"/>
              </a:spcAft>
              <a:buFontTx/>
              <a:buNone/>
            </a:pPr>
            <a:r>
              <a:rPr lang="en-US" altLang="en-US" sz="2800" dirty="0">
                <a:solidFill>
                  <a:schemeClr val="tx1"/>
                </a:solidFill>
              </a:rPr>
              <a:t>1.5 = A</a:t>
            </a:r>
          </a:p>
          <a:p>
            <a:pPr marL="466725" lvl="1" indent="-9525">
              <a:spcAft>
                <a:spcPts val="1000"/>
              </a:spcAft>
              <a:buFontTx/>
              <a:buNone/>
            </a:pPr>
            <a:r>
              <a:rPr lang="en-US" altLang="en-US" sz="2800" dirty="0">
                <a:solidFill>
                  <a:schemeClr val="tx1"/>
                </a:solidFill>
              </a:rPr>
              <a:t>1.0 = B</a:t>
            </a:r>
          </a:p>
          <a:p>
            <a:pPr marL="466725" lvl="1" indent="-9525">
              <a:spcAft>
                <a:spcPts val="1000"/>
              </a:spcAft>
              <a:buFontTx/>
              <a:buNone/>
            </a:pPr>
            <a:r>
              <a:rPr lang="en-US" altLang="en-US" sz="2800" dirty="0">
                <a:solidFill>
                  <a:schemeClr val="tx1"/>
                </a:solidFill>
              </a:rPr>
              <a:t>.05 = C</a:t>
            </a:r>
          </a:p>
          <a:p>
            <a:pPr marL="466725" lvl="1" indent="-9525">
              <a:spcAft>
                <a:spcPts val="1000"/>
              </a:spcAft>
              <a:buFontTx/>
              <a:buNone/>
            </a:pPr>
            <a:endParaRPr lang="en-US" altLang="en-US" sz="2000" dirty="0">
              <a:solidFill>
                <a:schemeClr val="tx1"/>
              </a:solidFill>
              <a:latin typeface="Verdana" panose="020B0604030504040204" pitchFamily="34" charset="0"/>
            </a:endParaRPr>
          </a:p>
        </p:txBody>
      </p:sp>
      <p:pic>
        <p:nvPicPr>
          <p:cNvPr id="2" name="Picture 1" title="Picutrure of Penetrometer test techinqu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2057400"/>
            <a:ext cx="5689600" cy="4267200"/>
          </a:xfrm>
          <a:prstGeom prst="rect">
            <a:avLst/>
          </a:prstGeom>
        </p:spPr>
      </p:pic>
    </p:spTree>
    <p:extLst>
      <p:ext uri="{BB962C8B-B14F-4D97-AF65-F5344CB8AC3E}">
        <p14:creationId xmlns:p14="http://schemas.microsoft.com/office/powerpoint/2010/main" val="30181927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descr="Title slide" title="Classifying Soils- Manual Tests "/>
          <p:cNvSpPr>
            <a:spLocks noGrp="1" noChangeArrowheads="1"/>
          </p:cNvSpPr>
          <p:nvPr>
            <p:ph type="title"/>
          </p:nvPr>
        </p:nvSpPr>
        <p:spPr>
          <a:xfrm>
            <a:off x="685800" y="152400"/>
            <a:ext cx="7924800" cy="990600"/>
          </a:xfrm>
        </p:spPr>
        <p:txBody>
          <a:bodyPr/>
          <a:lstStyle/>
          <a:p>
            <a:pPr algn="ctr"/>
            <a:r>
              <a:rPr lang="en-US" altLang="en-US" b="0" dirty="0">
                <a:latin typeface="Verdana" panose="020B0604030504040204" pitchFamily="34" charset="0"/>
              </a:rPr>
              <a:t>Classifying Soils- Manual Tests </a:t>
            </a:r>
            <a:r>
              <a:rPr lang="en-US" altLang="en-US" sz="200" b="0" dirty="0">
                <a:latin typeface="Verdana" panose="020B0604030504040204" pitchFamily="34" charset="0"/>
              </a:rPr>
              <a:t>4</a:t>
            </a:r>
            <a:r>
              <a:rPr lang="en-US" altLang="en-US" b="0" dirty="0">
                <a:latin typeface="Verdana" panose="020B0604030504040204" pitchFamily="34" charset="0"/>
              </a:rPr>
              <a:t> </a:t>
            </a:r>
          </a:p>
        </p:txBody>
      </p:sp>
      <p:sp>
        <p:nvSpPr>
          <p:cNvPr id="216067" name="Text 1" descr="If the soil is dry and crumbles on its own or with moderate pressure into individual grains or fine powder, it is “granular”.&#10;If dry and falls into clumps which break into smaller clumps which only break down with difficulty, it may be clay in any combination with sand, gravel or silt.&#10;If the clumps have no visual indication of  fissures, then it may be considered “unfissured”.&#10;" title="Dry strength"/>
          <p:cNvSpPr>
            <a:spLocks noGrp="1" noChangeArrowheads="1"/>
          </p:cNvSpPr>
          <p:nvPr>
            <p:ph idx="1"/>
          </p:nvPr>
        </p:nvSpPr>
        <p:spPr>
          <a:xfrm>
            <a:off x="152400" y="1295400"/>
            <a:ext cx="8749834" cy="2743200"/>
          </a:xfrm>
        </p:spPr>
        <p:txBody>
          <a:bodyPr/>
          <a:lstStyle/>
          <a:p>
            <a:pPr marL="466725" lvl="1" indent="-9525">
              <a:spcAft>
                <a:spcPts val="1000"/>
              </a:spcAft>
              <a:buFontTx/>
              <a:buNone/>
            </a:pPr>
            <a:r>
              <a:rPr lang="en-US" altLang="en-US" sz="2800" dirty="0">
                <a:solidFill>
                  <a:schemeClr val="tx1"/>
                </a:solidFill>
              </a:rPr>
              <a:t>Thumb Penetration Test</a:t>
            </a:r>
          </a:p>
          <a:p>
            <a:pPr lvl="1">
              <a:spcAft>
                <a:spcPts val="1000"/>
              </a:spcAft>
              <a:buClr>
                <a:schemeClr val="tx1"/>
              </a:buClr>
              <a:buFont typeface="Arial" panose="020B0604020202020204" pitchFamily="34" charset="0"/>
              <a:buChar char="•"/>
            </a:pPr>
            <a:r>
              <a:rPr lang="en-US" altLang="en-US" sz="2800" dirty="0">
                <a:solidFill>
                  <a:schemeClr val="tx1"/>
                </a:solidFill>
              </a:rPr>
              <a:t>Dent-able (Dry Wall) = Type A</a:t>
            </a:r>
          </a:p>
          <a:p>
            <a:pPr lvl="1">
              <a:spcAft>
                <a:spcPts val="1000"/>
              </a:spcAft>
              <a:buClr>
                <a:schemeClr val="tx1"/>
              </a:buClr>
              <a:buFont typeface="Arial" panose="020B0604020202020204" pitchFamily="34" charset="0"/>
              <a:buChar char="•"/>
            </a:pPr>
            <a:r>
              <a:rPr lang="en-US" altLang="en-US" sz="2800" dirty="0">
                <a:solidFill>
                  <a:schemeClr val="tx1"/>
                </a:solidFill>
              </a:rPr>
              <a:t>Push to the bottom of the nail = Type B</a:t>
            </a:r>
          </a:p>
          <a:p>
            <a:pPr lvl="1">
              <a:spcAft>
                <a:spcPts val="1000"/>
              </a:spcAft>
              <a:buClr>
                <a:schemeClr val="tx1"/>
              </a:buClr>
              <a:buFont typeface="Arial" panose="020B0604020202020204" pitchFamily="34" charset="0"/>
              <a:buChar char="•"/>
            </a:pPr>
            <a:r>
              <a:rPr lang="en-US" altLang="en-US" sz="2800" dirty="0">
                <a:solidFill>
                  <a:schemeClr val="tx1"/>
                </a:solidFill>
              </a:rPr>
              <a:t>Unrestricted penetration (sand) = C</a:t>
            </a:r>
          </a:p>
          <a:p>
            <a:pPr lvl="1">
              <a:spcAft>
                <a:spcPts val="1000"/>
              </a:spcAft>
              <a:buClr>
                <a:schemeClr val="tx1"/>
              </a:buClr>
              <a:buFont typeface="Arial" panose="020B0604020202020204" pitchFamily="34" charset="0"/>
              <a:buChar char="•"/>
            </a:pPr>
            <a:endParaRPr lang="en-US" altLang="en-US" sz="2800" dirty="0">
              <a:solidFill>
                <a:srgbClr val="FFE05B"/>
              </a:solidFill>
              <a:latin typeface="Verdana" panose="020B0604030504040204" pitchFamily="34" charset="0"/>
            </a:endParaRPr>
          </a:p>
          <a:p>
            <a:pPr marL="466725" lvl="1" indent="-9525">
              <a:spcAft>
                <a:spcPts val="1000"/>
              </a:spcAft>
              <a:buFontTx/>
              <a:buNone/>
            </a:pPr>
            <a:endParaRPr lang="en-US" altLang="en-US" sz="2800" dirty="0">
              <a:solidFill>
                <a:srgbClr val="FFE05B"/>
              </a:solidFill>
              <a:latin typeface="Verdana" panose="020B0604030504040204" pitchFamily="34" charset="0"/>
            </a:endParaRPr>
          </a:p>
          <a:p>
            <a:pPr marL="466725" lvl="1" indent="-9525">
              <a:spcAft>
                <a:spcPts val="1000"/>
              </a:spcAft>
              <a:buFontTx/>
              <a:buNone/>
            </a:pPr>
            <a:endParaRPr lang="en-US" altLang="en-US" sz="2800" dirty="0">
              <a:solidFill>
                <a:srgbClr val="FFE05B"/>
              </a:solidFill>
              <a:latin typeface="Verdana" panose="020B0604030504040204" pitchFamily="34" charset="0"/>
            </a:endParaRPr>
          </a:p>
          <a:p>
            <a:pPr lvl="1">
              <a:spcAft>
                <a:spcPts val="1000"/>
              </a:spcAft>
            </a:pPr>
            <a:endParaRPr lang="en-US" altLang="en-US" sz="2000" dirty="0">
              <a:solidFill>
                <a:schemeClr val="tx1"/>
              </a:solidFill>
              <a:latin typeface="Verdana" panose="020B0604030504040204" pitchFamily="34" charset="0"/>
            </a:endParaRPr>
          </a:p>
        </p:txBody>
      </p:sp>
      <p:pic>
        <p:nvPicPr>
          <p:cNvPr id="3" name="Picture 2" title="Picure of soil ribbon test techniqu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4112016"/>
            <a:ext cx="4313061" cy="2745983"/>
          </a:xfrm>
          <a:prstGeom prst="rect">
            <a:avLst/>
          </a:prstGeom>
        </p:spPr>
      </p:pic>
      <p:sp>
        <p:nvSpPr>
          <p:cNvPr id="4" name="TextBox 3"/>
          <p:cNvSpPr txBox="1"/>
          <p:nvPr/>
        </p:nvSpPr>
        <p:spPr>
          <a:xfrm>
            <a:off x="685800" y="4038600"/>
            <a:ext cx="3309624" cy="1384995"/>
          </a:xfrm>
          <a:prstGeom prst="rect">
            <a:avLst/>
          </a:prstGeom>
          <a:noFill/>
        </p:spPr>
        <p:txBody>
          <a:bodyPr wrap="none" rtlCol="0">
            <a:spAutoFit/>
          </a:bodyPr>
          <a:lstStyle/>
          <a:p>
            <a:r>
              <a:rPr lang="en-US" sz="2800" dirty="0"/>
              <a:t>You can also use a </a:t>
            </a:r>
          </a:p>
          <a:p>
            <a:r>
              <a:rPr lang="en-US" sz="2800" dirty="0"/>
              <a:t>“Ribbon” test and a</a:t>
            </a:r>
          </a:p>
          <a:p>
            <a:r>
              <a:rPr lang="en-US" sz="2800" dirty="0"/>
              <a:t>“Thread” Test</a:t>
            </a:r>
            <a:r>
              <a:rPr lang="en-US" dirty="0"/>
              <a:t> </a:t>
            </a:r>
          </a:p>
        </p:txBody>
      </p:sp>
    </p:spTree>
    <p:extLst>
      <p:ext uri="{BB962C8B-B14F-4D97-AF65-F5344CB8AC3E}">
        <p14:creationId xmlns:p14="http://schemas.microsoft.com/office/powerpoint/2010/main" val="34238915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Title 1" descr="Title slide" title="Types of Protection Systems"/>
          <p:cNvSpPr>
            <a:spLocks noGrp="1" noChangeArrowheads="1"/>
          </p:cNvSpPr>
          <p:nvPr>
            <p:ph type="title"/>
          </p:nvPr>
        </p:nvSpPr>
        <p:spPr>
          <a:xfrm>
            <a:off x="381000" y="228600"/>
            <a:ext cx="7772400" cy="685800"/>
          </a:xfrm>
        </p:spPr>
        <p:txBody>
          <a:bodyPr/>
          <a:lstStyle/>
          <a:p>
            <a:pPr algn="ctr"/>
            <a:r>
              <a:rPr lang="en-US" altLang="en-US" b="0" dirty="0">
                <a:latin typeface="Verdana" panose="020B0604030504040204" pitchFamily="34" charset="0"/>
              </a:rPr>
              <a:t>Types of Protection Systems</a:t>
            </a:r>
          </a:p>
        </p:txBody>
      </p:sp>
      <p:sp>
        <p:nvSpPr>
          <p:cNvPr id="146435" name="Text Box 1" descr="Sloping and Benching&#10;&#10;Shoring System&#10;Timber, Aluminum-Hydraulic &#10;&#10;Shield System&#10;- Steel Shield Box, Aluminum Box &#10;" title="Your Choices are:">
            <a:extLst>
              <a:ext uri="{FF2B5EF4-FFF2-40B4-BE49-F238E27FC236}">
                <a16:creationId xmlns:a16="http://schemas.microsoft.com/office/drawing/2014/main" id="{A315879A-3EC5-4D54-A65C-6368EC0550CE}"/>
              </a:ext>
            </a:extLst>
          </p:cNvPr>
          <p:cNvSpPr txBox="1">
            <a:spLocks noChangeArrowheads="1"/>
          </p:cNvSpPr>
          <p:nvPr/>
        </p:nvSpPr>
        <p:spPr bwMode="auto">
          <a:xfrm>
            <a:off x="533400" y="1371600"/>
            <a:ext cx="8229600" cy="5201424"/>
          </a:xfrm>
          <a:prstGeom prst="rect">
            <a:avLst/>
          </a:prstGeom>
          <a:noFill/>
          <a:ln w="9525">
            <a:noFill/>
            <a:miter lim="800000"/>
            <a:headEnd/>
            <a:tailEnd/>
          </a:ln>
          <a:effectLst/>
        </p:spPr>
        <p:txBody>
          <a:bodyPr wrap="square">
            <a:spAutoFit/>
          </a:bodyPr>
          <a:lstStyle/>
          <a:p>
            <a:pPr eaLnBrk="1" hangingPunct="1">
              <a:spcBef>
                <a:spcPct val="50000"/>
              </a:spcBef>
              <a:defRPr/>
            </a:pPr>
            <a:r>
              <a:rPr lang="en-US" altLang="en-US" sz="2800" dirty="0">
                <a:latin typeface="Verdana" panose="020B0604030504040204" pitchFamily="34" charset="0"/>
              </a:rPr>
              <a:t>Your Choices are:</a:t>
            </a:r>
          </a:p>
          <a:p>
            <a:pPr marL="342900" indent="-342900" eaLnBrk="1" hangingPunct="1">
              <a:spcBef>
                <a:spcPct val="50000"/>
              </a:spcBef>
              <a:buFontTx/>
              <a:buChar char="•"/>
              <a:defRPr/>
            </a:pPr>
            <a:endParaRPr lang="en-US" sz="2800" dirty="0">
              <a:latin typeface="Verdana" pitchFamily="34" charset="0"/>
            </a:endParaRPr>
          </a:p>
          <a:p>
            <a:pPr marL="342900" indent="-342900" eaLnBrk="1" hangingPunct="1">
              <a:spcBef>
                <a:spcPct val="50000"/>
              </a:spcBef>
              <a:buFontTx/>
              <a:buChar char="•"/>
              <a:defRPr/>
            </a:pPr>
            <a:r>
              <a:rPr lang="en-US" sz="2800" dirty="0">
                <a:latin typeface="Verdana" pitchFamily="34" charset="0"/>
              </a:rPr>
              <a:t>Sloping and Benching</a:t>
            </a:r>
          </a:p>
          <a:p>
            <a:pPr marL="342900" indent="-342900" eaLnBrk="1" hangingPunct="1">
              <a:spcBef>
                <a:spcPct val="50000"/>
              </a:spcBef>
              <a:buFontTx/>
              <a:buChar char="•"/>
              <a:defRPr/>
            </a:pPr>
            <a:endParaRPr lang="en-US" sz="2800" dirty="0">
              <a:latin typeface="Verdana" pitchFamily="34" charset="0"/>
            </a:endParaRPr>
          </a:p>
          <a:p>
            <a:pPr marL="342900" indent="-342900" eaLnBrk="1" hangingPunct="1">
              <a:spcBef>
                <a:spcPct val="50000"/>
              </a:spcBef>
              <a:buFontTx/>
              <a:buChar char="•"/>
              <a:defRPr/>
            </a:pPr>
            <a:r>
              <a:rPr lang="en-US" sz="2800" dirty="0">
                <a:latin typeface="Verdana" pitchFamily="34" charset="0"/>
              </a:rPr>
              <a:t>Shoring System</a:t>
            </a:r>
          </a:p>
          <a:p>
            <a:pPr marL="635000" indent="-292100" eaLnBrk="1" hangingPunct="1">
              <a:spcBef>
                <a:spcPts val="0"/>
              </a:spcBef>
              <a:spcAft>
                <a:spcPts val="600"/>
              </a:spcAft>
              <a:buFontTx/>
              <a:buChar char="-"/>
              <a:defRPr/>
            </a:pPr>
            <a:r>
              <a:rPr lang="en-US" sz="2400" dirty="0">
                <a:latin typeface="Verdana" pitchFamily="34" charset="0"/>
              </a:rPr>
              <a:t>Timber, Aluminum-Hydraulic </a:t>
            </a:r>
          </a:p>
          <a:p>
            <a:pPr marL="635000" indent="-292100" eaLnBrk="1" hangingPunct="1">
              <a:spcBef>
                <a:spcPts val="0"/>
              </a:spcBef>
              <a:spcAft>
                <a:spcPts val="600"/>
              </a:spcAft>
              <a:buFontTx/>
              <a:buChar char="-"/>
              <a:defRPr/>
            </a:pPr>
            <a:endParaRPr lang="en-US" sz="2400" dirty="0">
              <a:latin typeface="Verdana" pitchFamily="34" charset="0"/>
            </a:endParaRPr>
          </a:p>
          <a:p>
            <a:pPr marL="342900" indent="-342900" eaLnBrk="1" hangingPunct="1">
              <a:spcBef>
                <a:spcPct val="50000"/>
              </a:spcBef>
              <a:buFontTx/>
              <a:buChar char="-"/>
              <a:defRPr/>
            </a:pPr>
            <a:r>
              <a:rPr lang="en-US" sz="2800" dirty="0">
                <a:latin typeface="Verdana" pitchFamily="34" charset="0"/>
              </a:rPr>
              <a:t>Shield System</a:t>
            </a:r>
          </a:p>
          <a:p>
            <a:pPr marL="635000" indent="-292100" eaLnBrk="1" hangingPunct="1">
              <a:spcBef>
                <a:spcPts val="0"/>
              </a:spcBef>
              <a:spcAft>
                <a:spcPts val="600"/>
              </a:spcAft>
              <a:defRPr/>
            </a:pPr>
            <a:r>
              <a:rPr lang="en-US" sz="2400" dirty="0">
                <a:latin typeface="Verdana" pitchFamily="34" charset="0"/>
              </a:rPr>
              <a:t>- Steel Shield Box, Aluminum Box</a:t>
            </a:r>
            <a:r>
              <a:rPr lang="en-US" sz="2800" dirty="0">
                <a:latin typeface="Verdana" pitchFamily="34" charset="0"/>
              </a:rPr>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Title 1" descr="Title slide" title="What are the protective system requirements?"/>
          <p:cNvSpPr>
            <a:spLocks noGrp="1" noChangeArrowheads="1"/>
          </p:cNvSpPr>
          <p:nvPr>
            <p:ph type="title"/>
          </p:nvPr>
        </p:nvSpPr>
        <p:spPr>
          <a:xfrm>
            <a:off x="304800" y="152400"/>
            <a:ext cx="8610600" cy="762000"/>
          </a:xfrm>
        </p:spPr>
        <p:txBody>
          <a:bodyPr/>
          <a:lstStyle/>
          <a:p>
            <a:pPr algn="ctr"/>
            <a:r>
              <a:rPr lang="en-US" altLang="en-US" b="0" dirty="0">
                <a:latin typeface="Verdana" panose="020B0604030504040204" pitchFamily="34" charset="0"/>
              </a:rPr>
              <a:t>What are the protective system requirements?</a:t>
            </a:r>
          </a:p>
        </p:txBody>
      </p:sp>
      <p:sp>
        <p:nvSpPr>
          <p:cNvPr id="228355" name="Text 1" descr="Under 4’ deep if a potential for a cave-in exists&#10;4’ to 20’  deep&#10;Sloping or Benching (benching is not an option in C soil)&#10;Shield or Shoring&#10;Over 20’ deep -  protective system must be designed by Registered Professional Engineer or approved in manufacturer’s tabulated data &#10;Protective system is not required for stable rock&#10;" title="Use protective systems when there is potential for cave-in for Class A, B, and C soils:"/>
          <p:cNvSpPr>
            <a:spLocks noGrp="1" noChangeArrowheads="1"/>
          </p:cNvSpPr>
          <p:nvPr>
            <p:ph type="body" idx="1"/>
          </p:nvPr>
        </p:nvSpPr>
        <p:spPr>
          <a:xfrm>
            <a:off x="152400" y="1143000"/>
            <a:ext cx="8763000" cy="5715000"/>
          </a:xfrm>
        </p:spPr>
        <p:txBody>
          <a:bodyPr/>
          <a:lstStyle/>
          <a:p>
            <a:pPr>
              <a:buFontTx/>
              <a:buNone/>
            </a:pPr>
            <a:r>
              <a:rPr lang="en-US" altLang="en-US" dirty="0">
                <a:solidFill>
                  <a:schemeClr val="tx1"/>
                </a:solidFill>
                <a:latin typeface="Verdana" panose="020B0604030504040204" pitchFamily="34" charset="0"/>
              </a:rPr>
              <a:t>Use protective systems when there is potential for cave-in for Class A, B, and C soils:</a:t>
            </a:r>
          </a:p>
          <a:p>
            <a:pPr lvl="1">
              <a:spcBef>
                <a:spcPts val="1200"/>
              </a:spcBef>
              <a:buClr>
                <a:schemeClr val="tx1"/>
              </a:buClr>
              <a:buFont typeface="Arial" panose="020B0604020202020204" pitchFamily="34" charset="0"/>
              <a:buChar char="•"/>
            </a:pPr>
            <a:r>
              <a:rPr lang="en-US" altLang="en-US" b="1" dirty="0">
                <a:solidFill>
                  <a:schemeClr val="tx1"/>
                </a:solidFill>
                <a:latin typeface="Verdana" panose="020B0604030504040204" pitchFamily="34" charset="0"/>
              </a:rPr>
              <a:t>Under 4’</a:t>
            </a:r>
            <a:r>
              <a:rPr lang="en-US" altLang="en-US" dirty="0">
                <a:solidFill>
                  <a:schemeClr val="tx1"/>
                </a:solidFill>
                <a:latin typeface="Verdana" panose="020B0604030504040204" pitchFamily="34" charset="0"/>
              </a:rPr>
              <a:t> deep if a potential for a cave-in exists</a:t>
            </a:r>
          </a:p>
          <a:p>
            <a:pPr lvl="1">
              <a:spcBef>
                <a:spcPts val="1200"/>
              </a:spcBef>
              <a:buClr>
                <a:schemeClr val="tx1"/>
              </a:buClr>
              <a:buFont typeface="Arial" panose="020B0604020202020204" pitchFamily="34" charset="0"/>
              <a:buChar char="•"/>
            </a:pPr>
            <a:r>
              <a:rPr lang="en-US" altLang="en-US" b="1" dirty="0">
                <a:solidFill>
                  <a:schemeClr val="tx1"/>
                </a:solidFill>
                <a:latin typeface="Verdana" panose="020B0604030504040204" pitchFamily="34" charset="0"/>
              </a:rPr>
              <a:t>4’ to 20’</a:t>
            </a:r>
            <a:r>
              <a:rPr lang="en-US" altLang="en-US" dirty="0">
                <a:solidFill>
                  <a:schemeClr val="tx1"/>
                </a:solidFill>
                <a:latin typeface="Verdana" panose="020B0604030504040204" pitchFamily="34" charset="0"/>
              </a:rPr>
              <a:t>  deep</a:t>
            </a:r>
          </a:p>
          <a:p>
            <a:pPr lvl="2">
              <a:lnSpc>
                <a:spcPct val="110000"/>
              </a:lnSpc>
              <a:buClr>
                <a:schemeClr val="tx1"/>
              </a:buClr>
              <a:buFont typeface="Arial" panose="020B0604020202020204" pitchFamily="34" charset="0"/>
              <a:buChar char="•"/>
            </a:pPr>
            <a:r>
              <a:rPr lang="en-US" altLang="en-US" sz="2200" dirty="0">
                <a:solidFill>
                  <a:schemeClr val="tx1"/>
                </a:solidFill>
                <a:latin typeface="Verdana" panose="020B0604030504040204" pitchFamily="34" charset="0"/>
              </a:rPr>
              <a:t>Sloping or Benching (benching is not an option in C soil)</a:t>
            </a:r>
          </a:p>
          <a:p>
            <a:pPr lvl="2">
              <a:lnSpc>
                <a:spcPct val="110000"/>
              </a:lnSpc>
              <a:buClr>
                <a:schemeClr val="tx1"/>
              </a:buClr>
              <a:buFont typeface="Arial" panose="020B0604020202020204" pitchFamily="34" charset="0"/>
              <a:buChar char="•"/>
            </a:pPr>
            <a:r>
              <a:rPr lang="en-US" altLang="en-US" sz="2200" dirty="0">
                <a:solidFill>
                  <a:schemeClr val="tx1"/>
                </a:solidFill>
                <a:latin typeface="Verdana" panose="020B0604030504040204" pitchFamily="34" charset="0"/>
              </a:rPr>
              <a:t>Shield or Shoring</a:t>
            </a:r>
            <a:endParaRPr lang="en-US" altLang="en-US" dirty="0">
              <a:solidFill>
                <a:schemeClr val="tx1"/>
              </a:solidFill>
              <a:latin typeface="Verdana" panose="020B0604030504040204" pitchFamily="34" charset="0"/>
            </a:endParaRPr>
          </a:p>
          <a:p>
            <a:pPr lvl="1">
              <a:spcBef>
                <a:spcPts val="1200"/>
              </a:spcBef>
              <a:buClr>
                <a:schemeClr val="tx1"/>
              </a:buClr>
              <a:buFont typeface="Arial" panose="020B0604020202020204" pitchFamily="34" charset="0"/>
              <a:buChar char="•"/>
            </a:pPr>
            <a:r>
              <a:rPr lang="en-US" altLang="en-US" b="1" dirty="0">
                <a:solidFill>
                  <a:schemeClr val="tx1"/>
                </a:solidFill>
                <a:latin typeface="Verdana" panose="020B0604030504040204" pitchFamily="34" charset="0"/>
              </a:rPr>
              <a:t>Over 20’</a:t>
            </a:r>
            <a:r>
              <a:rPr lang="en-US" altLang="en-US" dirty="0">
                <a:solidFill>
                  <a:schemeClr val="tx1"/>
                </a:solidFill>
                <a:latin typeface="Verdana" panose="020B0604030504040204" pitchFamily="34" charset="0"/>
              </a:rPr>
              <a:t> deep -  protective system must be designed by Registered Professional Engineer or approved in manufacturer’s tabulated data </a:t>
            </a:r>
          </a:p>
          <a:p>
            <a:pPr lvl="1">
              <a:spcBef>
                <a:spcPts val="1200"/>
              </a:spcBef>
              <a:buClr>
                <a:schemeClr val="tx1"/>
              </a:buClr>
              <a:buFont typeface="Arial" panose="020B0604020202020204" pitchFamily="34" charset="0"/>
              <a:buChar char="•"/>
            </a:pPr>
            <a:r>
              <a:rPr lang="en-US" altLang="en-US" dirty="0">
                <a:solidFill>
                  <a:schemeClr val="tx1"/>
                </a:solidFill>
                <a:latin typeface="Verdana" panose="020B0604030504040204" pitchFamily="34" charset="0"/>
              </a:rPr>
              <a:t>Protective system is not required for stable rock</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Title 1" descr="Title slide" title="Sloping"/>
          <p:cNvSpPr>
            <a:spLocks noGrp="1" noChangeArrowheads="1"/>
          </p:cNvSpPr>
          <p:nvPr>
            <p:ph type="title"/>
          </p:nvPr>
        </p:nvSpPr>
        <p:spPr>
          <a:xfrm>
            <a:off x="381000" y="0"/>
            <a:ext cx="8077200" cy="838200"/>
          </a:xfrm>
        </p:spPr>
        <p:txBody>
          <a:bodyPr/>
          <a:lstStyle/>
          <a:p>
            <a:r>
              <a:rPr lang="en-US" altLang="en-US" b="0" dirty="0">
                <a:latin typeface="Verdana" panose="020B0604030504040204" pitchFamily="34" charset="0"/>
              </a:rPr>
              <a:t>Sloping</a:t>
            </a:r>
          </a:p>
        </p:txBody>
      </p:sp>
      <p:sp>
        <p:nvSpPr>
          <p:cNvPr id="230403" name="Text 1 of 2" descr="Sloping is the process of removing soil to eliminate the chance of a cave in.  &#10;The required maximum allowable slope is determined by the class of soil.  &#10;" title="Sloping and allowable slopes"/>
          <p:cNvSpPr>
            <a:spLocks noGrp="1" noChangeArrowheads="1"/>
          </p:cNvSpPr>
          <p:nvPr>
            <p:ph type="body" idx="1"/>
          </p:nvPr>
        </p:nvSpPr>
        <p:spPr>
          <a:xfrm>
            <a:off x="228600" y="914400"/>
            <a:ext cx="4114800" cy="2971800"/>
          </a:xfrm>
        </p:spPr>
        <p:txBody>
          <a:bodyPr/>
          <a:lstStyle/>
          <a:p>
            <a:pPr marL="228600" indent="-228600">
              <a:spcBef>
                <a:spcPct val="0"/>
              </a:spcBef>
              <a:buFontTx/>
              <a:buNone/>
            </a:pPr>
            <a:r>
              <a:rPr lang="en-US" altLang="en-US" sz="2400" dirty="0">
                <a:solidFill>
                  <a:schemeClr val="tx1"/>
                </a:solidFill>
                <a:latin typeface="Verdana" panose="020B0604030504040204" pitchFamily="34" charset="0"/>
              </a:rPr>
              <a:t>Sloping is the process of removing soil to eliminate the chance of a cave in.  </a:t>
            </a:r>
          </a:p>
          <a:p>
            <a:pPr marL="228600" indent="-228600">
              <a:spcBef>
                <a:spcPct val="0"/>
              </a:spcBef>
              <a:buFontTx/>
              <a:buNone/>
            </a:pPr>
            <a:r>
              <a:rPr lang="en-US" altLang="en-US" sz="2400" dirty="0">
                <a:solidFill>
                  <a:schemeClr val="tx1"/>
                </a:solidFill>
                <a:latin typeface="Verdana" panose="020B0604030504040204" pitchFamily="34" charset="0"/>
              </a:rPr>
              <a:t>The required maximum allowable slope is determined by the class of soil.  </a:t>
            </a:r>
          </a:p>
        </p:txBody>
      </p:sp>
      <p:pic>
        <p:nvPicPr>
          <p:cNvPr id="230405" name="Picture 1 of 1" descr="Explains relationship of trench depth to slope angle total width." title="Example of slope for type C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838200"/>
            <a:ext cx="4267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7944" name="Text Box 2 of 2" descr="The requirements are as follows:&#10;- For each foot of trench depth, the ratio of slope measured from the trench edge at ground height must be:&#10;Soil Type A – ¾ to 1 (53°)&#10;Soil Type B – 1 to 1 (45°)&#10;Soil Type C – 1 ½ to 1 (34°)&#10;" title="Profile and requirements of slope angle by soil type">
            <a:extLst>
              <a:ext uri="{FF2B5EF4-FFF2-40B4-BE49-F238E27FC236}">
                <a16:creationId xmlns:a16="http://schemas.microsoft.com/office/drawing/2014/main" id="{B67A5710-4CCB-4797-A76A-48499E0EC517}"/>
              </a:ext>
            </a:extLst>
          </p:cNvPr>
          <p:cNvSpPr txBox="1">
            <a:spLocks noChangeArrowheads="1"/>
          </p:cNvSpPr>
          <p:nvPr/>
        </p:nvSpPr>
        <p:spPr bwMode="auto">
          <a:xfrm>
            <a:off x="304800" y="3886200"/>
            <a:ext cx="8534400" cy="2941638"/>
          </a:xfrm>
          <a:prstGeom prst="rect">
            <a:avLst/>
          </a:prstGeom>
          <a:noFill/>
          <a:ln w="9525">
            <a:noFill/>
            <a:miter lim="800000"/>
            <a:headEnd/>
            <a:tailEnd/>
          </a:ln>
          <a:effectLst/>
        </p:spPr>
        <p:txBody>
          <a:bodyPr>
            <a:spAutoFit/>
          </a:bodyPr>
          <a:lstStyle/>
          <a:p>
            <a:pPr eaLnBrk="1" hangingPunct="1">
              <a:spcBef>
                <a:spcPct val="50000"/>
              </a:spcBef>
              <a:defRPr/>
            </a:pPr>
            <a:r>
              <a:rPr lang="en-US" sz="2400" dirty="0">
                <a:latin typeface="Verdana" pitchFamily="34" charset="0"/>
              </a:rPr>
              <a:t>The requirements are as follows:</a:t>
            </a:r>
          </a:p>
          <a:p>
            <a:pPr marL="457200" indent="-457200" eaLnBrk="1" hangingPunct="1">
              <a:spcBef>
                <a:spcPts val="500"/>
              </a:spcBef>
              <a:defRPr/>
            </a:pPr>
            <a:r>
              <a:rPr lang="en-US" sz="2400" dirty="0">
                <a:latin typeface="Arial" charset="0"/>
              </a:rPr>
              <a:t>- For each foot of trench depth, the ratio of slope measured from the trench edge at ground height must be:</a:t>
            </a:r>
          </a:p>
          <a:p>
            <a:pPr marL="1828800" eaLnBrk="1" hangingPunct="1">
              <a:spcBef>
                <a:spcPts val="1000"/>
              </a:spcBef>
              <a:defRPr/>
            </a:pPr>
            <a:r>
              <a:rPr lang="en-US" sz="2400" dirty="0">
                <a:latin typeface="Verdana" pitchFamily="34" charset="0"/>
              </a:rPr>
              <a:t>Soil Type A – </a:t>
            </a:r>
            <a:r>
              <a:rPr lang="en-US" sz="2800" dirty="0">
                <a:latin typeface="Verdana" pitchFamily="34" charset="0"/>
              </a:rPr>
              <a:t>¾ to 1 (53°)</a:t>
            </a:r>
          </a:p>
          <a:p>
            <a:pPr marL="1828800" eaLnBrk="1" hangingPunct="1">
              <a:spcBef>
                <a:spcPts val="1000"/>
              </a:spcBef>
              <a:defRPr/>
            </a:pPr>
            <a:r>
              <a:rPr lang="en-US" sz="2400" dirty="0">
                <a:latin typeface="Verdana" pitchFamily="34" charset="0"/>
              </a:rPr>
              <a:t>Soil Type B – </a:t>
            </a:r>
            <a:r>
              <a:rPr lang="en-US" sz="2800" dirty="0">
                <a:latin typeface="Verdana" pitchFamily="34" charset="0"/>
              </a:rPr>
              <a:t>1 to 1 (45°)</a:t>
            </a:r>
          </a:p>
          <a:p>
            <a:pPr marL="1828800" eaLnBrk="1" hangingPunct="1">
              <a:spcBef>
                <a:spcPts val="1000"/>
              </a:spcBef>
              <a:defRPr/>
            </a:pPr>
            <a:r>
              <a:rPr lang="en-US" sz="2400" dirty="0">
                <a:latin typeface="Verdana" pitchFamily="34" charset="0"/>
              </a:rPr>
              <a:t>Soil Type C – </a:t>
            </a:r>
            <a:r>
              <a:rPr lang="en-US" sz="2800" dirty="0">
                <a:latin typeface="Verdana" pitchFamily="34" charset="0"/>
              </a:rPr>
              <a:t>1 ½ to 1 (34°)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Title 1" descr="Title slide" title="Shoring"/>
          <p:cNvSpPr>
            <a:spLocks noGrp="1" noChangeArrowheads="1"/>
          </p:cNvSpPr>
          <p:nvPr>
            <p:ph type="title"/>
          </p:nvPr>
        </p:nvSpPr>
        <p:spPr>
          <a:xfrm>
            <a:off x="457200" y="152400"/>
            <a:ext cx="7772400" cy="762000"/>
          </a:xfrm>
        </p:spPr>
        <p:txBody>
          <a:bodyPr/>
          <a:lstStyle/>
          <a:p>
            <a:r>
              <a:rPr lang="en-US" altLang="en-US" b="0" dirty="0">
                <a:latin typeface="Verdana" panose="020B0604030504040204" pitchFamily="34" charset="0"/>
              </a:rPr>
              <a:t>Shoring</a:t>
            </a:r>
          </a:p>
        </p:txBody>
      </p:sp>
      <p:sp>
        <p:nvSpPr>
          <p:cNvPr id="232451" name="Text 1 of 2" descr=" Shoring is one of the most common used methods of worker protection.  It is light-weight, portable and easy to install. &#10;&#10; The manufacturer provides tabulated data with the shoring that provides the limitations, precautions, required spacing and proper use" title="Shoring methods"/>
          <p:cNvSpPr>
            <a:spLocks noGrp="1" noChangeArrowheads="1"/>
          </p:cNvSpPr>
          <p:nvPr>
            <p:ph type="body" idx="1"/>
          </p:nvPr>
        </p:nvSpPr>
        <p:spPr>
          <a:xfrm>
            <a:off x="152400" y="1371600"/>
            <a:ext cx="4191000" cy="5105400"/>
          </a:xfrm>
        </p:spPr>
        <p:txBody>
          <a:bodyPr/>
          <a:lstStyle/>
          <a:p>
            <a:pPr marL="228600" indent="-228600">
              <a:lnSpc>
                <a:spcPct val="90000"/>
              </a:lnSpc>
              <a:buFontTx/>
              <a:buNone/>
            </a:pPr>
            <a:r>
              <a:rPr lang="en-US" altLang="en-US" sz="2400" dirty="0">
                <a:solidFill>
                  <a:schemeClr val="tx1"/>
                </a:solidFill>
                <a:latin typeface="Verdana" panose="020B0604030504040204" pitchFamily="34" charset="0"/>
              </a:rPr>
              <a:t>	Shoring is one of the most common used methods of worker protection.  It is light-weight, portable and easy to install. </a:t>
            </a:r>
          </a:p>
          <a:p>
            <a:pPr marL="228600" indent="-228600">
              <a:lnSpc>
                <a:spcPct val="90000"/>
              </a:lnSpc>
              <a:buFontTx/>
              <a:buNone/>
            </a:pPr>
            <a:endParaRPr lang="en-US" altLang="en-US" sz="2400" dirty="0">
              <a:solidFill>
                <a:schemeClr val="tx1"/>
              </a:solidFill>
              <a:latin typeface="Verdana" panose="020B0604030504040204" pitchFamily="34" charset="0"/>
            </a:endParaRPr>
          </a:p>
          <a:p>
            <a:pPr marL="228600" indent="-228600">
              <a:lnSpc>
                <a:spcPct val="90000"/>
              </a:lnSpc>
              <a:buFontTx/>
              <a:buNone/>
            </a:pPr>
            <a:r>
              <a:rPr lang="en-US" altLang="en-US" sz="2400" dirty="0">
                <a:solidFill>
                  <a:schemeClr val="tx1"/>
                </a:solidFill>
                <a:latin typeface="Verdana" panose="020B0604030504040204" pitchFamily="34" charset="0"/>
              </a:rPr>
              <a:t>	The manufacturer provides tabulated data with the shoring that provides the limitations, precautions, required spacing and proper use.  </a:t>
            </a:r>
          </a:p>
        </p:txBody>
      </p:sp>
      <p:pic>
        <p:nvPicPr>
          <p:cNvPr id="232452" name="Picture 1 of 1" descr="npo00002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676400"/>
            <a:ext cx="4648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2453" name="Text 2 of 2" descr="This photo shows an example of aluminum hydraulic shoring.&#10;" title="Photo description"/>
          <p:cNvSpPr txBox="1">
            <a:spLocks noChangeArrowheads="1"/>
          </p:cNvSpPr>
          <p:nvPr/>
        </p:nvSpPr>
        <p:spPr bwMode="auto">
          <a:xfrm>
            <a:off x="4419600" y="49530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2000" dirty="0">
                <a:solidFill>
                  <a:srgbClr val="FFC000"/>
                </a:solidFill>
                <a:latin typeface="Verdana" panose="020B0604030504040204" pitchFamily="34" charset="0"/>
              </a:rPr>
              <a:t>This photo shows an example of aluminum hydraulic shoring.</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9" name="Text 1 of 1" descr="Shields are manufactured by a number of companies and are designed to protect workers working within the confines of the shield. &#10;&#10;Check tabulated data for the maximum allowable depth it can be used.  The tabulated data must accompany the shield when it is being used. &#10;&#10;Additionally, the shield must be designed by a Registered Professional Engineer, be in good condition, and used properly.&#10;" title="Discussion of Shields"/>
          <p:cNvSpPr>
            <a:spLocks noGrp="1" noChangeArrowheads="1"/>
          </p:cNvSpPr>
          <p:nvPr>
            <p:ph type="body" idx="1"/>
          </p:nvPr>
        </p:nvSpPr>
        <p:spPr>
          <a:xfrm>
            <a:off x="152400" y="1447800"/>
            <a:ext cx="5410200" cy="5715000"/>
          </a:xfrm>
        </p:spPr>
        <p:txBody>
          <a:bodyPr/>
          <a:lstStyle/>
          <a:p>
            <a:pPr marL="0" indent="0">
              <a:buFontTx/>
              <a:buNone/>
            </a:pPr>
            <a:r>
              <a:rPr lang="en-US" altLang="en-US" sz="2000" dirty="0">
                <a:solidFill>
                  <a:schemeClr val="tx1"/>
                </a:solidFill>
              </a:rPr>
              <a:t>Shields are manufactured by a number of companies and are designed to protect workers working within the confines of the shield. </a:t>
            </a:r>
          </a:p>
          <a:p>
            <a:pPr marL="0" indent="0">
              <a:buFontTx/>
              <a:buNone/>
            </a:pPr>
            <a:endParaRPr lang="en-US" altLang="en-US" sz="2000" dirty="0">
              <a:solidFill>
                <a:schemeClr val="tx1"/>
              </a:solidFill>
            </a:endParaRPr>
          </a:p>
          <a:p>
            <a:pPr marL="0" indent="0">
              <a:buFontTx/>
              <a:buNone/>
            </a:pPr>
            <a:r>
              <a:rPr lang="en-US" altLang="en-US" sz="2000" dirty="0">
                <a:solidFill>
                  <a:schemeClr val="tx1"/>
                </a:solidFill>
              </a:rPr>
              <a:t>Check tabulated data for the maximum allowable depth it can be used.  The tabulated data must accompany the shield when it is being used. </a:t>
            </a:r>
          </a:p>
          <a:p>
            <a:pPr marL="0" indent="0">
              <a:buFontTx/>
              <a:buNone/>
            </a:pPr>
            <a:endParaRPr lang="en-US" altLang="en-US" sz="2000" dirty="0">
              <a:solidFill>
                <a:schemeClr val="tx1"/>
              </a:solidFill>
            </a:endParaRPr>
          </a:p>
          <a:p>
            <a:pPr marL="0" indent="0">
              <a:buFontTx/>
              <a:buNone/>
            </a:pPr>
            <a:r>
              <a:rPr lang="en-US" altLang="en-US" sz="2000" dirty="0">
                <a:solidFill>
                  <a:schemeClr val="tx1"/>
                </a:solidFill>
              </a:rPr>
              <a:t>Additionally, the shield must be designed by a Registered Professional Engineer, be in good condition, and used properly.</a:t>
            </a:r>
          </a:p>
        </p:txBody>
      </p:sp>
      <p:pic>
        <p:nvPicPr>
          <p:cNvPr id="234500" name="Picture 1 of 1" descr="Shows worker inside of shield in excavation"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1447800"/>
            <a:ext cx="32258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4498" name="Title 1" descr="Title slide" title="Shields"/>
          <p:cNvSpPr>
            <a:spLocks noGrp="1" noChangeArrowheads="1"/>
          </p:cNvSpPr>
          <p:nvPr>
            <p:ph type="title"/>
          </p:nvPr>
        </p:nvSpPr>
        <p:spPr>
          <a:xfrm>
            <a:off x="304800" y="0"/>
            <a:ext cx="6477000" cy="990600"/>
          </a:xfrm>
        </p:spPr>
        <p:txBody>
          <a:bodyPr/>
          <a:lstStyle/>
          <a:p>
            <a:r>
              <a:rPr lang="en-US" altLang="en-US" b="0" dirty="0">
                <a:latin typeface="Verdana" panose="020B0604030504040204" pitchFamily="34" charset="0"/>
              </a:rPr>
              <a:t>Shields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Title 1" descr="Title slide" title="RPE-Designed Protective System"/>
          <p:cNvSpPr>
            <a:spLocks noGrp="1" noChangeArrowheads="1"/>
          </p:cNvSpPr>
          <p:nvPr>
            <p:ph type="title"/>
          </p:nvPr>
        </p:nvSpPr>
        <p:spPr>
          <a:xfrm>
            <a:off x="304800" y="0"/>
            <a:ext cx="8839200" cy="838200"/>
          </a:xfrm>
        </p:spPr>
        <p:txBody>
          <a:bodyPr/>
          <a:lstStyle/>
          <a:p>
            <a:pPr algn="ctr"/>
            <a:r>
              <a:rPr lang="en-US" altLang="en-US" b="0" dirty="0">
                <a:latin typeface="Verdana" panose="020B0604030504040204" pitchFamily="34" charset="0"/>
              </a:rPr>
              <a:t>RPE-Designed Protective System</a:t>
            </a:r>
          </a:p>
        </p:txBody>
      </p:sp>
      <p:sp>
        <p:nvSpPr>
          <p:cNvPr id="169987" name="Text 1 of 1" descr="A Registered Professional Engineer can design a protection system for use on a specific project.  &#10;&#10; The RPE will consider the soil type and conditions as well as other concerns that might exist at the excavation site.&#10;&#10; The system must be used as designed by the RPE.&#10;&#10; Even with an RPE, the Competent Person must still perform daily inspections checking site conditions and any change.&#10;" title="Role of  a Registered Professional Engineer (RPE)">
            <a:extLst>
              <a:ext uri="{FF2B5EF4-FFF2-40B4-BE49-F238E27FC236}">
                <a16:creationId xmlns:a16="http://schemas.microsoft.com/office/drawing/2014/main" id="{89F07782-5A8C-4F13-915D-75F05A7C0BE7}"/>
              </a:ext>
            </a:extLst>
          </p:cNvPr>
          <p:cNvSpPr>
            <a:spLocks noGrp="1" noChangeArrowheads="1"/>
          </p:cNvSpPr>
          <p:nvPr>
            <p:ph type="body" idx="1"/>
          </p:nvPr>
        </p:nvSpPr>
        <p:spPr>
          <a:xfrm>
            <a:off x="304800" y="990600"/>
            <a:ext cx="8153400" cy="5867400"/>
          </a:xfrm>
        </p:spPr>
        <p:txBody>
          <a:bodyPr/>
          <a:lstStyle/>
          <a:p>
            <a:pPr marL="457200" indent="-457200">
              <a:buFontTx/>
              <a:buNone/>
              <a:tabLst>
                <a:tab pos="1089025" algn="l"/>
              </a:tabLst>
              <a:defRPr/>
            </a:pPr>
            <a:r>
              <a:rPr lang="en-US" dirty="0">
                <a:solidFill>
                  <a:schemeClr val="tx1"/>
                </a:solidFill>
                <a:latin typeface="Verdana" pitchFamily="34" charset="0"/>
              </a:rPr>
              <a:t>	</a:t>
            </a:r>
            <a:r>
              <a:rPr lang="en-US" dirty="0">
                <a:solidFill>
                  <a:schemeClr val="tx1"/>
                </a:solidFill>
              </a:rPr>
              <a:t>A Registered Professional Engineer can design a protection system for use on a specific project.  </a:t>
            </a:r>
          </a:p>
          <a:p>
            <a:pPr marL="457200" indent="-457200">
              <a:buFontTx/>
              <a:buNone/>
              <a:tabLst>
                <a:tab pos="1089025" algn="l"/>
              </a:tabLst>
              <a:defRPr/>
            </a:pPr>
            <a:endParaRPr lang="en-US" sz="1200" dirty="0">
              <a:solidFill>
                <a:schemeClr val="tx1"/>
              </a:solidFill>
            </a:endParaRPr>
          </a:p>
          <a:p>
            <a:pPr marL="457200" indent="-457200">
              <a:buFontTx/>
              <a:buNone/>
              <a:tabLst>
                <a:tab pos="1089025" algn="l"/>
              </a:tabLst>
              <a:defRPr/>
            </a:pPr>
            <a:r>
              <a:rPr lang="en-US" dirty="0">
                <a:solidFill>
                  <a:schemeClr val="tx1"/>
                </a:solidFill>
              </a:rPr>
              <a:t>	The system must be used as designed by the RPE.</a:t>
            </a:r>
          </a:p>
          <a:p>
            <a:pPr marL="0" indent="0">
              <a:buFontTx/>
              <a:buNone/>
              <a:tabLst>
                <a:tab pos="1089025" algn="l"/>
              </a:tabLst>
              <a:defRPr/>
            </a:pPr>
            <a:endParaRPr lang="en-US" sz="1200" dirty="0">
              <a:solidFill>
                <a:schemeClr val="tx1"/>
              </a:solidFill>
            </a:endParaRPr>
          </a:p>
          <a:p>
            <a:pPr marL="457200" indent="-457200">
              <a:buFontTx/>
              <a:buNone/>
              <a:tabLst>
                <a:tab pos="1089025" algn="l"/>
              </a:tabLst>
              <a:defRPr/>
            </a:pPr>
            <a:r>
              <a:rPr lang="en-US" sz="2400" dirty="0">
                <a:solidFill>
                  <a:schemeClr val="tx1"/>
                </a:solidFill>
              </a:rPr>
              <a:t>	</a:t>
            </a:r>
            <a:r>
              <a:rPr lang="en-US" dirty="0">
                <a:solidFill>
                  <a:schemeClr val="tx1"/>
                </a:solidFill>
              </a:rPr>
              <a:t>Even with an RPE, the Competent Person must still perform daily inspections checking site conditions and any change.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Other Shoring Method Examples"/>
          <p:cNvSpPr>
            <a:spLocks noGrp="1"/>
          </p:cNvSpPr>
          <p:nvPr>
            <p:ph type="title"/>
          </p:nvPr>
        </p:nvSpPr>
        <p:spPr>
          <a:xfrm>
            <a:off x="813594" y="350838"/>
            <a:ext cx="7848600" cy="639762"/>
          </a:xfrm>
        </p:spPr>
        <p:txBody>
          <a:bodyPr/>
          <a:lstStyle/>
          <a:p>
            <a:r>
              <a:rPr lang="en-US" altLang="en-US" b="0" dirty="0">
                <a:solidFill>
                  <a:schemeClr val="tx2"/>
                </a:solidFill>
                <a:latin typeface="Verdana" panose="020B0604030504040204" pitchFamily="34" charset="0"/>
              </a:rPr>
              <a:t>Other Shoring Method Examples</a:t>
            </a:r>
            <a:br>
              <a:rPr lang="en-US" altLang="en-US" b="0" dirty="0">
                <a:solidFill>
                  <a:schemeClr val="tx2"/>
                </a:solidFill>
                <a:latin typeface="Verdana" panose="020B0604030504040204" pitchFamily="34" charset="0"/>
              </a:rPr>
            </a:br>
            <a:endParaRPr lang="en-US" b="0" dirty="0"/>
          </a:p>
        </p:txBody>
      </p:sp>
      <p:sp>
        <p:nvSpPr>
          <p:cNvPr id="238595" name="Text 1 of 1" descr="Must be designed by a registered professional engineer regardless of depth when other shoring methods outside of tablulated data references are used.&#10;" title="Text of RPE responsibility when using &quot;other shoring methods&quot;"/>
          <p:cNvSpPr>
            <a:spLocks noChangeArrowheads="1"/>
          </p:cNvSpPr>
          <p:nvPr/>
        </p:nvSpPr>
        <p:spPr bwMode="auto">
          <a:xfrm>
            <a:off x="762000" y="9906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buClrTx/>
              <a:buFontTx/>
              <a:buNone/>
            </a:pPr>
            <a:r>
              <a:rPr lang="en-US" altLang="en-US" dirty="0">
                <a:solidFill>
                  <a:schemeClr val="tx1"/>
                </a:solidFill>
                <a:latin typeface="+mn-lt"/>
              </a:rPr>
              <a:t>Must be designed by a registered professional engineer regardless of depth</a:t>
            </a:r>
          </a:p>
        </p:txBody>
      </p:sp>
      <p:pic>
        <p:nvPicPr>
          <p:cNvPr id="238597" name="Picture 1 of 5" descr="workers in an excavation with protection" title="picture"/>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514600"/>
            <a:ext cx="29638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8596" name="Picture 2 of 5" descr="workers in an excavation with protection" title="Picture"/>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572000"/>
            <a:ext cx="294163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8600" name="Picture 3 of 5" descr="Deep excavation with protection properly in place" title="Pictur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3048000"/>
            <a:ext cx="200818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8" name="Picture 4 of 5" descr="workers and equipment in an excavation with protection in place" title="Picture"/>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3600" y="2514600"/>
            <a:ext cx="29178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8599" name="Picture 5 of 5" descr="An excavation with protection in place" title="Picture"/>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19800" y="4597400"/>
            <a:ext cx="296386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descr="Trench" title="Definition 1"/>
          <p:cNvSpPr>
            <a:spLocks noGrp="1" noChangeArrowheads="1"/>
          </p:cNvSpPr>
          <p:nvPr>
            <p:ph type="title"/>
          </p:nvPr>
        </p:nvSpPr>
        <p:spPr>
          <a:xfrm>
            <a:off x="658813" y="228600"/>
            <a:ext cx="7772400" cy="838200"/>
          </a:xfrm>
        </p:spPr>
        <p:txBody>
          <a:bodyPr/>
          <a:lstStyle/>
          <a:p>
            <a:pPr algn="ctr"/>
            <a:r>
              <a:rPr lang="en-US" altLang="en-US" b="0" dirty="0">
                <a:latin typeface="Verdana" panose="020B0604030504040204" pitchFamily="34" charset="0"/>
              </a:rPr>
              <a:t>Trench Definition</a:t>
            </a:r>
          </a:p>
        </p:txBody>
      </p:sp>
      <p:sp>
        <p:nvSpPr>
          <p:cNvPr id="33795" name="Text box 1 of 1"/>
          <p:cNvSpPr>
            <a:spLocks noChangeArrowheads="1"/>
          </p:cNvSpPr>
          <p:nvPr/>
        </p:nvSpPr>
        <p:spPr bwMode="auto">
          <a:xfrm>
            <a:off x="685800" y="1444625"/>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endParaRPr lang="en-US" altLang="en-US" sz="2000" dirty="0">
              <a:solidFill>
                <a:schemeClr val="tx1"/>
              </a:solidFill>
            </a:endParaRPr>
          </a:p>
          <a:p>
            <a:pPr>
              <a:spcBef>
                <a:spcPct val="0"/>
              </a:spcBef>
              <a:buClrTx/>
              <a:buFontTx/>
              <a:buNone/>
            </a:pPr>
            <a:r>
              <a:rPr lang="en-US" altLang="en-US" sz="2400" dirty="0">
                <a:solidFill>
                  <a:schemeClr val="tx1"/>
                </a:solidFill>
              </a:rPr>
              <a:t>A narrow excavation in relation to its length made below the surface of the ground. In general, the depth is greater than the width, but the width of a trench (measured at the bottom) is not greater than 15 feet (4.6m). </a:t>
            </a:r>
          </a:p>
          <a:p>
            <a:pPr>
              <a:spcBef>
                <a:spcPct val="0"/>
              </a:spcBef>
              <a:buClrTx/>
              <a:buFontTx/>
              <a:buNone/>
            </a:pPr>
            <a:endParaRPr lang="en-US" altLang="en-US" sz="2400" dirty="0">
              <a:solidFill>
                <a:schemeClr val="tx1"/>
              </a:solidFill>
            </a:endParaRPr>
          </a:p>
        </p:txBody>
      </p:sp>
      <p:pic>
        <p:nvPicPr>
          <p:cNvPr id="4" name="Picture 3" descr="unprotected worker in trench" title="Trench Pic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691394"/>
            <a:ext cx="5629522" cy="3166606"/>
          </a:xfrm>
          <a:prstGeom prst="rect">
            <a:avLst/>
          </a:prstGeom>
        </p:spPr>
      </p:pic>
      <p:pic>
        <p:nvPicPr>
          <p:cNvPr id="6" name="Picture 5" descr="Workers in trench inside trench boxes, but shows other violations of trench height over box and no ladder egress for worker." title="Trench with sheil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3364098"/>
            <a:ext cx="2819400" cy="3493902"/>
          </a:xfrm>
          <a:prstGeom prst="rect">
            <a:avLst/>
          </a:prstGeom>
        </p:spPr>
      </p:pic>
      <p:pic>
        <p:nvPicPr>
          <p:cNvPr id="7" name="Picture 6" descr="Do not do symbol">
            <a:extLst>
              <a:ext uri="{FF2B5EF4-FFF2-40B4-BE49-F238E27FC236}">
                <a16:creationId xmlns:a16="http://schemas.microsoft.com/office/drawing/2014/main" id="{951BC425-5D3C-45CA-8467-AC166999DD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4953000" y="6137780"/>
            <a:ext cx="526256" cy="526256"/>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What makes trenches hazardous?"/>
          <p:cNvSpPr>
            <a:spLocks noGrp="1"/>
          </p:cNvSpPr>
          <p:nvPr>
            <p:ph type="title"/>
          </p:nvPr>
        </p:nvSpPr>
        <p:spPr>
          <a:xfrm>
            <a:off x="762000" y="378619"/>
            <a:ext cx="8077200" cy="639762"/>
          </a:xfrm>
        </p:spPr>
        <p:txBody>
          <a:bodyPr/>
          <a:lstStyle/>
          <a:p>
            <a:r>
              <a:rPr lang="en-US" altLang="en-US" b="0" dirty="0">
                <a:latin typeface="Verdana" panose="020B0604030504040204" pitchFamily="34" charset="0"/>
              </a:rPr>
              <a:t>What makes trenches hazardous?</a:t>
            </a:r>
            <a:br>
              <a:rPr lang="en-US" altLang="en-US" b="0" dirty="0">
                <a:latin typeface="Verdana" panose="020B0604030504040204" pitchFamily="34" charset="0"/>
              </a:rPr>
            </a:br>
            <a:endParaRPr lang="en-US" b="0" dirty="0"/>
          </a:p>
        </p:txBody>
      </p:sp>
      <p:sp>
        <p:nvSpPr>
          <p:cNvPr id="244738" name="Text Box 1 of two" descr="The factors shown in this illustration can create deadly conditions for workers.&#10;&#10; The spoils pile and the equipment being too close to the vertical walls of the trench are called “surcharge loads” which  increase  the likelihood of collapse.&#10;&#10; Additionally, equipment  vibration, adverse weather conditions and ground water can change the condition and classification of the soil. &#10;" title="Describes factors affecting safety in picture"/>
          <p:cNvSpPr txBox="1">
            <a:spLocks noChangeArrowheads="1"/>
          </p:cNvSpPr>
          <p:nvPr/>
        </p:nvSpPr>
        <p:spPr bwMode="auto">
          <a:xfrm>
            <a:off x="0" y="990600"/>
            <a:ext cx="44196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28600">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2000" dirty="0">
                <a:solidFill>
                  <a:schemeClr val="tx1"/>
                </a:solidFill>
                <a:latin typeface="Verdana" panose="020B0604030504040204" pitchFamily="34" charset="0"/>
              </a:rPr>
              <a:t>	</a:t>
            </a:r>
            <a:r>
              <a:rPr lang="en-US" altLang="en-US" sz="2000" dirty="0">
                <a:solidFill>
                  <a:schemeClr val="tx1"/>
                </a:solidFill>
                <a:latin typeface="+mn-lt"/>
              </a:rPr>
              <a:t>The factors shown in this illustration can create deadly conditions for workers.</a:t>
            </a:r>
          </a:p>
          <a:p>
            <a:pPr eaLnBrk="1" hangingPunct="1">
              <a:spcBef>
                <a:spcPct val="0"/>
              </a:spcBef>
              <a:buClrTx/>
              <a:buFontTx/>
              <a:buNone/>
            </a:pPr>
            <a:endParaRPr lang="en-US" altLang="en-US" sz="2000" dirty="0">
              <a:solidFill>
                <a:schemeClr val="tx1"/>
              </a:solidFill>
              <a:latin typeface="+mn-lt"/>
            </a:endParaRPr>
          </a:p>
          <a:p>
            <a:pPr eaLnBrk="1" hangingPunct="1">
              <a:spcBef>
                <a:spcPct val="0"/>
              </a:spcBef>
              <a:buClrTx/>
              <a:buFontTx/>
              <a:buNone/>
            </a:pPr>
            <a:r>
              <a:rPr lang="en-US" altLang="en-US" sz="2000" dirty="0">
                <a:solidFill>
                  <a:schemeClr val="tx1"/>
                </a:solidFill>
                <a:latin typeface="+mn-lt"/>
              </a:rPr>
              <a:t>	The spoils pile and the equipment being too close to the vertical walls of the trench are called “surcharge loads” which  increase  the likelihood of collapse.</a:t>
            </a:r>
          </a:p>
          <a:p>
            <a:pPr eaLnBrk="1" hangingPunct="1">
              <a:spcBef>
                <a:spcPct val="0"/>
              </a:spcBef>
              <a:buClrTx/>
              <a:buFontTx/>
              <a:buNone/>
            </a:pPr>
            <a:endParaRPr lang="en-US" altLang="en-US" sz="2000" dirty="0">
              <a:solidFill>
                <a:schemeClr val="tx1"/>
              </a:solidFill>
              <a:latin typeface="+mn-lt"/>
            </a:endParaRPr>
          </a:p>
          <a:p>
            <a:pPr eaLnBrk="1" hangingPunct="1">
              <a:spcBef>
                <a:spcPts val="1000"/>
              </a:spcBef>
              <a:buClrTx/>
              <a:buFontTx/>
              <a:buNone/>
            </a:pPr>
            <a:r>
              <a:rPr lang="en-US" altLang="en-US" sz="2000" dirty="0">
                <a:solidFill>
                  <a:schemeClr val="tx1"/>
                </a:solidFill>
                <a:latin typeface="+mn-lt"/>
              </a:rPr>
              <a:t>	Additionally, equipment  vibration, adverse weather conditions and ground water can change the condition and classification of the soil. </a:t>
            </a:r>
          </a:p>
        </p:txBody>
      </p:sp>
      <p:sp>
        <p:nvSpPr>
          <p:cNvPr id="171015" name="Text Box 2 of 2" descr="A “Competent Person” must take all of these factors into consideration and re-evaluate the jobsite periodically.&#10;" title="Competent Person">
            <a:extLst>
              <a:ext uri="{FF2B5EF4-FFF2-40B4-BE49-F238E27FC236}">
                <a16:creationId xmlns:a16="http://schemas.microsoft.com/office/drawing/2014/main" id="{A5B65005-935C-455E-BD1F-7A4FC3EB845C}"/>
              </a:ext>
            </a:extLst>
          </p:cNvPr>
          <p:cNvSpPr txBox="1">
            <a:spLocks noChangeArrowheads="1"/>
          </p:cNvSpPr>
          <p:nvPr/>
        </p:nvSpPr>
        <p:spPr bwMode="auto">
          <a:xfrm>
            <a:off x="4572000" y="4191000"/>
            <a:ext cx="4267200" cy="1323975"/>
          </a:xfrm>
          <a:prstGeom prst="rect">
            <a:avLst/>
          </a:prstGeom>
          <a:solidFill>
            <a:srgbClr val="FFFF99"/>
          </a:solidFill>
          <a:ln w="9525">
            <a:noFill/>
            <a:miter lim="800000"/>
            <a:headEnd/>
            <a:tailEnd/>
          </a:ln>
          <a:effectLst/>
        </p:spPr>
        <p:txBody>
          <a:bodyPr>
            <a:spAutoFit/>
          </a:bodyPr>
          <a:lstStyle/>
          <a:p>
            <a:pPr eaLnBrk="1" hangingPunct="1">
              <a:spcBef>
                <a:spcPct val="50000"/>
              </a:spcBef>
              <a:defRPr/>
            </a:pPr>
            <a:r>
              <a:rPr lang="en-US" sz="2000" dirty="0">
                <a:solidFill>
                  <a:schemeClr val="accent4">
                    <a:lumMod val="10000"/>
                  </a:schemeClr>
                </a:solidFill>
                <a:latin typeface="Verdana" pitchFamily="34" charset="0"/>
              </a:rPr>
              <a:t>A “Competent Person” must take all of these factors into consideration and re-evaluate the jobsite periodically.</a:t>
            </a:r>
          </a:p>
        </p:txBody>
      </p:sp>
      <p:pic>
        <p:nvPicPr>
          <p:cNvPr id="244741" name="Picture 1 of 1" descr="Shows examples of affect of water, weight (surcharge loads), weather, soil erosion equipment and vibration on excavation stability."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990600"/>
            <a:ext cx="43434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Example of a Hazardous Trench"/>
          <p:cNvSpPr>
            <a:spLocks noGrp="1"/>
          </p:cNvSpPr>
          <p:nvPr>
            <p:ph type="title"/>
          </p:nvPr>
        </p:nvSpPr>
        <p:spPr>
          <a:xfrm>
            <a:off x="838200" y="350838"/>
            <a:ext cx="7848600" cy="639762"/>
          </a:xfrm>
        </p:spPr>
        <p:txBody>
          <a:bodyPr/>
          <a:lstStyle/>
          <a:p>
            <a:r>
              <a:rPr lang="en-US" altLang="en-US" b="0" dirty="0">
                <a:latin typeface="Verdana" panose="020B0604030504040204" pitchFamily="34" charset="0"/>
              </a:rPr>
              <a:t>Example of a Hazardous Trench</a:t>
            </a:r>
            <a:br>
              <a:rPr lang="en-US" altLang="en-US" b="0" dirty="0">
                <a:latin typeface="Verdana" panose="020B0604030504040204" pitchFamily="34" charset="0"/>
              </a:rPr>
            </a:br>
            <a:endParaRPr lang="en-US" b="0" dirty="0"/>
          </a:p>
        </p:txBody>
      </p:sp>
      <p:pic>
        <p:nvPicPr>
          <p:cNvPr id="246786" name="Picture 1 of1" descr="Shows workers in excavation with no protection, no surge consideration in spoil pile placement and workers with no hard hats." title="Pictur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86306" y="1905000"/>
            <a:ext cx="4389120" cy="365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6787" name="Text Box 1" descr="This trench is well over 4’ deep, cut into loose sand (class C soil), that is sloughing off the trench walls. The spoils pile is a surcharged load. The shear weight of the spoils not being set at least 2 feet back from the vertical face increases the likelihood of a cave-in and it adds to the depth of the trench. If the trench is 8’ deep and the spoils pile is 8’ high directly at the edge, the trench is now 16’ deep!  A trench that is 3’ deep could easily become 5-6’ deep if the spoils pile is on the edge. &#10;" title="Describes examples show in picture"/>
          <p:cNvSpPr txBox="1">
            <a:spLocks noChangeArrowheads="1"/>
          </p:cNvSpPr>
          <p:nvPr/>
        </p:nvSpPr>
        <p:spPr bwMode="auto">
          <a:xfrm>
            <a:off x="258745" y="1447800"/>
            <a:ext cx="441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50000"/>
              </a:spcBef>
              <a:buClrTx/>
              <a:buFontTx/>
              <a:buNone/>
            </a:pPr>
            <a:r>
              <a:rPr lang="en-US" altLang="en-US" sz="2000" dirty="0">
                <a:solidFill>
                  <a:schemeClr val="tx1"/>
                </a:solidFill>
                <a:latin typeface="+mn-lt"/>
              </a:rPr>
              <a:t>This trench is well over 4’ deep, cut into loose sand (class C soil), that is sloughing off the trench walls. The spoils pile is a surcharged load. </a:t>
            </a:r>
          </a:p>
          <a:p>
            <a:pPr eaLnBrk="1" hangingPunct="1">
              <a:spcBef>
                <a:spcPct val="50000"/>
              </a:spcBef>
              <a:buClrTx/>
              <a:buFontTx/>
              <a:buNone/>
            </a:pPr>
            <a:r>
              <a:rPr lang="en-US" altLang="en-US" sz="2000" dirty="0">
                <a:solidFill>
                  <a:schemeClr val="tx1"/>
                </a:solidFill>
                <a:latin typeface="+mn-lt"/>
              </a:rPr>
              <a:t>The shear weight of the spoils not being set at least 2 feet back from the vertical face increases the likelihood of a cave-in and it adds to the depth of the trench. </a:t>
            </a:r>
          </a:p>
          <a:p>
            <a:pPr eaLnBrk="1" hangingPunct="1">
              <a:spcBef>
                <a:spcPct val="50000"/>
              </a:spcBef>
              <a:buClrTx/>
              <a:buFontTx/>
              <a:buNone/>
            </a:pPr>
            <a:r>
              <a:rPr lang="en-US" altLang="en-US" sz="2000" dirty="0">
                <a:solidFill>
                  <a:schemeClr val="tx1"/>
                </a:solidFill>
                <a:latin typeface="+mn-lt"/>
              </a:rPr>
              <a:t>If the trench is 8’ deep and the spoils pile is 8’ high directly at the edge, the trench is now 16’ deep!  </a:t>
            </a:r>
          </a:p>
          <a:p>
            <a:pPr eaLnBrk="1" hangingPunct="1">
              <a:spcBef>
                <a:spcPct val="50000"/>
              </a:spcBef>
              <a:buClrTx/>
              <a:buFontTx/>
              <a:buNone/>
            </a:pPr>
            <a:endParaRPr lang="en-US" altLang="en-US" sz="1600" dirty="0">
              <a:solidFill>
                <a:schemeClr val="tx1"/>
              </a:solidFill>
              <a:latin typeface="Verdana" panose="020B0604030504040204" pitchFamily="34" charset="0"/>
            </a:endParaRPr>
          </a:p>
          <a:p>
            <a:pPr eaLnBrk="1" hangingPunct="1">
              <a:spcBef>
                <a:spcPct val="50000"/>
              </a:spcBef>
              <a:buClrTx/>
              <a:buFontTx/>
              <a:buNone/>
            </a:pPr>
            <a:endParaRPr lang="en-US" altLang="en-US" sz="2000" dirty="0">
              <a:solidFill>
                <a:schemeClr val="tx1"/>
              </a:solidFill>
              <a:latin typeface="Verdana" panose="020B0604030504040204" pitchFamily="34" charset="0"/>
            </a:endParaRPr>
          </a:p>
        </p:txBody>
      </p:sp>
      <p:pic>
        <p:nvPicPr>
          <p:cNvPr id="3" name="Picture 2" descr="Do not do symbol">
            <a:extLst>
              <a:ext uri="{FF2B5EF4-FFF2-40B4-BE49-F238E27FC236}">
                <a16:creationId xmlns:a16="http://schemas.microsoft.com/office/drawing/2014/main" id="{138218E0-0207-42AB-B4B6-92A8FC8717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8334" y="4876800"/>
            <a:ext cx="524301" cy="524301"/>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Title 1" title="Hazardous Trench Example (con’t.)"/>
          <p:cNvSpPr>
            <a:spLocks noGrp="1" noChangeArrowheads="1"/>
          </p:cNvSpPr>
          <p:nvPr>
            <p:ph type="title"/>
          </p:nvPr>
        </p:nvSpPr>
        <p:spPr>
          <a:xfrm>
            <a:off x="685800" y="0"/>
            <a:ext cx="7848600" cy="914400"/>
          </a:xfrm>
        </p:spPr>
        <p:txBody>
          <a:bodyPr/>
          <a:lstStyle/>
          <a:p>
            <a:pPr algn="ctr"/>
            <a:r>
              <a:rPr lang="en-US" altLang="en-US" sz="2800" b="0" dirty="0">
                <a:latin typeface="Verdana" panose="020B0604030504040204" pitchFamily="34" charset="0"/>
              </a:rPr>
              <a:t>Hazardous Trench Example </a:t>
            </a:r>
            <a:r>
              <a:rPr lang="en-US" altLang="en-US" sz="2000" b="0" dirty="0">
                <a:latin typeface="Verdana" panose="020B0604030504040204" pitchFamily="34" charset="0"/>
              </a:rPr>
              <a:t>(</a:t>
            </a:r>
            <a:r>
              <a:rPr lang="en-US" altLang="en-US" sz="2000" b="0" dirty="0" err="1">
                <a:latin typeface="Verdana" panose="020B0604030504040204" pitchFamily="34" charset="0"/>
              </a:rPr>
              <a:t>con’t</a:t>
            </a:r>
            <a:r>
              <a:rPr lang="en-US" altLang="en-US" sz="2000" b="0" dirty="0">
                <a:latin typeface="Verdana" panose="020B0604030504040204" pitchFamily="34" charset="0"/>
              </a:rPr>
              <a:t>.)</a:t>
            </a:r>
            <a:endParaRPr lang="en-US" altLang="en-US" sz="2800" b="0" dirty="0">
              <a:latin typeface="Verdana" panose="020B0604030504040204" pitchFamily="34" charset="0"/>
            </a:endParaRPr>
          </a:p>
        </p:txBody>
      </p:sp>
      <p:sp>
        <p:nvSpPr>
          <p:cNvPr id="3" name="Text 1 of 2" descr="The weight &amp; vibration of the track-hoe also increases the probability of a collapse.&#10;The employees working in the trench are exposed to:&#10;- overhead hazards (no hard   hats), and&#10;- trench collapse without a protective system&#10; It does not appear that safe access or egress has been provided.* " title="Continued outline of exposures in picture">
            <a:extLst>
              <a:ext uri="{FF2B5EF4-FFF2-40B4-BE49-F238E27FC236}">
                <a16:creationId xmlns:a16="http://schemas.microsoft.com/office/drawing/2014/main" id="{953E0B57-831B-4860-BB9C-6B648AFAFF74}"/>
              </a:ext>
            </a:extLst>
          </p:cNvPr>
          <p:cNvSpPr>
            <a:spLocks noGrp="1"/>
          </p:cNvSpPr>
          <p:nvPr>
            <p:ph idx="1"/>
          </p:nvPr>
        </p:nvSpPr>
        <p:spPr>
          <a:xfrm>
            <a:off x="0" y="1066800"/>
            <a:ext cx="5257800" cy="5638800"/>
          </a:xfrm>
        </p:spPr>
        <p:txBody>
          <a:bodyPr/>
          <a:lstStyle/>
          <a:p>
            <a:pPr>
              <a:defRPr/>
            </a:pPr>
            <a:r>
              <a:rPr lang="en-US" sz="2400" dirty="0">
                <a:solidFill>
                  <a:schemeClr val="accent1">
                    <a:lumMod val="95000"/>
                  </a:schemeClr>
                </a:solidFill>
              </a:rPr>
              <a:t>The weight &amp; vibration of the track-hoe also increases the probability of a collapse.</a:t>
            </a:r>
          </a:p>
          <a:p>
            <a:pPr>
              <a:defRPr/>
            </a:pPr>
            <a:r>
              <a:rPr lang="en-US" sz="2400" dirty="0">
                <a:solidFill>
                  <a:schemeClr val="accent1">
                    <a:lumMod val="95000"/>
                  </a:schemeClr>
                </a:solidFill>
              </a:rPr>
              <a:t>The employees working in the trench are exposed to:</a:t>
            </a:r>
          </a:p>
          <a:p>
            <a:pPr>
              <a:buFont typeface="Wingdings" panose="05000000000000000000" pitchFamily="2" charset="2"/>
              <a:buNone/>
              <a:defRPr/>
            </a:pPr>
            <a:r>
              <a:rPr lang="en-US" sz="2400" dirty="0">
                <a:solidFill>
                  <a:schemeClr val="accent1">
                    <a:lumMod val="95000"/>
                  </a:schemeClr>
                </a:solidFill>
              </a:rPr>
              <a:t>		- overhead hazards (no hard 	  hats), and</a:t>
            </a:r>
          </a:p>
          <a:p>
            <a:pPr>
              <a:buFont typeface="Wingdings" panose="05000000000000000000" pitchFamily="2" charset="2"/>
              <a:buNone/>
              <a:defRPr/>
            </a:pPr>
            <a:r>
              <a:rPr lang="en-US" sz="2400" dirty="0">
                <a:solidFill>
                  <a:schemeClr val="accent1">
                    <a:lumMod val="95000"/>
                  </a:schemeClr>
                </a:solidFill>
              </a:rPr>
              <a:t>		- trench collapse without a  	  protective system</a:t>
            </a:r>
          </a:p>
          <a:p>
            <a:pPr>
              <a:defRPr/>
            </a:pPr>
            <a:r>
              <a:rPr lang="en-US" sz="2400" dirty="0">
                <a:solidFill>
                  <a:schemeClr val="accent1">
                    <a:lumMod val="95000"/>
                  </a:schemeClr>
                </a:solidFill>
              </a:rPr>
              <a:t> It does not appear that safe access or egress has been provided.* </a:t>
            </a:r>
          </a:p>
          <a:p>
            <a:pPr>
              <a:buFont typeface="Wingdings" panose="05000000000000000000" pitchFamily="2" charset="2"/>
              <a:buNone/>
              <a:defRPr/>
            </a:pPr>
            <a:r>
              <a:rPr lang="en-US" sz="2000" dirty="0">
                <a:solidFill>
                  <a:schemeClr val="accent1">
                    <a:lumMod val="95000"/>
                  </a:schemeClr>
                </a:solidFill>
              </a:rPr>
              <a:t>	</a:t>
            </a:r>
          </a:p>
          <a:p>
            <a:pPr>
              <a:buFont typeface="Wingdings" panose="05000000000000000000" pitchFamily="2" charset="2"/>
              <a:buNone/>
              <a:defRPr/>
            </a:pPr>
            <a:endParaRPr lang="en-US" dirty="0">
              <a:solidFill>
                <a:schemeClr val="accent1">
                  <a:lumMod val="95000"/>
                </a:schemeClr>
              </a:solidFill>
            </a:endParaRPr>
          </a:p>
        </p:txBody>
      </p:sp>
      <p:pic>
        <p:nvPicPr>
          <p:cNvPr id="248836" name="Picture 1 of 1" descr="Shows workers in excavation with no protection, no surge consideration in spoil pile placement and workers with no hard hats." title="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5725" y="1143000"/>
            <a:ext cx="3825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2 of 2" descr="*A stairway, ramp, ladder or other safe means of egress must  be located so workers don’t have to travel more than 25 feet laterally in the trench.&#10;" title="Hazardous Trench Example (con’t.) discussion">
            <a:extLst>
              <a:ext uri="{FF2B5EF4-FFF2-40B4-BE49-F238E27FC236}">
                <a16:creationId xmlns:a16="http://schemas.microsoft.com/office/drawing/2014/main" id="{3D892EB6-DB7F-4297-8C47-CE54C97D45FD}"/>
              </a:ext>
            </a:extLst>
          </p:cNvPr>
          <p:cNvSpPr/>
          <p:nvPr/>
        </p:nvSpPr>
        <p:spPr>
          <a:xfrm>
            <a:off x="4572000" y="4953000"/>
            <a:ext cx="4572000" cy="1230313"/>
          </a:xfrm>
          <a:prstGeom prst="rect">
            <a:avLst/>
          </a:prstGeom>
          <a:solidFill>
            <a:schemeClr val="bg1">
              <a:lumMod val="20000"/>
              <a:lumOff val="80000"/>
            </a:schemeClr>
          </a:solidFill>
        </p:spPr>
        <p:txBody>
          <a:bodyPr>
            <a:spAutoFit/>
          </a:bodyPr>
          <a:lstStyle/>
          <a:p>
            <a:pPr eaLnBrk="1" hangingPunct="1">
              <a:defRPr/>
            </a:pPr>
            <a:r>
              <a:rPr lang="en-US" sz="2000" dirty="0">
                <a:solidFill>
                  <a:schemeClr val="bg2"/>
                </a:solidFill>
                <a:latin typeface="Arial" charset="0"/>
              </a:rPr>
              <a:t>*</a:t>
            </a:r>
            <a:r>
              <a:rPr lang="en-US" dirty="0">
                <a:solidFill>
                  <a:schemeClr val="bg2"/>
                </a:solidFill>
                <a:latin typeface="Arial" charset="0"/>
              </a:rPr>
              <a:t>A stairway, ramp, ladder or other safe means of egress must  be located so workers don’t have to travel more than 25 feet laterally in the trench.</a:t>
            </a:r>
          </a:p>
        </p:txBody>
      </p:sp>
      <p:pic>
        <p:nvPicPr>
          <p:cNvPr id="2" name="Picture 1" descr="Do not do symbol">
            <a:extLst>
              <a:ext uri="{FF2B5EF4-FFF2-40B4-BE49-F238E27FC236}">
                <a16:creationId xmlns:a16="http://schemas.microsoft.com/office/drawing/2014/main" id="{A04DAA38-5365-4200-8E2C-3959B1E24D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4727" y="3906412"/>
            <a:ext cx="524301" cy="524301"/>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Title 1" descr="Title slide: Discussion of trench hazards are reviewed in different work site" title="Another hazardous trench example"/>
          <p:cNvSpPr>
            <a:spLocks noGrp="1" noChangeArrowheads="1"/>
          </p:cNvSpPr>
          <p:nvPr>
            <p:ph type="title"/>
          </p:nvPr>
        </p:nvSpPr>
        <p:spPr>
          <a:xfrm>
            <a:off x="990600" y="0"/>
            <a:ext cx="7772400" cy="762000"/>
          </a:xfrm>
        </p:spPr>
        <p:txBody>
          <a:bodyPr/>
          <a:lstStyle/>
          <a:p>
            <a:r>
              <a:rPr lang="en-US" altLang="en-US" sz="2800" b="0" dirty="0">
                <a:latin typeface="Verdana" panose="020B0604030504040204" pitchFamily="34" charset="0"/>
              </a:rPr>
              <a:t>Another hazardous trench example</a:t>
            </a:r>
          </a:p>
        </p:txBody>
      </p:sp>
      <p:sp>
        <p:nvSpPr>
          <p:cNvPr id="6" name="Oval 1 of 1" descr="Highlighting workers inside trench box. Trench is deeper than the upper limit of the trench box and so workers are exposed to falling debris and soil." title="Picture">
            <a:extLst>
              <a:ext uri="{FF2B5EF4-FFF2-40B4-BE49-F238E27FC236}">
                <a16:creationId xmlns:a16="http://schemas.microsoft.com/office/drawing/2014/main" id="{8652D591-2F67-4099-8E66-10D23CB6CEAA}"/>
              </a:ext>
            </a:extLst>
          </p:cNvPr>
          <p:cNvSpPr/>
          <p:nvPr/>
        </p:nvSpPr>
        <p:spPr>
          <a:xfrm>
            <a:off x="4038600" y="2514600"/>
            <a:ext cx="838200" cy="838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0883" name="Text 1 of 1" descr="Nearby heavy equipment and the spoils pile directly on the right edge of the excavation both create a surcharge load.  The protective system in this photo does not extend far enough up the trench to provide adequate protection for the two workers in the trench.&#10;" title="Description of picture"/>
          <p:cNvSpPr>
            <a:spLocks noGrp="1" noChangeArrowheads="1"/>
          </p:cNvSpPr>
          <p:nvPr>
            <p:ph type="body" sz="half" idx="1"/>
          </p:nvPr>
        </p:nvSpPr>
        <p:spPr>
          <a:xfrm>
            <a:off x="-304800" y="4419600"/>
            <a:ext cx="9448800" cy="838200"/>
          </a:xfrm>
        </p:spPr>
        <p:txBody>
          <a:bodyPr/>
          <a:lstStyle/>
          <a:p>
            <a:endParaRPr lang="en-US" altLang="en-US" dirty="0">
              <a:solidFill>
                <a:schemeClr val="tx1"/>
              </a:solidFill>
            </a:endParaRPr>
          </a:p>
          <a:p>
            <a:pPr>
              <a:buFont typeface="Wingdings" panose="05000000000000000000" pitchFamily="2" charset="2"/>
              <a:buNone/>
            </a:pPr>
            <a:r>
              <a:rPr lang="en-US" altLang="en-US" dirty="0">
                <a:solidFill>
                  <a:schemeClr val="tx1"/>
                </a:solidFill>
              </a:rPr>
              <a:t>	 </a:t>
            </a:r>
            <a:r>
              <a:rPr lang="en-US" altLang="en-US" sz="2000" dirty="0">
                <a:solidFill>
                  <a:schemeClr val="tx1"/>
                </a:solidFill>
              </a:rPr>
              <a:t>Nearby heavy equipment and the spoils pile directly on the right edge of the excavation both create a surcharge load.  The protective system in this photo does not extend far enough up the trench to provide adequate protection for the two workers in the trench.</a:t>
            </a:r>
          </a:p>
        </p:txBody>
      </p:sp>
      <p:pic>
        <p:nvPicPr>
          <p:cNvPr id="250884" name="Picture 1 of 1" descr="Shows workers in deep excavation with no protection at all." title="Picture of construction worksite"/>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1676400" y="838200"/>
            <a:ext cx="5464175" cy="3871913"/>
          </a:xfrm>
        </p:spPr>
      </p:pic>
      <p:pic>
        <p:nvPicPr>
          <p:cNvPr id="2" name="Picture 1" descr="Do not do symbol">
            <a:extLst>
              <a:ext uri="{FF2B5EF4-FFF2-40B4-BE49-F238E27FC236}">
                <a16:creationId xmlns:a16="http://schemas.microsoft.com/office/drawing/2014/main" id="{193CBEBF-F377-420A-A5BD-8D5DB3506F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4081249"/>
            <a:ext cx="524301" cy="524301"/>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Title 1" descr="Title slide outline of safe work process" title="Process for Safe Trench Work"/>
          <p:cNvSpPr>
            <a:spLocks noGrp="1" noChangeArrowheads="1"/>
          </p:cNvSpPr>
          <p:nvPr>
            <p:ph type="title"/>
          </p:nvPr>
        </p:nvSpPr>
        <p:spPr>
          <a:xfrm>
            <a:off x="304800" y="0"/>
            <a:ext cx="8610600" cy="838200"/>
          </a:xfrm>
        </p:spPr>
        <p:txBody>
          <a:bodyPr/>
          <a:lstStyle/>
          <a:p>
            <a:pPr algn="ctr"/>
            <a:r>
              <a:rPr lang="en-US" altLang="en-US" b="0" dirty="0">
                <a:latin typeface="Verdana" panose="020B0604030504040204" pitchFamily="34" charset="0"/>
              </a:rPr>
              <a:t>Process for Safe Trench Work </a:t>
            </a:r>
            <a:r>
              <a:rPr lang="en-US" altLang="en-US" sz="200" b="0" dirty="0">
                <a:latin typeface="Verdana" panose="020B0604030504040204" pitchFamily="34" charset="0"/>
              </a:rPr>
              <a:t>1</a:t>
            </a:r>
          </a:p>
        </p:txBody>
      </p:sp>
      <p:sp>
        <p:nvSpPr>
          <p:cNvPr id="180227" name="Text 1" descr="Identify knowledgeable competent person&#10;Check and verify above and below ground utility locations, any adjacent structures or surface encumbrances, and water table&#10;Determine soil classification through testing&#10;Choose the correct protective system for soil type&#10;" title="List of  safe steps to execute in excavation">
            <a:extLst>
              <a:ext uri="{FF2B5EF4-FFF2-40B4-BE49-F238E27FC236}">
                <a16:creationId xmlns:a16="http://schemas.microsoft.com/office/drawing/2014/main" id="{68E48B78-823E-42E0-92B2-10C1FBA776C0}"/>
              </a:ext>
            </a:extLst>
          </p:cNvPr>
          <p:cNvSpPr>
            <a:spLocks noGrp="1" noChangeArrowheads="1"/>
          </p:cNvSpPr>
          <p:nvPr>
            <p:ph type="body" idx="1"/>
          </p:nvPr>
        </p:nvSpPr>
        <p:spPr>
          <a:xfrm>
            <a:off x="304800" y="838200"/>
            <a:ext cx="8534400" cy="6019800"/>
          </a:xfrm>
        </p:spPr>
        <p:txBody>
          <a:bodyPr/>
          <a:lstStyle/>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Identify knowledgeable competent person</a:t>
            </a:r>
          </a:p>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Check and verify above and below ground utility locations, any adjacent structures or surface encumbrances, and water table</a:t>
            </a:r>
          </a:p>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Determine soil classification through testing</a:t>
            </a:r>
          </a:p>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Choose the correct protective system for soil type</a:t>
            </a:r>
          </a:p>
          <a:p>
            <a:pPr>
              <a:spcBef>
                <a:spcPts val="1200"/>
              </a:spcBef>
              <a:buFontTx/>
              <a:buNone/>
              <a:defRPr/>
            </a:pPr>
            <a:endParaRPr lang="en-US" sz="2400" dirty="0">
              <a:solidFill>
                <a:schemeClr val="tx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Verdana" pitchFamily="34" charset="0"/>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Title 1" descr="Title slide outline of safe work process" title="Process for Safe Trench Work"/>
          <p:cNvSpPr>
            <a:spLocks noGrp="1" noChangeArrowheads="1"/>
          </p:cNvSpPr>
          <p:nvPr>
            <p:ph type="title"/>
          </p:nvPr>
        </p:nvSpPr>
        <p:spPr>
          <a:xfrm>
            <a:off x="304800" y="0"/>
            <a:ext cx="8610600" cy="838200"/>
          </a:xfrm>
        </p:spPr>
        <p:txBody>
          <a:bodyPr/>
          <a:lstStyle/>
          <a:p>
            <a:pPr algn="ctr"/>
            <a:r>
              <a:rPr lang="en-US" altLang="en-US" b="0" dirty="0">
                <a:latin typeface="Verdana" panose="020B0604030504040204" pitchFamily="34" charset="0"/>
              </a:rPr>
              <a:t>Process for Safe Trench Work </a:t>
            </a:r>
            <a:r>
              <a:rPr lang="en-US" altLang="en-US" sz="200" b="0" dirty="0">
                <a:latin typeface="Verdana" panose="020B0604030504040204" pitchFamily="34" charset="0"/>
              </a:rPr>
              <a:t>2</a:t>
            </a:r>
          </a:p>
        </p:txBody>
      </p:sp>
      <p:sp>
        <p:nvSpPr>
          <p:cNvPr id="180227" name="Text 1" descr="Verify protective system installation and set-up&#10;&#10;Provide safe access &#10;&#10;Comply with requirements specified in the Excavation, Trenching, and Shoring regulations&#10;&#10;Conduct daily inspections prior to the start of work, after any weather event, and as needed&#10;" title="List of  safe steps to execute in excavation">
            <a:extLst>
              <a:ext uri="{FF2B5EF4-FFF2-40B4-BE49-F238E27FC236}">
                <a16:creationId xmlns:a16="http://schemas.microsoft.com/office/drawing/2014/main" id="{68E48B78-823E-42E0-92B2-10C1FBA776C0}"/>
              </a:ext>
            </a:extLst>
          </p:cNvPr>
          <p:cNvSpPr>
            <a:spLocks noGrp="1" noChangeArrowheads="1"/>
          </p:cNvSpPr>
          <p:nvPr>
            <p:ph type="body" idx="1"/>
          </p:nvPr>
        </p:nvSpPr>
        <p:spPr>
          <a:xfrm>
            <a:off x="304800" y="838200"/>
            <a:ext cx="8534400" cy="6019800"/>
          </a:xfrm>
        </p:spPr>
        <p:txBody>
          <a:bodyPr/>
          <a:lstStyle/>
          <a:p>
            <a:pPr>
              <a:spcBef>
                <a:spcPts val="1200"/>
              </a:spcBef>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Verify protective system installation and set-up</a:t>
            </a:r>
          </a:p>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Provide safe access </a:t>
            </a:r>
          </a:p>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Comply with requirements specified in the Excavation, Trenching, and Shoring regulations</a:t>
            </a:r>
          </a:p>
          <a:p>
            <a:pPr>
              <a:spcBef>
                <a:spcPts val="1200"/>
              </a:spcBef>
              <a:buClr>
                <a:schemeClr val="tx1"/>
              </a:buClr>
              <a:defRPr/>
            </a:pPr>
            <a:endParaRPr lang="en-US" sz="2400" dirty="0">
              <a:solidFill>
                <a:schemeClr val="tx1"/>
              </a:solidFill>
              <a:latin typeface="Verdana" pitchFamily="34" charset="0"/>
            </a:endParaRPr>
          </a:p>
          <a:p>
            <a:pPr>
              <a:spcBef>
                <a:spcPts val="1200"/>
              </a:spcBef>
              <a:buClr>
                <a:schemeClr val="tx1"/>
              </a:buClr>
              <a:defRPr/>
            </a:pPr>
            <a:r>
              <a:rPr lang="en-US" sz="2400" dirty="0">
                <a:solidFill>
                  <a:schemeClr val="tx1"/>
                </a:solidFill>
                <a:latin typeface="Verdana" pitchFamily="34" charset="0"/>
              </a:rPr>
              <a:t>Conduct daily inspections prior to the start of work, after any weather event, and as needed</a:t>
            </a:r>
          </a:p>
          <a:p>
            <a:pPr>
              <a:spcBef>
                <a:spcPts val="1200"/>
              </a:spcBef>
              <a:defRPr/>
            </a:pPr>
            <a:endParaRPr lang="en-US" sz="2400" dirty="0">
              <a:solidFill>
                <a:schemeClr val="tx1"/>
              </a:solidFill>
              <a:latin typeface="Verdana" pitchFamily="34" charset="0"/>
            </a:endParaRPr>
          </a:p>
          <a:p>
            <a:pPr>
              <a:spcBef>
                <a:spcPts val="1200"/>
              </a:spcBef>
              <a:buFontTx/>
              <a:buNone/>
              <a:defRPr/>
            </a:pPr>
            <a:endParaRPr lang="en-US" sz="2400" dirty="0">
              <a:solidFill>
                <a:schemeClr val="tx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Verdana" pitchFamily="34" charset="0"/>
            </a:endParaRPr>
          </a:p>
        </p:txBody>
      </p:sp>
    </p:spTree>
    <p:extLst>
      <p:ext uri="{BB962C8B-B14F-4D97-AF65-F5344CB8AC3E}">
        <p14:creationId xmlns:p14="http://schemas.microsoft.com/office/powerpoint/2010/main" val="1840845616"/>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Graphic of busy beaver holding a shovel to represent a work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3352800"/>
            <a:ext cx="3348318" cy="3348318"/>
          </a:xfrm>
          <a:prstGeom prst="rect">
            <a:avLst/>
          </a:prstGeom>
        </p:spPr>
      </p:pic>
      <p:sp>
        <p:nvSpPr>
          <p:cNvPr id="254978" name="Title 1" descr="First: you must locate utilities before digging!" title="Call for a utility locate"/>
          <p:cNvSpPr>
            <a:spLocks noGrp="1" noChangeArrowheads="1"/>
          </p:cNvSpPr>
          <p:nvPr>
            <p:ph type="title"/>
          </p:nvPr>
        </p:nvSpPr>
        <p:spPr>
          <a:xfrm>
            <a:off x="0" y="0"/>
            <a:ext cx="9144000" cy="1143000"/>
          </a:xfrm>
        </p:spPr>
        <p:txBody>
          <a:bodyPr/>
          <a:lstStyle/>
          <a:p>
            <a:pPr algn="ctr">
              <a:lnSpc>
                <a:spcPct val="80000"/>
              </a:lnSpc>
            </a:pPr>
            <a:r>
              <a:rPr lang="en-US" altLang="en-US" b="0" u="sng" dirty="0">
                <a:latin typeface="Verdana" panose="020B0604030504040204" pitchFamily="34" charset="0"/>
              </a:rPr>
              <a:t>First</a:t>
            </a:r>
            <a:r>
              <a:rPr lang="en-US" altLang="en-US" b="0" dirty="0">
                <a:latin typeface="Verdana" panose="020B0604030504040204" pitchFamily="34" charset="0"/>
              </a:rPr>
              <a:t>: you must locate utilities before digging!</a:t>
            </a:r>
          </a:p>
        </p:txBody>
      </p:sp>
      <p:sp>
        <p:nvSpPr>
          <p:cNvPr id="254979" name="Text Box 1" descr="Go to:&#10;www.callbeforeyoudig.org  or &#10;Call 1-800-425-5555&#10;It’s Free!&#10;" title="Contact information for Call Before You Dig"/>
          <p:cNvSpPr txBox="1">
            <a:spLocks noChangeArrowheads="1"/>
          </p:cNvSpPr>
          <p:nvPr/>
        </p:nvSpPr>
        <p:spPr bwMode="auto">
          <a:xfrm>
            <a:off x="0" y="838200"/>
            <a:ext cx="4876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2000" i="1" dirty="0">
                <a:solidFill>
                  <a:schemeClr val="tx1"/>
                </a:solidFill>
                <a:latin typeface="Verdana" panose="020B0604030504040204" pitchFamily="34" charset="0"/>
              </a:rPr>
              <a:t>Go to:</a:t>
            </a:r>
          </a:p>
          <a:p>
            <a:pPr algn="ctr" eaLnBrk="1" hangingPunct="1">
              <a:spcBef>
                <a:spcPts val="600"/>
              </a:spcBef>
              <a:spcAft>
                <a:spcPts val="600"/>
              </a:spcAft>
              <a:buClrTx/>
              <a:buFontTx/>
              <a:buNone/>
            </a:pPr>
            <a:r>
              <a:rPr lang="en-US" altLang="en-US" i="1" dirty="0">
                <a:solidFill>
                  <a:schemeClr val="tx1"/>
                </a:solidFill>
                <a:latin typeface="Verdana" panose="020B0604030504040204" pitchFamily="34" charset="0"/>
              </a:rPr>
              <a:t>www.callbeforeyoudig.org</a:t>
            </a:r>
            <a:r>
              <a:rPr lang="en-US" altLang="en-US" b="1" i="1" dirty="0">
                <a:solidFill>
                  <a:schemeClr val="tx1"/>
                </a:solidFill>
                <a:latin typeface="Verdana" panose="020B0604030504040204" pitchFamily="34" charset="0"/>
              </a:rPr>
              <a:t>  </a:t>
            </a:r>
            <a:r>
              <a:rPr lang="en-US" altLang="en-US" dirty="0">
                <a:solidFill>
                  <a:schemeClr val="tx1"/>
                </a:solidFill>
                <a:latin typeface="Verdana" panose="020B0604030504040204" pitchFamily="34" charset="0"/>
              </a:rPr>
              <a:t>or </a:t>
            </a:r>
          </a:p>
          <a:p>
            <a:pPr algn="ctr" eaLnBrk="1" hangingPunct="1">
              <a:spcBef>
                <a:spcPts val="600"/>
              </a:spcBef>
              <a:spcAft>
                <a:spcPts val="600"/>
              </a:spcAft>
              <a:buClrTx/>
              <a:buFontTx/>
              <a:buNone/>
            </a:pPr>
            <a:r>
              <a:rPr lang="en-US" altLang="en-US" dirty="0">
                <a:solidFill>
                  <a:schemeClr val="tx1"/>
                </a:solidFill>
                <a:latin typeface="Verdana" panose="020B0604030504040204" pitchFamily="34" charset="0"/>
              </a:rPr>
              <a:t>Call 1-800-425-5555</a:t>
            </a:r>
          </a:p>
          <a:p>
            <a:pPr algn="ctr" eaLnBrk="1" hangingPunct="1">
              <a:spcBef>
                <a:spcPct val="0"/>
              </a:spcBef>
              <a:buClrTx/>
              <a:buFontTx/>
              <a:buNone/>
            </a:pPr>
            <a:r>
              <a:rPr lang="en-US" altLang="en-US" dirty="0">
                <a:solidFill>
                  <a:schemeClr val="tx1"/>
                </a:solidFill>
                <a:latin typeface="Verdana" panose="020B0604030504040204" pitchFamily="34" charset="0"/>
              </a:rPr>
              <a:t>It’s Free!</a:t>
            </a:r>
          </a:p>
        </p:txBody>
      </p:sp>
      <p:pic>
        <p:nvPicPr>
          <p:cNvPr id="254982" name="Picture 2 of 3" descr="Graphic overlay of Picture with a busy beaver in a hard hat saying &quot;it's the law&quot;." title="Pictu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1619" y="4108450"/>
            <a:ext cx="76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4983" name="Picture 3 of 3" descr="Color code for Utility Locates:&#10;Red = electric&#10;Yellow = Gas/Oil&#10;Orange = Communications&#10;Blue = Water&#10;Green = Sewer&#10;White = Proposed excavation" title="Picture">
            <a:hlinkClick r:id="rId5"/>
          </p:cNvPr>
          <p:cNvPicPr>
            <a:picLocks noGrp="1" noChangeArrowheads="1"/>
          </p:cNvPicPr>
          <p:nvPr>
            <p:ph sz="half" idx="1"/>
          </p:nvPr>
        </p:nvPicPr>
        <p:blipFill>
          <a:blip r:embed="rId6">
            <a:extLst>
              <a:ext uri="{28A0092B-C50C-407E-A947-70E740481C1C}">
                <a14:useLocalDpi xmlns:a14="http://schemas.microsoft.com/office/drawing/2010/main"/>
              </a:ext>
            </a:extLst>
          </a:blip>
          <a:srcRect/>
          <a:stretch>
            <a:fillRect/>
          </a:stretch>
        </p:blipFill>
        <p:spPr>
          <a:xfrm>
            <a:off x="5867400" y="1447800"/>
            <a:ext cx="3276600" cy="4191000"/>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1" descr="You are required to to call for utility locates and once the locates have been identified onsite, the employer must do an exact locate as specified by rule:&#10;  &#10;“When excavation operations approach the location of underground installations, the exact location of the installations shall be determined by safe and acceptable means.”&#10;&#10;Why do you need to do exact utility locates?&#10;Because they are rarely spot-on, and older installations may not show up on current utility maps" title="Contact requirements for utility locate"/>
          <p:cNvSpPr>
            <a:spLocks noGrp="1" noChangeArrowheads="1"/>
          </p:cNvSpPr>
          <p:nvPr>
            <p:ph idx="4294967295"/>
          </p:nvPr>
        </p:nvSpPr>
        <p:spPr>
          <a:xfrm>
            <a:off x="76200" y="975664"/>
            <a:ext cx="8915400" cy="5562600"/>
          </a:xfrm>
        </p:spPr>
        <p:txBody>
          <a:bodyPr/>
          <a:lstStyle/>
          <a:p>
            <a:pPr>
              <a:buFont typeface="Wingdings" panose="05000000000000000000" pitchFamily="2" charset="2"/>
              <a:buNone/>
            </a:pPr>
            <a:r>
              <a:rPr lang="en-US" altLang="en-US" dirty="0">
                <a:solidFill>
                  <a:schemeClr val="tx1"/>
                </a:solidFill>
                <a:latin typeface="Verdana" panose="020B0604030504040204" pitchFamily="34" charset="0"/>
              </a:rPr>
              <a:t>	You are required to </a:t>
            </a:r>
            <a:r>
              <a:rPr lang="en-US" altLang="en-US" dirty="0" err="1">
                <a:solidFill>
                  <a:schemeClr val="tx1"/>
                </a:solidFill>
                <a:latin typeface="Verdana" panose="020B0604030504040204" pitchFamily="34" charset="0"/>
              </a:rPr>
              <a:t>to</a:t>
            </a:r>
            <a:r>
              <a:rPr lang="en-US" altLang="en-US" dirty="0">
                <a:solidFill>
                  <a:schemeClr val="tx1"/>
                </a:solidFill>
                <a:latin typeface="Verdana" panose="020B0604030504040204" pitchFamily="34" charset="0"/>
              </a:rPr>
              <a:t> call for utility locates and once the locates have been identified onsite, the employer </a:t>
            </a:r>
            <a:r>
              <a:rPr lang="en-US" altLang="en-US" i="1" u="sng" dirty="0">
                <a:solidFill>
                  <a:schemeClr val="tx1"/>
                </a:solidFill>
                <a:latin typeface="Verdana" panose="020B0604030504040204" pitchFamily="34" charset="0"/>
              </a:rPr>
              <a:t>must do an exact locate</a:t>
            </a:r>
            <a:r>
              <a:rPr lang="en-US" altLang="en-US" i="1" dirty="0">
                <a:solidFill>
                  <a:schemeClr val="tx1"/>
                </a:solidFill>
                <a:latin typeface="Verdana" panose="020B0604030504040204" pitchFamily="34" charset="0"/>
              </a:rPr>
              <a:t> as specified by rule.</a:t>
            </a:r>
          </a:p>
          <a:p>
            <a:pPr>
              <a:buFont typeface="Wingdings" panose="05000000000000000000" pitchFamily="2" charset="2"/>
              <a:buNone/>
            </a:pPr>
            <a:endParaRPr lang="en-US" altLang="en-US" dirty="0">
              <a:solidFill>
                <a:schemeClr val="tx1"/>
              </a:solidFill>
              <a:latin typeface="Verdana" panose="020B0604030504040204" pitchFamily="34" charset="0"/>
            </a:endParaRPr>
          </a:p>
          <a:p>
            <a:pPr>
              <a:buFont typeface="Wingdings" panose="05000000000000000000" pitchFamily="2" charset="2"/>
              <a:buNone/>
            </a:pPr>
            <a:r>
              <a:rPr lang="en-US" altLang="en-US" sz="2000" dirty="0">
                <a:solidFill>
                  <a:schemeClr val="tx1"/>
                </a:solidFill>
              </a:rPr>
              <a:t>	</a:t>
            </a:r>
            <a:r>
              <a:rPr lang="en-US" altLang="en-US" sz="2000" dirty="0">
                <a:solidFill>
                  <a:srgbClr val="FFFF00"/>
                </a:solidFill>
              </a:rPr>
              <a:t>“When excavation operations approach the location of underground installations, the exact location of the installations shall be determined by safe and acceptable means.”</a:t>
            </a:r>
          </a:p>
          <a:p>
            <a:pPr>
              <a:buFont typeface="Wingdings" panose="05000000000000000000" pitchFamily="2" charset="2"/>
              <a:buNone/>
            </a:pPr>
            <a:endParaRPr lang="en-US" altLang="en-US" sz="1600" dirty="0">
              <a:solidFill>
                <a:schemeClr val="tx1"/>
              </a:solidFill>
              <a:latin typeface="Verdana" panose="020B0604030504040204" pitchFamily="34" charset="0"/>
            </a:endParaRPr>
          </a:p>
          <a:p>
            <a:pPr>
              <a:buFont typeface="Wingdings" panose="05000000000000000000" pitchFamily="2" charset="2"/>
              <a:buNone/>
            </a:pPr>
            <a:r>
              <a:rPr lang="en-US" altLang="en-US" dirty="0">
                <a:solidFill>
                  <a:schemeClr val="tx1"/>
                </a:solidFill>
                <a:latin typeface="Verdana" panose="020B0604030504040204" pitchFamily="34" charset="0"/>
              </a:rPr>
              <a:t>	Why do you need to do exact utility locates?</a:t>
            </a:r>
          </a:p>
          <a:p>
            <a:pPr>
              <a:buFont typeface="Wingdings" panose="05000000000000000000" pitchFamily="2" charset="2"/>
              <a:buNone/>
            </a:pPr>
            <a:r>
              <a:rPr lang="en-US" altLang="en-US" dirty="0">
                <a:solidFill>
                  <a:schemeClr val="tx1"/>
                </a:solidFill>
                <a:latin typeface="Verdana" panose="020B0604030504040204" pitchFamily="34" charset="0"/>
              </a:rPr>
              <a:t>   </a:t>
            </a:r>
            <a:r>
              <a:rPr lang="en-US" altLang="en-US" sz="2400" dirty="0">
                <a:solidFill>
                  <a:schemeClr val="tx1"/>
                </a:solidFill>
                <a:latin typeface="Verdana" panose="020B0604030504040204" pitchFamily="34" charset="0"/>
              </a:rPr>
              <a:t>Because they are rarely spot-on, and older installations may not show up on current utility maps.</a:t>
            </a:r>
          </a:p>
          <a:p>
            <a:pPr>
              <a:buFont typeface="Wingdings" panose="05000000000000000000" pitchFamily="2" charset="2"/>
              <a:buNone/>
            </a:pPr>
            <a:endParaRPr lang="en-US" altLang="en-US" sz="3200" b="1" i="1" u="sng" dirty="0">
              <a:solidFill>
                <a:schemeClr val="tx1"/>
              </a:solidFill>
            </a:endParaRPr>
          </a:p>
        </p:txBody>
      </p:sp>
      <p:sp>
        <p:nvSpPr>
          <p:cNvPr id="2" name="Title 1" descr="Title slide" title="Underground Installations (utilities)"/>
          <p:cNvSpPr>
            <a:spLocks noGrp="1"/>
          </p:cNvSpPr>
          <p:nvPr>
            <p:ph type="title"/>
          </p:nvPr>
        </p:nvSpPr>
        <p:spPr>
          <a:xfrm>
            <a:off x="381000" y="304800"/>
            <a:ext cx="8610600" cy="639762"/>
          </a:xfrm>
        </p:spPr>
        <p:txBody>
          <a:bodyPr/>
          <a:lstStyle/>
          <a:p>
            <a:r>
              <a:rPr lang="en-US" altLang="en-US" b="0" dirty="0">
                <a:solidFill>
                  <a:schemeClr val="tx2"/>
                </a:solidFill>
                <a:latin typeface="Verdana" panose="020B0604030504040204" pitchFamily="34" charset="0"/>
              </a:rPr>
              <a:t>Underground Installations (utilities)</a:t>
            </a:r>
            <a:br>
              <a:rPr lang="en-US" altLang="en-US" b="0" dirty="0">
                <a:solidFill>
                  <a:schemeClr val="tx2"/>
                </a:solidFill>
                <a:latin typeface="Verdana" panose="020B0604030504040204" pitchFamily="34" charset="0"/>
              </a:rPr>
            </a:br>
            <a:endParaRPr lang="en-US" b="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Title 1" descr="Title slide" title=" Controlling heavy vehicle surcharge loads"/>
          <p:cNvSpPr>
            <a:spLocks noGrp="1" noChangeArrowheads="1"/>
          </p:cNvSpPr>
          <p:nvPr>
            <p:ph type="title"/>
          </p:nvPr>
        </p:nvSpPr>
        <p:spPr>
          <a:xfrm>
            <a:off x="0" y="228600"/>
            <a:ext cx="9144000" cy="673100"/>
          </a:xfrm>
        </p:spPr>
        <p:txBody>
          <a:bodyPr/>
          <a:lstStyle/>
          <a:p>
            <a:r>
              <a:rPr lang="en-US" altLang="en-US" sz="3200" b="0" dirty="0">
                <a:latin typeface="Verdana" panose="020B0604030504040204" pitchFamily="34" charset="0"/>
              </a:rPr>
              <a:t> Controlling heavy vehicle surcharge loads</a:t>
            </a:r>
          </a:p>
        </p:txBody>
      </p:sp>
      <p:pic>
        <p:nvPicPr>
          <p:cNvPr id="259077" name="Picture 1 of 1" descr="Showing a cement truck and representing its surcharge loading next to excavation. It also shows the placement of the vehicle based on the 45 degree set-back to minimize the shear plane potential."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231900"/>
            <a:ext cx="3429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9075" name="Text 1" descr="It represents the zone of influence or affected area. In other words, it represents the shear plane (weakest area), at which the excavation or trench wall will fail, and that is why it should always be kept clear of heavy equipment or machinery, and the spoils pile, unless the trench can be properly shored.&#10;" title="What does the 45-degree angle represent?"/>
          <p:cNvSpPr>
            <a:spLocks noGrp="1" noChangeArrowheads="1"/>
          </p:cNvSpPr>
          <p:nvPr>
            <p:ph idx="1"/>
          </p:nvPr>
        </p:nvSpPr>
        <p:spPr>
          <a:xfrm>
            <a:off x="3429000" y="1219200"/>
            <a:ext cx="5715000" cy="4953000"/>
          </a:xfrm>
        </p:spPr>
        <p:txBody>
          <a:bodyPr/>
          <a:lstStyle/>
          <a:p>
            <a:pPr>
              <a:buFont typeface="Wingdings" panose="05000000000000000000" pitchFamily="2" charset="2"/>
              <a:buNone/>
            </a:pPr>
            <a:r>
              <a:rPr lang="en-US" altLang="en-US" sz="2400" dirty="0">
                <a:solidFill>
                  <a:schemeClr val="tx1"/>
                </a:solidFill>
                <a:latin typeface="Verdana" panose="020B0604030504040204" pitchFamily="34" charset="0"/>
              </a:rPr>
              <a:t>	What does the 45-degree angle represent?</a:t>
            </a:r>
          </a:p>
          <a:p>
            <a:pPr>
              <a:buFont typeface="Wingdings" panose="05000000000000000000" pitchFamily="2" charset="2"/>
              <a:buNone/>
            </a:pPr>
            <a:endParaRPr lang="en-US" altLang="en-US" sz="1000" dirty="0">
              <a:solidFill>
                <a:schemeClr val="tx1"/>
              </a:solidFill>
              <a:latin typeface="Verdana" panose="020B0604030504040204" pitchFamily="34" charset="0"/>
            </a:endParaRPr>
          </a:p>
          <a:p>
            <a:pPr>
              <a:buFont typeface="Wingdings" panose="05000000000000000000" pitchFamily="2" charset="2"/>
              <a:buNone/>
            </a:pPr>
            <a:r>
              <a:rPr lang="en-US" altLang="en-US" sz="2400" dirty="0">
                <a:solidFill>
                  <a:schemeClr val="tx1"/>
                </a:solidFill>
                <a:latin typeface="Verdana" panose="020B0604030504040204" pitchFamily="34" charset="0"/>
              </a:rPr>
              <a:t>	It represents the zone of influence or affected area. In other words, it represents the shear plane (weakest area), at which the excavation or trench wall will fail, and that is why it should always be kept clear of heavy equipment or machinery, and the spoils pile, </a:t>
            </a:r>
            <a:r>
              <a:rPr lang="en-US" altLang="en-US" sz="2400" i="1" dirty="0">
                <a:solidFill>
                  <a:schemeClr val="tx1"/>
                </a:solidFill>
                <a:latin typeface="Verdana" panose="020B0604030504040204" pitchFamily="34" charset="0"/>
              </a:rPr>
              <a:t>unless</a:t>
            </a:r>
            <a:r>
              <a:rPr lang="en-US" altLang="en-US" sz="2400" dirty="0">
                <a:solidFill>
                  <a:schemeClr val="tx1"/>
                </a:solidFill>
                <a:latin typeface="Verdana" panose="020B0604030504040204" pitchFamily="34" charset="0"/>
              </a:rPr>
              <a:t> the trench can be properly shored.</a:t>
            </a:r>
            <a:endParaRPr lang="en-US" altLang="en-US" dirty="0">
              <a:solidFill>
                <a:schemeClr val="tx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Title 1" descr="Title slide" title="Controlling  water accumulation"/>
          <p:cNvSpPr>
            <a:spLocks noGrp="1" noChangeArrowheads="1"/>
          </p:cNvSpPr>
          <p:nvPr>
            <p:ph type="title"/>
          </p:nvPr>
        </p:nvSpPr>
        <p:spPr>
          <a:xfrm>
            <a:off x="304800" y="0"/>
            <a:ext cx="8305800" cy="838200"/>
          </a:xfrm>
        </p:spPr>
        <p:txBody>
          <a:bodyPr/>
          <a:lstStyle/>
          <a:p>
            <a:pPr algn="ctr"/>
            <a:r>
              <a:rPr lang="en-US" altLang="en-US" b="0" dirty="0">
                <a:latin typeface="Verdana" panose="020B0604030504040204" pitchFamily="34" charset="0"/>
              </a:rPr>
              <a:t>Controlling  water accumulation</a:t>
            </a:r>
          </a:p>
        </p:txBody>
      </p:sp>
      <p:sp>
        <p:nvSpPr>
          <p:cNvPr id="261123" name="Text Box 1" descr="Water accumulation in a trench is hazardous because it erodes and changes soil; which means the stability of the soil is likely weakened.  &#10;&#10;Prevent water accumulation by using sump pumps, or create diversion ditches and dikes for natural drainage of streams interrupted by the excavation or in anticipation of heavy rainwater runoff, or consult with an RPE.&#10;" title="Address water acumulation in excavation"/>
          <p:cNvSpPr txBox="1">
            <a:spLocks noChangeArrowheads="1"/>
          </p:cNvSpPr>
          <p:nvPr/>
        </p:nvSpPr>
        <p:spPr bwMode="auto">
          <a:xfrm>
            <a:off x="152400" y="990600"/>
            <a:ext cx="5486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50000"/>
              </a:spcBef>
              <a:buClrTx/>
              <a:buFontTx/>
              <a:buNone/>
            </a:pPr>
            <a:r>
              <a:rPr lang="en-US" altLang="en-US" sz="2400" dirty="0">
                <a:solidFill>
                  <a:schemeClr val="tx1"/>
                </a:solidFill>
                <a:latin typeface="Verdana" panose="020B0604030504040204" pitchFamily="34" charset="0"/>
              </a:rPr>
              <a:t>	Water accumulation in a trench is hazardous because it erodes and changes soil; which means the stability of the soil is likely weakened.  </a:t>
            </a:r>
          </a:p>
          <a:p>
            <a:pPr eaLnBrk="1" hangingPunct="1">
              <a:spcBef>
                <a:spcPct val="50000"/>
              </a:spcBef>
              <a:buClrTx/>
              <a:buFontTx/>
              <a:buNone/>
            </a:pPr>
            <a:r>
              <a:rPr lang="en-US" altLang="en-US" sz="2400" dirty="0">
                <a:solidFill>
                  <a:schemeClr val="tx1"/>
                </a:solidFill>
                <a:latin typeface="Verdana" panose="020B0604030504040204" pitchFamily="34" charset="0"/>
              </a:rPr>
              <a:t>	Prevent water accumulation by using sump pumps, or create diversion ditches and dikes for natural drainage of streams interrupted by the excavation or in anticipation of heavy rainwater runoff, or consult with an RPE.</a:t>
            </a:r>
          </a:p>
          <a:p>
            <a:pPr eaLnBrk="1" hangingPunct="1">
              <a:spcBef>
                <a:spcPct val="50000"/>
              </a:spcBef>
              <a:buClrTx/>
              <a:buFontTx/>
              <a:buNone/>
            </a:pPr>
            <a:r>
              <a:rPr lang="en-US" altLang="en-US" sz="2400" dirty="0">
                <a:solidFill>
                  <a:schemeClr val="tx1"/>
                </a:solidFill>
                <a:latin typeface="Verdana" panose="020B0604030504040204" pitchFamily="34" charset="0"/>
              </a:rPr>
              <a:t>	</a:t>
            </a:r>
          </a:p>
        </p:txBody>
      </p:sp>
      <p:pic>
        <p:nvPicPr>
          <p:cNvPr id="261125" name="Picture 1 of 1" descr="Trench with water" title="Picture"/>
          <p:cNvPicPr>
            <a:picLocks noChangeAspect="1"/>
          </p:cNvPicPr>
          <p:nvPr/>
        </p:nvPicPr>
        <p:blipFill>
          <a:blip r:embed="rId3" cstate="email">
            <a:extLst>
              <a:ext uri="{28A0092B-C50C-407E-A947-70E740481C1C}">
                <a14:useLocalDpi xmlns:a14="http://schemas.microsoft.com/office/drawing/2010/main"/>
              </a:ext>
            </a:extLst>
          </a:blip>
          <a:srcRect b="-46"/>
          <a:stretch>
            <a:fillRect/>
          </a:stretch>
        </p:blipFill>
        <p:spPr bwMode="auto">
          <a:xfrm>
            <a:off x="5867400" y="1676400"/>
            <a:ext cx="28463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descr="Slide title" title="Definiti"/>
          <p:cNvSpPr>
            <a:spLocks noGrp="1" noChangeArrowheads="1"/>
          </p:cNvSpPr>
          <p:nvPr>
            <p:ph type="title"/>
          </p:nvPr>
        </p:nvSpPr>
        <p:spPr>
          <a:xfrm>
            <a:off x="685800" y="228600"/>
            <a:ext cx="7772400" cy="838200"/>
          </a:xfrm>
        </p:spPr>
        <p:txBody>
          <a:bodyPr/>
          <a:lstStyle/>
          <a:p>
            <a:pPr algn="ctr"/>
            <a:r>
              <a:rPr lang="en-US" altLang="en-US" b="0" dirty="0">
                <a:latin typeface="Verdana" panose="020B0604030504040204" pitchFamily="34" charset="0"/>
              </a:rPr>
              <a:t>Cave-In Definition </a:t>
            </a:r>
          </a:p>
        </p:txBody>
      </p:sp>
      <p:sp>
        <p:nvSpPr>
          <p:cNvPr id="2" name="Text box 1 of 1" descr="The separation of a mass of soil or rock material from the side of an excavation, or loss of soil from under a trench shield or support system, and its sudden movement into the excavation in quantity that it could entrap, bury, injure, or immobilize a person.&#10;" title="Cave-in definition">
            <a:extLst>
              <a:ext uri="{FF2B5EF4-FFF2-40B4-BE49-F238E27FC236}">
                <a16:creationId xmlns:a16="http://schemas.microsoft.com/office/drawing/2014/main" id="{CB1252FB-071C-41D1-9E7E-B1188048C732}"/>
              </a:ext>
            </a:extLst>
          </p:cNvPr>
          <p:cNvSpPr/>
          <p:nvPr/>
        </p:nvSpPr>
        <p:spPr>
          <a:xfrm>
            <a:off x="533400" y="1600200"/>
            <a:ext cx="8077200" cy="1938992"/>
          </a:xfrm>
          <a:prstGeom prst="rect">
            <a:avLst/>
          </a:prstGeom>
        </p:spPr>
        <p:txBody>
          <a:bodyPr>
            <a:spAutoFit/>
          </a:bodyPr>
          <a:lstStyle/>
          <a:p>
            <a:pPr>
              <a:defRPr/>
            </a:pPr>
            <a:r>
              <a:rPr lang="en-US" sz="2400"/>
              <a:t>The </a:t>
            </a:r>
            <a:r>
              <a:rPr lang="en-US" sz="2400" dirty="0"/>
              <a:t>separation of a mass of soil or rock material from the side of an excavation, or loss of soil from under a trench shield or support system, and its sudden movement into the excavation in quantity that it could entrap, bury, injure, or immobilize a person.</a:t>
            </a:r>
          </a:p>
        </p:txBody>
      </p:sp>
      <p:pic>
        <p:nvPicPr>
          <p:cNvPr id="3" name="Picture 2" title="Rescue scenario in Excav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3733800"/>
            <a:ext cx="4789162" cy="2947177"/>
          </a:xfrm>
          <a:prstGeom prst="rect">
            <a:avLst/>
          </a:prstGeom>
        </p:spPr>
      </p:pic>
      <p:pic>
        <p:nvPicPr>
          <p:cNvPr id="4" name="Picture 3" descr="Do not do symbol">
            <a:extLst>
              <a:ext uri="{FF2B5EF4-FFF2-40B4-BE49-F238E27FC236}">
                <a16:creationId xmlns:a16="http://schemas.microsoft.com/office/drawing/2014/main" id="{0E367676-2FFE-4325-A914-9C5593B7C2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6102130"/>
            <a:ext cx="524301" cy="524301"/>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Water Accumulation Control System"/>
          <p:cNvSpPr>
            <a:spLocks noGrp="1"/>
          </p:cNvSpPr>
          <p:nvPr>
            <p:ph type="title"/>
          </p:nvPr>
        </p:nvSpPr>
        <p:spPr>
          <a:xfrm>
            <a:off x="152400" y="297657"/>
            <a:ext cx="8616950" cy="639762"/>
          </a:xfrm>
        </p:spPr>
        <p:txBody>
          <a:bodyPr/>
          <a:lstStyle/>
          <a:p>
            <a:r>
              <a:rPr lang="en-US" altLang="en-US" b="0" dirty="0">
                <a:solidFill>
                  <a:schemeClr val="tx2"/>
                </a:solidFill>
                <a:latin typeface="Verdana" panose="020B0604030504040204" pitchFamily="34" charset="0"/>
              </a:rPr>
              <a:t>Water Accumulation Control Systems</a:t>
            </a:r>
            <a:br>
              <a:rPr lang="en-US" altLang="en-US" b="0" dirty="0">
                <a:solidFill>
                  <a:schemeClr val="tx2"/>
                </a:solidFill>
                <a:latin typeface="Verdana" panose="020B0604030504040204" pitchFamily="34" charset="0"/>
              </a:rPr>
            </a:br>
            <a:endParaRPr lang="en-US" b="0" dirty="0"/>
          </a:p>
        </p:txBody>
      </p:sp>
      <p:sp>
        <p:nvSpPr>
          <p:cNvPr id="263173" name="Text 1 of 2" descr=" Water accumulation hazards should be prevented by either using a special support or shield systems designed for water drainage issues, and use of a safety harness and lifeline by workers inside excavation.&#10;Water controlled through the use of pumps must be monitored by a competent person to ensure proper operation.&#10;Diversion ditches, dikes, can be used to prevent surface water or rainwater from entering and accumulating in the excavation.&#10;" title="Explains mitigation"/>
          <p:cNvSpPr txBox="1">
            <a:spLocks noChangeArrowheads="1"/>
          </p:cNvSpPr>
          <p:nvPr/>
        </p:nvSpPr>
        <p:spPr bwMode="auto">
          <a:xfrm>
            <a:off x="152400" y="1066800"/>
            <a:ext cx="51054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spcAft>
                <a:spcPts val="1500"/>
              </a:spcAft>
              <a:buClrTx/>
              <a:buFontTx/>
              <a:buNone/>
            </a:pPr>
            <a:r>
              <a:rPr lang="en-US" altLang="en-US" sz="2000" dirty="0">
                <a:solidFill>
                  <a:schemeClr val="tx1"/>
                </a:solidFill>
                <a:latin typeface="Verdana" panose="020B0604030504040204" pitchFamily="34" charset="0"/>
              </a:rPr>
              <a:t>	Water accumulation hazards should be prevented by either using a special support or shield systems designed for water drainage issues, and use of a safety harness and lifeline by workers inside excavation.</a:t>
            </a:r>
          </a:p>
          <a:p>
            <a:pPr eaLnBrk="1" hangingPunct="1">
              <a:spcBef>
                <a:spcPct val="0"/>
              </a:spcBef>
              <a:spcAft>
                <a:spcPts val="1500"/>
              </a:spcAft>
              <a:buClrTx/>
              <a:buFontTx/>
              <a:buNone/>
            </a:pPr>
            <a:r>
              <a:rPr lang="en-US" altLang="en-US" sz="2000" dirty="0">
                <a:solidFill>
                  <a:schemeClr val="tx1"/>
                </a:solidFill>
                <a:latin typeface="Verdana" panose="020B0604030504040204" pitchFamily="34" charset="0"/>
              </a:rPr>
              <a:t>	Water controlled through the use of pumps must be monitored by a competent person to ensure proper operation.</a:t>
            </a:r>
          </a:p>
          <a:p>
            <a:pPr eaLnBrk="1" hangingPunct="1">
              <a:spcBef>
                <a:spcPct val="0"/>
              </a:spcBef>
              <a:spcAft>
                <a:spcPts val="1500"/>
              </a:spcAft>
              <a:buClrTx/>
              <a:buFontTx/>
              <a:buNone/>
            </a:pPr>
            <a:r>
              <a:rPr lang="en-US" altLang="en-US" sz="2000" dirty="0">
                <a:solidFill>
                  <a:schemeClr val="tx1"/>
                </a:solidFill>
                <a:latin typeface="Verdana" panose="020B0604030504040204" pitchFamily="34" charset="0"/>
              </a:rPr>
              <a:t>	Diversion ditches, dikes, can be used to prevent surface water or rainwater from entering and accumulating in the excavation.</a:t>
            </a:r>
          </a:p>
        </p:txBody>
      </p:sp>
      <p:pic>
        <p:nvPicPr>
          <p:cNvPr id="263170" name="Picture 1 of 1" descr="npo0000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838200"/>
            <a:ext cx="3359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3174" name="Text 2 of 2"/>
          <p:cNvSpPr>
            <a:spLocks noChangeArrowheads="1"/>
          </p:cNvSpPr>
          <p:nvPr/>
        </p:nvSpPr>
        <p:spPr bwMode="auto">
          <a:xfrm>
            <a:off x="5867400" y="6019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a:solidFill>
                  <a:srgbClr val="FFC000"/>
                </a:solidFill>
              </a:rPr>
              <a:t>A water control system that got out of hand!</a:t>
            </a:r>
          </a:p>
        </p:txBody>
      </p:sp>
      <p:pic>
        <p:nvPicPr>
          <p:cNvPr id="3" name="Picture 2" descr="Do not do symbol">
            <a:extLst>
              <a:ext uri="{FF2B5EF4-FFF2-40B4-BE49-F238E27FC236}">
                <a16:creationId xmlns:a16="http://schemas.microsoft.com/office/drawing/2014/main" id="{D1BC2305-C10C-44AF-BB75-0EB4442311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1925" y="5257800"/>
            <a:ext cx="524301" cy="524301"/>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Title 1" descr="Title slide: &#10;&#10;A trench that is 4’ or more in depth must have a safe means for workers to get in and out of the trench.&#10;" title="Provide safe entry and exit"/>
          <p:cNvSpPr>
            <a:spLocks noGrp="1" noChangeArrowheads="1"/>
          </p:cNvSpPr>
          <p:nvPr>
            <p:ph type="title"/>
          </p:nvPr>
        </p:nvSpPr>
        <p:spPr>
          <a:xfrm>
            <a:off x="685800" y="152400"/>
            <a:ext cx="7772400" cy="762000"/>
          </a:xfrm>
        </p:spPr>
        <p:txBody>
          <a:bodyPr/>
          <a:lstStyle/>
          <a:p>
            <a:pPr algn="ctr"/>
            <a:r>
              <a:rPr lang="en-US" altLang="en-US" b="0" dirty="0">
                <a:latin typeface="Verdana" panose="020B0604030504040204" pitchFamily="34" charset="0"/>
              </a:rPr>
              <a:t>Provide safe entry and exit </a:t>
            </a:r>
            <a:r>
              <a:rPr lang="en-US" altLang="en-US" sz="200" b="0" dirty="0">
                <a:latin typeface="Verdana" panose="020B0604030504040204" pitchFamily="34" charset="0"/>
              </a:rPr>
              <a:t>1</a:t>
            </a:r>
          </a:p>
        </p:txBody>
      </p:sp>
      <p:sp>
        <p:nvSpPr>
          <p:cNvPr id="265220" name="Text Box 1 of 1" descr="A means of egress is required to be within 25’ of lateral travel. &#10;The most common method for access is a straight ladder or an extension ladder. &#10;&#10;If a ladder is used, it must extend a minimum of 3’ above the landing.  The use of step ladders is not permitted. &#10; &#10;Other means could be a stairway or  ramps or other means as designed by a RPE.  &#10;" title="Discussion of methods for entry and exit"/>
          <p:cNvSpPr txBox="1">
            <a:spLocks noChangeArrowheads="1"/>
          </p:cNvSpPr>
          <p:nvPr/>
        </p:nvSpPr>
        <p:spPr bwMode="auto">
          <a:xfrm>
            <a:off x="228600" y="914400"/>
            <a:ext cx="51054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50000"/>
              </a:spcBef>
              <a:buClrTx/>
              <a:buFontTx/>
              <a:buNone/>
            </a:pPr>
            <a:r>
              <a:rPr lang="en-US" altLang="en-US" sz="2000" dirty="0">
                <a:solidFill>
                  <a:schemeClr val="tx1"/>
                </a:solidFill>
                <a:latin typeface="Verdana" panose="020B0604030504040204" pitchFamily="34" charset="0"/>
              </a:rPr>
              <a:t>	</a:t>
            </a:r>
          </a:p>
          <a:p>
            <a:pPr marL="0" indent="0" eaLnBrk="1" hangingPunct="1">
              <a:spcBef>
                <a:spcPct val="50000"/>
              </a:spcBef>
              <a:buClrTx/>
              <a:buFontTx/>
              <a:buNone/>
            </a:pPr>
            <a:r>
              <a:rPr lang="en-US" altLang="en-US" sz="2000" dirty="0">
                <a:solidFill>
                  <a:schemeClr val="tx1"/>
                </a:solidFill>
                <a:latin typeface="Verdana" panose="020B0604030504040204" pitchFamily="34" charset="0"/>
              </a:rPr>
              <a:t>A means of egress is required to be within 25’ of lateral travel. </a:t>
            </a:r>
          </a:p>
          <a:p>
            <a:pPr marL="0" indent="0" eaLnBrk="1" hangingPunct="1">
              <a:spcBef>
                <a:spcPct val="50000"/>
              </a:spcBef>
              <a:buClrTx/>
              <a:buFontTx/>
              <a:buNone/>
            </a:pPr>
            <a:r>
              <a:rPr lang="en-US" altLang="en-US" sz="2000" dirty="0">
                <a:solidFill>
                  <a:schemeClr val="tx1"/>
                </a:solidFill>
                <a:latin typeface="Verdana" panose="020B0604030504040204" pitchFamily="34" charset="0"/>
              </a:rPr>
              <a:t>The most common method for access is a straight ladder or an extension ladder. </a:t>
            </a:r>
          </a:p>
          <a:p>
            <a:pPr marL="0" indent="0" eaLnBrk="1" hangingPunct="1">
              <a:spcBef>
                <a:spcPct val="50000"/>
              </a:spcBef>
              <a:buClrTx/>
              <a:buFontTx/>
              <a:buNone/>
            </a:pPr>
            <a:endParaRPr lang="en-US" altLang="en-US" sz="2000" dirty="0">
              <a:solidFill>
                <a:schemeClr val="tx1"/>
              </a:solidFill>
              <a:latin typeface="Verdana" panose="020B0604030504040204" pitchFamily="34" charset="0"/>
            </a:endParaRPr>
          </a:p>
          <a:p>
            <a:pPr marL="0" indent="0" eaLnBrk="1" hangingPunct="1">
              <a:spcBef>
                <a:spcPct val="50000"/>
              </a:spcBef>
              <a:buClrTx/>
              <a:buFontTx/>
              <a:buNone/>
            </a:pPr>
            <a:r>
              <a:rPr lang="en-US" altLang="en-US" sz="2000" dirty="0">
                <a:solidFill>
                  <a:schemeClr val="tx1"/>
                </a:solidFill>
                <a:latin typeface="Verdana" panose="020B0604030504040204" pitchFamily="34" charset="0"/>
              </a:rPr>
              <a:t>If a ladder is used, it must extend a minimum of 3’ above the landing.  The use of step ladders is </a:t>
            </a:r>
            <a:r>
              <a:rPr lang="en-US" altLang="en-US" sz="2000" b="1" dirty="0">
                <a:solidFill>
                  <a:schemeClr val="tx1"/>
                </a:solidFill>
                <a:latin typeface="Verdana" panose="020B0604030504040204" pitchFamily="34" charset="0"/>
              </a:rPr>
              <a:t>not </a:t>
            </a:r>
            <a:r>
              <a:rPr lang="en-US" altLang="en-US" sz="2000" dirty="0">
                <a:solidFill>
                  <a:schemeClr val="tx1"/>
                </a:solidFill>
                <a:latin typeface="Verdana" panose="020B0604030504040204" pitchFamily="34" charset="0"/>
              </a:rPr>
              <a:t>permitted. </a:t>
            </a:r>
          </a:p>
          <a:p>
            <a:pPr marL="0" indent="0" eaLnBrk="1" hangingPunct="1">
              <a:spcBef>
                <a:spcPct val="50000"/>
              </a:spcBef>
              <a:buClrTx/>
              <a:buFontTx/>
              <a:buNone/>
            </a:pPr>
            <a:r>
              <a:rPr lang="en-US" altLang="en-US" sz="2000" dirty="0">
                <a:solidFill>
                  <a:schemeClr val="tx1"/>
                </a:solidFill>
                <a:latin typeface="Verdana" panose="020B0604030504040204" pitchFamily="34" charset="0"/>
              </a:rPr>
              <a:t>	</a:t>
            </a:r>
          </a:p>
          <a:p>
            <a:pPr marL="0" indent="0" eaLnBrk="1" hangingPunct="1">
              <a:spcBef>
                <a:spcPct val="50000"/>
              </a:spcBef>
              <a:buClrTx/>
              <a:buFontTx/>
              <a:buNone/>
            </a:pPr>
            <a:r>
              <a:rPr lang="en-US" altLang="en-US" sz="2000" dirty="0">
                <a:solidFill>
                  <a:schemeClr val="tx1"/>
                </a:solidFill>
                <a:latin typeface="Verdana" panose="020B0604030504040204" pitchFamily="34" charset="0"/>
              </a:rPr>
              <a:t>Other means could be a stairway or  ramps or other means as designed by a RPE.  </a:t>
            </a:r>
          </a:p>
          <a:p>
            <a:pPr eaLnBrk="1" hangingPunct="1">
              <a:spcBef>
                <a:spcPct val="50000"/>
              </a:spcBef>
              <a:buClrTx/>
              <a:buFontTx/>
              <a:buNone/>
            </a:pPr>
            <a:r>
              <a:rPr lang="en-US" altLang="en-US" sz="2000" dirty="0">
                <a:solidFill>
                  <a:schemeClr val="tx1"/>
                </a:solidFill>
                <a:latin typeface="Verdana" panose="020B0604030504040204" pitchFamily="34" charset="0"/>
              </a:rPr>
              <a:t>	</a:t>
            </a:r>
          </a:p>
        </p:txBody>
      </p:sp>
      <p:pic>
        <p:nvPicPr>
          <p:cNvPr id="265219" name="Picture 1 of 1" descr="Workers in protected excavation with ladder shown" title="PIcture"/>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638800" y="1447800"/>
            <a:ext cx="32131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cont'd)" title="Provide safe entry and exit"/>
          <p:cNvSpPr>
            <a:spLocks noGrp="1"/>
          </p:cNvSpPr>
          <p:nvPr>
            <p:ph type="title"/>
          </p:nvPr>
        </p:nvSpPr>
        <p:spPr>
          <a:xfrm>
            <a:off x="546894" y="301626"/>
            <a:ext cx="7848600" cy="639762"/>
          </a:xfrm>
        </p:spPr>
        <p:txBody>
          <a:bodyPr/>
          <a:lstStyle/>
          <a:p>
            <a:pPr algn="ctr"/>
            <a:r>
              <a:rPr lang="en-US" altLang="en-US" b="0" dirty="0">
                <a:solidFill>
                  <a:schemeClr val="tx2"/>
                </a:solidFill>
                <a:latin typeface="Verdana" panose="020B0604030504040204" pitchFamily="34" charset="0"/>
              </a:rPr>
              <a:t>Provide safe entry and exit </a:t>
            </a:r>
            <a:r>
              <a:rPr lang="en-US" altLang="en-US" sz="200" b="0" dirty="0">
                <a:solidFill>
                  <a:schemeClr val="tx2"/>
                </a:solidFill>
                <a:latin typeface="Verdana" panose="020B0604030504040204" pitchFamily="34" charset="0"/>
              </a:rPr>
              <a:t>2</a:t>
            </a:r>
            <a:r>
              <a:rPr lang="en-US" altLang="en-US" b="0" dirty="0">
                <a:solidFill>
                  <a:schemeClr val="tx2"/>
                </a:solidFill>
                <a:latin typeface="Verdana" panose="020B0604030504040204" pitchFamily="34" charset="0"/>
              </a:rPr>
              <a:t/>
            </a:r>
            <a:br>
              <a:rPr lang="en-US" altLang="en-US" b="0" dirty="0">
                <a:solidFill>
                  <a:schemeClr val="tx2"/>
                </a:solidFill>
                <a:latin typeface="Verdana" panose="020B0604030504040204" pitchFamily="34" charset="0"/>
              </a:rPr>
            </a:br>
            <a:endParaRPr lang="en-US" b="0" dirty="0"/>
          </a:p>
        </p:txBody>
      </p:sp>
      <p:sp>
        <p:nvSpPr>
          <p:cNvPr id="267267" name="Text Box 1" descr="Buckets of excavators, backhoes, etc. &#10;are not to be used as a means of egress.&#10;" title="States improper entry and exit methods"/>
          <p:cNvSpPr txBox="1">
            <a:spLocks noChangeArrowheads="1"/>
          </p:cNvSpPr>
          <p:nvPr/>
        </p:nvSpPr>
        <p:spPr bwMode="auto">
          <a:xfrm>
            <a:off x="0" y="1143000"/>
            <a:ext cx="8839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lgn="ctr" eaLnBrk="1" hangingPunct="1">
              <a:spcBef>
                <a:spcPct val="50000"/>
              </a:spcBef>
              <a:buClrTx/>
              <a:buFontTx/>
              <a:buNone/>
            </a:pPr>
            <a:r>
              <a:rPr lang="en-US" altLang="en-US" dirty="0">
                <a:solidFill>
                  <a:schemeClr val="tx1"/>
                </a:solidFill>
                <a:latin typeface="Verdana" panose="020B0604030504040204" pitchFamily="34" charset="0"/>
              </a:rPr>
              <a:t>Buckets of excavators, backhoes, etc. </a:t>
            </a:r>
          </a:p>
          <a:p>
            <a:pPr algn="ctr" eaLnBrk="1" hangingPunct="1">
              <a:spcBef>
                <a:spcPct val="50000"/>
              </a:spcBef>
              <a:buClrTx/>
              <a:buFontTx/>
              <a:buNone/>
            </a:pPr>
            <a:r>
              <a:rPr lang="en-US" altLang="en-US" dirty="0">
                <a:solidFill>
                  <a:schemeClr val="tx1"/>
                </a:solidFill>
                <a:latin typeface="Verdana" panose="020B0604030504040204" pitchFamily="34" charset="0"/>
              </a:rPr>
              <a:t>are </a:t>
            </a:r>
            <a:r>
              <a:rPr lang="en-US" altLang="en-US" u="sng" dirty="0">
                <a:solidFill>
                  <a:schemeClr val="tx1"/>
                </a:solidFill>
                <a:latin typeface="Verdana" panose="020B0604030504040204" pitchFamily="34" charset="0"/>
              </a:rPr>
              <a:t>not</a:t>
            </a:r>
            <a:r>
              <a:rPr lang="en-US" altLang="en-US" dirty="0">
                <a:solidFill>
                  <a:schemeClr val="tx1"/>
                </a:solidFill>
                <a:latin typeface="Verdana" panose="020B0604030504040204" pitchFamily="34" charset="0"/>
              </a:rPr>
              <a:t> to be used as a means of egress.</a:t>
            </a:r>
          </a:p>
        </p:txBody>
      </p:sp>
      <p:pic>
        <p:nvPicPr>
          <p:cNvPr id="267266" name="Picture 1 of1" descr="Shows a worker improperly being lifted out of an excavation in the bucket of an excavator." title="Picture"/>
          <p:cNvPicPr>
            <a:picLocks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1905000" y="2514600"/>
            <a:ext cx="513238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descr="Do not do symbol">
            <a:extLst>
              <a:ext uri="{FF2B5EF4-FFF2-40B4-BE49-F238E27FC236}">
                <a16:creationId xmlns:a16="http://schemas.microsoft.com/office/drawing/2014/main" id="{633C4A27-E9CE-4EBF-A866-118B5F8619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5334000"/>
            <a:ext cx="524301" cy="524301"/>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9316" name="Picture 1" descr="Worker in excavation for septic tank raking out the gravel in the bottom to make it level and protect the bottom of the tank with no protection from engulfment" title="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862"/>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4" name="Title 1" hidden="1"/>
          <p:cNvSpPr>
            <a:spLocks noGrp="1" noChangeArrowheads="1"/>
          </p:cNvSpPr>
          <p:nvPr>
            <p:ph type="title"/>
          </p:nvPr>
        </p:nvSpPr>
        <p:spPr/>
        <p:txBody>
          <a:bodyPr/>
          <a:lstStyle/>
          <a:p>
            <a:r>
              <a:rPr lang="en-US" altLang="en-US" dirty="0"/>
              <a:t>Worker in tank excavation</a:t>
            </a:r>
          </a:p>
        </p:txBody>
      </p:sp>
      <p:pic>
        <p:nvPicPr>
          <p:cNvPr id="2" name="Picture 1" descr="Do not do symbol">
            <a:extLst>
              <a:ext uri="{FF2B5EF4-FFF2-40B4-BE49-F238E27FC236}">
                <a16:creationId xmlns:a16="http://schemas.microsoft.com/office/drawing/2014/main" id="{057179C0-ACC5-4183-BE0E-E1278137ED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172200"/>
            <a:ext cx="524301" cy="524301"/>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Title 1" descr="Examples of alternatives for equipment to use in lieu of worker entry into septic tank excavations" title="Solutions"/>
          <p:cNvSpPr>
            <a:spLocks noGrp="1" noChangeArrowheads="1"/>
          </p:cNvSpPr>
          <p:nvPr>
            <p:ph type="title"/>
          </p:nvPr>
        </p:nvSpPr>
        <p:spPr>
          <a:xfrm>
            <a:off x="228600" y="609600"/>
            <a:ext cx="7848600" cy="639763"/>
          </a:xfrm>
        </p:spPr>
        <p:txBody>
          <a:bodyPr/>
          <a:lstStyle/>
          <a:p>
            <a:r>
              <a:rPr lang="en-US" altLang="en-US" b="0" dirty="0">
                <a:latin typeface="Verdana" panose="020B0604030504040204" pitchFamily="34" charset="0"/>
                <a:ea typeface="Verdana" panose="020B0604030504040204" pitchFamily="34" charset="0"/>
                <a:cs typeface="Verdana" panose="020B0604030504040204" pitchFamily="34" charset="0"/>
              </a:rPr>
              <a:t>Solutions</a:t>
            </a:r>
          </a:p>
        </p:txBody>
      </p:sp>
      <p:pic>
        <p:nvPicPr>
          <p:cNvPr id="271365" name="Picture 6" descr="Example of an accessory for a minim back hoe to eliminate the need for a worker to go into an excavation for a septic tank installation." title="Pictur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 y="2560638"/>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Content Placeholder 4" descr="Example of an accessory for a minim back hoe to eliminate the need for a worker to go into an excavation for a septic tank installation." title="Picture"/>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648200" y="2514600"/>
            <a:ext cx="4321175" cy="3224213"/>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Title 1"/>
          <p:cNvSpPr>
            <a:spLocks noGrp="1" noChangeArrowheads="1"/>
          </p:cNvSpPr>
          <p:nvPr>
            <p:ph type="title"/>
          </p:nvPr>
        </p:nvSpPr>
        <p:spPr/>
        <p:txBody>
          <a:bodyPr/>
          <a:lstStyle/>
          <a:p>
            <a:r>
              <a:rPr lang="en-US" altLang="en-US" dirty="0"/>
              <a:t>Workers in deep OSS install doing a repair</a:t>
            </a:r>
          </a:p>
        </p:txBody>
      </p:sp>
      <p:pic>
        <p:nvPicPr>
          <p:cNvPr id="273411" name="Picture 2" descr="Two workers in an open excavation over 4 feet with no protection digging up a deeply buried septic tank"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34" b="-34"/>
          <a:stretch/>
        </p:blipFill>
        <p:spPr>
          <a:xfrm>
            <a:off x="0" y="0"/>
            <a:ext cx="9144000" cy="6858000"/>
          </a:xfrm>
        </p:spPr>
      </p:pic>
      <p:pic>
        <p:nvPicPr>
          <p:cNvPr id="2" name="Picture 1" descr="Do not do symbol">
            <a:extLst>
              <a:ext uri="{FF2B5EF4-FFF2-40B4-BE49-F238E27FC236}">
                <a16:creationId xmlns:a16="http://schemas.microsoft.com/office/drawing/2014/main" id="{ED9D6962-3352-47B7-9A21-0743DEDE1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4400" y="6172200"/>
            <a:ext cx="524301" cy="524301"/>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5459" name="Content Placeholder 4" descr="Workers in deep excavation with no protection during a septic system install."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34" r="-34"/>
          <a:stretch/>
        </p:blipFill>
        <p:spPr>
          <a:xfrm>
            <a:off x="-5862" y="11723"/>
            <a:ext cx="9144000" cy="7010400"/>
          </a:xfrm>
        </p:spPr>
      </p:pic>
      <p:sp>
        <p:nvSpPr>
          <p:cNvPr id="275458" name="Title 1" hidden="1"/>
          <p:cNvSpPr>
            <a:spLocks noGrp="1" noChangeArrowheads="1"/>
          </p:cNvSpPr>
          <p:nvPr>
            <p:ph type="title"/>
          </p:nvPr>
        </p:nvSpPr>
        <p:spPr/>
        <p:txBody>
          <a:bodyPr/>
          <a:lstStyle/>
          <a:p>
            <a:r>
              <a:rPr lang="en-US" altLang="en-US" dirty="0"/>
              <a:t>Workers in OSS installation</a:t>
            </a:r>
          </a:p>
        </p:txBody>
      </p:sp>
      <p:pic>
        <p:nvPicPr>
          <p:cNvPr id="2" name="Picture 1" descr="Do not do symbol">
            <a:extLst>
              <a:ext uri="{FF2B5EF4-FFF2-40B4-BE49-F238E27FC236}">
                <a16:creationId xmlns:a16="http://schemas.microsoft.com/office/drawing/2014/main" id="{66ABF579-150F-48C3-9E29-4E33113B23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333699"/>
            <a:ext cx="524301" cy="524301"/>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7507" name="Content Placeholder 6" descr="Workers in deep excavation with no protection during a septic system install."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23" b="-23"/>
          <a:stretch/>
        </p:blipFill>
        <p:spPr>
          <a:xfrm>
            <a:off x="0" y="0"/>
            <a:ext cx="9144000" cy="7218363"/>
          </a:xfrm>
        </p:spPr>
      </p:pic>
      <p:sp>
        <p:nvSpPr>
          <p:cNvPr id="277506" name="Title 1" hidden="1"/>
          <p:cNvSpPr>
            <a:spLocks noGrp="1" noChangeArrowheads="1"/>
          </p:cNvSpPr>
          <p:nvPr>
            <p:ph type="title"/>
          </p:nvPr>
        </p:nvSpPr>
        <p:spPr/>
        <p:txBody>
          <a:bodyPr/>
          <a:lstStyle/>
          <a:p>
            <a:r>
              <a:rPr lang="en-US" altLang="en-US" dirty="0"/>
              <a:t>Workers in OSS installation 2</a:t>
            </a:r>
          </a:p>
        </p:txBody>
      </p:sp>
      <p:pic>
        <p:nvPicPr>
          <p:cNvPr id="2" name="Picture 1" descr="Do not do symbol">
            <a:extLst>
              <a:ext uri="{FF2B5EF4-FFF2-40B4-BE49-F238E27FC236}">
                <a16:creationId xmlns:a16="http://schemas.microsoft.com/office/drawing/2014/main" id="{5F04C1FB-71B2-48D0-9658-14A8A48EC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333699"/>
            <a:ext cx="524301" cy="524301"/>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9555" name="Picture 1" descr="Construction project for sewer line down a main road with excavation"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95300" y="0"/>
            <a:ext cx="10515600" cy="7886700"/>
          </a:xfrm>
        </p:spPr>
      </p:pic>
      <p:sp>
        <p:nvSpPr>
          <p:cNvPr id="279554" name="Title 1" hidden="1"/>
          <p:cNvSpPr>
            <a:spLocks noGrp="1" noChangeArrowheads="1"/>
          </p:cNvSpPr>
          <p:nvPr>
            <p:ph type="title"/>
          </p:nvPr>
        </p:nvSpPr>
        <p:spPr/>
        <p:txBody>
          <a:bodyPr/>
          <a:lstStyle/>
          <a:p>
            <a:r>
              <a:rPr lang="en-US" altLang="en-US" dirty="0"/>
              <a:t>Utility project 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3" name="Picture 1" descr="Construction project for sewer line down a main road with excavation"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71500" y="-17585"/>
            <a:ext cx="10287000" cy="7715250"/>
          </a:xfrm>
        </p:spPr>
      </p:pic>
      <p:sp>
        <p:nvSpPr>
          <p:cNvPr id="281602" name="Title 1" hidden="1"/>
          <p:cNvSpPr>
            <a:spLocks noGrp="1" noChangeArrowheads="1"/>
          </p:cNvSpPr>
          <p:nvPr>
            <p:ph type="title"/>
          </p:nvPr>
        </p:nvSpPr>
        <p:spPr/>
        <p:txBody>
          <a:bodyPr/>
          <a:lstStyle/>
          <a:p>
            <a:r>
              <a:rPr lang="en-US" altLang="en-US" dirty="0"/>
              <a:t>Utility project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descr="Title slide" title="Protective System Definition"/>
          <p:cNvSpPr>
            <a:spLocks noGrp="1" noChangeArrowheads="1"/>
          </p:cNvSpPr>
          <p:nvPr>
            <p:ph type="title"/>
          </p:nvPr>
        </p:nvSpPr>
        <p:spPr>
          <a:xfrm>
            <a:off x="609600" y="160338"/>
            <a:ext cx="7772400" cy="838200"/>
          </a:xfrm>
        </p:spPr>
        <p:txBody>
          <a:bodyPr/>
          <a:lstStyle/>
          <a:p>
            <a:pPr algn="ctr"/>
            <a:r>
              <a:rPr lang="en-US" altLang="en-US" b="0" dirty="0">
                <a:latin typeface="Verdana" panose="020B0604030504040204" pitchFamily="34" charset="0"/>
              </a:rPr>
              <a:t>Protective System Definition</a:t>
            </a:r>
          </a:p>
        </p:txBody>
      </p:sp>
      <p:sp>
        <p:nvSpPr>
          <p:cNvPr id="39939" name="Text box 1 of 1" descr="A method of protecting employees from cave-ins, from material that could fall or roll from an excavation face or into an excavation, or from the collapse of adjacent structures. &#10;&#10;Protective systems include support systems, sloping and benching systems, shield systems, and other systems that provide the necessary protection.&#10;" title="Protective System Definition">
            <a:extLst>
              <a:ext uri="{FF2B5EF4-FFF2-40B4-BE49-F238E27FC236}">
                <a16:creationId xmlns:a16="http://schemas.microsoft.com/office/drawing/2014/main" id="{D68A06D5-63BB-4851-BC2E-BD47C11348F9}"/>
              </a:ext>
            </a:extLst>
          </p:cNvPr>
          <p:cNvSpPr>
            <a:spLocks noChangeArrowheads="1"/>
          </p:cNvSpPr>
          <p:nvPr/>
        </p:nvSpPr>
        <p:spPr bwMode="auto">
          <a:xfrm>
            <a:off x="342900" y="1600200"/>
            <a:ext cx="830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spcBef>
                <a:spcPct val="20000"/>
              </a:spcBef>
              <a:buClr>
                <a:srgbClr val="EA6D1F"/>
              </a:buClr>
              <a:buFont typeface="Wingdings" pitchFamily="2" charset="2"/>
              <a:buChar char="§"/>
              <a:defRPr sz="2800">
                <a:solidFill>
                  <a:schemeClr val="bg1"/>
                </a:solidFill>
                <a:latin typeface="Arial" charset="0"/>
              </a:defRPr>
            </a:lvl1pPr>
            <a:lvl2pPr marL="742950" indent="-285750">
              <a:spcBef>
                <a:spcPct val="20000"/>
              </a:spcBef>
              <a:buClr>
                <a:srgbClr val="EA6D1F"/>
              </a:buClr>
              <a:buChar char="–"/>
              <a:defRPr sz="2400">
                <a:solidFill>
                  <a:schemeClr val="bg1"/>
                </a:solidFill>
                <a:latin typeface="Arial" charset="0"/>
              </a:defRPr>
            </a:lvl2pPr>
            <a:lvl3pPr marL="1143000" indent="-228600">
              <a:spcBef>
                <a:spcPct val="20000"/>
              </a:spcBef>
              <a:buClr>
                <a:srgbClr val="EA6D1F"/>
              </a:buClr>
              <a:buChar char="•"/>
              <a:defRPr sz="2000">
                <a:solidFill>
                  <a:schemeClr val="bg1"/>
                </a:solidFill>
                <a:latin typeface="Arial" charset="0"/>
              </a:defRPr>
            </a:lvl3pPr>
            <a:lvl4pPr marL="1600200" indent="-228600">
              <a:spcBef>
                <a:spcPct val="20000"/>
              </a:spcBef>
              <a:buClr>
                <a:srgbClr val="EA6D1F"/>
              </a:buClr>
              <a:buChar char="–"/>
              <a:defRPr>
                <a:solidFill>
                  <a:schemeClr val="bg1"/>
                </a:solidFill>
                <a:latin typeface="Arial" charset="0"/>
              </a:defRPr>
            </a:lvl4pPr>
            <a:lvl5pPr marL="2057400" indent="-22860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indent="0">
              <a:spcBef>
                <a:spcPct val="0"/>
              </a:spcBef>
              <a:buClrTx/>
              <a:buFontTx/>
              <a:buNone/>
              <a:defRPr/>
            </a:pPr>
            <a:r>
              <a:rPr lang="en-US" altLang="en-US" sz="2400" dirty="0">
                <a:solidFill>
                  <a:schemeClr val="tx1"/>
                </a:solidFill>
              </a:rPr>
              <a:t>A method of protecting employees from cave-ins, from material that could fall or roll from an excavation face or into an excavation, or from the collapse of adjacent structures. </a:t>
            </a:r>
          </a:p>
          <a:p>
            <a:pPr indent="0">
              <a:spcBef>
                <a:spcPct val="0"/>
              </a:spcBef>
              <a:buClrTx/>
              <a:buFontTx/>
              <a:buNone/>
              <a:defRPr/>
            </a:pPr>
            <a:endParaRPr lang="en-US" altLang="en-US" sz="2400" dirty="0">
              <a:solidFill>
                <a:schemeClr val="tx1"/>
              </a:solidFill>
            </a:endParaRPr>
          </a:p>
          <a:p>
            <a:pPr indent="0">
              <a:spcBef>
                <a:spcPct val="0"/>
              </a:spcBef>
              <a:buClrTx/>
              <a:buFontTx/>
              <a:buNone/>
              <a:defRPr/>
            </a:pPr>
            <a:r>
              <a:rPr lang="en-US" altLang="en-US" sz="2400" dirty="0">
                <a:solidFill>
                  <a:schemeClr val="tx1"/>
                </a:solidFill>
              </a:rPr>
              <a:t>Protective systems include support systems, sloping and benching systems, shield systems, and other systems that provide the necessary protection.</a:t>
            </a:r>
          </a:p>
          <a:p>
            <a:pPr>
              <a:spcBef>
                <a:spcPct val="0"/>
              </a:spcBef>
              <a:buClrTx/>
              <a:buFontTx/>
              <a:buNone/>
              <a:defRPr/>
            </a:pPr>
            <a:endParaRPr lang="en-US" altLang="en-US" sz="2400" dirty="0">
              <a:solidFill>
                <a:schemeClr val="tx1"/>
              </a:solidFill>
            </a:endParaRPr>
          </a:p>
        </p:txBody>
      </p:sp>
      <p:pic>
        <p:nvPicPr>
          <p:cNvPr id="4" name="Picture 3" title="Picture of excav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4267200"/>
            <a:ext cx="4350545" cy="2436305"/>
          </a:xfrm>
          <a:prstGeom prst="rect">
            <a:avLst/>
          </a:prstGeom>
        </p:spPr>
      </p:pic>
      <p:pic>
        <p:nvPicPr>
          <p:cNvPr id="2" name="Picture 1" descr="Shows various examples of layback requirements based on soil classifications" title="tab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019" y="4267200"/>
            <a:ext cx="3314700" cy="2436305"/>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3651" name="Picture 1" descr="Construction project for sewer line down a main road with excavation. Showing effort of bucket loader operator to relive surcharge loading"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23447"/>
            <a:ext cx="9144000" cy="6834554"/>
          </a:xfrm>
        </p:spPr>
      </p:pic>
      <p:sp>
        <p:nvSpPr>
          <p:cNvPr id="283650" name="Title 1" hidden="1"/>
          <p:cNvSpPr>
            <a:spLocks noGrp="1" noChangeArrowheads="1"/>
          </p:cNvSpPr>
          <p:nvPr>
            <p:ph type="title"/>
          </p:nvPr>
        </p:nvSpPr>
        <p:spPr/>
        <p:txBody>
          <a:bodyPr/>
          <a:lstStyle/>
          <a:p>
            <a:r>
              <a:rPr lang="en-US" altLang="en-US" dirty="0"/>
              <a:t>Utility project 3</a:t>
            </a:r>
          </a:p>
        </p:txBody>
      </p:sp>
      <p:pic>
        <p:nvPicPr>
          <p:cNvPr id="2" name="Picture 1" descr="Do not do symbol">
            <a:extLst>
              <a:ext uri="{FF2B5EF4-FFF2-40B4-BE49-F238E27FC236}">
                <a16:creationId xmlns:a16="http://schemas.microsoft.com/office/drawing/2014/main" id="{C1764384-FE7D-4075-B2BF-9232FCF46B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6172200"/>
            <a:ext cx="524301" cy="524301"/>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5700" name="Picture 1" descr="View of worker in 20' excavation with trench box protection. Ladder is on ground adjacent to excavation and is not accessable to worker, therefore a violation is evident." title="Pictur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8" name="Title 1" hidden="1"/>
          <p:cNvSpPr>
            <a:spLocks noGrp="1" noChangeArrowheads="1"/>
          </p:cNvSpPr>
          <p:nvPr>
            <p:ph type="title"/>
          </p:nvPr>
        </p:nvSpPr>
        <p:spPr/>
        <p:txBody>
          <a:bodyPr/>
          <a:lstStyle/>
          <a:p>
            <a:r>
              <a:rPr lang="en-US" altLang="en-US" dirty="0"/>
              <a:t>Utility project 4</a:t>
            </a:r>
          </a:p>
        </p:txBody>
      </p:sp>
      <p:pic>
        <p:nvPicPr>
          <p:cNvPr id="2" name="Picture 1" descr="Do not do symbol">
            <a:extLst>
              <a:ext uri="{FF2B5EF4-FFF2-40B4-BE49-F238E27FC236}">
                <a16:creationId xmlns:a16="http://schemas.microsoft.com/office/drawing/2014/main" id="{F5175004-B66D-4C09-88E5-1C6C1AE89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172200"/>
            <a:ext cx="524301" cy="524301"/>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7747" name="PIcture 1" descr="Shows ongoing collapse of trench sidewall (Class 3 - Sand) due to surchage loads of spoil pile. "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525000" cy="7143750"/>
          </a:xfrm>
        </p:spPr>
      </p:pic>
      <p:sp>
        <p:nvSpPr>
          <p:cNvPr id="287746" name="Title 1" hidden="1"/>
          <p:cNvSpPr>
            <a:spLocks noGrp="1" noChangeArrowheads="1"/>
          </p:cNvSpPr>
          <p:nvPr>
            <p:ph type="title"/>
          </p:nvPr>
        </p:nvSpPr>
        <p:spPr/>
        <p:txBody>
          <a:bodyPr/>
          <a:lstStyle/>
          <a:p>
            <a:r>
              <a:rPr lang="en-US" altLang="en-US" dirty="0"/>
              <a:t>Utility project 5</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Title 1" hidden="1"/>
          <p:cNvSpPr>
            <a:spLocks noGrp="1" noChangeArrowheads="1"/>
          </p:cNvSpPr>
          <p:nvPr>
            <p:ph type="title"/>
          </p:nvPr>
        </p:nvSpPr>
        <p:spPr/>
        <p:txBody>
          <a:bodyPr/>
          <a:lstStyle/>
          <a:p>
            <a:r>
              <a:rPr lang="en-US" altLang="en-US" dirty="0"/>
              <a:t>Utility project 7</a:t>
            </a:r>
          </a:p>
        </p:txBody>
      </p:sp>
      <p:pic>
        <p:nvPicPr>
          <p:cNvPr id="289795" name="Picture 1" descr="Worker in trench inside trench box. 20 feet deep, with &quot;competent person&quot;, the supervisor observing work from above."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11"/>
          <a:stretch/>
        </p:blipFill>
        <p:spPr>
          <a:xfrm>
            <a:off x="0" y="0"/>
            <a:ext cx="9144000" cy="6858000"/>
          </a:xfrm>
        </p:spPr>
      </p:pic>
      <p:pic>
        <p:nvPicPr>
          <p:cNvPr id="2" name="Picture 1" descr="Do not do symbol">
            <a:extLst>
              <a:ext uri="{FF2B5EF4-FFF2-40B4-BE49-F238E27FC236}">
                <a16:creationId xmlns:a16="http://schemas.microsoft.com/office/drawing/2014/main" id="{43CA6E98-838F-4674-8309-39E18CED1B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6172200"/>
            <a:ext cx="524301" cy="524301"/>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Title 1" hidden="1"/>
          <p:cNvSpPr>
            <a:spLocks noGrp="1" noChangeArrowheads="1"/>
          </p:cNvSpPr>
          <p:nvPr>
            <p:ph type="title"/>
          </p:nvPr>
        </p:nvSpPr>
        <p:spPr/>
        <p:txBody>
          <a:bodyPr/>
          <a:lstStyle/>
          <a:p>
            <a:r>
              <a:rPr lang="en-US" altLang="en-US" dirty="0"/>
              <a:t>Utility project 8</a:t>
            </a:r>
          </a:p>
        </p:txBody>
      </p:sp>
      <p:pic>
        <p:nvPicPr>
          <p:cNvPr id="291843" name="Content Placeholder 3" descr="Showing workers adjacent to the trench as well as undermined ashphalt exposure due to wall collapse. "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Title 1" hidden="1"/>
          <p:cNvSpPr>
            <a:spLocks noGrp="1" noChangeArrowheads="1"/>
          </p:cNvSpPr>
          <p:nvPr>
            <p:ph type="title"/>
          </p:nvPr>
        </p:nvSpPr>
        <p:spPr/>
        <p:txBody>
          <a:bodyPr/>
          <a:lstStyle/>
          <a:p>
            <a:r>
              <a:rPr lang="en-US" altLang="en-US" dirty="0"/>
              <a:t>Utility project 9</a:t>
            </a:r>
          </a:p>
        </p:txBody>
      </p:sp>
      <p:pic>
        <p:nvPicPr>
          <p:cNvPr id="297987" name="PIcture 1" descr="Show ladder being made available to the worker in the excavation"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Excavation with additional equuipment with severe undercutting of pav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hidden="1">
            <a:extLst>
              <a:ext uri="{FF2B5EF4-FFF2-40B4-BE49-F238E27FC236}">
                <a16:creationId xmlns:a16="http://schemas.microsoft.com/office/drawing/2014/main" id="{5B52D54B-62C4-47BE-BAE0-2D728E473507}"/>
              </a:ext>
            </a:extLst>
          </p:cNvPr>
          <p:cNvSpPr>
            <a:spLocks noGrp="1"/>
          </p:cNvSpPr>
          <p:nvPr>
            <p:ph type="title"/>
          </p:nvPr>
        </p:nvSpPr>
        <p:spPr/>
        <p:txBody>
          <a:bodyPr/>
          <a:lstStyle/>
          <a:p>
            <a:r>
              <a:rPr lang="en-US" dirty="0"/>
              <a:t>Excavation Project 11</a:t>
            </a:r>
          </a:p>
        </p:txBody>
      </p:sp>
      <p:pic>
        <p:nvPicPr>
          <p:cNvPr id="3" name="Picture 2" descr="Do not do symbol">
            <a:extLst>
              <a:ext uri="{FF2B5EF4-FFF2-40B4-BE49-F238E27FC236}">
                <a16:creationId xmlns:a16="http://schemas.microsoft.com/office/drawing/2014/main" id="{EC904565-9E7A-4E5A-B268-06641263C7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096000"/>
            <a:ext cx="524301" cy="524301"/>
          </a:xfrm>
          <a:prstGeom prst="rect">
            <a:avLst/>
          </a:prstGeom>
        </p:spPr>
      </p:pic>
    </p:spTree>
    <p:extLst>
      <p:ext uri="{BB962C8B-B14F-4D97-AF65-F5344CB8AC3E}">
        <p14:creationId xmlns:p14="http://schemas.microsoft.com/office/powerpoint/2010/main" val="10810758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Title 1" hidden="1"/>
          <p:cNvSpPr>
            <a:spLocks noGrp="1" noChangeArrowheads="1"/>
          </p:cNvSpPr>
          <p:nvPr>
            <p:ph type="title"/>
          </p:nvPr>
        </p:nvSpPr>
        <p:spPr/>
        <p:txBody>
          <a:bodyPr/>
          <a:lstStyle/>
          <a:p>
            <a:r>
              <a:rPr lang="en-US" altLang="en-US" dirty="0"/>
              <a:t>Utility project 12</a:t>
            </a:r>
          </a:p>
        </p:txBody>
      </p:sp>
      <p:pic>
        <p:nvPicPr>
          <p:cNvPr id="302083" name="Picture 1" descr="Slope angle chage in work area caused the loaded dump truck to turn over. Exposure potential of operating equipment on site to workers in an excavation. "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8"/>
          <a:stretch/>
        </p:blipFill>
        <p:spPr>
          <a:xfrm>
            <a:off x="0" y="0"/>
            <a:ext cx="9144001" cy="7010400"/>
          </a:xfrm>
        </p:spPr>
      </p:pic>
      <p:pic>
        <p:nvPicPr>
          <p:cNvPr id="2" name="Picture 1" descr="Do not do symbol">
            <a:extLst>
              <a:ext uri="{FF2B5EF4-FFF2-40B4-BE49-F238E27FC236}">
                <a16:creationId xmlns:a16="http://schemas.microsoft.com/office/drawing/2014/main" id="{73C44253-7F55-4C97-A196-C7BFBF40F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318855"/>
            <a:ext cx="524301" cy="524301"/>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Title 1" hidden="1"/>
          <p:cNvSpPr>
            <a:spLocks noGrp="1" noChangeArrowheads="1"/>
          </p:cNvSpPr>
          <p:nvPr>
            <p:ph type="title"/>
          </p:nvPr>
        </p:nvSpPr>
        <p:spPr/>
        <p:txBody>
          <a:bodyPr/>
          <a:lstStyle/>
          <a:p>
            <a:r>
              <a:rPr lang="en-US" altLang="en-US" dirty="0"/>
              <a:t>Utility project 13</a:t>
            </a:r>
          </a:p>
        </p:txBody>
      </p:sp>
      <p:pic>
        <p:nvPicPr>
          <p:cNvPr id="304131" name="Picture 1" descr="Barricaded work area" title="Pictur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Title 1" hidden="1"/>
          <p:cNvSpPr>
            <a:spLocks noGrp="1" noChangeArrowheads="1"/>
          </p:cNvSpPr>
          <p:nvPr>
            <p:ph type="title"/>
          </p:nvPr>
        </p:nvSpPr>
        <p:spPr/>
        <p:txBody>
          <a:bodyPr/>
          <a:lstStyle/>
          <a:p>
            <a:r>
              <a:rPr lang="en-US" altLang="en-US" dirty="0"/>
              <a:t>Utility project 14</a:t>
            </a:r>
          </a:p>
        </p:txBody>
      </p:sp>
      <p:pic>
        <p:nvPicPr>
          <p:cNvPr id="306180" name="Picture 1 of 2" descr="Workers in trench with trench box and additional protectin in place" title="Picture"/>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bwMode="auto">
          <a:xfrm>
            <a:off x="11723" y="5862"/>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79" name="PIcture 2 of 2" descr="Equipment setting up to move trench box" title="Picture"/>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964723" y="17585"/>
            <a:ext cx="4371975"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descr="Title slide" title="Ramp Definition"/>
          <p:cNvSpPr>
            <a:spLocks noGrp="1" noChangeArrowheads="1"/>
          </p:cNvSpPr>
          <p:nvPr>
            <p:ph type="title"/>
          </p:nvPr>
        </p:nvSpPr>
        <p:spPr>
          <a:xfrm>
            <a:off x="609600" y="160338"/>
            <a:ext cx="7772400" cy="838200"/>
          </a:xfrm>
        </p:spPr>
        <p:txBody>
          <a:bodyPr/>
          <a:lstStyle/>
          <a:p>
            <a:pPr algn="ctr"/>
            <a:r>
              <a:rPr lang="en-US" altLang="en-US" b="0" dirty="0">
                <a:latin typeface="Verdana" panose="020B0604030504040204" pitchFamily="34" charset="0"/>
              </a:rPr>
              <a:t>Ramp Definition</a:t>
            </a:r>
          </a:p>
        </p:txBody>
      </p:sp>
      <p:sp>
        <p:nvSpPr>
          <p:cNvPr id="39939" name="Text box 1 of 1" descr="An inclined walking or working surface that is used to gain access to one point to another, and is constructed from earth or from structural materials such as steel or wood&#10;" title="Ramp Definition"/>
          <p:cNvSpPr>
            <a:spLocks noChangeArrowheads="1"/>
          </p:cNvSpPr>
          <p:nvPr/>
        </p:nvSpPr>
        <p:spPr bwMode="auto">
          <a:xfrm>
            <a:off x="609600" y="17526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400" dirty="0">
                <a:solidFill>
                  <a:schemeClr val="tx1"/>
                </a:solidFill>
              </a:rPr>
              <a:t>An inclined walking or working surface that is used to gain access to one point to another, and is constructed from earth or from structural materials such as steel or wood</a:t>
            </a:r>
          </a:p>
        </p:txBody>
      </p:sp>
      <p:pic>
        <p:nvPicPr>
          <p:cNvPr id="2" name="Picture 1" descr="outlines minimum requirements for egress for trenches over 4 feet" title="Graphic Egress-Trench Excav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6463" y="3514806"/>
            <a:ext cx="4452938" cy="3343194"/>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Title 1" hidden="1"/>
          <p:cNvSpPr>
            <a:spLocks noGrp="1" noChangeArrowheads="1"/>
          </p:cNvSpPr>
          <p:nvPr>
            <p:ph type="title"/>
          </p:nvPr>
        </p:nvSpPr>
        <p:spPr/>
        <p:txBody>
          <a:bodyPr/>
          <a:lstStyle/>
          <a:p>
            <a:r>
              <a:rPr lang="en-US" altLang="en-US" dirty="0"/>
              <a:t>Utility project 15</a:t>
            </a:r>
          </a:p>
        </p:txBody>
      </p:sp>
      <p:pic>
        <p:nvPicPr>
          <p:cNvPr id="308227" name="PIcture 1" descr="Shows equipment and materials for staging/housekeeping issues"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Title 1" hidden="1"/>
          <p:cNvSpPr>
            <a:spLocks noGrp="1" noChangeArrowheads="1"/>
          </p:cNvSpPr>
          <p:nvPr>
            <p:ph type="title"/>
          </p:nvPr>
        </p:nvSpPr>
        <p:spPr/>
        <p:txBody>
          <a:bodyPr/>
          <a:lstStyle/>
          <a:p>
            <a:r>
              <a:rPr lang="en-US" altLang="en-US" dirty="0"/>
              <a:t>Utility project 16</a:t>
            </a:r>
          </a:p>
        </p:txBody>
      </p:sp>
      <p:pic>
        <p:nvPicPr>
          <p:cNvPr id="310275" name="Picture 1" descr="Shows sidewall of excavation. Visual inspection would indicate a Type B soil but it may be downgraded if needed."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94669" y="9331"/>
            <a:ext cx="12733338" cy="7162800"/>
          </a:xfr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Title 1" descr="How does the competent person make the decision?&#10;In a trench like we do for soil determination for Soil application loading rates?" title="Type C ?? How to tell"/>
          <p:cNvSpPr>
            <a:spLocks noGrp="1"/>
          </p:cNvSpPr>
          <p:nvPr>
            <p:ph type="title"/>
          </p:nvPr>
        </p:nvSpPr>
        <p:spPr>
          <a:xfrm>
            <a:off x="2893217" y="3393080"/>
            <a:ext cx="3242243" cy="479822"/>
          </a:xfrm>
        </p:spPr>
        <p:txBody>
          <a:bodyPr>
            <a:normAutofit fontScale="90000"/>
          </a:bodyPr>
          <a:lstStyle/>
          <a:p>
            <a:pPr algn="ctr"/>
            <a:r>
              <a:rPr lang="en-US" altLang="en-US" sz="3600" b="0" dirty="0">
                <a:latin typeface="Verdana" panose="020B0604030504040204" pitchFamily="34" charset="0"/>
                <a:ea typeface="Verdana" panose="020B0604030504040204" pitchFamily="34" charset="0"/>
                <a:cs typeface="Verdana" panose="020B0604030504040204" pitchFamily="34" charset="0"/>
              </a:rPr>
              <a:t>Type C ??</a:t>
            </a:r>
            <a:r>
              <a:rPr lang="en-US" altLang="en-US" dirty="0">
                <a:latin typeface="+mn-lt"/>
              </a:rPr>
              <a:t/>
            </a:r>
            <a:br>
              <a:rPr lang="en-US" altLang="en-US" dirty="0">
                <a:latin typeface="+mn-lt"/>
              </a:rPr>
            </a:br>
            <a:r>
              <a:rPr lang="en-US" altLang="en-US" dirty="0">
                <a:latin typeface="+mn-lt"/>
              </a:rPr>
              <a:t/>
            </a:r>
            <a:br>
              <a:rPr lang="en-US" altLang="en-US" dirty="0">
                <a:latin typeface="+mn-lt"/>
              </a:rPr>
            </a:br>
            <a:r>
              <a:rPr lang="en-US" altLang="en-US" b="0" dirty="0">
                <a:solidFill>
                  <a:schemeClr val="tx1"/>
                </a:solidFill>
                <a:latin typeface="Verdana" panose="020B0604030504040204" pitchFamily="34" charset="0"/>
                <a:ea typeface="Verdana" panose="020B0604030504040204" pitchFamily="34" charset="0"/>
                <a:cs typeface="Verdana" panose="020B0604030504040204" pitchFamily="34" charset="0"/>
              </a:rPr>
              <a:t>How does the competent person make the decision?</a:t>
            </a:r>
            <a:br>
              <a:rPr lang="en-US" altLang="en-US"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b="0" dirty="0">
                <a:solidFill>
                  <a:schemeClr val="tx1"/>
                </a:solidFill>
                <a:latin typeface="Verdana" panose="020B0604030504040204" pitchFamily="34" charset="0"/>
                <a:ea typeface="Verdana" panose="020B0604030504040204" pitchFamily="34" charset="0"/>
                <a:cs typeface="Verdana" panose="020B0604030504040204" pitchFamily="34" charset="0"/>
              </a:rPr>
              <a:t>In a trench like we do for soil determination for Soil application loading rates?</a:t>
            </a:r>
            <a:r>
              <a:rPr lang="en-US" altLang="en-US" dirty="0">
                <a:latin typeface="+mn-lt"/>
              </a:rPr>
              <a:t/>
            </a:r>
            <a:br>
              <a:rPr lang="en-US" altLang="en-US" dirty="0">
                <a:latin typeface="+mn-lt"/>
              </a:rPr>
            </a:br>
            <a:endParaRPr lang="en-US" altLang="en-US" dirty="0">
              <a:latin typeface="+mn-lt"/>
            </a:endParaRPr>
          </a:p>
        </p:txBody>
      </p:sp>
      <p:pic>
        <p:nvPicPr>
          <p:cNvPr id="281604" name="Picture 1 of 2" descr="Soil is Class C because it has no cohesion and is very &quot;loose&quot;" title="Competent person soil sample from spoil pi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857250"/>
            <a:ext cx="28932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3" name="Picture 2 of 2" descr="Soil samples can be taken from sp0oil pile." title="Competent person soil sample from spoil pile"/>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135460" y="856943"/>
            <a:ext cx="3008540" cy="5143808"/>
          </a:xfrm>
        </p:spPr>
      </p:pic>
    </p:spTree>
    <p:extLst>
      <p:ext uri="{BB962C8B-B14F-4D97-AF65-F5344CB8AC3E}">
        <p14:creationId xmlns:p14="http://schemas.microsoft.com/office/powerpoint/2010/main" val="3647972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Title 1" hidden="1"/>
          <p:cNvSpPr>
            <a:spLocks noGrp="1" noChangeArrowheads="1"/>
          </p:cNvSpPr>
          <p:nvPr>
            <p:ph type="title"/>
          </p:nvPr>
        </p:nvSpPr>
        <p:spPr/>
        <p:txBody>
          <a:bodyPr/>
          <a:lstStyle/>
          <a:p>
            <a:r>
              <a:rPr lang="en-US" altLang="en-US" dirty="0"/>
              <a:t>Excavation project 17</a:t>
            </a:r>
          </a:p>
        </p:txBody>
      </p:sp>
      <p:pic>
        <p:nvPicPr>
          <p:cNvPr id="314371" name="PIcture 1" descr="Worker in trench, standing on top of trench box with no fall protection trying to unhook trench box from tractor bucket."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p:spPr>
      </p:pic>
      <p:pic>
        <p:nvPicPr>
          <p:cNvPr id="2" name="Picture 1" descr="Do not do symbol">
            <a:extLst>
              <a:ext uri="{FF2B5EF4-FFF2-40B4-BE49-F238E27FC236}">
                <a16:creationId xmlns:a16="http://schemas.microsoft.com/office/drawing/2014/main" id="{EBA375AA-4941-4A2A-B2AD-85FC7EB358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172200"/>
            <a:ext cx="524301" cy="524301"/>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38100" y="4495800"/>
            <a:ext cx="7848600" cy="639762"/>
          </a:xfrm>
        </p:spPr>
        <p:txBody>
          <a:bodyPr/>
          <a:lstStyle/>
          <a:p>
            <a:r>
              <a:rPr lang="en-US" dirty="0"/>
              <a:t>Excavation project 18</a:t>
            </a:r>
          </a:p>
        </p:txBody>
      </p:sp>
      <p:pic>
        <p:nvPicPr>
          <p:cNvPr id="316418" name="Picture 1" descr="Installation of trench box" title="Picture"/>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4111625" y="-22225"/>
            <a:ext cx="5032375" cy="6880225"/>
          </a:xfrm>
        </p:spPr>
      </p:pic>
      <p:sp>
        <p:nvSpPr>
          <p:cNvPr id="5" name="Text Box 1" descr="Worker Close to Edge&#10;&#10;Working Equipment&#10;&#10;8’ Fall &#10;" title="Situational Awareness and Personal Safety">
            <a:extLst>
              <a:ext uri="{FF2B5EF4-FFF2-40B4-BE49-F238E27FC236}">
                <a16:creationId xmlns:a16="http://schemas.microsoft.com/office/drawing/2014/main" id="{35D3C4EE-F577-4C38-8E90-E28C1BB7A7A9}"/>
              </a:ext>
            </a:extLst>
          </p:cNvPr>
          <p:cNvSpPr txBox="1"/>
          <p:nvPr/>
        </p:nvSpPr>
        <p:spPr>
          <a:xfrm>
            <a:off x="304800" y="762000"/>
            <a:ext cx="3581400" cy="3785652"/>
          </a:xfrm>
          <a:prstGeom prst="rect">
            <a:avLst/>
          </a:prstGeom>
          <a:noFill/>
        </p:spPr>
        <p:txBody>
          <a:bodyPr wrap="square">
            <a:spAutoFit/>
          </a:bodyPr>
          <a:lstStyle/>
          <a:p>
            <a:pPr>
              <a:defRPr/>
            </a:pPr>
            <a:r>
              <a:rPr lang="en-US" sz="2400" dirty="0">
                <a:solidFill>
                  <a:srgbClr val="FFE05B"/>
                </a:solidFill>
              </a:rPr>
              <a:t>“Situational Awareness and Personal Safety”</a:t>
            </a:r>
          </a:p>
          <a:p>
            <a:pPr>
              <a:defRPr/>
            </a:pPr>
            <a:endParaRPr lang="en-US" sz="2400" dirty="0"/>
          </a:p>
          <a:p>
            <a:pPr marL="285750" indent="-285750">
              <a:buFont typeface="Arial" panose="020B0604020202020204" pitchFamily="34" charset="0"/>
              <a:buChar char="•"/>
              <a:defRPr/>
            </a:pPr>
            <a:r>
              <a:rPr lang="en-US" sz="2400" dirty="0"/>
              <a:t>Worker Close to Edge</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a:t>Working Equipment</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a:t>8’ Fall </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a:t>Toes!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8466" name="Picture 4" descr="Shows trench box in deep trench with exposed material to surface from the top of the trench box. " title="Pictur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1524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a:t>Excavation project 19</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Excavation project 20</a:t>
            </a:r>
          </a:p>
        </p:txBody>
      </p:sp>
      <p:pic>
        <p:nvPicPr>
          <p:cNvPr id="320514" name="Picture 1" descr="Installation of sheets of wood to provide protection above the top rail of the trench box to surface of excavation for worker protection."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Excavation project 22</a:t>
            </a:r>
          </a:p>
        </p:txBody>
      </p:sp>
      <p:pic>
        <p:nvPicPr>
          <p:cNvPr id="322563" name="PIcture 1" descr="Installation of sheets of wood to provide protection above the top rail of the trench box to surface of excavation for worker protection." title="Picture"/>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2057400" y="0"/>
            <a:ext cx="12463463" cy="7010400"/>
          </a:xfr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Title 1" hidden="1"/>
          <p:cNvSpPr>
            <a:spLocks noGrp="1" noChangeArrowheads="1"/>
          </p:cNvSpPr>
          <p:nvPr>
            <p:ph type="title"/>
          </p:nvPr>
        </p:nvSpPr>
        <p:spPr/>
        <p:txBody>
          <a:bodyPr/>
          <a:lstStyle/>
          <a:p>
            <a:r>
              <a:rPr lang="en-US" dirty="0"/>
              <a:t>Excavation project 23</a:t>
            </a:r>
            <a:endParaRPr lang="en-US" altLang="en-US" dirty="0"/>
          </a:p>
        </p:txBody>
      </p:sp>
      <p:pic>
        <p:nvPicPr>
          <p:cNvPr id="324611" name="Picture 1" descr="Installation of sheets of wood to provide protection above the top rail of the trench box to surface of excavation for worker protection. Includes speed shoring set up."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981200" y="20637"/>
            <a:ext cx="12153901" cy="6837363"/>
          </a:xfr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Title 1" hidden="1"/>
          <p:cNvSpPr>
            <a:spLocks noGrp="1" noChangeArrowheads="1"/>
          </p:cNvSpPr>
          <p:nvPr>
            <p:ph type="title"/>
          </p:nvPr>
        </p:nvSpPr>
        <p:spPr/>
        <p:txBody>
          <a:bodyPr/>
          <a:lstStyle/>
          <a:p>
            <a:r>
              <a:rPr lang="en-US" dirty="0"/>
              <a:t>Excavation project 24</a:t>
            </a:r>
            <a:endParaRPr lang="en-US" altLang="en-US" dirty="0"/>
          </a:p>
        </p:txBody>
      </p:sp>
      <p:pic>
        <p:nvPicPr>
          <p:cNvPr id="326659" name="PIcture 1" descr="Worker entering excavation"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0"/>
            <a:ext cx="9144000" cy="6937375"/>
          </a:xfrm>
        </p:spPr>
      </p:pic>
      <p:pic>
        <p:nvPicPr>
          <p:cNvPr id="2" name="Picture 1" descr="Do not do symbol">
            <a:extLst>
              <a:ext uri="{FF2B5EF4-FFF2-40B4-BE49-F238E27FC236}">
                <a16:creationId xmlns:a16="http://schemas.microsoft.com/office/drawing/2014/main" id="{8973F149-C478-48C8-9021-13E454F95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248400"/>
            <a:ext cx="524301" cy="5243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title="Shoring Definition"/>
          <p:cNvSpPr>
            <a:spLocks noGrp="1" noChangeArrowheads="1"/>
          </p:cNvSpPr>
          <p:nvPr>
            <p:ph type="title"/>
          </p:nvPr>
        </p:nvSpPr>
        <p:spPr>
          <a:xfrm>
            <a:off x="671513" y="184150"/>
            <a:ext cx="7772400" cy="838200"/>
          </a:xfrm>
        </p:spPr>
        <p:txBody>
          <a:bodyPr/>
          <a:lstStyle/>
          <a:p>
            <a:pPr algn="ctr"/>
            <a:r>
              <a:rPr lang="en-US" altLang="en-US" b="0" dirty="0">
                <a:latin typeface="Verdana" panose="020B0604030504040204" pitchFamily="34" charset="0"/>
              </a:rPr>
              <a:t>Shoring Definition</a:t>
            </a:r>
          </a:p>
        </p:txBody>
      </p:sp>
      <p:sp>
        <p:nvSpPr>
          <p:cNvPr id="2" name="Text box 1 of 1" descr="A structure such as a metal hydraulic, mechanical, or timber shoring system that supports the sides of an excavation and which is designed to prevent cave-ins" title="Shoring Definition">
            <a:extLst>
              <a:ext uri="{FF2B5EF4-FFF2-40B4-BE49-F238E27FC236}">
                <a16:creationId xmlns:a16="http://schemas.microsoft.com/office/drawing/2014/main" id="{42544FD2-FEA4-4713-A025-6EDE94B2C867}"/>
              </a:ext>
            </a:extLst>
          </p:cNvPr>
          <p:cNvSpPr/>
          <p:nvPr/>
        </p:nvSpPr>
        <p:spPr>
          <a:xfrm>
            <a:off x="671513" y="1610240"/>
            <a:ext cx="7745412" cy="1200329"/>
          </a:xfrm>
          <a:prstGeom prst="rect">
            <a:avLst/>
          </a:prstGeom>
        </p:spPr>
        <p:txBody>
          <a:bodyPr>
            <a:spAutoFit/>
          </a:bodyPr>
          <a:lstStyle/>
          <a:p>
            <a:pPr>
              <a:defRPr/>
            </a:pPr>
            <a:r>
              <a:rPr lang="en-US" sz="2400" dirty="0"/>
              <a:t>A structure such as a metal hydraulic, mechanical, or timber shoring system that supports the sides of an excavation and which is designed to prevent cave-ins.</a:t>
            </a:r>
          </a:p>
        </p:txBody>
      </p:sp>
      <p:pic>
        <p:nvPicPr>
          <p:cNvPr id="6" name="Picture 5" title="Graphick of timber shor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585" y="3363201"/>
            <a:ext cx="5162883" cy="3353181"/>
          </a:xfrm>
          <a:prstGeom prst="rect">
            <a:avLst/>
          </a:prstGeom>
        </p:spPr>
      </p:pic>
      <p:pic>
        <p:nvPicPr>
          <p:cNvPr id="5" name="Picture 4" title="Worker in trench with sho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398460"/>
            <a:ext cx="2488442" cy="3317923"/>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Title 1" hidden="1"/>
          <p:cNvSpPr>
            <a:spLocks noGrp="1" noChangeArrowheads="1"/>
          </p:cNvSpPr>
          <p:nvPr>
            <p:ph type="title"/>
          </p:nvPr>
        </p:nvSpPr>
        <p:spPr/>
        <p:txBody>
          <a:bodyPr/>
          <a:lstStyle/>
          <a:p>
            <a:r>
              <a:rPr lang="en-US" dirty="0"/>
              <a:t>Excavation project 25</a:t>
            </a:r>
            <a:endParaRPr lang="en-US" altLang="en-US" dirty="0"/>
          </a:p>
        </p:txBody>
      </p:sp>
      <p:pic>
        <p:nvPicPr>
          <p:cNvPr id="328708" name="Picture 1" descr="Worker in excavation inside trench box" title="Pictur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4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o not do symbol">
            <a:extLst>
              <a:ext uri="{FF2B5EF4-FFF2-40B4-BE49-F238E27FC236}">
                <a16:creationId xmlns:a16="http://schemas.microsoft.com/office/drawing/2014/main" id="{EC470B85-4EE1-400A-ABB2-E04D81C28F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9699" y="6323803"/>
            <a:ext cx="524301" cy="524301"/>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Title 1" hidden="1"/>
          <p:cNvSpPr>
            <a:spLocks noGrp="1" noChangeArrowheads="1"/>
          </p:cNvSpPr>
          <p:nvPr>
            <p:ph type="title"/>
          </p:nvPr>
        </p:nvSpPr>
        <p:spPr/>
        <p:txBody>
          <a:bodyPr/>
          <a:lstStyle/>
          <a:p>
            <a:r>
              <a:rPr lang="en-US" dirty="0"/>
              <a:t>Excavation project 26</a:t>
            </a:r>
            <a:endParaRPr lang="en-US" altLang="en-US" dirty="0"/>
          </a:p>
        </p:txBody>
      </p:sp>
      <p:pic>
        <p:nvPicPr>
          <p:cNvPr id="334851" name="Content Placeholder 3" descr="Shows worker sitting on ground drilling through sewer line. Exposure of end wall to worker is not addressed."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
            <a:ext cx="9144000" cy="6858001"/>
          </a:xfrm>
        </p:spPr>
      </p:pic>
      <p:pic>
        <p:nvPicPr>
          <p:cNvPr id="2" name="Picture 1" descr="Do not do symbol">
            <a:extLst>
              <a:ext uri="{FF2B5EF4-FFF2-40B4-BE49-F238E27FC236}">
                <a16:creationId xmlns:a16="http://schemas.microsoft.com/office/drawing/2014/main" id="{124ED4C2-C318-47F9-A35E-7CED2FE76C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800" y="6096000"/>
            <a:ext cx="524301" cy="524301"/>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Title 1" hidden="1"/>
          <p:cNvSpPr>
            <a:spLocks noGrp="1" noChangeArrowheads="1"/>
          </p:cNvSpPr>
          <p:nvPr>
            <p:ph type="title"/>
          </p:nvPr>
        </p:nvSpPr>
        <p:spPr/>
        <p:txBody>
          <a:bodyPr/>
          <a:lstStyle/>
          <a:p>
            <a:r>
              <a:rPr lang="en-US" dirty="0"/>
              <a:t>Excavation project 27</a:t>
            </a:r>
            <a:endParaRPr lang="en-US" altLang="en-US" dirty="0"/>
          </a:p>
        </p:txBody>
      </p:sp>
      <p:pic>
        <p:nvPicPr>
          <p:cNvPr id="336899" name="Content Placeholder 3" descr="Shows worker kneeling on ground attaching connectiong clamp to sewer line. Exposure of end wall to worker is not addressed."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7776"/>
            <a:ext cx="9144000" cy="6858000"/>
          </a:xfrm>
        </p:spPr>
      </p:pic>
      <p:pic>
        <p:nvPicPr>
          <p:cNvPr id="2" name="Picture 1" descr="Do not do symbol">
            <a:extLst>
              <a:ext uri="{FF2B5EF4-FFF2-40B4-BE49-F238E27FC236}">
                <a16:creationId xmlns:a16="http://schemas.microsoft.com/office/drawing/2014/main" id="{B41F0913-0FD8-4995-97E5-B53FFCAFD7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6172200"/>
            <a:ext cx="524301" cy="524301"/>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Title 1" hidden="1"/>
          <p:cNvSpPr>
            <a:spLocks noGrp="1" noChangeArrowheads="1"/>
          </p:cNvSpPr>
          <p:nvPr>
            <p:ph type="title"/>
          </p:nvPr>
        </p:nvSpPr>
        <p:spPr>
          <a:xfrm>
            <a:off x="533400" y="1524000"/>
            <a:ext cx="3733800" cy="639763"/>
          </a:xfrm>
        </p:spPr>
        <p:txBody>
          <a:bodyPr/>
          <a:lstStyle/>
          <a:p>
            <a:r>
              <a:rPr lang="en-US" dirty="0"/>
              <a:t>Excavation project 28</a:t>
            </a:r>
            <a:endParaRPr lang="en-US" altLang="en-US" dirty="0"/>
          </a:p>
        </p:txBody>
      </p:sp>
      <p:pic>
        <p:nvPicPr>
          <p:cNvPr id="338947" name="PIcture 2 of 2" descr="Show worker entering excavation. Ladder doesn not adequately extend above the excavation (3 rungs)."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1" r="-754"/>
          <a:stretch/>
        </p:blipFill>
        <p:spPr>
          <a:xfrm>
            <a:off x="4692650" y="1"/>
            <a:ext cx="4451350" cy="6858000"/>
          </a:xfrm>
        </p:spPr>
      </p:pic>
      <p:pic>
        <p:nvPicPr>
          <p:cNvPr id="338948" name="Picture 1 of 2" descr="Shows depth of trench" title="Pictur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46966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o not do symbol">
            <a:extLst>
              <a:ext uri="{FF2B5EF4-FFF2-40B4-BE49-F238E27FC236}">
                <a16:creationId xmlns:a16="http://schemas.microsoft.com/office/drawing/2014/main" id="{DB9C3336-A4B8-4874-B907-456390B348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0" y="6172200"/>
            <a:ext cx="524301" cy="524301"/>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Title 1" hidden="1"/>
          <p:cNvSpPr>
            <a:spLocks noGrp="1" noChangeArrowheads="1"/>
          </p:cNvSpPr>
          <p:nvPr>
            <p:ph type="title"/>
          </p:nvPr>
        </p:nvSpPr>
        <p:spPr/>
        <p:txBody>
          <a:bodyPr/>
          <a:lstStyle/>
          <a:p>
            <a:r>
              <a:rPr lang="en-US" dirty="0"/>
              <a:t>Excavation project 29</a:t>
            </a:r>
            <a:endParaRPr lang="en-US" altLang="en-US" dirty="0"/>
          </a:p>
        </p:txBody>
      </p:sp>
      <p:pic>
        <p:nvPicPr>
          <p:cNvPr id="340995" name="Picture 2 of 2" descr="Show workers outside of protection in excavation" title="Pictur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4800600" y="0"/>
            <a:ext cx="4648200" cy="6858000"/>
          </a:xfrm>
        </p:spPr>
      </p:pic>
      <p:pic>
        <p:nvPicPr>
          <p:cNvPr id="340996" name="Picture 1 of 2" descr="Shows workers outside of protection in excavation" title="Pictur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1"/>
            <a:ext cx="50455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o not do symbol">
            <a:extLst>
              <a:ext uri="{FF2B5EF4-FFF2-40B4-BE49-F238E27FC236}">
                <a16:creationId xmlns:a16="http://schemas.microsoft.com/office/drawing/2014/main" id="{B4C3B58F-C552-49D4-9AEE-7FEA8BA330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9699" y="6071549"/>
            <a:ext cx="524301" cy="524301"/>
          </a:xfrm>
          <a:prstGeom prst="rect">
            <a:avLst/>
          </a:prstGeom>
        </p:spPr>
      </p:pic>
      <p:pic>
        <p:nvPicPr>
          <p:cNvPr id="3" name="Picture 2" descr="Do not do symbol">
            <a:extLst>
              <a:ext uri="{FF2B5EF4-FFF2-40B4-BE49-F238E27FC236}">
                <a16:creationId xmlns:a16="http://schemas.microsoft.com/office/drawing/2014/main" id="{A807AA88-1358-4CDB-AEDA-924C1407A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3649" y="6104206"/>
            <a:ext cx="524301" cy="524301"/>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Title 1" descr="title slide" title="Most Common Trenching Violations"/>
          <p:cNvSpPr>
            <a:spLocks noGrp="1" noChangeArrowheads="1"/>
          </p:cNvSpPr>
          <p:nvPr>
            <p:ph type="title"/>
          </p:nvPr>
        </p:nvSpPr>
        <p:spPr>
          <a:xfrm>
            <a:off x="685800" y="-76200"/>
            <a:ext cx="7772400" cy="1143000"/>
          </a:xfrm>
        </p:spPr>
        <p:txBody>
          <a:bodyPr/>
          <a:lstStyle/>
          <a:p>
            <a:pPr algn="ctr"/>
            <a:r>
              <a:rPr lang="en-US" altLang="en-US" b="0" dirty="0">
                <a:latin typeface="Verdana" panose="020B0604030504040204" pitchFamily="34" charset="0"/>
                <a:ea typeface="Verdana" panose="020B0604030504040204" pitchFamily="34" charset="0"/>
                <a:cs typeface="Verdana" panose="020B0604030504040204" pitchFamily="34" charset="0"/>
              </a:rPr>
              <a:t>Most Common Trenching Violations</a:t>
            </a:r>
          </a:p>
        </p:txBody>
      </p:sp>
      <p:sp>
        <p:nvSpPr>
          <p:cNvPr id="343043" name="Text 1" descr="No cave-in protective system being used when required by soil classification, depth, and code &#10;&#10;Excessive surcharge load (spoils piles too close to excavation wall or equipment or traffic too close to excavation operations)&#10;&#10;No access/egress for excavations 4 feet or more in depth&#10;&#10;No competent person/and requirements &#10;" title="Describes most common violatins"/>
          <p:cNvSpPr>
            <a:spLocks noGrp="1" noChangeArrowheads="1"/>
          </p:cNvSpPr>
          <p:nvPr>
            <p:ph type="body" idx="1"/>
          </p:nvPr>
        </p:nvSpPr>
        <p:spPr>
          <a:xfrm>
            <a:off x="0" y="1371600"/>
            <a:ext cx="9144000" cy="4343400"/>
          </a:xfrm>
        </p:spPr>
        <p:txBody>
          <a:bodyPr/>
          <a:lstStyle/>
          <a:p>
            <a:pPr>
              <a:lnSpc>
                <a:spcPct val="90000"/>
              </a:lnSpc>
            </a:pPr>
            <a:r>
              <a:rPr lang="en-US" altLang="en-US" sz="2400" dirty="0">
                <a:solidFill>
                  <a:schemeClr val="tx1"/>
                </a:solidFill>
              </a:rPr>
              <a:t>No cave-in protective system being used when required by soil classification, depth, and code </a:t>
            </a:r>
          </a:p>
          <a:p>
            <a:pPr>
              <a:lnSpc>
                <a:spcPct val="90000"/>
              </a:lnSpc>
            </a:pPr>
            <a:endParaRPr lang="en-US" altLang="en-US" sz="2400" dirty="0">
              <a:solidFill>
                <a:schemeClr val="tx1"/>
              </a:solidFill>
            </a:endParaRPr>
          </a:p>
          <a:p>
            <a:pPr>
              <a:lnSpc>
                <a:spcPct val="90000"/>
              </a:lnSpc>
            </a:pPr>
            <a:r>
              <a:rPr lang="en-US" altLang="en-US" sz="2400" dirty="0">
                <a:solidFill>
                  <a:schemeClr val="tx1"/>
                </a:solidFill>
              </a:rPr>
              <a:t>Excessive surcharge load (spoils piles too close to excavation wall or equipment or traffic too close to excavation operations)</a:t>
            </a:r>
          </a:p>
          <a:p>
            <a:pPr>
              <a:lnSpc>
                <a:spcPct val="90000"/>
              </a:lnSpc>
            </a:pPr>
            <a:endParaRPr lang="en-US" altLang="en-US" sz="2400" dirty="0">
              <a:solidFill>
                <a:schemeClr val="tx1"/>
              </a:solidFill>
            </a:endParaRPr>
          </a:p>
          <a:p>
            <a:pPr>
              <a:lnSpc>
                <a:spcPct val="90000"/>
              </a:lnSpc>
            </a:pPr>
            <a:r>
              <a:rPr lang="en-US" altLang="en-US" sz="2400" dirty="0">
                <a:solidFill>
                  <a:schemeClr val="tx1"/>
                </a:solidFill>
              </a:rPr>
              <a:t>No access/egress for excavations 4 feet or more in depth</a:t>
            </a:r>
          </a:p>
          <a:p>
            <a:pPr>
              <a:lnSpc>
                <a:spcPct val="90000"/>
              </a:lnSpc>
              <a:buFont typeface="Wingdings" panose="05000000000000000000" pitchFamily="2" charset="2"/>
              <a:buNone/>
            </a:pPr>
            <a:endParaRPr lang="en-US" altLang="en-US" sz="2400" dirty="0">
              <a:solidFill>
                <a:schemeClr val="tx1"/>
              </a:solidFill>
            </a:endParaRPr>
          </a:p>
          <a:p>
            <a:pPr>
              <a:lnSpc>
                <a:spcPct val="90000"/>
              </a:lnSpc>
            </a:pPr>
            <a:r>
              <a:rPr lang="en-US" altLang="en-US" sz="2400" dirty="0">
                <a:solidFill>
                  <a:schemeClr val="tx1"/>
                </a:solidFill>
              </a:rPr>
              <a:t>No competent person/and requirements </a:t>
            </a:r>
          </a:p>
          <a:p>
            <a:pPr>
              <a:lnSpc>
                <a:spcPct val="90000"/>
              </a:lnSpc>
              <a:buFontTx/>
              <a:buNone/>
            </a:pPr>
            <a:endParaRPr lang="en-US" altLang="en-US" dirty="0">
              <a:solidFill>
                <a:schemeClr val="tx1"/>
              </a:solidFill>
              <a:latin typeface="Verdana" panose="020B0604030504040204" pitchFamily="34"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itle 1" descr="Title slide" title="An Employer only working in an unprotected excavation/trench can be cited by DOSH."/>
          <p:cNvSpPr>
            <a:spLocks noGrp="1" noChangeArrowheads="1"/>
          </p:cNvSpPr>
          <p:nvPr>
            <p:ph type="title"/>
          </p:nvPr>
        </p:nvSpPr>
        <p:spPr>
          <a:xfrm>
            <a:off x="381000" y="762000"/>
            <a:ext cx="8305800" cy="1371600"/>
          </a:xfrm>
        </p:spPr>
        <p:txBody>
          <a:bodyPr/>
          <a:lstStyle/>
          <a:p>
            <a:r>
              <a:rPr lang="en-US" altLang="en-US" b="0" dirty="0">
                <a:latin typeface="Verdana" panose="020B0604030504040204" pitchFamily="34" charset="0"/>
                <a:ea typeface="Verdana" panose="020B0604030504040204" pitchFamily="34" charset="0"/>
                <a:cs typeface="Verdana" panose="020B0604030504040204" pitchFamily="34" charset="0"/>
              </a:rPr>
              <a:t> An Employer only working in an unprotected excavation/trench can be cited by DOSH</a:t>
            </a:r>
          </a:p>
        </p:txBody>
      </p:sp>
      <p:sp>
        <p:nvSpPr>
          <p:cNvPr id="345091" name="Text 1" descr="If the employer is working in the trench alone  (no employees in the trench) without using a protective system, the employer can be cited since, in the event of a cave-in, you are exposing every employee to cave-in hazards if they jump into the excavation to attempt rescue.&#10;&#10;See WRD 1.18 which describes DOSH policy&#10;" title="An Employer only working in an unprotected excavation/trench can be cited by DOSH."/>
          <p:cNvSpPr>
            <a:spLocks noGrp="1" noChangeArrowheads="1"/>
          </p:cNvSpPr>
          <p:nvPr>
            <p:ph idx="1"/>
          </p:nvPr>
        </p:nvSpPr>
        <p:spPr>
          <a:xfrm>
            <a:off x="457200" y="2286000"/>
            <a:ext cx="8229600" cy="4191000"/>
          </a:xfrm>
        </p:spPr>
        <p:txBody>
          <a:bodyPr/>
          <a:lstStyle/>
          <a:p>
            <a:pPr>
              <a:buClr>
                <a:schemeClr val="tx1"/>
              </a:buClr>
            </a:pPr>
            <a:endParaRPr lang="en-US" altLang="en-US" sz="2400" dirty="0">
              <a:solidFill>
                <a:schemeClr val="tx1"/>
              </a:solidFill>
            </a:endParaRPr>
          </a:p>
          <a:p>
            <a:pPr>
              <a:buClr>
                <a:schemeClr val="tx1"/>
              </a:buClr>
            </a:pPr>
            <a:r>
              <a:rPr lang="en-US" altLang="en-US" sz="2400" dirty="0">
                <a:solidFill>
                  <a:schemeClr val="tx1"/>
                </a:solidFill>
              </a:rPr>
              <a:t>If the employer is working in the trench alone  (no employees in the trench) without using a protective system, the employer can be cited since, in the event of a cave-in, you are exposing every employee to cave-in hazards if they jump into the excavation to attempt rescue.</a:t>
            </a:r>
          </a:p>
          <a:p>
            <a:pPr>
              <a:buFont typeface="Wingdings" panose="05000000000000000000" pitchFamily="2" charset="2"/>
              <a:buNone/>
            </a:pPr>
            <a:endParaRPr lang="en-US" altLang="en-US" sz="2400" dirty="0">
              <a:solidFill>
                <a:schemeClr val="tx1"/>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More information and training"/>
          <p:cNvSpPr>
            <a:spLocks noGrp="1"/>
          </p:cNvSpPr>
          <p:nvPr>
            <p:ph type="title"/>
          </p:nvPr>
        </p:nvSpPr>
        <p:spPr>
          <a:xfrm>
            <a:off x="817728" y="685800"/>
            <a:ext cx="7848600" cy="639762"/>
          </a:xfrm>
        </p:spPr>
        <p:txBody>
          <a:bodyPr/>
          <a:lstStyle/>
          <a:p>
            <a:r>
              <a:rPr lang="en-US" altLang="en-US" dirty="0">
                <a:latin typeface="Verdana" panose="020B0604030504040204" pitchFamily="34" charset="0"/>
              </a:rPr>
              <a:t>More information and training</a:t>
            </a:r>
            <a:br>
              <a:rPr lang="en-US" altLang="en-US" dirty="0">
                <a:latin typeface="Verdana" panose="020B0604030504040204" pitchFamily="34" charset="0"/>
              </a:rPr>
            </a:br>
            <a:endParaRPr lang="en-US" dirty="0"/>
          </a:p>
        </p:txBody>
      </p:sp>
      <p:sp>
        <p:nvSpPr>
          <p:cNvPr id="3" name="Content Placeholder 2" descr="“Excavations: Hazard Recognition in Trenching and Shoring”&#10;&#10;OSHA.gov&#10;&#10;Check with your state LNI if you have an OSHA State approved plan&#10;" title="Identifies additional resource"/>
          <p:cNvSpPr>
            <a:spLocks noGrp="1"/>
          </p:cNvSpPr>
          <p:nvPr>
            <p:ph idx="1"/>
          </p:nvPr>
        </p:nvSpPr>
        <p:spPr/>
        <p:txBody>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“Excavations: Hazard Recognition in Trenching and Shoring”</a:t>
            </a:r>
          </a:p>
          <a:p>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OSHA.gov</a:t>
            </a:r>
          </a:p>
          <a:p>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Check with your state LNI if you have an OSHA State approved plan</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More information and training"/>
          <p:cNvSpPr>
            <a:spLocks noGrp="1"/>
          </p:cNvSpPr>
          <p:nvPr>
            <p:ph type="title"/>
          </p:nvPr>
        </p:nvSpPr>
        <p:spPr>
          <a:xfrm>
            <a:off x="817728" y="685800"/>
            <a:ext cx="7848600" cy="639762"/>
          </a:xfrm>
        </p:spPr>
        <p:txBody>
          <a:bodyPr/>
          <a:lstStyle/>
          <a:p>
            <a:r>
              <a:rPr lang="en-US" altLang="en-US" b="0" dirty="0">
                <a:latin typeface="Verdana" panose="020B0604030504040204" pitchFamily="34" charset="0"/>
              </a:rPr>
              <a:t>Summary </a:t>
            </a:r>
            <a:r>
              <a:rPr lang="en-US" altLang="en-US" sz="200" b="0" dirty="0">
                <a:latin typeface="Verdana" panose="020B0604030504040204" pitchFamily="34" charset="0"/>
              </a:rPr>
              <a:t>1</a:t>
            </a:r>
            <a:endParaRPr lang="en-US" sz="200" b="0" dirty="0"/>
          </a:p>
        </p:txBody>
      </p:sp>
      <p:sp>
        <p:nvSpPr>
          <p:cNvPr id="3" name="Content Placeholder 2" descr="“Excavations: Hazard Recognition in Trenching and Shoring”&#10;&#10;OSHA.gov&#10;&#10;Check with your state LNI if you have an OSHA State approved plan&#10;" title="Identifies additional resource"/>
          <p:cNvSpPr>
            <a:spLocks noGrp="1"/>
          </p:cNvSpPr>
          <p:nvPr>
            <p:ph idx="1"/>
          </p:nvPr>
        </p:nvSpPr>
        <p:spPr/>
        <p:txBody>
          <a:bodyPr/>
          <a:lstStyle/>
          <a:p>
            <a:pPr marL="0" indent="0">
              <a:buClr>
                <a:schemeClr val="tx1"/>
              </a:buClr>
              <a:buNone/>
            </a:pPr>
            <a:r>
              <a:rPr lang="en-US" sz="2400" dirty="0">
                <a:solidFill>
                  <a:schemeClr val="tx1"/>
                </a:solidFill>
                <a:ea typeface="Verdana" panose="020B0604030504040204" pitchFamily="34" charset="0"/>
                <a:cs typeface="Verdana" panose="020B0604030504040204" pitchFamily="34" charset="0"/>
              </a:rPr>
              <a:t>Build your Team…Hazard Recognition Training</a:t>
            </a: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a:p>
            <a:pPr marL="0" indent="0">
              <a:buClr>
                <a:schemeClr val="tx1"/>
              </a:buClr>
              <a:buNone/>
            </a:pPr>
            <a:r>
              <a:rPr lang="en-US" sz="2400" dirty="0">
                <a:solidFill>
                  <a:schemeClr val="tx1"/>
                </a:solidFill>
                <a:ea typeface="Verdana" panose="020B0604030504040204" pitchFamily="34" charset="0"/>
                <a:cs typeface="Verdana" panose="020B0604030504040204" pitchFamily="34" charset="0"/>
              </a:rPr>
              <a:t>Employee’s should know enough to keep themselves out of trouble.</a:t>
            </a: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a:p>
            <a:pPr marL="0" indent="0">
              <a:buClr>
                <a:schemeClr val="tx1"/>
              </a:buClr>
              <a:buNone/>
            </a:pPr>
            <a:r>
              <a:rPr lang="en-US" sz="2400" dirty="0">
                <a:solidFill>
                  <a:schemeClr val="tx1"/>
                </a:solidFill>
                <a:ea typeface="Verdana" panose="020B0604030504040204" pitchFamily="34" charset="0"/>
                <a:cs typeface="Verdana" panose="020B0604030504040204" pitchFamily="34" charset="0"/>
              </a:rPr>
              <a:t>Can they recognize and avoid entering unsafe excavations (depth/no shoring) and if in, know to get out if conditions change?</a:t>
            </a: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82050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More information and training"/>
          <p:cNvSpPr>
            <a:spLocks noGrp="1"/>
          </p:cNvSpPr>
          <p:nvPr>
            <p:ph type="title"/>
          </p:nvPr>
        </p:nvSpPr>
        <p:spPr>
          <a:xfrm>
            <a:off x="817728" y="685800"/>
            <a:ext cx="7848600" cy="639762"/>
          </a:xfrm>
        </p:spPr>
        <p:txBody>
          <a:bodyPr/>
          <a:lstStyle/>
          <a:p>
            <a:r>
              <a:rPr lang="en-US" altLang="en-US" b="0" dirty="0">
                <a:latin typeface="Verdana" panose="020B0604030504040204" pitchFamily="34" charset="0"/>
              </a:rPr>
              <a:t>Summary </a:t>
            </a:r>
            <a:r>
              <a:rPr lang="en-US" altLang="en-US" sz="200" b="0" dirty="0">
                <a:latin typeface="Verdana" panose="020B0604030504040204" pitchFamily="34" charset="0"/>
              </a:rPr>
              <a:t>2</a:t>
            </a:r>
            <a:endParaRPr lang="en-US" sz="200" b="0" dirty="0"/>
          </a:p>
        </p:txBody>
      </p:sp>
      <p:sp>
        <p:nvSpPr>
          <p:cNvPr id="3" name="Content Placeholder 2" descr="“Excavations: Hazard Recognition in Trenching and Shoring”&#10;&#10;OSHA.gov&#10;&#10;Check with your state LNI if you have an OSHA State approved plan&#10;" title="Identifies additional resource"/>
          <p:cNvSpPr>
            <a:spLocks noGrp="1"/>
          </p:cNvSpPr>
          <p:nvPr>
            <p:ph idx="1"/>
          </p:nvPr>
        </p:nvSpPr>
        <p:spPr>
          <a:xfrm>
            <a:off x="533400" y="1676400"/>
            <a:ext cx="8153400" cy="4800600"/>
          </a:xfrm>
        </p:spPr>
        <p:txBody>
          <a:bodyPr/>
          <a:lstStyle/>
          <a:p>
            <a:pPr marL="0" indent="0">
              <a:buClr>
                <a:schemeClr val="tx1"/>
              </a:buClr>
              <a:buNone/>
            </a:pPr>
            <a:r>
              <a:rPr lang="en-US" sz="2400" dirty="0">
                <a:solidFill>
                  <a:schemeClr val="tx1"/>
                </a:solidFill>
                <a:ea typeface="Verdana" panose="020B0604030504040204" pitchFamily="34" charset="0"/>
                <a:cs typeface="Verdana" panose="020B0604030504040204" pitchFamily="34" charset="0"/>
              </a:rPr>
              <a:t>Know the danger signs…</a:t>
            </a: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Bulges in the walls of an excavation</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Cracks running parallel to the edge</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Loose material or debris that may fall in from the walls</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Vibration Hazards</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Undermined structures, equipment or utility poles</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Spoil pile or other heavy surcharge affecting conditions</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Water entering and accumulating in the excavation</a:t>
            </a:r>
          </a:p>
          <a:p>
            <a:pPr>
              <a:buClr>
                <a:schemeClr val="tx1"/>
              </a:buClr>
              <a:buFont typeface="Arial" panose="020B0604020202020204" pitchFamily="34" charset="0"/>
              <a:buChar char="•"/>
            </a:pPr>
            <a:r>
              <a:rPr lang="en-US" sz="2400" dirty="0">
                <a:solidFill>
                  <a:schemeClr val="tx1"/>
                </a:solidFill>
                <a:ea typeface="Verdana" panose="020B0604030504040204" pitchFamily="34" charset="0"/>
                <a:cs typeface="Verdana" panose="020B0604030504040204" pitchFamily="34" charset="0"/>
              </a:rPr>
              <a:t>Parallel or crossing utilities exposed by the excavation</a:t>
            </a: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a:p>
            <a:pPr marL="0" indent="0">
              <a:buClr>
                <a:schemeClr val="tx1"/>
              </a:buClr>
              <a:buNone/>
            </a:pPr>
            <a:endParaRPr lang="en-US" sz="24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258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descr="Slide title" title="Sloping Definition"/>
          <p:cNvSpPr>
            <a:spLocks noGrp="1" noChangeArrowheads="1"/>
          </p:cNvSpPr>
          <p:nvPr>
            <p:ph type="title"/>
          </p:nvPr>
        </p:nvSpPr>
        <p:spPr>
          <a:xfrm>
            <a:off x="671513" y="184150"/>
            <a:ext cx="7772400" cy="838200"/>
          </a:xfrm>
        </p:spPr>
        <p:txBody>
          <a:bodyPr/>
          <a:lstStyle/>
          <a:p>
            <a:pPr algn="ctr"/>
            <a:r>
              <a:rPr lang="en-US" altLang="en-US" b="0" dirty="0">
                <a:latin typeface="Verdana" panose="020B0604030504040204" pitchFamily="34" charset="0"/>
              </a:rPr>
              <a:t>Sloping Definition</a:t>
            </a:r>
          </a:p>
        </p:txBody>
      </p:sp>
      <p:sp>
        <p:nvSpPr>
          <p:cNvPr id="44035" name="Text box 1of 1" descr="A method of protecting employees from cave-ins by excavating to form sides of an excavation that are inclined away from the excavation so as to prevent cave-ins. The angle of incline required to prevent a cave-in varies with differences in such factors as the soil type, environmental conditions of exposure, and application of surcharge loads.&#10;" title="Sloping Definition"/>
          <p:cNvSpPr>
            <a:spLocks noChangeArrowheads="1"/>
          </p:cNvSpPr>
          <p:nvPr/>
        </p:nvSpPr>
        <p:spPr bwMode="auto">
          <a:xfrm>
            <a:off x="471403" y="1219200"/>
            <a:ext cx="425299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400" dirty="0">
                <a:solidFill>
                  <a:schemeClr val="tx1"/>
                </a:solidFill>
              </a:rPr>
              <a:t>A method of protecting employees from cave-ins by excavating to form sides of an excavation that are inclined away from the excavation so as to prevent cave-ins.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The angle of incline required to prevent a cave-in varies with differences in such factors as the soil type, environmental conditions of exposure, and application of surcharge loads.</a:t>
            </a:r>
          </a:p>
        </p:txBody>
      </p:sp>
      <p:pic>
        <p:nvPicPr>
          <p:cNvPr id="2" name="Picture 1" title="Graphic of slope otions in soil typ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209800"/>
            <a:ext cx="4242875" cy="3118513"/>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381000" y="0"/>
            <a:ext cx="8763000" cy="1143000"/>
          </a:xfrm>
        </p:spPr>
        <p:txBody>
          <a:bodyPr/>
          <a:lstStyle/>
          <a:p>
            <a:pPr algn="ctr"/>
            <a:r>
              <a:rPr lang="en-US" altLang="en-US" b="0" dirty="0">
                <a:latin typeface="Verdana" panose="020B0604030504040204" pitchFamily="34" charset="0"/>
              </a:rPr>
              <a:t>Questions?</a:t>
            </a:r>
          </a:p>
        </p:txBody>
      </p:sp>
      <p:sp>
        <p:nvSpPr>
          <p:cNvPr id="139267" name="Rectangle 3">
            <a:extLst>
              <a:ext uri="{FF2B5EF4-FFF2-40B4-BE49-F238E27FC236}">
                <a16:creationId xmlns:a16="http://schemas.microsoft.com/office/drawing/2014/main" id="{BF4AC371-1B73-42A2-8158-BB83A34270F8}"/>
              </a:ext>
            </a:extLst>
          </p:cNvPr>
          <p:cNvSpPr>
            <a:spLocks noGrp="1" noChangeArrowheads="1"/>
          </p:cNvSpPr>
          <p:nvPr>
            <p:ph type="body" idx="1"/>
          </p:nvPr>
        </p:nvSpPr>
        <p:spPr>
          <a:xfrm>
            <a:off x="457200" y="1371600"/>
            <a:ext cx="8229600" cy="5029200"/>
          </a:xfrm>
          <a:ln>
            <a:solidFill>
              <a:schemeClr val="tx1"/>
            </a:solidFill>
            <a:miter lim="800000"/>
            <a:headEnd/>
            <a:tailEnd/>
          </a:ln>
        </p:spPr>
        <p:txBody>
          <a:bodyPr/>
          <a:lstStyle/>
          <a:p>
            <a:pPr marL="0" indent="0">
              <a:buFont typeface="Wingdings" panose="05000000000000000000" pitchFamily="2" charset="2"/>
              <a:buNone/>
              <a:defRPr/>
            </a:pPr>
            <a:r>
              <a:rPr lang="en-US" altLang="en-US" sz="2400" dirty="0">
                <a:solidFill>
                  <a:schemeClr val="tx1"/>
                </a:solidFill>
                <a:latin typeface="Verdana" panose="020B0604030504040204" pitchFamily="34" charset="0"/>
              </a:rPr>
              <a:t>If you have more questions on trenching and excavation:</a:t>
            </a:r>
          </a:p>
          <a:p>
            <a:pPr>
              <a:defRPr/>
            </a:pPr>
            <a:endParaRPr lang="en-US" altLang="en-US" sz="2400" dirty="0">
              <a:solidFill>
                <a:schemeClr val="tx1"/>
              </a:solidFill>
              <a:latin typeface="Verdana" panose="020B0604030504040204" pitchFamily="34" charset="0"/>
            </a:endParaRPr>
          </a:p>
          <a:p>
            <a:pPr>
              <a:defRPr/>
            </a:pPr>
            <a:r>
              <a:rPr lang="en-US" altLang="en-US" sz="2400" dirty="0">
                <a:solidFill>
                  <a:schemeClr val="tx1"/>
                </a:solidFill>
                <a:latin typeface="Verdana" panose="020B0604030504040204" pitchFamily="34" charset="0"/>
              </a:rPr>
              <a:t>Call your local Labor and Industries office and ask to speak to a safety consultant.</a:t>
            </a:r>
          </a:p>
          <a:p>
            <a:pPr>
              <a:defRPr/>
            </a:pPr>
            <a:endParaRPr lang="en-US" altLang="en-US" dirty="0">
              <a:solidFill>
                <a:schemeClr val="tx1"/>
              </a:solidFill>
              <a:latin typeface="Verdana" panose="020B0604030504040204" pitchFamily="34" charset="0"/>
            </a:endParaRPr>
          </a:p>
          <a:p>
            <a:pPr>
              <a:buFontTx/>
              <a:buNone/>
              <a:defRPr/>
            </a:pPr>
            <a:endParaRPr lang="en-US" altLang="en-US" dirty="0">
              <a:solidFill>
                <a:schemeClr val="tx1"/>
              </a:solidFill>
              <a:latin typeface="Verdana" panose="020B0604030504040204" pitchFamily="34"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Title 1" hidden="1"/>
          <p:cNvSpPr>
            <a:spLocks noGrp="1" noChangeArrowheads="1"/>
          </p:cNvSpPr>
          <p:nvPr>
            <p:ph type="title"/>
          </p:nvPr>
        </p:nvSpPr>
        <p:spPr/>
        <p:txBody>
          <a:bodyPr/>
          <a:lstStyle/>
          <a:p>
            <a:r>
              <a:rPr lang="en-US" altLang="en-US" dirty="0"/>
              <a:t>Final slide</a:t>
            </a:r>
          </a:p>
        </p:txBody>
      </p:sp>
      <p:pic>
        <p:nvPicPr>
          <p:cNvPr id="351235" name="PIcture 1" descr="Shows collapse of wall into excavation" title="PIctur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4800" y="-76200"/>
            <a:ext cx="10355263" cy="81121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descr="Slide title" title="Sheeting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Sheeting Definition</a:t>
            </a:r>
          </a:p>
        </p:txBody>
      </p:sp>
      <p:sp>
        <p:nvSpPr>
          <p:cNvPr id="3" name="Text box 1 of 1" descr="The members of a shoring system that retain the earth in position and in turn are supported by other members of the shoring system.&#10;" title="Sheeting Definition">
            <a:extLst>
              <a:ext uri="{FF2B5EF4-FFF2-40B4-BE49-F238E27FC236}">
                <a16:creationId xmlns:a16="http://schemas.microsoft.com/office/drawing/2014/main" id="{11A3F525-445B-4D56-87D4-069879DC0732}"/>
              </a:ext>
            </a:extLst>
          </p:cNvPr>
          <p:cNvSpPr/>
          <p:nvPr/>
        </p:nvSpPr>
        <p:spPr>
          <a:xfrm>
            <a:off x="457200" y="1166813"/>
            <a:ext cx="8305800" cy="1477328"/>
          </a:xfrm>
          <a:prstGeom prst="rect">
            <a:avLst/>
          </a:prstGeom>
        </p:spPr>
        <p:txBody>
          <a:bodyPr>
            <a:spAutoFit/>
          </a:bodyPr>
          <a:lstStyle/>
          <a:p>
            <a:pPr>
              <a:defRPr/>
            </a:pPr>
            <a:r>
              <a:rPr lang="en-US" sz="2400" dirty="0"/>
              <a:t>The members of a shoring system that retain the earth in position and in turn are supported by other members of the shoring system.</a:t>
            </a:r>
          </a:p>
          <a:p>
            <a:pPr indent="228600">
              <a:defRPr/>
            </a:pPr>
            <a:endParaRPr lang="en-US" dirty="0"/>
          </a:p>
        </p:txBody>
      </p:sp>
      <p:pic>
        <p:nvPicPr>
          <p:cNvPr id="4" name="Picture 3" title="Example of shoring systg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95600"/>
            <a:ext cx="4762500" cy="3609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descr="Slide Title" title=" Hydraulic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 Hydraulic Definition</a:t>
            </a:r>
          </a:p>
        </p:txBody>
      </p:sp>
      <p:sp>
        <p:nvSpPr>
          <p:cNvPr id="48131" name="Text Box 1 of 1" descr="A pre-engineered shoring system comprised of aluminum hydraulic cylinders (cross-braces) used in conjunction with vertical rails (uprights) or horizontal rails (walers). &#10;&#10;Such system is designed, specifically to support the sidewalls of an excavation and prevent cave-ins.&#10;" title=" Hydraulic Definition"/>
          <p:cNvSpPr>
            <a:spLocks noChangeArrowheads="1"/>
          </p:cNvSpPr>
          <p:nvPr/>
        </p:nvSpPr>
        <p:spPr bwMode="auto">
          <a:xfrm>
            <a:off x="457200" y="1275788"/>
            <a:ext cx="3505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400" dirty="0">
                <a:solidFill>
                  <a:schemeClr val="tx1"/>
                </a:solidFill>
              </a:rPr>
              <a:t>A pre-engineered shoring system comprised of aluminum hydraulic cylinders (cross-braces) used in conjunction with vertical rails (uprights) or horizontal rails (</a:t>
            </a:r>
            <a:r>
              <a:rPr lang="en-US" altLang="en-US" sz="2400" dirty="0" err="1">
                <a:solidFill>
                  <a:schemeClr val="tx1"/>
                </a:solidFill>
              </a:rPr>
              <a:t>walers</a:t>
            </a:r>
            <a:r>
              <a:rPr lang="en-US" altLang="en-US" sz="2400" dirty="0">
                <a:solidFill>
                  <a:schemeClr val="tx1"/>
                </a:solidFill>
              </a:rPr>
              <a:t>).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Such system is designed, specifically to support the sidewalls of an excavation and prevent cave-ins.</a:t>
            </a:r>
          </a:p>
        </p:txBody>
      </p:sp>
      <p:pic>
        <p:nvPicPr>
          <p:cNvPr id="3" name="Picture 2" title="Example of shoring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19200"/>
            <a:ext cx="3493213" cy="49521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457200" y="152400"/>
            <a:ext cx="8301038" cy="990600"/>
          </a:xfrm>
        </p:spPr>
        <p:txBody>
          <a:bodyPr/>
          <a:lstStyle/>
          <a:p>
            <a:r>
              <a:rPr lang="en-US" altLang="en-US" b="0" dirty="0">
                <a:latin typeface="Verdana" panose="020B0604030504040204" pitchFamily="34" charset="0"/>
                <a:ea typeface="Verdana" panose="020B0604030504040204" pitchFamily="34" charset="0"/>
                <a:cs typeface="Verdana" panose="020B0604030504040204" pitchFamily="34" charset="0"/>
              </a:rPr>
              <a:t>Excavation and Trenching Operations For Contractors in On-Site </a:t>
            </a:r>
            <a:r>
              <a:rPr lang="en-US" altLang="en-US" sz="200" b="0" dirty="0">
                <a:latin typeface="Verdana" panose="020B0604030504040204" pitchFamily="34" charset="0"/>
                <a:ea typeface="Verdana" panose="020B0604030504040204" pitchFamily="34" charset="0"/>
                <a:cs typeface="Verdana" panose="020B0604030504040204" pitchFamily="34" charset="0"/>
              </a:rPr>
              <a:t>1</a:t>
            </a:r>
          </a:p>
        </p:txBody>
      </p:sp>
      <p:sp>
        <p:nvSpPr>
          <p:cNvPr id="18435" name="Text box 1 of 1"/>
          <p:cNvSpPr>
            <a:spLocks noChangeArrowheads="1"/>
          </p:cNvSpPr>
          <p:nvPr/>
        </p:nvSpPr>
        <p:spPr bwMode="auto">
          <a:xfrm>
            <a:off x="444500" y="1316038"/>
            <a:ext cx="47117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2400" u="sng" dirty="0">
                <a:solidFill>
                  <a:schemeClr val="tx1"/>
                </a:solidFill>
                <a:latin typeface="Verdana" panose="020B0604030504040204" pitchFamily="34" charset="0"/>
              </a:rPr>
              <a:t>Course objective</a:t>
            </a:r>
            <a:r>
              <a:rPr lang="en-US" altLang="en-US" sz="2400" dirty="0">
                <a:solidFill>
                  <a:schemeClr val="tx1"/>
                </a:solidFill>
                <a:latin typeface="Verdana" panose="020B0604030504040204" pitchFamily="34" charset="0"/>
              </a:rPr>
              <a:t>:</a:t>
            </a:r>
          </a:p>
          <a:p>
            <a:pPr eaLnBrk="1" hangingPunct="1">
              <a:spcBef>
                <a:spcPct val="0"/>
              </a:spcBef>
              <a:buClrTx/>
              <a:buFontTx/>
              <a:buNone/>
            </a:pPr>
            <a:endParaRPr lang="en-US" altLang="en-US" sz="1000" dirty="0">
              <a:solidFill>
                <a:schemeClr val="tx1"/>
              </a:solidFill>
              <a:latin typeface="Verdana" panose="020B0604030504040204" pitchFamily="34" charset="0"/>
            </a:endParaRPr>
          </a:p>
          <a:p>
            <a:pPr eaLnBrk="1" hangingPunct="1">
              <a:spcBef>
                <a:spcPct val="0"/>
              </a:spcBef>
              <a:buClrTx/>
              <a:buFontTx/>
              <a:buNone/>
            </a:pPr>
            <a:r>
              <a:rPr lang="en-US" altLang="en-US" sz="2400" dirty="0">
                <a:solidFill>
                  <a:schemeClr val="tx1"/>
                </a:solidFill>
                <a:latin typeface="Verdana" panose="020B0604030504040204" pitchFamily="34" charset="0"/>
              </a:rPr>
              <a:t>To raise awareness of the excavation, trenching and shoring regulations and requirements in</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eaLnBrk="1" hangingPunct="1">
              <a:spcBef>
                <a:spcPct val="0"/>
              </a:spcBef>
              <a:buClrTx/>
              <a:buFontTx/>
              <a:buNone/>
            </a:pP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0"/>
              </a:spcBef>
              <a:buClrTx/>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tooltip="29 CFR 1926.650"/>
              </a:rPr>
              <a:t>29 CFR 1926.650</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342900" indent="-342900" eaLnBrk="1" hangingPunct="1">
              <a:spcBef>
                <a:spcPct val="0"/>
              </a:spcBef>
              <a:buClrTx/>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tooltip="29 CFR 1926.651"/>
              </a:rPr>
              <a:t>29 CFR 1926.651</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342900" indent="-342900" eaLnBrk="1" hangingPunct="1">
              <a:spcBef>
                <a:spcPct val="0"/>
              </a:spcBef>
              <a:buClrTx/>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5" tooltip="29 CFR 1926.652"/>
              </a:rPr>
              <a:t>29 CFR 1926.652</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342900" indent="-342900" eaLnBrk="1" hangingPunct="1">
              <a:spcBef>
                <a:spcPct val="0"/>
              </a:spcBef>
              <a:buClrTx/>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Subpart P</a:t>
            </a:r>
            <a:endParaRPr lang="en-US" altLang="en-US" sz="2400" dirty="0">
              <a:solidFill>
                <a:schemeClr val="tx1"/>
              </a:solidFill>
              <a:latin typeface="Verdana" panose="020B0604030504040204" pitchFamily="34" charset="0"/>
            </a:endParaRPr>
          </a:p>
        </p:txBody>
      </p:sp>
      <p:pic>
        <p:nvPicPr>
          <p:cNvPr id="18436" name="Picture 1 of 1" descr="Rescue scene with worker in trench" title="Pictu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56200" y="1201738"/>
            <a:ext cx="3602038"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o not do symbol&#10;">
            <a:extLst>
              <a:ext uri="{FF2B5EF4-FFF2-40B4-BE49-F238E27FC236}">
                <a16:creationId xmlns:a16="http://schemas.microsoft.com/office/drawing/2014/main" id="{D71C8EC6-0418-46FE-A778-74A3717B6A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8311" y="6001479"/>
            <a:ext cx="524301" cy="5243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descr="Slide title" title="Cross Brace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Cross Brace Definition</a:t>
            </a:r>
          </a:p>
        </p:txBody>
      </p:sp>
      <p:sp>
        <p:nvSpPr>
          <p:cNvPr id="3" name="Text box 1 of 1" descr="The horizontal members of a shoring system installed perpendicular to the sides of the excavation, the ends of which bear against either uprights or wales.&#10;" title="Cross Brace Definition">
            <a:extLst>
              <a:ext uri="{FF2B5EF4-FFF2-40B4-BE49-F238E27FC236}">
                <a16:creationId xmlns:a16="http://schemas.microsoft.com/office/drawing/2014/main" id="{3151ADC2-5C2C-49F7-8279-D10CB59DE4E3}"/>
              </a:ext>
            </a:extLst>
          </p:cNvPr>
          <p:cNvSpPr/>
          <p:nvPr/>
        </p:nvSpPr>
        <p:spPr>
          <a:xfrm>
            <a:off x="571500" y="1752600"/>
            <a:ext cx="3009900" cy="4216539"/>
          </a:xfrm>
          <a:prstGeom prst="rect">
            <a:avLst/>
          </a:prstGeom>
        </p:spPr>
        <p:txBody>
          <a:bodyPr wrap="square">
            <a:spAutoFit/>
          </a:bodyPr>
          <a:lstStyle/>
          <a:p>
            <a:pPr>
              <a:defRPr/>
            </a:pPr>
            <a:r>
              <a:rPr lang="en-US" sz="2400" dirty="0"/>
              <a:t>The horizontal members of a shoring system installed perpendicular to the sides of the excavation, the ends of which bear against either uprights or wales.</a:t>
            </a:r>
          </a:p>
          <a:p>
            <a:pPr indent="228600">
              <a:defRPr/>
            </a:pPr>
            <a:endParaRPr lang="en-US" sz="2800" dirty="0"/>
          </a:p>
        </p:txBody>
      </p:sp>
      <p:pic>
        <p:nvPicPr>
          <p:cNvPr id="2" name="Picture 1" title="example of cross brace in sho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905000"/>
            <a:ext cx="4762500" cy="3609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descr="Slide title" title="Shield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Shield Definition</a:t>
            </a:r>
          </a:p>
        </p:txBody>
      </p:sp>
      <p:sp>
        <p:nvSpPr>
          <p:cNvPr id="52227" name="Text box 1 of 1" descr="A structure that is able to withstand the forces imposed on it by a cave-in and thereby protect employees within the structure. Shields can be permanent structures or can be designed to be portable and moved along as work progresses. &#10;&#10;Additionally, shields can be either pre-manufactured or job-built in accordance with the rule. Shields used in trenches are usually referred to as &quot;trench boxes&quot; or &quot;trench shields.&quot;&#10;" title="Shield Definition"/>
          <p:cNvSpPr>
            <a:spLocks noChangeArrowheads="1"/>
          </p:cNvSpPr>
          <p:nvPr/>
        </p:nvSpPr>
        <p:spPr bwMode="auto">
          <a:xfrm>
            <a:off x="571500" y="1447800"/>
            <a:ext cx="46101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400" dirty="0">
                <a:solidFill>
                  <a:schemeClr val="tx1"/>
                </a:solidFill>
              </a:rPr>
              <a:t>A structure that is able to withstand the forces imposed on it by a cave-in and thereby protect employees within the structure. Shields can be permanent structures or can be designed to be portable and moved along as work progresses.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Additionally, shields can be either pre-manufactured or job-built in accordance with the rule. </a:t>
            </a:r>
          </a:p>
        </p:txBody>
      </p:sp>
      <p:pic>
        <p:nvPicPr>
          <p:cNvPr id="2" name="Picture 1" title="Example of shoring with modification to mov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6149" y="2389672"/>
            <a:ext cx="3832101" cy="34015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descr="Slide title" title="Tabulated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Tabulated Data Definition</a:t>
            </a:r>
          </a:p>
        </p:txBody>
      </p:sp>
      <p:sp>
        <p:nvSpPr>
          <p:cNvPr id="54275" name="Text box 1 of 1" descr="Tables and charts approved by a registered professional engineer and used to design and construct a protective system.&#10;" title="Tabulated Definition"/>
          <p:cNvSpPr>
            <a:spLocks noChangeArrowheads="1"/>
          </p:cNvSpPr>
          <p:nvPr/>
        </p:nvSpPr>
        <p:spPr bwMode="auto">
          <a:xfrm>
            <a:off x="514350" y="1447800"/>
            <a:ext cx="8115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sz="2400" dirty="0">
                <a:solidFill>
                  <a:schemeClr val="tx1"/>
                </a:solidFill>
              </a:rPr>
              <a:t>According to the </a:t>
            </a:r>
            <a:r>
              <a:rPr lang="en-US" sz="2400" b="1" dirty="0">
                <a:solidFill>
                  <a:schemeClr val="tx1"/>
                </a:solidFill>
              </a:rPr>
              <a:t>OSHA</a:t>
            </a:r>
            <a:r>
              <a:rPr lang="en-US" sz="2400" dirty="0">
                <a:solidFill>
                  <a:schemeClr val="tx1"/>
                </a:solidFill>
              </a:rPr>
              <a:t> Subpart P - Excavations standard, “</a:t>
            </a:r>
            <a:r>
              <a:rPr lang="en-US" sz="2400" b="1" dirty="0">
                <a:solidFill>
                  <a:schemeClr val="tx1"/>
                </a:solidFill>
              </a:rPr>
              <a:t>tabulated data</a:t>
            </a:r>
            <a:r>
              <a:rPr lang="en-US" sz="2400" dirty="0">
                <a:solidFill>
                  <a:schemeClr val="tx1"/>
                </a:solidFill>
              </a:rPr>
              <a:t>” means tables and charts approved by a registered professional engineer and used to design and construct a protective system.</a:t>
            </a:r>
            <a:endParaRPr lang="en-US" altLang="en-US" sz="2400" b="1" dirty="0">
              <a:solidFill>
                <a:schemeClr val="tx1"/>
              </a:solidFill>
            </a:endParaRPr>
          </a:p>
        </p:txBody>
      </p:sp>
      <p:pic>
        <p:nvPicPr>
          <p:cNvPr id="3" name="Picture 2" title="Example of &quot;tabulated data&quot;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276600"/>
            <a:ext cx="5353050" cy="32956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descr="Slide title" title="Benching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Benching Definition</a:t>
            </a:r>
          </a:p>
        </p:txBody>
      </p:sp>
      <p:sp>
        <p:nvSpPr>
          <p:cNvPr id="2" name="Text box 1 of 1" descr="A method of protecting employees from cave-ins by excavating the sides of an excavation to form one or a series of horizontal levels or steps, usually with vertical or near-vertical surfaces between levels.&#10;" title="Benching Definition">
            <a:extLst>
              <a:ext uri="{FF2B5EF4-FFF2-40B4-BE49-F238E27FC236}">
                <a16:creationId xmlns:a16="http://schemas.microsoft.com/office/drawing/2014/main" id="{ED47EFF3-AEEC-4A80-8078-F8E6F5FBD446}"/>
              </a:ext>
            </a:extLst>
          </p:cNvPr>
          <p:cNvSpPr/>
          <p:nvPr/>
        </p:nvSpPr>
        <p:spPr>
          <a:xfrm>
            <a:off x="533400" y="1219200"/>
            <a:ext cx="8077200" cy="1569660"/>
          </a:xfrm>
          <a:prstGeom prst="rect">
            <a:avLst/>
          </a:prstGeom>
        </p:spPr>
        <p:txBody>
          <a:bodyPr>
            <a:spAutoFit/>
          </a:bodyPr>
          <a:lstStyle/>
          <a:p>
            <a:pPr>
              <a:defRPr/>
            </a:pPr>
            <a:r>
              <a:rPr lang="en-US" sz="2400" dirty="0"/>
              <a:t>A method of protecting employees from cave-ins by excavating the sides of an excavation to form one or a series of horizontal levels or steps, usually with vertical or near-vertical surfaces between levels.</a:t>
            </a:r>
          </a:p>
        </p:txBody>
      </p:sp>
      <p:pic>
        <p:nvPicPr>
          <p:cNvPr id="6" name="Picture 5" title="Example of benching metho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3810000"/>
            <a:ext cx="5957770" cy="20483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descr="Slide title" title="Competent Person Definition"/>
          <p:cNvSpPr>
            <a:spLocks noGrp="1" noChangeArrowheads="1"/>
          </p:cNvSpPr>
          <p:nvPr>
            <p:ph type="title"/>
          </p:nvPr>
        </p:nvSpPr>
        <p:spPr>
          <a:xfrm>
            <a:off x="685800" y="0"/>
            <a:ext cx="7772400" cy="838200"/>
          </a:xfrm>
        </p:spPr>
        <p:txBody>
          <a:bodyPr/>
          <a:lstStyle/>
          <a:p>
            <a:pPr algn="ctr"/>
            <a:r>
              <a:rPr lang="en-US" altLang="en-US" b="0" dirty="0">
                <a:latin typeface="Verdana" panose="020B0604030504040204" pitchFamily="34" charset="0"/>
              </a:rPr>
              <a:t>Competent Person Definition</a:t>
            </a:r>
          </a:p>
        </p:txBody>
      </p:sp>
      <p:sp>
        <p:nvSpPr>
          <p:cNvPr id="2" name="Text box 1of 1" descr="One who can identify existing or predictable hazards in the surroundings that are unsanitary, hazardous, or dangerous to employees. &#10;Has authorization or authority by the nature of their position to take prompt corrective measures to eliminate them. &#10;The person must be knowledgeable in the requirements of this position.&#10;" title="Competent Person Definition">
            <a:extLst>
              <a:ext uri="{FF2B5EF4-FFF2-40B4-BE49-F238E27FC236}">
                <a16:creationId xmlns:a16="http://schemas.microsoft.com/office/drawing/2014/main" id="{C780ECF7-B047-4A6A-9080-DA9706D23D9B}"/>
              </a:ext>
            </a:extLst>
          </p:cNvPr>
          <p:cNvSpPr/>
          <p:nvPr/>
        </p:nvSpPr>
        <p:spPr>
          <a:xfrm>
            <a:off x="381000" y="1752600"/>
            <a:ext cx="8763000" cy="3108543"/>
          </a:xfrm>
          <a:prstGeom prst="rect">
            <a:avLst/>
          </a:prstGeom>
        </p:spPr>
        <p:txBody>
          <a:bodyPr>
            <a:spAutoFit/>
          </a:bodyPr>
          <a:lstStyle/>
          <a:p>
            <a:pPr>
              <a:defRPr/>
            </a:pPr>
            <a:r>
              <a:rPr lang="en-US" sz="2400" dirty="0"/>
              <a:t>One who can identify existing or predictable hazards in the surroundings that are unsanitary, hazardous, or dangerous to employees. </a:t>
            </a:r>
          </a:p>
          <a:p>
            <a:pPr>
              <a:defRPr/>
            </a:pPr>
            <a:r>
              <a:rPr lang="en-US" sz="2400" dirty="0"/>
              <a:t>Has authorization or authority by the nature of their position to take prompt corrective measures to eliminate them. </a:t>
            </a:r>
          </a:p>
          <a:p>
            <a:pPr>
              <a:defRPr/>
            </a:pPr>
            <a:r>
              <a:rPr lang="en-US" sz="2400" dirty="0"/>
              <a:t>The person must be knowledgeable in the requirements of this position.</a:t>
            </a:r>
          </a:p>
          <a:p>
            <a:pPr indent="228600">
              <a:defRPr/>
            </a:pP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descr="Surface encumberance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a:t>
            </a:r>
            <a:r>
              <a:rPr lang="en-US" altLang="en-US" b="0" dirty="0">
                <a:latin typeface="Verdana" panose="020B0604030504040204" pitchFamily="34" charset="0"/>
              </a:rPr>
              <a:t> </a:t>
            </a:r>
          </a:p>
        </p:txBody>
      </p:sp>
      <p:sp>
        <p:nvSpPr>
          <p:cNvPr id="2" name="Text box 1 of 1" descr="You must remove or support surface encumbrances that are located so as to create a hazard to employees, as necessary, to safeguard employees.&#10;" title="Surface Encumberances">
            <a:extLst>
              <a:ext uri="{FF2B5EF4-FFF2-40B4-BE49-F238E27FC236}">
                <a16:creationId xmlns:a16="http://schemas.microsoft.com/office/drawing/2014/main" id="{A7070ED7-BC85-4F80-81A1-E625627BB979}"/>
              </a:ext>
            </a:extLst>
          </p:cNvPr>
          <p:cNvSpPr/>
          <p:nvPr/>
        </p:nvSpPr>
        <p:spPr>
          <a:xfrm>
            <a:off x="381000" y="1752600"/>
            <a:ext cx="8763000" cy="2062163"/>
          </a:xfrm>
          <a:prstGeom prst="rect">
            <a:avLst/>
          </a:prstGeom>
        </p:spPr>
        <p:txBody>
          <a:bodyPr>
            <a:spAutoFit/>
          </a:bodyPr>
          <a:lstStyle/>
          <a:p>
            <a:pPr marL="514350" indent="-514350">
              <a:buFontTx/>
              <a:buAutoNum type="arabicParenBoth"/>
              <a:defRPr/>
            </a:pPr>
            <a:r>
              <a:rPr lang="en-US" sz="2800" u="sng" dirty="0"/>
              <a:t>Surface encumbrances</a:t>
            </a:r>
          </a:p>
          <a:p>
            <a:pPr>
              <a:defRPr/>
            </a:pPr>
            <a:endParaRPr lang="en-US" sz="2800" b="1" dirty="0"/>
          </a:p>
          <a:p>
            <a:pPr>
              <a:defRPr/>
            </a:pPr>
            <a:r>
              <a:rPr lang="en-US" sz="2400" dirty="0"/>
              <a:t>You must remove or support surface encumbrances that are located so as to create a hazard to employees, as necessary, to safeguard employees.</a:t>
            </a:r>
          </a:p>
        </p:txBody>
      </p:sp>
      <p:pic>
        <p:nvPicPr>
          <p:cNvPr id="4" name="Picture 3" title="Example of failure to provide protection to surface encumbrances (mobile equipme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5770" y="4114800"/>
            <a:ext cx="3662430" cy="2453302"/>
          </a:xfrm>
          <a:prstGeom prst="rect">
            <a:avLst/>
          </a:prstGeom>
        </p:spPr>
      </p:pic>
      <p:pic>
        <p:nvPicPr>
          <p:cNvPr id="3" name="Picture 2" title="Example of support to a suface encumbranc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4114800"/>
            <a:ext cx="3397876" cy="2432041"/>
          </a:xfrm>
          <a:prstGeom prst="rect">
            <a:avLst/>
          </a:prstGeom>
        </p:spPr>
      </p:pic>
      <p:pic>
        <p:nvPicPr>
          <p:cNvPr id="5" name="Picture 4" descr="Do not do symbol">
            <a:extLst>
              <a:ext uri="{FF2B5EF4-FFF2-40B4-BE49-F238E27FC236}">
                <a16:creationId xmlns:a16="http://schemas.microsoft.com/office/drawing/2014/main" id="{70966A43-B144-46E4-BF47-20DE705444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8600" y="5943600"/>
            <a:ext cx="524301" cy="52430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descr="Underground Installation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a:t>
            </a:r>
          </a:p>
        </p:txBody>
      </p:sp>
      <p:sp>
        <p:nvSpPr>
          <p:cNvPr id="2" name="Text box 1 of 1" descr="You must locate utility installations, such as sewer, telephone, fuel, electric, water lines, or any other underground installations that reasonably may be expected to be encountered during excavation work, prior to opening an excavation.&#10;&#10;You must contact utility companies or owners within established or customary local response times, advised of the proposed work, and asked to locate the underground utility installation prior to the start of actual excavation.&#10;" title="Underground Installations">
            <a:extLst>
              <a:ext uri="{FF2B5EF4-FFF2-40B4-BE49-F238E27FC236}">
                <a16:creationId xmlns:a16="http://schemas.microsoft.com/office/drawing/2014/main" id="{2A527964-8BDA-4334-92DC-9F6A8184C209}"/>
              </a:ext>
            </a:extLst>
          </p:cNvPr>
          <p:cNvSpPr/>
          <p:nvPr/>
        </p:nvSpPr>
        <p:spPr>
          <a:xfrm>
            <a:off x="381000" y="1752600"/>
            <a:ext cx="8763000" cy="3724275"/>
          </a:xfrm>
          <a:prstGeom prst="rect">
            <a:avLst/>
          </a:prstGeom>
        </p:spPr>
        <p:txBody>
          <a:bodyPr>
            <a:spAutoFit/>
          </a:bodyPr>
          <a:lstStyle/>
          <a:p>
            <a:pPr>
              <a:defRPr/>
            </a:pPr>
            <a:r>
              <a:rPr lang="en-US" sz="2800" dirty="0"/>
              <a:t>(2) </a:t>
            </a:r>
            <a:r>
              <a:rPr lang="en-US" sz="2800" u="sng" dirty="0"/>
              <a:t>Underground Installations</a:t>
            </a:r>
          </a:p>
          <a:p>
            <a:pPr>
              <a:defRPr/>
            </a:pPr>
            <a:endParaRPr lang="en-US" sz="2800" u="sng" dirty="0"/>
          </a:p>
          <a:p>
            <a:pPr marL="457200" indent="-457200">
              <a:buFontTx/>
              <a:buAutoNum type="alphaLcParenBoth"/>
              <a:defRPr/>
            </a:pPr>
            <a:r>
              <a:rPr lang="en-US" sz="2000" dirty="0"/>
              <a:t>You must locate utility installations, such as sewer, telephone, fuel, electric, water lines, or any other underground installations that reasonably may be expected to be encountered during excavation work, prior to opening an excavation.</a:t>
            </a:r>
          </a:p>
          <a:p>
            <a:pPr marL="457200" indent="-457200">
              <a:buFontTx/>
              <a:buAutoNum type="alphaLcParenBoth"/>
              <a:defRPr/>
            </a:pPr>
            <a:endParaRPr lang="en-US" sz="2000" dirty="0"/>
          </a:p>
          <a:p>
            <a:pPr marL="457200" indent="-457200">
              <a:buFontTx/>
              <a:buAutoNum type="alphaLcParenBoth"/>
              <a:defRPr/>
            </a:pPr>
            <a:r>
              <a:rPr lang="en-US" sz="2000" dirty="0"/>
              <a:t>You must contact utility companies or owners within established or customary local response times, advised of the proposed work, and asked to locate the underground utility installation prior to the start of actual excavation.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descr="Underground Installation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3</a:t>
            </a:r>
          </a:p>
        </p:txBody>
      </p:sp>
      <p:sp>
        <p:nvSpPr>
          <p:cNvPr id="68611" name="Text Box 1 of 1" descr="c) When excavation operations approach the location of underground installations, you must determine the exact location of the installations by safe and acceptable means.&#10;&#10;(d) While the excavation is open, you must protect underground installations, supported, or removed as necessary to safeguard employees.&#10;" title="Underground Installations"/>
          <p:cNvSpPr>
            <a:spLocks noChangeArrowheads="1"/>
          </p:cNvSpPr>
          <p:nvPr/>
        </p:nvSpPr>
        <p:spPr bwMode="auto">
          <a:xfrm>
            <a:off x="364901" y="1295400"/>
            <a:ext cx="496909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(2) </a:t>
            </a:r>
            <a:r>
              <a:rPr lang="en-US" altLang="en-US" u="sng" dirty="0">
                <a:solidFill>
                  <a:schemeClr val="tx1"/>
                </a:solidFill>
              </a:rPr>
              <a:t>Underground installations</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400" dirty="0">
                <a:solidFill>
                  <a:schemeClr val="tx1"/>
                </a:solidFill>
              </a:rPr>
              <a:t>(c) When excavation operations approach the location of underground installations, you must determine the exact location of the installations by safe and acceptable means.</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(d) While the excavation is open, you must protect underground installations, supported, or removed as necessary to safeguard employees</a:t>
            </a:r>
            <a:r>
              <a:rPr lang="en-US" altLang="en-US" sz="2000" dirty="0">
                <a:solidFill>
                  <a:schemeClr val="tx1"/>
                </a:solidFill>
              </a:rPr>
              <a:t>.</a:t>
            </a:r>
          </a:p>
        </p:txBody>
      </p:sp>
      <p:pic>
        <p:nvPicPr>
          <p:cNvPr id="2" name="Picture 1" title="Picture of utilities in excav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1600" y="1905000"/>
            <a:ext cx="3825488" cy="4343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descr="Access and egres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4</a:t>
            </a:r>
            <a:r>
              <a:rPr lang="en-US" altLang="en-US" b="0" dirty="0">
                <a:latin typeface="Verdana" panose="020B0604030504040204" pitchFamily="34" charset="0"/>
              </a:rPr>
              <a:t> </a:t>
            </a:r>
            <a:r>
              <a:rPr lang="en-US" altLang="en-US" sz="200" b="0" dirty="0">
                <a:latin typeface="Verdana" panose="020B0604030504040204" pitchFamily="34" charset="0"/>
              </a:rPr>
              <a:t>1</a:t>
            </a:r>
          </a:p>
        </p:txBody>
      </p:sp>
      <p:sp>
        <p:nvSpPr>
          <p:cNvPr id="2" name="Text box 1 of 1" descr="Structural ramps that are used solely by employees as a means of access or egress from excavations must be designed by a competent person. Structural ramps used for access or egress of equipment must be designed by a competent person qualified in structural design, and must be constructed in accordance with the design.&#10;&#10;(ii) Ramps and runways constructed of two or more structural&#10;members must have the structural members connected together to prevent displacement.&#10;" title="Access and Egress">
            <a:extLst>
              <a:ext uri="{FF2B5EF4-FFF2-40B4-BE49-F238E27FC236}">
                <a16:creationId xmlns:a16="http://schemas.microsoft.com/office/drawing/2014/main" id="{E52C96C5-DD66-4535-BD77-A1353B699078}"/>
              </a:ext>
            </a:extLst>
          </p:cNvPr>
          <p:cNvSpPr/>
          <p:nvPr/>
        </p:nvSpPr>
        <p:spPr>
          <a:xfrm>
            <a:off x="381000" y="1752600"/>
            <a:ext cx="8763000" cy="4832350"/>
          </a:xfrm>
          <a:prstGeom prst="rect">
            <a:avLst/>
          </a:prstGeom>
        </p:spPr>
        <p:txBody>
          <a:bodyPr>
            <a:spAutoFit/>
          </a:bodyPr>
          <a:lstStyle/>
          <a:p>
            <a:pPr>
              <a:defRPr/>
            </a:pPr>
            <a:r>
              <a:rPr lang="en-US" sz="2800" dirty="0"/>
              <a:t>(3) </a:t>
            </a:r>
            <a:r>
              <a:rPr lang="en-US" sz="2800" u="sng" dirty="0"/>
              <a:t>Access and egress </a:t>
            </a:r>
            <a:r>
              <a:rPr lang="en-US" sz="2400" dirty="0"/>
              <a:t>(a) Structural ramps.</a:t>
            </a:r>
          </a:p>
          <a:p>
            <a:pPr>
              <a:defRPr/>
            </a:pPr>
            <a:endParaRPr lang="en-US" sz="2400" dirty="0"/>
          </a:p>
          <a:p>
            <a:pPr marL="514350" indent="-514350">
              <a:buFontTx/>
              <a:buAutoNum type="romanLcParenBoth"/>
              <a:defRPr/>
            </a:pPr>
            <a:r>
              <a:rPr lang="en-US" sz="2400" dirty="0"/>
              <a:t>Structural ramps that are used solely by employees as a means of access or egress from excavations must be designed by a competent person. Structural ramps used for access or egress of equipment must be designed by a competent person qualified in structural design, and must be constructed in accordance with the design.</a:t>
            </a:r>
          </a:p>
          <a:p>
            <a:pPr>
              <a:defRPr/>
            </a:pPr>
            <a:endParaRPr lang="en-US" sz="2400" dirty="0"/>
          </a:p>
          <a:p>
            <a:pPr>
              <a:defRPr/>
            </a:pPr>
            <a:r>
              <a:rPr lang="en-US" sz="2400" dirty="0"/>
              <a:t>(ii) Ramps and runways constructed of two or more structural</a:t>
            </a:r>
          </a:p>
          <a:p>
            <a:pPr lvl="1">
              <a:defRPr/>
            </a:pPr>
            <a:r>
              <a:rPr lang="en-US" sz="2400" dirty="0"/>
              <a:t>members must have the structural members connected together to prevent displacement.</a:t>
            </a:r>
          </a:p>
          <a:p>
            <a:pPr>
              <a:defRPr/>
            </a:pPr>
            <a:r>
              <a:rPr lang="en-US" sz="16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descr="Access and egress (continued)"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5</a:t>
            </a:r>
          </a:p>
        </p:txBody>
      </p:sp>
      <p:sp>
        <p:nvSpPr>
          <p:cNvPr id="72707" name="Text box 1 of 1" descr="(iii) Structural members used for ramps and runways must be of uniform thickness.&#10;&#10;(iv) Cleats or other appropriate means used to connect runway structural members must be attached to the bottom of the runway or must be attached in a manner to prevent tripping.&#10;&#10;(v) Structural ramps used in lieu of steps must be provided with cleats or other surface treatments on the top surface to prevent slipping.&#10;" title="Access and Egress - continued"/>
          <p:cNvSpPr>
            <a:spLocks noChangeArrowheads="1"/>
          </p:cNvSpPr>
          <p:nvPr/>
        </p:nvSpPr>
        <p:spPr bwMode="auto">
          <a:xfrm>
            <a:off x="381000" y="1752600"/>
            <a:ext cx="87630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(3) </a:t>
            </a:r>
            <a:r>
              <a:rPr lang="en-US" altLang="en-US" u="sng" dirty="0">
                <a:solidFill>
                  <a:schemeClr val="tx1"/>
                </a:solidFill>
              </a:rPr>
              <a:t>Access and egress </a:t>
            </a:r>
            <a:r>
              <a:rPr lang="en-US" altLang="en-US" sz="2400" dirty="0">
                <a:solidFill>
                  <a:schemeClr val="tx1"/>
                </a:solidFill>
              </a:rPr>
              <a:t>(a) Structural ramps.</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(iii) Structural members used for ramps and runways must be of uniform thickness.</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(iv) Cleats or other appropriate means used to connect runway structural members must be attached to the bottom of the runway or must be attached in a manner to prevent tripping.</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(v) Structural ramps used in lieu of steps must be provided with cleats or other surface treatments on the top surface to prevent slipping.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457200" y="152400"/>
            <a:ext cx="8301038" cy="990600"/>
          </a:xfrm>
        </p:spPr>
        <p:txBody>
          <a:bodyPr/>
          <a:lstStyle/>
          <a:p>
            <a:r>
              <a:rPr lang="en-US" altLang="en-US" b="0" dirty="0">
                <a:latin typeface="Verdana" panose="020B0604030504040204" pitchFamily="34" charset="0"/>
                <a:ea typeface="Verdana" panose="020B0604030504040204" pitchFamily="34" charset="0"/>
                <a:cs typeface="Verdana" panose="020B0604030504040204" pitchFamily="34" charset="0"/>
              </a:rPr>
              <a:t>Excavation and Trenching Operations For Contractors in On-Site </a:t>
            </a:r>
            <a:r>
              <a:rPr lang="en-US" altLang="en-US" sz="200" b="0" dirty="0">
                <a:latin typeface="Verdana" panose="020B0604030504040204" pitchFamily="34" charset="0"/>
                <a:ea typeface="Verdana" panose="020B0604030504040204" pitchFamily="34" charset="0"/>
                <a:cs typeface="Verdana" panose="020B0604030504040204" pitchFamily="34" charset="0"/>
              </a:rPr>
              <a:t>2</a:t>
            </a:r>
          </a:p>
        </p:txBody>
      </p:sp>
      <p:sp>
        <p:nvSpPr>
          <p:cNvPr id="18435" name="Text box 1 of 1"/>
          <p:cNvSpPr>
            <a:spLocks noChangeArrowheads="1"/>
          </p:cNvSpPr>
          <p:nvPr/>
        </p:nvSpPr>
        <p:spPr bwMode="auto">
          <a:xfrm>
            <a:off x="444500" y="1316038"/>
            <a:ext cx="83137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2400" u="sng" dirty="0">
                <a:solidFill>
                  <a:schemeClr val="tx1"/>
                </a:solidFill>
                <a:latin typeface="Verdana" panose="020B0604030504040204" pitchFamily="34" charset="0"/>
              </a:rPr>
              <a:t>Disclaimer</a:t>
            </a:r>
          </a:p>
          <a:p>
            <a:pPr eaLnBrk="1" hangingPunct="1">
              <a:spcBef>
                <a:spcPct val="0"/>
              </a:spcBef>
              <a:buClrTx/>
              <a:buFontTx/>
              <a:buNone/>
            </a:pPr>
            <a:endParaRPr lang="en-US" altLang="en-US" sz="2400" u="sng" dirty="0">
              <a:solidFill>
                <a:schemeClr val="tx1"/>
              </a:solidFill>
              <a:latin typeface="Verdana" panose="020B0604030504040204" pitchFamily="34" charset="0"/>
            </a:endParaRPr>
          </a:p>
          <a:p>
            <a:pPr eaLnBrk="1" hangingPunct="1">
              <a:spcBef>
                <a:spcPct val="0"/>
              </a:spcBef>
              <a:buClrTx/>
              <a:buFontTx/>
              <a:buNone/>
            </a:pPr>
            <a:r>
              <a:rPr lang="en-US" altLang="en-US" sz="2400" dirty="0">
                <a:solidFill>
                  <a:schemeClr val="tx1"/>
                </a:solidFill>
                <a:latin typeface="Verdana" panose="020B0604030504040204" pitchFamily="34" charset="0"/>
              </a:rPr>
              <a:t>This material was produced under grant:</a:t>
            </a:r>
          </a:p>
          <a:p>
            <a:pPr eaLnBrk="1" hangingPunct="1">
              <a:spcBef>
                <a:spcPct val="0"/>
              </a:spcBef>
              <a:buClrTx/>
              <a:buFontTx/>
              <a:buNone/>
            </a:pPr>
            <a:r>
              <a:rPr lang="en-US" altLang="en-US" sz="2400" i="1" dirty="0">
                <a:solidFill>
                  <a:schemeClr val="tx1"/>
                </a:solidFill>
              </a:rPr>
              <a:t>SH-31249-SH7 </a:t>
            </a:r>
            <a:r>
              <a:rPr lang="en-US" altLang="en-US" sz="2400" dirty="0">
                <a:solidFill>
                  <a:schemeClr val="tx1"/>
                </a:solidFill>
              </a:rPr>
              <a:t>from the Occupational Safety and Health Administration, U.S. Department of Labor. </a:t>
            </a:r>
          </a:p>
          <a:p>
            <a:pPr eaLnBrk="1" hangingPunct="1">
              <a:spcBef>
                <a:spcPct val="0"/>
              </a:spcBef>
              <a:buClrTx/>
              <a:buFontTx/>
              <a:buNone/>
            </a:pPr>
            <a:endParaRPr lang="en-US" altLang="en-US" sz="2400" dirty="0">
              <a:solidFill>
                <a:schemeClr val="tx1"/>
              </a:solidFill>
            </a:endParaRPr>
          </a:p>
          <a:p>
            <a:pPr eaLnBrk="1" hangingPunct="1">
              <a:spcBef>
                <a:spcPct val="0"/>
              </a:spcBef>
              <a:buClrTx/>
              <a:buFontTx/>
              <a:buNone/>
            </a:pPr>
            <a:r>
              <a:rPr lang="en-US" altLang="en-US" sz="2400" dirty="0">
                <a:solidFill>
                  <a:schemeClr val="tx1"/>
                </a:solidFill>
              </a:rPr>
              <a:t>It does not necessarily reflect the views or policies of the U.S. Department of Labor, nor does mention of trade names, commercial products , or organizations imply endorsement by the U.S. Government.</a:t>
            </a:r>
            <a:endParaRPr lang="en-US" altLang="en-US" sz="2400" dirty="0">
              <a:solidFill>
                <a:schemeClr val="tx1"/>
              </a:solidFill>
              <a:latin typeface="Verdana" panose="020B0604030504040204" pitchFamily="34" charset="0"/>
            </a:endParaRPr>
          </a:p>
          <a:p>
            <a:pPr eaLnBrk="1" hangingPunct="1">
              <a:spcBef>
                <a:spcPct val="0"/>
              </a:spcBef>
              <a:buClrTx/>
              <a:buFontTx/>
              <a:buNone/>
            </a:pPr>
            <a:endParaRPr lang="en-US" altLang="en-US" sz="24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944685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descr="Access and Egress - continued" title="General Protection Requirements - continued"/>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6</a:t>
            </a:r>
          </a:p>
        </p:txBody>
      </p:sp>
      <p:sp>
        <p:nvSpPr>
          <p:cNvPr id="74755" name="Text box 1 of 1" descr="b) Means of egress from trench excavations. &#10;&#10;A stairway, ladder, ramp or other safe means of egress must be located in trench excavations that are 4 feet or more in depth so as to require no more than 25 feet of lateral travel for employees.&#10;" title="Acess and Egress - Continued"/>
          <p:cNvSpPr>
            <a:spLocks noChangeArrowheads="1"/>
          </p:cNvSpPr>
          <p:nvPr/>
        </p:nvSpPr>
        <p:spPr bwMode="auto">
          <a:xfrm>
            <a:off x="381000" y="1752600"/>
            <a:ext cx="4191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(3) </a:t>
            </a:r>
            <a:r>
              <a:rPr lang="en-US" altLang="en-US" u="sng" dirty="0">
                <a:solidFill>
                  <a:schemeClr val="tx1"/>
                </a:solidFill>
              </a:rPr>
              <a:t>Access and egress</a:t>
            </a:r>
          </a:p>
          <a:p>
            <a:pPr>
              <a:spcBef>
                <a:spcPct val="0"/>
              </a:spcBef>
              <a:buClrTx/>
              <a:buFontTx/>
              <a:buNone/>
            </a:pPr>
            <a:endParaRPr lang="en-US" altLang="en-US" sz="1600" dirty="0">
              <a:solidFill>
                <a:schemeClr val="tx1"/>
              </a:solidFill>
            </a:endParaRPr>
          </a:p>
          <a:p>
            <a:pPr>
              <a:spcBef>
                <a:spcPct val="0"/>
              </a:spcBef>
              <a:buClrTx/>
              <a:buFontTx/>
              <a:buNone/>
            </a:pPr>
            <a:r>
              <a:rPr lang="en-US" altLang="en-US" sz="2400" dirty="0">
                <a:solidFill>
                  <a:schemeClr val="tx1"/>
                </a:solidFill>
              </a:rPr>
              <a:t>(b) Means of egress from trench excavations.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A stairway, ladder, ramp or other safe means of egress must be located in trench excavations that are 4 feet or more in depth so as to require no more than 25 feet of lateral travel for employees.</a:t>
            </a:r>
          </a:p>
        </p:txBody>
      </p:sp>
      <p:pic>
        <p:nvPicPr>
          <p:cNvPr id="6" name="Picture 1 of 1" descr="trench with protection in place and worker" title="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0952" y="1776412"/>
            <a:ext cx="3073978"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1" descr="Exposure to vehicular Traffic"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800" b="0" dirty="0">
                <a:latin typeface="Verdana" panose="020B0604030504040204" pitchFamily="34" charset="0"/>
              </a:rPr>
              <a:t>7</a:t>
            </a:r>
          </a:p>
        </p:txBody>
      </p:sp>
      <p:sp>
        <p:nvSpPr>
          <p:cNvPr id="78851" name="Text box 1 of 1" descr="You must provide employees exposed to vehicular traffic with, and they must wear, high-visibility garments meeting the requirements of the rule and general requirements for personal protective equipment (PPE).&#10;" title="Exposure to vehicular traffic">
            <a:extLst>
              <a:ext uri="{FF2B5EF4-FFF2-40B4-BE49-F238E27FC236}">
                <a16:creationId xmlns:a16="http://schemas.microsoft.com/office/drawing/2014/main" id="{048E6CB3-A59B-41E3-9978-CE1533700E2E}"/>
              </a:ext>
            </a:extLst>
          </p:cNvPr>
          <p:cNvSpPr>
            <a:spLocks noChangeArrowheads="1"/>
          </p:cNvSpPr>
          <p:nvPr/>
        </p:nvSpPr>
        <p:spPr bwMode="auto">
          <a:xfrm>
            <a:off x="345583" y="1401405"/>
            <a:ext cx="8763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spcBef>
                <a:spcPct val="20000"/>
              </a:spcBef>
              <a:buClr>
                <a:srgbClr val="EA6D1F"/>
              </a:buClr>
              <a:buFont typeface="Wingdings" pitchFamily="2" charset="2"/>
              <a:buChar char="§"/>
              <a:defRPr sz="2800">
                <a:solidFill>
                  <a:schemeClr val="bg1"/>
                </a:solidFill>
                <a:latin typeface="Arial" charset="0"/>
              </a:defRPr>
            </a:lvl1pPr>
            <a:lvl2pPr marL="742950" indent="-285750">
              <a:spcBef>
                <a:spcPct val="20000"/>
              </a:spcBef>
              <a:buClr>
                <a:srgbClr val="EA6D1F"/>
              </a:buClr>
              <a:buChar char="–"/>
              <a:defRPr sz="2400">
                <a:solidFill>
                  <a:schemeClr val="bg1"/>
                </a:solidFill>
                <a:latin typeface="Arial" charset="0"/>
              </a:defRPr>
            </a:lvl2pPr>
            <a:lvl3pPr marL="1143000" indent="-228600">
              <a:spcBef>
                <a:spcPct val="20000"/>
              </a:spcBef>
              <a:buClr>
                <a:srgbClr val="EA6D1F"/>
              </a:buClr>
              <a:buChar char="•"/>
              <a:defRPr sz="2000">
                <a:solidFill>
                  <a:schemeClr val="bg1"/>
                </a:solidFill>
                <a:latin typeface="Arial" charset="0"/>
              </a:defRPr>
            </a:lvl3pPr>
            <a:lvl4pPr marL="1600200" indent="-228600">
              <a:spcBef>
                <a:spcPct val="20000"/>
              </a:spcBef>
              <a:buClr>
                <a:srgbClr val="EA6D1F"/>
              </a:buClr>
              <a:buChar char="–"/>
              <a:defRPr>
                <a:solidFill>
                  <a:schemeClr val="bg1"/>
                </a:solidFill>
                <a:latin typeface="Arial" charset="0"/>
              </a:defRPr>
            </a:lvl4pPr>
            <a:lvl5pPr marL="2057400" indent="-22860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indent="0">
              <a:spcBef>
                <a:spcPct val="0"/>
              </a:spcBef>
              <a:buClrTx/>
              <a:buFontTx/>
              <a:buNone/>
              <a:defRPr/>
            </a:pPr>
            <a:r>
              <a:rPr lang="en-US" altLang="en-US" dirty="0">
                <a:solidFill>
                  <a:schemeClr val="tx1"/>
                </a:solidFill>
              </a:rPr>
              <a:t>(4) </a:t>
            </a:r>
            <a:r>
              <a:rPr lang="en-US" altLang="en-US" u="sng" dirty="0">
                <a:solidFill>
                  <a:schemeClr val="tx1"/>
                </a:solidFill>
              </a:rPr>
              <a:t>Exposure to vehicular traffic </a:t>
            </a:r>
          </a:p>
          <a:p>
            <a:pPr>
              <a:spcBef>
                <a:spcPct val="0"/>
              </a:spcBef>
              <a:buClrTx/>
              <a:buFontTx/>
              <a:buNone/>
              <a:defRPr/>
            </a:pPr>
            <a:endParaRPr lang="en-US" altLang="en-US" dirty="0">
              <a:solidFill>
                <a:schemeClr val="tx1"/>
              </a:solidFill>
            </a:endParaRPr>
          </a:p>
          <a:p>
            <a:pPr indent="0">
              <a:spcBef>
                <a:spcPct val="0"/>
              </a:spcBef>
              <a:buClrTx/>
              <a:buFontTx/>
              <a:buNone/>
              <a:defRPr/>
            </a:pPr>
            <a:r>
              <a:rPr lang="en-US" altLang="en-US" sz="2400" dirty="0">
                <a:solidFill>
                  <a:schemeClr val="tx1"/>
                </a:solidFill>
              </a:rPr>
              <a:t>You must provide employees exposed to vehicular traffic with, and they must wear, high-visibility garments meeting the requirements of the rule and general requirements for personal protective equipment (PPE).</a:t>
            </a:r>
          </a:p>
        </p:txBody>
      </p:sp>
      <p:pic>
        <p:nvPicPr>
          <p:cNvPr id="4" name="Picture 1 of 1" descr="Worker in reflective gear" title="Picture"/>
          <p:cNvPicPr>
            <a:picLocks noChangeAspect="1" noChangeArrowheads="1"/>
          </p:cNvPicPr>
          <p:nvPr/>
        </p:nvPicPr>
        <p:blipFill>
          <a:blip r:embed="rId3" cstate="email">
            <a:extLst>
              <a:ext uri="{28A0092B-C50C-407E-A947-70E740481C1C}">
                <a14:useLocalDpi xmlns:a14="http://schemas.microsoft.com/office/drawing/2010/main"/>
              </a:ext>
            </a:extLst>
          </a:blip>
          <a:srcRect r="-1009"/>
          <a:stretch>
            <a:fillRect/>
          </a:stretch>
        </p:blipFill>
        <p:spPr bwMode="auto">
          <a:xfrm>
            <a:off x="345583" y="4131200"/>
            <a:ext cx="261739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title="Worker dressed as a cone (hum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186" y="3574961"/>
            <a:ext cx="2580640" cy="3276600"/>
          </a:xfrm>
          <a:prstGeom prst="rect">
            <a:avLst/>
          </a:prstGeom>
        </p:spPr>
      </p:pic>
      <p:pic>
        <p:nvPicPr>
          <p:cNvPr id="2" name="Picture 1" title="Picutre shows proper guarding of workers in active traffic flow"/>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98949" y="4291800"/>
            <a:ext cx="3056267" cy="2041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1" descr="Exposures to falling load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9</a:t>
            </a:r>
          </a:p>
        </p:txBody>
      </p:sp>
      <p:sp>
        <p:nvSpPr>
          <p:cNvPr id="84995" name="Text box 1 of 1" descr="You must not permit any employee underneath loads handled by lifting or digging equipment. You must require employees to stand away from any vehicle being loaded or unloaded to avoid being struck by any spillage or falling materials. &#10;&#10;Operators may remain in the cabs of vehicles being loaded or unloaded when the vehicles are equipped, in accordance with the rule to provide adequate protection for the operator during loading and unloading operations.&#10;" title="Exposure to falling loads"/>
          <p:cNvSpPr>
            <a:spLocks noChangeArrowheads="1"/>
          </p:cNvSpPr>
          <p:nvPr/>
        </p:nvSpPr>
        <p:spPr bwMode="auto">
          <a:xfrm>
            <a:off x="381000" y="1752600"/>
            <a:ext cx="8763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(5) </a:t>
            </a:r>
            <a:r>
              <a:rPr lang="en-US" altLang="en-US" u="sng" dirty="0">
                <a:solidFill>
                  <a:schemeClr val="tx1"/>
                </a:solidFill>
              </a:rPr>
              <a:t>Exposure to falling loads </a:t>
            </a:r>
          </a:p>
          <a:p>
            <a:pPr>
              <a:spcBef>
                <a:spcPct val="0"/>
              </a:spcBef>
              <a:buClrTx/>
              <a:buFontTx/>
              <a:buNone/>
            </a:pPr>
            <a:endParaRPr lang="en-US" altLang="en-US" u="sng" dirty="0">
              <a:solidFill>
                <a:schemeClr val="tx1"/>
              </a:solidFill>
            </a:endParaRPr>
          </a:p>
          <a:p>
            <a:pPr>
              <a:spcBef>
                <a:spcPct val="0"/>
              </a:spcBef>
              <a:buClrTx/>
              <a:buFontTx/>
              <a:buNone/>
            </a:pPr>
            <a:r>
              <a:rPr lang="en-US" altLang="en-US" sz="2400" dirty="0">
                <a:solidFill>
                  <a:schemeClr val="tx1"/>
                </a:solidFill>
              </a:rPr>
              <a:t>You must not permit any employee underneath loads handled by lifting or digging equipment. You must require employees to stand away from any vehicle being loaded or unloaded to avoid being struck by any spillage or falling materials.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Operators may remain in the cabs of vehicles being loaded or unloaded when the vehicles are equipped, in accordance with the rule to provide adequate protection for the operator during loading and unloading operations.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Installation of OSS tank</a:t>
            </a:r>
          </a:p>
        </p:txBody>
      </p:sp>
      <p:pic>
        <p:nvPicPr>
          <p:cNvPr id="87042" name="Picture 1 of 1" descr="Instalation of septic tank into excavation"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145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Point loading at edge of excavation</a:t>
            </a:r>
          </a:p>
        </p:txBody>
      </p:sp>
      <p:pic>
        <p:nvPicPr>
          <p:cNvPr id="3" name="Picture 2" title="Image of hazardous road surfa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38200"/>
            <a:ext cx="9144000" cy="5181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descr="Warning sytems for mobile equipment"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10</a:t>
            </a:r>
          </a:p>
        </p:txBody>
      </p:sp>
      <p:sp>
        <p:nvSpPr>
          <p:cNvPr id="89091" name="Text box 1 of 1" descr="When mobile equipment is operated adjacent to an excavation, or when such equipment is required to approach the edge of an excavation, and the operator does not have a clear and direct view of the edge of the excavation, you must utilize a warning system such as barricades, hand or mechanical signals, or stop logs. &#10;&#10;If possible, the grade should be away from the excavation.&#10;" title="Warning system for mobile equipment"/>
          <p:cNvSpPr>
            <a:spLocks noChangeArrowheads="1"/>
          </p:cNvSpPr>
          <p:nvPr/>
        </p:nvSpPr>
        <p:spPr bwMode="auto">
          <a:xfrm>
            <a:off x="381000" y="17526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(6) Warning system for mobile equipment</a:t>
            </a:r>
          </a:p>
          <a:p>
            <a:pPr>
              <a:spcBef>
                <a:spcPct val="0"/>
              </a:spcBef>
              <a:buClrTx/>
              <a:buFontTx/>
              <a:buNone/>
            </a:pPr>
            <a:endParaRPr lang="en-US" altLang="en-US" b="1" dirty="0">
              <a:solidFill>
                <a:schemeClr val="tx1"/>
              </a:solidFill>
            </a:endParaRPr>
          </a:p>
          <a:p>
            <a:pPr>
              <a:spcBef>
                <a:spcPct val="0"/>
              </a:spcBef>
              <a:buClrTx/>
              <a:buFontTx/>
              <a:buNone/>
            </a:pPr>
            <a:r>
              <a:rPr lang="en-US" altLang="en-US" sz="2400" dirty="0">
                <a:solidFill>
                  <a:schemeClr val="tx1"/>
                </a:solidFill>
              </a:rPr>
              <a:t>When mobile equipment is operated adjacent to an excavation, or when such equipment is required to approach the edge of an excavation, and the operator does not have a clear and direct view of the edge of the excavation, you must utilize a warning system such as barricades, hand or mechanical signals, or stop logs.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If possible, the grade should be away from the excavation.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1" hidden="1"/>
          <p:cNvSpPr>
            <a:spLocks noGrp="1" noChangeArrowheads="1"/>
          </p:cNvSpPr>
          <p:nvPr>
            <p:ph type="title"/>
          </p:nvPr>
        </p:nvSpPr>
        <p:spPr/>
        <p:txBody>
          <a:bodyPr/>
          <a:lstStyle/>
          <a:p>
            <a:r>
              <a:rPr lang="en-US" dirty="0"/>
              <a:t>Excavation project</a:t>
            </a:r>
            <a:endParaRPr lang="en-US" altLang="en-US" dirty="0"/>
          </a:p>
        </p:txBody>
      </p:sp>
      <p:pic>
        <p:nvPicPr>
          <p:cNvPr id="330756" name="Picture 1" descr="Shows dump truck and mini excavator on edge of excavation (surcharge loading)"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8432" y="0"/>
            <a:ext cx="1219076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72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1" descr="Hazardous atmosphere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11</a:t>
            </a:r>
          </a:p>
        </p:txBody>
      </p:sp>
      <p:sp>
        <p:nvSpPr>
          <p:cNvPr id="2" name="Text box 1 of 1" descr="Testing and controls. In addition to the requirements  in the rule to prevent exposure to harmful levels of atmospheric contaminants and to assure acceptable atmospheric conditions, the following requirements apply:&#10;&#10;&#10;Occupational Health and Environmental Control&#10;&#10;Personal Protective &amp; Life Saving Equipment&#10;&#10;Fall Protection Requirements for Construction&#10;" title="Hazardous Atmospheres">
            <a:extLst>
              <a:ext uri="{FF2B5EF4-FFF2-40B4-BE49-F238E27FC236}">
                <a16:creationId xmlns:a16="http://schemas.microsoft.com/office/drawing/2014/main" id="{C5201EEF-42B2-4BC8-B344-5806EBA8B862}"/>
              </a:ext>
            </a:extLst>
          </p:cNvPr>
          <p:cNvSpPr/>
          <p:nvPr/>
        </p:nvSpPr>
        <p:spPr>
          <a:xfrm>
            <a:off x="190500" y="1447800"/>
            <a:ext cx="8763000" cy="4955203"/>
          </a:xfrm>
          <a:prstGeom prst="rect">
            <a:avLst/>
          </a:prstGeom>
        </p:spPr>
        <p:txBody>
          <a:bodyPr>
            <a:spAutoFit/>
          </a:bodyPr>
          <a:lstStyle/>
          <a:p>
            <a:pPr>
              <a:defRPr/>
            </a:pPr>
            <a:r>
              <a:rPr lang="en-US" sz="2800" dirty="0"/>
              <a:t>(7) </a:t>
            </a:r>
            <a:r>
              <a:rPr lang="en-US" sz="2800" u="sng" dirty="0"/>
              <a:t>Hazardous atmospheres</a:t>
            </a:r>
          </a:p>
          <a:p>
            <a:pPr>
              <a:defRPr/>
            </a:pPr>
            <a:endParaRPr lang="en-US" sz="2800" u="sng" dirty="0"/>
          </a:p>
          <a:p>
            <a:pPr marL="457200" indent="-457200">
              <a:buFontTx/>
              <a:buAutoNum type="alphaLcParenBoth"/>
              <a:defRPr/>
            </a:pPr>
            <a:r>
              <a:rPr lang="en-US" sz="2000" dirty="0"/>
              <a:t>Testing and controls. In addition to the requirements  in the rule to prevent exposure to harmful levels of atmospheric contaminants and to assure acceptable atmospheric conditions, the following requirements apply:</a:t>
            </a:r>
          </a:p>
          <a:p>
            <a:pPr>
              <a:defRPr/>
            </a:pPr>
            <a:endParaRPr lang="en-US" sz="2000" dirty="0"/>
          </a:p>
          <a:p>
            <a:pPr>
              <a:defRPr/>
            </a:pPr>
            <a:endParaRPr lang="en-US" sz="2000" dirty="0"/>
          </a:p>
          <a:p>
            <a:pPr marL="342900" indent="-342900" algn="ctr">
              <a:buFont typeface="Arial" panose="020B0604020202020204" pitchFamily="34" charset="0"/>
              <a:buChar char="•"/>
              <a:defRPr/>
            </a:pPr>
            <a:r>
              <a:rPr lang="en-US" sz="2000" dirty="0"/>
              <a:t>Occupational Health and Environmental Control</a:t>
            </a:r>
          </a:p>
          <a:p>
            <a:pPr marL="342900" indent="-342900" algn="ctr">
              <a:buFont typeface="Arial" panose="020B0604020202020204" pitchFamily="34" charset="0"/>
              <a:buChar char="•"/>
              <a:defRPr/>
            </a:pPr>
            <a:endParaRPr lang="en-US" sz="2000" dirty="0"/>
          </a:p>
          <a:p>
            <a:pPr marL="342900" indent="-342900" algn="ctr">
              <a:buFont typeface="Arial" panose="020B0604020202020204" pitchFamily="34" charset="0"/>
              <a:buChar char="•"/>
              <a:defRPr/>
            </a:pPr>
            <a:r>
              <a:rPr lang="en-US" sz="2000" dirty="0"/>
              <a:t>Personal Protective &amp; Life Saving Equipment</a:t>
            </a:r>
          </a:p>
          <a:p>
            <a:pPr marL="342900" indent="-342900" algn="ctr">
              <a:buFont typeface="Arial" panose="020B0604020202020204" pitchFamily="34" charset="0"/>
              <a:buChar char="•"/>
              <a:defRPr/>
            </a:pPr>
            <a:endParaRPr lang="en-US" sz="2000" dirty="0"/>
          </a:p>
          <a:p>
            <a:pPr marL="342900" indent="-342900" algn="ctr">
              <a:buFont typeface="Arial" panose="020B0604020202020204" pitchFamily="34" charset="0"/>
              <a:buChar char="•"/>
              <a:defRPr/>
            </a:pPr>
            <a:r>
              <a:rPr lang="en-US" sz="2000" dirty="0"/>
              <a:t>Fall Protection Requirements for Construction</a:t>
            </a:r>
          </a:p>
          <a:p>
            <a:pPr>
              <a:defRPr/>
            </a:pPr>
            <a:endParaRPr lang="en-US" sz="2000" dirty="0"/>
          </a:p>
          <a:p>
            <a:pPr>
              <a:defRPr/>
            </a:pP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1" hidden="1"/>
          <p:cNvSpPr>
            <a:spLocks noGrp="1" noChangeArrowheads="1"/>
          </p:cNvSpPr>
          <p:nvPr>
            <p:ph type="title"/>
          </p:nvPr>
        </p:nvSpPr>
        <p:spPr/>
        <p:txBody>
          <a:bodyPr/>
          <a:lstStyle/>
          <a:p>
            <a:r>
              <a:rPr lang="en-US" dirty="0"/>
              <a:t>Excavation project 6</a:t>
            </a:r>
            <a:endParaRPr lang="en-US" altLang="en-US" dirty="0"/>
          </a:p>
        </p:txBody>
      </p:sp>
      <p:pic>
        <p:nvPicPr>
          <p:cNvPr id="332803" name="Content Placeholder 3" descr="Shows sub-contractor entering excavation (note: Generator is running in back of truck and poses a potential atmosphere issue)." title="Pictur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7322" y="0"/>
            <a:ext cx="12192000" cy="6858000"/>
          </a:xfrm>
        </p:spPr>
      </p:pic>
      <p:pic>
        <p:nvPicPr>
          <p:cNvPr id="2" name="Picture 1" descr="Do not do symbol">
            <a:extLst>
              <a:ext uri="{FF2B5EF4-FFF2-40B4-BE49-F238E27FC236}">
                <a16:creationId xmlns:a16="http://schemas.microsoft.com/office/drawing/2014/main" id="{32543DA1-383D-4139-9D8C-B039E2AED5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06200" y="6172200"/>
            <a:ext cx="524301" cy="524301"/>
          </a:xfrm>
          <a:prstGeom prst="rect">
            <a:avLst/>
          </a:prstGeom>
        </p:spPr>
      </p:pic>
    </p:spTree>
    <p:extLst>
      <p:ext uri="{BB962C8B-B14F-4D97-AF65-F5344CB8AC3E}">
        <p14:creationId xmlns:p14="http://schemas.microsoft.com/office/powerpoint/2010/main" val="199510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itle 1" descr="Hazardous atmospheres continued"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13</a:t>
            </a:r>
          </a:p>
        </p:txBody>
      </p:sp>
      <p:sp>
        <p:nvSpPr>
          <p:cNvPr id="2" name="Text box 1 of 1" descr="&#10;Testing and controls. In addition to the requirements in the rule to prevent exposure to harmful levels of atmospheric contaminants and to assure acceptable atmospheric conditions, the following requirements apply:&#10;&#10;(i) Where oxygen deficiency (atmospheres containing less than 19.5 percent oxygen) or a hazardous atmosphere exists or could reasonably be expected to exist, such as in excavations in landfill areas or excavations in areas where hazardous substances are stored nearby, you must test the atmospheres in the excavation before employees enter excavations greater than 5 feet in depth.&#10;" title="Hazardous atmospheres continued">
            <a:extLst>
              <a:ext uri="{FF2B5EF4-FFF2-40B4-BE49-F238E27FC236}">
                <a16:creationId xmlns:a16="http://schemas.microsoft.com/office/drawing/2014/main" id="{AC4E5823-452E-49FE-A458-19E7B4BE5EC5}"/>
              </a:ext>
            </a:extLst>
          </p:cNvPr>
          <p:cNvSpPr/>
          <p:nvPr/>
        </p:nvSpPr>
        <p:spPr>
          <a:xfrm>
            <a:off x="285750" y="1524000"/>
            <a:ext cx="8572500" cy="4339650"/>
          </a:xfrm>
          <a:prstGeom prst="rect">
            <a:avLst/>
          </a:prstGeom>
        </p:spPr>
        <p:txBody>
          <a:bodyPr>
            <a:spAutoFit/>
          </a:bodyPr>
          <a:lstStyle/>
          <a:p>
            <a:pPr>
              <a:defRPr/>
            </a:pPr>
            <a:r>
              <a:rPr lang="en-US" sz="2800" dirty="0"/>
              <a:t>(7) </a:t>
            </a:r>
            <a:r>
              <a:rPr lang="en-US" sz="2800" u="sng" dirty="0"/>
              <a:t>Hazardous atmospheres (cont’d)</a:t>
            </a:r>
          </a:p>
          <a:p>
            <a:pPr>
              <a:defRPr/>
            </a:pPr>
            <a:endParaRPr lang="en-US" sz="2800" u="sng" dirty="0"/>
          </a:p>
          <a:p>
            <a:pPr marL="457200" indent="-457200">
              <a:buFontTx/>
              <a:buAutoNum type="alphaLcParenBoth"/>
              <a:defRPr/>
            </a:pPr>
            <a:r>
              <a:rPr lang="en-US" sz="2000" dirty="0"/>
              <a:t>Testing and controls. In addition to the requirements in the rule to prevent exposure to harmful levels of atmospheric contaminants and to assure acceptable atmospheric conditions, the following requirements apply:</a:t>
            </a:r>
          </a:p>
          <a:p>
            <a:pPr>
              <a:defRPr/>
            </a:pPr>
            <a:endParaRPr lang="en-US" sz="2000" dirty="0"/>
          </a:p>
          <a:p>
            <a:pPr>
              <a:defRPr/>
            </a:pPr>
            <a:r>
              <a:rPr lang="en-US" sz="2000" dirty="0"/>
              <a:t>(</a:t>
            </a:r>
            <a:r>
              <a:rPr lang="en-US" sz="2000" dirty="0" err="1"/>
              <a:t>i</a:t>
            </a:r>
            <a:r>
              <a:rPr lang="en-US" sz="2000" dirty="0"/>
              <a:t>) Where oxygen deficiency (atmospheres containing less than 19.5 percent oxygen) or a hazardous atmosphere exists or could reasonably be expected to exist, such as in excavations in landfill areas or excavations in areas where hazardous substances are stored nearby, you must test the atmospheres in the excavation before employees enter excavations greater than 5 feet in depth.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533400" y="304800"/>
            <a:ext cx="7848600" cy="639763"/>
          </a:xfrm>
        </p:spPr>
        <p:txBody>
          <a:bodyPr/>
          <a:lstStyle/>
          <a:p>
            <a:pPr algn="ctr"/>
            <a:r>
              <a:rPr lang="en-US" altLang="en-US" b="0" dirty="0">
                <a:latin typeface="Verdana" panose="020B0604030504040204" pitchFamily="34" charset="0"/>
              </a:rPr>
              <a:t>Topics covered </a:t>
            </a:r>
          </a:p>
        </p:txBody>
      </p:sp>
      <p:sp>
        <p:nvSpPr>
          <p:cNvPr id="3" name="Text box 1 of 1" descr="Introduction to Trench Safety &amp; Review of the OSHA Excavation and Trench Safety Rules&#10;&#10;Definitions&#10;&#10;Competent Person Responsibilities&#10;&#10;Soil classification&#10;&#10;Trench protective systems:&#10;Shoring &amp; sloping&#10;Shielding Guidelines&#10;Protective Systems Options&#10;&#10;Common OSS Scenario’s&#10;" title="Introduction to topic and areas to be discussed">
            <a:extLst>
              <a:ext uri="{FF2B5EF4-FFF2-40B4-BE49-F238E27FC236}">
                <a16:creationId xmlns:a16="http://schemas.microsoft.com/office/drawing/2014/main" id="{FAD0676E-2549-4DA5-A4F5-2576A437AFB3}"/>
              </a:ext>
            </a:extLst>
          </p:cNvPr>
          <p:cNvSpPr>
            <a:spLocks noGrp="1"/>
          </p:cNvSpPr>
          <p:nvPr>
            <p:ph idx="1"/>
          </p:nvPr>
        </p:nvSpPr>
        <p:spPr>
          <a:xfrm>
            <a:off x="304800" y="1143000"/>
            <a:ext cx="7848600" cy="4191000"/>
          </a:xfrm>
        </p:spPr>
        <p:txBody>
          <a:bodyPr/>
          <a:lstStyle/>
          <a:p>
            <a:pPr marL="457200" indent="-457200">
              <a:lnSpc>
                <a:spcPct val="80000"/>
              </a:lnSpc>
              <a:buFontTx/>
              <a:buChar char="-"/>
              <a:tabLst>
                <a:tab pos="228600" algn="l"/>
              </a:tabLst>
              <a:defRPr/>
            </a:pPr>
            <a:r>
              <a:rPr lang="en-US" sz="2400" dirty="0">
                <a:solidFill>
                  <a:schemeClr val="accent1">
                    <a:lumMod val="95000"/>
                  </a:schemeClr>
                </a:solidFill>
                <a:latin typeface="Verdana" pitchFamily="34" charset="0"/>
              </a:rPr>
              <a:t>Introduction to Trench Safety &amp; Review of the OSHA Excavation and Trench Safety Rules</a:t>
            </a:r>
          </a:p>
          <a:p>
            <a:pPr marL="457200" indent="-457200">
              <a:lnSpc>
                <a:spcPct val="80000"/>
              </a:lnSpc>
              <a:buFontTx/>
              <a:buChar char="-"/>
              <a:tabLst>
                <a:tab pos="228600" algn="l"/>
              </a:tabLst>
              <a:defRPr/>
            </a:pPr>
            <a:endParaRPr lang="en-US" sz="2400" dirty="0">
              <a:solidFill>
                <a:schemeClr val="accent1">
                  <a:lumMod val="95000"/>
                </a:schemeClr>
              </a:solidFill>
              <a:latin typeface="Verdana" pitchFamily="34" charset="0"/>
            </a:endParaRPr>
          </a:p>
          <a:p>
            <a:pPr marL="457200" indent="-457200">
              <a:lnSpc>
                <a:spcPct val="80000"/>
              </a:lnSpc>
              <a:buFontTx/>
              <a:buChar char="-"/>
              <a:tabLst>
                <a:tab pos="228600" algn="l"/>
              </a:tabLst>
              <a:defRPr/>
            </a:pPr>
            <a:r>
              <a:rPr lang="en-US" sz="2400" dirty="0">
                <a:solidFill>
                  <a:schemeClr val="accent1">
                    <a:lumMod val="95000"/>
                  </a:schemeClr>
                </a:solidFill>
                <a:latin typeface="Verdana" pitchFamily="34" charset="0"/>
              </a:rPr>
              <a:t>Definitions</a:t>
            </a:r>
          </a:p>
          <a:p>
            <a:pPr marL="457200" indent="-457200">
              <a:lnSpc>
                <a:spcPct val="80000"/>
              </a:lnSpc>
              <a:buFontTx/>
              <a:buChar char="-"/>
              <a:tabLst>
                <a:tab pos="228600" algn="l"/>
              </a:tabLst>
              <a:defRPr/>
            </a:pPr>
            <a:endParaRPr lang="en-US" sz="2400" dirty="0">
              <a:solidFill>
                <a:schemeClr val="accent1">
                  <a:lumMod val="95000"/>
                </a:schemeClr>
              </a:solidFill>
              <a:latin typeface="Verdana" pitchFamily="34" charset="0"/>
            </a:endParaRPr>
          </a:p>
          <a:p>
            <a:pPr marL="457200" indent="-457200">
              <a:lnSpc>
                <a:spcPct val="80000"/>
              </a:lnSpc>
              <a:buFontTx/>
              <a:buChar char="-"/>
              <a:tabLst>
                <a:tab pos="228600" algn="l"/>
              </a:tabLst>
              <a:defRPr/>
            </a:pPr>
            <a:r>
              <a:rPr lang="en-US" sz="2400" dirty="0">
                <a:solidFill>
                  <a:schemeClr val="accent1">
                    <a:lumMod val="95000"/>
                  </a:schemeClr>
                </a:solidFill>
                <a:latin typeface="Verdana" pitchFamily="34" charset="0"/>
              </a:rPr>
              <a:t>Competent Person Responsibilities</a:t>
            </a:r>
          </a:p>
          <a:p>
            <a:pPr marL="457200" indent="-457200">
              <a:lnSpc>
                <a:spcPct val="80000"/>
              </a:lnSpc>
              <a:buFontTx/>
              <a:buChar char="-"/>
              <a:tabLst>
                <a:tab pos="228600" algn="l"/>
              </a:tabLst>
              <a:defRPr/>
            </a:pPr>
            <a:endParaRPr lang="en-US" sz="2400" dirty="0">
              <a:solidFill>
                <a:schemeClr val="accent1">
                  <a:lumMod val="95000"/>
                </a:schemeClr>
              </a:solidFill>
              <a:latin typeface="Verdana" pitchFamily="34" charset="0"/>
            </a:endParaRPr>
          </a:p>
          <a:p>
            <a:pPr marL="457200" indent="-457200">
              <a:lnSpc>
                <a:spcPct val="80000"/>
              </a:lnSpc>
              <a:buFontTx/>
              <a:buChar char="-"/>
              <a:tabLst>
                <a:tab pos="228600" algn="l"/>
              </a:tabLst>
              <a:defRPr/>
            </a:pPr>
            <a:r>
              <a:rPr lang="en-US" sz="2400" dirty="0">
                <a:solidFill>
                  <a:schemeClr val="accent1">
                    <a:lumMod val="95000"/>
                  </a:schemeClr>
                </a:solidFill>
                <a:latin typeface="Verdana" pitchFamily="34" charset="0"/>
              </a:rPr>
              <a:t>Soil classification</a:t>
            </a:r>
          </a:p>
          <a:p>
            <a:pPr marL="457200" indent="-457200">
              <a:lnSpc>
                <a:spcPct val="80000"/>
              </a:lnSpc>
              <a:buFontTx/>
              <a:buChar char="-"/>
              <a:tabLst>
                <a:tab pos="228600" algn="l"/>
              </a:tabLst>
              <a:defRPr/>
            </a:pPr>
            <a:endParaRPr lang="en-US" sz="2400" dirty="0">
              <a:solidFill>
                <a:schemeClr val="accent1">
                  <a:lumMod val="95000"/>
                </a:schemeClr>
              </a:solidFill>
              <a:latin typeface="Verdana" pitchFamily="34" charset="0"/>
            </a:endParaRPr>
          </a:p>
          <a:p>
            <a:pPr marL="457200" indent="-457200">
              <a:lnSpc>
                <a:spcPct val="80000"/>
              </a:lnSpc>
              <a:buFontTx/>
              <a:buChar char="-"/>
              <a:tabLst>
                <a:tab pos="228600" algn="l"/>
              </a:tabLst>
              <a:defRPr/>
            </a:pPr>
            <a:r>
              <a:rPr lang="en-US" sz="2400" dirty="0">
                <a:solidFill>
                  <a:schemeClr val="accent1">
                    <a:lumMod val="95000"/>
                  </a:schemeClr>
                </a:solidFill>
                <a:latin typeface="Verdana" pitchFamily="34" charset="0"/>
              </a:rPr>
              <a:t>Trench protective systems:</a:t>
            </a:r>
          </a:p>
          <a:p>
            <a:pPr marL="857250" lvl="1" indent="-457200">
              <a:lnSpc>
                <a:spcPct val="80000"/>
              </a:lnSpc>
              <a:buFontTx/>
              <a:buChar char="-"/>
              <a:tabLst>
                <a:tab pos="228600" algn="l"/>
              </a:tabLst>
              <a:defRPr/>
            </a:pPr>
            <a:r>
              <a:rPr lang="en-US" sz="2000" dirty="0">
                <a:solidFill>
                  <a:schemeClr val="accent1">
                    <a:lumMod val="95000"/>
                  </a:schemeClr>
                </a:solidFill>
                <a:latin typeface="Verdana" pitchFamily="34" charset="0"/>
              </a:rPr>
              <a:t>Shoring &amp; sloping</a:t>
            </a:r>
          </a:p>
          <a:p>
            <a:pPr marL="857250" lvl="1" indent="-457200">
              <a:lnSpc>
                <a:spcPct val="80000"/>
              </a:lnSpc>
              <a:buFontTx/>
              <a:buChar char="-"/>
              <a:tabLst>
                <a:tab pos="228600" algn="l"/>
              </a:tabLst>
              <a:defRPr/>
            </a:pPr>
            <a:r>
              <a:rPr lang="en-US" sz="2000" dirty="0">
                <a:solidFill>
                  <a:schemeClr val="accent1">
                    <a:lumMod val="95000"/>
                  </a:schemeClr>
                </a:solidFill>
                <a:latin typeface="Verdana" pitchFamily="34" charset="0"/>
              </a:rPr>
              <a:t>Shielding Guidelines</a:t>
            </a:r>
          </a:p>
          <a:p>
            <a:pPr marL="857250" lvl="1" indent="-457200">
              <a:lnSpc>
                <a:spcPct val="80000"/>
              </a:lnSpc>
              <a:buFontTx/>
              <a:buChar char="-"/>
              <a:tabLst>
                <a:tab pos="228600" algn="l"/>
              </a:tabLst>
              <a:defRPr/>
            </a:pPr>
            <a:r>
              <a:rPr lang="en-US" sz="2000" dirty="0">
                <a:solidFill>
                  <a:schemeClr val="accent1">
                    <a:lumMod val="95000"/>
                  </a:schemeClr>
                </a:solidFill>
                <a:latin typeface="Verdana" pitchFamily="34" charset="0"/>
              </a:rPr>
              <a:t>Protective Systems Options</a:t>
            </a:r>
          </a:p>
          <a:p>
            <a:pPr marL="457200" indent="-457200">
              <a:lnSpc>
                <a:spcPct val="80000"/>
              </a:lnSpc>
              <a:buFontTx/>
              <a:buChar char="-"/>
              <a:tabLst>
                <a:tab pos="228600" algn="l"/>
              </a:tabLst>
              <a:defRPr/>
            </a:pPr>
            <a:endParaRPr lang="en-US" sz="2400" dirty="0">
              <a:solidFill>
                <a:schemeClr val="accent1">
                  <a:lumMod val="95000"/>
                </a:schemeClr>
              </a:solidFill>
              <a:latin typeface="Verdana" pitchFamily="34" charset="0"/>
            </a:endParaRPr>
          </a:p>
          <a:p>
            <a:pPr marL="457200" indent="-457200">
              <a:lnSpc>
                <a:spcPct val="80000"/>
              </a:lnSpc>
              <a:buFontTx/>
              <a:buChar char="-"/>
              <a:tabLst>
                <a:tab pos="228600" algn="l"/>
              </a:tabLst>
              <a:defRPr/>
            </a:pPr>
            <a:r>
              <a:rPr lang="en-US" sz="2400" dirty="0">
                <a:solidFill>
                  <a:schemeClr val="accent1">
                    <a:lumMod val="95000"/>
                  </a:schemeClr>
                </a:solidFill>
                <a:latin typeface="Verdana" pitchFamily="34" charset="0"/>
              </a:rPr>
              <a:t>Common OSS Scenario’s</a:t>
            </a:r>
          </a:p>
          <a:p>
            <a:pPr marL="457200" indent="-457200">
              <a:lnSpc>
                <a:spcPct val="80000"/>
              </a:lnSpc>
              <a:buFont typeface="Wingdings" panose="05000000000000000000" pitchFamily="2" charset="2"/>
              <a:buNone/>
              <a:tabLst>
                <a:tab pos="228600" algn="l"/>
              </a:tabLst>
              <a:defRPr/>
            </a:pPr>
            <a:endParaRPr lang="en-US" sz="2400" dirty="0">
              <a:solidFill>
                <a:schemeClr val="accent1">
                  <a:lumMod val="95000"/>
                </a:schemeClr>
              </a:solidFill>
              <a:latin typeface="Verdana" pitchFamily="34" charset="0"/>
            </a:endParaRPr>
          </a:p>
          <a:p>
            <a:pPr marL="457200" indent="-457200">
              <a:lnSpc>
                <a:spcPct val="80000"/>
              </a:lnSpc>
              <a:buFontTx/>
              <a:buChar char="-"/>
              <a:tabLst>
                <a:tab pos="228600" algn="l"/>
              </a:tabLst>
              <a:defRPr/>
            </a:pPr>
            <a:endParaRPr lang="en-US" sz="2400" dirty="0">
              <a:solidFill>
                <a:schemeClr val="accent1">
                  <a:lumMod val="95000"/>
                </a:schemeClr>
              </a:solidFill>
              <a:latin typeface="Verdana" pitchFamily="34" charset="0"/>
            </a:endParaRPr>
          </a:p>
          <a:p>
            <a:pPr>
              <a:defRPr/>
            </a:pPr>
            <a:endParaRPr lang="en-US" sz="2400" dirty="0">
              <a:solidFill>
                <a:schemeClr val="accent1">
                  <a:lumMod val="95000"/>
                </a:schemeClr>
              </a:solidFill>
            </a:endParaRPr>
          </a:p>
        </p:txBody>
      </p:sp>
      <p:pic>
        <p:nvPicPr>
          <p:cNvPr id="21508" name="Picture 1 of 1" descr="trench with protection in place" title="Pictur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29400" y="4102100"/>
            <a:ext cx="2514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Atmosphere testing equipment</a:t>
            </a:r>
          </a:p>
        </p:txBody>
      </p:sp>
      <p:pic>
        <p:nvPicPr>
          <p:cNvPr id="97282" name="Picture 1 of 1" descr="Four various wearable gas detectors"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descr="Hazardous atmospheres (cont’d)&#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14</a:t>
            </a:r>
          </a:p>
        </p:txBody>
      </p:sp>
      <p:sp>
        <p:nvSpPr>
          <p:cNvPr id="99331" name="Text box 1 of 1" descr="(a) Testing and controls. In addition to the requirements set forth in the rule to prevent exposure to harmful levels of atmospheric contaminants and to assure acceptable atmospheric conditions, the following requirements apply:&#10;&#10;(ii) You must take adequate precautions to prevent employee exposure to atmospheres containing less than 19.5 percent oxygen and other hazardous atmospheres. These precautions include providing proper respiratory protection or ventilation.&#10;" title="Hazardous atmospheres (cont’d)"/>
          <p:cNvSpPr>
            <a:spLocks noChangeArrowheads="1"/>
          </p:cNvSpPr>
          <p:nvPr/>
        </p:nvSpPr>
        <p:spPr bwMode="auto">
          <a:xfrm>
            <a:off x="376238" y="1524000"/>
            <a:ext cx="8763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(7) </a:t>
            </a:r>
            <a:r>
              <a:rPr lang="en-US" altLang="en-US" u="sng" dirty="0">
                <a:solidFill>
                  <a:schemeClr val="tx1"/>
                </a:solidFill>
              </a:rPr>
              <a:t>Hazardous atmospheres (cont’d)</a:t>
            </a:r>
          </a:p>
          <a:p>
            <a:pPr>
              <a:spcBef>
                <a:spcPct val="0"/>
              </a:spcBef>
              <a:buClrTx/>
              <a:buFontTx/>
              <a:buNone/>
            </a:pPr>
            <a:endParaRPr lang="en-US" altLang="en-US" u="sng" dirty="0">
              <a:solidFill>
                <a:schemeClr val="tx1"/>
              </a:solidFill>
            </a:endParaRPr>
          </a:p>
          <a:p>
            <a:pPr>
              <a:spcBef>
                <a:spcPct val="0"/>
              </a:spcBef>
              <a:buClrTx/>
              <a:buFontTx/>
              <a:buNone/>
            </a:pPr>
            <a:r>
              <a:rPr lang="en-US" altLang="en-US" sz="2000" dirty="0">
                <a:solidFill>
                  <a:schemeClr val="tx1"/>
                </a:solidFill>
              </a:rPr>
              <a:t>(a) Testing and controls. In addition to the requirements set forth in the rule to prevent exposure to harmful levels of atmospheric contaminants and to assure acceptable atmospheric conditions, the following requirements apply:</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(ii) You must take adequate precautions to prevent employee exposure to atmospheres containing less than 19.5 percent oxygen and other hazardous atmospheres. These precautions include providing proper respiratory protection or ventilation.</a:t>
            </a:r>
          </a:p>
          <a:p>
            <a:pPr>
              <a:spcBef>
                <a:spcPct val="0"/>
              </a:spcBef>
              <a:buClrTx/>
              <a:buFontTx/>
              <a:buNone/>
            </a:pPr>
            <a:endParaRPr lang="en-US" altLang="en-US" sz="2000" dirty="0">
              <a:solidFill>
                <a:schemeClr val="tx1"/>
              </a:solidFill>
            </a:endParaRP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descr="Hazardous atmospheres (cont’d)&#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15</a:t>
            </a:r>
          </a:p>
        </p:txBody>
      </p:sp>
      <p:sp>
        <p:nvSpPr>
          <p:cNvPr id="101379" name="Text box 1 of 1" descr=" Emergency rescue equipment.&#10;&#10;(i) Emergency rescue equipment, such as breathing apparatus, a safety harness and line, or a basket stretcher, must be readily available where hazardous atmospheric conditions exist or may reasonably be expected to develop during work in an excavation. This equipment must be attended when in use.&#10;" title="Hazardous atmospheres (cont’d)"/>
          <p:cNvSpPr>
            <a:spLocks noChangeArrowheads="1"/>
          </p:cNvSpPr>
          <p:nvPr/>
        </p:nvSpPr>
        <p:spPr bwMode="auto">
          <a:xfrm>
            <a:off x="381000" y="1524000"/>
            <a:ext cx="8763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(7) </a:t>
            </a:r>
            <a:r>
              <a:rPr lang="en-US" altLang="en-US" u="sng" dirty="0">
                <a:solidFill>
                  <a:schemeClr val="tx1"/>
                </a:solidFill>
              </a:rPr>
              <a:t>Hazardous atmospheres (cont’d)</a:t>
            </a:r>
          </a:p>
          <a:p>
            <a:pPr>
              <a:spcBef>
                <a:spcPct val="0"/>
              </a:spcBef>
              <a:buClrTx/>
              <a:buFontTx/>
              <a:buNone/>
            </a:pPr>
            <a:endParaRPr lang="en-US" altLang="en-US" u="sng" dirty="0">
              <a:solidFill>
                <a:schemeClr val="tx1"/>
              </a:solidFill>
            </a:endParaRPr>
          </a:p>
          <a:p>
            <a:pPr>
              <a:spcBef>
                <a:spcPct val="0"/>
              </a:spcBef>
              <a:buClrTx/>
              <a:buFontTx/>
              <a:buNone/>
            </a:pPr>
            <a:r>
              <a:rPr lang="en-US" altLang="en-US" sz="2000" dirty="0">
                <a:solidFill>
                  <a:schemeClr val="tx1"/>
                </a:solidFill>
              </a:rPr>
              <a:t>(b) Emergency rescue equipment.</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a:t>
            </a:r>
            <a:r>
              <a:rPr lang="en-US" altLang="en-US" sz="2000" dirty="0" err="1">
                <a:solidFill>
                  <a:schemeClr val="tx1"/>
                </a:solidFill>
              </a:rPr>
              <a:t>i</a:t>
            </a:r>
            <a:r>
              <a:rPr lang="en-US" altLang="en-US" sz="2000" dirty="0">
                <a:solidFill>
                  <a:schemeClr val="tx1"/>
                </a:solidFill>
              </a:rPr>
              <a:t>) Emergency rescue equipment, such as breathing apparatus, a safety harness and line, or a basket stretcher, must be readily available where hazardous atmospheric conditions exist or may reasonably be expected to develop during work in an excavation. This equipment must be attended when in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equipment</a:t>
            </a:r>
          </a:p>
        </p:txBody>
      </p:sp>
      <p:pic>
        <p:nvPicPr>
          <p:cNvPr id="103426" name="Picture 1 of 1" descr="Transition slide with picture of safety gear"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25" y="1371600"/>
            <a:ext cx="9109075"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itle 1" descr="Hazardous atmospheres (cont’d)&#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a:t>
            </a:r>
          </a:p>
        </p:txBody>
      </p:sp>
      <p:sp>
        <p:nvSpPr>
          <p:cNvPr id="105475" name="Text box 1 of 1" descr="Testing and controls. In addition to the requirements set forth in the rule to prevent exposure to harmful levels of atmospheric contaminants and to assure acceptable atmospheric conditions, the following requirements apply:&#10;&#10;(iii) You must take adequate precaution such as providing ventilation, to prevent employee exposure to an atmosphere containing a concentration of a flammable gas in excess of 10 percent of the lower flammable limit of the gas.&#10;&#10;(iv) When controls are used that are intended to reduce the level of atmospheric contaminants to acceptable levels, you must conduct testing as often as necessary to ensure that the atmosphere remains safe.&#10;" title="Hazardous atmospheres (cont’d)"/>
          <p:cNvSpPr>
            <a:spLocks noChangeArrowheads="1"/>
          </p:cNvSpPr>
          <p:nvPr/>
        </p:nvSpPr>
        <p:spPr bwMode="auto">
          <a:xfrm>
            <a:off x="381000" y="1600200"/>
            <a:ext cx="8763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(7) </a:t>
            </a:r>
            <a:r>
              <a:rPr lang="en-US" altLang="en-US" u="sng" dirty="0">
                <a:solidFill>
                  <a:schemeClr val="tx1"/>
                </a:solidFill>
              </a:rPr>
              <a:t>Hazardous atmospheres (cont’d)</a:t>
            </a:r>
          </a:p>
          <a:p>
            <a:pPr>
              <a:spcBef>
                <a:spcPct val="0"/>
              </a:spcBef>
              <a:buClrTx/>
              <a:buFontTx/>
              <a:buNone/>
            </a:pPr>
            <a:endParaRPr lang="en-US" altLang="en-US" u="sng" dirty="0">
              <a:solidFill>
                <a:schemeClr val="tx1"/>
              </a:solidFill>
            </a:endParaRPr>
          </a:p>
          <a:p>
            <a:pPr>
              <a:spcBef>
                <a:spcPct val="0"/>
              </a:spcBef>
              <a:buClrTx/>
              <a:buFontTx/>
              <a:buNone/>
            </a:pPr>
            <a:r>
              <a:rPr lang="en-US" altLang="en-US" sz="2000" dirty="0">
                <a:solidFill>
                  <a:schemeClr val="tx1"/>
                </a:solidFill>
              </a:rPr>
              <a:t>(a) Testing and controls. In addition to the requirements set forth in the rule to prevent exposure to harmful levels of atmospheric contaminants and to assure acceptable atmospheric conditions, the following requirements apply:</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(iii) You must take adequate precaution such as providing ventilation, to prevent employee exposure to an atmosphere containing a concentration of a flammable gas in excess of 10 percent of the lower flammable limit of the gas.</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(iv) When controls are used that are intended to reduce the level of atmospheric contaminants to acceptable levels, you must conduct testing as often as necessary to ensure that the atmosphere remains safe.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air supply</a:t>
            </a:r>
          </a:p>
        </p:txBody>
      </p:sp>
      <p:pic>
        <p:nvPicPr>
          <p:cNvPr id="107522" name="Picture 1 of 1" descr="Portable mechanically supplied air device" title="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85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descr="Protection from hazards associated with water accumulation.&#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16</a:t>
            </a:r>
          </a:p>
        </p:txBody>
      </p:sp>
      <p:sp>
        <p:nvSpPr>
          <p:cNvPr id="109571" name="Text box 1 of 1" descr=") Employees must not work in excavations in which there is accumulated water, or in excavations in which water is accumulating, unless adequate precautions have been taken to protect employees against the hazards posed by water accumulation. &#10;&#10;The precautions necessary to protect employees adequately vary with each situation, but could include special support or shield systems to protect from cave-ins, water removal to control the level of accumulating water, or use of a safety harness and lifeline.&#10;" title="Protection from hazards associated with water accumulation."/>
          <p:cNvSpPr>
            <a:spLocks noChangeArrowheads="1"/>
          </p:cNvSpPr>
          <p:nvPr/>
        </p:nvSpPr>
        <p:spPr bwMode="auto">
          <a:xfrm>
            <a:off x="381000" y="1752600"/>
            <a:ext cx="8763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(8) </a:t>
            </a:r>
            <a:r>
              <a:rPr lang="en-US" altLang="en-US" u="sng" dirty="0">
                <a:solidFill>
                  <a:schemeClr val="tx1"/>
                </a:solidFill>
              </a:rPr>
              <a:t>Protection from hazards associated with water accumulation.</a:t>
            </a:r>
          </a:p>
          <a:p>
            <a:pPr>
              <a:spcBef>
                <a:spcPct val="0"/>
              </a:spcBef>
              <a:buClrTx/>
              <a:buFontTx/>
              <a:buNone/>
            </a:pPr>
            <a:endParaRPr lang="en-US" altLang="en-US" u="sng" dirty="0">
              <a:solidFill>
                <a:schemeClr val="tx1"/>
              </a:solidFill>
            </a:endParaRPr>
          </a:p>
          <a:p>
            <a:pPr>
              <a:spcBef>
                <a:spcPct val="0"/>
              </a:spcBef>
              <a:buClrTx/>
              <a:buFontTx/>
              <a:buNone/>
            </a:pPr>
            <a:r>
              <a:rPr lang="en-US" altLang="en-US" sz="2000" dirty="0">
                <a:solidFill>
                  <a:schemeClr val="tx1"/>
                </a:solidFill>
              </a:rPr>
              <a:t>(a) Employees must not work in excavations in which there is accumulated water, or in excavations in which water is accumulating, unless adequate precautions have been taken to protect employees against the hazards posed by water accumulation.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The precautions necessary to protect employees adequately vary with each situation, but could include special support or shield systems to protect from cave-ins, water removal to control the level of accumulating water, or use of a safety harness and lifeline.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3330575" cy="2773362"/>
          </a:xfrm>
        </p:spPr>
        <p:txBody>
          <a:bodyPr/>
          <a:lstStyle/>
          <a:p>
            <a:r>
              <a:rPr lang="en-US" b="0" dirty="0">
                <a:latin typeface="Verdana" panose="020B0604030504040204" pitchFamily="34" charset="0"/>
                <a:ea typeface="Verdana" panose="020B0604030504040204" pitchFamily="34" charset="0"/>
                <a:cs typeface="Verdana" panose="020B0604030504040204" pitchFamily="34" charset="0"/>
              </a:rPr>
              <a:t>Water accumulation in excavation</a:t>
            </a:r>
          </a:p>
        </p:txBody>
      </p:sp>
      <p:pic>
        <p:nvPicPr>
          <p:cNvPr id="3" name="Picture 2" title="Trench excavation with wat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4621" y="0"/>
            <a:ext cx="5350476"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descr="Protection from hazards associated with water accumulation – cont’d&#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17</a:t>
            </a:r>
          </a:p>
        </p:txBody>
      </p:sp>
      <p:sp>
        <p:nvSpPr>
          <p:cNvPr id="113667" name="Text box 1 of 1" descr="If water is controlled or prevented from accumulating by the use of water removal equipment, the water removal equipment and operations must be monitored by a competent person to ensure proper operation.&#10;&#10;(c) If excavation work interrupts the natural drainage of surface water (such as streams), you must use diversion ditches, dikes, or other suitable means to prevent surface water from entering the excavation and to provide adequate drainage of the area adjacent to the excavation. Excavations subject to runoff from heavy rains will require an inspection by a competent person and compliance with this subsection.&#10;" title="Protection from hazards associated with water accumulation "/>
          <p:cNvSpPr>
            <a:spLocks noChangeArrowheads="1"/>
          </p:cNvSpPr>
          <p:nvPr/>
        </p:nvSpPr>
        <p:spPr bwMode="auto">
          <a:xfrm>
            <a:off x="381000" y="1752600"/>
            <a:ext cx="8763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a:t>
            </a:r>
            <a:r>
              <a:rPr lang="en-US" altLang="en-US" u="sng" dirty="0">
                <a:solidFill>
                  <a:schemeClr val="tx1"/>
                </a:solidFill>
              </a:rPr>
              <a:t>8) Protection from hazards associated with water accumulation</a:t>
            </a:r>
            <a:r>
              <a:rPr lang="en-US" altLang="en-US" dirty="0">
                <a:solidFill>
                  <a:schemeClr val="tx1"/>
                </a:solidFill>
              </a:rPr>
              <a:t> – cont’d</a:t>
            </a:r>
          </a:p>
          <a:p>
            <a:pPr>
              <a:spcBef>
                <a:spcPct val="0"/>
              </a:spcBef>
              <a:buClrTx/>
              <a:buFontTx/>
              <a:buNone/>
            </a:pPr>
            <a:endParaRPr lang="en-US" altLang="en-US" dirty="0">
              <a:solidFill>
                <a:schemeClr val="tx1"/>
              </a:solidFill>
            </a:endParaRPr>
          </a:p>
          <a:p>
            <a:pPr>
              <a:spcBef>
                <a:spcPct val="0"/>
              </a:spcBef>
              <a:buClrTx/>
              <a:buFontTx/>
              <a:buNone/>
            </a:pPr>
            <a:r>
              <a:rPr lang="en-US" altLang="en-US" sz="2000" dirty="0">
                <a:solidFill>
                  <a:schemeClr val="tx1"/>
                </a:solidFill>
              </a:rPr>
              <a:t>(b) If water is controlled or prevented from accumulating by the use of water removal equipment, the water removal equipment and operations </a:t>
            </a:r>
            <a:r>
              <a:rPr lang="en-US" altLang="en-US" sz="2000" u="sng" dirty="0">
                <a:solidFill>
                  <a:schemeClr val="tx1"/>
                </a:solidFill>
              </a:rPr>
              <a:t>must be monitored by a competent person </a:t>
            </a:r>
            <a:r>
              <a:rPr lang="en-US" altLang="en-US" sz="2000" dirty="0">
                <a:solidFill>
                  <a:schemeClr val="tx1"/>
                </a:solidFill>
              </a:rPr>
              <a:t>to ensure proper operation.</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(c) If excavation work interrupts the natural drainage of surface water (such as streams), you must use diversion ditches, dikes, or other suitable means to prevent surface water from entering the excavation and to provide adequate drainage of the area adjacent to the excavation. </a:t>
            </a:r>
            <a:r>
              <a:rPr lang="en-US" altLang="en-US" sz="2000" u="sng" dirty="0">
                <a:solidFill>
                  <a:schemeClr val="tx1"/>
                </a:solidFill>
              </a:rPr>
              <a:t>Excavations subject to runoff from heavy rains will require an inspection by a competent person and compliance with this subsection.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3127375" cy="2849562"/>
          </a:xfrm>
        </p:spPr>
        <p:txBody>
          <a:bodyPr/>
          <a:lstStyle/>
          <a:p>
            <a:r>
              <a:rPr lang="en-US" b="0" dirty="0">
                <a:latin typeface="Verdana" panose="020B0604030504040204" pitchFamily="34" charset="0"/>
                <a:ea typeface="Verdana" panose="020B0604030504040204" pitchFamily="34" charset="0"/>
                <a:cs typeface="Verdana" panose="020B0604030504040204" pitchFamily="34" charset="0"/>
              </a:rPr>
              <a:t>Floated tanks in a repair situation</a:t>
            </a:r>
          </a:p>
        </p:txBody>
      </p:sp>
      <p:pic>
        <p:nvPicPr>
          <p:cNvPr id="115714" name="Picture 1 of 1" descr="Boyant tanks floated out of ground with high water table" title="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5575" y="-17463"/>
            <a:ext cx="51784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506" name="Title 1" title="Introduction to the osha Excavation standard"/>
          <p:cNvSpPr>
            <a:spLocks noGrp="1"/>
          </p:cNvSpPr>
          <p:nvPr>
            <p:ph type="title"/>
          </p:nvPr>
        </p:nvSpPr>
        <p:spPr>
          <a:xfrm>
            <a:off x="141515" y="381000"/>
            <a:ext cx="8966718" cy="479822"/>
          </a:xfrm>
        </p:spPr>
        <p:txBody>
          <a:bodyPr>
            <a:noAutofit/>
          </a:bodyPr>
          <a:lstStyle/>
          <a:p>
            <a:pPr>
              <a:lnSpc>
                <a:spcPct val="80000"/>
              </a:lnSpc>
              <a:tabLst>
                <a:tab pos="171450" algn="l"/>
              </a:tabLst>
              <a:defRPr/>
            </a:pPr>
            <a:r>
              <a:rPr lang="en-US" sz="3200" dirty="0">
                <a:solidFill>
                  <a:srgbClr val="FFE05B"/>
                </a:solidFill>
                <a:latin typeface="Verdana" panose="020B0604030504040204" pitchFamily="34" charset="0"/>
                <a:ea typeface="Verdana" panose="020B0604030504040204" pitchFamily="34" charset="0"/>
                <a:cs typeface="Verdana" panose="020B0604030504040204" pitchFamily="34" charset="0"/>
              </a:rPr>
              <a:t>Introduction to the osha Excavation standard </a:t>
            </a:r>
            <a:r>
              <a:rPr lang="en-US" sz="200" dirty="0">
                <a:solidFill>
                  <a:srgbClr val="FFE05B"/>
                </a:solidFill>
                <a:latin typeface="Verdana" panose="020B0604030504040204" pitchFamily="34" charset="0"/>
                <a:ea typeface="Verdana" panose="020B0604030504040204" pitchFamily="34" charset="0"/>
                <a:cs typeface="Verdana" panose="020B0604030504040204" pitchFamily="34" charset="0"/>
              </a:rPr>
              <a:t>1</a:t>
            </a:r>
          </a:p>
        </p:txBody>
      </p:sp>
      <p:sp>
        <p:nvSpPr>
          <p:cNvPr id="3" name="Text Box 1 of 1" descr="What is OSHA?&#10;Occupational Safety and Health Administration &#10;&#10;Why was it created?&#10;Because of an increase in the number of fatalities, in 1970 Congress created the Agency. &#10;&#10;What is their Authority?&#10;OSHA is responsible to create and enforce standards for employers and their employee to follow for safety in the workplace.&#10;" title="Introduction to the OSHA Excavation Standard"/>
          <p:cNvSpPr>
            <a:spLocks noGrp="1"/>
          </p:cNvSpPr>
          <p:nvPr>
            <p:ph idx="1"/>
          </p:nvPr>
        </p:nvSpPr>
        <p:spPr>
          <a:xfrm>
            <a:off x="990600" y="2667000"/>
            <a:ext cx="5886450" cy="3143250"/>
          </a:xfrm>
        </p:spPr>
        <p:txBody>
          <a:bodyPr>
            <a:noAutofit/>
          </a:bodyPr>
          <a:lstStyle/>
          <a:p>
            <a:pPr marL="0" indent="0">
              <a:lnSpc>
                <a:spcPct val="80000"/>
              </a:lnSpc>
              <a:buNone/>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What is OSHA?</a:t>
            </a:r>
          </a:p>
          <a:p>
            <a:pPr>
              <a:lnSpc>
                <a:spcPct val="80000"/>
              </a:lnSpc>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Occupational Safety and Health Administration </a:t>
            </a:r>
          </a:p>
          <a:p>
            <a:pPr>
              <a:lnSpc>
                <a:spcPct val="80000"/>
              </a:lnSpc>
              <a:tabLst>
                <a:tab pos="171450" algn="l"/>
              </a:tabLst>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nSpc>
                <a:spcPct val="80000"/>
              </a:lnSpc>
              <a:buNone/>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Why was it created?</a:t>
            </a:r>
          </a:p>
          <a:p>
            <a:pPr>
              <a:lnSpc>
                <a:spcPct val="80000"/>
              </a:lnSpc>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Because of an increase in the number of fatalities, in 1970 Congress created the Agency. </a:t>
            </a:r>
          </a:p>
          <a:p>
            <a:pPr marL="0" indent="0">
              <a:lnSpc>
                <a:spcPct val="80000"/>
              </a:lnSpc>
              <a:buNone/>
              <a:tabLst>
                <a:tab pos="171450" algn="l"/>
              </a:tabLst>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nSpc>
                <a:spcPct val="80000"/>
              </a:lnSpc>
              <a:buNone/>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What is their Authority?</a:t>
            </a:r>
          </a:p>
          <a:p>
            <a:pPr marL="0" indent="0">
              <a:lnSpc>
                <a:spcPct val="80000"/>
              </a:lnSpc>
              <a:buNone/>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OSHA is responsible to create and enforce standards for employers and their employee to follow for safety in the workplace.</a:t>
            </a:r>
          </a:p>
          <a:p>
            <a:pPr marL="0" indent="0">
              <a:lnSpc>
                <a:spcPct val="80000"/>
              </a:lnSpc>
              <a:buNone/>
              <a:tabLst>
                <a:tab pos="171450" algn="l"/>
              </a:tabLst>
              <a:defRPr/>
            </a:pPr>
            <a:endParaRPr lang="en-US" sz="1800" dirty="0">
              <a:latin typeface="+mj-lt"/>
            </a:endParaRPr>
          </a:p>
          <a:p>
            <a:pPr marL="0" indent="0">
              <a:lnSpc>
                <a:spcPct val="80000"/>
              </a:lnSpc>
              <a:buNone/>
              <a:tabLst>
                <a:tab pos="171450" algn="l"/>
              </a:tabLst>
              <a:defRPr/>
            </a:pPr>
            <a:endParaRPr lang="en-US" sz="1800" dirty="0">
              <a:latin typeface="+mj-lt"/>
            </a:endParaRPr>
          </a:p>
        </p:txBody>
      </p:sp>
      <p:pic>
        <p:nvPicPr>
          <p:cNvPr id="21508" name="Picture 1 of 1" descr="trenching2.jpg" title="pipe in excavation with trench box"/>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8050" y="3933825"/>
            <a:ext cx="18859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054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itle 1" descr="Stability of adjacent structures&#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18</a:t>
            </a:r>
          </a:p>
        </p:txBody>
      </p:sp>
      <p:sp>
        <p:nvSpPr>
          <p:cNvPr id="117763" name="Text box 1 of 1" descr="Where the stability of adjoining buildings, walls, or other structures is endangered by excavation operations, you must provide support systems such as shoring, bracing, or underpinning to ensure the stability of such structures for the protection of employees.&#10;" title="Stability of adjacent structures"/>
          <p:cNvSpPr>
            <a:spLocks noChangeArrowheads="1"/>
          </p:cNvSpPr>
          <p:nvPr/>
        </p:nvSpPr>
        <p:spPr bwMode="auto">
          <a:xfrm>
            <a:off x="381000" y="1752600"/>
            <a:ext cx="8763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(9) </a:t>
            </a:r>
            <a:r>
              <a:rPr lang="en-US" altLang="en-US" u="sng" dirty="0">
                <a:solidFill>
                  <a:schemeClr val="tx1"/>
                </a:solidFill>
              </a:rPr>
              <a:t>Stability of adjacent structures</a:t>
            </a:r>
          </a:p>
          <a:p>
            <a:pPr>
              <a:spcBef>
                <a:spcPct val="0"/>
              </a:spcBef>
              <a:buClrTx/>
              <a:buFontTx/>
              <a:buNone/>
            </a:pPr>
            <a:endParaRPr lang="en-US" altLang="en-US" u="sng" dirty="0">
              <a:solidFill>
                <a:schemeClr val="tx1"/>
              </a:solidFill>
            </a:endParaRPr>
          </a:p>
          <a:p>
            <a:pPr>
              <a:spcBef>
                <a:spcPct val="0"/>
              </a:spcBef>
              <a:buClrTx/>
              <a:buFontTx/>
              <a:buNone/>
            </a:pPr>
            <a:r>
              <a:rPr lang="en-US" altLang="en-US" sz="2000" dirty="0">
                <a:solidFill>
                  <a:schemeClr val="tx1"/>
                </a:solidFill>
              </a:rPr>
              <a:t>(a) Where the stability of adjoining buildings, walls, or other structures is endangered by excavation operations, you must provide support systems such as shoring, bracing, or underpinning to ensure the stability of such structures for the protection of employees.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Tight working conditions</a:t>
            </a:r>
          </a:p>
        </p:txBody>
      </p:sp>
      <p:pic>
        <p:nvPicPr>
          <p:cNvPr id="119810" name="Picture 1 of 1" descr="Mini excavator in tight working conditions between two homes" title="Picture"/>
          <p:cNvPicPr>
            <a:picLocks noChangeAspect="1" noChangeArrowheads="1"/>
          </p:cNvPicPr>
          <p:nvPr/>
        </p:nvPicPr>
        <p:blipFill>
          <a:blip r:embed="rId3" cstate="email">
            <a:extLst>
              <a:ext uri="{28A0092B-C50C-407E-A947-70E740481C1C}">
                <a14:useLocalDpi xmlns:a14="http://schemas.microsoft.com/office/drawing/2010/main"/>
              </a:ext>
            </a:extLst>
          </a:blip>
          <a:srcRect r="-833"/>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descr="Stability of adjacent structures "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19</a:t>
            </a:r>
          </a:p>
        </p:txBody>
      </p:sp>
      <p:sp>
        <p:nvSpPr>
          <p:cNvPr id="121859" name="Text box 1 of 1" descr="You must not permit excavation below the level of the base or footing of any foundation or retaining wall that could be reasonably expected to pose a hazard to employees except when:&#10;&#10;(i) A support system, such as underpinning, is provided to ensure the safety of employees and the stability of the structure; or&#10;(ii) The excavation is in stable rock; or&#10;(iii) A registered professional engineer has approved the determination that the structure is sufficiently removed from the excavation so as to be unaffected by the excavation activity; or&#10;(iv) A registered professional engineer has approved the determination that such excavation work will not pose a hazard to employees.&#10;" title="Stability of adjacent structures - cont'd"/>
          <p:cNvSpPr>
            <a:spLocks noChangeArrowheads="1"/>
          </p:cNvSpPr>
          <p:nvPr/>
        </p:nvSpPr>
        <p:spPr bwMode="auto">
          <a:xfrm>
            <a:off x="381000" y="1752600"/>
            <a:ext cx="8763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(9) </a:t>
            </a:r>
            <a:r>
              <a:rPr lang="en-US" altLang="en-US" u="sng" dirty="0">
                <a:solidFill>
                  <a:schemeClr val="tx1"/>
                </a:solidFill>
              </a:rPr>
              <a:t>Stability of adjacent structures</a:t>
            </a:r>
            <a:r>
              <a:rPr lang="en-US" altLang="en-US" dirty="0">
                <a:solidFill>
                  <a:schemeClr val="tx1"/>
                </a:solidFill>
              </a:rPr>
              <a:t> – cont’d</a:t>
            </a:r>
            <a:endParaRPr lang="en-US" altLang="en-US" u="sng" dirty="0">
              <a:solidFill>
                <a:schemeClr val="tx1"/>
              </a:solidFill>
            </a:endParaRPr>
          </a:p>
          <a:p>
            <a:pPr>
              <a:spcBef>
                <a:spcPct val="0"/>
              </a:spcBef>
              <a:buClrTx/>
              <a:buFontTx/>
              <a:buNone/>
            </a:pPr>
            <a:endParaRPr lang="en-US" altLang="en-US" sz="1600" dirty="0">
              <a:solidFill>
                <a:schemeClr val="tx1"/>
              </a:solidFill>
            </a:endParaRPr>
          </a:p>
          <a:p>
            <a:pPr>
              <a:spcBef>
                <a:spcPct val="0"/>
              </a:spcBef>
              <a:buClrTx/>
              <a:buFontTx/>
              <a:buNone/>
            </a:pPr>
            <a:r>
              <a:rPr lang="en-US" altLang="en-US" sz="2000" dirty="0">
                <a:solidFill>
                  <a:schemeClr val="tx1"/>
                </a:solidFill>
              </a:rPr>
              <a:t>(b) You must not permit excavation below the level of the base or footing of any foundation or retaining wall that could be reasonably expected to pose a hazard to employees except when:</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a:t>
            </a:r>
            <a:r>
              <a:rPr lang="en-US" altLang="en-US" sz="2000" dirty="0" err="1">
                <a:solidFill>
                  <a:schemeClr val="tx1"/>
                </a:solidFill>
              </a:rPr>
              <a:t>i</a:t>
            </a:r>
            <a:r>
              <a:rPr lang="en-US" altLang="en-US" sz="2000" dirty="0">
                <a:solidFill>
                  <a:schemeClr val="tx1"/>
                </a:solidFill>
              </a:rPr>
              <a:t>) A support system, such as underpinning, is provided to ensure the safety of employees and the stability of the structure; or</a:t>
            </a:r>
          </a:p>
          <a:p>
            <a:pPr>
              <a:spcBef>
                <a:spcPct val="0"/>
              </a:spcBef>
              <a:buClrTx/>
              <a:buFontTx/>
              <a:buNone/>
            </a:pPr>
            <a:r>
              <a:rPr lang="en-US" altLang="en-US" sz="2000" dirty="0">
                <a:solidFill>
                  <a:schemeClr val="tx1"/>
                </a:solidFill>
              </a:rPr>
              <a:t>(ii) The excavation is in stable rock; or</a:t>
            </a:r>
          </a:p>
          <a:p>
            <a:pPr>
              <a:spcBef>
                <a:spcPct val="0"/>
              </a:spcBef>
              <a:buClrTx/>
              <a:buFontTx/>
              <a:buNone/>
            </a:pPr>
            <a:r>
              <a:rPr lang="en-US" altLang="en-US" sz="2000" dirty="0">
                <a:solidFill>
                  <a:schemeClr val="tx1"/>
                </a:solidFill>
              </a:rPr>
              <a:t>(iii) </a:t>
            </a:r>
            <a:r>
              <a:rPr lang="en-US" altLang="en-US" sz="2000" u="sng" dirty="0">
                <a:solidFill>
                  <a:schemeClr val="tx1"/>
                </a:solidFill>
              </a:rPr>
              <a:t>A registered professional engineer </a:t>
            </a:r>
            <a:r>
              <a:rPr lang="en-US" altLang="en-US" sz="2000" dirty="0">
                <a:solidFill>
                  <a:schemeClr val="tx1"/>
                </a:solidFill>
              </a:rPr>
              <a:t>has approved the determination that the structure is sufficiently removed from the excavation so as to be unaffected by the excavation activity; or</a:t>
            </a:r>
          </a:p>
          <a:p>
            <a:pPr>
              <a:spcBef>
                <a:spcPct val="0"/>
              </a:spcBef>
              <a:buClrTx/>
              <a:buFontTx/>
              <a:buNone/>
            </a:pPr>
            <a:r>
              <a:rPr lang="en-US" altLang="en-US" sz="2000" dirty="0">
                <a:solidFill>
                  <a:schemeClr val="tx1"/>
                </a:solidFill>
              </a:rPr>
              <a:t>(iv) </a:t>
            </a:r>
            <a:r>
              <a:rPr lang="en-US" altLang="en-US" sz="2000" u="sng" dirty="0">
                <a:solidFill>
                  <a:schemeClr val="tx1"/>
                </a:solidFill>
              </a:rPr>
              <a:t>A registered professional engineer </a:t>
            </a:r>
            <a:r>
              <a:rPr lang="en-US" altLang="en-US" sz="2000" dirty="0">
                <a:solidFill>
                  <a:schemeClr val="tx1"/>
                </a:solidFill>
              </a:rPr>
              <a:t>has approved the determination that such excavation work will not pose a hazard to employees.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itle 1" descr="Stability of adjacent structures – cont’d&#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20</a:t>
            </a:r>
          </a:p>
        </p:txBody>
      </p:sp>
      <p:sp>
        <p:nvSpPr>
          <p:cNvPr id="123907" name="Text box 1 of 1" descr="Sidewalks, pavements, and appurtenant structure must not be undermined unless a support system or another method of protection is provided to protect employees from the possible collapse of such structures.&#10;" title="Stability of adjacent structures – cont’d"/>
          <p:cNvSpPr>
            <a:spLocks noChangeArrowheads="1"/>
          </p:cNvSpPr>
          <p:nvPr/>
        </p:nvSpPr>
        <p:spPr bwMode="auto">
          <a:xfrm>
            <a:off x="381000" y="1752600"/>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(9) </a:t>
            </a:r>
            <a:r>
              <a:rPr lang="en-US" altLang="en-US" u="sng" dirty="0">
                <a:solidFill>
                  <a:schemeClr val="tx1"/>
                </a:solidFill>
              </a:rPr>
              <a:t>Stability of adjacent structures</a:t>
            </a:r>
            <a:r>
              <a:rPr lang="en-US" altLang="en-US" dirty="0">
                <a:solidFill>
                  <a:schemeClr val="tx1"/>
                </a:solidFill>
              </a:rPr>
              <a:t> – cont’d</a:t>
            </a:r>
            <a:endParaRPr lang="en-US" altLang="en-US" u="sng" dirty="0">
              <a:solidFill>
                <a:schemeClr val="tx1"/>
              </a:solidFill>
            </a:endParaRPr>
          </a:p>
          <a:p>
            <a:pPr>
              <a:spcBef>
                <a:spcPct val="0"/>
              </a:spcBef>
              <a:buClrTx/>
              <a:buFontTx/>
              <a:buNone/>
            </a:pPr>
            <a:endParaRPr lang="en-US" altLang="en-US" u="sng" dirty="0">
              <a:solidFill>
                <a:schemeClr val="tx1"/>
              </a:solidFill>
            </a:endParaRPr>
          </a:p>
          <a:p>
            <a:pPr>
              <a:spcBef>
                <a:spcPct val="0"/>
              </a:spcBef>
              <a:buClrTx/>
              <a:buFontTx/>
              <a:buNone/>
            </a:pPr>
            <a:endParaRPr lang="en-US" altLang="en-US" sz="1600" dirty="0">
              <a:solidFill>
                <a:schemeClr val="tx1"/>
              </a:solidFill>
            </a:endParaRPr>
          </a:p>
          <a:p>
            <a:pPr>
              <a:spcBef>
                <a:spcPct val="0"/>
              </a:spcBef>
              <a:buClrTx/>
              <a:buFontTx/>
              <a:buNone/>
            </a:pPr>
            <a:r>
              <a:rPr lang="en-US" altLang="en-US" sz="2400" dirty="0">
                <a:solidFill>
                  <a:schemeClr val="tx1"/>
                </a:solidFill>
              </a:rPr>
              <a:t>(c) Sidewalks, pavements, and appurtenant structure must not be undermined unless a support system or another method of protection is provided to protect employees from the possible collapse of such structures.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itle 1" descr="Protection of employees from loose rock or soil"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21</a:t>
            </a:r>
          </a:p>
        </p:txBody>
      </p:sp>
      <p:sp>
        <p:nvSpPr>
          <p:cNvPr id="2" name="Text box 1 of 1" descr="You must provide adequate protection to protect employees from loose rock or soil that could pose a hazard by falling or rolling from an excavation face. &#10;&#10;Such protection must consist of scaling to remove loose material; installation of protective barricades at intervals as necessary on the face to stop and contain falling material; or other means that provide equivalent protection.&#10;" title="Protection of employees from loose rock or soil">
            <a:extLst>
              <a:ext uri="{FF2B5EF4-FFF2-40B4-BE49-F238E27FC236}">
                <a16:creationId xmlns:a16="http://schemas.microsoft.com/office/drawing/2014/main" id="{5D296E5A-DF30-40A3-800B-65D653A9D18C}"/>
              </a:ext>
            </a:extLst>
          </p:cNvPr>
          <p:cNvSpPr/>
          <p:nvPr/>
        </p:nvSpPr>
        <p:spPr>
          <a:xfrm>
            <a:off x="381000" y="1752600"/>
            <a:ext cx="8763000" cy="3846513"/>
          </a:xfrm>
          <a:prstGeom prst="rect">
            <a:avLst/>
          </a:prstGeom>
        </p:spPr>
        <p:txBody>
          <a:bodyPr>
            <a:spAutoFit/>
          </a:bodyPr>
          <a:lstStyle/>
          <a:p>
            <a:pPr>
              <a:defRPr/>
            </a:pPr>
            <a:r>
              <a:rPr lang="en-US" sz="2800" u="sng" dirty="0"/>
              <a:t>(10) Protection of employees from loose rock or soil.</a:t>
            </a:r>
          </a:p>
          <a:p>
            <a:pPr>
              <a:defRPr/>
            </a:pPr>
            <a:endParaRPr lang="en-US" sz="2000" dirty="0"/>
          </a:p>
          <a:p>
            <a:pPr marL="457200" indent="-457200">
              <a:buFontTx/>
              <a:buAutoNum type="alphaLcParenBoth"/>
              <a:defRPr/>
            </a:pPr>
            <a:r>
              <a:rPr lang="en-US" sz="2200" dirty="0"/>
              <a:t>You must provide adequate protection to protect employees from loose rock or soil that could pose a hazard by falling or rolling from an excavation face. </a:t>
            </a:r>
          </a:p>
          <a:p>
            <a:pPr>
              <a:defRPr/>
            </a:pPr>
            <a:endParaRPr lang="en-US" sz="2200" dirty="0"/>
          </a:p>
          <a:p>
            <a:pPr lvl="1">
              <a:defRPr/>
            </a:pPr>
            <a:r>
              <a:rPr lang="en-US" sz="2200" dirty="0"/>
              <a:t>Such protection must consist of scaling to remove loose material; installation of protective barricades at intervals as necessary on the face to stop and contain falling material; or other means that provide equivalent protection.</a:t>
            </a:r>
          </a:p>
          <a:p>
            <a:pPr>
              <a:defRPr/>
            </a:pP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600200"/>
            <a:ext cx="4800600" cy="639762"/>
          </a:xfrm>
        </p:spPr>
        <p:txBody>
          <a:bodyPr/>
          <a:lstStyle/>
          <a:p>
            <a:r>
              <a:rPr lang="en-US" dirty="0"/>
              <a:t>Worker in bottom of excavation</a:t>
            </a:r>
          </a:p>
        </p:txBody>
      </p:sp>
      <p:pic>
        <p:nvPicPr>
          <p:cNvPr id="128002" name="Picture 1 of 1" descr="Worker kneeling down in trench with no protection"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066800"/>
            <a:ext cx="66294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o not do symbol">
            <a:extLst>
              <a:ext uri="{FF2B5EF4-FFF2-40B4-BE49-F238E27FC236}">
                <a16:creationId xmlns:a16="http://schemas.microsoft.com/office/drawing/2014/main" id="{6746FEA7-73E2-4A77-9A9D-2FDBB6BB93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8748" y="5105400"/>
            <a:ext cx="524301" cy="52430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descr="Protection of employees from loose rock or soil"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22</a:t>
            </a:r>
          </a:p>
        </p:txBody>
      </p:sp>
      <p:sp>
        <p:nvSpPr>
          <p:cNvPr id="130051" name="Text box 1 of 1" descr="You must protect employees from excavated or other materials or equipment that could pose a hazard by falling or rolling into excavations. &#10;&#10;Protection must be provided by placing and keeping such materials or equipment at least two feet from the edge of excavations, or by the use of retaining devices that are sufficient to prevent materials or equipment from falling or rolling into excavations, or by a combination of both if necessary.&#10;" title="Protection of employees from loose rock or soil"/>
          <p:cNvSpPr>
            <a:spLocks noChangeArrowheads="1"/>
          </p:cNvSpPr>
          <p:nvPr/>
        </p:nvSpPr>
        <p:spPr bwMode="auto">
          <a:xfrm>
            <a:off x="304800" y="1752600"/>
            <a:ext cx="8534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u="sng" dirty="0">
                <a:solidFill>
                  <a:schemeClr val="tx1"/>
                </a:solidFill>
              </a:rPr>
              <a:t>(10) Protection of employees from loose rock or soil.</a:t>
            </a:r>
          </a:p>
          <a:p>
            <a:pPr>
              <a:spcBef>
                <a:spcPct val="0"/>
              </a:spcBef>
              <a:buClrTx/>
              <a:buFontTx/>
              <a:buNone/>
            </a:pPr>
            <a:endParaRPr lang="en-US" altLang="en-US" sz="2000" dirty="0">
              <a:solidFill>
                <a:schemeClr val="tx1"/>
              </a:solidFill>
            </a:endParaRP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(b) You must protect employees from excavated or other materials or equipment that could pose a hazard by falling or rolling into excavations. </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Protection must be provided by placing and keeping such materials or equipment at least two feet from the edge of excavations, or by the use of retaining devices that are sufficient to prevent materials or equipment from falling or rolling into excavations, or by a combination of both if necessary.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93838"/>
            <a:ext cx="3657600" cy="3459162"/>
          </a:xfrm>
        </p:spPr>
        <p:txBody>
          <a:bodyPr/>
          <a:lstStyle/>
          <a:p>
            <a:r>
              <a:rPr lang="en-US" b="0" dirty="0">
                <a:latin typeface="Verdana" panose="020B0604030504040204" pitchFamily="34" charset="0"/>
                <a:ea typeface="Verdana" panose="020B0604030504040204" pitchFamily="34" charset="0"/>
                <a:cs typeface="Verdana" panose="020B0604030504040204" pitchFamily="34" charset="0"/>
              </a:rPr>
              <a:t>How does this happen?</a:t>
            </a:r>
          </a:p>
        </p:txBody>
      </p:sp>
      <p:pic>
        <p:nvPicPr>
          <p:cNvPr id="132098" name="Picture 1 of 1" descr="Worker in trench with no protection while bucket loader dumps material nearly on top of him."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5240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o not do symbol">
            <a:extLst>
              <a:ext uri="{FF2B5EF4-FFF2-40B4-BE49-F238E27FC236}">
                <a16:creationId xmlns:a16="http://schemas.microsoft.com/office/drawing/2014/main" id="{E591EA10-A957-4FC0-9780-9F1D32CEA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5791200"/>
            <a:ext cx="524301" cy="52430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itle 1" descr="Inspections"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23</a:t>
            </a:r>
          </a:p>
        </p:txBody>
      </p:sp>
      <p:sp>
        <p:nvSpPr>
          <p:cNvPr id="134147" name="Text box 1 of 1" descr="Daily inspections of excavations, the adjacent areas, and protective systems must be made by a competent person for evidence of a situation that could result in possible cave-ins, indications of failure of protective systems, hazardous atmospheres, or other hazardous conditions. &#10;&#10;An inspection must be conducted by the competent person prior to the start of work and as needed throughout the shift. &#10;&#10;Inspections must also be made after every rainstorm or other hazard increasing occurrence. These inspections are only required when employee exposure can be reasonably anticipated.&#10;" title="Inspections"/>
          <p:cNvSpPr>
            <a:spLocks noChangeArrowheads="1"/>
          </p:cNvSpPr>
          <p:nvPr/>
        </p:nvSpPr>
        <p:spPr bwMode="auto">
          <a:xfrm>
            <a:off x="381000" y="1752600"/>
            <a:ext cx="8763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(11) </a:t>
            </a:r>
            <a:r>
              <a:rPr lang="en-US" altLang="en-US" u="sng" dirty="0">
                <a:solidFill>
                  <a:schemeClr val="tx1"/>
                </a:solidFill>
              </a:rPr>
              <a:t>Inspections</a:t>
            </a:r>
            <a:endParaRPr lang="en-US" altLang="en-US" sz="2000" u="sng" dirty="0">
              <a:solidFill>
                <a:schemeClr val="tx1"/>
              </a:solidFill>
            </a:endParaRP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(a) Daily inspections of excavations, the adjacent areas, and protective systems must be made by a competent person for evidence of a situation that could result in possible cave-ins, indications of failure of protective systems, hazardous atmospheres, or other hazardous conditions.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u="sng" dirty="0">
                <a:solidFill>
                  <a:schemeClr val="tx1"/>
                </a:solidFill>
              </a:rPr>
              <a:t>An inspection must be conducted by the competent person prior to the start of work and as needed throughout the shift. </a:t>
            </a:r>
          </a:p>
          <a:p>
            <a:pPr>
              <a:spcBef>
                <a:spcPct val="0"/>
              </a:spcBef>
              <a:buClrTx/>
              <a:buFontTx/>
              <a:buNone/>
            </a:pPr>
            <a:endParaRPr lang="en-US" altLang="en-US" sz="2000" u="sng" dirty="0">
              <a:solidFill>
                <a:schemeClr val="tx1"/>
              </a:solidFill>
            </a:endParaRPr>
          </a:p>
          <a:p>
            <a:pPr>
              <a:spcBef>
                <a:spcPct val="0"/>
              </a:spcBef>
              <a:buClrTx/>
              <a:buFontTx/>
              <a:buNone/>
            </a:pPr>
            <a:r>
              <a:rPr lang="en-US" altLang="en-US" sz="2000" dirty="0">
                <a:solidFill>
                  <a:schemeClr val="tx1"/>
                </a:solidFill>
              </a:rPr>
              <a:t>Inspections must also be made after every rainstorm or other hazard increasing occurrence. These inspections are only required when employee exposure can be reasonably anticipated.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2819400" y="2667000"/>
            <a:ext cx="4572000" cy="639762"/>
          </a:xfrm>
        </p:spPr>
        <p:txBody>
          <a:bodyPr/>
          <a:lstStyle/>
          <a:p>
            <a:r>
              <a:rPr lang="en-US" dirty="0"/>
              <a:t>Daily inspections and records</a:t>
            </a:r>
          </a:p>
        </p:txBody>
      </p:sp>
      <p:pic>
        <p:nvPicPr>
          <p:cNvPr id="136194" name="Picture 1" descr="Worker with tablet and checkist doing inspection of work on an excavation"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143000"/>
            <a:ext cx="6397625"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 Box 1 of 1" descr="OSHA recently revised Subpart P, Excavations, of 29 CFR 1926.650, 29 CFR 1926.651, and 29 CFR 1926.652 with a purpose to:&#10;&#10;Make the standard easier to understand&#10;&#10;Permit the use of performance criteria where possible, and&#10;&#10;Provide employers with options when classifying soil and selecting employee protection methods&#10;" title="Introduction to the OSHA Excavation Standard"/>
          <p:cNvSpPr>
            <a:spLocks noGrp="1"/>
          </p:cNvSpPr>
          <p:nvPr>
            <p:ph idx="1"/>
          </p:nvPr>
        </p:nvSpPr>
        <p:spPr>
          <a:xfrm>
            <a:off x="398060" y="2286000"/>
            <a:ext cx="8593540" cy="3143250"/>
          </a:xfrm>
        </p:spPr>
        <p:txBody>
          <a:bodyPr>
            <a:noAutofit/>
          </a:bodyPr>
          <a:lstStyle/>
          <a:p>
            <a:pPr marL="0" indent="0" algn="ctr">
              <a:lnSpc>
                <a:spcPct val="80000"/>
              </a:lnSpc>
              <a:buNone/>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Excavating is recognized as one of the most hazardous construction operations. </a:t>
            </a:r>
          </a:p>
          <a:p>
            <a:pPr marL="0" indent="0" algn="ctr">
              <a:lnSpc>
                <a:spcPct val="80000"/>
              </a:lnSpc>
              <a:buNone/>
              <a:tabLst>
                <a:tab pos="171450" algn="l"/>
              </a:tabLst>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nSpc>
                <a:spcPct val="80000"/>
              </a:lnSpc>
              <a:buNone/>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OSHA recently revised Subpart P, </a:t>
            </a:r>
            <a:r>
              <a:rPr lang="en-US" sz="2400" i="1" dirty="0">
                <a:latin typeface="Verdana" panose="020B0604030504040204" pitchFamily="34" charset="0"/>
                <a:ea typeface="Verdana" panose="020B0604030504040204" pitchFamily="34" charset="0"/>
                <a:cs typeface="Verdana" panose="020B0604030504040204" pitchFamily="34" charset="0"/>
              </a:rPr>
              <a:t>Excavations</a:t>
            </a:r>
            <a:r>
              <a:rPr lang="en-US" sz="2400" dirty="0">
                <a:latin typeface="Verdana" panose="020B0604030504040204" pitchFamily="34" charset="0"/>
                <a:ea typeface="Verdana" panose="020B0604030504040204" pitchFamily="34" charset="0"/>
                <a:cs typeface="Verdana" panose="020B0604030504040204" pitchFamily="34" charset="0"/>
              </a:rPr>
              <a:t>, of </a:t>
            </a:r>
            <a:r>
              <a:rPr lang="en-US" sz="2400" dirty="0">
                <a:latin typeface="Verdana" panose="020B0604030504040204" pitchFamily="34" charset="0"/>
                <a:ea typeface="Verdana" panose="020B0604030504040204" pitchFamily="34" charset="0"/>
                <a:cs typeface="Verdana" panose="020B0604030504040204" pitchFamily="34" charset="0"/>
                <a:hlinkClick r:id="rId3" tooltip="29 CFR 1926.650"/>
              </a:rPr>
              <a:t>29 CFR 1926.650</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hlinkClick r:id="rId4" tooltip="29 CFR 1926.651"/>
              </a:rPr>
              <a:t>29 CFR 1926.651</a:t>
            </a:r>
            <a:r>
              <a:rPr lang="en-US" sz="2400" dirty="0">
                <a:latin typeface="Verdana" panose="020B0604030504040204" pitchFamily="34" charset="0"/>
                <a:ea typeface="Verdana" panose="020B0604030504040204" pitchFamily="34" charset="0"/>
                <a:cs typeface="Verdana" panose="020B0604030504040204" pitchFamily="34" charset="0"/>
              </a:rPr>
              <a:t>, and </a:t>
            </a:r>
            <a:r>
              <a:rPr lang="en-US" sz="2400" dirty="0">
                <a:latin typeface="Verdana" panose="020B0604030504040204" pitchFamily="34" charset="0"/>
                <a:ea typeface="Verdana" panose="020B0604030504040204" pitchFamily="34" charset="0"/>
                <a:cs typeface="Verdana" panose="020B0604030504040204" pitchFamily="34" charset="0"/>
                <a:hlinkClick r:id="rId5" tooltip="29 CFR 1926.652"/>
              </a:rPr>
              <a:t>29 CFR 1926.652</a:t>
            </a:r>
            <a:r>
              <a:rPr lang="en-US" sz="2400" dirty="0">
                <a:latin typeface="Verdana" panose="020B0604030504040204" pitchFamily="34" charset="0"/>
                <a:ea typeface="Verdana" panose="020B0604030504040204" pitchFamily="34" charset="0"/>
                <a:cs typeface="Verdana" panose="020B0604030504040204" pitchFamily="34" charset="0"/>
              </a:rPr>
              <a:t> with a purpose to:</a:t>
            </a:r>
          </a:p>
          <a:p>
            <a:pPr>
              <a:lnSpc>
                <a:spcPct val="80000"/>
              </a:lnSpc>
              <a:tabLst>
                <a:tab pos="171450" algn="l"/>
              </a:tabLst>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80000"/>
              </a:lnSpc>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Make the standard easier to understand</a:t>
            </a:r>
          </a:p>
          <a:p>
            <a:pPr marL="0" indent="0">
              <a:lnSpc>
                <a:spcPct val="80000"/>
              </a:lnSpc>
              <a:buNone/>
              <a:tabLst>
                <a:tab pos="171450" algn="l"/>
              </a:tabLst>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80000"/>
              </a:lnSpc>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Permit the use of performance criteria where possible, and</a:t>
            </a:r>
          </a:p>
          <a:p>
            <a:pPr marL="0" indent="0">
              <a:lnSpc>
                <a:spcPct val="80000"/>
              </a:lnSpc>
              <a:buNone/>
              <a:tabLst>
                <a:tab pos="171450" algn="l"/>
              </a:tabLst>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80000"/>
              </a:lnSpc>
              <a:tabLst>
                <a:tab pos="171450" algn="l"/>
              </a:tabLst>
              <a:defRPr/>
            </a:pPr>
            <a:r>
              <a:rPr lang="en-US" sz="2400" dirty="0">
                <a:latin typeface="Verdana" panose="020B0604030504040204" pitchFamily="34" charset="0"/>
                <a:ea typeface="Verdana" panose="020B0604030504040204" pitchFamily="34" charset="0"/>
                <a:cs typeface="Verdana" panose="020B0604030504040204" pitchFamily="34" charset="0"/>
              </a:rPr>
              <a:t>Provide employers with options when classifying soil and selecting employee protection methods</a:t>
            </a:r>
          </a:p>
        </p:txBody>
      </p:sp>
      <p:sp>
        <p:nvSpPr>
          <p:cNvPr id="21506" name="Title 1" descr="title slide" title="Introduction to the osha Excavation standard"/>
          <p:cNvSpPr>
            <a:spLocks noGrp="1"/>
          </p:cNvSpPr>
          <p:nvPr>
            <p:ph type="title"/>
          </p:nvPr>
        </p:nvSpPr>
        <p:spPr>
          <a:xfrm>
            <a:off x="245660" y="457200"/>
            <a:ext cx="8898340" cy="479822"/>
          </a:xfrm>
        </p:spPr>
        <p:txBody>
          <a:bodyPr>
            <a:noAutofit/>
          </a:bodyPr>
          <a:lstStyle/>
          <a:p>
            <a:pPr>
              <a:lnSpc>
                <a:spcPct val="80000"/>
              </a:lnSpc>
              <a:tabLst>
                <a:tab pos="171450" algn="l"/>
              </a:tabLst>
              <a:defRPr/>
            </a:pPr>
            <a:r>
              <a:rPr lang="en-US" sz="3200" dirty="0">
                <a:solidFill>
                  <a:srgbClr val="FFE05B"/>
                </a:solidFill>
                <a:latin typeface="Verdana" panose="020B0604030504040204" pitchFamily="34" charset="0"/>
                <a:ea typeface="Verdana" panose="020B0604030504040204" pitchFamily="34" charset="0"/>
                <a:cs typeface="Verdana" panose="020B0604030504040204" pitchFamily="34" charset="0"/>
              </a:rPr>
              <a:t>Introduction to the osha Excavation standard </a:t>
            </a:r>
            <a:r>
              <a:rPr lang="en-US" sz="200" dirty="0">
                <a:solidFill>
                  <a:srgbClr val="FFE05B"/>
                </a:solidFill>
                <a:latin typeface="Verdana" panose="020B0604030504040204" pitchFamily="34" charset="0"/>
                <a:ea typeface="Verdana" panose="020B0604030504040204" pitchFamily="34" charset="0"/>
                <a:cs typeface="Verdana" panose="020B0604030504040204" pitchFamily="34" charset="0"/>
              </a:rPr>
              <a:t>2</a:t>
            </a:r>
            <a:r>
              <a:rPr lang="en-US" sz="3200" dirty="0">
                <a:solidFill>
                  <a:srgbClr val="FFE05B"/>
                </a:solidFill>
                <a:latin typeface="Verdana" panose="020B0604030504040204" pitchFamily="34" charset="0"/>
                <a:ea typeface="Verdana" panose="020B0604030504040204" pitchFamily="34" charset="0"/>
                <a:cs typeface="Verdana" panose="020B0604030504040204" pitchFamily="34" charset="0"/>
              </a:rPr>
              <a:t> </a:t>
            </a:r>
            <a:endParaRPr lang="en-US" sz="3200" dirty="0">
              <a:solidFill>
                <a:srgbClr val="FFE05B"/>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9990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1" descr="Inspections - cont’d&#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24</a:t>
            </a:r>
          </a:p>
        </p:txBody>
      </p:sp>
      <p:sp>
        <p:nvSpPr>
          <p:cNvPr id="138243" name="Text box 1 of 1" descr="Where the competent person finds evidence of a situation that could result in a possible cave-in, indications of failure of protective systems, hazardous atmospheres, or other hazardous conditions, you must remove exposed employees from the hazardous area until the necessary precautions have been taken to ensure their safety.&#10;" title="Inspections - cont’d"/>
          <p:cNvSpPr>
            <a:spLocks noChangeArrowheads="1"/>
          </p:cNvSpPr>
          <p:nvPr/>
        </p:nvSpPr>
        <p:spPr bwMode="auto">
          <a:xfrm>
            <a:off x="381000" y="1752600"/>
            <a:ext cx="8763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(11) </a:t>
            </a:r>
            <a:r>
              <a:rPr lang="en-US" altLang="en-US" u="sng" dirty="0">
                <a:solidFill>
                  <a:schemeClr val="tx1"/>
                </a:solidFill>
              </a:rPr>
              <a:t>Inspections</a:t>
            </a:r>
            <a:r>
              <a:rPr lang="en-US" altLang="en-US" dirty="0">
                <a:solidFill>
                  <a:schemeClr val="tx1"/>
                </a:solidFill>
              </a:rPr>
              <a:t> - cont’d</a:t>
            </a:r>
            <a:endParaRPr lang="en-US" altLang="en-US" sz="2000" dirty="0">
              <a:solidFill>
                <a:schemeClr val="tx1"/>
              </a:solidFill>
            </a:endParaRPr>
          </a:p>
          <a:p>
            <a:pPr>
              <a:spcBef>
                <a:spcPct val="0"/>
              </a:spcBef>
              <a:buClrTx/>
              <a:buFontTx/>
              <a:buNone/>
            </a:pPr>
            <a:endParaRPr lang="en-US" altLang="en-US" sz="2000" dirty="0">
              <a:solidFill>
                <a:schemeClr val="tx1"/>
              </a:solidFill>
            </a:endParaRPr>
          </a:p>
          <a:p>
            <a:pPr>
              <a:spcBef>
                <a:spcPct val="0"/>
              </a:spcBef>
              <a:buClrTx/>
              <a:buFontTx/>
              <a:buNone/>
            </a:pPr>
            <a:r>
              <a:rPr lang="en-US" altLang="en-US" sz="2200" dirty="0">
                <a:solidFill>
                  <a:schemeClr val="tx1"/>
                </a:solidFill>
              </a:rPr>
              <a:t>(b) Where the competent person finds evidence of a situation that could result in a possible cave-in, indications of failure of protective systems, hazardous atmospheres, or other hazardous conditions, you must remove exposed employees from the hazardous area until the necessary precautions have been taken to ensure their safety.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Title 1" descr="Fall protection&#10;" title="General Protection Requirement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General Protection Requirements </a:t>
            </a:r>
            <a:r>
              <a:rPr lang="en-US" altLang="en-US" sz="200" b="0" dirty="0">
                <a:latin typeface="Verdana" panose="020B0604030504040204" pitchFamily="34" charset="0"/>
              </a:rPr>
              <a:t>25</a:t>
            </a:r>
          </a:p>
        </p:txBody>
      </p:sp>
      <p:sp>
        <p:nvSpPr>
          <p:cNvPr id="140291" name="Text box 1" descr="&#10;You must provide walkways where employees or equipment are required or permitted to cross over excavations.&#10;&#10;You must provide adequate barrier physical protection at all remotely located excavations. &#10;&#10;You must barricade or cover all wells, pits, shafts, etc. Upon completion of exploration and similar operations, you must backfill temporary wells, pits, shafts, etc.&#10;" title="Fall protection"/>
          <p:cNvSpPr>
            <a:spLocks noChangeArrowheads="1"/>
          </p:cNvSpPr>
          <p:nvPr/>
        </p:nvSpPr>
        <p:spPr bwMode="auto">
          <a:xfrm>
            <a:off x="381000" y="1752600"/>
            <a:ext cx="8763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(12) </a:t>
            </a:r>
            <a:r>
              <a:rPr lang="en-US" altLang="en-US" u="sng" dirty="0">
                <a:solidFill>
                  <a:schemeClr val="tx1"/>
                </a:solidFill>
              </a:rPr>
              <a:t>Fall protection</a:t>
            </a:r>
          </a:p>
          <a:p>
            <a:pPr>
              <a:spcBef>
                <a:spcPct val="0"/>
              </a:spcBef>
              <a:buClrTx/>
              <a:buFontTx/>
              <a:buNone/>
            </a:pPr>
            <a:endParaRPr lang="en-US" altLang="en-US" dirty="0">
              <a:solidFill>
                <a:schemeClr val="tx1"/>
              </a:solidFill>
            </a:endParaRPr>
          </a:p>
          <a:p>
            <a:pPr marL="457200" indent="-457200">
              <a:spcBef>
                <a:spcPct val="0"/>
              </a:spcBef>
              <a:buClrTx/>
              <a:buFontTx/>
              <a:buAutoNum type="alphaLcParenBoth"/>
            </a:pPr>
            <a:r>
              <a:rPr lang="en-US" altLang="en-US" sz="2200" dirty="0">
                <a:solidFill>
                  <a:schemeClr val="tx1"/>
                </a:solidFill>
              </a:rPr>
              <a:t>You must provide walkways where employees or equipment are required or permitted to cross over excavations.</a:t>
            </a:r>
          </a:p>
          <a:p>
            <a:pPr marL="457200" indent="-457200">
              <a:spcBef>
                <a:spcPct val="0"/>
              </a:spcBef>
              <a:buClrTx/>
              <a:buFontTx/>
              <a:buAutoNum type="alphaLcParenBoth"/>
            </a:pPr>
            <a:endParaRPr lang="en-US" altLang="en-US" sz="2200" dirty="0">
              <a:solidFill>
                <a:schemeClr val="tx1"/>
              </a:solidFill>
            </a:endParaRPr>
          </a:p>
          <a:p>
            <a:pPr marL="457200" indent="-457200">
              <a:spcBef>
                <a:spcPct val="0"/>
              </a:spcBef>
              <a:buClrTx/>
              <a:buFontTx/>
              <a:buAutoNum type="alphaLcParenBoth"/>
            </a:pPr>
            <a:r>
              <a:rPr lang="en-US" altLang="en-US" sz="2200" dirty="0">
                <a:solidFill>
                  <a:schemeClr val="tx1"/>
                </a:solidFill>
              </a:rPr>
              <a:t>You must provide adequate barrier physical protection at all remotely located excavations. </a:t>
            </a:r>
          </a:p>
          <a:p>
            <a:pPr marL="457200" indent="-457200">
              <a:spcBef>
                <a:spcPct val="0"/>
              </a:spcBef>
              <a:buClrTx/>
              <a:buFontTx/>
              <a:buAutoNum type="alphaLcParenBoth"/>
            </a:pPr>
            <a:endParaRPr lang="en-US" altLang="en-US" sz="2200" dirty="0">
              <a:solidFill>
                <a:schemeClr val="tx1"/>
              </a:solidFill>
            </a:endParaRPr>
          </a:p>
          <a:p>
            <a:pPr marL="457200" indent="-457200">
              <a:spcBef>
                <a:spcPct val="0"/>
              </a:spcBef>
              <a:buClrTx/>
              <a:buFontTx/>
              <a:buAutoNum type="alphaLcParenBoth"/>
            </a:pPr>
            <a:r>
              <a:rPr lang="en-US" altLang="en-US" sz="2200" dirty="0">
                <a:solidFill>
                  <a:schemeClr val="tx1"/>
                </a:solidFill>
              </a:rPr>
              <a:t>You must barricade or cover all wells, pits, shafts, etc. Upon completion of exploration and similar operations, you must backfill temporary wells, pits, shafts, etc.</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914400" y="304800"/>
            <a:ext cx="4495800" cy="639762"/>
          </a:xfrm>
        </p:spPr>
        <p:txBody>
          <a:bodyPr/>
          <a:lstStyle/>
          <a:p>
            <a:r>
              <a:rPr lang="en-US" b="0" dirty="0">
                <a:latin typeface="Verdana" panose="020B0604030504040204" pitchFamily="34" charset="0"/>
                <a:ea typeface="Verdana" panose="020B0604030504040204" pitchFamily="34" charset="0"/>
                <a:cs typeface="Verdana" panose="020B0604030504040204" pitchFamily="34" charset="0"/>
              </a:rPr>
              <a:t>Example of Walkway</a:t>
            </a:r>
          </a:p>
        </p:txBody>
      </p:sp>
      <p:pic>
        <p:nvPicPr>
          <p:cNvPr id="142338" name="Picture 1 of 1" descr="Constructed walkway for crossing a trench/excavation"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697"/>
            <a:ext cx="9185998" cy="689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itle 1" descr="Protection of employees in excavations.&#10;"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a:t>
            </a:r>
          </a:p>
        </p:txBody>
      </p:sp>
      <p:sp>
        <p:nvSpPr>
          <p:cNvPr id="2" name="Text box 1 of 1" descr="You must protect each employee in an excavation from cave-ins by an adequate protective system designed in accordance with the rule except when:&#10;&#10;(i) Excavations are made entirely in stable rock; or&#10;&#10;(ii) Excavations are less than 4 feet in depth and examination of the ground by a competent person provides no indication of a potential cave-in.&#10;&#10;(b) Protective systems must have the capacity to resist without failure all loads that are intended or could reasonably be expected to be applied or transmitted to the system.&#10;" title="Protection of employees in excavations.">
            <a:extLst>
              <a:ext uri="{FF2B5EF4-FFF2-40B4-BE49-F238E27FC236}">
                <a16:creationId xmlns:a16="http://schemas.microsoft.com/office/drawing/2014/main" id="{21109F7B-18A8-42C3-BA2D-ECC3D166F2CE}"/>
              </a:ext>
            </a:extLst>
          </p:cNvPr>
          <p:cNvSpPr/>
          <p:nvPr/>
        </p:nvSpPr>
        <p:spPr>
          <a:xfrm>
            <a:off x="381000" y="1447800"/>
            <a:ext cx="8763000" cy="5354638"/>
          </a:xfrm>
          <a:prstGeom prst="rect">
            <a:avLst/>
          </a:prstGeom>
        </p:spPr>
        <p:txBody>
          <a:bodyPr>
            <a:spAutoFit/>
          </a:bodyPr>
          <a:lstStyle/>
          <a:p>
            <a:pPr marL="514350" indent="-514350">
              <a:buFontTx/>
              <a:buAutoNum type="arabicParenBoth"/>
              <a:defRPr/>
            </a:pPr>
            <a:r>
              <a:rPr lang="en-US" sz="2800" dirty="0"/>
              <a:t>Protection of employees in excavations.</a:t>
            </a:r>
          </a:p>
          <a:p>
            <a:pPr>
              <a:defRPr/>
            </a:pPr>
            <a:endParaRPr lang="en-US" sz="2800" dirty="0"/>
          </a:p>
          <a:p>
            <a:pPr>
              <a:defRPr/>
            </a:pPr>
            <a:r>
              <a:rPr lang="en-US" sz="2200" dirty="0"/>
              <a:t>(a) You must protect each employee in an excavation from cave-ins by an adequate protective system designed in accordance with the rule except when:</a:t>
            </a:r>
          </a:p>
          <a:p>
            <a:pPr>
              <a:defRPr/>
            </a:pPr>
            <a:endParaRPr lang="en-US" sz="2200" dirty="0"/>
          </a:p>
          <a:p>
            <a:pPr>
              <a:defRPr/>
            </a:pPr>
            <a:r>
              <a:rPr lang="en-US" sz="2200" dirty="0"/>
              <a:t>(</a:t>
            </a:r>
            <a:r>
              <a:rPr lang="en-US" sz="2200" dirty="0" err="1"/>
              <a:t>i</a:t>
            </a:r>
            <a:r>
              <a:rPr lang="en-US" sz="2200" dirty="0"/>
              <a:t>) Excavations are made entirely in stable rock; or</a:t>
            </a:r>
          </a:p>
          <a:p>
            <a:pPr>
              <a:defRPr/>
            </a:pPr>
            <a:endParaRPr lang="en-US" sz="2200" dirty="0"/>
          </a:p>
          <a:p>
            <a:pPr>
              <a:defRPr/>
            </a:pPr>
            <a:r>
              <a:rPr lang="en-US" sz="2200" dirty="0"/>
              <a:t>(ii) Excavations are less than 4 feet in depth and examination of the ground by a competent person provides no indication of a potential cave-in.</a:t>
            </a:r>
          </a:p>
          <a:p>
            <a:pPr>
              <a:defRPr/>
            </a:pPr>
            <a:endParaRPr lang="en-US" sz="2200" dirty="0"/>
          </a:p>
          <a:p>
            <a:pPr>
              <a:defRPr/>
            </a:pPr>
            <a:r>
              <a:rPr lang="en-US" sz="2200" dirty="0"/>
              <a:t>(b) Protective systems must have the capacity to resist without failure all loads that are intended or could reasonably be expected to be applied or transmitted to the system.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itle 1" descr="Design of sloping and benching systems"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2</a:t>
            </a:r>
          </a:p>
        </p:txBody>
      </p:sp>
      <p:sp>
        <p:nvSpPr>
          <p:cNvPr id="148483" name="Text box 1 of 1" descr="The slopes and configurations of sloping and benching systems must be selected and constructed by the employer or employer's designee and must be in accordance with the requirements of subdivision (a); or, in the alternative, subdivision (b); or, in the alternative, subdivision (c); or, in the alternative, subdivision (d), as follows:&#10;" title="Design of sloping and benching systems. "/>
          <p:cNvSpPr>
            <a:spLocks noChangeArrowheads="1"/>
          </p:cNvSpPr>
          <p:nvPr/>
        </p:nvSpPr>
        <p:spPr bwMode="auto">
          <a:xfrm>
            <a:off x="381000" y="1752600"/>
            <a:ext cx="8763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(2) Design of sloping and benching systems. </a:t>
            </a:r>
          </a:p>
          <a:p>
            <a:pPr>
              <a:spcBef>
                <a:spcPct val="0"/>
              </a:spcBef>
              <a:buClrTx/>
              <a:buFontTx/>
              <a:buNone/>
            </a:pPr>
            <a:endParaRPr lang="en-US" altLang="en-US" dirty="0">
              <a:solidFill>
                <a:schemeClr val="tx1"/>
              </a:solidFill>
            </a:endParaRPr>
          </a:p>
          <a:p>
            <a:pPr>
              <a:spcBef>
                <a:spcPct val="0"/>
              </a:spcBef>
              <a:buClrTx/>
              <a:buFontTx/>
              <a:buNone/>
            </a:pPr>
            <a:r>
              <a:rPr lang="en-US" altLang="en-US" sz="2200" dirty="0">
                <a:solidFill>
                  <a:schemeClr val="tx1"/>
                </a:solidFill>
              </a:rPr>
              <a:t>The slopes and configurations of sloping and benching systems must be selected and constructed by the employer or employer's designee and must be in accordance with the requirements of subdivision (a); or, in the alternative, subdivision (b); or, in the alternative, subdivision (c); or, in the alternative, subdivision (d), as follows:</a:t>
            </a:r>
          </a:p>
          <a:p>
            <a:pPr>
              <a:spcBef>
                <a:spcPct val="0"/>
              </a:spcBef>
              <a:buClrTx/>
              <a:buFontTx/>
              <a:buNone/>
            </a:pPr>
            <a:endParaRPr lang="en-US" altLang="en-US" sz="20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itle 1" descr="Design of sloping and benching systems"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3</a:t>
            </a:r>
          </a:p>
        </p:txBody>
      </p:sp>
      <p:sp>
        <p:nvSpPr>
          <p:cNvPr id="2" name="Text box 1 of 1" descr="3 options: &#10;&#10;Option 1—Allowable configurations and slopes.&#10;&#10;Excavations must be sloped at an angle not steeper than 1 1/2 horizontal to one vertical (34 degrees measured from the horizontal), unless the employer uses one of the other options listed below.&#10;&#10;Slopes specified in item (i) of this subdivision, must be excavated to form configurations that are in accordance with the slopes shown for Type C soil in Appendix B to this part.&#10;" title="Design of sloping and benching systems">
            <a:extLst>
              <a:ext uri="{FF2B5EF4-FFF2-40B4-BE49-F238E27FC236}">
                <a16:creationId xmlns:a16="http://schemas.microsoft.com/office/drawing/2014/main" id="{89A5DAE1-DBD2-41BC-93FA-1A25810A1DA1}"/>
              </a:ext>
            </a:extLst>
          </p:cNvPr>
          <p:cNvSpPr/>
          <p:nvPr/>
        </p:nvSpPr>
        <p:spPr>
          <a:xfrm>
            <a:off x="381000" y="1752600"/>
            <a:ext cx="8763000" cy="4462463"/>
          </a:xfrm>
          <a:prstGeom prst="rect">
            <a:avLst/>
          </a:prstGeom>
        </p:spPr>
        <p:txBody>
          <a:bodyPr>
            <a:spAutoFit/>
          </a:bodyPr>
          <a:lstStyle/>
          <a:p>
            <a:pPr>
              <a:defRPr/>
            </a:pPr>
            <a:r>
              <a:rPr lang="en-US" sz="2800" dirty="0"/>
              <a:t>(2) Design of sloping and benching systems.</a:t>
            </a:r>
          </a:p>
          <a:p>
            <a:pPr>
              <a:defRPr/>
            </a:pPr>
            <a:endParaRPr lang="en-US" sz="2800" dirty="0"/>
          </a:p>
          <a:p>
            <a:pPr>
              <a:defRPr/>
            </a:pPr>
            <a:r>
              <a:rPr lang="en-US" sz="2800" dirty="0"/>
              <a:t>4 options: </a:t>
            </a:r>
          </a:p>
          <a:p>
            <a:pPr>
              <a:defRPr/>
            </a:pPr>
            <a:endParaRPr lang="en-US" sz="2000" dirty="0"/>
          </a:p>
          <a:p>
            <a:pPr marL="457200" indent="-457200">
              <a:buFontTx/>
              <a:buAutoNum type="alphaLcParenBoth"/>
              <a:defRPr/>
            </a:pPr>
            <a:r>
              <a:rPr lang="en-US" sz="2000" dirty="0"/>
              <a:t>Option 1—Allowable configurations and slopes.</a:t>
            </a:r>
          </a:p>
          <a:p>
            <a:pPr>
              <a:defRPr/>
            </a:pPr>
            <a:endParaRPr lang="en-US" sz="2000" dirty="0"/>
          </a:p>
          <a:p>
            <a:pPr marL="514350" indent="-514350">
              <a:buFontTx/>
              <a:buAutoNum type="romanLcParenBoth"/>
              <a:defRPr/>
            </a:pPr>
            <a:r>
              <a:rPr lang="en-US" sz="2000" dirty="0"/>
              <a:t>Excavations must be sloped at an angle not steeper than 1 1/2 horizontal to one vertical (34 degrees measured from the horizontal), unless the employer uses one of the other options listed below.</a:t>
            </a:r>
          </a:p>
          <a:p>
            <a:pPr marL="514350" indent="-514350">
              <a:buFontTx/>
              <a:buAutoNum type="romanLcParenBoth"/>
              <a:defRPr/>
            </a:pPr>
            <a:endParaRPr lang="en-US" sz="2000" dirty="0"/>
          </a:p>
          <a:p>
            <a:pPr marL="514350" indent="-514350">
              <a:buFontTx/>
              <a:buAutoNum type="romanLcParenBoth"/>
              <a:defRPr/>
            </a:pPr>
            <a:r>
              <a:rPr lang="en-US" sz="2000" dirty="0"/>
              <a:t>Slopes specified in item (</a:t>
            </a:r>
            <a:r>
              <a:rPr lang="en-US" sz="2000" dirty="0" err="1"/>
              <a:t>i</a:t>
            </a:r>
            <a:r>
              <a:rPr lang="en-US" sz="2000" dirty="0"/>
              <a:t>) of this subdivision, must be excavated to form configurations that are in accordance with the slopes shown for Type C soil in Appendix B to this part.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Title 1" descr="Title slide" title="Soil Test Pit Configuration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Soil Test Pit Configurations </a:t>
            </a:r>
            <a:r>
              <a:rPr lang="en-US" altLang="en-US" sz="200" b="0" dirty="0">
                <a:latin typeface="Verdana" panose="020B0604030504040204" pitchFamily="34" charset="0"/>
              </a:rPr>
              <a:t>1</a:t>
            </a:r>
          </a:p>
        </p:txBody>
      </p:sp>
      <p:sp>
        <p:nvSpPr>
          <p:cNvPr id="152580" name="Text box 1 of 1" descr="All test pits must be evaluated for &#10;stability by a  competent.&#10;&#10;Test pits  shall  not be entered if deemed unstable. &#10;  &#10;Use the least stable soil for &#10;evaluating test pit stability  when &#10;there is a layered soil profile.    &#10;&#10;Regardless of soil type, a test pit that &#10;shows distress  such as fissures or &#10;cracks is deemed unstable." title="Soil Test Pit Configurations"/>
          <p:cNvSpPr txBox="1">
            <a:spLocks noChangeArrowheads="1"/>
          </p:cNvSpPr>
          <p:nvPr/>
        </p:nvSpPr>
        <p:spPr bwMode="auto">
          <a:xfrm>
            <a:off x="149225" y="1828800"/>
            <a:ext cx="44227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000" dirty="0">
                <a:solidFill>
                  <a:schemeClr val="tx1"/>
                </a:solidFill>
              </a:rPr>
              <a:t>All test pits must be evaluated for </a:t>
            </a:r>
          </a:p>
          <a:p>
            <a:pPr>
              <a:spcBef>
                <a:spcPct val="0"/>
              </a:spcBef>
              <a:buClrTx/>
              <a:buFontTx/>
              <a:buNone/>
            </a:pPr>
            <a:r>
              <a:rPr lang="en-US" altLang="en-US" sz="2000" dirty="0">
                <a:solidFill>
                  <a:schemeClr val="tx1"/>
                </a:solidFill>
              </a:rPr>
              <a:t>stability by a  competent.</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Test pits  shall  not be entered if deemed unstable. </a:t>
            </a:r>
          </a:p>
          <a:p>
            <a:pPr>
              <a:spcBef>
                <a:spcPct val="0"/>
              </a:spcBef>
              <a:buClrTx/>
              <a:buFontTx/>
              <a:buNone/>
            </a:pPr>
            <a:r>
              <a:rPr lang="en-US" altLang="en-US" sz="2000" dirty="0">
                <a:solidFill>
                  <a:schemeClr val="tx1"/>
                </a:solidFill>
              </a:rPr>
              <a:t>  </a:t>
            </a:r>
          </a:p>
          <a:p>
            <a:pPr>
              <a:spcBef>
                <a:spcPct val="0"/>
              </a:spcBef>
              <a:buClrTx/>
              <a:buFontTx/>
              <a:buNone/>
            </a:pPr>
            <a:r>
              <a:rPr lang="en-US" altLang="en-US" sz="2000" dirty="0">
                <a:solidFill>
                  <a:schemeClr val="tx1"/>
                </a:solidFill>
              </a:rPr>
              <a:t>Use the least stable soil for </a:t>
            </a:r>
          </a:p>
          <a:p>
            <a:pPr>
              <a:spcBef>
                <a:spcPct val="0"/>
              </a:spcBef>
              <a:buClrTx/>
              <a:buFontTx/>
              <a:buNone/>
            </a:pPr>
            <a:r>
              <a:rPr lang="en-US" altLang="en-US" sz="2000" dirty="0">
                <a:solidFill>
                  <a:schemeClr val="tx1"/>
                </a:solidFill>
              </a:rPr>
              <a:t>evaluating test pit stability  when </a:t>
            </a:r>
          </a:p>
          <a:p>
            <a:pPr>
              <a:spcBef>
                <a:spcPct val="0"/>
              </a:spcBef>
              <a:buClrTx/>
              <a:buFontTx/>
              <a:buNone/>
            </a:pPr>
            <a:r>
              <a:rPr lang="en-US" altLang="en-US" sz="2000" dirty="0">
                <a:solidFill>
                  <a:schemeClr val="tx1"/>
                </a:solidFill>
              </a:rPr>
              <a:t>there is a layered soil profile.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Regardless of soil type, a test pit that </a:t>
            </a:r>
          </a:p>
          <a:p>
            <a:pPr>
              <a:spcBef>
                <a:spcPct val="0"/>
              </a:spcBef>
              <a:buClrTx/>
              <a:buFontTx/>
              <a:buNone/>
            </a:pPr>
            <a:r>
              <a:rPr lang="en-US" altLang="en-US" sz="2000" dirty="0">
                <a:solidFill>
                  <a:schemeClr val="tx1"/>
                </a:solidFill>
              </a:rPr>
              <a:t>shows distress  such as fissures or </a:t>
            </a:r>
          </a:p>
          <a:p>
            <a:pPr>
              <a:spcBef>
                <a:spcPct val="0"/>
              </a:spcBef>
              <a:buClrTx/>
              <a:buFontTx/>
              <a:buNone/>
            </a:pPr>
            <a:r>
              <a:rPr lang="en-US" altLang="en-US" sz="2000" dirty="0">
                <a:solidFill>
                  <a:schemeClr val="tx1"/>
                </a:solidFill>
              </a:rPr>
              <a:t>cracks is deemed unstable.</a:t>
            </a:r>
            <a:r>
              <a:rPr lang="en-US" altLang="en-US" sz="1800" dirty="0">
                <a:solidFill>
                  <a:schemeClr val="tx1"/>
                </a:solidFill>
              </a:rPr>
              <a:t>  </a:t>
            </a:r>
          </a:p>
        </p:txBody>
      </p:sp>
      <p:pic>
        <p:nvPicPr>
          <p:cNvPr id="152579" name="Picture 1 of 1" descr="Representative examples of soil log excavations issued from a state agency that appear to be in conflict with the OSHA excavation rule."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975" y="1346200"/>
            <a:ext cx="423386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Title 1" descr="title slide" title="Soil Test Pit Configuration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Soil Test Pit Configurations </a:t>
            </a:r>
            <a:r>
              <a:rPr lang="en-US" altLang="en-US" sz="200" b="0" dirty="0">
                <a:latin typeface="Verdana" panose="020B0604030504040204" pitchFamily="34" charset="0"/>
              </a:rPr>
              <a:t>2</a:t>
            </a:r>
          </a:p>
        </p:txBody>
      </p:sp>
      <p:sp>
        <p:nvSpPr>
          <p:cNvPr id="154628" name="Text box 1 of 1"/>
          <p:cNvSpPr txBox="1">
            <a:spLocks noChangeArrowheads="1"/>
          </p:cNvSpPr>
          <p:nvPr/>
        </p:nvSpPr>
        <p:spPr bwMode="auto">
          <a:xfrm>
            <a:off x="228600" y="1793875"/>
            <a:ext cx="4191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000" dirty="0">
                <a:solidFill>
                  <a:schemeClr val="tx1"/>
                </a:solidFill>
              </a:rPr>
              <a:t>Every test pit must have a ramp </a:t>
            </a:r>
          </a:p>
          <a:p>
            <a:pPr>
              <a:spcBef>
                <a:spcPct val="0"/>
              </a:spcBef>
              <a:buClrTx/>
              <a:buFontTx/>
              <a:buNone/>
            </a:pPr>
            <a:r>
              <a:rPr lang="en-US" altLang="en-US" sz="2000" dirty="0">
                <a:solidFill>
                  <a:schemeClr val="tx1"/>
                </a:solidFill>
              </a:rPr>
              <a:t>that:</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Provides for entry  and exit into </a:t>
            </a:r>
          </a:p>
          <a:p>
            <a:pPr>
              <a:spcBef>
                <a:spcPct val="0"/>
              </a:spcBef>
              <a:buClrTx/>
              <a:buFontTx/>
              <a:buNone/>
            </a:pPr>
            <a:r>
              <a:rPr lang="en-US" altLang="en-US" sz="2000" dirty="0">
                <a:solidFill>
                  <a:schemeClr val="tx1"/>
                </a:solidFill>
              </a:rPr>
              <a:t>the test pit without the need of </a:t>
            </a:r>
          </a:p>
          <a:p>
            <a:pPr>
              <a:spcBef>
                <a:spcPct val="0"/>
              </a:spcBef>
              <a:buClrTx/>
              <a:buFontTx/>
              <a:buNone/>
            </a:pPr>
            <a:r>
              <a:rPr lang="en-US" altLang="en-US" sz="2000" dirty="0">
                <a:solidFill>
                  <a:schemeClr val="tx1"/>
                </a:solidFill>
              </a:rPr>
              <a:t>aid.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All spoils must be placed at least 2 feet from the edge  of the test pit.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000" dirty="0">
                <a:solidFill>
                  <a:schemeClr val="tx1"/>
                </a:solidFill>
              </a:rPr>
              <a:t>All equipment within 20 feet of </a:t>
            </a:r>
          </a:p>
          <a:p>
            <a:pPr>
              <a:spcBef>
                <a:spcPct val="0"/>
              </a:spcBef>
              <a:buClrTx/>
              <a:buFontTx/>
              <a:buNone/>
            </a:pPr>
            <a:r>
              <a:rPr lang="en-US" altLang="en-US" sz="2000" dirty="0">
                <a:solidFill>
                  <a:schemeClr val="tx1"/>
                </a:solidFill>
              </a:rPr>
              <a:t>the test pit should be  shut down </a:t>
            </a:r>
          </a:p>
          <a:p>
            <a:pPr>
              <a:spcBef>
                <a:spcPct val="0"/>
              </a:spcBef>
              <a:buClrTx/>
              <a:buFontTx/>
              <a:buNone/>
            </a:pPr>
            <a:r>
              <a:rPr lang="en-US" altLang="en-US" sz="2000" dirty="0">
                <a:solidFill>
                  <a:schemeClr val="tx1"/>
                </a:solidFill>
              </a:rPr>
              <a:t>when a person is in the test pit. </a:t>
            </a:r>
            <a:r>
              <a:rPr lang="en-US" altLang="en-US" sz="1800" dirty="0">
                <a:solidFill>
                  <a:schemeClr val="tx1"/>
                </a:solidFill>
              </a:rPr>
              <a:t> </a:t>
            </a:r>
          </a:p>
        </p:txBody>
      </p:sp>
      <p:pic>
        <p:nvPicPr>
          <p:cNvPr id="154627" name="Picture 1of 1" descr="Representative examples of soil log excavations issued from a state agency that appear to be in conflict with the OSHA excavation rule."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975" y="1346200"/>
            <a:ext cx="423386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Title 1" descr="Title slide" title="Soil Test Pit Configuration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Soil Test Pit Configurations </a:t>
            </a:r>
            <a:r>
              <a:rPr lang="en-US" altLang="en-US" sz="200" b="0" dirty="0">
                <a:latin typeface="Verdana" panose="020B0604030504040204" pitchFamily="34" charset="0"/>
              </a:rPr>
              <a:t>3</a:t>
            </a:r>
          </a:p>
        </p:txBody>
      </p:sp>
      <p:sp>
        <p:nvSpPr>
          <p:cNvPr id="158724" name="Text  1"/>
          <p:cNvSpPr txBox="1">
            <a:spLocks noChangeArrowheads="1"/>
          </p:cNvSpPr>
          <p:nvPr/>
        </p:nvSpPr>
        <p:spPr bwMode="auto">
          <a:xfrm>
            <a:off x="225425" y="1346200"/>
            <a:ext cx="434657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sz="2000" dirty="0">
                <a:solidFill>
                  <a:schemeClr val="tx1"/>
                </a:solidFill>
              </a:rPr>
              <a:t> </a:t>
            </a:r>
            <a:r>
              <a:rPr lang="en-US" altLang="en-US" sz="3200" dirty="0">
                <a:solidFill>
                  <a:schemeClr val="tx1"/>
                </a:solidFill>
              </a:rPr>
              <a:t>CAUTION</a:t>
            </a:r>
            <a:endParaRPr lang="en-US" altLang="en-US" sz="2000" dirty="0">
              <a:solidFill>
                <a:schemeClr val="tx1"/>
              </a:solidFill>
            </a:endParaRPr>
          </a:p>
          <a:p>
            <a:pPr>
              <a:spcBef>
                <a:spcPct val="0"/>
              </a:spcBef>
              <a:buClrTx/>
              <a:buFontTx/>
              <a:buNone/>
            </a:pPr>
            <a:endParaRPr lang="en-US" altLang="en-US" sz="2000" dirty="0">
              <a:solidFill>
                <a:schemeClr val="tx1"/>
              </a:solidFill>
            </a:endParaRPr>
          </a:p>
          <a:p>
            <a:pPr>
              <a:spcBef>
                <a:spcPct val="0"/>
              </a:spcBef>
              <a:buClrTx/>
              <a:buFontTx/>
              <a:buNone/>
            </a:pPr>
            <a:r>
              <a:rPr lang="en-US" altLang="en-US" sz="2400" dirty="0">
                <a:solidFill>
                  <a:schemeClr val="tx1"/>
                </a:solidFill>
              </a:rPr>
              <a:t>Test pits shall not be left open for an extended period  unless properly barricaded per L&amp;I </a:t>
            </a:r>
          </a:p>
          <a:p>
            <a:pPr>
              <a:spcBef>
                <a:spcPct val="0"/>
              </a:spcBef>
              <a:buClrTx/>
              <a:buFontTx/>
              <a:buNone/>
            </a:pPr>
            <a:r>
              <a:rPr lang="en-US" altLang="en-US" sz="2400" dirty="0">
                <a:solidFill>
                  <a:schemeClr val="tx1"/>
                </a:solidFill>
              </a:rPr>
              <a:t>regulation.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An  example of a properly barricaded test pit is:</a:t>
            </a:r>
          </a:p>
          <a:p>
            <a:pPr>
              <a:spcBef>
                <a:spcPct val="0"/>
              </a:spcBef>
              <a:buClrTx/>
              <a:buFontTx/>
              <a:buNone/>
            </a:pPr>
            <a:r>
              <a:rPr lang="en-US" altLang="en-US" sz="2400" dirty="0">
                <a:solidFill>
                  <a:schemeClr val="tx1"/>
                </a:solidFill>
              </a:rPr>
              <a:t>Orange  construction fencing </a:t>
            </a:r>
          </a:p>
          <a:p>
            <a:pPr>
              <a:spcBef>
                <a:spcPct val="0"/>
              </a:spcBef>
              <a:buClrTx/>
              <a:buFontTx/>
              <a:buNone/>
            </a:pPr>
            <a:r>
              <a:rPr lang="en-US" altLang="en-US" sz="2400" dirty="0">
                <a:solidFill>
                  <a:schemeClr val="tx1"/>
                </a:solidFill>
              </a:rPr>
              <a:t>surrounding the entire test pit  </a:t>
            </a:r>
          </a:p>
          <a:p>
            <a:pPr>
              <a:spcBef>
                <a:spcPct val="0"/>
              </a:spcBef>
              <a:buClrTx/>
              <a:buFontTx/>
              <a:buNone/>
            </a:pPr>
            <a:r>
              <a:rPr lang="en-US" altLang="en-US" sz="2400" dirty="0">
                <a:solidFill>
                  <a:schemeClr val="tx1"/>
                </a:solidFill>
              </a:rPr>
              <a:t>and secured by metal fence </a:t>
            </a:r>
          </a:p>
          <a:p>
            <a:pPr>
              <a:spcBef>
                <a:spcPct val="0"/>
              </a:spcBef>
              <a:buClrTx/>
              <a:buFontTx/>
              <a:buNone/>
            </a:pPr>
            <a:r>
              <a:rPr lang="en-US" altLang="en-US" sz="2400" dirty="0">
                <a:solidFill>
                  <a:schemeClr val="tx1"/>
                </a:solidFill>
              </a:rPr>
              <a:t>posts.</a:t>
            </a:r>
            <a:r>
              <a:rPr lang="en-US" altLang="en-US" sz="2000" dirty="0">
                <a:solidFill>
                  <a:schemeClr val="tx1"/>
                </a:solidFill>
              </a:rPr>
              <a:t> </a:t>
            </a:r>
          </a:p>
          <a:p>
            <a:pPr>
              <a:spcBef>
                <a:spcPct val="0"/>
              </a:spcBef>
              <a:buClrTx/>
              <a:buFontTx/>
              <a:buNone/>
            </a:pPr>
            <a:endParaRPr lang="en-US" altLang="en-US" sz="1800" dirty="0">
              <a:solidFill>
                <a:schemeClr val="tx1"/>
              </a:solidFill>
            </a:endParaRPr>
          </a:p>
        </p:txBody>
      </p:sp>
      <p:pic>
        <p:nvPicPr>
          <p:cNvPr id="158723" name="Picture 1 of 1" descr="Representative examples of soil log excavations issued from a state agency that appear to be in conflict with the OSHA excavation rule."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975" y="1346200"/>
            <a:ext cx="423386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4</a:t>
            </a:r>
          </a:p>
        </p:txBody>
      </p:sp>
      <p:sp>
        <p:nvSpPr>
          <p:cNvPr id="162819" name="Text 1" descr="(b) Option 2—Determination of slopes and configurations using Appendices A and B. &#10;&#10;Maximum allowable slopes, and allowable configurations for sloping and benching systems, must be determined in accordance with the conditions and requirements set forth in appendices A and B to this part.&#10;" title="Design of sloping and benching systems. "/>
          <p:cNvSpPr>
            <a:spLocks noChangeArrowheads="1"/>
          </p:cNvSpPr>
          <p:nvPr/>
        </p:nvSpPr>
        <p:spPr bwMode="auto">
          <a:xfrm>
            <a:off x="366713" y="1752600"/>
            <a:ext cx="8763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(2) Design of sloping and benching systems.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400" dirty="0">
                <a:solidFill>
                  <a:schemeClr val="tx1"/>
                </a:solidFill>
              </a:rPr>
              <a:t>(b) Option 2—Determination of slopes and configurations using Appendices A and B. </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Maximum allowable slopes, and allowable configurations for sloping and benching systems, must be determined in accordance with the conditions and requirements set forth in appendices A and B to this part.</a:t>
            </a:r>
          </a:p>
          <a:p>
            <a:pPr>
              <a:spcBef>
                <a:spcPct val="0"/>
              </a:spcBef>
              <a:buClrTx/>
              <a:buFontTx/>
              <a:buNone/>
            </a:pPr>
            <a:endParaRPr lang="en-US" altLang="en-US" sz="2000" dirty="0">
              <a:solidFill>
                <a:schemeClr val="tx1"/>
              </a:solidFill>
            </a:endParaRPr>
          </a:p>
          <a:p>
            <a:pPr>
              <a:spcBef>
                <a:spcPct val="0"/>
              </a:spcBef>
              <a:buClrTx/>
              <a:buFontTx/>
              <a:buNone/>
            </a:pPr>
            <a:endParaRPr lang="en-US" altLang="en-US" sz="2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 box 1 of 1" descr="Subpart – P&#10;Standard – 1926.650 – Scope, Application and Definitions&#10;Standard – 1926.651 – General Requirements&#10;Standard – 1926. 652 – Requirements for protective systems&#10;" title="29 CFR 1926 Safety and Health for Construction"/>
          <p:cNvSpPr>
            <a:spLocks noGrp="1"/>
          </p:cNvSpPr>
          <p:nvPr>
            <p:ph idx="1"/>
          </p:nvPr>
        </p:nvSpPr>
        <p:spPr>
          <a:xfrm>
            <a:off x="514351" y="2463801"/>
            <a:ext cx="8179173" cy="2736850"/>
          </a:xfrm>
        </p:spPr>
        <p:txBody>
          <a:bodyPr>
            <a:no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29 CFR- 1926 Safety &amp; Health for Construction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Subpart – P</a:t>
            </a:r>
          </a:p>
          <a:p>
            <a:pPr lvl="1"/>
            <a:r>
              <a:rPr lang="en-US" sz="2400" dirty="0">
                <a:latin typeface="Verdana" panose="020B0604030504040204" pitchFamily="34" charset="0"/>
                <a:ea typeface="Verdana" panose="020B0604030504040204" pitchFamily="34" charset="0"/>
                <a:cs typeface="Verdana" panose="020B0604030504040204" pitchFamily="34" charset="0"/>
              </a:rPr>
              <a:t>Standard – 1926.650 – Scope, Application and Definitions</a:t>
            </a:r>
          </a:p>
          <a:p>
            <a:pPr lvl="1"/>
            <a:r>
              <a:rPr lang="en-US" sz="2400" dirty="0">
                <a:latin typeface="Verdana" panose="020B0604030504040204" pitchFamily="34" charset="0"/>
                <a:ea typeface="Verdana" panose="020B0604030504040204" pitchFamily="34" charset="0"/>
                <a:cs typeface="Verdana" panose="020B0604030504040204" pitchFamily="34" charset="0"/>
              </a:rPr>
              <a:t>Standard – 1926.651 – General Requirements</a:t>
            </a:r>
          </a:p>
          <a:p>
            <a:pPr lvl="1"/>
            <a:r>
              <a:rPr lang="en-US" sz="2400" dirty="0">
                <a:latin typeface="Verdana" panose="020B0604030504040204" pitchFamily="34" charset="0"/>
                <a:ea typeface="Verdana" panose="020B0604030504040204" pitchFamily="34" charset="0"/>
                <a:cs typeface="Verdana" panose="020B0604030504040204" pitchFamily="34" charset="0"/>
              </a:rPr>
              <a:t>Standard – 1926. 652 – Requirements for protective systems</a:t>
            </a:r>
          </a:p>
          <a:p>
            <a:pPr marL="342900" lvl="1"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descr="Title of slide" title="How are the Standards set up?"/>
          <p:cNvSpPr>
            <a:spLocks noGrp="1"/>
          </p:cNvSpPr>
          <p:nvPr>
            <p:ph type="title"/>
          </p:nvPr>
        </p:nvSpPr>
        <p:spPr>
          <a:xfrm>
            <a:off x="514351" y="609601"/>
            <a:ext cx="7598569" cy="685799"/>
          </a:xfrm>
        </p:spPr>
        <p:txBody>
          <a:bodyPr>
            <a:noAutofit/>
          </a:bodyPr>
          <a:lstStyle/>
          <a:p>
            <a: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altLang="en-US" sz="3200" dirty="0">
                <a:solidFill>
                  <a:srgbClr val="FFE05B"/>
                </a:solidFill>
                <a:latin typeface="Verdana" panose="020B0604030504040204" pitchFamily="34" charset="0"/>
                <a:ea typeface="Verdana" panose="020B0604030504040204" pitchFamily="34" charset="0"/>
                <a:cs typeface="Verdana" panose="020B0604030504040204" pitchFamily="34" charset="0"/>
              </a:rPr>
              <a:t>How are the Standards set up?</a:t>
            </a:r>
            <a: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br>
            <a:endParaRPr lang="en-US" sz="3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0626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itle slide" title="Slope Configurations for Type A Soil"/>
          <p:cNvSpPr>
            <a:spLocks noGrp="1"/>
          </p:cNvSpPr>
          <p:nvPr>
            <p:ph type="title"/>
          </p:nvPr>
        </p:nvSpPr>
        <p:spPr/>
        <p:txBody>
          <a:bodyPr/>
          <a:lstStyle/>
          <a:p>
            <a:pPr fontAlgn="ctr"/>
            <a:r>
              <a:rPr lang="en-US" altLang="en-US" b="0" dirty="0">
                <a:latin typeface="Verdana" panose="020B0604030504040204" pitchFamily="34" charset="0"/>
                <a:ea typeface="Verdana" panose="020B0604030504040204" pitchFamily="34" charset="0"/>
                <a:cs typeface="Verdana" panose="020B0604030504040204" pitchFamily="34" charset="0"/>
              </a:rPr>
              <a:t>Slope Configurations for Type A Soil</a:t>
            </a:r>
            <a:r>
              <a:rPr lang="en-US" altLang="en-US" dirty="0">
                <a:latin typeface="Verdana" panose="020B0604030504040204" pitchFamily="34" charset="0"/>
                <a:ea typeface="Verdana" panose="020B0604030504040204" pitchFamily="34" charset="0"/>
                <a:cs typeface="Verdana" panose="020B0604030504040204" pitchFamily="34" charset="0"/>
              </a:rPr>
              <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title="Slope diagram and layback for type A soils. 20 foot maximum depth"/>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2743200"/>
            <a:ext cx="7181385" cy="305543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838200"/>
            <a:ext cx="7848600" cy="639762"/>
          </a:xfrm>
        </p:spPr>
        <p:txBody>
          <a:bodyPr/>
          <a:lstStyle/>
          <a:p>
            <a:r>
              <a:rPr lang="en-US" altLang="en-US" b="0" dirty="0">
                <a:latin typeface="Verdana" panose="020B0604030504040204" pitchFamily="34" charset="0"/>
                <a:ea typeface="Verdana" panose="020B0604030504040204" pitchFamily="34" charset="0"/>
                <a:cs typeface="Verdana" panose="020B0604030504040204" pitchFamily="34" charset="0"/>
              </a:rPr>
              <a:t>When There Are Two distinct layers </a:t>
            </a:r>
            <a:r>
              <a:rPr lang="en-US" altLang="en-US" dirty="0">
                <a:latin typeface="Verdana" panose="020B0604030504040204" pitchFamily="34" charset="0"/>
                <a:ea typeface="Verdana" panose="020B0604030504040204" pitchFamily="34" charset="0"/>
                <a:cs typeface="Verdana" panose="020B0604030504040204" pitchFamily="34" charset="0"/>
              </a:rPr>
              <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Slope diagram showing variable slope angles when there is an overlayment of soil types in the profile vertically" title="Slope diagram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2057400"/>
            <a:ext cx="7032171" cy="3926541"/>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5</a:t>
            </a:r>
          </a:p>
        </p:txBody>
      </p:sp>
      <p:sp>
        <p:nvSpPr>
          <p:cNvPr id="166915" name="Text 1" descr="(c) Option 3—Designs using other tabulated data.&#10;(i) Designs of sloping or benching systems must be selected from and be in accordance with tabulated data, such as tables and charts.&#10;(ii) The tabulated data must be in written form and must include all of the following:&#10;(A) Identification of the parameters that affect the selection of a sloping or benching system drawn from such data;&#10;(B) Identification of the limits of use of the data, to include the magnitude and configuration of slopes determined to be safe;&#10;" title="(2) Design of sloping and benching systems. "/>
          <p:cNvSpPr>
            <a:spLocks noChangeArrowheads="1"/>
          </p:cNvSpPr>
          <p:nvPr/>
        </p:nvSpPr>
        <p:spPr bwMode="auto">
          <a:xfrm>
            <a:off x="381000" y="1752600"/>
            <a:ext cx="87630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(2) Design of sloping and benching systems.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200" dirty="0">
                <a:solidFill>
                  <a:schemeClr val="tx1"/>
                </a:solidFill>
              </a:rPr>
              <a:t>(c) Option 3—Designs using other tabulated data.</a:t>
            </a:r>
          </a:p>
          <a:p>
            <a:pPr>
              <a:spcBef>
                <a:spcPct val="0"/>
              </a:spcBef>
              <a:buClrTx/>
              <a:buFontTx/>
              <a:buNone/>
            </a:pPr>
            <a:r>
              <a:rPr lang="en-US" altLang="en-US" sz="2200" dirty="0">
                <a:solidFill>
                  <a:schemeClr val="tx1"/>
                </a:solidFill>
              </a:rPr>
              <a:t>(</a:t>
            </a:r>
            <a:r>
              <a:rPr lang="en-US" altLang="en-US" sz="2200" dirty="0" err="1">
                <a:solidFill>
                  <a:schemeClr val="tx1"/>
                </a:solidFill>
              </a:rPr>
              <a:t>i</a:t>
            </a:r>
            <a:r>
              <a:rPr lang="en-US" altLang="en-US" sz="2200" dirty="0">
                <a:solidFill>
                  <a:schemeClr val="tx1"/>
                </a:solidFill>
              </a:rPr>
              <a:t>) Designs of sloping or benching systems must be selected from and be in accordance with tabulated data, such as tables and charts.</a:t>
            </a:r>
          </a:p>
          <a:p>
            <a:pPr>
              <a:spcBef>
                <a:spcPct val="0"/>
              </a:spcBef>
              <a:buClrTx/>
              <a:buFontTx/>
              <a:buNone/>
            </a:pPr>
            <a:r>
              <a:rPr lang="en-US" altLang="en-US" sz="2200" dirty="0">
                <a:solidFill>
                  <a:schemeClr val="tx1"/>
                </a:solidFill>
              </a:rPr>
              <a:t>(ii) The tabulated data must be in written form and must include all of the following:</a:t>
            </a:r>
          </a:p>
          <a:p>
            <a:pPr>
              <a:spcBef>
                <a:spcPct val="0"/>
              </a:spcBef>
              <a:buClrTx/>
              <a:buFontTx/>
              <a:buNone/>
            </a:pPr>
            <a:r>
              <a:rPr lang="en-US" altLang="en-US" sz="2200" dirty="0">
                <a:solidFill>
                  <a:schemeClr val="tx1"/>
                </a:solidFill>
              </a:rPr>
              <a:t>(A) Identification of the parameters that affect the selection of a sloping or benching system drawn from such data;</a:t>
            </a:r>
          </a:p>
          <a:p>
            <a:pPr>
              <a:spcBef>
                <a:spcPct val="0"/>
              </a:spcBef>
              <a:buClrTx/>
              <a:buFontTx/>
              <a:buNone/>
            </a:pPr>
            <a:r>
              <a:rPr lang="en-US" altLang="en-US" sz="2200" dirty="0">
                <a:solidFill>
                  <a:schemeClr val="tx1"/>
                </a:solidFill>
              </a:rPr>
              <a:t>(B) Identification of the limits of use of the data, to include the magnitude and configuration of slopes determined to be safe;</a:t>
            </a:r>
          </a:p>
          <a:p>
            <a:pPr>
              <a:spcBef>
                <a:spcPct val="0"/>
              </a:spcBef>
              <a:buClrTx/>
              <a:buFontTx/>
              <a:buNone/>
            </a:pPr>
            <a:endParaRPr lang="en-US" altLang="en-US" sz="22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Title 1"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6</a:t>
            </a:r>
          </a:p>
        </p:txBody>
      </p:sp>
      <p:sp>
        <p:nvSpPr>
          <p:cNvPr id="168963" name="Text 1" descr="(C) Explanatory information as may be necessary to aid the user in making a correct selection of a protective system from the data.&#10;&#10;(iii) You must maintain at least one copy of the tabulated data which identifies the registered professional engineer who approved the data at the job site during construction of the protective system. &#10;&#10;After that time the data may be stored off the job site, but you must make a copy of the data available to the director upon request.&#10;" title="Design of sloping and benching systems"/>
          <p:cNvSpPr>
            <a:spLocks noChangeArrowheads="1"/>
          </p:cNvSpPr>
          <p:nvPr/>
        </p:nvSpPr>
        <p:spPr bwMode="auto">
          <a:xfrm>
            <a:off x="381000" y="1752600"/>
            <a:ext cx="8763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(2) Design of sloping and benching systems.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200" dirty="0">
                <a:solidFill>
                  <a:schemeClr val="tx1"/>
                </a:solidFill>
              </a:rPr>
              <a:t>(C) Explanatory information as may be necessary to aid the user in making a correct selection of a protective system from the data.</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(iii) You must maintain at least one copy of the tabulated data which identifies the registered professional engineer who approved the data at the job site during construction of the protective system. </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After that time the data may be stored off the job site, but you must make a copy of the data available to the director upon request.</a:t>
            </a:r>
          </a:p>
          <a:p>
            <a:pPr>
              <a:spcBef>
                <a:spcPct val="0"/>
              </a:spcBef>
              <a:buClrTx/>
              <a:buFontTx/>
              <a:buNone/>
            </a:pPr>
            <a:endParaRPr lang="en-US" altLang="en-US" sz="2000" dirty="0">
              <a:solidFill>
                <a:schemeClr val="tx1"/>
              </a:solidFill>
            </a:endParaRPr>
          </a:p>
          <a:p>
            <a:pPr>
              <a:spcBef>
                <a:spcPct val="0"/>
              </a:spcBef>
              <a:buClrTx/>
              <a:buFontTx/>
              <a:buNone/>
            </a:pPr>
            <a:endParaRPr lang="en-US" altLang="en-US" sz="2000"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7</a:t>
            </a:r>
          </a:p>
        </p:txBody>
      </p:sp>
      <p:sp>
        <p:nvSpPr>
          <p:cNvPr id="140291" name="Text 1" descr="(d) Option 4—Design by a registered professional engineer.&#10;Sloping and benching systems not utilizing Option 1 or Option 2 or Option 3 under subsection (2) of this section must be approved by a registered professional engineer.&#10;(ii) Designs must be in written form and must include at least the          following:&#10;&#10;(A) The magnitude of the slopes that were determined to be safe for the particular project;&#10;" title="Design of sloping and benching systems. ">
            <a:extLst>
              <a:ext uri="{FF2B5EF4-FFF2-40B4-BE49-F238E27FC236}">
                <a16:creationId xmlns:a16="http://schemas.microsoft.com/office/drawing/2014/main" id="{EC545A17-823E-40DA-9E68-AB1F09BC1553}"/>
              </a:ext>
            </a:extLst>
          </p:cNvPr>
          <p:cNvSpPr>
            <a:spLocks noChangeArrowheads="1"/>
          </p:cNvSpPr>
          <p:nvPr/>
        </p:nvSpPr>
        <p:spPr bwMode="auto">
          <a:xfrm>
            <a:off x="381000" y="1828800"/>
            <a:ext cx="8763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defRPr/>
            </a:pPr>
            <a:r>
              <a:rPr lang="en-US" altLang="en-US" dirty="0">
                <a:solidFill>
                  <a:schemeClr val="tx1"/>
                </a:solidFill>
              </a:rPr>
              <a:t>(2) Design of sloping and benching systems. </a:t>
            </a:r>
          </a:p>
          <a:p>
            <a:pPr>
              <a:spcBef>
                <a:spcPct val="0"/>
              </a:spcBef>
              <a:buClrTx/>
              <a:buFontTx/>
              <a:buNone/>
              <a:defRPr/>
            </a:pPr>
            <a:endParaRPr lang="en-US" altLang="en-US" sz="2000" dirty="0">
              <a:solidFill>
                <a:schemeClr val="tx1"/>
              </a:solidFill>
            </a:endParaRPr>
          </a:p>
          <a:p>
            <a:pPr>
              <a:spcBef>
                <a:spcPct val="0"/>
              </a:spcBef>
              <a:buClrTx/>
              <a:buFontTx/>
              <a:buNone/>
              <a:defRPr/>
            </a:pPr>
            <a:r>
              <a:rPr lang="en-US" altLang="en-US" sz="2200" dirty="0">
                <a:solidFill>
                  <a:schemeClr val="tx1"/>
                </a:solidFill>
              </a:rPr>
              <a:t>(d) Option 4—Design by a registered professional engineer.</a:t>
            </a:r>
          </a:p>
          <a:p>
            <a:pPr marL="514350" indent="-514350">
              <a:spcBef>
                <a:spcPct val="0"/>
              </a:spcBef>
              <a:buClrTx/>
              <a:buFontTx/>
              <a:buAutoNum type="romanLcParenBoth"/>
              <a:defRPr/>
            </a:pPr>
            <a:r>
              <a:rPr lang="en-US" altLang="en-US" sz="2200" dirty="0">
                <a:solidFill>
                  <a:schemeClr val="tx1"/>
                </a:solidFill>
              </a:rPr>
              <a:t>Sloping and benching systems not utilizing Option 1 or Option 2 or Option 3 under subsection (2) of this section must be approved by a registered professional engineer.</a:t>
            </a:r>
          </a:p>
          <a:p>
            <a:pPr>
              <a:spcBef>
                <a:spcPct val="0"/>
              </a:spcBef>
              <a:buClrTx/>
              <a:buFontTx/>
              <a:buNone/>
              <a:defRPr/>
            </a:pPr>
            <a:r>
              <a:rPr lang="en-US" altLang="en-US" sz="2200" dirty="0">
                <a:solidFill>
                  <a:schemeClr val="tx1"/>
                </a:solidFill>
              </a:rPr>
              <a:t>(ii) Designs must be in written form and must include at least the          following:</a:t>
            </a:r>
          </a:p>
          <a:p>
            <a:pPr>
              <a:spcBef>
                <a:spcPct val="0"/>
              </a:spcBef>
              <a:buClrTx/>
              <a:buFontTx/>
              <a:buNone/>
              <a:defRPr/>
            </a:pPr>
            <a:endParaRPr lang="en-US" altLang="en-US" sz="2200" dirty="0">
              <a:solidFill>
                <a:schemeClr val="tx1"/>
              </a:solidFill>
            </a:endParaRPr>
          </a:p>
          <a:p>
            <a:pPr>
              <a:spcBef>
                <a:spcPct val="0"/>
              </a:spcBef>
              <a:buClrTx/>
              <a:buFontTx/>
              <a:buNone/>
              <a:defRPr/>
            </a:pPr>
            <a:r>
              <a:rPr lang="en-US" altLang="en-US" sz="2200" dirty="0">
                <a:solidFill>
                  <a:schemeClr val="tx1"/>
                </a:solidFill>
              </a:rPr>
              <a:t>(A) The magnitude of the slopes that were determined to be safe for the particular project;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itle 1"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8</a:t>
            </a:r>
          </a:p>
        </p:txBody>
      </p:sp>
      <p:sp>
        <p:nvSpPr>
          <p:cNvPr id="173059" name="Text 1" descr="(d) Option 4—Design by a registered professional engineer.&#10;&#10;(ii) Designs must be in written form and must include at least the following:&#10;&#10; (C) The identity of the registered professional engineer approving the design.&#10;&#10;(iii) You must maintain at least one copy of the design at the job site while the slope is being constructed. After that time the design need not be at the job site, but you must maintain a copy available upon request.&#10;" title="Design of sloping and benching systems"/>
          <p:cNvSpPr>
            <a:spLocks noChangeArrowheads="1"/>
          </p:cNvSpPr>
          <p:nvPr/>
        </p:nvSpPr>
        <p:spPr bwMode="auto">
          <a:xfrm>
            <a:off x="381000" y="1685925"/>
            <a:ext cx="8763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(2) Design of sloping and benching systems. </a:t>
            </a:r>
          </a:p>
          <a:p>
            <a:pPr>
              <a:spcBef>
                <a:spcPct val="0"/>
              </a:spcBef>
              <a:buClrTx/>
              <a:buFontTx/>
              <a:buNone/>
            </a:pPr>
            <a:endParaRPr lang="en-US" altLang="en-US" sz="2000" dirty="0">
              <a:solidFill>
                <a:schemeClr val="tx1"/>
              </a:solidFill>
            </a:endParaRPr>
          </a:p>
          <a:p>
            <a:pPr>
              <a:spcBef>
                <a:spcPct val="0"/>
              </a:spcBef>
              <a:buClrTx/>
              <a:buFontTx/>
              <a:buNone/>
            </a:pPr>
            <a:r>
              <a:rPr lang="en-US" altLang="en-US" sz="2200" dirty="0">
                <a:solidFill>
                  <a:schemeClr val="tx1"/>
                </a:solidFill>
              </a:rPr>
              <a:t>(d) Option 4—Design by a registered professional engineer.</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(ii) Designs must be in written form and must include at least the following:</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 (C) The identity of the registered professional engineer approving the design.</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(iii) You must maintain at least one copy of the design at the job site while the slope is being constructed. After that time the design need not be at the job site, but you must maintain a copy available upon request.</a:t>
            </a:r>
          </a:p>
          <a:p>
            <a:pPr>
              <a:spcBef>
                <a:spcPct val="0"/>
              </a:spcBef>
              <a:buClrTx/>
              <a:buFontTx/>
              <a:buNone/>
            </a:pPr>
            <a:endParaRPr lang="en-US" altLang="en-US" sz="2200" dirty="0">
              <a:solidFill>
                <a:schemeClr val="tx1"/>
              </a:solidFill>
            </a:endParaRPr>
          </a:p>
          <a:p>
            <a:pPr>
              <a:spcBef>
                <a:spcPct val="0"/>
              </a:spcBef>
              <a:buClrTx/>
              <a:buFontTx/>
              <a:buNone/>
            </a:pPr>
            <a:endParaRPr lang="en-US" altLang="en-US" sz="2000" dirty="0">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9</a:t>
            </a:r>
          </a:p>
        </p:txBody>
      </p:sp>
      <p:sp>
        <p:nvSpPr>
          <p:cNvPr id="175107" name="Text 1" descr="Designs of support systems, shield systems, and other protective systems must be selected and constructed by the employer or employer's designee and must be in accordance with the requirements of subdivision (a); or, in the alternative, subdivision (b); or, in the alternative, subdivision (c); or, in the alternative, subdivision (d) as follows:&#10;" title="Design of support systems, shield systems, and other protective systems. "/>
          <p:cNvSpPr>
            <a:spLocks noChangeArrowheads="1"/>
          </p:cNvSpPr>
          <p:nvPr/>
        </p:nvSpPr>
        <p:spPr bwMode="auto">
          <a:xfrm>
            <a:off x="381000" y="1685925"/>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(3) Design of support systems, shield systems, and other protective systems. </a:t>
            </a:r>
          </a:p>
          <a:p>
            <a:pPr>
              <a:spcBef>
                <a:spcPct val="0"/>
              </a:spcBef>
              <a:buClrTx/>
              <a:buFontTx/>
              <a:buNone/>
            </a:pPr>
            <a:endParaRPr lang="en-US" altLang="en-US" dirty="0">
              <a:solidFill>
                <a:schemeClr val="tx1"/>
              </a:solidFill>
            </a:endParaRPr>
          </a:p>
          <a:p>
            <a:pPr>
              <a:spcBef>
                <a:spcPct val="0"/>
              </a:spcBef>
              <a:buClrTx/>
              <a:buFontTx/>
              <a:buNone/>
            </a:pPr>
            <a:r>
              <a:rPr lang="en-US" altLang="en-US" sz="2200" dirty="0">
                <a:solidFill>
                  <a:schemeClr val="tx1"/>
                </a:solidFill>
              </a:rPr>
              <a:t>Designs of support systems, shield systems, and other protective systems must be selected and constructed by the employer or employer's designee and must be in accordance with the requirements of subdivision (a); or, in the alternative, subdivision (b); or, in the alternative, subdivision (c); or, in the alternative, subdivision (d) as follows: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10</a:t>
            </a:r>
          </a:p>
        </p:txBody>
      </p:sp>
      <p:sp>
        <p:nvSpPr>
          <p:cNvPr id="2" name="Text 1" descr="Option 1—Designs using appendices A, C, and D. Designs for timber shoring in trenches must be determined in accordance with the conditions and requirements set forth in appendices A and C. &#10;&#10;Designs for aluminum hydraulic shoring must be in accordance with subdivision (b) of this subsection, but if manufacturer's tabulated data cannot be utilized, designs must be in accordance with appendix D.&#10;" title="Design of support systems, shield systems, and other protective systems. ">
            <a:extLst>
              <a:ext uri="{FF2B5EF4-FFF2-40B4-BE49-F238E27FC236}">
                <a16:creationId xmlns:a16="http://schemas.microsoft.com/office/drawing/2014/main" id="{B9BD6533-0E0A-4649-8F70-7BA00FAAE001}"/>
              </a:ext>
            </a:extLst>
          </p:cNvPr>
          <p:cNvSpPr/>
          <p:nvPr/>
        </p:nvSpPr>
        <p:spPr>
          <a:xfrm>
            <a:off x="381000" y="1685925"/>
            <a:ext cx="8763000" cy="5016500"/>
          </a:xfrm>
          <a:prstGeom prst="rect">
            <a:avLst/>
          </a:prstGeom>
        </p:spPr>
        <p:txBody>
          <a:bodyPr>
            <a:spAutoFit/>
          </a:bodyPr>
          <a:lstStyle/>
          <a:p>
            <a:pPr>
              <a:defRPr/>
            </a:pPr>
            <a:r>
              <a:rPr lang="en-US" sz="2800" dirty="0"/>
              <a:t>(3) Design of support systems, shield systems, and other protective systems. </a:t>
            </a:r>
          </a:p>
          <a:p>
            <a:pPr>
              <a:defRPr/>
            </a:pPr>
            <a:endParaRPr lang="en-US" sz="2200" dirty="0"/>
          </a:p>
          <a:p>
            <a:pPr marL="457200" indent="-457200">
              <a:buFontTx/>
              <a:buAutoNum type="alphaLcParenBoth"/>
              <a:defRPr/>
            </a:pPr>
            <a:r>
              <a:rPr lang="en-US" sz="2200" dirty="0"/>
              <a:t>Option 1—Designs using appendices A, C, and D. Designs for timber shoring in trenches must be determined in accordance with the conditions and requirements set forth in appendices A and C. </a:t>
            </a:r>
          </a:p>
          <a:p>
            <a:pPr>
              <a:defRPr/>
            </a:pPr>
            <a:endParaRPr lang="en-US" sz="2200" dirty="0"/>
          </a:p>
          <a:p>
            <a:pPr lvl="1">
              <a:defRPr/>
            </a:pPr>
            <a:r>
              <a:rPr lang="en-US" sz="2200" dirty="0"/>
              <a:t>Designs for aluminum hydraulic shoring must be in accordance with subdivision (b) of this subsection, but if manufacturer's tabulated data cannot be utilized, designs must be in accordance with appendix D.</a:t>
            </a:r>
          </a:p>
          <a:p>
            <a:pPr>
              <a:defRPr/>
            </a:pPr>
            <a:endParaRPr lang="en-US" sz="2200" dirty="0"/>
          </a:p>
          <a:p>
            <a:pPr>
              <a:defRPr/>
            </a:pPr>
            <a:endParaRPr lang="en-US" sz="2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11</a:t>
            </a:r>
          </a:p>
        </p:txBody>
      </p:sp>
      <p:sp>
        <p:nvSpPr>
          <p:cNvPr id="2" name="Text 1" descr="Option 2—Designs using manufacturer's tabulated data.&#10;&#10;Design of support systems, shield systems, or other protective systems that are drawn from manufacturer's tabulated data must be in accordance with all specifications, recommendations, and limitations issued or made by the manufacturer.&#10;&#10;Deviation from the specifications, recommendations, and limitations issued or made by the manufacturer must only be allowed after the manufacturer issues specific written approval.&#10;" title="Design of support systems, shield systems, and other protective systems">
            <a:extLst>
              <a:ext uri="{FF2B5EF4-FFF2-40B4-BE49-F238E27FC236}">
                <a16:creationId xmlns:a16="http://schemas.microsoft.com/office/drawing/2014/main" id="{86521E71-1300-4A00-B489-F484231641A4}"/>
              </a:ext>
            </a:extLst>
          </p:cNvPr>
          <p:cNvSpPr/>
          <p:nvPr/>
        </p:nvSpPr>
        <p:spPr>
          <a:xfrm>
            <a:off x="381000" y="1685925"/>
            <a:ext cx="8763000" cy="4678363"/>
          </a:xfrm>
          <a:prstGeom prst="rect">
            <a:avLst/>
          </a:prstGeom>
        </p:spPr>
        <p:txBody>
          <a:bodyPr>
            <a:spAutoFit/>
          </a:bodyPr>
          <a:lstStyle/>
          <a:p>
            <a:pPr>
              <a:defRPr/>
            </a:pPr>
            <a:r>
              <a:rPr lang="en-US" sz="2800" dirty="0"/>
              <a:t>(3) Design of support systems, shield systems, and other protective systems. </a:t>
            </a:r>
          </a:p>
          <a:p>
            <a:pPr>
              <a:defRPr/>
            </a:pPr>
            <a:endParaRPr lang="en-US" sz="2200" dirty="0"/>
          </a:p>
          <a:p>
            <a:pPr>
              <a:defRPr/>
            </a:pPr>
            <a:r>
              <a:rPr lang="en-US" sz="2200" dirty="0"/>
              <a:t>(b) Option 2—Designs using manufacturer's tabulated data.</a:t>
            </a:r>
          </a:p>
          <a:p>
            <a:pPr>
              <a:defRPr/>
            </a:pPr>
            <a:endParaRPr lang="en-US" sz="2200" dirty="0"/>
          </a:p>
          <a:p>
            <a:pPr marL="514350" indent="-514350">
              <a:buFontTx/>
              <a:buAutoNum type="romanLcParenBoth"/>
              <a:defRPr/>
            </a:pPr>
            <a:r>
              <a:rPr lang="en-US" sz="2200" dirty="0"/>
              <a:t>Design of support systems, shield systems, or other protective systems that are drawn from manufacturer's tabulated data must be in accordance with all specifications, recommendations, and limitations issued or made by the manufacturer.</a:t>
            </a:r>
          </a:p>
          <a:p>
            <a:pPr marL="514350" indent="-514350">
              <a:buFontTx/>
              <a:buAutoNum type="romanLcParenBoth"/>
              <a:defRPr/>
            </a:pPr>
            <a:endParaRPr lang="en-US" sz="2200" dirty="0"/>
          </a:p>
          <a:p>
            <a:pPr marL="514350" indent="-514350">
              <a:buFontTx/>
              <a:buAutoNum type="romanLcParenBoth"/>
              <a:defRPr/>
            </a:pPr>
            <a:r>
              <a:rPr lang="en-US" sz="2200" dirty="0"/>
              <a:t>Deviation from the specifications, recommendations, and limitations issued or made by the manufacturer must only be allowed after the manufacturer issues specific written approval.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12</a:t>
            </a:r>
          </a:p>
        </p:txBody>
      </p:sp>
      <p:sp>
        <p:nvSpPr>
          <p:cNvPr id="181251" name="Text 1" descr="(b) Option 2—Designs using manufacturer's tabulated data.&#10;&#10;(iii) Manufacturer's specifications, recommendations, and limitations, and manufacturer's approval to deviate from the specifications, recommendations, and limitations must be in written form at the job site during construction of the protective system. &#10;&#10;After that time this data may be stored off the job site, but you must make a copy available to the director upon request.&#10;" title="Design of support systems, shield systems, and other protective systems"/>
          <p:cNvSpPr>
            <a:spLocks noChangeArrowheads="1"/>
          </p:cNvSpPr>
          <p:nvPr/>
        </p:nvSpPr>
        <p:spPr bwMode="auto">
          <a:xfrm>
            <a:off x="381000" y="1685925"/>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(3) Design of support systems, shield systems, and other protective systems. </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(b) Option 2—Designs using manufacturer's tabulated data.</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(iii) Manufacturer's specifications, recommendations, and limitations, and manufacturer's approval to deviate from the specifications, recommendations, and limitations must be in written form at the job site during construction of the protective system. </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After that time this data may be stored off the job site, but you must make a copy available to the director upon request.</a:t>
            </a:r>
          </a:p>
          <a:p>
            <a:pPr>
              <a:spcBef>
                <a:spcPct val="0"/>
              </a:spcBef>
              <a:buClrTx/>
              <a:buFontTx/>
              <a:buNone/>
            </a:pPr>
            <a:endParaRPr lang="en-US" altLang="en-US" sz="2200" dirty="0">
              <a:solidFill>
                <a:schemeClr val="tx1"/>
              </a:solidFill>
            </a:endParaRPr>
          </a:p>
          <a:p>
            <a:pPr>
              <a:spcBef>
                <a:spcPct val="0"/>
              </a:spcBef>
              <a:buClrTx/>
              <a:buFontTx/>
              <a:buNone/>
            </a:pPr>
            <a:endParaRPr lang="en-US" altLang="en-US" sz="2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 box 1 of 1" descr="Appendix A – Soil Classification&#10;Appendix B – Sloping and Benching&#10;Appendix C – Timber Shoring for Trenches&#10;Appendix D – Aluminum Hydraulic Shoring for Trenches&#10;Appendix E – Alternatives to Timber Shoring&#10;Appendix F – Protective Systems Flow Chart&#10;" title="The Standards also include Appendices A through F"/>
          <p:cNvSpPr>
            <a:spLocks noGrp="1"/>
          </p:cNvSpPr>
          <p:nvPr>
            <p:ph idx="1"/>
          </p:nvPr>
        </p:nvSpPr>
        <p:spPr>
          <a:xfrm>
            <a:off x="514351" y="2154707"/>
            <a:ext cx="8179173" cy="3252005"/>
          </a:xfrm>
        </p:spPr>
        <p:txBody>
          <a:bodyPr>
            <a:normAutofit/>
          </a:bodyPr>
          <a:lstStyle/>
          <a:p>
            <a:pPr lvl="1"/>
            <a:r>
              <a:rPr lang="en-US" sz="2400" dirty="0">
                <a:latin typeface="Verdana" panose="020B0604030504040204" pitchFamily="34" charset="0"/>
                <a:ea typeface="Verdana" panose="020B0604030504040204" pitchFamily="34" charset="0"/>
                <a:cs typeface="Verdana" panose="020B0604030504040204" pitchFamily="34" charset="0"/>
              </a:rPr>
              <a:t>Appendix A – Soil Classification</a:t>
            </a:r>
          </a:p>
          <a:p>
            <a:pPr lvl="1"/>
            <a:r>
              <a:rPr lang="en-US" sz="2400" dirty="0">
                <a:latin typeface="Verdana" panose="020B0604030504040204" pitchFamily="34" charset="0"/>
                <a:ea typeface="Verdana" panose="020B0604030504040204" pitchFamily="34" charset="0"/>
                <a:cs typeface="Verdana" panose="020B0604030504040204" pitchFamily="34" charset="0"/>
              </a:rPr>
              <a:t>Appendix B – Sloping and Benching</a:t>
            </a:r>
          </a:p>
          <a:p>
            <a:pPr lvl="1"/>
            <a:r>
              <a:rPr lang="en-US" sz="2400" dirty="0">
                <a:latin typeface="Verdana" panose="020B0604030504040204" pitchFamily="34" charset="0"/>
                <a:ea typeface="Verdana" panose="020B0604030504040204" pitchFamily="34" charset="0"/>
                <a:cs typeface="Verdana" panose="020B0604030504040204" pitchFamily="34" charset="0"/>
              </a:rPr>
              <a:t>Appendix C – Timber Shoring for Trenches</a:t>
            </a:r>
          </a:p>
          <a:p>
            <a:pPr lvl="1"/>
            <a:r>
              <a:rPr lang="en-US" sz="2400" dirty="0">
                <a:latin typeface="Verdana" panose="020B0604030504040204" pitchFamily="34" charset="0"/>
                <a:ea typeface="Verdana" panose="020B0604030504040204" pitchFamily="34" charset="0"/>
                <a:cs typeface="Verdana" panose="020B0604030504040204" pitchFamily="34" charset="0"/>
              </a:rPr>
              <a:t>Appendix D – Aluminum Hydraulic Shoring for Trenches</a:t>
            </a:r>
          </a:p>
          <a:p>
            <a:pPr lvl="1"/>
            <a:r>
              <a:rPr lang="en-US" sz="2400" dirty="0">
                <a:latin typeface="Verdana" panose="020B0604030504040204" pitchFamily="34" charset="0"/>
                <a:ea typeface="Verdana" panose="020B0604030504040204" pitchFamily="34" charset="0"/>
                <a:cs typeface="Verdana" panose="020B0604030504040204" pitchFamily="34" charset="0"/>
              </a:rPr>
              <a:t>Appendix E – Alternatives to Timber Shoring</a:t>
            </a:r>
          </a:p>
          <a:p>
            <a:pPr lvl="1"/>
            <a:r>
              <a:rPr lang="en-US" sz="2400" dirty="0">
                <a:latin typeface="Verdana" panose="020B0604030504040204" pitchFamily="34" charset="0"/>
                <a:ea typeface="Verdana" panose="020B0604030504040204" pitchFamily="34" charset="0"/>
                <a:cs typeface="Verdana" panose="020B0604030504040204" pitchFamily="34" charset="0"/>
              </a:rPr>
              <a:t>Appendix F – Protective Systems Flow Chart</a:t>
            </a:r>
          </a:p>
        </p:txBody>
      </p:sp>
      <p:sp>
        <p:nvSpPr>
          <p:cNvPr id="2" name="Title 1" descr="Slide title" title="The Standards also include Appendices A through F"/>
          <p:cNvSpPr>
            <a:spLocks noGrp="1"/>
          </p:cNvSpPr>
          <p:nvPr>
            <p:ph type="title"/>
          </p:nvPr>
        </p:nvSpPr>
        <p:spPr>
          <a:xfrm>
            <a:off x="514351" y="304800"/>
            <a:ext cx="7598569" cy="1456267"/>
          </a:xfrm>
        </p:spPr>
        <p:txBody>
          <a:bodyPr>
            <a:normAutofit fontScale="90000"/>
          </a:bodyPr>
          <a:lstStyle/>
          <a:p>
            <a:r>
              <a:rPr lang="en-US" altLang="en-US" dirty="0">
                <a:latin typeface="Verdana" panose="020B0604030504040204" pitchFamily="34" charset="0"/>
                <a:ea typeface="Verdana" panose="020B0604030504040204" pitchFamily="34" charset="0"/>
                <a:cs typeface="Verdana" panose="020B0604030504040204" pitchFamily="34" charset="0"/>
              </a:rPr>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sz="3600" dirty="0">
                <a:solidFill>
                  <a:srgbClr val="FFE05B"/>
                </a:solidFill>
                <a:latin typeface="Verdana" panose="020B0604030504040204" pitchFamily="34" charset="0"/>
                <a:ea typeface="Verdana" panose="020B0604030504040204" pitchFamily="34" charset="0"/>
                <a:cs typeface="Verdana" panose="020B0604030504040204" pitchFamily="34" charset="0"/>
              </a:rPr>
              <a:t>The Standards also include Appendices A through F</a:t>
            </a:r>
            <a:r>
              <a:rPr lang="en-US" altLang="en-US" dirty="0">
                <a:latin typeface="Verdana" panose="020B0604030504040204" pitchFamily="34" charset="0"/>
                <a:ea typeface="Verdana" panose="020B0604030504040204" pitchFamily="34" charset="0"/>
                <a:cs typeface="Verdana" panose="020B0604030504040204" pitchFamily="34" charset="0"/>
              </a:rPr>
              <a:t/>
            </a:r>
            <a:br>
              <a:rPr lang="en-US" altLang="en-US" dirty="0">
                <a:latin typeface="Verdana" panose="020B0604030504040204" pitchFamily="34" charset="0"/>
                <a:ea typeface="Verdana" panose="020B0604030504040204" pitchFamily="34" charset="0"/>
                <a:cs typeface="Verdana" panose="020B0604030504040204" pitchFamily="34" charset="0"/>
              </a:rPr>
            </a:br>
            <a:r>
              <a:rPr lang="en-US" altLang="en-US" dirty="0">
                <a:latin typeface="Verdana" panose="020B0604030504040204" pitchFamily="34" charset="0"/>
                <a:ea typeface="Verdana" panose="020B0604030504040204" pitchFamily="34" charset="0"/>
                <a:cs typeface="Verdana" panose="020B0604030504040204" pitchFamily="34" charset="0"/>
              </a:rPr>
              <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4061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13</a:t>
            </a:r>
          </a:p>
        </p:txBody>
      </p:sp>
      <p:sp>
        <p:nvSpPr>
          <p:cNvPr id="2" name="Text 1" descr="c) Option 3—Designs using other tabulated data.&#10;&#10;Designs of support systems, shield systems, or other protective systems must be selected from and be in accordance with tabulated data, such as tables and charts.&#10;&#10;(ii) The tabulated data must be in written form and include all of the following:&#10;&#10;(A) Identification of the parameters that affect the selection of a protective system drawn from such data;&#10;" title="Design of support systems, shield systems, and other protective systems">
            <a:extLst>
              <a:ext uri="{FF2B5EF4-FFF2-40B4-BE49-F238E27FC236}">
                <a16:creationId xmlns:a16="http://schemas.microsoft.com/office/drawing/2014/main" id="{3E72223A-AA5D-4F27-B3B2-BB33ED761DDF}"/>
              </a:ext>
            </a:extLst>
          </p:cNvPr>
          <p:cNvSpPr/>
          <p:nvPr/>
        </p:nvSpPr>
        <p:spPr>
          <a:xfrm>
            <a:off x="381000" y="1685925"/>
            <a:ext cx="8763000" cy="4862513"/>
          </a:xfrm>
          <a:prstGeom prst="rect">
            <a:avLst/>
          </a:prstGeom>
        </p:spPr>
        <p:txBody>
          <a:bodyPr>
            <a:spAutoFit/>
          </a:bodyPr>
          <a:lstStyle/>
          <a:p>
            <a:pPr>
              <a:defRPr/>
            </a:pPr>
            <a:r>
              <a:rPr lang="en-US" sz="2800" dirty="0"/>
              <a:t>(3) Design of support systems, shield systems, and other protective systems. </a:t>
            </a:r>
          </a:p>
          <a:p>
            <a:pPr>
              <a:defRPr/>
            </a:pPr>
            <a:endParaRPr lang="en-US" sz="1200" dirty="0"/>
          </a:p>
          <a:p>
            <a:pPr>
              <a:defRPr/>
            </a:pPr>
            <a:r>
              <a:rPr lang="en-US" sz="2200" dirty="0"/>
              <a:t>(c) Option 3—Designs using other tabulated data.</a:t>
            </a:r>
          </a:p>
          <a:p>
            <a:pPr>
              <a:defRPr/>
            </a:pPr>
            <a:endParaRPr lang="en-US" sz="2200" dirty="0"/>
          </a:p>
          <a:p>
            <a:pPr marL="514350" indent="-514350">
              <a:buFontTx/>
              <a:buAutoNum type="romanLcParenBoth"/>
              <a:defRPr/>
            </a:pPr>
            <a:r>
              <a:rPr lang="en-US" sz="2200" dirty="0"/>
              <a:t>Designs of support systems, shield systems, or other protective systems must be selected from and be in accordance with tabulated data, such as tables and charts.</a:t>
            </a:r>
          </a:p>
          <a:p>
            <a:pPr marL="514350" indent="-514350">
              <a:buFontTx/>
              <a:buAutoNum type="romanLcParenBoth"/>
              <a:defRPr/>
            </a:pPr>
            <a:endParaRPr lang="en-US" sz="2200" dirty="0"/>
          </a:p>
          <a:p>
            <a:pPr>
              <a:defRPr/>
            </a:pPr>
            <a:r>
              <a:rPr lang="en-US" sz="2200" dirty="0"/>
              <a:t>(ii) The tabulated data must be in written form and include all of the following:</a:t>
            </a:r>
          </a:p>
          <a:p>
            <a:pPr>
              <a:defRPr/>
            </a:pPr>
            <a:endParaRPr lang="en-US" sz="2200" dirty="0"/>
          </a:p>
          <a:p>
            <a:pPr>
              <a:defRPr/>
            </a:pPr>
            <a:r>
              <a:rPr lang="en-US" sz="2200" dirty="0"/>
              <a:t>(A) Identification of the parameters that affect the selection of a protective system drawn from such data;</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14</a:t>
            </a:r>
          </a:p>
        </p:txBody>
      </p:sp>
      <p:sp>
        <p:nvSpPr>
          <p:cNvPr id="185347" name="Text 1" descr="(c) Option 3—Designs using other tabulated data.&#10;&#10;(B) Identification of the limits of use of the data;&#10;&#10;(C) Explanatory information as may be necessary to aid the user in making a correct selection of a protective system from the data.&#10;&#10;(iii) You must maintain at least one copy of the tabulated data, which identifies the registered professional engineer who approved the data at the job site during construction of the protective system. After that time the data may be stored off the job site, but you must make a copy of the data available to the director upon request.&#10;" title="Design of support systems, shield systems, and other protective systems. "/>
          <p:cNvSpPr>
            <a:spLocks noChangeArrowheads="1"/>
          </p:cNvSpPr>
          <p:nvPr/>
        </p:nvSpPr>
        <p:spPr bwMode="auto">
          <a:xfrm>
            <a:off x="381000" y="1524000"/>
            <a:ext cx="8763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(3) Design of support systems, shield systems, and other protective systems. </a:t>
            </a:r>
          </a:p>
          <a:p>
            <a:pPr>
              <a:spcBef>
                <a:spcPct val="0"/>
              </a:spcBef>
              <a:buClrTx/>
              <a:buFontTx/>
              <a:buNone/>
            </a:pPr>
            <a:r>
              <a:rPr lang="en-US" altLang="en-US" sz="2200" dirty="0">
                <a:solidFill>
                  <a:schemeClr val="tx1"/>
                </a:solidFill>
              </a:rPr>
              <a:t>(c) Option 3—Designs using other tabulated data.</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(B) Identification of the limits of use of the data;</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(C) Explanatory information as may be necessary to aid the user in making a correct selection of a protective system from the data.</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(iii) You must maintain at least one copy of the tabulated data, which identifies the registered professional engineer who approved the data at the job site during construction of the protective system. After that time the data may be stored off the job site, but you must make a copy of the data available to the director upon request.</a:t>
            </a:r>
          </a:p>
          <a:p>
            <a:pPr>
              <a:spcBef>
                <a:spcPct val="0"/>
              </a:spcBef>
              <a:buClrTx/>
              <a:buFontTx/>
              <a:buNone/>
            </a:pPr>
            <a:endParaRPr lang="en-US" altLang="en-US" sz="2200" dirty="0">
              <a:solidFill>
                <a:schemeClr val="tx1"/>
              </a:solidFill>
            </a:endParaRPr>
          </a:p>
          <a:p>
            <a:pPr>
              <a:spcBef>
                <a:spcPct val="0"/>
              </a:spcBef>
              <a:buClrTx/>
              <a:buFontTx/>
              <a:buNone/>
            </a:pPr>
            <a:endParaRPr lang="en-US" altLang="en-US" sz="2200" dirty="0">
              <a:solidFill>
                <a:schemeClr val="tx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Title 1"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15</a:t>
            </a:r>
          </a:p>
        </p:txBody>
      </p:sp>
      <p:sp>
        <p:nvSpPr>
          <p:cNvPr id="2" name="Text 1" descr="(d) Option 4—Design by a registered professional engineer.&#10;&#10;Support systems, shield systems, and other protective systems not utilizing Option 1, Option 2 or Option 3, above, must be approved by a registered professional engineer.&#10;&#10;(ii) Designs must be in written form and must include the following:&#10;&#10;(A) A plan indicating the sizes, types, and configurations of the materials to be used in the protective system; and&#10;" title="Design of support systems, shield systems, and other protective systems. ">
            <a:extLst>
              <a:ext uri="{FF2B5EF4-FFF2-40B4-BE49-F238E27FC236}">
                <a16:creationId xmlns:a16="http://schemas.microsoft.com/office/drawing/2014/main" id="{29DC1BA3-A56A-41BC-9569-B6A8179852B4}"/>
              </a:ext>
            </a:extLst>
          </p:cNvPr>
          <p:cNvSpPr/>
          <p:nvPr/>
        </p:nvSpPr>
        <p:spPr>
          <a:xfrm>
            <a:off x="381000" y="1685925"/>
            <a:ext cx="8763000" cy="4524375"/>
          </a:xfrm>
          <a:prstGeom prst="rect">
            <a:avLst/>
          </a:prstGeom>
        </p:spPr>
        <p:txBody>
          <a:bodyPr>
            <a:spAutoFit/>
          </a:bodyPr>
          <a:lstStyle/>
          <a:p>
            <a:pPr>
              <a:defRPr/>
            </a:pPr>
            <a:r>
              <a:rPr lang="en-US" sz="2800" dirty="0"/>
              <a:t>(3) Design of support systems, shield systems, and other protective systems. </a:t>
            </a:r>
          </a:p>
          <a:p>
            <a:pPr>
              <a:defRPr/>
            </a:pPr>
            <a:endParaRPr lang="en-US" sz="1200" dirty="0"/>
          </a:p>
          <a:p>
            <a:pPr>
              <a:defRPr/>
            </a:pPr>
            <a:r>
              <a:rPr lang="en-US" sz="2200" dirty="0"/>
              <a:t>(d) Option 4—Design by a registered professional engineer.</a:t>
            </a:r>
          </a:p>
          <a:p>
            <a:pPr>
              <a:defRPr/>
            </a:pPr>
            <a:endParaRPr lang="en-US" sz="2200" dirty="0"/>
          </a:p>
          <a:p>
            <a:pPr marL="514350" indent="-514350">
              <a:buFontTx/>
              <a:buAutoNum type="romanLcParenBoth"/>
              <a:defRPr/>
            </a:pPr>
            <a:r>
              <a:rPr lang="en-US" sz="2200" dirty="0"/>
              <a:t>Support systems, shield systems, and other protective systems not utilizing Option 1, Option 2 or Option 3, above, must be approved by a registered professional engineer.</a:t>
            </a:r>
          </a:p>
          <a:p>
            <a:pPr marL="514350" indent="-514350">
              <a:buFontTx/>
              <a:buAutoNum type="romanLcParenBoth"/>
              <a:defRPr/>
            </a:pPr>
            <a:endParaRPr lang="en-US" sz="2200" dirty="0"/>
          </a:p>
          <a:p>
            <a:pPr>
              <a:defRPr/>
            </a:pPr>
            <a:r>
              <a:rPr lang="en-US" sz="2200" dirty="0"/>
              <a:t>(ii) Designs must be in written form and must include the following:</a:t>
            </a:r>
          </a:p>
          <a:p>
            <a:pPr>
              <a:defRPr/>
            </a:pPr>
            <a:endParaRPr lang="en-US" sz="2200" dirty="0"/>
          </a:p>
          <a:p>
            <a:pPr>
              <a:defRPr/>
            </a:pPr>
            <a:r>
              <a:rPr lang="en-US" sz="2200" dirty="0"/>
              <a:t>(A) A plan indicating the sizes, types, and configurations of the materials to be used in the protective system; and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ext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16</a:t>
            </a:r>
          </a:p>
        </p:txBody>
      </p:sp>
      <p:sp>
        <p:nvSpPr>
          <p:cNvPr id="189443" name="Title 1" descr="(d) Option 4—Design by a registered professional engineer.&#10;&#10;(B) The identity of the registered professional engineer approving the design.&#10;&#10;(iii) You must maintain at least one copy of the design at the job site during construction of the protective system. &#10;&#10;After that time, the design may be stored off the job site, but you must maintain a copy of the design available to the director upon request.&#10;" title="Design of support systems, shield systems, and other protective systems"/>
          <p:cNvSpPr>
            <a:spLocks noChangeArrowheads="1"/>
          </p:cNvSpPr>
          <p:nvPr/>
        </p:nvSpPr>
        <p:spPr bwMode="auto">
          <a:xfrm>
            <a:off x="381000" y="1685925"/>
            <a:ext cx="87630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(3) Design of support systems, shield systems, and other protective systems.</a:t>
            </a:r>
          </a:p>
          <a:p>
            <a:pPr>
              <a:spcBef>
                <a:spcPct val="0"/>
              </a:spcBef>
              <a:buClrTx/>
              <a:buFontTx/>
              <a:buNone/>
            </a:pPr>
            <a:endParaRPr lang="en-US" altLang="en-US" b="1" dirty="0">
              <a:solidFill>
                <a:schemeClr val="tx1"/>
              </a:solidFill>
            </a:endParaRPr>
          </a:p>
          <a:p>
            <a:pPr>
              <a:spcBef>
                <a:spcPct val="0"/>
              </a:spcBef>
              <a:buClrTx/>
              <a:buFontTx/>
              <a:buNone/>
            </a:pPr>
            <a:r>
              <a:rPr lang="en-US" altLang="en-US" sz="2200" dirty="0">
                <a:solidFill>
                  <a:schemeClr val="tx1"/>
                </a:solidFill>
              </a:rPr>
              <a:t>(d) Option 4—Design by a registered professional engineer.</a:t>
            </a:r>
          </a:p>
          <a:p>
            <a:pPr>
              <a:spcBef>
                <a:spcPct val="0"/>
              </a:spcBef>
              <a:buClrTx/>
              <a:buFontTx/>
              <a:buNone/>
            </a:pPr>
            <a:endParaRPr lang="en-US" altLang="en-US" sz="1200" dirty="0">
              <a:solidFill>
                <a:schemeClr val="tx1"/>
              </a:solidFill>
            </a:endParaRPr>
          </a:p>
          <a:p>
            <a:pPr>
              <a:spcBef>
                <a:spcPct val="0"/>
              </a:spcBef>
              <a:buClrTx/>
              <a:buFontTx/>
              <a:buNone/>
            </a:pPr>
            <a:r>
              <a:rPr lang="en-US" altLang="en-US" sz="2200" dirty="0">
                <a:solidFill>
                  <a:schemeClr val="tx1"/>
                </a:solidFill>
              </a:rPr>
              <a:t>(B) The identity of the registered professional engineer approving the design.</a:t>
            </a:r>
          </a:p>
          <a:p>
            <a:pPr>
              <a:spcBef>
                <a:spcPct val="0"/>
              </a:spcBef>
              <a:buClrTx/>
              <a:buFontTx/>
              <a:buNone/>
            </a:pPr>
            <a:endParaRPr lang="en-US" altLang="en-US" sz="1200" dirty="0">
              <a:solidFill>
                <a:schemeClr val="tx1"/>
              </a:solidFill>
            </a:endParaRPr>
          </a:p>
          <a:p>
            <a:pPr>
              <a:spcBef>
                <a:spcPct val="0"/>
              </a:spcBef>
              <a:buClrTx/>
              <a:buFontTx/>
              <a:buNone/>
            </a:pPr>
            <a:r>
              <a:rPr lang="en-US" altLang="en-US" sz="2200" dirty="0">
                <a:solidFill>
                  <a:schemeClr val="tx1"/>
                </a:solidFill>
              </a:rPr>
              <a:t>(iii) You must maintain at least one copy of the design at the job site during construction of the protective system. </a:t>
            </a:r>
          </a:p>
          <a:p>
            <a:pPr>
              <a:spcBef>
                <a:spcPct val="0"/>
              </a:spcBef>
              <a:buClrTx/>
              <a:buFontTx/>
              <a:buNone/>
            </a:pPr>
            <a:endParaRPr lang="en-US" altLang="en-US" sz="1200" dirty="0">
              <a:solidFill>
                <a:schemeClr val="tx1"/>
              </a:solidFill>
            </a:endParaRPr>
          </a:p>
          <a:p>
            <a:pPr>
              <a:spcBef>
                <a:spcPct val="0"/>
              </a:spcBef>
              <a:buClrTx/>
              <a:buFontTx/>
              <a:buNone/>
            </a:pPr>
            <a:r>
              <a:rPr lang="en-US" altLang="en-US" sz="2200" dirty="0">
                <a:solidFill>
                  <a:schemeClr val="tx1"/>
                </a:solidFill>
              </a:rPr>
              <a:t>After that time, the design may be stored off the job site, but you must maintain a copy of the design available to the director upon request.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17</a:t>
            </a:r>
          </a:p>
        </p:txBody>
      </p:sp>
      <p:sp>
        <p:nvSpPr>
          <p:cNvPr id="2" name="Text 1" descr="Materials and equipment used for protective systems must be free from damage or defects that might impair their proper function.&#10;&#10;You must use and maintain manufactured materials and equipment used for protective systems in a manner that is consistent with the recommendations of the manufacturer, and in a manner that will prevent employee exposure to hazards" title="Materials and equipment">
            <a:extLst>
              <a:ext uri="{FF2B5EF4-FFF2-40B4-BE49-F238E27FC236}">
                <a16:creationId xmlns:a16="http://schemas.microsoft.com/office/drawing/2014/main" id="{A4615600-8C1B-4CD7-84F0-D6289A31BE40}"/>
              </a:ext>
            </a:extLst>
          </p:cNvPr>
          <p:cNvSpPr/>
          <p:nvPr/>
        </p:nvSpPr>
        <p:spPr>
          <a:xfrm>
            <a:off x="381000" y="1752600"/>
            <a:ext cx="8763000" cy="4000500"/>
          </a:xfrm>
          <a:prstGeom prst="rect">
            <a:avLst/>
          </a:prstGeom>
        </p:spPr>
        <p:txBody>
          <a:bodyPr>
            <a:spAutoFit/>
          </a:bodyPr>
          <a:lstStyle/>
          <a:p>
            <a:pPr>
              <a:defRPr/>
            </a:pPr>
            <a:r>
              <a:rPr lang="en-US" sz="2800" dirty="0"/>
              <a:t>(4) Materials and equipment.</a:t>
            </a:r>
          </a:p>
          <a:p>
            <a:pPr>
              <a:defRPr/>
            </a:pPr>
            <a:endParaRPr lang="en-US" sz="2800" dirty="0"/>
          </a:p>
          <a:p>
            <a:pPr marL="457200" indent="-457200">
              <a:buFontTx/>
              <a:buAutoNum type="alphaLcParenBoth"/>
              <a:defRPr/>
            </a:pPr>
            <a:r>
              <a:rPr lang="en-US" sz="2200" dirty="0"/>
              <a:t>Materials and equipment used for protective systems must be free from damage or defects that might impair their proper function.</a:t>
            </a:r>
          </a:p>
          <a:p>
            <a:pPr marL="457200" indent="-457200">
              <a:buFontTx/>
              <a:buAutoNum type="alphaLcParenBoth"/>
              <a:defRPr/>
            </a:pPr>
            <a:endParaRPr lang="en-US" sz="2200" dirty="0"/>
          </a:p>
          <a:p>
            <a:pPr marL="457200" indent="-457200">
              <a:buFontTx/>
              <a:buAutoNum type="alphaLcParenBoth"/>
              <a:defRPr/>
            </a:pPr>
            <a:r>
              <a:rPr lang="en-US" sz="2200" dirty="0"/>
              <a:t>You must use and maintain manufactured materials and equipment used for protective systems in a manner that is consistent with the recommendations of the manufacturer, and in a manner that will prevent employee exposure to hazards.</a:t>
            </a:r>
          </a:p>
          <a:p>
            <a:pPr>
              <a:defRPr/>
            </a:pPr>
            <a:r>
              <a:rPr lang="en-US" sz="2200" dirty="0"/>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18</a:t>
            </a:r>
          </a:p>
        </p:txBody>
      </p:sp>
      <p:sp>
        <p:nvSpPr>
          <p:cNvPr id="193539" name="Text 1" descr="(c) When material or equipment that is used for protective systems is damaged, a competent person must examine the material or equipment and evaluate its suitability for continued use. &#10;&#10;If the competent person cannot assure the material or equipment is able to support the intended loads or is otherwise suitable for safe use, then you must remove such material or equipment from service, and it must be evaluated and approved by a registered professional engineer before being returned to service.&#10;" title="Materials and equipment"/>
          <p:cNvSpPr>
            <a:spLocks noChangeArrowheads="1"/>
          </p:cNvSpPr>
          <p:nvPr/>
        </p:nvSpPr>
        <p:spPr bwMode="auto">
          <a:xfrm>
            <a:off x="381000" y="1752600"/>
            <a:ext cx="8763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(4) Materials and equipment.</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(c) When material or equipment that is used for protective systems is damaged, a competent person must examine the material or equipment and evaluate its suitability for continued use. </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If the competent person cannot assure the material or equipment is able to support the intended loads or is otherwise suitable for safe use, then you must remove such material or equipment from service, and it must be evaluated and approved by a registered professional engineer before being returned to service.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19</a:t>
            </a:r>
          </a:p>
        </p:txBody>
      </p:sp>
      <p:sp>
        <p:nvSpPr>
          <p:cNvPr id="2" name="Text 1" descr="General.&#10;&#10;Members of support systems must be securely connected together to prevent sliding, falling, kickouts, or other predictable failure.&#10;&#10;You must install and remove support systems in a manner that protects employees from cave-ins, structural collapses, or from being struck by members of the support system.&#10;" title="Installation and removal of support">
            <a:extLst>
              <a:ext uri="{FF2B5EF4-FFF2-40B4-BE49-F238E27FC236}">
                <a16:creationId xmlns:a16="http://schemas.microsoft.com/office/drawing/2014/main" id="{B44CEF67-7592-4D67-BA34-636E3B7265D0}"/>
              </a:ext>
            </a:extLst>
          </p:cNvPr>
          <p:cNvSpPr/>
          <p:nvPr/>
        </p:nvSpPr>
        <p:spPr>
          <a:xfrm>
            <a:off x="381000" y="1752600"/>
            <a:ext cx="8763000" cy="4001095"/>
          </a:xfrm>
          <a:prstGeom prst="rect">
            <a:avLst/>
          </a:prstGeom>
        </p:spPr>
        <p:txBody>
          <a:bodyPr>
            <a:spAutoFit/>
          </a:bodyPr>
          <a:lstStyle/>
          <a:p>
            <a:pPr>
              <a:defRPr/>
            </a:pPr>
            <a:r>
              <a:rPr lang="en-US" sz="2800" dirty="0"/>
              <a:t>(5) Installation and removal of support.</a:t>
            </a:r>
          </a:p>
          <a:p>
            <a:pPr>
              <a:defRPr/>
            </a:pPr>
            <a:endParaRPr lang="en-US" sz="2800" dirty="0"/>
          </a:p>
          <a:p>
            <a:pPr marL="457200" indent="-457200">
              <a:buFontTx/>
              <a:buAutoNum type="alphaLcParenBoth"/>
              <a:defRPr/>
            </a:pPr>
            <a:r>
              <a:rPr lang="en-US" sz="2200" dirty="0"/>
              <a:t>General.</a:t>
            </a:r>
          </a:p>
          <a:p>
            <a:pPr>
              <a:defRPr/>
            </a:pPr>
            <a:endParaRPr lang="en-US" sz="2200" dirty="0"/>
          </a:p>
          <a:p>
            <a:pPr marL="514350" indent="-514350">
              <a:buFontTx/>
              <a:buAutoNum type="romanLcParenBoth"/>
              <a:defRPr/>
            </a:pPr>
            <a:r>
              <a:rPr lang="en-US" sz="2200" dirty="0"/>
              <a:t>Members of support systems must be securely connected together to prevent sliding, falling, kick-outs, or other predictable failure.</a:t>
            </a:r>
          </a:p>
          <a:p>
            <a:pPr marL="514350" indent="-514350">
              <a:buFontTx/>
              <a:buAutoNum type="romanLcParenBoth"/>
              <a:defRPr/>
            </a:pPr>
            <a:endParaRPr lang="en-US" sz="2200" dirty="0"/>
          </a:p>
          <a:p>
            <a:pPr marL="514350" indent="-514350">
              <a:buFontTx/>
              <a:buAutoNum type="romanLcParenBoth"/>
              <a:defRPr/>
            </a:pPr>
            <a:r>
              <a:rPr lang="en-US" sz="2200" dirty="0"/>
              <a:t>You must install and remove support systems in a manner that protects employees from cave-ins, structural collapses, or from being struck by members of the support system.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20</a:t>
            </a:r>
          </a:p>
        </p:txBody>
      </p:sp>
      <p:sp>
        <p:nvSpPr>
          <p:cNvPr id="197635" name="Text 1" descr="(a) General.&#10;&#10;(iii) You must not subject individual members of support systems to loads exceeding those which those members were designed to withstand.&#10;&#10;(iv) Before temporary removal of individual members begins, you must take additional precautions to ensure the safety of employees, such as installing other structural members to carry the loads imposed on the support system.&#10;" title="Installation and removal of support"/>
          <p:cNvSpPr>
            <a:spLocks noChangeArrowheads="1"/>
          </p:cNvSpPr>
          <p:nvPr/>
        </p:nvSpPr>
        <p:spPr bwMode="auto">
          <a:xfrm>
            <a:off x="381000" y="1752600"/>
            <a:ext cx="8763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(5) Installation and removal of support.</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(a) General.</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(iii) You must not subject individual members of support systems to loads exceeding those which those members were designed to withstand.</a:t>
            </a:r>
          </a:p>
          <a:p>
            <a:pPr>
              <a:spcBef>
                <a:spcPct val="0"/>
              </a:spcBef>
              <a:buClrTx/>
              <a:buFontTx/>
              <a:buNone/>
            </a:pPr>
            <a:endParaRPr lang="en-US" altLang="en-US" sz="2200" dirty="0">
              <a:solidFill>
                <a:schemeClr val="tx1"/>
              </a:solidFill>
            </a:endParaRPr>
          </a:p>
          <a:p>
            <a:pPr>
              <a:spcBef>
                <a:spcPct val="0"/>
              </a:spcBef>
              <a:buClrTx/>
              <a:buFontTx/>
              <a:buNone/>
            </a:pPr>
            <a:r>
              <a:rPr lang="en-US" altLang="en-US" sz="2200" dirty="0">
                <a:solidFill>
                  <a:schemeClr val="tx1"/>
                </a:solidFill>
              </a:rPr>
              <a:t>(iv) Before temporary removal of individual members begins, you must take additional precautions to ensure the safety of employees, such as installing other structural members to carry the loads imposed on the support system.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21</a:t>
            </a:r>
          </a:p>
        </p:txBody>
      </p:sp>
      <p:sp>
        <p:nvSpPr>
          <p:cNvPr id="199683" name="Text 1" descr="(a) General.&#10;&#10; (v) Removal must begin at, and progress from, the bottom of the excavation. You must release members slowly so as to note any indication of possible failure of the remaining members of the structure or possible cave-in of the sides of the excavation.&#10;&#10;(vi) Backfilling must progress together with the removal of support systems from excavations.&#10;" title="Installation and removal of support"/>
          <p:cNvSpPr>
            <a:spLocks noChangeArrowheads="1"/>
          </p:cNvSpPr>
          <p:nvPr/>
        </p:nvSpPr>
        <p:spPr bwMode="auto">
          <a:xfrm>
            <a:off x="381000" y="1752600"/>
            <a:ext cx="87630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(5) Installation and removal of support.</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(a) General.</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 (v) Removal must begin at, and progress from, the bottom of the excavation. You must release members slowly so as to note any indication of possible failure of the remaining members of the structure or possible cave-in of the sides of the excavation.</a:t>
            </a:r>
          </a:p>
          <a:p>
            <a:pPr>
              <a:spcBef>
                <a:spcPct val="0"/>
              </a:spcBef>
              <a:buClrTx/>
              <a:buFontTx/>
              <a:buNone/>
            </a:pPr>
            <a:endParaRPr lang="en-US" altLang="en-US" sz="2400" dirty="0">
              <a:solidFill>
                <a:schemeClr val="tx1"/>
              </a:solidFill>
            </a:endParaRPr>
          </a:p>
          <a:p>
            <a:pPr>
              <a:spcBef>
                <a:spcPct val="0"/>
              </a:spcBef>
              <a:buClrTx/>
              <a:buFontTx/>
              <a:buNone/>
            </a:pPr>
            <a:r>
              <a:rPr lang="en-US" altLang="en-US" sz="2400" dirty="0">
                <a:solidFill>
                  <a:schemeClr val="tx1"/>
                </a:solidFill>
              </a:rPr>
              <a:t>(vi) Backfilling must progress together with the removal of support systems from excavations.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22</a:t>
            </a:r>
          </a:p>
        </p:txBody>
      </p:sp>
      <p:sp>
        <p:nvSpPr>
          <p:cNvPr id="201731" name="Text 1" descr="You must not permit employees to work on the faces of sloped or benched excavations at levels above other employees except when employees at the lower levels are adequately protected from the hazard of falling, rolling, or sliding material or equipment&#10;" title="Sloping and benching systems"/>
          <p:cNvSpPr>
            <a:spLocks noChangeArrowheads="1"/>
          </p:cNvSpPr>
          <p:nvPr/>
        </p:nvSpPr>
        <p:spPr bwMode="auto">
          <a:xfrm>
            <a:off x="381000" y="1752600"/>
            <a:ext cx="8763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spcBef>
                <a:spcPct val="0"/>
              </a:spcBef>
              <a:buClrTx/>
              <a:buFontTx/>
              <a:buNone/>
            </a:pPr>
            <a:r>
              <a:rPr lang="en-US" altLang="en-US" dirty="0">
                <a:solidFill>
                  <a:schemeClr val="tx1"/>
                </a:solidFill>
              </a:rPr>
              <a:t>(6) Sloping and benching systems. </a:t>
            </a:r>
          </a:p>
          <a:p>
            <a:pPr>
              <a:spcBef>
                <a:spcPct val="0"/>
              </a:spcBef>
              <a:buClrTx/>
              <a:buFontTx/>
              <a:buNone/>
            </a:pPr>
            <a:endParaRPr lang="en-US" altLang="en-US" dirty="0">
              <a:solidFill>
                <a:schemeClr val="tx1"/>
              </a:solidFill>
            </a:endParaRPr>
          </a:p>
          <a:p>
            <a:pPr>
              <a:spcBef>
                <a:spcPct val="0"/>
              </a:spcBef>
              <a:buClrTx/>
              <a:buFontTx/>
              <a:buNone/>
            </a:pPr>
            <a:r>
              <a:rPr lang="en-US" altLang="en-US" sz="2400" dirty="0">
                <a:solidFill>
                  <a:schemeClr val="tx1"/>
                </a:solidFill>
              </a:rPr>
              <a:t>You must not permit employees to work on the faces of sloped or benched excavations at levels above other employees except when employees at the lower levels are adequately protected from the hazard of falling, rolling, or sliding material or equipment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 box 1 of 1" descr="Two Things to remember:&#10;&#10;The standards go from “General” to “Specific” in their application on any particular project.&#10;&#10;Review the standards regularly to apply them properly to typical trench and excavation tasks, but use them to work through different or changing conditions in the work.&#10;" title="What’s the best way to use them?"/>
          <p:cNvSpPr>
            <a:spLocks noGrp="1"/>
          </p:cNvSpPr>
          <p:nvPr>
            <p:ph idx="1"/>
          </p:nvPr>
        </p:nvSpPr>
        <p:spPr>
          <a:xfrm>
            <a:off x="514351" y="2463800"/>
            <a:ext cx="8179173" cy="3479799"/>
          </a:xfrm>
        </p:spPr>
        <p:txBody>
          <a:bodyPr>
            <a:normAutofit fontScale="92500" lnSpcReduction="20000"/>
          </a:bodyPr>
          <a:lstStyle/>
          <a:p>
            <a:pPr marL="0" indent="0">
              <a:buNone/>
            </a:pPr>
            <a:r>
              <a:rPr lang="en-US" sz="2550" dirty="0">
                <a:latin typeface="Verdana" panose="020B0604030504040204" pitchFamily="34" charset="0"/>
                <a:ea typeface="Verdana" panose="020B0604030504040204" pitchFamily="34" charset="0"/>
                <a:cs typeface="Verdana" panose="020B0604030504040204" pitchFamily="34" charset="0"/>
              </a:rPr>
              <a:t>Two Things to remember:</a:t>
            </a:r>
          </a:p>
          <a:p>
            <a:pPr marL="0" indent="0">
              <a:buNone/>
            </a:pPr>
            <a:endParaRPr lang="en-US" sz="2550" dirty="0">
              <a:latin typeface="Verdana" panose="020B0604030504040204" pitchFamily="34" charset="0"/>
              <a:ea typeface="Verdana" panose="020B0604030504040204" pitchFamily="34" charset="0"/>
              <a:cs typeface="Verdana" panose="020B0604030504040204" pitchFamily="34" charset="0"/>
            </a:endParaRPr>
          </a:p>
          <a:p>
            <a:pPr marL="385763" indent="-385763">
              <a:buFont typeface="+mj-lt"/>
              <a:buAutoNum type="arabicPeriod"/>
            </a:pPr>
            <a:r>
              <a:rPr lang="en-US" sz="2550" dirty="0">
                <a:latin typeface="Verdana" panose="020B0604030504040204" pitchFamily="34" charset="0"/>
                <a:ea typeface="Verdana" panose="020B0604030504040204" pitchFamily="34" charset="0"/>
                <a:cs typeface="Verdana" panose="020B0604030504040204" pitchFamily="34" charset="0"/>
              </a:rPr>
              <a:t>The standards go from “General” to “Specific” in their application on any particular project.</a:t>
            </a:r>
          </a:p>
          <a:p>
            <a:pPr marL="385763" indent="-385763">
              <a:buFont typeface="+mj-lt"/>
              <a:buAutoNum type="arabicPeriod"/>
            </a:pPr>
            <a:endParaRPr lang="en-US" sz="2550" dirty="0">
              <a:latin typeface="Verdana" panose="020B0604030504040204" pitchFamily="34" charset="0"/>
              <a:ea typeface="Verdana" panose="020B0604030504040204" pitchFamily="34" charset="0"/>
              <a:cs typeface="Verdana" panose="020B0604030504040204" pitchFamily="34" charset="0"/>
            </a:endParaRPr>
          </a:p>
          <a:p>
            <a:pPr marL="385763" indent="-385763">
              <a:buFont typeface="+mj-lt"/>
              <a:buAutoNum type="arabicPeriod"/>
            </a:pPr>
            <a:r>
              <a:rPr lang="en-US" sz="2550" dirty="0">
                <a:latin typeface="Verdana" panose="020B0604030504040204" pitchFamily="34" charset="0"/>
                <a:ea typeface="Verdana" panose="020B0604030504040204" pitchFamily="34" charset="0"/>
                <a:cs typeface="Verdana" panose="020B0604030504040204" pitchFamily="34" charset="0"/>
              </a:rPr>
              <a:t>Review the standards regularly to apply them properly to typical trench and excavation tasks, but use them to work through different or changing conditions in the work.</a:t>
            </a:r>
          </a:p>
          <a:p>
            <a:pPr marL="0" indent="0">
              <a:buNone/>
            </a:pPr>
            <a:endParaRPr lang="en-US" sz="2550" dirty="0"/>
          </a:p>
        </p:txBody>
      </p:sp>
      <p:sp>
        <p:nvSpPr>
          <p:cNvPr id="2" name="Title 1" title="What’s the best way to use them?"/>
          <p:cNvSpPr>
            <a:spLocks noGrp="1"/>
          </p:cNvSpPr>
          <p:nvPr>
            <p:ph type="title"/>
          </p:nvPr>
        </p:nvSpPr>
        <p:spPr>
          <a:xfrm>
            <a:off x="514351" y="228600"/>
            <a:ext cx="7598569" cy="1456267"/>
          </a:xfrm>
        </p:spPr>
        <p:txBody>
          <a:bodyPr>
            <a:normAutofit/>
          </a:bodyPr>
          <a:lstStyle/>
          <a:p>
            <a:pPr algn="ctr"/>
            <a:r>
              <a:rPr lang="en-US" altLang="en-US" sz="3200" dirty="0">
                <a:solidFill>
                  <a:srgbClr val="FFE05B"/>
                </a:solidFill>
                <a:latin typeface="Verdana" panose="020B0604030504040204" pitchFamily="34" charset="0"/>
                <a:ea typeface="Verdana" panose="020B0604030504040204" pitchFamily="34" charset="0"/>
                <a:cs typeface="Verdana" panose="020B0604030504040204" pitchFamily="34" charset="0"/>
              </a:rPr>
              <a:t>What’s the best way to use them?</a:t>
            </a:r>
            <a:endParaRPr lang="en-US" sz="3200" dirty="0">
              <a:solidFill>
                <a:srgbClr val="FFE05B"/>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81546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23</a:t>
            </a:r>
          </a:p>
        </p:txBody>
      </p:sp>
      <p:sp>
        <p:nvSpPr>
          <p:cNvPr id="2" name="Text 1" descr="General.&#10;&#10;You must not subject shield systems to loads exceeding those which the system was designed to withstand.&#10;&#10; You must install shields in a manner to restrict lateral or other hazardous movement of the shield in the event of the application of sudden lateral loads.&#10;&#10;You must protect employees from the hazard of cave-ins when entering or exiting the areas protected by shields.&#10;&#10;You must not allow employees in shields when shields are being installed, removed, or moved vertically.&#10;" title="Shield systems">
            <a:extLst>
              <a:ext uri="{FF2B5EF4-FFF2-40B4-BE49-F238E27FC236}">
                <a16:creationId xmlns:a16="http://schemas.microsoft.com/office/drawing/2014/main" id="{FBF4596B-B6AD-4F7D-9C0B-49C71CEC5E28}"/>
              </a:ext>
            </a:extLst>
          </p:cNvPr>
          <p:cNvSpPr/>
          <p:nvPr/>
        </p:nvSpPr>
        <p:spPr>
          <a:xfrm>
            <a:off x="381000" y="1371600"/>
            <a:ext cx="8763000" cy="5386090"/>
          </a:xfrm>
          <a:prstGeom prst="rect">
            <a:avLst/>
          </a:prstGeom>
        </p:spPr>
        <p:txBody>
          <a:bodyPr>
            <a:spAutoFit/>
          </a:bodyPr>
          <a:lstStyle/>
          <a:p>
            <a:pPr>
              <a:defRPr/>
            </a:pPr>
            <a:r>
              <a:rPr lang="en-US" sz="2800" dirty="0"/>
              <a:t>(7) Shield systems</a:t>
            </a:r>
          </a:p>
          <a:p>
            <a:pPr>
              <a:defRPr/>
            </a:pPr>
            <a:endParaRPr lang="en-US" sz="2800" dirty="0"/>
          </a:p>
          <a:p>
            <a:pPr marL="457200" indent="-457200">
              <a:buFontTx/>
              <a:buAutoNum type="alphaLcParenBoth"/>
              <a:defRPr/>
            </a:pPr>
            <a:r>
              <a:rPr lang="en-US" sz="2200" dirty="0"/>
              <a:t>General.</a:t>
            </a:r>
          </a:p>
          <a:p>
            <a:pPr>
              <a:defRPr/>
            </a:pPr>
            <a:endParaRPr lang="en-US" sz="1200" dirty="0"/>
          </a:p>
          <a:p>
            <a:pPr marL="514350" indent="-514350">
              <a:buFontTx/>
              <a:buAutoNum type="romanLcParenBoth"/>
              <a:defRPr/>
            </a:pPr>
            <a:r>
              <a:rPr lang="en-US" sz="2200" dirty="0"/>
              <a:t>You must not subject shield systems to loads exceeding those which the system was designed to withstand.</a:t>
            </a:r>
          </a:p>
          <a:p>
            <a:pPr marL="514350" indent="-514350">
              <a:buFontTx/>
              <a:buAutoNum type="romanLcParenBoth"/>
              <a:defRPr/>
            </a:pPr>
            <a:endParaRPr lang="en-US" sz="1200" dirty="0"/>
          </a:p>
          <a:p>
            <a:pPr marL="514350" indent="-514350">
              <a:buFontTx/>
              <a:buAutoNum type="romanLcParenBoth"/>
              <a:defRPr/>
            </a:pPr>
            <a:r>
              <a:rPr lang="en-US" sz="2200" dirty="0"/>
              <a:t> You must install shields in a manner to restrict lateral or other hazardous movement of the shield in the event of the application of sudden lateral loads.</a:t>
            </a:r>
          </a:p>
          <a:p>
            <a:pPr marL="514350" indent="-514350">
              <a:buFontTx/>
              <a:buAutoNum type="romanLcParenBoth"/>
              <a:defRPr/>
            </a:pPr>
            <a:endParaRPr lang="en-US" sz="2200" dirty="0"/>
          </a:p>
          <a:p>
            <a:pPr marL="514350" indent="-514350">
              <a:buFontTx/>
              <a:buAutoNum type="romanLcParenBoth"/>
              <a:defRPr/>
            </a:pPr>
            <a:r>
              <a:rPr lang="en-US" sz="2200" dirty="0"/>
              <a:t>You must protect employees from the hazard of cave-ins when entering or exiting the areas protected by shields.</a:t>
            </a:r>
          </a:p>
          <a:p>
            <a:pPr marL="514350" indent="-514350">
              <a:buFontTx/>
              <a:buAutoNum type="romanLcParenBoth"/>
              <a:defRPr/>
            </a:pPr>
            <a:endParaRPr lang="en-US" sz="2200" dirty="0"/>
          </a:p>
          <a:p>
            <a:pPr marL="514350" indent="-514350">
              <a:buFontTx/>
              <a:buAutoNum type="romanLcParenBoth"/>
              <a:defRPr/>
            </a:pPr>
            <a:r>
              <a:rPr lang="en-US" sz="2200" dirty="0"/>
              <a:t>You must not allow employees in shields when shields are being installed, removed, or moved vertically.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Title 1" descr="Title slide" title="Requirements for Protective Systems"/>
          <p:cNvSpPr>
            <a:spLocks noGrp="1" noChangeArrowheads="1"/>
          </p:cNvSpPr>
          <p:nvPr>
            <p:ph type="title"/>
          </p:nvPr>
        </p:nvSpPr>
        <p:spPr>
          <a:xfrm>
            <a:off x="685800" y="304800"/>
            <a:ext cx="7772400" cy="838200"/>
          </a:xfrm>
        </p:spPr>
        <p:txBody>
          <a:bodyPr/>
          <a:lstStyle/>
          <a:p>
            <a:pPr algn="ctr"/>
            <a:r>
              <a:rPr lang="en-US" altLang="en-US" b="0" dirty="0">
                <a:latin typeface="Verdana" panose="020B0604030504040204" pitchFamily="34" charset="0"/>
              </a:rPr>
              <a:t>Requirements for Protective Systems </a:t>
            </a:r>
            <a:r>
              <a:rPr lang="en-US" altLang="en-US" sz="200" b="0" dirty="0">
                <a:latin typeface="Verdana" panose="020B0604030504040204" pitchFamily="34" charset="0"/>
              </a:rPr>
              <a:t>24</a:t>
            </a:r>
          </a:p>
        </p:txBody>
      </p:sp>
      <p:sp>
        <p:nvSpPr>
          <p:cNvPr id="2" name="Text 1" descr="(b) Additional requirement for shield systems used in trench excavations. &#10;&#10;Excavations of earth material to a level not greater than two feet below the bottom of a shield is permitted, but only if the shield is designed to resist the forces calculated for the full depth of the trench, and there are no indications while the trench is open of a possible loss of soil from behind or below the bottom of the shield" title="Shield systems">
            <a:extLst>
              <a:ext uri="{FF2B5EF4-FFF2-40B4-BE49-F238E27FC236}">
                <a16:creationId xmlns:a16="http://schemas.microsoft.com/office/drawing/2014/main" id="{9AE28FBB-E221-407F-8CAD-803765023666}"/>
              </a:ext>
            </a:extLst>
          </p:cNvPr>
          <p:cNvSpPr/>
          <p:nvPr/>
        </p:nvSpPr>
        <p:spPr>
          <a:xfrm>
            <a:off x="304800" y="1981200"/>
            <a:ext cx="8382000" cy="3570208"/>
          </a:xfrm>
          <a:prstGeom prst="rect">
            <a:avLst/>
          </a:prstGeom>
        </p:spPr>
        <p:txBody>
          <a:bodyPr wrap="square">
            <a:spAutoFit/>
          </a:bodyPr>
          <a:lstStyle/>
          <a:p>
            <a:pPr>
              <a:defRPr/>
            </a:pPr>
            <a:r>
              <a:rPr lang="en-US" sz="2800" dirty="0"/>
              <a:t>(7) Shield systems.</a:t>
            </a:r>
          </a:p>
          <a:p>
            <a:pPr>
              <a:defRPr/>
            </a:pPr>
            <a:endParaRPr lang="en-US" sz="2200" dirty="0"/>
          </a:p>
          <a:p>
            <a:pPr>
              <a:defRPr/>
            </a:pPr>
            <a:r>
              <a:rPr lang="en-US" sz="2200" dirty="0"/>
              <a:t>(b) Additional requirement for shield systems used in trench excavations. </a:t>
            </a:r>
          </a:p>
          <a:p>
            <a:pPr>
              <a:defRPr/>
            </a:pPr>
            <a:endParaRPr lang="en-US" sz="2200" dirty="0"/>
          </a:p>
          <a:p>
            <a:pPr>
              <a:defRPr/>
            </a:pPr>
            <a:r>
              <a:rPr lang="en-US" sz="2200" dirty="0"/>
              <a:t>Excavations of earth material to a level not greater than two feet below the bottom of a shield is permitted, but only if the shield is designed to resist the forces calculated for the full depth of the trench, and there are no indications while the trench is open of a possible loss of soil from behind or below the bottom of the shield.</a:t>
            </a:r>
            <a:endParaRPr lang="en-US" sz="2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0" name="Picture 1" descr="View of worker in 20' excavation with trench box protection. Ladder is on ground adjacent to excavation and is not accessable to worker, therefore a violation is evident." title="Pic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8" name="Title 1" hidden="1"/>
          <p:cNvSpPr>
            <a:spLocks noGrp="1" noChangeArrowheads="1"/>
          </p:cNvSpPr>
          <p:nvPr>
            <p:ph type="title"/>
          </p:nvPr>
        </p:nvSpPr>
        <p:spPr/>
        <p:txBody>
          <a:bodyPr/>
          <a:lstStyle/>
          <a:p>
            <a:r>
              <a:rPr lang="en-US" altLang="en-US" dirty="0"/>
              <a:t>Utility project</a:t>
            </a:r>
          </a:p>
        </p:txBody>
      </p:sp>
      <p:pic>
        <p:nvPicPr>
          <p:cNvPr id="2" name="Picture 1" descr="Do not do symbol">
            <a:extLst>
              <a:ext uri="{FF2B5EF4-FFF2-40B4-BE49-F238E27FC236}">
                <a16:creationId xmlns:a16="http://schemas.microsoft.com/office/drawing/2014/main" id="{DF6E93CE-D030-429E-8F3C-57D6FDB7F0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6172200"/>
            <a:ext cx="524301" cy="524301"/>
          </a:xfrm>
          <a:prstGeom prst="rect">
            <a:avLst/>
          </a:prstGeom>
        </p:spPr>
      </p:pic>
    </p:spTree>
    <p:extLst>
      <p:ext uri="{BB962C8B-B14F-4D97-AF65-F5344CB8AC3E}">
        <p14:creationId xmlns:p14="http://schemas.microsoft.com/office/powerpoint/2010/main" val="9366106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Text 1" descr="“One who can identify existing or predictable hazards in the surroundings that are unsanitary, hazardous, or dangerous to employees. Also has authorization or authority by the nature of their position to take prompt corrective measures to eliminate them. The person must be knowledgeable in the requirements of this part.”&#10;" title="Employer Requirements: Every excavation must have a “Competent Person”">
            <a:extLst>
              <a:ext uri="{FF2B5EF4-FFF2-40B4-BE49-F238E27FC236}">
                <a16:creationId xmlns:a16="http://schemas.microsoft.com/office/drawing/2014/main" id="{8A0F7811-DA18-4F13-9D98-28D578E207CD}"/>
              </a:ext>
            </a:extLst>
          </p:cNvPr>
          <p:cNvSpPr>
            <a:spLocks noGrp="1" noChangeArrowheads="1"/>
          </p:cNvSpPr>
          <p:nvPr>
            <p:ph type="body" idx="1"/>
          </p:nvPr>
        </p:nvSpPr>
        <p:spPr>
          <a:xfrm>
            <a:off x="114300" y="1219200"/>
            <a:ext cx="8991600" cy="5029200"/>
          </a:xfrm>
        </p:spPr>
        <p:txBody>
          <a:bodyPr/>
          <a:lstStyle/>
          <a:p>
            <a:pPr>
              <a:buFontTx/>
              <a:buNone/>
              <a:defRPr/>
            </a:pPr>
            <a:r>
              <a:rPr lang="en-US" dirty="0">
                <a:solidFill>
                  <a:schemeClr val="tx1">
                    <a:lumMod val="95000"/>
                  </a:schemeClr>
                </a:solidFill>
                <a:latin typeface="Verdana" pitchFamily="34" charset="0"/>
              </a:rPr>
              <a:t>	</a:t>
            </a:r>
            <a:endParaRPr lang="en-US" sz="2000" dirty="0">
              <a:solidFill>
                <a:schemeClr val="tx1">
                  <a:lumMod val="95000"/>
                </a:schemeClr>
              </a:solidFill>
              <a:latin typeface="Verdana" pitchFamily="34" charset="0"/>
            </a:endParaRPr>
          </a:p>
          <a:p>
            <a:pPr marL="0" lvl="1">
              <a:spcBef>
                <a:spcPts val="0"/>
              </a:spcBef>
              <a:buFontTx/>
              <a:buNone/>
              <a:defRPr/>
            </a:pPr>
            <a:r>
              <a:rPr lang="en-US" sz="2800" dirty="0">
                <a:solidFill>
                  <a:schemeClr val="tx1"/>
                </a:solidFill>
              </a:rPr>
              <a:t>Employer Requirements: Every excavation must have a “Competent Person”</a:t>
            </a:r>
          </a:p>
          <a:p>
            <a:pPr marL="0" lvl="1">
              <a:spcBef>
                <a:spcPts val="0"/>
              </a:spcBef>
              <a:buFontTx/>
              <a:buNone/>
              <a:defRPr/>
            </a:pPr>
            <a:endParaRPr lang="en-US" sz="1200" dirty="0">
              <a:solidFill>
                <a:schemeClr val="tx1"/>
              </a:solidFill>
            </a:endParaRPr>
          </a:p>
          <a:p>
            <a:pPr marL="0" lvl="1">
              <a:spcBef>
                <a:spcPts val="0"/>
              </a:spcBef>
              <a:buFontTx/>
              <a:buNone/>
              <a:defRPr/>
            </a:pPr>
            <a:endParaRPr lang="en-US" sz="800" dirty="0">
              <a:solidFill>
                <a:schemeClr val="tx1"/>
              </a:solidFill>
            </a:endParaRPr>
          </a:p>
          <a:p>
            <a:pPr marL="0" lvl="1">
              <a:spcBef>
                <a:spcPts val="0"/>
              </a:spcBef>
              <a:buFontTx/>
              <a:buNone/>
              <a:defRPr/>
            </a:pPr>
            <a:r>
              <a:rPr lang="en-US" i="1" dirty="0">
                <a:solidFill>
                  <a:schemeClr val="tx1"/>
                </a:solidFill>
              </a:rPr>
              <a:t>“One who can identify existing or predictable hazards in the surroundings that are unsanitary, hazardous, or dangerous to employees. Also has authorization or authority by the nature of their position to take prompt corrective measures to eliminate them. The person must be knowledgeable in the requirements of this part.”</a:t>
            </a:r>
          </a:p>
        </p:txBody>
      </p:sp>
      <p:sp>
        <p:nvSpPr>
          <p:cNvPr id="211970" name="Title 1" descr="Title slide" title="Competent Person"/>
          <p:cNvSpPr>
            <a:spLocks noGrp="1" noChangeArrowheads="1"/>
          </p:cNvSpPr>
          <p:nvPr>
            <p:ph type="title"/>
          </p:nvPr>
        </p:nvSpPr>
        <p:spPr>
          <a:xfrm>
            <a:off x="457200" y="228600"/>
            <a:ext cx="8115300" cy="533400"/>
          </a:xfrm>
        </p:spPr>
        <p:txBody>
          <a:bodyPr/>
          <a:lstStyle/>
          <a:p>
            <a:pPr algn="ctr"/>
            <a:r>
              <a:rPr lang="en-US" altLang="en-US" b="0" dirty="0">
                <a:latin typeface="Verdana" panose="020B0604030504040204" pitchFamily="34" charset="0"/>
              </a:rPr>
              <a:t>Competent Person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5" name="Text 1" descr="Understand the standards and rule&#10;&#10;Conduct tests for Soil Classification&#10;&#10;Determine proper protective system&#10;&#10;Recognize and reclassify soil when conditions change&#10;&#10;Monitor and inspect protective systems for damage and take it out of use if it becomes inadequate for protection&#10;" title="Responsibilities include:"/>
          <p:cNvSpPr>
            <a:spLocks noGrp="1" noChangeArrowheads="1"/>
          </p:cNvSpPr>
          <p:nvPr>
            <p:ph type="body" idx="1"/>
          </p:nvPr>
        </p:nvSpPr>
        <p:spPr>
          <a:xfrm>
            <a:off x="114300" y="1219200"/>
            <a:ext cx="8991600" cy="5029200"/>
          </a:xfrm>
        </p:spPr>
        <p:txBody>
          <a:bodyPr/>
          <a:lstStyle/>
          <a:p>
            <a:pPr>
              <a:buFontTx/>
              <a:buNone/>
            </a:pPr>
            <a:r>
              <a:rPr lang="en-US" altLang="en-US" dirty="0">
                <a:solidFill>
                  <a:schemeClr val="tx1"/>
                </a:solidFill>
              </a:rPr>
              <a:t>Responsibilities include:</a:t>
            </a:r>
          </a:p>
          <a:p>
            <a:pPr lvl="1">
              <a:buClr>
                <a:schemeClr val="tx1"/>
              </a:buClr>
              <a:buFont typeface="Arial" panose="020B0604020202020204" pitchFamily="34" charset="0"/>
              <a:buChar char="•"/>
            </a:pPr>
            <a:r>
              <a:rPr lang="en-US" altLang="en-US" dirty="0">
                <a:solidFill>
                  <a:schemeClr val="tx1"/>
                </a:solidFill>
              </a:rPr>
              <a:t>Understand the standards and rule</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Conduct tests for Soil Classification</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Determine proper protective system</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Recognize and reclassify soil when conditions change</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Monitor and inspect protective systems for damage and take it out of use if it becomes inadequate for protection</a:t>
            </a:r>
          </a:p>
          <a:p>
            <a:pPr lvl="1"/>
            <a:endParaRPr lang="en-US" altLang="en-US" dirty="0">
              <a:solidFill>
                <a:schemeClr val="tx1"/>
              </a:solidFill>
            </a:endParaRPr>
          </a:p>
        </p:txBody>
      </p:sp>
      <p:sp>
        <p:nvSpPr>
          <p:cNvPr id="207874" name="Title 1" descr="Title slide" title="Competent Person Responsibilities"/>
          <p:cNvSpPr>
            <a:spLocks noGrp="1" noChangeArrowheads="1"/>
          </p:cNvSpPr>
          <p:nvPr>
            <p:ph type="title"/>
          </p:nvPr>
        </p:nvSpPr>
        <p:spPr>
          <a:xfrm>
            <a:off x="457200" y="228600"/>
            <a:ext cx="8115300" cy="533400"/>
          </a:xfrm>
        </p:spPr>
        <p:txBody>
          <a:bodyPr/>
          <a:lstStyle/>
          <a:p>
            <a:pPr algn="ctr"/>
            <a:r>
              <a:rPr lang="en-US" altLang="en-US" b="0" dirty="0">
                <a:latin typeface="Verdana" panose="020B0604030504040204" pitchFamily="34" charset="0"/>
              </a:rPr>
              <a:t>Competent Person Responsibilities </a:t>
            </a:r>
            <a:r>
              <a:rPr lang="en-US" altLang="en-US" sz="200" b="0" dirty="0">
                <a:latin typeface="Verdana" panose="020B0604030504040204" pitchFamily="34" charset="0"/>
              </a:rPr>
              <a:t>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3" name="Text 1" descr="Evaluate site conditions and conduct air tests for hazardous atmosphere if needed&#10;&#10; Design of structural ramps within the scope of rule&#10;&#10;Locate underground installations and utilities&#10;&#10;Monitor water removal equipment and operation if used and when in use&#10;&#10;Perform and document daily inspections&#10;" title="Responsibilities include:"/>
          <p:cNvSpPr>
            <a:spLocks noGrp="1" noChangeArrowheads="1"/>
          </p:cNvSpPr>
          <p:nvPr>
            <p:ph type="body" idx="1"/>
          </p:nvPr>
        </p:nvSpPr>
        <p:spPr>
          <a:xfrm>
            <a:off x="114300" y="1219200"/>
            <a:ext cx="8991600" cy="5029200"/>
          </a:xfrm>
        </p:spPr>
        <p:txBody>
          <a:bodyPr/>
          <a:lstStyle/>
          <a:p>
            <a:pPr>
              <a:buFontTx/>
              <a:buNone/>
            </a:pPr>
            <a:r>
              <a:rPr lang="en-US" altLang="en-US" dirty="0">
                <a:solidFill>
                  <a:schemeClr val="tx1"/>
                </a:solidFill>
              </a:rPr>
              <a:t>Responsibilities include:</a:t>
            </a:r>
          </a:p>
          <a:p>
            <a:pPr lvl="1">
              <a:buClr>
                <a:schemeClr val="tx1"/>
              </a:buClr>
              <a:buFont typeface="Arial" panose="020B0604020202020204" pitchFamily="34" charset="0"/>
              <a:buChar char="•"/>
            </a:pPr>
            <a:r>
              <a:rPr lang="en-US" altLang="en-US" dirty="0">
                <a:solidFill>
                  <a:schemeClr val="tx1"/>
                </a:solidFill>
              </a:rPr>
              <a:t>Evaluate site conditions and conduct air tests for hazardous atmosphere if needed</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 Design of structural ramps within the scope of rule</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Locate underground installations and utilities</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Monitor water removal equipment and operation if used and when in use</a:t>
            </a:r>
          </a:p>
          <a:p>
            <a:pPr lvl="1">
              <a:buClr>
                <a:schemeClr val="tx1"/>
              </a:buClr>
              <a:buFont typeface="Arial" panose="020B0604020202020204" pitchFamily="34" charset="0"/>
              <a:buChar char="•"/>
            </a:pPr>
            <a:endParaRPr lang="en-US" altLang="en-US" dirty="0">
              <a:solidFill>
                <a:schemeClr val="tx1"/>
              </a:solidFill>
            </a:endParaRPr>
          </a:p>
          <a:p>
            <a:pPr lvl="1">
              <a:buClr>
                <a:schemeClr val="tx1"/>
              </a:buClr>
              <a:buFont typeface="Arial" panose="020B0604020202020204" pitchFamily="34" charset="0"/>
              <a:buChar char="•"/>
            </a:pPr>
            <a:r>
              <a:rPr lang="en-US" altLang="en-US" dirty="0">
                <a:solidFill>
                  <a:schemeClr val="tx1"/>
                </a:solidFill>
              </a:rPr>
              <a:t>Perform and document daily inspections</a:t>
            </a:r>
          </a:p>
          <a:p>
            <a:pPr lvl="1"/>
            <a:endParaRPr lang="en-US" altLang="en-US" dirty="0">
              <a:solidFill>
                <a:schemeClr val="tx1"/>
              </a:solidFill>
            </a:endParaRPr>
          </a:p>
        </p:txBody>
      </p:sp>
      <p:sp>
        <p:nvSpPr>
          <p:cNvPr id="209922" name="Title 1" descr="Title slide" title="Competent Person Responsibilities"/>
          <p:cNvSpPr>
            <a:spLocks noGrp="1" noChangeArrowheads="1"/>
          </p:cNvSpPr>
          <p:nvPr>
            <p:ph type="title"/>
          </p:nvPr>
        </p:nvSpPr>
        <p:spPr>
          <a:xfrm>
            <a:off x="457200" y="228600"/>
            <a:ext cx="8115300" cy="533400"/>
          </a:xfrm>
        </p:spPr>
        <p:txBody>
          <a:bodyPr/>
          <a:lstStyle/>
          <a:p>
            <a:pPr algn="ctr"/>
            <a:r>
              <a:rPr lang="en-US" altLang="en-US" b="0" dirty="0">
                <a:latin typeface="Verdana" panose="020B0604030504040204" pitchFamily="34" charset="0"/>
              </a:rPr>
              <a:t>Competent Person Responsibilities </a:t>
            </a:r>
            <a:r>
              <a:rPr lang="en-US" altLang="en-US" sz="200" b="0" dirty="0">
                <a:latin typeface="Verdana" panose="020B0604030504040204" pitchFamily="34" charset="0"/>
              </a:rPr>
              <a:t>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Text 1" descr="It is important to correctly classify soil type before selecting and using a protective system.&#10;&#10; In order to classify soil, at least one visual test  and one manual test are required to determine  if the soil is Type A, Type B, or Type C.&#10;&#10;Generally, as soon as a Type A soil is disturbed, it must be down graded to a Type B.&#10;&#10;NOTE: If you designate the soil as Type C, no testing is required.&#10;" title="Classification system for soils in excavations">
            <a:extLst>
              <a:ext uri="{FF2B5EF4-FFF2-40B4-BE49-F238E27FC236}">
                <a16:creationId xmlns:a16="http://schemas.microsoft.com/office/drawing/2014/main" id="{44357979-19C1-4F49-A5F0-EF8CE7951211}"/>
              </a:ext>
            </a:extLst>
          </p:cNvPr>
          <p:cNvSpPr>
            <a:spLocks noGrp="1" noChangeArrowheads="1"/>
          </p:cNvSpPr>
          <p:nvPr>
            <p:ph type="body" idx="1"/>
          </p:nvPr>
        </p:nvSpPr>
        <p:spPr>
          <a:xfrm>
            <a:off x="114300" y="1219200"/>
            <a:ext cx="8991600" cy="5029200"/>
          </a:xfrm>
        </p:spPr>
        <p:txBody>
          <a:bodyPr/>
          <a:lstStyle/>
          <a:p>
            <a:pPr>
              <a:buFontTx/>
              <a:buNone/>
              <a:defRPr/>
            </a:pPr>
            <a:r>
              <a:rPr lang="en-US" dirty="0">
                <a:solidFill>
                  <a:schemeClr val="tx1">
                    <a:lumMod val="95000"/>
                  </a:schemeClr>
                </a:solidFill>
                <a:latin typeface="Verdana" pitchFamily="34" charset="0"/>
              </a:rPr>
              <a:t>	</a:t>
            </a:r>
            <a:r>
              <a:rPr lang="en-US" sz="2400" dirty="0">
                <a:solidFill>
                  <a:schemeClr val="tx1">
                    <a:lumMod val="95000"/>
                  </a:schemeClr>
                </a:solidFill>
              </a:rPr>
              <a:t>It is important to correctly classify soil type before selecting and using a protective system.</a:t>
            </a:r>
          </a:p>
          <a:p>
            <a:pPr>
              <a:buFontTx/>
              <a:buNone/>
              <a:defRPr/>
            </a:pPr>
            <a:endParaRPr lang="en-US" sz="2400" dirty="0">
              <a:solidFill>
                <a:schemeClr val="tx1">
                  <a:lumMod val="95000"/>
                </a:schemeClr>
              </a:solidFill>
            </a:endParaRPr>
          </a:p>
          <a:p>
            <a:pPr>
              <a:buFontTx/>
              <a:buNone/>
              <a:defRPr/>
            </a:pPr>
            <a:r>
              <a:rPr lang="en-US" sz="2400" dirty="0">
                <a:solidFill>
                  <a:schemeClr val="tx1">
                    <a:lumMod val="95000"/>
                  </a:schemeClr>
                </a:solidFill>
              </a:rPr>
              <a:t>	In order to classify soil, at least one visual test  and one manual test are required to determine  if the soil is Type A, Type B, or Type C.</a:t>
            </a:r>
          </a:p>
          <a:p>
            <a:pPr>
              <a:buFontTx/>
              <a:buNone/>
              <a:defRPr/>
            </a:pPr>
            <a:endParaRPr lang="en-US" sz="2000" dirty="0">
              <a:solidFill>
                <a:schemeClr val="tx1">
                  <a:lumMod val="95000"/>
                </a:schemeClr>
              </a:solidFill>
              <a:latin typeface="Verdana" pitchFamily="34" charset="0"/>
            </a:endParaRPr>
          </a:p>
          <a:p>
            <a:pPr marL="0" lvl="1">
              <a:spcBef>
                <a:spcPts val="0"/>
              </a:spcBef>
              <a:buFontTx/>
              <a:buNone/>
              <a:defRPr/>
            </a:pPr>
            <a:r>
              <a:rPr lang="en-US" dirty="0">
                <a:solidFill>
                  <a:schemeClr val="tx1"/>
                </a:solidFill>
              </a:rPr>
              <a:t>Generally, as soon as a Type A soil is disturbed, it must be down graded to a Type B.</a:t>
            </a:r>
          </a:p>
          <a:p>
            <a:pPr marL="0" lvl="1">
              <a:spcBef>
                <a:spcPts val="0"/>
              </a:spcBef>
              <a:buFontTx/>
              <a:buNone/>
              <a:defRPr/>
            </a:pPr>
            <a:endParaRPr lang="en-US" dirty="0">
              <a:solidFill>
                <a:schemeClr val="tx1"/>
              </a:solidFill>
            </a:endParaRPr>
          </a:p>
          <a:p>
            <a:pPr marL="0" lvl="1" algn="ctr">
              <a:spcBef>
                <a:spcPts val="0"/>
              </a:spcBef>
              <a:buFontTx/>
              <a:buNone/>
              <a:defRPr/>
            </a:pPr>
            <a:r>
              <a:rPr lang="en-US" dirty="0">
                <a:solidFill>
                  <a:schemeClr val="tx1"/>
                </a:solidFill>
              </a:rPr>
              <a:t>NOTE: If you designate the soil as Type C, no testing is required.</a:t>
            </a:r>
            <a:endParaRPr lang="en-US" dirty="0">
              <a:solidFill>
                <a:schemeClr val="tx1"/>
              </a:solidFill>
              <a:latin typeface="Verdana" pitchFamily="34" charset="0"/>
            </a:endParaRPr>
          </a:p>
        </p:txBody>
      </p:sp>
      <p:sp>
        <p:nvSpPr>
          <p:cNvPr id="214018" name="Title 1" descr="Title slide" title="Classifying Soils"/>
          <p:cNvSpPr>
            <a:spLocks noGrp="1" noChangeArrowheads="1"/>
          </p:cNvSpPr>
          <p:nvPr>
            <p:ph type="title"/>
          </p:nvPr>
        </p:nvSpPr>
        <p:spPr>
          <a:xfrm>
            <a:off x="723900" y="228600"/>
            <a:ext cx="7772400" cy="533400"/>
          </a:xfrm>
        </p:spPr>
        <p:txBody>
          <a:bodyPr/>
          <a:lstStyle/>
          <a:p>
            <a:pPr algn="ctr"/>
            <a:r>
              <a:rPr lang="en-US" altLang="en-US" b="0" dirty="0">
                <a:latin typeface="Verdana" panose="020B0604030504040204" pitchFamily="34" charset="0"/>
              </a:rPr>
              <a:t>Classifying Soils </a:t>
            </a:r>
            <a:r>
              <a:rPr lang="en-US" altLang="en-US" sz="200" b="0" dirty="0">
                <a:latin typeface="Verdana" panose="020B0604030504040204" pitchFamily="34" charset="0"/>
              </a:rPr>
              <a:t>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soils – Very loose&#10;C-soils – Loose&#10;C-soils – Medium loose&#10;C-soils – Medium&#10;&#10;B – Dense (hardpan or cementation)&#10;" title="Granular Soil"/>
          <p:cNvSpPr>
            <a:spLocks noGrp="1"/>
          </p:cNvSpPr>
          <p:nvPr>
            <p:ph sz="half" idx="2"/>
          </p:nvPr>
        </p:nvSpPr>
        <p:spPr>
          <a:xfrm>
            <a:off x="4648200" y="1981200"/>
            <a:ext cx="3962400" cy="4114800"/>
          </a:xfrm>
        </p:spPr>
        <p:txBody>
          <a:bodyPr/>
          <a:lstStyle/>
          <a:p>
            <a:pPr marL="0" indent="0">
              <a:buNone/>
            </a:pPr>
            <a:r>
              <a:rPr lang="en-US" u="sng" dirty="0">
                <a:solidFill>
                  <a:schemeClr val="tx1"/>
                </a:solidFill>
              </a:rPr>
              <a:t>Granular Soil</a:t>
            </a:r>
          </a:p>
          <a:p>
            <a:pPr marL="0" indent="0">
              <a:buClr>
                <a:schemeClr val="tx1"/>
              </a:buClr>
              <a:buNone/>
            </a:pPr>
            <a:r>
              <a:rPr lang="en-US" dirty="0">
                <a:solidFill>
                  <a:schemeClr val="tx1"/>
                </a:solidFill>
              </a:rPr>
              <a:t>C-soils – Very loose</a:t>
            </a:r>
          </a:p>
          <a:p>
            <a:pPr marL="0" indent="0">
              <a:buClr>
                <a:schemeClr val="tx1"/>
              </a:buClr>
              <a:buNone/>
            </a:pPr>
            <a:r>
              <a:rPr lang="en-US" dirty="0">
                <a:solidFill>
                  <a:schemeClr val="tx1"/>
                </a:solidFill>
              </a:rPr>
              <a:t>C-soils – Loose</a:t>
            </a:r>
          </a:p>
          <a:p>
            <a:pPr marL="0" indent="0">
              <a:buClr>
                <a:schemeClr val="tx1"/>
              </a:buClr>
              <a:buNone/>
            </a:pPr>
            <a:r>
              <a:rPr lang="en-US" dirty="0">
                <a:solidFill>
                  <a:schemeClr val="tx1"/>
                </a:solidFill>
              </a:rPr>
              <a:t>C-soils – Medium loose</a:t>
            </a:r>
          </a:p>
          <a:p>
            <a:pPr marL="0" indent="0">
              <a:buClr>
                <a:schemeClr val="tx1"/>
              </a:buClr>
              <a:buNone/>
            </a:pPr>
            <a:r>
              <a:rPr lang="en-US" dirty="0">
                <a:solidFill>
                  <a:schemeClr val="tx1"/>
                </a:solidFill>
              </a:rPr>
              <a:t>C-soils – Medium</a:t>
            </a:r>
          </a:p>
          <a:p>
            <a:pPr marL="0" indent="0">
              <a:buClr>
                <a:schemeClr val="tx1"/>
              </a:buClr>
              <a:buNone/>
            </a:pPr>
            <a:endParaRPr lang="en-US" dirty="0">
              <a:solidFill>
                <a:schemeClr val="tx1"/>
              </a:solidFill>
            </a:endParaRPr>
          </a:p>
          <a:p>
            <a:pPr marL="0" indent="0">
              <a:buClr>
                <a:schemeClr val="tx1"/>
              </a:buClr>
              <a:buNone/>
            </a:pPr>
            <a:r>
              <a:rPr lang="en-US" dirty="0">
                <a:solidFill>
                  <a:schemeClr val="tx1"/>
                </a:solidFill>
              </a:rPr>
              <a:t>B – Dense (hardpan or cementation)</a:t>
            </a:r>
          </a:p>
        </p:txBody>
      </p:sp>
      <p:sp>
        <p:nvSpPr>
          <p:cNvPr id="2" name="Text Placeholder 1" descr="A-soils - Hard, very stiff like frozen “playdough”&#10;B-soils - Medium, stiff like cold “playdough”&#10;C-soils– Soft like warm “playdough”&#10;" title="Cohesive Soil"/>
          <p:cNvSpPr>
            <a:spLocks noGrp="1"/>
          </p:cNvSpPr>
          <p:nvPr>
            <p:ph type="body" sz="half" idx="1"/>
          </p:nvPr>
        </p:nvSpPr>
        <p:spPr/>
        <p:txBody>
          <a:bodyPr/>
          <a:lstStyle/>
          <a:p>
            <a:pPr marL="0" indent="0">
              <a:buClr>
                <a:schemeClr val="tx1"/>
              </a:buClr>
              <a:buNone/>
            </a:pPr>
            <a:r>
              <a:rPr lang="en-US" u="sng" dirty="0">
                <a:solidFill>
                  <a:schemeClr val="tx1"/>
                </a:solidFill>
              </a:rPr>
              <a:t>Cohesive Soil</a:t>
            </a:r>
          </a:p>
          <a:p>
            <a:pPr marL="0" indent="0">
              <a:buClr>
                <a:schemeClr val="tx1"/>
              </a:buClr>
              <a:buNone/>
            </a:pPr>
            <a:r>
              <a:rPr lang="en-US" dirty="0">
                <a:solidFill>
                  <a:schemeClr val="tx1"/>
                </a:solidFill>
              </a:rPr>
              <a:t>A-soils - Hard, very stiff like frozen “playdough”</a:t>
            </a:r>
          </a:p>
          <a:p>
            <a:pPr marL="0" indent="0">
              <a:buClr>
                <a:schemeClr val="tx1"/>
              </a:buClr>
              <a:buNone/>
            </a:pPr>
            <a:r>
              <a:rPr lang="en-US" dirty="0">
                <a:solidFill>
                  <a:schemeClr val="tx1"/>
                </a:solidFill>
              </a:rPr>
              <a:t>B-soils - Medium, stiff like cold “playdough”</a:t>
            </a:r>
          </a:p>
          <a:p>
            <a:pPr marL="0" indent="0">
              <a:buClr>
                <a:schemeClr val="tx1"/>
              </a:buClr>
              <a:buNone/>
            </a:pPr>
            <a:r>
              <a:rPr lang="en-US" dirty="0">
                <a:solidFill>
                  <a:schemeClr val="tx1"/>
                </a:solidFill>
              </a:rPr>
              <a:t>C-soils– Soft like warm “playdough”</a:t>
            </a:r>
          </a:p>
        </p:txBody>
      </p:sp>
      <p:sp>
        <p:nvSpPr>
          <p:cNvPr id="216066" name="Title 1" descr="Title slide" title="Classifying Soils- Other Descriptions"/>
          <p:cNvSpPr>
            <a:spLocks noGrp="1" noChangeArrowheads="1"/>
          </p:cNvSpPr>
          <p:nvPr>
            <p:ph type="title"/>
          </p:nvPr>
        </p:nvSpPr>
        <p:spPr>
          <a:xfrm>
            <a:off x="685800" y="152400"/>
            <a:ext cx="7772400" cy="1143000"/>
          </a:xfrm>
        </p:spPr>
        <p:txBody>
          <a:bodyPr/>
          <a:lstStyle/>
          <a:p>
            <a:pPr algn="ctr"/>
            <a:r>
              <a:rPr lang="en-US" altLang="en-US" b="0" dirty="0">
                <a:latin typeface="Verdana" panose="020B0604030504040204" pitchFamily="34" charset="0"/>
              </a:rPr>
              <a:t>Classifying Soils </a:t>
            </a:r>
            <a:r>
              <a:rPr lang="en-US" altLang="en-US" sz="200" b="0" dirty="0">
                <a:latin typeface="Verdana" panose="020B0604030504040204" pitchFamily="34" charset="0"/>
              </a:rPr>
              <a:t>2</a:t>
            </a:r>
          </a:p>
        </p:txBody>
      </p:sp>
    </p:spTree>
    <p:extLst>
      <p:ext uri="{BB962C8B-B14F-4D97-AF65-F5344CB8AC3E}">
        <p14:creationId xmlns:p14="http://schemas.microsoft.com/office/powerpoint/2010/main" val="41151182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title="Soil classification"/>
          <p:cNvSpPr>
            <a:spLocks noGrp="1" noChangeArrowheads="1"/>
          </p:cNvSpPr>
          <p:nvPr>
            <p:ph type="title"/>
          </p:nvPr>
        </p:nvSpPr>
        <p:spPr>
          <a:xfrm>
            <a:off x="228600" y="152400"/>
            <a:ext cx="7772400" cy="533400"/>
          </a:xfrm>
        </p:spPr>
        <p:txBody>
          <a:bodyPr/>
          <a:lstStyle/>
          <a:p>
            <a:pPr algn="ctr"/>
            <a:r>
              <a:rPr lang="en-US" altLang="en-US" b="0" dirty="0">
                <a:latin typeface="Verdana" panose="020B0604030504040204" pitchFamily="34" charset="0"/>
              </a:rPr>
              <a:t>Soil Classification </a:t>
            </a:r>
            <a:r>
              <a:rPr lang="en-US" altLang="en-US" sz="200" b="0" dirty="0">
                <a:latin typeface="Verdana" panose="020B0604030504040204" pitchFamily="34" charset="0"/>
              </a:rPr>
              <a:t>1</a:t>
            </a:r>
          </a:p>
        </p:txBody>
      </p:sp>
      <p:sp>
        <p:nvSpPr>
          <p:cNvPr id="218115" name="Text 1 of 2"/>
          <p:cNvSpPr>
            <a:spLocks noGrp="1" noChangeArrowheads="1"/>
          </p:cNvSpPr>
          <p:nvPr>
            <p:ph type="body" idx="1"/>
          </p:nvPr>
        </p:nvSpPr>
        <p:spPr>
          <a:xfrm>
            <a:off x="304800" y="990600"/>
            <a:ext cx="5943600" cy="4114800"/>
          </a:xfrm>
        </p:spPr>
        <p:txBody>
          <a:bodyPr/>
          <a:lstStyle/>
          <a:p>
            <a:r>
              <a:rPr lang="en-US" altLang="en-US" dirty="0">
                <a:solidFill>
                  <a:srgbClr val="FFE05B"/>
                </a:solidFill>
                <a:latin typeface="Verdana" panose="020B0604030504040204" pitchFamily="34" charset="0"/>
              </a:rPr>
              <a:t>Type A</a:t>
            </a:r>
          </a:p>
          <a:p>
            <a:pPr lvl="1">
              <a:buClr>
                <a:schemeClr val="tx1"/>
              </a:buClr>
              <a:buFont typeface="Arial" panose="020B0604020202020204" pitchFamily="34" charset="0"/>
              <a:buChar char="•"/>
            </a:pPr>
            <a:r>
              <a:rPr lang="en-US" altLang="en-US" dirty="0">
                <a:solidFill>
                  <a:schemeClr val="tx1"/>
                </a:solidFill>
                <a:latin typeface="Verdana" panose="020B0604030504040204" pitchFamily="34" charset="0"/>
              </a:rPr>
              <a:t>Fine grained</a:t>
            </a:r>
          </a:p>
          <a:p>
            <a:pPr lvl="1">
              <a:buClr>
                <a:schemeClr val="tx1"/>
              </a:buClr>
              <a:buFont typeface="Arial" panose="020B0604020202020204" pitchFamily="34" charset="0"/>
              <a:buChar char="•"/>
            </a:pPr>
            <a:r>
              <a:rPr lang="en-US" altLang="en-US" dirty="0">
                <a:solidFill>
                  <a:schemeClr val="tx1"/>
                </a:solidFill>
                <a:latin typeface="Verdana" panose="020B0604030504040204" pitchFamily="34" charset="0"/>
              </a:rPr>
              <a:t>Doesn’t crumble</a:t>
            </a:r>
          </a:p>
          <a:p>
            <a:pPr lvl="1">
              <a:buClr>
                <a:schemeClr val="tx1"/>
              </a:buClr>
              <a:buFont typeface="Arial" panose="020B0604020202020204" pitchFamily="34" charset="0"/>
              <a:buChar char="•"/>
            </a:pPr>
            <a:r>
              <a:rPr lang="en-US" altLang="en-US" dirty="0">
                <a:solidFill>
                  <a:schemeClr val="tx1"/>
                </a:solidFill>
                <a:latin typeface="Verdana" panose="020B0604030504040204" pitchFamily="34" charset="0"/>
              </a:rPr>
              <a:t>Hard to break up when dry</a:t>
            </a:r>
          </a:p>
          <a:p>
            <a:pPr lvl="1">
              <a:buClr>
                <a:schemeClr val="tx1"/>
              </a:buClr>
              <a:buFont typeface="Arial" panose="020B0604020202020204" pitchFamily="34" charset="0"/>
              <a:buChar char="•"/>
            </a:pPr>
            <a:r>
              <a:rPr lang="en-US" altLang="en-US" dirty="0">
                <a:solidFill>
                  <a:schemeClr val="tx1"/>
                </a:solidFill>
                <a:latin typeface="Verdana" panose="020B0604030504040204" pitchFamily="34" charset="0"/>
              </a:rPr>
              <a:t>Examples:</a:t>
            </a:r>
          </a:p>
          <a:p>
            <a:pPr lvl="2">
              <a:buClr>
                <a:schemeClr val="tx1"/>
              </a:buClr>
              <a:buFont typeface="Arial" panose="020B0604020202020204" pitchFamily="34" charset="0"/>
              <a:buChar char="•"/>
            </a:pPr>
            <a:r>
              <a:rPr lang="en-US" altLang="en-US" sz="2400" dirty="0">
                <a:solidFill>
                  <a:schemeClr val="tx1"/>
                </a:solidFill>
                <a:latin typeface="Verdana" panose="020B0604030504040204" pitchFamily="34" charset="0"/>
              </a:rPr>
              <a:t>Clay</a:t>
            </a:r>
          </a:p>
          <a:p>
            <a:pPr lvl="2">
              <a:buClr>
                <a:schemeClr val="tx1"/>
              </a:buClr>
              <a:buFont typeface="Arial" panose="020B0604020202020204" pitchFamily="34" charset="0"/>
              <a:buChar char="•"/>
            </a:pPr>
            <a:r>
              <a:rPr lang="en-US" altLang="en-US" sz="2400" dirty="0">
                <a:solidFill>
                  <a:schemeClr val="tx1"/>
                </a:solidFill>
                <a:latin typeface="Verdana" panose="020B0604030504040204" pitchFamily="34" charset="0"/>
              </a:rPr>
              <a:t>Hardpan</a:t>
            </a:r>
          </a:p>
          <a:p>
            <a:pPr lvl="2">
              <a:buClr>
                <a:schemeClr val="tx1"/>
              </a:buClr>
              <a:buFont typeface="Arial" panose="020B0604020202020204" pitchFamily="34" charset="0"/>
              <a:buChar char="•"/>
            </a:pPr>
            <a:r>
              <a:rPr lang="en-US" altLang="en-US" sz="2400" dirty="0">
                <a:solidFill>
                  <a:schemeClr val="tx1"/>
                </a:solidFill>
                <a:latin typeface="Verdana" panose="020B0604030504040204" pitchFamily="34" charset="0"/>
              </a:rPr>
              <a:t>Silty or sandy clay, clay loam</a:t>
            </a:r>
          </a:p>
        </p:txBody>
      </p:sp>
      <p:pic>
        <p:nvPicPr>
          <p:cNvPr id="218117" name="Picture 8" descr="PH02382J"/>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5225" y="3352800"/>
            <a:ext cx="24415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6" name="Group 7" descr="Visual example of a Clay Loam and Clay to show the difference" title="Picture"/>
          <p:cNvGrpSpPr>
            <a:grpSpLocks/>
          </p:cNvGrpSpPr>
          <p:nvPr/>
        </p:nvGrpSpPr>
        <p:grpSpPr bwMode="auto">
          <a:xfrm>
            <a:off x="6324600" y="1371600"/>
            <a:ext cx="2200319" cy="4024313"/>
            <a:chOff x="4128" y="1200"/>
            <a:chExt cx="1248" cy="2295"/>
          </a:xfrm>
        </p:grpSpPr>
        <p:sp>
          <p:nvSpPr>
            <p:cNvPr id="218122" name="Text Box 2" descr="Picture discription" title="Clay"/>
            <p:cNvSpPr txBox="1">
              <a:spLocks noChangeArrowheads="1"/>
            </p:cNvSpPr>
            <p:nvPr/>
          </p:nvSpPr>
          <p:spPr bwMode="auto">
            <a:xfrm>
              <a:off x="4608" y="3264"/>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dirty="0">
                  <a:solidFill>
                    <a:schemeClr val="tx1"/>
                  </a:solidFill>
                </a:rPr>
                <a:t>Clay</a:t>
              </a:r>
            </a:p>
          </p:txBody>
        </p:sp>
        <p:sp>
          <p:nvSpPr>
            <p:cNvPr id="218121" name="Text Box 1" descr="Picture description" title="Clay Loam"/>
            <p:cNvSpPr txBox="1">
              <a:spLocks noChangeArrowheads="1"/>
            </p:cNvSpPr>
            <p:nvPr/>
          </p:nvSpPr>
          <p:spPr bwMode="auto">
            <a:xfrm>
              <a:off x="4416" y="1920"/>
              <a:ext cx="8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dirty="0">
                  <a:solidFill>
                    <a:schemeClr val="tx1"/>
                  </a:solidFill>
                </a:rPr>
                <a:t>Clay Loam</a:t>
              </a:r>
            </a:p>
          </p:txBody>
        </p:sp>
        <p:pic>
          <p:nvPicPr>
            <p:cNvPr id="218120" name="Picture 1" descr="Clay Loam" title="Box inlaid with two photos of soil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28" y="1200"/>
              <a:ext cx="1248"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18118" name="Text 2"/>
          <p:cNvSpPr>
            <a:spLocks noChangeArrowheads="1"/>
          </p:cNvSpPr>
          <p:nvPr/>
        </p:nvSpPr>
        <p:spPr bwMode="auto">
          <a:xfrm>
            <a:off x="152400" y="5435600"/>
            <a:ext cx="8686800" cy="1422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lnSpc>
                <a:spcPct val="120000"/>
              </a:lnSpc>
              <a:spcBef>
                <a:spcPct val="0"/>
              </a:spcBef>
              <a:buClrTx/>
              <a:buFontTx/>
              <a:buNone/>
            </a:pPr>
            <a:r>
              <a:rPr lang="en-US" altLang="en-US" sz="1800" dirty="0">
                <a:solidFill>
                  <a:schemeClr val="bg2"/>
                </a:solidFill>
              </a:rPr>
              <a:t>As more organic matter, silt and sand (together known as loam) gets mixed in and as the grains get larger, the classification will be degraded to type B. As the mix has less and less clay and organic matter in it becoming closer to pure sand or gravel it is further degraded to Type C.</a:t>
            </a:r>
          </a:p>
        </p:txBody>
      </p:sp>
    </p:spTree>
    <p:extLst>
      <p:ext uri="{BB962C8B-B14F-4D97-AF65-F5344CB8AC3E}">
        <p14:creationId xmlns:p14="http://schemas.microsoft.com/office/powerpoint/2010/main" val="224189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Title 1"/>
          <p:cNvSpPr>
            <a:spLocks noGrp="1" noChangeArrowheads="1"/>
          </p:cNvSpPr>
          <p:nvPr>
            <p:ph type="title"/>
          </p:nvPr>
        </p:nvSpPr>
        <p:spPr>
          <a:xfrm>
            <a:off x="381000" y="152400"/>
            <a:ext cx="7772400" cy="685800"/>
          </a:xfrm>
        </p:spPr>
        <p:txBody>
          <a:bodyPr/>
          <a:lstStyle/>
          <a:p>
            <a:pPr algn="ctr"/>
            <a:r>
              <a:rPr lang="en-US" altLang="en-US" b="0" dirty="0">
                <a:latin typeface="Verdana" panose="020B0604030504040204" pitchFamily="34" charset="0"/>
              </a:rPr>
              <a:t>Soil Classification</a:t>
            </a:r>
          </a:p>
        </p:txBody>
      </p:sp>
      <p:sp>
        <p:nvSpPr>
          <p:cNvPr id="90117" name="Text Box 1" descr="Even if soil has high clay content and is plastic when moist, it cannot be classified as “Type A” if it is:&#10;fissured, &#10;has been previously disturbed, or  &#10;subject to vibration from heavy traffic, etc.&#10;" title="Type A">
            <a:extLst>
              <a:ext uri="{FF2B5EF4-FFF2-40B4-BE49-F238E27FC236}">
                <a16:creationId xmlns:a16="http://schemas.microsoft.com/office/drawing/2014/main" id="{F177B201-8FF9-44FF-91FB-1B366C498C2A}"/>
              </a:ext>
            </a:extLst>
          </p:cNvPr>
          <p:cNvSpPr txBox="1">
            <a:spLocks noChangeArrowheads="1"/>
          </p:cNvSpPr>
          <p:nvPr/>
        </p:nvSpPr>
        <p:spPr bwMode="auto">
          <a:xfrm>
            <a:off x="228600" y="990600"/>
            <a:ext cx="5105400" cy="4586288"/>
          </a:xfrm>
          <a:prstGeom prst="rect">
            <a:avLst/>
          </a:prstGeom>
          <a:noFill/>
          <a:ln w="9525">
            <a:noFill/>
            <a:miter lim="800000"/>
            <a:headEnd/>
            <a:tailEnd/>
          </a:ln>
          <a:effectLst/>
        </p:spPr>
        <p:txBody>
          <a:bodyPr>
            <a:spAutoFit/>
          </a:bodyPr>
          <a:lstStyle/>
          <a:p>
            <a:pPr eaLnBrk="1" hangingPunct="1">
              <a:defRPr/>
            </a:pPr>
            <a:r>
              <a:rPr lang="en-US" sz="2800" dirty="0">
                <a:solidFill>
                  <a:srgbClr val="FFE05B"/>
                </a:solidFill>
                <a:latin typeface="Verdana" pitchFamily="34" charset="0"/>
              </a:rPr>
              <a:t>Type A</a:t>
            </a:r>
          </a:p>
          <a:p>
            <a:pPr marL="292100" indent="-292100" eaLnBrk="1" hangingPunct="1">
              <a:spcBef>
                <a:spcPts val="1500"/>
              </a:spcBef>
              <a:defRPr/>
            </a:pPr>
            <a:r>
              <a:rPr lang="en-US" sz="2400" dirty="0">
                <a:latin typeface="Verdana" pitchFamily="34" charset="0"/>
              </a:rPr>
              <a:t>Even if soil has high clay content and is plastic when moist, it cannot be classified as “Type A” if it is:</a:t>
            </a:r>
          </a:p>
          <a:p>
            <a:pPr marL="520700" indent="-228600" eaLnBrk="1" hangingPunct="1">
              <a:spcBef>
                <a:spcPts val="0"/>
              </a:spcBef>
              <a:spcAft>
                <a:spcPts val="1000"/>
              </a:spcAft>
              <a:buFontTx/>
              <a:buChar char="-"/>
              <a:defRPr/>
            </a:pPr>
            <a:r>
              <a:rPr lang="en-US" sz="2400" dirty="0">
                <a:latin typeface="Verdana" pitchFamily="34" charset="0"/>
              </a:rPr>
              <a:t>fissured, </a:t>
            </a:r>
          </a:p>
          <a:p>
            <a:pPr marL="520700" indent="-228600" eaLnBrk="1" hangingPunct="1">
              <a:spcBef>
                <a:spcPts val="0"/>
              </a:spcBef>
              <a:spcAft>
                <a:spcPts val="1000"/>
              </a:spcAft>
              <a:buFontTx/>
              <a:buChar char="-"/>
              <a:defRPr/>
            </a:pPr>
            <a:r>
              <a:rPr lang="en-US" sz="2400" dirty="0">
                <a:latin typeface="Verdana" pitchFamily="34" charset="0"/>
              </a:rPr>
              <a:t>has been previously disturbed, or  </a:t>
            </a:r>
          </a:p>
          <a:p>
            <a:pPr marL="520700" indent="-228600" eaLnBrk="1" hangingPunct="1">
              <a:spcBef>
                <a:spcPts val="0"/>
              </a:spcBef>
              <a:spcAft>
                <a:spcPts val="1000"/>
              </a:spcAft>
              <a:buFontTx/>
              <a:buChar char="-"/>
              <a:defRPr/>
            </a:pPr>
            <a:r>
              <a:rPr lang="en-US" sz="2400" dirty="0">
                <a:latin typeface="Verdana" pitchFamily="34" charset="0"/>
              </a:rPr>
              <a:t>subject to vibration from heavy traffic, etc.</a:t>
            </a:r>
          </a:p>
          <a:p>
            <a:pPr eaLnBrk="1" hangingPunct="1">
              <a:spcBef>
                <a:spcPct val="50000"/>
              </a:spcBef>
              <a:defRPr/>
            </a:pPr>
            <a:endParaRPr lang="en-US" sz="700" dirty="0">
              <a:latin typeface="Arial" charset="0"/>
            </a:endParaRPr>
          </a:p>
        </p:txBody>
      </p:sp>
      <p:pic>
        <p:nvPicPr>
          <p:cNvPr id="220162" name="Picture 1 of 1" descr="Fissureing is evident in the slide and soil profile." title="Picture of fissured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1066800"/>
            <a:ext cx="281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0167" name="Text Box 3" descr="soil discoloration, lack of vegetation, you dig and discover pipes or something else.  If the work orders are specific to replacing existing pipes---this is a heads up that you are dealing with previously disturbed soil.&#10;" title="Clues for previously disturbed soil:  "/>
          <p:cNvSpPr txBox="1">
            <a:spLocks noChangeArrowheads="1"/>
          </p:cNvSpPr>
          <p:nvPr/>
        </p:nvSpPr>
        <p:spPr bwMode="auto">
          <a:xfrm>
            <a:off x="228600" y="5867400"/>
            <a:ext cx="89154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0"/>
              </a:spcBef>
              <a:buClrTx/>
              <a:buFontTx/>
              <a:buNone/>
            </a:pPr>
            <a:r>
              <a:rPr lang="en-US" altLang="en-US" sz="1800" dirty="0">
                <a:solidFill>
                  <a:schemeClr val="bg2"/>
                </a:solidFill>
              </a:rPr>
              <a:t>Clues for previously disturbed soil:  soil discoloration, lack of vegetation, you dig and discover pipes or something else.  If the work orders are specific to replacing existing pipes---this is a heads up that you are dealing with previously disturbed soil.</a:t>
            </a:r>
          </a:p>
        </p:txBody>
      </p:sp>
      <p:sp>
        <p:nvSpPr>
          <p:cNvPr id="220166" name="Text Box 2" descr="This soil is fissured changing the classification from A to B&#10;" title="Soil fissures and downgrades"/>
          <p:cNvSpPr txBox="1">
            <a:spLocks noChangeArrowheads="1"/>
          </p:cNvSpPr>
          <p:nvPr/>
        </p:nvSpPr>
        <p:spPr bwMode="auto">
          <a:xfrm>
            <a:off x="5181600" y="48768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eaLnBrk="1" hangingPunct="1">
              <a:spcBef>
                <a:spcPct val="50000"/>
              </a:spcBef>
              <a:buClrTx/>
              <a:buFontTx/>
              <a:buNone/>
            </a:pPr>
            <a:r>
              <a:rPr lang="en-US" altLang="en-US" sz="2000" dirty="0">
                <a:solidFill>
                  <a:schemeClr val="tx2"/>
                </a:solidFill>
              </a:rPr>
              <a:t>This soil is fissured changing the classification from A to B</a:t>
            </a:r>
          </a:p>
        </p:txBody>
      </p:sp>
    </p:spTree>
    <p:extLst>
      <p:ext uri="{BB962C8B-B14F-4D97-AF65-F5344CB8AC3E}">
        <p14:creationId xmlns:p14="http://schemas.microsoft.com/office/powerpoint/2010/main" val="130082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5">
      <a:dk1>
        <a:srgbClr val="003E6C"/>
      </a:dk1>
      <a:lt1>
        <a:srgbClr val="FFFFFF"/>
      </a:lt1>
      <a:dk2>
        <a:srgbClr val="005595"/>
      </a:dk2>
      <a:lt2>
        <a:srgbClr val="FFE05B"/>
      </a:lt2>
      <a:accent1>
        <a:srgbClr val="FFFFFF"/>
      </a:accent1>
      <a:accent2>
        <a:srgbClr val="FF9900"/>
      </a:accent2>
      <a:accent3>
        <a:srgbClr val="AAB4C8"/>
      </a:accent3>
      <a:accent4>
        <a:srgbClr val="DADADA"/>
      </a:accent4>
      <a:accent5>
        <a:srgbClr val="FFFFFF"/>
      </a:accent5>
      <a:accent6>
        <a:srgbClr val="E78A00"/>
      </a:accent6>
      <a:hlink>
        <a:srgbClr val="CCFFFF"/>
      </a:hlink>
      <a:folHlink>
        <a:srgbClr val="DDDDD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E6C"/>
        </a:dk1>
        <a:lt1>
          <a:srgbClr val="FFFFFF"/>
        </a:lt1>
        <a:dk2>
          <a:srgbClr val="005595"/>
        </a:dk2>
        <a:lt2>
          <a:srgbClr val="FFE05B"/>
        </a:lt2>
        <a:accent1>
          <a:srgbClr val="BBE0E3"/>
        </a:accent1>
        <a:accent2>
          <a:srgbClr val="333399"/>
        </a:accent2>
        <a:accent3>
          <a:srgbClr val="AAB4C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003E6C"/>
        </a:dk1>
        <a:lt1>
          <a:srgbClr val="FFFFFF"/>
        </a:lt1>
        <a:dk2>
          <a:srgbClr val="005595"/>
        </a:dk2>
        <a:lt2>
          <a:srgbClr val="FFE05B"/>
        </a:lt2>
        <a:accent1>
          <a:srgbClr val="0067B4"/>
        </a:accent1>
        <a:accent2>
          <a:srgbClr val="FF9900"/>
        </a:accent2>
        <a:accent3>
          <a:srgbClr val="AAB4C8"/>
        </a:accent3>
        <a:accent4>
          <a:srgbClr val="DADADA"/>
        </a:accent4>
        <a:accent5>
          <a:srgbClr val="AAB8D6"/>
        </a:accent5>
        <a:accent6>
          <a:srgbClr val="E78A00"/>
        </a:accent6>
        <a:hlink>
          <a:srgbClr val="CCFFFF"/>
        </a:hlink>
        <a:folHlink>
          <a:srgbClr val="DDDDDD"/>
        </a:folHlink>
      </a:clrScheme>
      <a:clrMap bg1="dk2" tx1="lt1" bg2="dk1" tx2="lt2" accent1="accent1" accent2="accent2" accent3="accent3" accent4="accent4" accent5="accent5" accent6="accent6" hlink="hlink" folHlink="folHlink"/>
    </a:extraClrScheme>
    <a:extraClrScheme>
      <a:clrScheme name="Default Design 15">
        <a:dk1>
          <a:srgbClr val="003E6C"/>
        </a:dk1>
        <a:lt1>
          <a:srgbClr val="FFFFFF"/>
        </a:lt1>
        <a:dk2>
          <a:srgbClr val="005595"/>
        </a:dk2>
        <a:lt2>
          <a:srgbClr val="FFE05B"/>
        </a:lt2>
        <a:accent1>
          <a:srgbClr val="FFFFFF"/>
        </a:accent1>
        <a:accent2>
          <a:srgbClr val="FF9900"/>
        </a:accent2>
        <a:accent3>
          <a:srgbClr val="AAB4C8"/>
        </a:accent3>
        <a:accent4>
          <a:srgbClr val="DADADA"/>
        </a:accent4>
        <a:accent5>
          <a:srgbClr val="FFFFFF"/>
        </a:accent5>
        <a:accent6>
          <a:srgbClr val="E78A00"/>
        </a:accent6>
        <a:hlink>
          <a:srgbClr val="CCFFFF"/>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15171</Words>
  <Application>Microsoft Office PowerPoint</Application>
  <PresentationFormat>On-screen Show (4:3)</PresentationFormat>
  <Paragraphs>1280</Paragraphs>
  <Slides>171</Slides>
  <Notes>171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171</vt:i4>
      </vt:variant>
    </vt:vector>
  </HeadingPairs>
  <TitlesOfParts>
    <vt:vector size="178" baseType="lpstr">
      <vt:lpstr>Arial</vt:lpstr>
      <vt:lpstr>Calibri</vt:lpstr>
      <vt:lpstr>Calibri Light</vt:lpstr>
      <vt:lpstr>Verdana</vt:lpstr>
      <vt:lpstr>Wingdings</vt:lpstr>
      <vt:lpstr>Default Design</vt:lpstr>
      <vt:lpstr>Celestial</vt:lpstr>
      <vt:lpstr>Excavation and Trenching  Onsite Wastewater Systems </vt:lpstr>
      <vt:lpstr>Excavation and Trenching Operations For Contractors in On-Site 1</vt:lpstr>
      <vt:lpstr>Excavation and Trenching Operations For Contractors in On-Site 2</vt:lpstr>
      <vt:lpstr>Topics covered </vt:lpstr>
      <vt:lpstr>Introduction to the osha Excavation standard 1</vt:lpstr>
      <vt:lpstr>Introduction to the osha Excavation standard 2 </vt:lpstr>
      <vt:lpstr> How are the Standards set up?  </vt:lpstr>
      <vt:lpstr> The Standards also include Appendices A through F  </vt:lpstr>
      <vt:lpstr>What’s the best way to use them?</vt:lpstr>
      <vt:lpstr>Excavation, Trenching and Shoring</vt:lpstr>
      <vt:lpstr>Excavation Definition</vt:lpstr>
      <vt:lpstr>Trench Definition</vt:lpstr>
      <vt:lpstr>Cave-In Definition </vt:lpstr>
      <vt:lpstr>Protective System Definition</vt:lpstr>
      <vt:lpstr>Ramp Definition</vt:lpstr>
      <vt:lpstr>Shoring Definition</vt:lpstr>
      <vt:lpstr>Sloping Definition</vt:lpstr>
      <vt:lpstr>Sheeting Definition</vt:lpstr>
      <vt:lpstr> Hydraulic Definition</vt:lpstr>
      <vt:lpstr>Cross Brace Definition</vt:lpstr>
      <vt:lpstr>Shield Definition</vt:lpstr>
      <vt:lpstr>Tabulated Data Definition</vt:lpstr>
      <vt:lpstr>Benching Definition</vt:lpstr>
      <vt:lpstr>Competent Person Definition</vt:lpstr>
      <vt:lpstr>General Protection Requirements 1 </vt:lpstr>
      <vt:lpstr>General Protection Requirements 2</vt:lpstr>
      <vt:lpstr>General Protection Requirements 3</vt:lpstr>
      <vt:lpstr>General Protection Requirements 4 1</vt:lpstr>
      <vt:lpstr>General Protection Requirements 5</vt:lpstr>
      <vt:lpstr>General Protection Requirements 6</vt:lpstr>
      <vt:lpstr>General Protection Requirements 7</vt:lpstr>
      <vt:lpstr>General Protection Requirements 9</vt:lpstr>
      <vt:lpstr>Installation of OSS tank</vt:lpstr>
      <vt:lpstr>Point loading at edge of excavation</vt:lpstr>
      <vt:lpstr>General Protection Requirements 10</vt:lpstr>
      <vt:lpstr>Excavation project</vt:lpstr>
      <vt:lpstr>General Protection Requirements 11</vt:lpstr>
      <vt:lpstr>Excavation project 6</vt:lpstr>
      <vt:lpstr>General Protection Requirements 13</vt:lpstr>
      <vt:lpstr>Atmosphere testing equipment</vt:lpstr>
      <vt:lpstr>General Protection Requirements 14</vt:lpstr>
      <vt:lpstr>General Protection Requirements 15</vt:lpstr>
      <vt:lpstr>Minimum equipment</vt:lpstr>
      <vt:lpstr>General Protection Requirements</vt:lpstr>
      <vt:lpstr>Mechanical air supply</vt:lpstr>
      <vt:lpstr>General Protection Requirements 16</vt:lpstr>
      <vt:lpstr>Water accumulation in excavation</vt:lpstr>
      <vt:lpstr>General Protection Requirements 17</vt:lpstr>
      <vt:lpstr>Floated tanks in a repair situation</vt:lpstr>
      <vt:lpstr>General Protection Requirements 18</vt:lpstr>
      <vt:lpstr>Tight working conditions</vt:lpstr>
      <vt:lpstr>General Protection Requirements 19</vt:lpstr>
      <vt:lpstr>General Protection Requirements 20</vt:lpstr>
      <vt:lpstr>General Protection Requirements 21</vt:lpstr>
      <vt:lpstr>Worker in bottom of excavation</vt:lpstr>
      <vt:lpstr>General Protection Requirements 22</vt:lpstr>
      <vt:lpstr>How does this happen?</vt:lpstr>
      <vt:lpstr>General Protection Requirements 23</vt:lpstr>
      <vt:lpstr>Daily inspections and records</vt:lpstr>
      <vt:lpstr>General Protection Requirements 24</vt:lpstr>
      <vt:lpstr>General Protection Requirements 25</vt:lpstr>
      <vt:lpstr>Example of Walkway</vt:lpstr>
      <vt:lpstr>Requirements for Protective Systems 1</vt:lpstr>
      <vt:lpstr>Requirements for Protective Systems 2</vt:lpstr>
      <vt:lpstr>Requirements for Protective Systems 3</vt:lpstr>
      <vt:lpstr>Soil Test Pit Configurations 1</vt:lpstr>
      <vt:lpstr>Soil Test Pit Configurations 2</vt:lpstr>
      <vt:lpstr>Soil Test Pit Configurations 3</vt:lpstr>
      <vt:lpstr>Requirements for Protective Systems 4</vt:lpstr>
      <vt:lpstr>Slope Configurations for Type A Soil </vt:lpstr>
      <vt:lpstr>When There Are Two distinct layers  </vt:lpstr>
      <vt:lpstr>Requirements for Protective Systems 5</vt:lpstr>
      <vt:lpstr>Requirements for Protective Systems 6</vt:lpstr>
      <vt:lpstr>Requirements for Protective Systems 7</vt:lpstr>
      <vt:lpstr>Requirements for Protective Systems 8</vt:lpstr>
      <vt:lpstr>Requirements for Protective Systems 9</vt:lpstr>
      <vt:lpstr>Requirements for Protective Systems 10</vt:lpstr>
      <vt:lpstr>Requirements for Protective Systems 11</vt:lpstr>
      <vt:lpstr>Requirements for Protective Systems 12</vt:lpstr>
      <vt:lpstr>Requirements for Protective Systems 13</vt:lpstr>
      <vt:lpstr>Requirements for Protective Systems 14</vt:lpstr>
      <vt:lpstr>Requirements for Protective Systems 15</vt:lpstr>
      <vt:lpstr>Requirements for Protective Systems 16</vt:lpstr>
      <vt:lpstr>Requirements for Protective Systems 17</vt:lpstr>
      <vt:lpstr>Requirements for Protective Systems 18</vt:lpstr>
      <vt:lpstr>Requirements for Protective Systems 19</vt:lpstr>
      <vt:lpstr>Requirements for Protective Systems 20</vt:lpstr>
      <vt:lpstr>Requirements for Protective Systems 21</vt:lpstr>
      <vt:lpstr>Requirements for Protective Systems 22</vt:lpstr>
      <vt:lpstr>Requirements for Protective Systems 23</vt:lpstr>
      <vt:lpstr>Requirements for Protective Systems 24</vt:lpstr>
      <vt:lpstr>Utility project</vt:lpstr>
      <vt:lpstr>Competent Person</vt:lpstr>
      <vt:lpstr>Competent Person Responsibilities 1</vt:lpstr>
      <vt:lpstr>Competent Person Responsibilities 2</vt:lpstr>
      <vt:lpstr>Classifying Soils 1</vt:lpstr>
      <vt:lpstr>Classifying Soils 2</vt:lpstr>
      <vt:lpstr>Soil Classification 1</vt:lpstr>
      <vt:lpstr>Soil Classification</vt:lpstr>
      <vt:lpstr>Classifying Soils 3</vt:lpstr>
      <vt:lpstr>Soil Classification 2</vt:lpstr>
      <vt:lpstr>Classifying Soils 3a</vt:lpstr>
      <vt:lpstr>Soil Classification 4</vt:lpstr>
      <vt:lpstr>Classifying Soils- Manual Tests </vt:lpstr>
      <vt:lpstr>Other Soil Considerations 1</vt:lpstr>
      <vt:lpstr>Other Soil Considerations 2</vt:lpstr>
      <vt:lpstr>Other Soil Considerations 3</vt:lpstr>
      <vt:lpstr>Soil Failure Modes 1</vt:lpstr>
      <vt:lpstr>Soil Failure Modes 2</vt:lpstr>
      <vt:lpstr>Classifying Soils- Manual Tests 2 </vt:lpstr>
      <vt:lpstr>Classifying Soils- Manual Tests 3 </vt:lpstr>
      <vt:lpstr>Classifying Soils- Manual Tests 4 </vt:lpstr>
      <vt:lpstr>Types of Protection Systems</vt:lpstr>
      <vt:lpstr>What are the protective system requirements?</vt:lpstr>
      <vt:lpstr>Sloping</vt:lpstr>
      <vt:lpstr>Shoring</vt:lpstr>
      <vt:lpstr>Shields</vt:lpstr>
      <vt:lpstr>RPE-Designed Protective System</vt:lpstr>
      <vt:lpstr>Other Shoring Method Examples </vt:lpstr>
      <vt:lpstr>What makes trenches hazardous? </vt:lpstr>
      <vt:lpstr>Example of a Hazardous Trench </vt:lpstr>
      <vt:lpstr>Hazardous Trench Example (con’t.)</vt:lpstr>
      <vt:lpstr>Another hazardous trench example</vt:lpstr>
      <vt:lpstr>Process for Safe Trench Work 1</vt:lpstr>
      <vt:lpstr>Process for Safe Trench Work 2</vt:lpstr>
      <vt:lpstr>First: you must locate utilities before digging!</vt:lpstr>
      <vt:lpstr>Underground Installations (utilities) </vt:lpstr>
      <vt:lpstr> Controlling heavy vehicle surcharge loads</vt:lpstr>
      <vt:lpstr>Controlling  water accumulation</vt:lpstr>
      <vt:lpstr>Water Accumulation Control Systems </vt:lpstr>
      <vt:lpstr>Provide safe entry and exit 1</vt:lpstr>
      <vt:lpstr>Provide safe entry and exit 2 </vt:lpstr>
      <vt:lpstr>Worker in tank excavation</vt:lpstr>
      <vt:lpstr>Solutions</vt:lpstr>
      <vt:lpstr>Workers in deep OSS install doing a repair</vt:lpstr>
      <vt:lpstr>Workers in OSS installation</vt:lpstr>
      <vt:lpstr>Workers in OSS installation 2</vt:lpstr>
      <vt:lpstr>Utility project 1</vt:lpstr>
      <vt:lpstr>Utility project 2</vt:lpstr>
      <vt:lpstr>Utility project 3</vt:lpstr>
      <vt:lpstr>Utility project 4</vt:lpstr>
      <vt:lpstr>Utility project 5</vt:lpstr>
      <vt:lpstr>Utility project 7</vt:lpstr>
      <vt:lpstr>Utility project 8</vt:lpstr>
      <vt:lpstr>Utility project 9</vt:lpstr>
      <vt:lpstr>Excavation Project 11</vt:lpstr>
      <vt:lpstr>Utility project 12</vt:lpstr>
      <vt:lpstr>Utility project 13</vt:lpstr>
      <vt:lpstr>Utility project 14</vt:lpstr>
      <vt:lpstr>Utility project 15</vt:lpstr>
      <vt:lpstr>Utility project 16</vt:lpstr>
      <vt:lpstr>Type C ??  How does the competent person make the decision? In a trench like we do for soil determination for Soil application loading rates? </vt:lpstr>
      <vt:lpstr>Excavation project 17</vt:lpstr>
      <vt:lpstr>Excavation project 18</vt:lpstr>
      <vt:lpstr>Excavation project 19</vt:lpstr>
      <vt:lpstr>Excavation project 20</vt:lpstr>
      <vt:lpstr>Excavation project 22</vt:lpstr>
      <vt:lpstr>Excavation project 23</vt:lpstr>
      <vt:lpstr>Excavation project 24</vt:lpstr>
      <vt:lpstr>Excavation project 25</vt:lpstr>
      <vt:lpstr>Excavation project 26</vt:lpstr>
      <vt:lpstr>Excavation project 27</vt:lpstr>
      <vt:lpstr>Excavation project 28</vt:lpstr>
      <vt:lpstr>Excavation project 29</vt:lpstr>
      <vt:lpstr>Most Common Trenching Violations</vt:lpstr>
      <vt:lpstr> An Employer only working in an unprotected excavation/trench can be cited by DOSH</vt:lpstr>
      <vt:lpstr>More information and training </vt:lpstr>
      <vt:lpstr>Summary 1</vt:lpstr>
      <vt:lpstr>Summary 2</vt:lpstr>
      <vt:lpstr>Questions?</vt:lpstr>
      <vt:lpstr>Final slide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2020-04-28T19:18:53Z</dcterms:created>
  <dcterms:modified xsi:type="dcterms:W3CDTF">2020-04-28T20:24:11Z</dcterms:modified>
  <cp:category/>
</cp:coreProperties>
</file>