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2.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rts/chart3.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4.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5.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7"/>
  </p:notesMasterIdLst>
  <p:handoutMasterIdLst>
    <p:handoutMasterId r:id="rId58"/>
  </p:handoutMasterIdLst>
  <p:sldIdLst>
    <p:sldId id="257" r:id="rId2"/>
    <p:sldId id="339" r:id="rId3"/>
    <p:sldId id="297" r:id="rId4"/>
    <p:sldId id="259" r:id="rId5"/>
    <p:sldId id="260" r:id="rId6"/>
    <p:sldId id="261" r:id="rId7"/>
    <p:sldId id="263" r:id="rId8"/>
    <p:sldId id="264" r:id="rId9"/>
    <p:sldId id="334" r:id="rId10"/>
    <p:sldId id="318" r:id="rId11"/>
    <p:sldId id="313" r:id="rId12"/>
    <p:sldId id="325" r:id="rId13"/>
    <p:sldId id="326" r:id="rId14"/>
    <p:sldId id="262" r:id="rId15"/>
    <p:sldId id="335" r:id="rId16"/>
    <p:sldId id="299" r:id="rId17"/>
    <p:sldId id="265" r:id="rId18"/>
    <p:sldId id="266" r:id="rId19"/>
    <p:sldId id="267" r:id="rId20"/>
    <p:sldId id="268" r:id="rId21"/>
    <p:sldId id="269" r:id="rId22"/>
    <p:sldId id="311" r:id="rId23"/>
    <p:sldId id="302" r:id="rId24"/>
    <p:sldId id="303" r:id="rId25"/>
    <p:sldId id="304" r:id="rId26"/>
    <p:sldId id="305" r:id="rId27"/>
    <p:sldId id="306" r:id="rId28"/>
    <p:sldId id="312" r:id="rId29"/>
    <p:sldId id="307" r:id="rId30"/>
    <p:sldId id="308" r:id="rId31"/>
    <p:sldId id="309" r:id="rId32"/>
    <p:sldId id="310" r:id="rId33"/>
    <p:sldId id="336" r:id="rId34"/>
    <p:sldId id="316" r:id="rId35"/>
    <p:sldId id="270" r:id="rId36"/>
    <p:sldId id="301" r:id="rId37"/>
    <p:sldId id="271" r:id="rId38"/>
    <p:sldId id="314" r:id="rId39"/>
    <p:sldId id="272" r:id="rId40"/>
    <p:sldId id="337" r:id="rId41"/>
    <p:sldId id="300" r:id="rId42"/>
    <p:sldId id="273" r:id="rId43"/>
    <p:sldId id="274" r:id="rId44"/>
    <p:sldId id="319" r:id="rId45"/>
    <p:sldId id="321" r:id="rId46"/>
    <p:sldId id="322" r:id="rId47"/>
    <p:sldId id="324" r:id="rId48"/>
    <p:sldId id="327" r:id="rId49"/>
    <p:sldId id="328" r:id="rId50"/>
    <p:sldId id="329" r:id="rId51"/>
    <p:sldId id="338" r:id="rId52"/>
    <p:sldId id="279" r:id="rId53"/>
    <p:sldId id="295" r:id="rId54"/>
    <p:sldId id="333" r:id="rId55"/>
    <p:sldId id="340" r:id="rId56"/>
  </p:sldIdLst>
  <p:sldSz cx="12192000" cy="6858000"/>
  <p:notesSz cx="6950075" cy="9236075"/>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6A"/>
    <a:srgbClr val="1482AC"/>
    <a:srgbClr val="1CADE4"/>
    <a:srgbClr val="77CEEF"/>
    <a:srgbClr val="A4DEF4"/>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0" autoAdjust="0"/>
    <p:restoredTop sz="94651" autoAdjust="0"/>
  </p:normalViewPr>
  <p:slideViewPr>
    <p:cSldViewPr snapToGrid="0">
      <p:cViewPr varScale="1">
        <p:scale>
          <a:sx n="67" d="100"/>
          <a:sy n="67" d="100"/>
        </p:scale>
        <p:origin x="96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fpmsa\AppData\Local\Temp\kpiTmp\1B7F21~1\Keypoint%20Interactive%20Chart%20in%20Microsoft%20Office%20PowerPoint%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fpmsa\AppData\Local\Temp\kpiTmp\1B7F21~1\Keypoint%20Interactive%20Chart%20in%20Microsoft%20Office%20PowerPoin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fpmsa\AppData\Local\Temp\kpiTmp\1B7F21~1\Keypoint%20Interactive%20Chart%20in%20Microsoft%20Office%20PowerPoint%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fpmsa\AppData\Local\Temp\kpiTmp\1B7F21~1\Keypoint%20Interactive%20Chart%20in%20Microsoft%20Office%20PowerPoint%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fpmsa\AppData\Local\Temp\kpiTmp\1B7F21~1\Keypoint%20Interactive%20Chart%20in%20Microsoft%20Office%20PowerPoin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10910679000504"/>
          <c:y val="8.8223641120622073E-2"/>
          <c:w val="0.81360403463258291"/>
          <c:h val="0.2840528483996615"/>
        </c:manualLayout>
      </c:layout>
      <c:barChart>
        <c:barDir val="col"/>
        <c:grouping val="clustered"/>
        <c:varyColors val="0"/>
        <c:ser>
          <c:idx val="0"/>
          <c:order val="0"/>
          <c:tx>
            <c:strRef>
              <c:f>'001'!$B$1</c:f>
              <c:strCache>
                <c:ptCount val="1"/>
                <c:pt idx="0">
                  <c:v>001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'001'!$A$2:$A$5</c:f>
              <c:strCache>
                <c:ptCount val="4"/>
                <c:pt idx="0">
                  <c:v>How much gets into your body (dose)</c:v>
                </c:pt>
                <c:pt idx="1">
                  <c:v>How the chemical enters your body</c:v>
                </c:pt>
                <c:pt idx="2">
                  <c:v>Color of the chemical</c:v>
                </c:pt>
                <c:pt idx="3">
                  <c:v>How toxic (poisonous) the chemical is</c:v>
                </c:pt>
              </c:strCache>
            </c:strRef>
          </c:cat>
          <c:val>
            <c:numRef>
              <c:f>'001'!$B$2:$B$5</c:f>
              <c:numCache>
                <c:formatCode>0%</c:formatCode>
                <c:ptCount val="4"/>
                <c:pt idx="0">
                  <c:v>0.5</c:v>
                </c:pt>
                <c:pt idx="1">
                  <c:v>0.5</c:v>
                </c:pt>
                <c:pt idx="2">
                  <c:v>0</c:v>
                </c:pt>
                <c:pt idx="3">
                  <c:v>0</c:v>
                </c:pt>
              </c:numCache>
            </c:numRef>
          </c:val>
          <c:extLst>
            <c:ext xmlns:c16="http://schemas.microsoft.com/office/drawing/2014/chart" uri="{C3380CC4-5D6E-409C-BE32-E72D297353CC}">
              <c16:uniqueId val="{00000000-D8B6-4CCE-AFC7-F757F476AABE}"/>
            </c:ext>
          </c:extLst>
        </c:ser>
        <c:dLbls>
          <c:showLegendKey val="0"/>
          <c:showVal val="0"/>
          <c:showCatName val="0"/>
          <c:showSerName val="0"/>
          <c:showPercent val="0"/>
          <c:showBubbleSize val="0"/>
        </c:dLbls>
        <c:gapWidth val="150"/>
        <c:axId val="261151088"/>
        <c:axId val="261151648"/>
      </c:barChart>
      <c:catAx>
        <c:axId val="261151088"/>
        <c:scaling>
          <c:orientation val="minMax"/>
        </c:scaling>
        <c:delete val="0"/>
        <c:axPos val="b"/>
        <c:numFmt formatCode="General" sourceLinked="1"/>
        <c:majorTickMark val="out"/>
        <c:minorTickMark val="none"/>
        <c:tickLblPos val="nextTo"/>
        <c:crossAx val="261151648"/>
        <c:crosses val="autoZero"/>
        <c:auto val="1"/>
        <c:lblAlgn val="ctr"/>
        <c:lblOffset val="100"/>
        <c:noMultiLvlLbl val="0"/>
      </c:catAx>
      <c:valAx>
        <c:axId val="261151648"/>
        <c:scaling>
          <c:orientation val="minMax"/>
        </c:scaling>
        <c:delete val="0"/>
        <c:axPos val="l"/>
        <c:majorGridlines/>
        <c:numFmt formatCode="0%" sourceLinked="1"/>
        <c:majorTickMark val="out"/>
        <c:minorTickMark val="none"/>
        <c:tickLblPos val="nextTo"/>
        <c:crossAx val="26115108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'002'!$B$1</c:f>
              <c:strCache>
                <c:ptCount val="1"/>
                <c:pt idx="0">
                  <c:v>002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'002'!$A$2:$A$3</c:f>
              <c:strCache>
                <c:ptCount val="2"/>
                <c:pt idx="0">
                  <c:v>Yes</c:v>
                </c:pt>
                <c:pt idx="1">
                  <c:v>No</c:v>
                </c:pt>
              </c:strCache>
            </c:strRef>
          </c:cat>
          <c:val>
            <c:numRef>
              <c:f>'002'!$B$2:$B$3</c:f>
              <c:numCache>
                <c:formatCode>0%</c:formatCode>
                <c:ptCount val="2"/>
                <c:pt idx="0">
                  <c:v>1</c:v>
                </c:pt>
                <c:pt idx="1">
                  <c:v>0</c:v>
                </c:pt>
              </c:numCache>
            </c:numRef>
          </c:val>
          <c:extLst>
            <c:ext xmlns:c16="http://schemas.microsoft.com/office/drawing/2014/chart" uri="{C3380CC4-5D6E-409C-BE32-E72D297353CC}">
              <c16:uniqueId val="{00000000-368E-4B0F-BCFF-3C29C1717644}"/>
            </c:ext>
          </c:extLst>
        </c:ser>
        <c:dLbls>
          <c:showLegendKey val="0"/>
          <c:showVal val="0"/>
          <c:showCatName val="0"/>
          <c:showSerName val="0"/>
          <c:showPercent val="0"/>
          <c:showBubbleSize val="0"/>
        </c:dLbls>
        <c:gapWidth val="150"/>
        <c:axId val="261153888"/>
        <c:axId val="261154448"/>
      </c:barChart>
      <c:catAx>
        <c:axId val="261153888"/>
        <c:scaling>
          <c:orientation val="minMax"/>
        </c:scaling>
        <c:delete val="0"/>
        <c:axPos val="b"/>
        <c:numFmt formatCode="General" sourceLinked="1"/>
        <c:majorTickMark val="out"/>
        <c:minorTickMark val="none"/>
        <c:tickLblPos val="nextTo"/>
        <c:crossAx val="261154448"/>
        <c:crosses val="autoZero"/>
        <c:auto val="1"/>
        <c:lblAlgn val="ctr"/>
        <c:lblOffset val="100"/>
        <c:noMultiLvlLbl val="0"/>
      </c:catAx>
      <c:valAx>
        <c:axId val="261154448"/>
        <c:scaling>
          <c:orientation val="minMax"/>
        </c:scaling>
        <c:delete val="0"/>
        <c:axPos val="l"/>
        <c:majorGridlines/>
        <c:numFmt formatCode="0%" sourceLinked="1"/>
        <c:majorTickMark val="out"/>
        <c:minorTickMark val="none"/>
        <c:tickLblPos val="nextTo"/>
        <c:crossAx val="26115388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'003'!$B$1</c:f>
              <c:strCache>
                <c:ptCount val="1"/>
                <c:pt idx="0">
                  <c:v>003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'003'!$A$2:$A$5</c:f>
              <c:strCache>
                <c:ptCount val="4"/>
                <c:pt idx="0">
                  <c:v>A</c:v>
                </c:pt>
                <c:pt idx="1">
                  <c:v>B</c:v>
                </c:pt>
                <c:pt idx="2">
                  <c:v>C</c:v>
                </c:pt>
                <c:pt idx="3">
                  <c:v>D </c:v>
                </c:pt>
              </c:strCache>
            </c:strRef>
          </c:cat>
          <c:val>
            <c:numRef>
              <c:f>'003'!$B$2:$B$5</c:f>
              <c:numCache>
                <c:formatCode>0%</c:formatCode>
                <c:ptCount val="4"/>
                <c:pt idx="0">
                  <c:v>0</c:v>
                </c:pt>
                <c:pt idx="1">
                  <c:v>1</c:v>
                </c:pt>
                <c:pt idx="2">
                  <c:v>0</c:v>
                </c:pt>
                <c:pt idx="3">
                  <c:v>0</c:v>
                </c:pt>
              </c:numCache>
            </c:numRef>
          </c:val>
          <c:extLst>
            <c:ext xmlns:c16="http://schemas.microsoft.com/office/drawing/2014/chart" uri="{C3380CC4-5D6E-409C-BE32-E72D297353CC}">
              <c16:uniqueId val="{00000000-B6FF-4CD8-B7EF-2D07C45C15FD}"/>
            </c:ext>
          </c:extLst>
        </c:ser>
        <c:dLbls>
          <c:showLegendKey val="0"/>
          <c:showVal val="0"/>
          <c:showCatName val="0"/>
          <c:showSerName val="0"/>
          <c:showPercent val="0"/>
          <c:showBubbleSize val="0"/>
        </c:dLbls>
        <c:gapWidth val="150"/>
        <c:axId val="262468624"/>
        <c:axId val="262469184"/>
      </c:barChart>
      <c:catAx>
        <c:axId val="262468624"/>
        <c:scaling>
          <c:orientation val="minMax"/>
        </c:scaling>
        <c:delete val="0"/>
        <c:axPos val="b"/>
        <c:numFmt formatCode="General" sourceLinked="1"/>
        <c:majorTickMark val="out"/>
        <c:minorTickMark val="none"/>
        <c:tickLblPos val="nextTo"/>
        <c:crossAx val="262469184"/>
        <c:crosses val="autoZero"/>
        <c:auto val="1"/>
        <c:lblAlgn val="ctr"/>
        <c:lblOffset val="100"/>
        <c:noMultiLvlLbl val="0"/>
      </c:catAx>
      <c:valAx>
        <c:axId val="262469184"/>
        <c:scaling>
          <c:orientation val="minMax"/>
        </c:scaling>
        <c:delete val="0"/>
        <c:axPos val="l"/>
        <c:majorGridlines/>
        <c:numFmt formatCode="0%" sourceLinked="1"/>
        <c:majorTickMark val="out"/>
        <c:minorTickMark val="none"/>
        <c:tickLblPos val="nextTo"/>
        <c:crossAx val="26246862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7869377280237"/>
          <c:y val="3.4092795047647007E-2"/>
          <c:w val="0.81360403463258291"/>
          <c:h val="0.39071906011954516"/>
        </c:manualLayout>
      </c:layout>
      <c:barChart>
        <c:barDir val="col"/>
        <c:grouping val="clustered"/>
        <c:varyColors val="0"/>
        <c:ser>
          <c:idx val="0"/>
          <c:order val="0"/>
          <c:tx>
            <c:strRef>
              <c:f>'004'!$B$1</c:f>
              <c:strCache>
                <c:ptCount val="1"/>
                <c:pt idx="0">
                  <c:v>004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'004'!$A$2:$A$6</c:f>
              <c:strCache>
                <c:ptCount val="5"/>
                <c:pt idx="0">
                  <c:v>Ingredients</c:v>
                </c:pt>
                <c:pt idx="1">
                  <c:v>Chemical hazards</c:v>
                </c:pt>
                <c:pt idx="2">
                  <c:v>Safe handling of chemicals</c:v>
                </c:pt>
                <c:pt idx="3">
                  <c:v>First-aid measures</c:v>
                </c:pt>
                <c:pt idx="4">
                  <c:v>All of the above</c:v>
                </c:pt>
              </c:strCache>
            </c:strRef>
          </c:cat>
          <c:val>
            <c:numRef>
              <c:f>'004'!$B$2:$B$6</c:f>
              <c:numCache>
                <c:formatCode>0%</c:formatCode>
                <c:ptCount val="5"/>
                <c:pt idx="0">
                  <c:v>0.5</c:v>
                </c:pt>
                <c:pt idx="1">
                  <c:v>0</c:v>
                </c:pt>
                <c:pt idx="2">
                  <c:v>0.5</c:v>
                </c:pt>
                <c:pt idx="3">
                  <c:v>0</c:v>
                </c:pt>
                <c:pt idx="4">
                  <c:v>0</c:v>
                </c:pt>
              </c:numCache>
            </c:numRef>
          </c:val>
          <c:extLst>
            <c:ext xmlns:c16="http://schemas.microsoft.com/office/drawing/2014/chart" uri="{C3380CC4-5D6E-409C-BE32-E72D297353CC}">
              <c16:uniqueId val="{00000000-E519-4E12-B57E-04DCF3D398AA}"/>
            </c:ext>
          </c:extLst>
        </c:ser>
        <c:dLbls>
          <c:showLegendKey val="0"/>
          <c:showVal val="0"/>
          <c:showCatName val="0"/>
          <c:showSerName val="0"/>
          <c:showPercent val="0"/>
          <c:showBubbleSize val="0"/>
        </c:dLbls>
        <c:gapWidth val="150"/>
        <c:axId val="262471424"/>
        <c:axId val="262471984"/>
      </c:barChart>
      <c:catAx>
        <c:axId val="262471424"/>
        <c:scaling>
          <c:orientation val="minMax"/>
        </c:scaling>
        <c:delete val="0"/>
        <c:axPos val="b"/>
        <c:numFmt formatCode="General" sourceLinked="1"/>
        <c:majorTickMark val="out"/>
        <c:minorTickMark val="none"/>
        <c:tickLblPos val="nextTo"/>
        <c:crossAx val="262471984"/>
        <c:crosses val="autoZero"/>
        <c:auto val="1"/>
        <c:lblAlgn val="ctr"/>
        <c:lblOffset val="100"/>
        <c:noMultiLvlLbl val="0"/>
      </c:catAx>
      <c:valAx>
        <c:axId val="262471984"/>
        <c:scaling>
          <c:orientation val="minMax"/>
        </c:scaling>
        <c:delete val="0"/>
        <c:axPos val="l"/>
        <c:majorGridlines/>
        <c:numFmt formatCode="0%" sourceLinked="1"/>
        <c:majorTickMark val="out"/>
        <c:minorTickMark val="none"/>
        <c:tickLblPos val="nextTo"/>
        <c:crossAx val="26247142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'005'!$B$1</c:f>
              <c:strCache>
                <c:ptCount val="1"/>
                <c:pt idx="0">
                  <c:v>005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'005'!$A$2:$A$5</c:f>
              <c:strCache>
                <c:ptCount val="4"/>
                <c:pt idx="0">
                  <c:v>A</c:v>
                </c:pt>
                <c:pt idx="1">
                  <c:v>B</c:v>
                </c:pt>
                <c:pt idx="2">
                  <c:v>C</c:v>
                </c:pt>
                <c:pt idx="3">
                  <c:v>D</c:v>
                </c:pt>
              </c:strCache>
            </c:strRef>
          </c:cat>
          <c:val>
            <c:numRef>
              <c:f>'005'!$B$2:$B$5</c:f>
              <c:numCache>
                <c:formatCode>0%</c:formatCode>
                <c:ptCount val="4"/>
                <c:pt idx="0">
                  <c:v>0</c:v>
                </c:pt>
                <c:pt idx="1">
                  <c:v>1</c:v>
                </c:pt>
                <c:pt idx="2">
                  <c:v>0</c:v>
                </c:pt>
                <c:pt idx="3">
                  <c:v>0</c:v>
                </c:pt>
              </c:numCache>
            </c:numRef>
          </c:val>
          <c:extLst>
            <c:ext xmlns:c16="http://schemas.microsoft.com/office/drawing/2014/chart" uri="{C3380CC4-5D6E-409C-BE32-E72D297353CC}">
              <c16:uniqueId val="{00000000-B45A-47FD-A95C-498002345ACC}"/>
            </c:ext>
          </c:extLst>
        </c:ser>
        <c:dLbls>
          <c:showLegendKey val="0"/>
          <c:showVal val="0"/>
          <c:showCatName val="0"/>
          <c:showSerName val="0"/>
          <c:showPercent val="0"/>
          <c:showBubbleSize val="0"/>
        </c:dLbls>
        <c:gapWidth val="150"/>
        <c:axId val="262474224"/>
        <c:axId val="263134672"/>
      </c:barChart>
      <c:catAx>
        <c:axId val="262474224"/>
        <c:scaling>
          <c:orientation val="minMax"/>
        </c:scaling>
        <c:delete val="0"/>
        <c:axPos val="b"/>
        <c:numFmt formatCode="General" sourceLinked="1"/>
        <c:majorTickMark val="out"/>
        <c:minorTickMark val="none"/>
        <c:tickLblPos val="nextTo"/>
        <c:crossAx val="263134672"/>
        <c:crosses val="autoZero"/>
        <c:auto val="1"/>
        <c:lblAlgn val="ctr"/>
        <c:lblOffset val="100"/>
        <c:noMultiLvlLbl val="0"/>
      </c:catAx>
      <c:valAx>
        <c:axId val="263134672"/>
        <c:scaling>
          <c:orientation val="minMax"/>
        </c:scaling>
        <c:delete val="0"/>
        <c:axPos val="l"/>
        <c:majorGridlines/>
        <c:numFmt formatCode="0%" sourceLinked="1"/>
        <c:majorTickMark val="out"/>
        <c:minorTickMark val="none"/>
        <c:tickLblPos val="nextTo"/>
        <c:crossAx val="262474224"/>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F0203BF-7138-4782-8340-6D67F93F9C67}" type="datetimeFigureOut">
              <a:rPr lang="en-US" smtClean="0"/>
              <a:t>4/14/2020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91071E4-07BA-49D3-9C77-E2CA5EB59543}" type="slidenum">
              <a:rPr lang="en-US" smtClean="0"/>
              <a:t>‹#›</a:t>
            </a:fld>
            <a:endParaRPr lang="en-US"/>
          </a:p>
        </p:txBody>
      </p:sp>
    </p:spTree>
    <p:extLst>
      <p:ext uri="{BB962C8B-B14F-4D97-AF65-F5344CB8AC3E}">
        <p14:creationId xmlns:p14="http://schemas.microsoft.com/office/powerpoint/2010/main" val="162156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2838B15-EE11-420C-8BE8-AEB814ED8692}" type="datetimeFigureOut">
              <a:rPr lang="en-US" smtClean="0"/>
              <a:t>4/14/2020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ECA3F7A-34F8-4716-A74D-B9670D8522CF}" type="slidenum">
              <a:rPr lang="en-US" smtClean="0"/>
              <a:t>‹#›</a:t>
            </a:fld>
            <a:endParaRPr lang="en-US"/>
          </a:p>
        </p:txBody>
      </p:sp>
    </p:spTree>
    <p:extLst>
      <p:ext uri="{BB962C8B-B14F-4D97-AF65-F5344CB8AC3E}">
        <p14:creationId xmlns:p14="http://schemas.microsoft.com/office/powerpoint/2010/main" val="392142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683929"/>
            <a:ext cx="10993549" cy="1475013"/>
          </a:xfrm>
          <a:effectLst/>
        </p:spPr>
        <p:txBody>
          <a:bodyPr anchor="t">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158943"/>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1A2CEE5-A9BF-4BC5-969E-2D57C47C4F6C}" type="datetimeFigureOut">
              <a:rPr lang="en-US" smtClean="0"/>
              <a:t>4/14/2020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D0E6E99-4E80-4D50-A84F-7A694183F591}" type="slidenum">
              <a:rPr lang="en-US" smtClean="0"/>
              <a:t>‹#›</a:t>
            </a:fld>
            <a:endParaRPr lang="en-US"/>
          </a:p>
        </p:txBody>
      </p:sp>
    </p:spTree>
    <p:extLst>
      <p:ext uri="{BB962C8B-B14F-4D97-AF65-F5344CB8AC3E}">
        <p14:creationId xmlns:p14="http://schemas.microsoft.com/office/powerpoint/2010/main" val="175857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2CEE5-A9BF-4BC5-969E-2D57C47C4F6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E6E99-4E80-4D50-A84F-7A694183F591}" type="slidenum">
              <a:rPr lang="en-US" smtClean="0"/>
              <a:t>‹#›</a:t>
            </a:fld>
            <a:endParaRPr lang="en-US"/>
          </a:p>
        </p:txBody>
      </p:sp>
    </p:spTree>
    <p:extLst>
      <p:ext uri="{BB962C8B-B14F-4D97-AF65-F5344CB8AC3E}">
        <p14:creationId xmlns:p14="http://schemas.microsoft.com/office/powerpoint/2010/main" val="216262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2CEE5-A9BF-4BC5-969E-2D57C47C4F6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E6E99-4E80-4D50-A84F-7A694183F591}" type="slidenum">
              <a:rPr lang="en-US" smtClean="0"/>
              <a:t>‹#›</a:t>
            </a:fld>
            <a:endParaRPr lang="en-US"/>
          </a:p>
        </p:txBody>
      </p:sp>
      <p:sp>
        <p:nvSpPr>
          <p:cNvPr id="6" name="question"/>
          <p:cNvSpPr>
            <a:spLocks noGrp="1"/>
          </p:cNvSpPr>
          <p:nvPr>
            <p:ph type="body" idx="13" hasCustomPrompt="1"/>
          </p:nvPr>
        </p:nvSpPr>
        <p:spPr>
          <a:xfrm>
            <a:off x="581192" y="2047078"/>
            <a:ext cx="11029616" cy="685800"/>
          </a:xfrm>
        </p:spPr>
        <p:txBody>
          <a:bodyPr/>
          <a:lstStyle>
            <a:lvl1pPr marL="0" indent="0" algn="l" defTabSz="457200" rtl="0" eaLnBrk="1" latinLnBrk="0" hangingPunct="1">
              <a:spcBef>
                <a:spcPct val="20000"/>
              </a:spcBef>
              <a:spcAft>
                <a:spcPts val="600"/>
              </a:spcAft>
              <a:buClr>
                <a:schemeClr val="accent2"/>
              </a:buClr>
              <a:buSzPct val="92000"/>
              <a:buFontTx/>
              <a:buNone/>
              <a:defRPr/>
            </a:lvl1pPr>
            <a:lvl2pPr marL="324000" indent="0" algn="l" defTabSz="457200" rtl="0" eaLnBrk="1" latinLnBrk="0" hangingPunct="1">
              <a:spcBef>
                <a:spcPct val="20000"/>
              </a:spcBef>
              <a:spcAft>
                <a:spcPts val="600"/>
              </a:spcAft>
              <a:buClr>
                <a:schemeClr val="accent2"/>
              </a:buClr>
              <a:buSzPct val="92000"/>
              <a:buFontTx/>
              <a:buNone/>
              <a:defRPr/>
            </a:lvl2pPr>
            <a:lvl3pPr marL="630000" indent="0" algn="l" defTabSz="457200" rtl="0" eaLnBrk="1" latinLnBrk="0" hangingPunct="1">
              <a:spcBef>
                <a:spcPct val="20000"/>
              </a:spcBef>
              <a:spcAft>
                <a:spcPts val="600"/>
              </a:spcAft>
              <a:buClr>
                <a:schemeClr val="accent2"/>
              </a:buClr>
              <a:buSzPct val="92000"/>
              <a:buFontTx/>
              <a:buNone/>
              <a:defRPr/>
            </a:lvl3pPr>
            <a:lvl4pPr marL="1008000" indent="0" algn="l" defTabSz="457200" rtl="0" eaLnBrk="1" latinLnBrk="0" hangingPunct="1">
              <a:spcBef>
                <a:spcPct val="20000"/>
              </a:spcBef>
              <a:spcAft>
                <a:spcPts val="600"/>
              </a:spcAft>
              <a:buClr>
                <a:schemeClr val="accent2"/>
              </a:buClr>
              <a:buSzPct val="92000"/>
              <a:buFontTx/>
              <a:buNone/>
              <a:defRPr/>
            </a:lvl4pPr>
            <a:lvl5pPr marL="1368000" indent="0" algn="l" defTabSz="457200" rtl="0" eaLnBrk="1" latinLnBrk="0" hangingPunct="1">
              <a:spcBef>
                <a:spcPct val="20000"/>
              </a:spcBef>
              <a:spcAft>
                <a:spcPts val="600"/>
              </a:spcAft>
              <a:buClr>
                <a:schemeClr val="accent2"/>
              </a:buClr>
              <a:buSzPct val="92000"/>
              <a:buFontTx/>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581192" y="2885278"/>
            <a:ext cx="5369510" cy="3363122"/>
          </a:xfrm>
          <a:prstGeom prst="rect">
            <a:avLst/>
          </a:prstGeom>
        </p:spPr>
        <p:txBody>
          <a:bodyPr>
            <a:normAutofit/>
          </a:bodyPr>
          <a:lstStyle>
            <a:lvl1pPr marL="514350" indent="-514350" algn="l" defTabSz="457200" rtl="0" eaLnBrk="1" latinLnBrk="0" hangingPunct="1">
              <a:spcBef>
                <a:spcPct val="20000"/>
              </a:spcBef>
              <a:spcAft>
                <a:spcPts val="600"/>
              </a:spcAft>
              <a:buClr>
                <a:schemeClr val="accent2"/>
              </a:buClr>
              <a:buSzPct val="92000"/>
              <a:buFont typeface="Wingdings 2" panose="05020102010507070707" pitchFamily="18" charset="2"/>
              <a:buAutoNum type="arabicPeriod"/>
              <a:defRPr/>
            </a:lvl1pPr>
            <a:lvl2pPr marL="781200" indent="-457200" algn="l" defTabSz="457200" rtl="0" eaLnBrk="1" latinLnBrk="0" hangingPunct="1">
              <a:spcBef>
                <a:spcPct val="20000"/>
              </a:spcBef>
              <a:spcAft>
                <a:spcPts val="600"/>
              </a:spcAft>
              <a:buClr>
                <a:schemeClr val="accent2"/>
              </a:buClr>
              <a:buSzPct val="92000"/>
              <a:buFont typeface="Wingdings 2" panose="05020102010507070707" pitchFamily="18" charset="2"/>
              <a:buAutoNum type="arabicPeriod"/>
              <a:defRPr/>
            </a:lvl2pPr>
            <a:lvl3pPr marL="1087200" indent="-457200" algn="l" defTabSz="457200" rtl="0" eaLnBrk="1" latinLnBrk="0" hangingPunct="1">
              <a:spcBef>
                <a:spcPct val="20000"/>
              </a:spcBef>
              <a:spcAft>
                <a:spcPts val="600"/>
              </a:spcAft>
              <a:buClr>
                <a:schemeClr val="accent2"/>
              </a:buClr>
              <a:buSzPct val="92000"/>
              <a:buFont typeface="Wingdings 2" panose="05020102010507070707" pitchFamily="18" charset="2"/>
              <a:buAutoNum type="arabicPeriod"/>
              <a:defRPr/>
            </a:lvl3pPr>
            <a:lvl4pPr marL="1350900" indent="-342900" algn="l" defTabSz="457200" rtl="0" eaLnBrk="1" latinLnBrk="0" hangingPunct="1">
              <a:spcBef>
                <a:spcPct val="20000"/>
              </a:spcBef>
              <a:spcAft>
                <a:spcPts val="600"/>
              </a:spcAft>
              <a:buClr>
                <a:schemeClr val="accent2"/>
              </a:buClr>
              <a:buSzPct val="92000"/>
              <a:buFont typeface="Wingdings 2" panose="05020102010507070707" pitchFamily="18" charset="2"/>
              <a:buAutoNum type="arabicPeriod"/>
              <a:defRPr/>
            </a:lvl4pPr>
            <a:lvl5pPr marL="1710900" indent="-342900" algn="l" defTabSz="457200" rtl="0" eaLnBrk="1" latinLnBrk="0" hangingPunct="1">
              <a:spcBef>
                <a:spcPct val="20000"/>
              </a:spcBef>
              <a:spcAft>
                <a:spcPts val="600"/>
              </a:spcAft>
              <a:buClr>
                <a:schemeClr val="accent2"/>
              </a:buClr>
              <a:buSzPct val="92000"/>
              <a:buFont typeface="Wingdings 2" panose="05020102010507070707" pitchFamily="18" charset="2"/>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6241298" y="2885278"/>
            <a:ext cx="5369510" cy="3363122"/>
          </a:xfrm>
          <a:prstGeom prst="rect">
            <a:avLst/>
          </a:prstGeom>
        </p:spPr>
        <p:txBody>
          <a:bodyPr/>
          <a:lstStyle/>
          <a:p>
            <a:endParaRPr lang="en-US"/>
          </a:p>
        </p:txBody>
      </p:sp>
    </p:spTree>
    <p:extLst>
      <p:ext uri="{BB962C8B-B14F-4D97-AF65-F5344CB8AC3E}">
        <p14:creationId xmlns:p14="http://schemas.microsoft.com/office/powerpoint/2010/main" val="170718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2CEE5-A9BF-4BC5-969E-2D57C47C4F6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E6E99-4E80-4D50-A84F-7A694183F591}" type="slidenum">
              <a:rPr lang="en-US" smtClean="0"/>
              <a:t>‹#›</a:t>
            </a:fld>
            <a:endParaRPr lang="en-US"/>
          </a:p>
        </p:txBody>
      </p:sp>
      <p:sp>
        <p:nvSpPr>
          <p:cNvPr id="6" name="Oval 5" hidden="1"/>
          <p:cNvSpPr/>
          <p:nvPr userDrawn="1">
            <p:custDataLst>
              <p:tags r:id="rId1"/>
            </p:custDataLst>
          </p:nvPr>
        </p:nvSpPr>
        <p:spPr>
          <a:xfrm>
            <a:off x="11239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extLst>
      <p:ext uri="{BB962C8B-B14F-4D97-AF65-F5344CB8AC3E}">
        <p14:creationId xmlns:p14="http://schemas.microsoft.com/office/powerpoint/2010/main" val="13127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1A2CEE5-A9BF-4BC5-969E-2D57C47C4F6C}" type="datetimeFigureOut">
              <a:rPr lang="en-US" smtClean="0"/>
              <a:t>4/14/2020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D0E6E99-4E80-4D50-A84F-7A694183F591}" type="slidenum">
              <a:rPr lang="en-US" smtClean="0"/>
              <a:t>‹#›</a:t>
            </a:fld>
            <a:endParaRPr lang="en-US"/>
          </a:p>
        </p:txBody>
      </p:sp>
    </p:spTree>
    <p:extLst>
      <p:ext uri="{BB962C8B-B14F-4D97-AF65-F5344CB8AC3E}">
        <p14:creationId xmlns:p14="http://schemas.microsoft.com/office/powerpoint/2010/main" val="380915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1330" y="533973"/>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9471"/>
            <a:ext cx="11029616" cy="1013800"/>
          </a:xfrm>
        </p:spPr>
        <p:txBody>
          <a:bodyPr anchor="t"/>
          <a:lstStyle/>
          <a:p>
            <a:r>
              <a:rPr lang="en-US" dirty="0"/>
              <a:t>Click to edit Master title style</a:t>
            </a:r>
          </a:p>
        </p:txBody>
      </p:sp>
      <p:sp>
        <p:nvSpPr>
          <p:cNvPr id="3" name="Content Placeholder 2"/>
          <p:cNvSpPr>
            <a:spLocks noGrp="1"/>
          </p:cNvSpPr>
          <p:nvPr>
            <p:ph idx="1"/>
          </p:nvPr>
        </p:nvSpPr>
        <p:spPr>
          <a:xfrm>
            <a:off x="581192" y="1836116"/>
            <a:ext cx="11029615" cy="4022684"/>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1A2CEE5-A9BF-4BC5-969E-2D57C47C4F6C}"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D0E6E99-4E80-4D50-A84F-7A694183F591}" type="slidenum">
              <a:rPr lang="en-US" smtClean="0"/>
              <a:t>‹#›</a:t>
            </a:fld>
            <a:endParaRPr lang="en-US"/>
          </a:p>
        </p:txBody>
      </p:sp>
    </p:spTree>
    <p:extLst>
      <p:ext uri="{BB962C8B-B14F-4D97-AF65-F5344CB8AC3E}">
        <p14:creationId xmlns:p14="http://schemas.microsoft.com/office/powerpoint/2010/main" val="158203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1A2CEE5-A9BF-4BC5-969E-2D57C47C4F6C}" type="datetimeFigureOut">
              <a:rPr lang="en-US" smtClean="0"/>
              <a:t>4/14/2020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D0E6E99-4E80-4D50-A84F-7A694183F591}" type="slidenum">
              <a:rPr lang="en-US" smtClean="0"/>
              <a:t>‹#›</a:t>
            </a:fld>
            <a:endParaRPr lang="en-US"/>
          </a:p>
        </p:txBody>
      </p:sp>
    </p:spTree>
    <p:extLst>
      <p:ext uri="{BB962C8B-B14F-4D97-AF65-F5344CB8AC3E}">
        <p14:creationId xmlns:p14="http://schemas.microsoft.com/office/powerpoint/2010/main" val="180015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5114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t"/>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A2CEE5-A9BF-4BC5-969E-2D57C47C4F6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E6E99-4E80-4D50-A84F-7A694183F591}" type="slidenum">
              <a:rPr lang="en-US" smtClean="0"/>
              <a:t>‹#›</a:t>
            </a:fld>
            <a:endParaRPr lang="en-US"/>
          </a:p>
        </p:txBody>
      </p:sp>
    </p:spTree>
    <p:extLst>
      <p:ext uri="{BB962C8B-B14F-4D97-AF65-F5344CB8AC3E}">
        <p14:creationId xmlns:p14="http://schemas.microsoft.com/office/powerpoint/2010/main" val="207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A2CEE5-A9BF-4BC5-969E-2D57C47C4F6C}"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E6E99-4E80-4D50-A84F-7A694183F591}" type="slidenum">
              <a:rPr lang="en-US" smtClean="0"/>
              <a:t>‹#›</a:t>
            </a:fld>
            <a:endParaRPr lang="en-US"/>
          </a:p>
        </p:txBody>
      </p:sp>
    </p:spTree>
    <p:extLst>
      <p:ext uri="{BB962C8B-B14F-4D97-AF65-F5344CB8AC3E}">
        <p14:creationId xmlns:p14="http://schemas.microsoft.com/office/powerpoint/2010/main" val="304145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A2CEE5-A9BF-4BC5-969E-2D57C47C4F6C}"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E6E99-4E80-4D50-A84F-7A694183F591}" type="slidenum">
              <a:rPr lang="en-US" smtClean="0"/>
              <a:t>‹#›</a:t>
            </a:fld>
            <a:endParaRPr lang="en-US"/>
          </a:p>
        </p:txBody>
      </p:sp>
    </p:spTree>
    <p:extLst>
      <p:ext uri="{BB962C8B-B14F-4D97-AF65-F5344CB8AC3E}">
        <p14:creationId xmlns:p14="http://schemas.microsoft.com/office/powerpoint/2010/main" val="379193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2CEE5-A9BF-4BC5-969E-2D57C47C4F6C}"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E6E99-4E80-4D50-A84F-7A694183F591}" type="slidenum">
              <a:rPr lang="en-US" smtClean="0"/>
              <a:t>‹#›</a:t>
            </a:fld>
            <a:endParaRPr lang="en-US"/>
          </a:p>
        </p:txBody>
      </p:sp>
      <p:sp>
        <p:nvSpPr>
          <p:cNvPr id="5" name="Rectangle 4"/>
          <p:cNvSpPr>
            <a:spLocks noChangeAspect="1"/>
          </p:cNvSpPr>
          <p:nvPr userDrawn="1"/>
        </p:nvSpPr>
        <p:spPr>
          <a:xfrm>
            <a:off x="445982" y="301747"/>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192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1A2CEE5-A9BF-4BC5-969E-2D57C47C4F6C}" type="datetimeFigureOut">
              <a:rPr lang="en-US" smtClean="0"/>
              <a:t>4/14/2020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D0E6E99-4E80-4D50-A84F-7A694183F591}" type="slidenum">
              <a:rPr lang="en-US" smtClean="0"/>
              <a:t>‹#›</a:t>
            </a:fld>
            <a:endParaRPr lang="en-US"/>
          </a:p>
        </p:txBody>
      </p:sp>
    </p:spTree>
    <p:extLst>
      <p:ext uri="{BB962C8B-B14F-4D97-AF65-F5344CB8AC3E}">
        <p14:creationId xmlns:p14="http://schemas.microsoft.com/office/powerpoint/2010/main" val="106209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A2CEE5-A9BF-4BC5-969E-2D57C47C4F6C}"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E6E99-4E80-4D50-A84F-7A694183F591}" type="slidenum">
              <a:rPr lang="en-US" smtClean="0"/>
              <a:t>‹#›</a:t>
            </a:fld>
            <a:endParaRPr lang="en-US"/>
          </a:p>
        </p:txBody>
      </p:sp>
    </p:spTree>
    <p:extLst>
      <p:ext uri="{BB962C8B-B14F-4D97-AF65-F5344CB8AC3E}">
        <p14:creationId xmlns:p14="http://schemas.microsoft.com/office/powerpoint/2010/main" val="317973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1A2CEE5-A9BF-4BC5-969E-2D57C47C4F6C}" type="datetimeFigureOut">
              <a:rPr lang="en-US" smtClean="0"/>
              <a:t>4/14/2020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D0E6E99-4E80-4D50-A84F-7A694183F591}" type="slidenum">
              <a:rPr lang="en-US" smtClean="0"/>
              <a:t>‹#›</a:t>
            </a:fld>
            <a:endParaRPr lang="en-US"/>
          </a:p>
        </p:txBody>
      </p:sp>
      <p:sp>
        <p:nvSpPr>
          <p:cNvPr id="9" name="Rectangle 8"/>
          <p:cNvSpPr/>
          <p:nvPr/>
        </p:nvSpPr>
        <p:spPr>
          <a:xfrm>
            <a:off x="446534" y="303585"/>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300028"/>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303585"/>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20881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1" r:id="rId13"/>
  </p:sldLayoutIdLst>
  <p:timing>
    <p:tnLst>
      <p:par>
        <p:cTn id="1" dur="indefinite" restart="never" nodeType="tmRoot"/>
      </p:par>
    </p:tnLst>
  </p:timing>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22.xml"/><Relationship Id="rId7" Type="http://schemas.openxmlformats.org/officeDocument/2006/relationships/chart" Target="../charts/char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1.xml"/><Relationship Id="rId5" Type="http://schemas.openxmlformats.org/officeDocument/2006/relationships/tags" Target="../tags/tag24.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3.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9.gif"/><Relationship Id="rId11" Type="http://schemas.openxmlformats.org/officeDocument/2006/relationships/image" Target="../media/image35.png"/><Relationship Id="rId5" Type="http://schemas.openxmlformats.org/officeDocument/2006/relationships/image" Target="../media/image28.gif"/><Relationship Id="rId10" Type="http://schemas.openxmlformats.org/officeDocument/2006/relationships/image" Target="../media/image13.gif"/><Relationship Id="rId4" Type="http://schemas.openxmlformats.org/officeDocument/2006/relationships/image" Target="../media/image27.gif"/><Relationship Id="rId9" Type="http://schemas.openxmlformats.org/officeDocument/2006/relationships/image" Target="../media/image32.gif"/></Relationships>
</file>

<file path=ppt/slides/_rels/slide24.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7.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8.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29.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40.png"/><Relationship Id="rId7" Type="http://schemas.openxmlformats.org/officeDocument/2006/relationships/image" Target="../media/image27.gif"/><Relationship Id="rId12"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6.gif"/><Relationship Id="rId11" Type="http://schemas.openxmlformats.org/officeDocument/2006/relationships/image" Target="../media/image32.gif"/><Relationship Id="rId5" Type="http://schemas.openxmlformats.org/officeDocument/2006/relationships/image" Target="../media/image25.gif"/><Relationship Id="rId10" Type="http://schemas.openxmlformats.org/officeDocument/2006/relationships/image" Target="../media/image31.gif"/><Relationship Id="rId4" Type="http://schemas.openxmlformats.org/officeDocument/2006/relationships/image" Target="../media/image13.gif"/><Relationship Id="rId9" Type="http://schemas.openxmlformats.org/officeDocument/2006/relationships/image" Target="../media/image30.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13.gif"/><Relationship Id="rId7"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27.gif"/><Relationship Id="rId11" Type="http://schemas.openxmlformats.org/officeDocument/2006/relationships/image" Target="../media/image41.png"/><Relationship Id="rId5" Type="http://schemas.openxmlformats.org/officeDocument/2006/relationships/image" Target="../media/image26.gif"/><Relationship Id="rId10" Type="http://schemas.openxmlformats.org/officeDocument/2006/relationships/image" Target="../media/image32.gif"/><Relationship Id="rId4" Type="http://schemas.openxmlformats.org/officeDocument/2006/relationships/image" Target="../media/image25.gif"/><Relationship Id="rId9" Type="http://schemas.openxmlformats.org/officeDocument/2006/relationships/image" Target="../media/image31.gif"/></Relationships>
</file>

<file path=ppt/slides/_rels/slide31.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42.png"/><Relationship Id="rId7" Type="http://schemas.openxmlformats.org/officeDocument/2006/relationships/image" Target="../media/image27.gif"/><Relationship Id="rId12" Type="http://schemas.openxmlformats.org/officeDocument/2006/relationships/image" Target="../media/image32.gif"/><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6.gif"/><Relationship Id="rId11" Type="http://schemas.openxmlformats.org/officeDocument/2006/relationships/image" Target="../media/image31.gi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image" Target="../media/image13.gif"/><Relationship Id="rId9" Type="http://schemas.openxmlformats.org/officeDocument/2006/relationships/image" Target="../media/image29.gif"/></Relationships>
</file>

<file path=ppt/slides/_rels/slide3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13.gif"/><Relationship Id="rId7" Type="http://schemas.openxmlformats.org/officeDocument/2006/relationships/image" Target="../media/image28.gif"/><Relationship Id="rId12"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gif"/></Relationships>
</file>

<file path=ppt/slides/_rels/slide3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44.xml"/><Relationship Id="rId7" Type="http://schemas.openxmlformats.org/officeDocument/2006/relationships/chart" Target="../charts/chart3.xml"/><Relationship Id="rId12" Type="http://schemas.openxmlformats.org/officeDocument/2006/relationships/image" Target="../media/image4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1.xml"/><Relationship Id="rId11" Type="http://schemas.openxmlformats.org/officeDocument/2006/relationships/image" Target="../media/image32.gif"/><Relationship Id="rId5" Type="http://schemas.openxmlformats.org/officeDocument/2006/relationships/tags" Target="../tags/tag46.xml"/><Relationship Id="rId10" Type="http://schemas.openxmlformats.org/officeDocument/2006/relationships/image" Target="../media/image31.gif"/><Relationship Id="rId4" Type="http://schemas.openxmlformats.org/officeDocument/2006/relationships/tags" Target="../tags/tag45.xml"/><Relationship Id="rId9" Type="http://schemas.openxmlformats.org/officeDocument/2006/relationships/image" Target="../media/image26.gi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6.gif"/></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chart" Target="../charts/chart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1.xml"/><Relationship Id="rId5" Type="http://schemas.openxmlformats.org/officeDocument/2006/relationships/tags" Target="../tags/tag57.xml"/><Relationship Id="rId4" Type="http://schemas.openxmlformats.org/officeDocument/2006/relationships/tags" Target="../tags/tag5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28.gif"/><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image" Target="../media/image25.gif"/><Relationship Id="rId5" Type="http://schemas.openxmlformats.org/officeDocument/2006/relationships/image" Target="../media/image31.gif"/><Relationship Id="rId4" Type="http://schemas.openxmlformats.org/officeDocument/2006/relationships/image" Target="../media/image30.gi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30.gif"/><Relationship Id="rId5" Type="http://schemas.openxmlformats.org/officeDocument/2006/relationships/image" Target="../media/image28.gif"/><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48.png"/><Relationship Id="rId7" Type="http://schemas.openxmlformats.org/officeDocument/2006/relationships/image" Target="../media/image30.gif"/><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29.gif"/><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25.gif"/></Relationships>
</file>

<file path=ppt/slides/_rels/slide4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50.png"/><Relationship Id="rId5" Type="http://schemas.openxmlformats.org/officeDocument/2006/relationships/image" Target="../media/image30.gif"/><Relationship Id="rId4" Type="http://schemas.openxmlformats.org/officeDocument/2006/relationships/image" Target="../media/image25.gif"/></Relationships>
</file>

<file path=ppt/slides/_rels/slide4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31.gif"/></Relationships>
</file>

<file path=ppt/slides/_rels/slide4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5.gif"/><Relationship Id="rId5" Type="http://schemas.openxmlformats.org/officeDocument/2006/relationships/image" Target="../media/image31.gif"/><Relationship Id="rId4" Type="http://schemas.openxmlformats.org/officeDocument/2006/relationships/image" Target="../media/image30.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9.gif"/><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5.gif"/><Relationship Id="rId5" Type="http://schemas.openxmlformats.org/officeDocument/2006/relationships/image" Target="../media/image31.gif"/><Relationship Id="rId4" Type="http://schemas.openxmlformats.org/officeDocument/2006/relationships/image" Target="../media/image30.gif"/><Relationship Id="rId9" Type="http://schemas.openxmlformats.org/officeDocument/2006/relationships/image" Target="../media/image50.png"/></Relationships>
</file>

<file path=ppt/slides/_rels/slide51.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70.xml"/><Relationship Id="rId7" Type="http://schemas.openxmlformats.org/officeDocument/2006/relationships/chart" Target="../charts/chart5.xml"/><Relationship Id="rId12" Type="http://schemas.openxmlformats.org/officeDocument/2006/relationships/image" Target="../media/image5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1.xml"/><Relationship Id="rId11" Type="http://schemas.openxmlformats.org/officeDocument/2006/relationships/image" Target="../media/image29.gif"/><Relationship Id="rId5" Type="http://schemas.openxmlformats.org/officeDocument/2006/relationships/tags" Target="../tags/tag72.xml"/><Relationship Id="rId10" Type="http://schemas.openxmlformats.org/officeDocument/2006/relationships/image" Target="../media/image32.gif"/><Relationship Id="rId4" Type="http://schemas.openxmlformats.org/officeDocument/2006/relationships/tags" Target="../tags/tag71.xml"/><Relationship Id="rId9" Type="http://schemas.openxmlformats.org/officeDocument/2006/relationships/image" Target="../media/image26.gif"/></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54.xml.rels><?xml version="1.0" encoding="UTF-8" standalone="yes"?>
<Relationships xmlns="http://schemas.openxmlformats.org/package/2006/relationships"><Relationship Id="rId3" Type="http://schemas.openxmlformats.org/officeDocument/2006/relationships/hyperlink" Target="https://www.osha.gov/SLTC/oilgaswelldrilling/index.html" TargetMode="Externa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hyperlink" Target="https://www.osha.gov/SLTC/oilgaswelldrilling/safetyhazards.html" TargetMode="External"/><Relationship Id="rId5" Type="http://schemas.openxmlformats.org/officeDocument/2006/relationships/hyperlink" Target="https://pubchem.ncbi.nlm.nih.gov/ghs/" TargetMode="External"/><Relationship Id="rId4" Type="http://schemas.openxmlformats.org/officeDocument/2006/relationships/hyperlink" Target="https://www.osha.gov/SLTC/storagetank/index.html"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chart" Target="../charts/char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1.xml"/><Relationship Id="rId5" Type="http://schemas.openxmlformats.org/officeDocument/2006/relationships/tags" Target="../tags/tag14.xml"/><Relationship Id="rId4"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8473-125B-4683-A462-E6B06F368E31}"/>
              </a:ext>
            </a:extLst>
          </p:cNvPr>
          <p:cNvSpPr>
            <a:spLocks noGrp="1"/>
          </p:cNvSpPr>
          <p:nvPr>
            <p:ph type="ctrTitle"/>
          </p:nvPr>
        </p:nvSpPr>
        <p:spPr>
          <a:xfrm>
            <a:off x="581191" y="724205"/>
            <a:ext cx="10993549" cy="2333550"/>
          </a:xfrm>
        </p:spPr>
        <p:txBody>
          <a:bodyPr>
            <a:normAutofit/>
          </a:bodyPr>
          <a:lstStyle/>
          <a:p>
            <a:r>
              <a:rPr lang="en-US" sz="4800" dirty="0">
                <a:latin typeface="+mj-lt"/>
              </a:rPr>
              <a:t>Global harmonization system &amp; overview of Chemical hazards in the oil &amp; Gas industry</a:t>
            </a:r>
            <a:endParaRPr lang="en-US" sz="6600" dirty="0">
              <a:latin typeface="+mj-lt"/>
            </a:endParaRPr>
          </a:p>
        </p:txBody>
      </p:sp>
      <p:sp>
        <p:nvSpPr>
          <p:cNvPr id="3" name="Subtitle 2">
            <a:extLst>
              <a:ext uri="{FF2B5EF4-FFF2-40B4-BE49-F238E27FC236}">
                <a16:creationId xmlns:a16="http://schemas.microsoft.com/office/drawing/2014/main" id="{F136B95A-66A6-4DAE-81F5-F41B361275B9}"/>
              </a:ext>
            </a:extLst>
          </p:cNvPr>
          <p:cNvSpPr>
            <a:spLocks noGrp="1"/>
          </p:cNvSpPr>
          <p:nvPr>
            <p:ph type="subTitle" idx="1"/>
          </p:nvPr>
        </p:nvSpPr>
        <p:spPr>
          <a:xfrm>
            <a:off x="581191" y="3190389"/>
            <a:ext cx="6432926" cy="2010718"/>
          </a:xfrm>
        </p:spPr>
        <p:txBody>
          <a:bodyPr>
            <a:normAutofit/>
          </a:bodyPr>
          <a:lstStyle/>
          <a:p>
            <a:r>
              <a:rPr lang="en-US" cap="small" dirty="0" smtClean="0">
                <a:solidFill>
                  <a:schemeClr val="bg1"/>
                </a:solidFill>
              </a:rPr>
              <a:t>This material was produced under grant number SH-31238-SH7 from the Occupational Safety and Health Administration, US Department of labor. It does not necessarily reflect the views or policies of the US Department labor, nor does mention of trade names, commercial products, or organizations imply endorsement by the US Government.</a:t>
            </a:r>
            <a:endParaRPr lang="en-US" cap="small" dirty="0">
              <a:solidFill>
                <a:schemeClr val="bg1"/>
              </a:solidFill>
            </a:endParaRPr>
          </a:p>
        </p:txBody>
      </p:sp>
      <p:pic>
        <p:nvPicPr>
          <p:cNvPr id="4" name="Picture 2" title="Image of oil ta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8725" y="3090707"/>
            <a:ext cx="4407736" cy="330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4279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97C1-C462-435E-9B5B-18EDF74A17CD}"/>
              </a:ext>
            </a:extLst>
          </p:cNvPr>
          <p:cNvSpPr>
            <a:spLocks noGrp="1"/>
          </p:cNvSpPr>
          <p:nvPr>
            <p:ph type="title"/>
          </p:nvPr>
        </p:nvSpPr>
        <p:spPr/>
        <p:txBody>
          <a:bodyPr/>
          <a:lstStyle/>
          <a:p>
            <a:r>
              <a:rPr lang="en-US" dirty="0" smtClean="0"/>
              <a:t>Answer </a:t>
            </a:r>
            <a:r>
              <a:rPr lang="en-US" dirty="0"/>
              <a:t>1</a:t>
            </a:r>
          </a:p>
        </p:txBody>
      </p:sp>
    </p:spTree>
    <p:custDataLst>
      <p:tags r:id="rId1"/>
    </p:custDataLst>
    <p:extLst>
      <p:ext uri="{BB962C8B-B14F-4D97-AF65-F5344CB8AC3E}">
        <p14:creationId xmlns:p14="http://schemas.microsoft.com/office/powerpoint/2010/main" val="217305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DD3B-2A43-4142-818F-127BEBF61CA6}"/>
              </a:ext>
            </a:extLst>
          </p:cNvPr>
          <p:cNvSpPr>
            <a:spLocks noGrp="1"/>
          </p:cNvSpPr>
          <p:nvPr>
            <p:ph type="title"/>
          </p:nvPr>
        </p:nvSpPr>
        <p:spPr/>
        <p:txBody>
          <a:bodyPr/>
          <a:lstStyle/>
          <a:p>
            <a:r>
              <a:rPr lang="en-US" dirty="0"/>
              <a:t>physical Hazards – corrosives </a:t>
            </a:r>
          </a:p>
        </p:txBody>
      </p:sp>
      <p:sp>
        <p:nvSpPr>
          <p:cNvPr id="3" name="Content Placeholder 2">
            <a:extLst>
              <a:ext uri="{FF2B5EF4-FFF2-40B4-BE49-F238E27FC236}">
                <a16:creationId xmlns:a16="http://schemas.microsoft.com/office/drawing/2014/main" id="{5634F945-ABEA-458B-9770-03CDD18A5040}"/>
              </a:ext>
            </a:extLst>
          </p:cNvPr>
          <p:cNvSpPr>
            <a:spLocks noGrp="1"/>
          </p:cNvSpPr>
          <p:nvPr>
            <p:ph idx="1"/>
          </p:nvPr>
        </p:nvSpPr>
        <p:spPr>
          <a:xfrm>
            <a:off x="581192" y="1836116"/>
            <a:ext cx="11029615" cy="4820716"/>
          </a:xfrm>
        </p:spPr>
        <p:txBody>
          <a:bodyPr>
            <a:normAutofit lnSpcReduction="10000"/>
          </a:bodyPr>
          <a:lstStyle/>
          <a:p>
            <a:r>
              <a:rPr lang="en-US" dirty="0"/>
              <a:t>Can cause burns and/or irritation</a:t>
            </a:r>
          </a:p>
          <a:p>
            <a:pPr lvl="1"/>
            <a:r>
              <a:rPr lang="en-US" dirty="0"/>
              <a:t>Skin</a:t>
            </a:r>
          </a:p>
          <a:p>
            <a:pPr lvl="1"/>
            <a:r>
              <a:rPr lang="en-US" dirty="0"/>
              <a:t>Eyes</a:t>
            </a:r>
          </a:p>
          <a:p>
            <a:pPr lvl="1"/>
            <a:r>
              <a:rPr lang="en-US" dirty="0"/>
              <a:t>Lungs &amp; respiratory tract if inhaled</a:t>
            </a:r>
          </a:p>
          <a:p>
            <a:pPr>
              <a:spcBef>
                <a:spcPts val="1200"/>
              </a:spcBef>
            </a:pPr>
            <a:r>
              <a:rPr lang="en-US" dirty="0"/>
              <a:t>Seriousness of burn depends on </a:t>
            </a:r>
          </a:p>
          <a:p>
            <a:pPr lvl="1"/>
            <a:r>
              <a:rPr lang="en-US" dirty="0"/>
              <a:t>Time exposed</a:t>
            </a:r>
          </a:p>
          <a:p>
            <a:pPr lvl="1"/>
            <a:r>
              <a:rPr lang="en-US" dirty="0"/>
              <a:t>Concentration of chemical</a:t>
            </a:r>
          </a:p>
          <a:p>
            <a:pPr>
              <a:spcBef>
                <a:spcPts val="1200"/>
              </a:spcBef>
              <a:spcAft>
                <a:spcPts val="0"/>
              </a:spcAft>
            </a:pPr>
            <a:r>
              <a:rPr lang="en-US" dirty="0"/>
              <a:t>Can breakdown storage container if stored </a:t>
            </a:r>
          </a:p>
          <a:p>
            <a:pPr marL="344488" indent="0">
              <a:spcAft>
                <a:spcPts val="0"/>
              </a:spcAft>
              <a:buNone/>
            </a:pPr>
            <a:r>
              <a:rPr lang="en-US" dirty="0"/>
              <a:t>incorrectly</a:t>
            </a:r>
          </a:p>
        </p:txBody>
      </p:sp>
      <p:pic>
        <p:nvPicPr>
          <p:cNvPr id="4" name="Picture 3" title="imabe of a burnt palm">
            <a:extLst>
              <a:ext uri="{FF2B5EF4-FFF2-40B4-BE49-F238E27FC236}">
                <a16:creationId xmlns:a16="http://schemas.microsoft.com/office/drawing/2014/main" id="{E29AF25E-480D-47ED-89C2-3178A3E180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2624" y="2055572"/>
            <a:ext cx="2438400" cy="1828800"/>
          </a:xfrm>
          <a:prstGeom prst="rect">
            <a:avLst/>
          </a:prstGeom>
        </p:spPr>
      </p:pic>
      <p:pic>
        <p:nvPicPr>
          <p:cNvPr id="5" name="Picture 4" title="image of paint cans">
            <a:extLst>
              <a:ext uri="{FF2B5EF4-FFF2-40B4-BE49-F238E27FC236}">
                <a16:creationId xmlns:a16="http://schemas.microsoft.com/office/drawing/2014/main" id="{56ABB6B4-3302-4E44-8A6F-909B94E2051C}"/>
              </a:ext>
            </a:extLst>
          </p:cNvPr>
          <p:cNvPicPr>
            <a:picLocks noChangeAspect="1"/>
          </p:cNvPicPr>
          <p:nvPr/>
        </p:nvPicPr>
        <p:blipFill>
          <a:blip r:embed="rId4"/>
          <a:stretch>
            <a:fillRect/>
          </a:stretch>
        </p:blipFill>
        <p:spPr>
          <a:xfrm>
            <a:off x="7659624" y="4356202"/>
            <a:ext cx="2743200" cy="1828800"/>
          </a:xfrm>
          <a:prstGeom prst="rect">
            <a:avLst/>
          </a:prstGeom>
        </p:spPr>
      </p:pic>
    </p:spTree>
    <p:custDataLst>
      <p:tags r:id="rId1"/>
    </p:custDataLst>
    <p:extLst>
      <p:ext uri="{BB962C8B-B14F-4D97-AF65-F5344CB8AC3E}">
        <p14:creationId xmlns:p14="http://schemas.microsoft.com/office/powerpoint/2010/main" val="2555752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Hazards – Flammables &amp; Explosives</a:t>
            </a:r>
          </a:p>
        </p:txBody>
      </p:sp>
      <p:sp>
        <p:nvSpPr>
          <p:cNvPr id="3" name="Content Placeholder 2"/>
          <p:cNvSpPr>
            <a:spLocks noGrp="1"/>
          </p:cNvSpPr>
          <p:nvPr>
            <p:ph idx="1"/>
          </p:nvPr>
        </p:nvSpPr>
        <p:spPr/>
        <p:txBody>
          <a:bodyPr/>
          <a:lstStyle/>
          <a:p>
            <a:r>
              <a:rPr lang="en-US" dirty="0"/>
              <a:t>Chemicals that can burn or explode</a:t>
            </a:r>
          </a:p>
          <a:p>
            <a:pPr>
              <a:spcBef>
                <a:spcPts val="1200"/>
              </a:spcBef>
            </a:pPr>
            <a:r>
              <a:rPr lang="en-US" dirty="0"/>
              <a:t>Concentration must be in explosive range</a:t>
            </a:r>
          </a:p>
          <a:p>
            <a:pPr lvl="1"/>
            <a:r>
              <a:rPr lang="en-US" dirty="0"/>
              <a:t>Above the Lower Explosive Limit (</a:t>
            </a:r>
            <a:r>
              <a:rPr lang="en-US" dirty="0" smtClean="0"/>
              <a:t>LEL — too lean to burn)</a:t>
            </a:r>
            <a:endParaRPr lang="en-US" dirty="0"/>
          </a:p>
          <a:p>
            <a:pPr lvl="1"/>
            <a:r>
              <a:rPr lang="en-US" dirty="0"/>
              <a:t>Below the Upper Explosive Limit (</a:t>
            </a:r>
            <a:r>
              <a:rPr lang="en-US" dirty="0" smtClean="0"/>
              <a:t>UEL — too rich to burn)</a:t>
            </a:r>
            <a:endParaRPr lang="en-US" dirty="0"/>
          </a:p>
          <a:p>
            <a:pPr lvl="2"/>
            <a:r>
              <a:rPr lang="en-US" dirty="0"/>
              <a:t>Be aware </a:t>
            </a:r>
            <a:r>
              <a:rPr lang="en-US" dirty="0" smtClean="0"/>
              <a:t>that in </a:t>
            </a:r>
            <a:r>
              <a:rPr lang="en-US" dirty="0"/>
              <a:t>rich atmospheres, incomplete ventilation may result in lowering the flammable concentration to the explosive range</a:t>
            </a:r>
          </a:p>
          <a:p>
            <a:endParaRPr lang="en-US" dirty="0"/>
          </a:p>
        </p:txBody>
      </p:sp>
      <p:grpSp>
        <p:nvGrpSpPr>
          <p:cNvPr id="4" name="Group 3" title="example of an explosive range"/>
          <p:cNvGrpSpPr/>
          <p:nvPr/>
        </p:nvGrpSpPr>
        <p:grpSpPr>
          <a:xfrm>
            <a:off x="4879103" y="4615995"/>
            <a:ext cx="5854061" cy="1916320"/>
            <a:chOff x="6377624" y="2225880"/>
            <a:chExt cx="5854061" cy="1916320"/>
          </a:xfrm>
        </p:grpSpPr>
        <p:sp>
          <p:nvSpPr>
            <p:cNvPr id="5" name="TextBox 4"/>
            <p:cNvSpPr txBox="1"/>
            <p:nvPr/>
          </p:nvSpPr>
          <p:spPr>
            <a:xfrm>
              <a:off x="11543884" y="2754114"/>
              <a:ext cx="687801" cy="369332"/>
            </a:xfrm>
            <a:prstGeom prst="rect">
              <a:avLst/>
            </a:prstGeom>
            <a:noFill/>
          </p:spPr>
          <p:txBody>
            <a:bodyPr wrap="square" rtlCol="0">
              <a:spAutoFit/>
            </a:bodyPr>
            <a:lstStyle/>
            <a:p>
              <a:r>
                <a:rPr lang="en-US" dirty="0"/>
                <a:t>100%</a:t>
              </a:r>
            </a:p>
          </p:txBody>
        </p:sp>
        <p:grpSp>
          <p:nvGrpSpPr>
            <p:cNvPr id="6" name="Group 5"/>
            <p:cNvGrpSpPr/>
            <p:nvPr/>
          </p:nvGrpSpPr>
          <p:grpSpPr>
            <a:xfrm>
              <a:off x="6377624" y="2225880"/>
              <a:ext cx="5242236" cy="1916320"/>
              <a:chOff x="6377624" y="2225880"/>
              <a:chExt cx="5242236" cy="1916320"/>
            </a:xfrm>
          </p:grpSpPr>
          <p:cxnSp>
            <p:nvCxnSpPr>
              <p:cNvPr id="7" name="Straight Connector 6"/>
              <p:cNvCxnSpPr/>
              <p:nvPr/>
            </p:nvCxnSpPr>
            <p:spPr>
              <a:xfrm>
                <a:off x="7038807" y="3259247"/>
                <a:ext cx="457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29753" y="3030647"/>
                <a:ext cx="0" cy="457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619860" y="3030647"/>
                <a:ext cx="0" cy="457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8667" y="2725554"/>
                <a:ext cx="479834" cy="369332"/>
              </a:xfrm>
              <a:prstGeom prst="rect">
                <a:avLst/>
              </a:prstGeom>
              <a:noFill/>
            </p:spPr>
            <p:txBody>
              <a:bodyPr wrap="square" rtlCol="0">
                <a:spAutoFit/>
              </a:bodyPr>
              <a:lstStyle/>
              <a:p>
                <a:r>
                  <a:rPr lang="en-US" dirty="0"/>
                  <a:t>0%</a:t>
                </a:r>
              </a:p>
            </p:txBody>
          </p:sp>
          <p:cxnSp>
            <p:nvCxnSpPr>
              <p:cNvPr id="11" name="Straight Connector 10"/>
              <p:cNvCxnSpPr/>
              <p:nvPr/>
            </p:nvCxnSpPr>
            <p:spPr>
              <a:xfrm>
                <a:off x="7272425" y="3030647"/>
                <a:ext cx="0" cy="457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0629" y="3030647"/>
                <a:ext cx="0" cy="457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30430" y="2889915"/>
                <a:ext cx="2582436" cy="369332"/>
              </a:xfrm>
              <a:prstGeom prst="rect">
                <a:avLst/>
              </a:prstGeom>
              <a:noFill/>
            </p:spPr>
            <p:txBody>
              <a:bodyPr wrap="square" rtlCol="0">
                <a:spAutoFit/>
              </a:bodyPr>
              <a:lstStyle/>
              <a:p>
                <a:r>
                  <a:rPr lang="en-US" dirty="0"/>
                  <a:t>Non-Explosive (too rich)</a:t>
                </a:r>
              </a:p>
            </p:txBody>
          </p:sp>
          <p:sp>
            <p:nvSpPr>
              <p:cNvPr id="14" name="TextBox 13"/>
              <p:cNvSpPr txBox="1"/>
              <p:nvPr/>
            </p:nvSpPr>
            <p:spPr>
              <a:xfrm>
                <a:off x="7000198" y="3544269"/>
                <a:ext cx="538944" cy="369332"/>
              </a:xfrm>
              <a:prstGeom prst="rect">
                <a:avLst/>
              </a:prstGeom>
              <a:noFill/>
            </p:spPr>
            <p:txBody>
              <a:bodyPr wrap="square" rtlCol="0">
                <a:spAutoFit/>
              </a:bodyPr>
              <a:lstStyle/>
              <a:p>
                <a:r>
                  <a:rPr lang="en-US" dirty="0"/>
                  <a:t>LEL</a:t>
                </a:r>
              </a:p>
            </p:txBody>
          </p:sp>
          <p:sp>
            <p:nvSpPr>
              <p:cNvPr id="15" name="TextBox 14"/>
              <p:cNvSpPr txBox="1"/>
              <p:nvPr/>
            </p:nvSpPr>
            <p:spPr>
              <a:xfrm>
                <a:off x="7539142" y="3544269"/>
                <a:ext cx="663298" cy="369332"/>
              </a:xfrm>
              <a:prstGeom prst="rect">
                <a:avLst/>
              </a:prstGeom>
              <a:noFill/>
            </p:spPr>
            <p:txBody>
              <a:bodyPr wrap="square" rtlCol="0">
                <a:spAutoFit/>
              </a:bodyPr>
              <a:lstStyle/>
              <a:p>
                <a:r>
                  <a:rPr lang="en-US" dirty="0"/>
                  <a:t>UEL</a:t>
                </a:r>
              </a:p>
            </p:txBody>
          </p:sp>
          <p:pic>
            <p:nvPicPr>
              <p:cNvPr id="16" name="Picture 15" title="Explosion sysbol">
                <a:extLst>
                  <a:ext uri="{FF2B5EF4-FFF2-40B4-BE49-F238E27FC236}">
                    <a16:creationId xmlns:a16="http://schemas.microsoft.com/office/drawing/2014/main" id="{F1503EC7-9C17-4A19-A767-003FDB82AB1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60806" y="2316636"/>
                <a:ext cx="915670" cy="914400"/>
              </a:xfrm>
              <a:prstGeom prst="rect">
                <a:avLst/>
              </a:prstGeom>
            </p:spPr>
          </p:pic>
          <p:cxnSp>
            <p:nvCxnSpPr>
              <p:cNvPr id="17" name="Straight Connector 16"/>
              <p:cNvCxnSpPr/>
              <p:nvPr/>
            </p:nvCxnSpPr>
            <p:spPr>
              <a:xfrm>
                <a:off x="7269670" y="3259247"/>
                <a:ext cx="50095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68842" y="2225880"/>
                <a:ext cx="2582436" cy="369332"/>
              </a:xfrm>
              <a:prstGeom prst="rect">
                <a:avLst/>
              </a:prstGeom>
              <a:noFill/>
            </p:spPr>
            <p:txBody>
              <a:bodyPr wrap="square" rtlCol="0">
                <a:spAutoFit/>
              </a:bodyPr>
              <a:lstStyle/>
              <a:p>
                <a:r>
                  <a:rPr lang="en-US" dirty="0"/>
                  <a:t>Explosive Range (5-17%)</a:t>
                </a:r>
              </a:p>
            </p:txBody>
          </p:sp>
          <p:sp>
            <p:nvSpPr>
              <p:cNvPr id="19" name="TextBox 18"/>
              <p:cNvSpPr txBox="1"/>
              <p:nvPr/>
            </p:nvSpPr>
            <p:spPr>
              <a:xfrm>
                <a:off x="6377624" y="3772868"/>
                <a:ext cx="2582436" cy="369332"/>
              </a:xfrm>
              <a:prstGeom prst="rect">
                <a:avLst/>
              </a:prstGeom>
              <a:noFill/>
            </p:spPr>
            <p:txBody>
              <a:bodyPr wrap="square" rtlCol="0">
                <a:spAutoFit/>
              </a:bodyPr>
              <a:lstStyle/>
              <a:p>
                <a:r>
                  <a:rPr lang="en-US" dirty="0"/>
                  <a:t>Non-Explosive (too lean)</a:t>
                </a:r>
              </a:p>
            </p:txBody>
          </p:sp>
          <p:sp>
            <p:nvSpPr>
              <p:cNvPr id="20" name="Freeform 19"/>
              <p:cNvSpPr/>
              <p:nvPr/>
            </p:nvSpPr>
            <p:spPr>
              <a:xfrm>
                <a:off x="6671852" y="3367889"/>
                <a:ext cx="498493" cy="516048"/>
              </a:xfrm>
              <a:custGeom>
                <a:avLst/>
                <a:gdLst>
                  <a:gd name="connsiteX0" fmla="*/ 72980 w 498493"/>
                  <a:gd name="connsiteY0" fmla="*/ 516048 h 516048"/>
                  <a:gd name="connsiteX1" fmla="*/ 27712 w 498493"/>
                  <a:gd name="connsiteY1" fmla="*/ 289711 h 516048"/>
                  <a:gd name="connsiteX2" fmla="*/ 444172 w 498493"/>
                  <a:gd name="connsiteY2" fmla="*/ 253497 h 516048"/>
                  <a:gd name="connsiteX3" fmla="*/ 498493 w 498493"/>
                  <a:gd name="connsiteY3" fmla="*/ 0 h 516048"/>
                </a:gdLst>
                <a:ahLst/>
                <a:cxnLst>
                  <a:cxn ang="0">
                    <a:pos x="connsiteX0" y="connsiteY0"/>
                  </a:cxn>
                  <a:cxn ang="0">
                    <a:pos x="connsiteX1" y="connsiteY1"/>
                  </a:cxn>
                  <a:cxn ang="0">
                    <a:pos x="connsiteX2" y="connsiteY2"/>
                  </a:cxn>
                  <a:cxn ang="0">
                    <a:pos x="connsiteX3" y="connsiteY3"/>
                  </a:cxn>
                </a:cxnLst>
                <a:rect l="l" t="t" r="r" b="b"/>
                <a:pathLst>
                  <a:path w="498493" h="516048">
                    <a:moveTo>
                      <a:pt x="72980" y="516048"/>
                    </a:moveTo>
                    <a:cubicBezTo>
                      <a:pt x="19413" y="424758"/>
                      <a:pt x="-34153" y="333469"/>
                      <a:pt x="27712" y="289711"/>
                    </a:cubicBezTo>
                    <a:cubicBezTo>
                      <a:pt x="89577" y="245953"/>
                      <a:pt x="365709" y="301782"/>
                      <a:pt x="444172" y="253497"/>
                    </a:cubicBezTo>
                    <a:cubicBezTo>
                      <a:pt x="522635" y="205212"/>
                      <a:pt x="472842" y="39232"/>
                      <a:pt x="498493" y="0"/>
                    </a:cubicBezTo>
                  </a:path>
                </a:pathLst>
              </a:custGeom>
              <a:noFill/>
              <a:ln w="28575">
                <a:solidFill>
                  <a:srgbClr val="00206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349795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Hazards – oxidizers</a:t>
            </a:r>
          </a:p>
        </p:txBody>
      </p:sp>
      <p:sp>
        <p:nvSpPr>
          <p:cNvPr id="3" name="Content Placeholder 2"/>
          <p:cNvSpPr>
            <a:spLocks noGrp="1"/>
          </p:cNvSpPr>
          <p:nvPr>
            <p:ph idx="1"/>
          </p:nvPr>
        </p:nvSpPr>
        <p:spPr/>
        <p:txBody>
          <a:bodyPr/>
          <a:lstStyle/>
          <a:p>
            <a:pPr>
              <a:spcBef>
                <a:spcPts val="1200"/>
              </a:spcBef>
            </a:pPr>
            <a:r>
              <a:rPr lang="en-US" dirty="0"/>
              <a:t>Chemicals that increase flammability or explosiveness of other chemicals </a:t>
            </a:r>
          </a:p>
          <a:p>
            <a:pPr>
              <a:spcBef>
                <a:spcPts val="1200"/>
              </a:spcBef>
            </a:pPr>
            <a:r>
              <a:rPr lang="en-US" dirty="0"/>
              <a:t>Produce </a:t>
            </a:r>
            <a:r>
              <a:rPr lang="en-US" dirty="0" smtClean="0"/>
              <a:t>or release oxygen</a:t>
            </a:r>
            <a:endParaRPr lang="en-US" dirty="0"/>
          </a:p>
          <a:p>
            <a:pPr>
              <a:spcBef>
                <a:spcPts val="1200"/>
              </a:spcBef>
            </a:pPr>
            <a:r>
              <a:rPr lang="en-US" dirty="0"/>
              <a:t>May or may not be flammable/explosive </a:t>
            </a:r>
            <a:r>
              <a:rPr lang="en-US" dirty="0" smtClean="0"/>
              <a:t>themselves, but greatly accelerate the flammability or explosiveness of another substance</a:t>
            </a:r>
            <a:endParaRPr lang="en-US" dirty="0"/>
          </a:p>
          <a:p>
            <a:endParaRPr lang="en-US" dirty="0"/>
          </a:p>
        </p:txBody>
      </p:sp>
      <p:pic>
        <p:nvPicPr>
          <p:cNvPr id="7" name="Picture 6" title="Image of three elements that mak up fire"/>
          <p:cNvPicPr>
            <a:picLocks noChangeAspect="1"/>
          </p:cNvPicPr>
          <p:nvPr/>
        </p:nvPicPr>
        <p:blipFill>
          <a:blip r:embed="rId3"/>
          <a:stretch>
            <a:fillRect/>
          </a:stretch>
        </p:blipFill>
        <p:spPr>
          <a:xfrm>
            <a:off x="2363569" y="4466245"/>
            <a:ext cx="3478784" cy="1956816"/>
          </a:xfrm>
          <a:prstGeom prst="rect">
            <a:avLst/>
          </a:prstGeom>
        </p:spPr>
      </p:pic>
      <p:grpSp>
        <p:nvGrpSpPr>
          <p:cNvPr id="6" name="Group 5" title="image of the five elements that cause an explosuion">
            <a:extLst>
              <a:ext uri="{FF2B5EF4-FFF2-40B4-BE49-F238E27FC236}">
                <a16:creationId xmlns:a16="http://schemas.microsoft.com/office/drawing/2014/main" id="{69BA0A1F-6C72-4F18-97A6-84831BD5C826}"/>
              </a:ext>
            </a:extLst>
          </p:cNvPr>
          <p:cNvGrpSpPr/>
          <p:nvPr/>
        </p:nvGrpSpPr>
        <p:grpSpPr>
          <a:xfrm>
            <a:off x="5998665" y="4469892"/>
            <a:ext cx="3533241" cy="1953169"/>
            <a:chOff x="5939942" y="4170261"/>
            <a:chExt cx="3533241" cy="1953169"/>
          </a:xfrm>
        </p:grpSpPr>
        <p:grpSp>
          <p:nvGrpSpPr>
            <p:cNvPr id="4" name="Group 3">
              <a:extLst>
                <a:ext uri="{FF2B5EF4-FFF2-40B4-BE49-F238E27FC236}">
                  <a16:creationId xmlns:a16="http://schemas.microsoft.com/office/drawing/2014/main" id="{929CED79-189B-4ADF-90B1-CC91C2C7E61D}"/>
                </a:ext>
              </a:extLst>
            </p:cNvPr>
            <p:cNvGrpSpPr/>
            <p:nvPr/>
          </p:nvGrpSpPr>
          <p:grpSpPr>
            <a:xfrm>
              <a:off x="6757356" y="4230025"/>
              <a:ext cx="1610589" cy="1627632"/>
              <a:chOff x="6508639" y="4039525"/>
              <a:chExt cx="1610589" cy="1627632"/>
            </a:xfrm>
          </p:grpSpPr>
          <p:pic>
            <p:nvPicPr>
              <p:cNvPr id="9" name="Picture 8" title="drawing of a hexag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8639" y="4039525"/>
                <a:ext cx="1610589" cy="1627632"/>
              </a:xfrm>
              <a:prstGeom prst="rect">
                <a:avLst/>
              </a:prstGeom>
            </p:spPr>
          </p:pic>
          <p:pic>
            <p:nvPicPr>
              <p:cNvPr id="8" name="Picture 7" title="drawing of an explosion">
                <a:extLst>
                  <a:ext uri="{FF2B5EF4-FFF2-40B4-BE49-F238E27FC236}">
                    <a16:creationId xmlns:a16="http://schemas.microsoft.com/office/drawing/2014/main" id="{17A3838A-D508-409B-987D-2495F5B5A6FC}"/>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a:ext>
                </a:extLst>
              </a:blip>
              <a:srcRect/>
              <a:stretch/>
            </p:blipFill>
            <p:spPr>
              <a:xfrm>
                <a:off x="6611803" y="4339753"/>
                <a:ext cx="1404259" cy="914400"/>
              </a:xfrm>
              <a:prstGeom prst="rect">
                <a:avLst/>
              </a:prstGeom>
            </p:spPr>
          </p:pic>
        </p:grpSp>
        <p:sp>
          <p:nvSpPr>
            <p:cNvPr id="5" name="Rectangle 4">
              <a:extLst>
                <a:ext uri="{FF2B5EF4-FFF2-40B4-BE49-F238E27FC236}">
                  <a16:creationId xmlns:a16="http://schemas.microsoft.com/office/drawing/2014/main" id="{C4DBE422-1753-4CA1-BED3-77B6175A1739}"/>
                </a:ext>
              </a:extLst>
            </p:cNvPr>
            <p:cNvSpPr/>
            <p:nvPr/>
          </p:nvSpPr>
          <p:spPr>
            <a:xfrm>
              <a:off x="6276442" y="4322046"/>
              <a:ext cx="774809" cy="303570"/>
            </a:xfrm>
            <a:prstGeom prst="rect">
              <a:avLst/>
            </a:prstGeom>
            <a:solidFill>
              <a:srgbClr val="4F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Oxygen</a:t>
              </a:r>
            </a:p>
          </p:txBody>
        </p:sp>
        <p:sp>
          <p:nvSpPr>
            <p:cNvPr id="10" name="Rectangle 9">
              <a:extLst>
                <a:ext uri="{FF2B5EF4-FFF2-40B4-BE49-F238E27FC236}">
                  <a16:creationId xmlns:a16="http://schemas.microsoft.com/office/drawing/2014/main" id="{DE1CBDA5-A45E-4204-BC1B-76818A1C158B}"/>
                </a:ext>
              </a:extLst>
            </p:cNvPr>
            <p:cNvSpPr/>
            <p:nvPr/>
          </p:nvSpPr>
          <p:spPr>
            <a:xfrm>
              <a:off x="5939942" y="5141083"/>
              <a:ext cx="920578" cy="303570"/>
            </a:xfrm>
            <a:prstGeom prst="rect">
              <a:avLst/>
            </a:prstGeom>
            <a:solidFill>
              <a:srgbClr val="4F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Dispersion</a:t>
              </a:r>
            </a:p>
          </p:txBody>
        </p:sp>
        <p:grpSp>
          <p:nvGrpSpPr>
            <p:cNvPr id="12" name="Group 11">
              <a:extLst>
                <a:ext uri="{FF2B5EF4-FFF2-40B4-BE49-F238E27FC236}">
                  <a16:creationId xmlns:a16="http://schemas.microsoft.com/office/drawing/2014/main" id="{14F5CDFF-BD95-45EE-8D98-2999F717E700}"/>
                </a:ext>
              </a:extLst>
            </p:cNvPr>
            <p:cNvGrpSpPr/>
            <p:nvPr/>
          </p:nvGrpSpPr>
          <p:grpSpPr>
            <a:xfrm>
              <a:off x="6751779" y="4230025"/>
              <a:ext cx="1610589" cy="1627632"/>
              <a:chOff x="6508639" y="4039525"/>
              <a:chExt cx="1610589" cy="1627632"/>
            </a:xfrm>
          </p:grpSpPr>
          <p:pic>
            <p:nvPicPr>
              <p:cNvPr id="13" name="Picture 12" title="placeholder box">
                <a:extLst>
                  <a:ext uri="{FF2B5EF4-FFF2-40B4-BE49-F238E27FC236}">
                    <a16:creationId xmlns:a16="http://schemas.microsoft.com/office/drawing/2014/main" id="{E5B4CD7F-CF0A-44E9-9557-6B4FD08BDD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8639" y="4039525"/>
                <a:ext cx="1610589" cy="1627632"/>
              </a:xfrm>
              <a:prstGeom prst="rect">
                <a:avLst/>
              </a:prstGeom>
            </p:spPr>
          </p:pic>
          <p:pic>
            <p:nvPicPr>
              <p:cNvPr id="14" name="Picture 13" title="text box">
                <a:extLst>
                  <a:ext uri="{FF2B5EF4-FFF2-40B4-BE49-F238E27FC236}">
                    <a16:creationId xmlns:a16="http://schemas.microsoft.com/office/drawing/2014/main" id="{3ECC04C1-84A7-4444-AEE9-D9BF21441265}"/>
                  </a:ext>
                </a:extLst>
              </p:cNvPr>
              <p:cNvPicPr>
                <a:picLocks noChangeAspect="1"/>
              </p:cNvPicPr>
              <p:nvPr/>
            </p:nvPicPr>
            <p:blipFill rotWithShape="1">
              <a:blip r:embed="rId5" cstate="email">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a:ext>
                </a:extLst>
              </a:blip>
              <a:srcRect/>
              <a:stretch/>
            </p:blipFill>
            <p:spPr>
              <a:xfrm>
                <a:off x="6611803" y="4339753"/>
                <a:ext cx="1404259" cy="914400"/>
              </a:xfrm>
              <a:prstGeom prst="rect">
                <a:avLst/>
              </a:prstGeom>
            </p:spPr>
          </p:pic>
        </p:grpSp>
        <p:sp>
          <p:nvSpPr>
            <p:cNvPr id="15" name="Rectangle 14">
              <a:extLst>
                <a:ext uri="{FF2B5EF4-FFF2-40B4-BE49-F238E27FC236}">
                  <a16:creationId xmlns:a16="http://schemas.microsoft.com/office/drawing/2014/main" id="{034682DD-0387-4A3E-87EA-DC1378EE04EF}"/>
                </a:ext>
              </a:extLst>
            </p:cNvPr>
            <p:cNvSpPr/>
            <p:nvPr/>
          </p:nvSpPr>
          <p:spPr>
            <a:xfrm>
              <a:off x="7163085" y="5819860"/>
              <a:ext cx="811837" cy="303570"/>
            </a:xfrm>
            <a:prstGeom prst="rect">
              <a:avLst/>
            </a:prstGeom>
            <a:solidFill>
              <a:srgbClr val="4F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Fuel</a:t>
              </a:r>
            </a:p>
          </p:txBody>
        </p:sp>
        <p:sp>
          <p:nvSpPr>
            <p:cNvPr id="16" name="Rectangle 15">
              <a:extLst>
                <a:ext uri="{FF2B5EF4-FFF2-40B4-BE49-F238E27FC236}">
                  <a16:creationId xmlns:a16="http://schemas.microsoft.com/office/drawing/2014/main" id="{2CCAC3ED-B08B-4801-A0AA-4980FB5479A3}"/>
                </a:ext>
              </a:extLst>
            </p:cNvPr>
            <p:cNvSpPr/>
            <p:nvPr/>
          </p:nvSpPr>
          <p:spPr>
            <a:xfrm>
              <a:off x="8338880" y="5141083"/>
              <a:ext cx="1134303" cy="303570"/>
            </a:xfrm>
            <a:prstGeom prst="rect">
              <a:avLst/>
            </a:prstGeom>
            <a:solidFill>
              <a:srgbClr val="4F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Confinement</a:t>
              </a:r>
            </a:p>
          </p:txBody>
        </p:sp>
        <p:sp>
          <p:nvSpPr>
            <p:cNvPr id="17" name="Rectangle 16">
              <a:extLst>
                <a:ext uri="{FF2B5EF4-FFF2-40B4-BE49-F238E27FC236}">
                  <a16:creationId xmlns:a16="http://schemas.microsoft.com/office/drawing/2014/main" id="{C3B373E3-24F5-4ED6-B0D2-8095B350A291}"/>
                </a:ext>
              </a:extLst>
            </p:cNvPr>
            <p:cNvSpPr/>
            <p:nvPr/>
          </p:nvSpPr>
          <p:spPr>
            <a:xfrm>
              <a:off x="7876855" y="4170261"/>
              <a:ext cx="811837" cy="303570"/>
            </a:xfrm>
            <a:prstGeom prst="rect">
              <a:avLst/>
            </a:prstGeom>
            <a:solidFill>
              <a:srgbClr val="4F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Ignition</a:t>
              </a:r>
            </a:p>
          </p:txBody>
        </p:sp>
      </p:grpSp>
    </p:spTree>
    <p:custDataLst>
      <p:tags r:id="rId1"/>
    </p:custDataLst>
    <p:extLst>
      <p:ext uri="{BB962C8B-B14F-4D97-AF65-F5344CB8AC3E}">
        <p14:creationId xmlns:p14="http://schemas.microsoft.com/office/powerpoint/2010/main" val="154386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59BA-653A-40E4-A5E1-CCA5F494FC15}"/>
              </a:ext>
            </a:extLst>
          </p:cNvPr>
          <p:cNvSpPr>
            <a:spLocks noGrp="1"/>
          </p:cNvSpPr>
          <p:nvPr>
            <p:ph type="title"/>
          </p:nvPr>
        </p:nvSpPr>
        <p:spPr/>
        <p:txBody>
          <a:bodyPr/>
          <a:lstStyle/>
          <a:p>
            <a:r>
              <a:rPr lang="en-US" dirty="0"/>
              <a:t>Physical Form of chemical</a:t>
            </a:r>
          </a:p>
        </p:txBody>
      </p:sp>
      <p:sp>
        <p:nvSpPr>
          <p:cNvPr id="3" name="Content Placeholder 2">
            <a:extLst>
              <a:ext uri="{FF2B5EF4-FFF2-40B4-BE49-F238E27FC236}">
                <a16:creationId xmlns:a16="http://schemas.microsoft.com/office/drawing/2014/main" id="{2C8307F2-A476-411F-B245-D82CDB74E579}"/>
              </a:ext>
            </a:extLst>
          </p:cNvPr>
          <p:cNvSpPr>
            <a:spLocks noGrp="1"/>
          </p:cNvSpPr>
          <p:nvPr>
            <p:ph idx="1"/>
          </p:nvPr>
        </p:nvSpPr>
        <p:spPr>
          <a:xfrm>
            <a:off x="581192" y="1836115"/>
            <a:ext cx="11029615" cy="4740249"/>
          </a:xfrm>
        </p:spPr>
        <p:txBody>
          <a:bodyPr>
            <a:normAutofit fontScale="85000" lnSpcReduction="20000"/>
          </a:bodyPr>
          <a:lstStyle/>
          <a:p>
            <a:r>
              <a:rPr lang="en-US" sz="2300" dirty="0"/>
              <a:t>Effects </a:t>
            </a:r>
            <a:r>
              <a:rPr lang="en-US" sz="2300" dirty="0" smtClean="0"/>
              <a:t>on health </a:t>
            </a:r>
            <a:r>
              <a:rPr lang="en-US" sz="2300" dirty="0"/>
              <a:t>&amp; physical hazards</a:t>
            </a:r>
          </a:p>
          <a:p>
            <a:pPr lvl="1"/>
            <a:r>
              <a:rPr lang="en-US" sz="2300" dirty="0"/>
              <a:t>How chemical enters body</a:t>
            </a:r>
          </a:p>
          <a:p>
            <a:pPr lvl="1"/>
            <a:r>
              <a:rPr lang="en-US" sz="2300" dirty="0"/>
              <a:t>How chemical reacts with itself &amp; its surroundings</a:t>
            </a:r>
          </a:p>
          <a:p>
            <a:pPr>
              <a:spcBef>
                <a:spcPts val="1200"/>
              </a:spcBef>
            </a:pPr>
            <a:r>
              <a:rPr lang="en-US" sz="2300" dirty="0"/>
              <a:t>Solid</a:t>
            </a:r>
          </a:p>
          <a:p>
            <a:pPr lvl="1"/>
            <a:r>
              <a:rPr lang="en-US" sz="2300" dirty="0"/>
              <a:t>Can be broken down into dusts</a:t>
            </a:r>
          </a:p>
          <a:p>
            <a:pPr lvl="1"/>
            <a:r>
              <a:rPr lang="en-US" sz="2300" dirty="0"/>
              <a:t>Can form fumes or </a:t>
            </a:r>
            <a:r>
              <a:rPr lang="en-US" sz="2300" dirty="0" smtClean="0"/>
              <a:t>fibers when heated or abraded</a:t>
            </a:r>
            <a:endParaRPr lang="en-US" sz="2300" dirty="0"/>
          </a:p>
          <a:p>
            <a:pPr>
              <a:spcBef>
                <a:spcPts val="1200"/>
              </a:spcBef>
            </a:pPr>
            <a:r>
              <a:rPr lang="en-US" sz="2300" dirty="0"/>
              <a:t>Liquid</a:t>
            </a:r>
          </a:p>
          <a:p>
            <a:pPr lvl="1"/>
            <a:r>
              <a:rPr lang="en-US" sz="2300" dirty="0"/>
              <a:t>Can be broken down into vapors,</a:t>
            </a:r>
            <a:r>
              <a:rPr lang="en-US" sz="2300" dirty="0">
                <a:solidFill>
                  <a:srgbClr val="FF0000"/>
                </a:solidFill>
              </a:rPr>
              <a:t> </a:t>
            </a:r>
            <a:r>
              <a:rPr lang="en-US" sz="2300" dirty="0"/>
              <a:t>fogs, and mists</a:t>
            </a:r>
          </a:p>
          <a:p>
            <a:pPr>
              <a:spcBef>
                <a:spcPts val="1200"/>
              </a:spcBef>
            </a:pPr>
            <a:r>
              <a:rPr lang="en-US" sz="2300" dirty="0" smtClean="0"/>
              <a:t>Gas</a:t>
            </a:r>
          </a:p>
          <a:p>
            <a:pPr lvl="1">
              <a:spcBef>
                <a:spcPts val="1200"/>
              </a:spcBef>
            </a:pPr>
            <a:r>
              <a:rPr lang="en-US" sz="2300" dirty="0" smtClean="0"/>
              <a:t>In gaseous state naturally or upon application of heat</a:t>
            </a:r>
          </a:p>
          <a:p>
            <a:pPr marL="630000" lvl="2" indent="0">
              <a:spcBef>
                <a:spcPts val="0"/>
              </a:spcBef>
              <a:buNone/>
            </a:pPr>
            <a:r>
              <a:rPr lang="en-US" sz="2300" dirty="0" smtClean="0"/>
              <a:t>and/or pressure</a:t>
            </a:r>
            <a:endParaRPr lang="en-US" sz="2300" dirty="0"/>
          </a:p>
          <a:p>
            <a:endParaRPr lang="en-US" dirty="0"/>
          </a:p>
        </p:txBody>
      </p:sp>
      <p:pic>
        <p:nvPicPr>
          <p:cNvPr id="4" name="Picture 3" title="image of a welder">
            <a:extLst>
              <a:ext uri="{FF2B5EF4-FFF2-40B4-BE49-F238E27FC236}">
                <a16:creationId xmlns:a16="http://schemas.microsoft.com/office/drawing/2014/main" id="{04ADDB34-446A-422A-9104-760D1F6C1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607" y="1918106"/>
            <a:ext cx="2743200" cy="2502568"/>
          </a:xfrm>
          <a:prstGeom prst="rect">
            <a:avLst/>
          </a:prstGeom>
        </p:spPr>
      </p:pic>
      <p:pic>
        <p:nvPicPr>
          <p:cNvPr id="5" name="Picture 4" title="image of a propane tank explooding">
            <a:extLst>
              <a:ext uri="{FF2B5EF4-FFF2-40B4-BE49-F238E27FC236}">
                <a16:creationId xmlns:a16="http://schemas.microsoft.com/office/drawing/2014/main" id="{A2E41C26-6AB1-4978-9109-1590C2ED1E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5578" y="4662526"/>
            <a:ext cx="2438400" cy="1828800"/>
          </a:xfrm>
          <a:prstGeom prst="rect">
            <a:avLst/>
          </a:prstGeom>
        </p:spPr>
      </p:pic>
    </p:spTree>
    <p:custDataLst>
      <p:tags r:id="rId1"/>
    </p:custDataLst>
    <p:extLst>
      <p:ext uri="{BB962C8B-B14F-4D97-AF65-F5344CB8AC3E}">
        <p14:creationId xmlns:p14="http://schemas.microsoft.com/office/powerpoint/2010/main" val="2271845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31" y="569197"/>
            <a:ext cx="11029616" cy="1018147"/>
          </a:xfrm>
        </p:spPr>
        <p:txBody>
          <a:bodyPr/>
          <a:lstStyle/>
          <a:p>
            <a:r>
              <a:rPr lang="en-US" b="1" dirty="0"/>
              <a:t>Question  /  Response 2</a:t>
            </a:r>
            <a:br>
              <a:rPr lang="en-US" b="1" dirty="0"/>
            </a:br>
            <a:endParaRPr lang="en-US" dirty="0"/>
          </a:p>
        </p:txBody>
      </p:sp>
      <p:sp>
        <p:nvSpPr>
          <p:cNvPr id="3" name="Text Placeholder 2"/>
          <p:cNvSpPr>
            <a:spLocks noGrp="1"/>
          </p:cNvSpPr>
          <p:nvPr>
            <p:ph type="body" idx="13"/>
            <p:custDataLst>
              <p:tags r:id="rId2"/>
            </p:custDataLst>
          </p:nvPr>
        </p:nvSpPr>
        <p:spPr>
          <a:xfrm>
            <a:off x="527384" y="1971853"/>
            <a:ext cx="11029616" cy="685800"/>
          </a:xfrm>
        </p:spPr>
        <p:txBody>
          <a:bodyPr>
            <a:normAutofit fontScale="70000" lnSpcReduction="20000"/>
          </a:bodyPr>
          <a:lstStyle/>
          <a:p>
            <a:r>
              <a:rPr lang="en-US" dirty="0"/>
              <a:t>Based on the chart shown for natural gas (methane), will it explode if the concentration in air is 50%?</a:t>
            </a:r>
          </a:p>
          <a:p>
            <a:endParaRPr lang="en-US" dirty="0"/>
          </a:p>
        </p:txBody>
      </p:sp>
      <p:sp>
        <p:nvSpPr>
          <p:cNvPr id="4" name="Text Placeholder 3"/>
          <p:cNvSpPr>
            <a:spLocks noGrp="1"/>
          </p:cNvSpPr>
          <p:nvPr>
            <p:ph type="body" sz="quarter" idx="14"/>
            <p:custDataLst>
              <p:tags r:id="rId3"/>
            </p:custDataLst>
          </p:nvPr>
        </p:nvSpPr>
        <p:spPr>
          <a:xfrm>
            <a:off x="581192" y="2885277"/>
            <a:ext cx="5369510" cy="855449"/>
          </a:xfrm>
        </p:spPr>
        <p:txBody>
          <a:bodyPr>
            <a:normAutofit fontScale="85000" lnSpcReduction="20000"/>
          </a:bodyPr>
          <a:lstStyle/>
          <a:p>
            <a:r>
              <a:rPr lang="en-US" dirty="0" smtClean="0"/>
              <a:t>Yes</a:t>
            </a:r>
          </a:p>
          <a:p>
            <a:r>
              <a:rPr lang="en-US" dirty="0" smtClean="0"/>
              <a:t>No</a:t>
            </a:r>
            <a:endParaRPr lang="en-US" dirty="0"/>
          </a:p>
        </p:txBody>
      </p:sp>
      <p:graphicFrame>
        <p:nvGraphicFramePr>
          <p:cNvPr id="10" name="Chart 9" title="Image of a graph for question 2"/>
          <p:cNvGraphicFramePr>
            <a:graphicFrameLocks/>
          </p:cNvGraphicFramePr>
          <p:nvPr>
            <p:custDataLst>
              <p:tags r:id="rId4"/>
            </p:custDataLst>
            <p:extLst>
              <p:ext uri="{D42A27DB-BD31-4B8C-83A1-F6EECF244321}">
                <p14:modId xmlns:p14="http://schemas.microsoft.com/office/powerpoint/2010/main" val="676436223"/>
              </p:ext>
            </p:extLst>
          </p:nvPr>
        </p:nvGraphicFramePr>
        <p:xfrm>
          <a:off x="9319491" y="2545909"/>
          <a:ext cx="2291317" cy="3363123"/>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a:spLocks noChangeAspect="1"/>
          </p:cNvSpPr>
          <p:nvPr/>
        </p:nvSpPr>
        <p:spPr>
          <a:xfrm>
            <a:off x="441331" y="557391"/>
            <a:ext cx="11309338" cy="133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b="1" dirty="0" smtClean="0"/>
              <a:t>Question  /  Response 2</a:t>
            </a:r>
            <a:endParaRPr lang="en-US" sz="4000" b="1" dirty="0"/>
          </a:p>
        </p:txBody>
      </p:sp>
      <p:grpSp>
        <p:nvGrpSpPr>
          <p:cNvPr id="28" name="Group 27" title="Example of an explosive range">
            <a:extLst>
              <a:ext uri="{FF2B5EF4-FFF2-40B4-BE49-F238E27FC236}">
                <a16:creationId xmlns:a16="http://schemas.microsoft.com/office/drawing/2014/main" id="{C0920F18-D5D9-405D-90F4-FB6E992FF057}"/>
              </a:ext>
            </a:extLst>
          </p:cNvPr>
          <p:cNvGrpSpPr/>
          <p:nvPr/>
        </p:nvGrpSpPr>
        <p:grpSpPr>
          <a:xfrm>
            <a:off x="1179202" y="3893125"/>
            <a:ext cx="8375904" cy="2859465"/>
            <a:chOff x="6377624" y="2225880"/>
            <a:chExt cx="5854061" cy="1916320"/>
          </a:xfrm>
        </p:grpSpPr>
        <p:sp>
          <p:nvSpPr>
            <p:cNvPr id="29" name="TextBox 28">
              <a:extLst>
                <a:ext uri="{FF2B5EF4-FFF2-40B4-BE49-F238E27FC236}">
                  <a16:creationId xmlns:a16="http://schemas.microsoft.com/office/drawing/2014/main" id="{7D01A995-B2B7-4CD4-8B02-A2DAC3D392FF}"/>
                </a:ext>
              </a:extLst>
            </p:cNvPr>
            <p:cNvSpPr txBox="1"/>
            <p:nvPr/>
          </p:nvSpPr>
          <p:spPr>
            <a:xfrm>
              <a:off x="11543884" y="2754114"/>
              <a:ext cx="687801" cy="369332"/>
            </a:xfrm>
            <a:prstGeom prst="rect">
              <a:avLst/>
            </a:prstGeom>
            <a:noFill/>
          </p:spPr>
          <p:txBody>
            <a:bodyPr wrap="square" rtlCol="0">
              <a:spAutoFit/>
            </a:bodyPr>
            <a:lstStyle/>
            <a:p>
              <a:r>
                <a:rPr lang="en-US" dirty="0"/>
                <a:t>100%</a:t>
              </a:r>
            </a:p>
          </p:txBody>
        </p:sp>
        <p:grpSp>
          <p:nvGrpSpPr>
            <p:cNvPr id="30" name="Group 29">
              <a:extLst>
                <a:ext uri="{FF2B5EF4-FFF2-40B4-BE49-F238E27FC236}">
                  <a16:creationId xmlns:a16="http://schemas.microsoft.com/office/drawing/2014/main" id="{F68065F0-DAF2-4A9B-BE02-7626F2092BDD}"/>
                </a:ext>
              </a:extLst>
            </p:cNvPr>
            <p:cNvGrpSpPr/>
            <p:nvPr/>
          </p:nvGrpSpPr>
          <p:grpSpPr>
            <a:xfrm>
              <a:off x="6377624" y="2225880"/>
              <a:ext cx="5242236" cy="1916320"/>
              <a:chOff x="6377624" y="2225880"/>
              <a:chExt cx="5242236" cy="1916320"/>
            </a:xfrm>
          </p:grpSpPr>
          <p:cxnSp>
            <p:nvCxnSpPr>
              <p:cNvPr id="31" name="Straight Connector 30">
                <a:extLst>
                  <a:ext uri="{FF2B5EF4-FFF2-40B4-BE49-F238E27FC236}">
                    <a16:creationId xmlns:a16="http://schemas.microsoft.com/office/drawing/2014/main" id="{C0BC8D1C-DB96-4A98-8546-F229422D47AA}"/>
                  </a:ext>
                </a:extLst>
              </p:cNvPr>
              <p:cNvCxnSpPr/>
              <p:nvPr/>
            </p:nvCxnSpPr>
            <p:spPr>
              <a:xfrm>
                <a:off x="7038807" y="3259247"/>
                <a:ext cx="457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B042B5E-3897-4AD1-B61B-B7E51F1E11A3}"/>
                  </a:ext>
                </a:extLst>
              </p:cNvPr>
              <p:cNvCxnSpPr/>
              <p:nvPr/>
            </p:nvCxnSpPr>
            <p:spPr>
              <a:xfrm>
                <a:off x="7029753" y="3030647"/>
                <a:ext cx="0" cy="457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E6DBED-5436-4FAA-B3D0-84E036C27213}"/>
                  </a:ext>
                </a:extLst>
              </p:cNvPr>
              <p:cNvCxnSpPr/>
              <p:nvPr/>
            </p:nvCxnSpPr>
            <p:spPr>
              <a:xfrm>
                <a:off x="11619860" y="3030647"/>
                <a:ext cx="0" cy="4572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F113E8F-259A-41A5-ACA3-E6C57CE09AAF}"/>
                  </a:ext>
                </a:extLst>
              </p:cNvPr>
              <p:cNvSpPr txBox="1"/>
              <p:nvPr/>
            </p:nvSpPr>
            <p:spPr>
              <a:xfrm>
                <a:off x="6628667" y="2725554"/>
                <a:ext cx="479834" cy="369332"/>
              </a:xfrm>
              <a:prstGeom prst="rect">
                <a:avLst/>
              </a:prstGeom>
              <a:noFill/>
            </p:spPr>
            <p:txBody>
              <a:bodyPr wrap="square" rtlCol="0">
                <a:spAutoFit/>
              </a:bodyPr>
              <a:lstStyle/>
              <a:p>
                <a:r>
                  <a:rPr lang="en-US" dirty="0"/>
                  <a:t>0%</a:t>
                </a:r>
              </a:p>
            </p:txBody>
          </p:sp>
          <p:cxnSp>
            <p:nvCxnSpPr>
              <p:cNvPr id="35" name="Straight Connector 34">
                <a:extLst>
                  <a:ext uri="{FF2B5EF4-FFF2-40B4-BE49-F238E27FC236}">
                    <a16:creationId xmlns:a16="http://schemas.microsoft.com/office/drawing/2014/main" id="{92FF406F-719E-4179-A0B6-5C28160732EC}"/>
                  </a:ext>
                </a:extLst>
              </p:cNvPr>
              <p:cNvCxnSpPr/>
              <p:nvPr/>
            </p:nvCxnSpPr>
            <p:spPr>
              <a:xfrm>
                <a:off x="7272425" y="3030647"/>
                <a:ext cx="0" cy="457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A55973-1FF5-44A0-AC0A-871B891F83D3}"/>
                  </a:ext>
                </a:extLst>
              </p:cNvPr>
              <p:cNvCxnSpPr/>
              <p:nvPr/>
            </p:nvCxnSpPr>
            <p:spPr>
              <a:xfrm>
                <a:off x="7770629" y="3030647"/>
                <a:ext cx="0" cy="457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CB948A-AC80-4B9B-8B5E-FB6B37E9320D}"/>
                  </a:ext>
                </a:extLst>
              </p:cNvPr>
              <p:cNvSpPr txBox="1"/>
              <p:nvPr/>
            </p:nvSpPr>
            <p:spPr>
              <a:xfrm>
                <a:off x="8530430" y="2889915"/>
                <a:ext cx="2582436" cy="369332"/>
              </a:xfrm>
              <a:prstGeom prst="rect">
                <a:avLst/>
              </a:prstGeom>
              <a:noFill/>
            </p:spPr>
            <p:txBody>
              <a:bodyPr wrap="square" rtlCol="0">
                <a:spAutoFit/>
              </a:bodyPr>
              <a:lstStyle/>
              <a:p>
                <a:r>
                  <a:rPr lang="en-US" dirty="0"/>
                  <a:t>Non-Explosive (too rich)</a:t>
                </a:r>
              </a:p>
            </p:txBody>
          </p:sp>
          <p:sp>
            <p:nvSpPr>
              <p:cNvPr id="38" name="TextBox 37">
                <a:extLst>
                  <a:ext uri="{FF2B5EF4-FFF2-40B4-BE49-F238E27FC236}">
                    <a16:creationId xmlns:a16="http://schemas.microsoft.com/office/drawing/2014/main" id="{74BE9A5E-8623-47AF-AC18-3951CCB63C99}"/>
                  </a:ext>
                </a:extLst>
              </p:cNvPr>
              <p:cNvSpPr txBox="1"/>
              <p:nvPr/>
            </p:nvSpPr>
            <p:spPr>
              <a:xfrm>
                <a:off x="7000198" y="3544269"/>
                <a:ext cx="538944" cy="369332"/>
              </a:xfrm>
              <a:prstGeom prst="rect">
                <a:avLst/>
              </a:prstGeom>
              <a:noFill/>
            </p:spPr>
            <p:txBody>
              <a:bodyPr wrap="square" rtlCol="0">
                <a:spAutoFit/>
              </a:bodyPr>
              <a:lstStyle/>
              <a:p>
                <a:r>
                  <a:rPr lang="en-US" dirty="0"/>
                  <a:t>LEL</a:t>
                </a:r>
              </a:p>
            </p:txBody>
          </p:sp>
          <p:sp>
            <p:nvSpPr>
              <p:cNvPr id="39" name="TextBox 38">
                <a:extLst>
                  <a:ext uri="{FF2B5EF4-FFF2-40B4-BE49-F238E27FC236}">
                    <a16:creationId xmlns:a16="http://schemas.microsoft.com/office/drawing/2014/main" id="{8BD0DC22-A548-4BE0-AA9A-5227C46A8800}"/>
                  </a:ext>
                </a:extLst>
              </p:cNvPr>
              <p:cNvSpPr txBox="1"/>
              <p:nvPr/>
            </p:nvSpPr>
            <p:spPr>
              <a:xfrm>
                <a:off x="7539142" y="3544269"/>
                <a:ext cx="663298" cy="369332"/>
              </a:xfrm>
              <a:prstGeom prst="rect">
                <a:avLst/>
              </a:prstGeom>
              <a:noFill/>
            </p:spPr>
            <p:txBody>
              <a:bodyPr wrap="square" rtlCol="0">
                <a:spAutoFit/>
              </a:bodyPr>
              <a:lstStyle/>
              <a:p>
                <a:r>
                  <a:rPr lang="en-US" dirty="0"/>
                  <a:t>UEL</a:t>
                </a:r>
              </a:p>
            </p:txBody>
          </p:sp>
          <p:pic>
            <p:nvPicPr>
              <p:cNvPr id="40" name="Picture 39" title="Exposion symbol">
                <a:extLst>
                  <a:ext uri="{FF2B5EF4-FFF2-40B4-BE49-F238E27FC236}">
                    <a16:creationId xmlns:a16="http://schemas.microsoft.com/office/drawing/2014/main" id="{E875A0E2-DB90-4C1B-B9AB-18133C360BED}"/>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60806" y="2316636"/>
                <a:ext cx="915670" cy="914400"/>
              </a:xfrm>
              <a:prstGeom prst="rect">
                <a:avLst/>
              </a:prstGeom>
            </p:spPr>
          </p:pic>
          <p:cxnSp>
            <p:nvCxnSpPr>
              <p:cNvPr id="41" name="Straight Connector 40">
                <a:extLst>
                  <a:ext uri="{FF2B5EF4-FFF2-40B4-BE49-F238E27FC236}">
                    <a16:creationId xmlns:a16="http://schemas.microsoft.com/office/drawing/2014/main" id="{F24CF5F4-DD53-44D2-A289-166C1772DDD6}"/>
                  </a:ext>
                </a:extLst>
              </p:cNvPr>
              <p:cNvCxnSpPr/>
              <p:nvPr/>
            </p:nvCxnSpPr>
            <p:spPr>
              <a:xfrm>
                <a:off x="7269670" y="3259247"/>
                <a:ext cx="50095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3FCCCBB-696A-4382-8B1F-FA78E6F04149}"/>
                  </a:ext>
                </a:extLst>
              </p:cNvPr>
              <p:cNvSpPr txBox="1"/>
              <p:nvPr/>
            </p:nvSpPr>
            <p:spPr>
              <a:xfrm>
                <a:off x="7668842" y="2225880"/>
                <a:ext cx="2582436" cy="369332"/>
              </a:xfrm>
              <a:prstGeom prst="rect">
                <a:avLst/>
              </a:prstGeom>
              <a:noFill/>
            </p:spPr>
            <p:txBody>
              <a:bodyPr wrap="square" rtlCol="0">
                <a:spAutoFit/>
              </a:bodyPr>
              <a:lstStyle/>
              <a:p>
                <a:r>
                  <a:rPr lang="en-US" dirty="0"/>
                  <a:t>Explosive Range (5-17%)</a:t>
                </a:r>
              </a:p>
            </p:txBody>
          </p:sp>
          <p:sp>
            <p:nvSpPr>
              <p:cNvPr id="43" name="TextBox 42">
                <a:extLst>
                  <a:ext uri="{FF2B5EF4-FFF2-40B4-BE49-F238E27FC236}">
                    <a16:creationId xmlns:a16="http://schemas.microsoft.com/office/drawing/2014/main" id="{9C34B4FB-4915-48E7-98E3-3CE734296CF7}"/>
                  </a:ext>
                </a:extLst>
              </p:cNvPr>
              <p:cNvSpPr txBox="1"/>
              <p:nvPr/>
            </p:nvSpPr>
            <p:spPr>
              <a:xfrm>
                <a:off x="6377624" y="3772868"/>
                <a:ext cx="2582436" cy="369332"/>
              </a:xfrm>
              <a:prstGeom prst="rect">
                <a:avLst/>
              </a:prstGeom>
              <a:noFill/>
            </p:spPr>
            <p:txBody>
              <a:bodyPr wrap="square" rtlCol="0">
                <a:spAutoFit/>
              </a:bodyPr>
              <a:lstStyle/>
              <a:p>
                <a:r>
                  <a:rPr lang="en-US" dirty="0"/>
                  <a:t>Non-Explosive (too lean)</a:t>
                </a:r>
              </a:p>
            </p:txBody>
          </p:sp>
          <p:sp>
            <p:nvSpPr>
              <p:cNvPr id="44" name="Freeform 43">
                <a:extLst>
                  <a:ext uri="{FF2B5EF4-FFF2-40B4-BE49-F238E27FC236}">
                    <a16:creationId xmlns:a16="http://schemas.microsoft.com/office/drawing/2014/main" id="{71D26F65-9435-4EE5-8F71-68883C5B3E7A}"/>
                  </a:ext>
                </a:extLst>
              </p:cNvPr>
              <p:cNvSpPr/>
              <p:nvPr/>
            </p:nvSpPr>
            <p:spPr>
              <a:xfrm>
                <a:off x="6671852" y="3367889"/>
                <a:ext cx="498493" cy="516048"/>
              </a:xfrm>
              <a:custGeom>
                <a:avLst/>
                <a:gdLst>
                  <a:gd name="connsiteX0" fmla="*/ 72980 w 498493"/>
                  <a:gd name="connsiteY0" fmla="*/ 516048 h 516048"/>
                  <a:gd name="connsiteX1" fmla="*/ 27712 w 498493"/>
                  <a:gd name="connsiteY1" fmla="*/ 289711 h 516048"/>
                  <a:gd name="connsiteX2" fmla="*/ 444172 w 498493"/>
                  <a:gd name="connsiteY2" fmla="*/ 253497 h 516048"/>
                  <a:gd name="connsiteX3" fmla="*/ 498493 w 498493"/>
                  <a:gd name="connsiteY3" fmla="*/ 0 h 516048"/>
                </a:gdLst>
                <a:ahLst/>
                <a:cxnLst>
                  <a:cxn ang="0">
                    <a:pos x="connsiteX0" y="connsiteY0"/>
                  </a:cxn>
                  <a:cxn ang="0">
                    <a:pos x="connsiteX1" y="connsiteY1"/>
                  </a:cxn>
                  <a:cxn ang="0">
                    <a:pos x="connsiteX2" y="connsiteY2"/>
                  </a:cxn>
                  <a:cxn ang="0">
                    <a:pos x="connsiteX3" y="connsiteY3"/>
                  </a:cxn>
                </a:cxnLst>
                <a:rect l="l" t="t" r="r" b="b"/>
                <a:pathLst>
                  <a:path w="498493" h="516048">
                    <a:moveTo>
                      <a:pt x="72980" y="516048"/>
                    </a:moveTo>
                    <a:cubicBezTo>
                      <a:pt x="19413" y="424758"/>
                      <a:pt x="-34153" y="333469"/>
                      <a:pt x="27712" y="289711"/>
                    </a:cubicBezTo>
                    <a:cubicBezTo>
                      <a:pt x="89577" y="245953"/>
                      <a:pt x="365709" y="301782"/>
                      <a:pt x="444172" y="253497"/>
                    </a:cubicBezTo>
                    <a:cubicBezTo>
                      <a:pt x="522635" y="205212"/>
                      <a:pt x="472842" y="39232"/>
                      <a:pt x="498493" y="0"/>
                    </a:cubicBezTo>
                  </a:path>
                </a:pathLst>
              </a:custGeom>
              <a:noFill/>
              <a:ln w="28575">
                <a:solidFill>
                  <a:srgbClr val="00206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Oval 5"/>
          <p:cNvSpPr/>
          <p:nvPr>
            <p:custDataLst>
              <p:tags r:id="rId5"/>
            </p:custDataLst>
          </p:nvPr>
        </p:nvSpPr>
        <p:spPr>
          <a:xfrm>
            <a:off x="11239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21310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97C1-C462-435E-9B5B-18EDF74A17CD}"/>
              </a:ext>
            </a:extLst>
          </p:cNvPr>
          <p:cNvSpPr>
            <a:spLocks noGrp="1"/>
          </p:cNvSpPr>
          <p:nvPr>
            <p:ph type="title"/>
          </p:nvPr>
        </p:nvSpPr>
        <p:spPr/>
        <p:txBody>
          <a:bodyPr/>
          <a:lstStyle/>
          <a:p>
            <a:r>
              <a:rPr lang="en-US" dirty="0" smtClean="0"/>
              <a:t>Answer </a:t>
            </a:r>
            <a:r>
              <a:rPr lang="en-US" dirty="0"/>
              <a:t>2</a:t>
            </a:r>
          </a:p>
        </p:txBody>
      </p:sp>
    </p:spTree>
    <p:custDataLst>
      <p:tags r:id="rId1"/>
    </p:custDataLst>
    <p:extLst>
      <p:ext uri="{BB962C8B-B14F-4D97-AF65-F5344CB8AC3E}">
        <p14:creationId xmlns:p14="http://schemas.microsoft.com/office/powerpoint/2010/main" val="2550636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71E6A-B346-41CB-8F4C-7B9EF8CC0ADC}"/>
              </a:ext>
            </a:extLst>
          </p:cNvPr>
          <p:cNvSpPr>
            <a:spLocks noGrp="1"/>
          </p:cNvSpPr>
          <p:nvPr>
            <p:ph type="title"/>
          </p:nvPr>
        </p:nvSpPr>
        <p:spPr>
          <a:xfrm>
            <a:off x="321134" y="3681473"/>
            <a:ext cx="11029615" cy="1497507"/>
          </a:xfrm>
        </p:spPr>
        <p:txBody>
          <a:bodyPr/>
          <a:lstStyle/>
          <a:p>
            <a:r>
              <a:rPr lang="en-US" dirty="0"/>
              <a:t>Global Harmonization System</a:t>
            </a:r>
          </a:p>
        </p:txBody>
      </p:sp>
      <p:pic>
        <p:nvPicPr>
          <p:cNvPr id="5123" name="Picture 3" title="Image representing GH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4885" y="512843"/>
            <a:ext cx="7219950" cy="381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6497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OSHA logo">
            <a:extLst>
              <a:ext uri="{FF2B5EF4-FFF2-40B4-BE49-F238E27FC236}">
                <a16:creationId xmlns:a16="http://schemas.microsoft.com/office/drawing/2014/main" id="{3112DBD4-683F-4C12-8CBB-426EEE7A0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7450" y="2689860"/>
            <a:ext cx="1200150" cy="914400"/>
          </a:xfrm>
          <a:prstGeom prst="rect">
            <a:avLst/>
          </a:prstGeom>
        </p:spPr>
      </p:pic>
      <p:sp>
        <p:nvSpPr>
          <p:cNvPr id="2" name="Title 1">
            <a:extLst>
              <a:ext uri="{FF2B5EF4-FFF2-40B4-BE49-F238E27FC236}">
                <a16:creationId xmlns:a16="http://schemas.microsoft.com/office/drawing/2014/main" id="{F346530F-2F01-4CCB-B355-C8E49F927D31}"/>
              </a:ext>
            </a:extLst>
          </p:cNvPr>
          <p:cNvSpPr>
            <a:spLocks noGrp="1"/>
          </p:cNvSpPr>
          <p:nvPr>
            <p:ph type="title"/>
          </p:nvPr>
        </p:nvSpPr>
        <p:spPr/>
        <p:txBody>
          <a:bodyPr/>
          <a:lstStyle/>
          <a:p>
            <a:r>
              <a:rPr lang="en-US" dirty="0"/>
              <a:t>What is GHS</a:t>
            </a:r>
          </a:p>
        </p:txBody>
      </p:sp>
      <p:sp>
        <p:nvSpPr>
          <p:cNvPr id="3" name="Content Placeholder 2">
            <a:extLst>
              <a:ext uri="{FF2B5EF4-FFF2-40B4-BE49-F238E27FC236}">
                <a16:creationId xmlns:a16="http://schemas.microsoft.com/office/drawing/2014/main" id="{D2C5FD8D-CE06-471C-A2B7-8D245E310CD9}"/>
              </a:ext>
            </a:extLst>
          </p:cNvPr>
          <p:cNvSpPr>
            <a:spLocks noGrp="1"/>
          </p:cNvSpPr>
          <p:nvPr>
            <p:ph idx="1"/>
          </p:nvPr>
        </p:nvSpPr>
        <p:spPr>
          <a:xfrm>
            <a:off x="581192" y="1836116"/>
            <a:ext cx="11029615" cy="4557064"/>
          </a:xfrm>
        </p:spPr>
        <p:txBody>
          <a:bodyPr>
            <a:normAutofit fontScale="92500" lnSpcReduction="10000"/>
          </a:bodyPr>
          <a:lstStyle/>
          <a:p>
            <a:pPr marL="0" indent="0">
              <a:buNone/>
            </a:pPr>
            <a:r>
              <a:rPr lang="en-US" dirty="0"/>
              <a:t>Globally Harmonized System of Classification &amp; Labeling of Chemicals</a:t>
            </a:r>
          </a:p>
          <a:p>
            <a:pPr>
              <a:spcBef>
                <a:spcPts val="1200"/>
              </a:spcBef>
            </a:pPr>
            <a:r>
              <a:rPr lang="en-US" dirty="0"/>
              <a:t>Communicates</a:t>
            </a:r>
          </a:p>
          <a:p>
            <a:pPr lvl="1"/>
            <a:r>
              <a:rPr lang="en-US" dirty="0"/>
              <a:t>Health hazards</a:t>
            </a:r>
          </a:p>
          <a:p>
            <a:pPr lvl="1"/>
            <a:r>
              <a:rPr lang="en-US" dirty="0"/>
              <a:t>Physical hazards</a:t>
            </a:r>
          </a:p>
          <a:p>
            <a:pPr lvl="1"/>
            <a:r>
              <a:rPr lang="en-US" dirty="0"/>
              <a:t>Environmental hazards</a:t>
            </a:r>
          </a:p>
          <a:p>
            <a:pPr>
              <a:spcBef>
                <a:spcPts val="1200"/>
              </a:spcBef>
            </a:pPr>
            <a:r>
              <a:rPr lang="en-US" dirty="0"/>
              <a:t>Requirements for </a:t>
            </a:r>
          </a:p>
          <a:p>
            <a:pPr lvl="1"/>
            <a:r>
              <a:rPr lang="en-US" dirty="0"/>
              <a:t>Product label </a:t>
            </a:r>
          </a:p>
          <a:p>
            <a:pPr lvl="1"/>
            <a:r>
              <a:rPr lang="en-US" dirty="0"/>
              <a:t>Product </a:t>
            </a:r>
            <a:r>
              <a:rPr lang="en-US" dirty="0" smtClean="0"/>
              <a:t>Safety Data Sheet </a:t>
            </a:r>
            <a:r>
              <a:rPr lang="en-US" dirty="0"/>
              <a:t>(SDS)</a:t>
            </a:r>
            <a:endParaRPr lang="en-US" dirty="0">
              <a:solidFill>
                <a:srgbClr val="FF0000"/>
              </a:solidFill>
            </a:endParaRPr>
          </a:p>
          <a:p>
            <a:pPr lvl="1"/>
            <a:r>
              <a:rPr lang="en-US" dirty="0"/>
              <a:t>Worker training</a:t>
            </a:r>
          </a:p>
          <a:p>
            <a:endParaRPr lang="en-US" dirty="0"/>
          </a:p>
        </p:txBody>
      </p:sp>
      <p:pic>
        <p:nvPicPr>
          <p:cNvPr id="5" name="Picture 4" title="World GHS logo">
            <a:extLst>
              <a:ext uri="{FF2B5EF4-FFF2-40B4-BE49-F238E27FC236}">
                <a16:creationId xmlns:a16="http://schemas.microsoft.com/office/drawing/2014/main" id="{84F0EC69-28FA-4358-B21D-E133DC543D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8437" y="2880360"/>
            <a:ext cx="1077843" cy="914400"/>
          </a:xfrm>
          <a:prstGeom prst="rect">
            <a:avLst/>
          </a:prstGeom>
        </p:spPr>
      </p:pic>
      <p:pic>
        <p:nvPicPr>
          <p:cNvPr id="4" name="Picture 3" title="Image of a globe">
            <a:extLst>
              <a:ext uri="{FF2B5EF4-FFF2-40B4-BE49-F238E27FC236}">
                <a16:creationId xmlns:a16="http://schemas.microsoft.com/office/drawing/2014/main" id="{0C0D8508-A051-4A14-9004-5BBFF0C3BA6D}"/>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34325" y="2997806"/>
            <a:ext cx="2743200" cy="2743200"/>
          </a:xfrm>
          <a:prstGeom prst="rect">
            <a:avLst/>
          </a:prstGeom>
        </p:spPr>
      </p:pic>
    </p:spTree>
    <p:custDataLst>
      <p:tags r:id="rId1"/>
    </p:custDataLst>
    <p:extLst>
      <p:ext uri="{BB962C8B-B14F-4D97-AF65-F5344CB8AC3E}">
        <p14:creationId xmlns:p14="http://schemas.microsoft.com/office/powerpoint/2010/main" val="3991607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E06E-FF09-43AE-9E7A-71B26FDEFDCE}"/>
              </a:ext>
            </a:extLst>
          </p:cNvPr>
          <p:cNvSpPr>
            <a:spLocks noGrp="1"/>
          </p:cNvSpPr>
          <p:nvPr>
            <p:ph type="title"/>
          </p:nvPr>
        </p:nvSpPr>
        <p:spPr/>
        <p:txBody>
          <a:bodyPr/>
          <a:lstStyle/>
          <a:p>
            <a:r>
              <a:rPr lang="en-US" dirty="0"/>
              <a:t>Product Label: Required elements</a:t>
            </a:r>
          </a:p>
        </p:txBody>
      </p:sp>
      <p:sp>
        <p:nvSpPr>
          <p:cNvPr id="3" name="Content Placeholder 2">
            <a:extLst>
              <a:ext uri="{FF2B5EF4-FFF2-40B4-BE49-F238E27FC236}">
                <a16:creationId xmlns:a16="http://schemas.microsoft.com/office/drawing/2014/main" id="{505D4BDE-CB2D-4A5C-B27A-5758922967AD}"/>
              </a:ext>
            </a:extLst>
          </p:cNvPr>
          <p:cNvSpPr>
            <a:spLocks noGrp="1"/>
          </p:cNvSpPr>
          <p:nvPr>
            <p:ph idx="1"/>
          </p:nvPr>
        </p:nvSpPr>
        <p:spPr>
          <a:xfrm>
            <a:off x="581192" y="1836116"/>
            <a:ext cx="11029615" cy="4496104"/>
          </a:xfrm>
        </p:spPr>
        <p:txBody>
          <a:bodyPr>
            <a:normAutofit lnSpcReduction="10000"/>
          </a:bodyPr>
          <a:lstStyle/>
          <a:p>
            <a:r>
              <a:rPr lang="en-US" dirty="0"/>
              <a:t>Name or product identifier</a:t>
            </a:r>
          </a:p>
          <a:p>
            <a:pPr>
              <a:spcBef>
                <a:spcPts val="1200"/>
              </a:spcBef>
            </a:pPr>
            <a:r>
              <a:rPr lang="en-US" dirty="0"/>
              <a:t>Signal word</a:t>
            </a:r>
          </a:p>
          <a:p>
            <a:pPr lvl="1"/>
            <a:r>
              <a:rPr lang="en-US" dirty="0"/>
              <a:t>Danger or Warning</a:t>
            </a:r>
          </a:p>
          <a:p>
            <a:pPr>
              <a:spcBef>
                <a:spcPts val="1200"/>
              </a:spcBef>
            </a:pPr>
            <a:r>
              <a:rPr lang="en-US" dirty="0"/>
              <a:t>Hazard statement</a:t>
            </a:r>
          </a:p>
          <a:p>
            <a:pPr>
              <a:spcBef>
                <a:spcPts val="1200"/>
              </a:spcBef>
            </a:pPr>
            <a:r>
              <a:rPr lang="en-US" dirty="0"/>
              <a:t>Pictogram(s)</a:t>
            </a:r>
          </a:p>
          <a:p>
            <a:pPr>
              <a:spcBef>
                <a:spcPts val="1200"/>
              </a:spcBef>
            </a:pPr>
            <a:r>
              <a:rPr lang="en-US" dirty="0"/>
              <a:t>Precautionary statement</a:t>
            </a:r>
          </a:p>
          <a:p>
            <a:pPr>
              <a:spcBef>
                <a:spcPts val="1200"/>
              </a:spcBef>
            </a:pPr>
            <a:r>
              <a:rPr lang="en-US" dirty="0"/>
              <a:t>Contact information of manufacturer</a:t>
            </a:r>
          </a:p>
          <a:p>
            <a:pPr lvl="1"/>
            <a:r>
              <a:rPr lang="en-US" dirty="0"/>
              <a:t>Name, address, telephone</a:t>
            </a:r>
          </a:p>
        </p:txBody>
      </p:sp>
      <p:pic>
        <p:nvPicPr>
          <p:cNvPr id="4" name="Picture 3" title="Image of a polyurethane can">
            <a:extLst>
              <a:ext uri="{FF2B5EF4-FFF2-40B4-BE49-F238E27FC236}">
                <a16:creationId xmlns:a16="http://schemas.microsoft.com/office/drawing/2014/main" id="{AD7365C2-2318-4FAE-A8CD-190FE66A1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3320" y="1873065"/>
            <a:ext cx="4572000" cy="4572000"/>
          </a:xfrm>
          <a:prstGeom prst="rect">
            <a:avLst/>
          </a:prstGeom>
        </p:spPr>
      </p:pic>
    </p:spTree>
    <p:custDataLst>
      <p:tags r:id="rId1"/>
    </p:custDataLst>
    <p:extLst>
      <p:ext uri="{BB962C8B-B14F-4D97-AF65-F5344CB8AC3E}">
        <p14:creationId xmlns:p14="http://schemas.microsoft.com/office/powerpoint/2010/main" val="375592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pre-assessment</a:t>
            </a:r>
            <a:endParaRPr lang="en-US" dirty="0"/>
          </a:p>
        </p:txBody>
      </p:sp>
      <p:sp>
        <p:nvSpPr>
          <p:cNvPr id="3" name="Content Placeholder 2"/>
          <p:cNvSpPr>
            <a:spLocks noGrp="1"/>
          </p:cNvSpPr>
          <p:nvPr>
            <p:ph idx="1"/>
          </p:nvPr>
        </p:nvSpPr>
        <p:spPr>
          <a:xfrm>
            <a:off x="477796" y="1836116"/>
            <a:ext cx="11133012" cy="4022684"/>
          </a:xfrm>
        </p:spPr>
        <p:txBody>
          <a:bodyPr/>
          <a:lstStyle/>
          <a:p>
            <a:r>
              <a:rPr lang="en-US" dirty="0" smtClean="0"/>
              <a:t>How much do you already know about chemical hazards?</a:t>
            </a:r>
          </a:p>
          <a:p>
            <a:r>
              <a:rPr lang="en-US" dirty="0" smtClean="0"/>
              <a:t>True or False:</a:t>
            </a:r>
          </a:p>
          <a:p>
            <a:pPr lvl="1"/>
            <a:r>
              <a:rPr lang="en-US" dirty="0" smtClean="0"/>
              <a:t>Hazard communication programs tell you about chemical hazards in your workplace.</a:t>
            </a:r>
          </a:p>
          <a:p>
            <a:pPr lvl="1"/>
            <a:r>
              <a:rPr lang="en-US" dirty="0" smtClean="0"/>
              <a:t>Hazard communication only tells you about health hazards for a chemical.</a:t>
            </a:r>
          </a:p>
          <a:p>
            <a:pPr lvl="1"/>
            <a:r>
              <a:rPr lang="en-US" dirty="0" smtClean="0"/>
              <a:t>GHS is a system for classifying </a:t>
            </a:r>
            <a:r>
              <a:rPr lang="en-US" dirty="0"/>
              <a:t>&amp; </a:t>
            </a:r>
            <a:r>
              <a:rPr lang="en-US" dirty="0" smtClean="0"/>
              <a:t>labeling chemicals.</a:t>
            </a:r>
          </a:p>
          <a:p>
            <a:r>
              <a:rPr lang="en-US" dirty="0" smtClean="0"/>
              <a:t>What are the ways a chemical can enter your body?</a:t>
            </a:r>
          </a:p>
          <a:p>
            <a:pPr lvl="1"/>
            <a:endParaRPr lang="en-US" dirty="0" smtClean="0"/>
          </a:p>
        </p:txBody>
      </p:sp>
      <p:pic>
        <p:nvPicPr>
          <p:cNvPr id="4" name="Picture 3" title="Image of refinery"/>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77882" y="4843849"/>
            <a:ext cx="3636147" cy="1828800"/>
          </a:xfrm>
          <a:prstGeom prst="rect">
            <a:avLst/>
          </a:prstGeom>
        </p:spPr>
      </p:pic>
    </p:spTree>
    <p:extLst>
      <p:ext uri="{BB962C8B-B14F-4D97-AF65-F5344CB8AC3E}">
        <p14:creationId xmlns:p14="http://schemas.microsoft.com/office/powerpoint/2010/main" val="3244217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sample label">
            <a:extLst>
              <a:ext uri="{FF2B5EF4-FFF2-40B4-BE49-F238E27FC236}">
                <a16:creationId xmlns:a16="http://schemas.microsoft.com/office/drawing/2014/main" id="{B2D7484E-E076-4CEE-88FD-9B11BD62EB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9510" y="708870"/>
            <a:ext cx="8527474" cy="5943600"/>
          </a:xfrm>
          <a:prstGeom prst="rect">
            <a:avLst/>
          </a:prstGeom>
        </p:spPr>
      </p:pic>
      <p:sp>
        <p:nvSpPr>
          <p:cNvPr id="2" name="Title 1" hidden="1"/>
          <p:cNvSpPr>
            <a:spLocks noGrp="1"/>
          </p:cNvSpPr>
          <p:nvPr>
            <p:ph type="title"/>
          </p:nvPr>
        </p:nvSpPr>
        <p:spPr/>
        <p:txBody>
          <a:bodyPr/>
          <a:lstStyle/>
          <a:p>
            <a:r>
              <a:rPr lang="en-US" dirty="0" smtClean="0"/>
              <a:t>Sample Label</a:t>
            </a:r>
            <a:br>
              <a:rPr lang="en-US" dirty="0" smtClean="0"/>
            </a:br>
            <a:endParaRPr lang="en-US" dirty="0"/>
          </a:p>
        </p:txBody>
      </p:sp>
    </p:spTree>
    <p:custDataLst>
      <p:tags r:id="rId1"/>
    </p:custDataLst>
    <p:extLst>
      <p:ext uri="{BB962C8B-B14F-4D97-AF65-F5344CB8AC3E}">
        <p14:creationId xmlns:p14="http://schemas.microsoft.com/office/powerpoint/2010/main" val="3731024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C247-79A5-474C-85CD-F3C40FF2D4A2}"/>
              </a:ext>
            </a:extLst>
          </p:cNvPr>
          <p:cNvSpPr>
            <a:spLocks noGrp="1"/>
          </p:cNvSpPr>
          <p:nvPr>
            <p:ph type="title"/>
          </p:nvPr>
        </p:nvSpPr>
        <p:spPr/>
        <p:txBody>
          <a:bodyPr/>
          <a:lstStyle/>
          <a:p>
            <a:r>
              <a:rPr lang="en-US" dirty="0"/>
              <a:t>pictograms</a:t>
            </a:r>
          </a:p>
        </p:txBody>
      </p:sp>
      <p:pic>
        <p:nvPicPr>
          <p:cNvPr id="6" name="Picture 5" title="Exploing bob label">
            <a:extLst>
              <a:ext uri="{FF2B5EF4-FFF2-40B4-BE49-F238E27FC236}">
                <a16:creationId xmlns:a16="http://schemas.microsoft.com/office/drawing/2014/main" id="{F1503EC7-9C17-4A19-A767-003FDB82A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8" name="Picture 7" title="flame label">
            <a:extLst>
              <a:ext uri="{FF2B5EF4-FFF2-40B4-BE49-F238E27FC236}">
                <a16:creationId xmlns:a16="http://schemas.microsoft.com/office/drawing/2014/main" id="{EDDB6E81-7CD6-4372-A061-0A3438ECA4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0" name="Picture 9" title="oxidizer label">
            <a:extLst>
              <a:ext uri="{FF2B5EF4-FFF2-40B4-BE49-F238E27FC236}">
                <a16:creationId xmlns:a16="http://schemas.microsoft.com/office/drawing/2014/main" id="{896CC13D-14D1-4414-B8CA-BC222E2989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2" name="Picture 11" title="gas cylinder label">
            <a:extLst>
              <a:ext uri="{FF2B5EF4-FFF2-40B4-BE49-F238E27FC236}">
                <a16:creationId xmlns:a16="http://schemas.microsoft.com/office/drawing/2014/main" id="{BDF8A7BE-848F-411D-ACD9-8BF01F4A84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4" name="Picture 13" title="corrosive label">
            <a:extLst>
              <a:ext uri="{FF2B5EF4-FFF2-40B4-BE49-F238E27FC236}">
                <a16:creationId xmlns:a16="http://schemas.microsoft.com/office/drawing/2014/main" id="{47A35819-0113-4646-BC99-2047735C76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16" name="Picture 15" title="acute toxicity label">
            <a:extLst>
              <a:ext uri="{FF2B5EF4-FFF2-40B4-BE49-F238E27FC236}">
                <a16:creationId xmlns:a16="http://schemas.microsoft.com/office/drawing/2014/main" id="{00C454C6-1853-4C44-BEE3-DE5B68684F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18" name="Picture 17" title="Irritant label">
            <a:extLst>
              <a:ext uri="{FF2B5EF4-FFF2-40B4-BE49-F238E27FC236}">
                <a16:creationId xmlns:a16="http://schemas.microsoft.com/office/drawing/2014/main" id="{C2BF1A41-0D1A-4F7F-AF0B-739401DA98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0" name="Picture 19" title="health hazard label">
            <a:extLst>
              <a:ext uri="{FF2B5EF4-FFF2-40B4-BE49-F238E27FC236}">
                <a16:creationId xmlns:a16="http://schemas.microsoft.com/office/drawing/2014/main" id="{267BDD42-1546-4D5D-A5AD-91CD7E2ADDE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2" name="Picture 21" title="Environment label">
            <a:extLst>
              <a:ext uri="{FF2B5EF4-FFF2-40B4-BE49-F238E27FC236}">
                <a16:creationId xmlns:a16="http://schemas.microsoft.com/office/drawing/2014/main" id="{0207BD67-F1D5-4A82-82F8-6967E6B3F3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pic>
        <p:nvPicPr>
          <p:cNvPr id="9" name="Picture 8" title="pictograms"/>
          <p:cNvPicPr>
            <a:picLocks noChangeAspect="1"/>
          </p:cNvPicPr>
          <p:nvPr/>
        </p:nvPicPr>
        <p:blipFill rotWithShape="1">
          <a:blip r:embed="rId12" cstate="email">
            <a:extLst>
              <a:ext uri="{28A0092B-C50C-407E-A947-70E740481C1C}">
                <a14:useLocalDpi xmlns:a14="http://schemas.microsoft.com/office/drawing/2010/main"/>
              </a:ext>
            </a:extLst>
          </a:blip>
          <a:srcRect l="10892"/>
          <a:stretch/>
        </p:blipFill>
        <p:spPr>
          <a:xfrm>
            <a:off x="1623060" y="2437142"/>
            <a:ext cx="10224919" cy="3552496"/>
          </a:xfrm>
          <a:prstGeom prst="rect">
            <a:avLst/>
          </a:prstGeom>
        </p:spPr>
      </p:pic>
    </p:spTree>
    <p:custDataLst>
      <p:tags r:id="rId1"/>
    </p:custDataLst>
    <p:extLst>
      <p:ext uri="{BB962C8B-B14F-4D97-AF65-F5344CB8AC3E}">
        <p14:creationId xmlns:p14="http://schemas.microsoft.com/office/powerpoint/2010/main" val="2377167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EB65-7C80-42FC-B992-AD122A3BB692}"/>
              </a:ext>
            </a:extLst>
          </p:cNvPr>
          <p:cNvSpPr>
            <a:spLocks noGrp="1"/>
          </p:cNvSpPr>
          <p:nvPr>
            <p:ph type="title"/>
          </p:nvPr>
        </p:nvSpPr>
        <p:spPr/>
        <p:txBody>
          <a:bodyPr/>
          <a:lstStyle/>
          <a:p>
            <a:r>
              <a:rPr lang="en-US" dirty="0" smtClean="0"/>
              <a:t>Pictograms (Cont.)</a:t>
            </a:r>
            <a:endParaRPr lang="en-US" dirty="0"/>
          </a:p>
        </p:txBody>
      </p:sp>
      <p:pic>
        <p:nvPicPr>
          <p:cNvPr id="15" name="Picture 14" title="Text box">
            <a:extLst>
              <a:ext uri="{FF2B5EF4-FFF2-40B4-BE49-F238E27FC236}">
                <a16:creationId xmlns:a16="http://schemas.microsoft.com/office/drawing/2014/main" id="{B49C501B-DBFE-4382-A890-ED4C74A737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diamond shape around label">
            <a:extLst>
              <a:ext uri="{FF2B5EF4-FFF2-40B4-BE49-F238E27FC236}">
                <a16:creationId xmlns:a16="http://schemas.microsoft.com/office/drawing/2014/main" id="{585CDAAB-7CC4-4AD6-862D-3AE1A7F05D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diamond shape around label">
            <a:extLst>
              <a:ext uri="{FF2B5EF4-FFF2-40B4-BE49-F238E27FC236}">
                <a16:creationId xmlns:a16="http://schemas.microsoft.com/office/drawing/2014/main" id="{E9B28CC2-46C0-4840-BA1B-A27FB31ED9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diamond shape around label">
            <a:extLst>
              <a:ext uri="{FF2B5EF4-FFF2-40B4-BE49-F238E27FC236}">
                <a16:creationId xmlns:a16="http://schemas.microsoft.com/office/drawing/2014/main" id="{9F38BEB4-BF13-4990-99DE-69E35E9161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9" name="Picture 18" title="diamond shape around label">
            <a:extLst>
              <a:ext uri="{FF2B5EF4-FFF2-40B4-BE49-F238E27FC236}">
                <a16:creationId xmlns:a16="http://schemas.microsoft.com/office/drawing/2014/main" id="{09FD9F1E-4945-4B64-B9D4-6C325159A4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0" name="Picture 19" title="diamond shape around label">
            <a:extLst>
              <a:ext uri="{FF2B5EF4-FFF2-40B4-BE49-F238E27FC236}">
                <a16:creationId xmlns:a16="http://schemas.microsoft.com/office/drawing/2014/main" id="{88D71074-75CE-42E8-8B18-8ECC57121249}"/>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diamond shape around label">
            <a:extLst>
              <a:ext uri="{FF2B5EF4-FFF2-40B4-BE49-F238E27FC236}">
                <a16:creationId xmlns:a16="http://schemas.microsoft.com/office/drawing/2014/main" id="{1F96C3B9-D3F2-4305-ACD3-957D56200FF3}"/>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diamond shape around label">
            <a:extLst>
              <a:ext uri="{FF2B5EF4-FFF2-40B4-BE49-F238E27FC236}">
                <a16:creationId xmlns:a16="http://schemas.microsoft.com/office/drawing/2014/main" id="{BC3EA0BE-F2FB-416E-8909-E96DC23B006F}"/>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diamond shape around label">
            <a:extLst>
              <a:ext uri="{FF2B5EF4-FFF2-40B4-BE49-F238E27FC236}">
                <a16:creationId xmlns:a16="http://schemas.microsoft.com/office/drawing/2014/main" id="{4F2DAD52-A84D-4663-A34D-375795430C88}"/>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sp>
        <p:nvSpPr>
          <p:cNvPr id="25" name="TextBox 24">
            <a:extLst>
              <a:ext uri="{FF2B5EF4-FFF2-40B4-BE49-F238E27FC236}">
                <a16:creationId xmlns:a16="http://schemas.microsoft.com/office/drawing/2014/main" id="{2E11B805-B5CE-4FA6-8441-3A0916607469}"/>
              </a:ext>
            </a:extLst>
          </p:cNvPr>
          <p:cNvSpPr txBox="1"/>
          <p:nvPr/>
        </p:nvSpPr>
        <p:spPr>
          <a:xfrm>
            <a:off x="784578" y="1794768"/>
            <a:ext cx="3368159" cy="400110"/>
          </a:xfrm>
          <a:prstGeom prst="rect">
            <a:avLst/>
          </a:prstGeom>
          <a:noFill/>
        </p:spPr>
        <p:txBody>
          <a:bodyPr wrap="square" rtlCol="0">
            <a:spAutoFit/>
          </a:bodyPr>
          <a:lstStyle/>
          <a:p>
            <a:r>
              <a:rPr lang="en-US" sz="2000" b="1" dirty="0"/>
              <a:t>PHYSICAL HAZARDS</a:t>
            </a:r>
          </a:p>
        </p:txBody>
      </p:sp>
      <p:pic>
        <p:nvPicPr>
          <p:cNvPr id="4" name="Picture 3" title="pictograms"/>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4234" y="2182506"/>
            <a:ext cx="11705335" cy="4139543"/>
          </a:xfrm>
          <a:prstGeom prst="rect">
            <a:avLst/>
          </a:prstGeom>
        </p:spPr>
      </p:pic>
    </p:spTree>
    <p:custDataLst>
      <p:tags r:id="rId1"/>
    </p:custDataLst>
    <p:extLst>
      <p:ext uri="{BB962C8B-B14F-4D97-AF65-F5344CB8AC3E}">
        <p14:creationId xmlns:p14="http://schemas.microsoft.com/office/powerpoint/2010/main" val="3612517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60A9-114D-42DD-BBE2-EBD7B0209400}"/>
              </a:ext>
            </a:extLst>
          </p:cNvPr>
          <p:cNvSpPr>
            <a:spLocks noGrp="1"/>
          </p:cNvSpPr>
          <p:nvPr>
            <p:ph type="title"/>
          </p:nvPr>
        </p:nvSpPr>
        <p:spPr/>
        <p:txBody>
          <a:bodyPr/>
          <a:lstStyle/>
          <a:p>
            <a:r>
              <a:rPr lang="en-US" dirty="0"/>
              <a:t>Pictograms (Cont</a:t>
            </a:r>
            <a:r>
              <a:rPr lang="en-US" dirty="0" smtClean="0"/>
              <a:t>.) </a:t>
            </a:r>
            <a:endParaRPr lang="en-US" dirty="0"/>
          </a:p>
        </p:txBody>
      </p:sp>
      <p:grpSp>
        <p:nvGrpSpPr>
          <p:cNvPr id="25" name="Group 24" title="grouping of labels">
            <a:extLst>
              <a:ext uri="{FF2B5EF4-FFF2-40B4-BE49-F238E27FC236}">
                <a16:creationId xmlns:a16="http://schemas.microsoft.com/office/drawing/2014/main" id="{337C11E7-81AC-4C4D-A5A5-F2D51DBBA223}"/>
              </a:ext>
            </a:extLst>
          </p:cNvPr>
          <p:cNvGrpSpPr/>
          <p:nvPr/>
        </p:nvGrpSpPr>
        <p:grpSpPr>
          <a:xfrm>
            <a:off x="933190" y="2400618"/>
            <a:ext cx="9147268" cy="4114800"/>
            <a:chOff x="264234" y="2194878"/>
            <a:chExt cx="9147268" cy="4114800"/>
          </a:xfrm>
        </p:grpSpPr>
        <p:pic>
          <p:nvPicPr>
            <p:cNvPr id="18" name="Picture 17" title="hidden image of another label">
              <a:extLst>
                <a:ext uri="{FF2B5EF4-FFF2-40B4-BE49-F238E27FC236}">
                  <a16:creationId xmlns:a16="http://schemas.microsoft.com/office/drawing/2014/main" id="{0E576884-3356-4F16-9638-6011E3B9730A}"/>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9" name="Picture 18" title="grayed out label">
              <a:extLst>
                <a:ext uri="{FF2B5EF4-FFF2-40B4-BE49-F238E27FC236}">
                  <a16:creationId xmlns:a16="http://schemas.microsoft.com/office/drawing/2014/main" id="{186C9BC9-F9E9-43A6-B12B-D499400FB3BE}"/>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20" name="Picture 19" title="grayed out label">
              <a:extLst>
                <a:ext uri="{FF2B5EF4-FFF2-40B4-BE49-F238E27FC236}">
                  <a16:creationId xmlns:a16="http://schemas.microsoft.com/office/drawing/2014/main" id="{CCD3592A-239A-4F10-A682-A270C3B9070B}"/>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1" name="Picture 20" title="grayed out label">
              <a:extLst>
                <a:ext uri="{FF2B5EF4-FFF2-40B4-BE49-F238E27FC236}">
                  <a16:creationId xmlns:a16="http://schemas.microsoft.com/office/drawing/2014/main" id="{B365D3A1-0F72-4A7A-A32D-4D1996B4F1D3}"/>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2" name="Picture 21" title="grayed out label">
              <a:extLst>
                <a:ext uri="{FF2B5EF4-FFF2-40B4-BE49-F238E27FC236}">
                  <a16:creationId xmlns:a16="http://schemas.microsoft.com/office/drawing/2014/main" id="{94EFC45F-3FE0-4CD9-B989-3ACB262472EF}"/>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3" name="Picture 22" title="grayed out label">
              <a:extLst>
                <a:ext uri="{FF2B5EF4-FFF2-40B4-BE49-F238E27FC236}">
                  <a16:creationId xmlns:a16="http://schemas.microsoft.com/office/drawing/2014/main" id="{98829CB6-8D73-4147-817C-291C5D3C968C}"/>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4" name="Picture 23" title="grayed out label">
              <a:extLst>
                <a:ext uri="{FF2B5EF4-FFF2-40B4-BE49-F238E27FC236}">
                  <a16:creationId xmlns:a16="http://schemas.microsoft.com/office/drawing/2014/main" id="{D5D32A9F-71CF-4F9D-91C3-2DFDADE116F0}"/>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pic>
        <p:nvPicPr>
          <p:cNvPr id="5" name="Picture 4" title="Image of expoding bomb label">
            <a:extLst>
              <a:ext uri="{FF2B5EF4-FFF2-40B4-BE49-F238E27FC236}">
                <a16:creationId xmlns:a16="http://schemas.microsoft.com/office/drawing/2014/main" id="{1DA9DB42-5E28-4E08-8E2F-9945D729CA1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5350" y="2274888"/>
            <a:ext cx="1373505" cy="1371600"/>
          </a:xfrm>
          <a:prstGeom prst="rect">
            <a:avLst/>
          </a:prstGeom>
        </p:spPr>
      </p:pic>
      <p:pic>
        <p:nvPicPr>
          <p:cNvPr id="8" name="Picture 7" title="pictograms"/>
          <p:cNvPicPr>
            <a:picLocks noChangeAspect="1"/>
          </p:cNvPicPr>
          <p:nvPr/>
        </p:nvPicPr>
        <p:blipFill rotWithShape="1">
          <a:blip r:embed="rId11" cstate="email">
            <a:extLst>
              <a:ext uri="{28A0092B-C50C-407E-A947-70E740481C1C}">
                <a14:useLocalDpi xmlns:a14="http://schemas.microsoft.com/office/drawing/2010/main"/>
              </a:ext>
            </a:extLst>
          </a:blip>
          <a:srcRect l="12158" t="5545" r="26592" b="71290"/>
          <a:stretch/>
        </p:blipFill>
        <p:spPr>
          <a:xfrm>
            <a:off x="2366010" y="2526030"/>
            <a:ext cx="6160770" cy="822960"/>
          </a:xfrm>
          <a:prstGeom prst="rect">
            <a:avLst/>
          </a:prstGeom>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spTree>
    <p:custDataLst>
      <p:tags r:id="rId1"/>
    </p:custDataLst>
    <p:extLst>
      <p:ext uri="{BB962C8B-B14F-4D97-AF65-F5344CB8AC3E}">
        <p14:creationId xmlns:p14="http://schemas.microsoft.com/office/powerpoint/2010/main" val="4165602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title="Text box">
            <a:extLst>
              <a:ext uri="{FF2B5EF4-FFF2-40B4-BE49-F238E27FC236}">
                <a16:creationId xmlns:a16="http://schemas.microsoft.com/office/drawing/2014/main" id="{185E9242-8A79-44C4-828A-55231DCB4345}"/>
              </a:ext>
            </a:extLst>
          </p:cNvPr>
          <p:cNvGrpSpPr/>
          <p:nvPr/>
        </p:nvGrpSpPr>
        <p:grpSpPr>
          <a:xfrm>
            <a:off x="264234" y="2114868"/>
            <a:ext cx="9147268" cy="4194810"/>
            <a:chOff x="264234" y="2114868"/>
            <a:chExt cx="9147268" cy="4194810"/>
          </a:xfrm>
        </p:grpSpPr>
        <p:pic>
          <p:nvPicPr>
            <p:cNvPr id="14" name="Picture 13" title="grayed out label">
              <a:extLst>
                <a:ext uri="{FF2B5EF4-FFF2-40B4-BE49-F238E27FC236}">
                  <a16:creationId xmlns:a16="http://schemas.microsoft.com/office/drawing/2014/main" id="{38876222-EEFD-4786-A0BB-FC52DB290261}"/>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14868"/>
              <a:ext cx="1373505" cy="1371600"/>
            </a:xfrm>
            <a:prstGeom prst="rect">
              <a:avLst/>
            </a:prstGeom>
          </p:spPr>
        </p:pic>
        <p:pic>
          <p:nvPicPr>
            <p:cNvPr id="15" name="Picture 14" title="Image of flammable">
              <a:extLst>
                <a:ext uri="{FF2B5EF4-FFF2-40B4-BE49-F238E27FC236}">
                  <a16:creationId xmlns:a16="http://schemas.microsoft.com/office/drawing/2014/main" id="{972D14AF-9836-44FE-98A0-F48A166F2E75}"/>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6" name="Picture 15" title="grayed out label">
              <a:extLst>
                <a:ext uri="{FF2B5EF4-FFF2-40B4-BE49-F238E27FC236}">
                  <a16:creationId xmlns:a16="http://schemas.microsoft.com/office/drawing/2014/main" id="{87CEBECF-77FF-4F0D-81FF-08660AA4B1D8}"/>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7" name="Picture 16" title="grayed out label">
              <a:extLst>
                <a:ext uri="{FF2B5EF4-FFF2-40B4-BE49-F238E27FC236}">
                  <a16:creationId xmlns:a16="http://schemas.microsoft.com/office/drawing/2014/main" id="{3D0030AE-9B8F-4B90-A5DE-614FB09A31D9}"/>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8" name="Picture 17" title="grayed out label">
              <a:extLst>
                <a:ext uri="{FF2B5EF4-FFF2-40B4-BE49-F238E27FC236}">
                  <a16:creationId xmlns:a16="http://schemas.microsoft.com/office/drawing/2014/main" id="{0A80C0D5-FEEB-4F71-98DE-38D73E497C39}"/>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19" name="Picture 18" title="grayed out label">
              <a:extLst>
                <a:ext uri="{FF2B5EF4-FFF2-40B4-BE49-F238E27FC236}">
                  <a16:creationId xmlns:a16="http://schemas.microsoft.com/office/drawing/2014/main" id="{80B976D3-4B68-4013-AADA-8EEC1CBBC289}"/>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0" name="Picture 19" title="grayed out label">
              <a:extLst>
                <a:ext uri="{FF2B5EF4-FFF2-40B4-BE49-F238E27FC236}">
                  <a16:creationId xmlns:a16="http://schemas.microsoft.com/office/drawing/2014/main" id="{BD00F636-8E67-4095-8B68-92338515522A}"/>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1" name="Picture 20" title="grayed out label">
              <a:extLst>
                <a:ext uri="{FF2B5EF4-FFF2-40B4-BE49-F238E27FC236}">
                  <a16:creationId xmlns:a16="http://schemas.microsoft.com/office/drawing/2014/main" id="{3735808A-918C-4A02-B85C-7A57A2F80326}"/>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2" name="Picture 21" title="grayed out label">
              <a:extLst>
                <a:ext uri="{FF2B5EF4-FFF2-40B4-BE49-F238E27FC236}">
                  <a16:creationId xmlns:a16="http://schemas.microsoft.com/office/drawing/2014/main" id="{1756AA2E-6716-4C57-B8C2-7751D6B11386}"/>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sp>
        <p:nvSpPr>
          <p:cNvPr id="2" name="Title 1">
            <a:extLst>
              <a:ext uri="{FF2B5EF4-FFF2-40B4-BE49-F238E27FC236}">
                <a16:creationId xmlns:a16="http://schemas.microsoft.com/office/drawing/2014/main" id="{96C8D067-17B4-494F-A901-54BA9135AC53}"/>
              </a:ext>
            </a:extLst>
          </p:cNvPr>
          <p:cNvSpPr>
            <a:spLocks noGrp="1"/>
          </p:cNvSpPr>
          <p:nvPr>
            <p:ph type="title"/>
          </p:nvPr>
        </p:nvSpPr>
        <p:spPr/>
        <p:txBody>
          <a:bodyPr/>
          <a:lstStyle/>
          <a:p>
            <a:r>
              <a:rPr lang="en-US" dirty="0"/>
              <a:t>Pictograms (Cont</a:t>
            </a:r>
            <a:r>
              <a:rPr lang="en-US" dirty="0" smtClean="0"/>
              <a:t>.)  </a:t>
            </a:r>
            <a:endParaRPr lang="en-US" dirty="0"/>
          </a:p>
        </p:txBody>
      </p:sp>
      <p:pic>
        <p:nvPicPr>
          <p:cNvPr id="6" name="Picture 5" title="Flamemable label">
            <a:extLst>
              <a:ext uri="{FF2B5EF4-FFF2-40B4-BE49-F238E27FC236}">
                <a16:creationId xmlns:a16="http://schemas.microsoft.com/office/drawing/2014/main" id="{8CA87EEA-02B4-4CB1-A7AA-7E3E6D1B96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3" name="Picture 2" title="pictograms"/>
          <p:cNvPicPr>
            <a:picLocks noChangeAspect="1"/>
          </p:cNvPicPr>
          <p:nvPr/>
        </p:nvPicPr>
        <p:blipFill rotWithShape="1">
          <a:blip r:embed="rId12" cstate="email">
            <a:extLst>
              <a:ext uri="{28A0092B-C50C-407E-A947-70E740481C1C}">
                <a14:useLocalDpi xmlns:a14="http://schemas.microsoft.com/office/drawing/2010/main"/>
              </a:ext>
            </a:extLst>
          </a:blip>
          <a:srcRect l="45358" b="48767"/>
          <a:stretch/>
        </p:blipFill>
        <p:spPr>
          <a:xfrm>
            <a:off x="5143500" y="1723271"/>
            <a:ext cx="5496092" cy="1820029"/>
          </a:xfrm>
          <a:prstGeom prst="rect">
            <a:avLst/>
          </a:prstGeom>
          <a:noFill/>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spTree>
    <p:custDataLst>
      <p:tags r:id="rId1"/>
    </p:custDataLst>
    <p:extLst>
      <p:ext uri="{BB962C8B-B14F-4D97-AF65-F5344CB8AC3E}">
        <p14:creationId xmlns:p14="http://schemas.microsoft.com/office/powerpoint/2010/main" val="1610319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6614-0B80-49E9-AF37-BFB713A8E79E}"/>
              </a:ext>
            </a:extLst>
          </p:cNvPr>
          <p:cNvSpPr>
            <a:spLocks noGrp="1"/>
          </p:cNvSpPr>
          <p:nvPr>
            <p:ph type="title"/>
          </p:nvPr>
        </p:nvSpPr>
        <p:spPr/>
        <p:txBody>
          <a:bodyPr/>
          <a:lstStyle/>
          <a:p>
            <a:r>
              <a:rPr lang="en-US" dirty="0"/>
              <a:t>Pictograms (Cont</a:t>
            </a:r>
            <a:r>
              <a:rPr lang="en-US" dirty="0" smtClean="0"/>
              <a:t>.)   </a:t>
            </a:r>
            <a:endParaRPr lang="en-US" dirty="0"/>
          </a:p>
        </p:txBody>
      </p:sp>
      <p:grpSp>
        <p:nvGrpSpPr>
          <p:cNvPr id="14" name="Group 13" title="text box">
            <a:extLst>
              <a:ext uri="{FF2B5EF4-FFF2-40B4-BE49-F238E27FC236}">
                <a16:creationId xmlns:a16="http://schemas.microsoft.com/office/drawing/2014/main" id="{EE979C1E-AC4F-46CD-9B03-68B521C7C0A7}"/>
              </a:ext>
            </a:extLst>
          </p:cNvPr>
          <p:cNvGrpSpPr/>
          <p:nvPr/>
        </p:nvGrpSpPr>
        <p:grpSpPr>
          <a:xfrm>
            <a:off x="275664" y="2206308"/>
            <a:ext cx="9147268" cy="4114800"/>
            <a:chOff x="264234" y="2194878"/>
            <a:chExt cx="9147268" cy="4114800"/>
          </a:xfrm>
        </p:grpSpPr>
        <p:pic>
          <p:nvPicPr>
            <p:cNvPr id="15" name="Picture 14" title="grayed out label">
              <a:extLst>
                <a:ext uri="{FF2B5EF4-FFF2-40B4-BE49-F238E27FC236}">
                  <a16:creationId xmlns:a16="http://schemas.microsoft.com/office/drawing/2014/main" id="{6B2D4988-3CD6-45EC-8535-F4151197F469}"/>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grayed out label">
              <a:extLst>
                <a:ext uri="{FF2B5EF4-FFF2-40B4-BE49-F238E27FC236}">
                  <a16:creationId xmlns:a16="http://schemas.microsoft.com/office/drawing/2014/main" id="{3DB5C488-E52D-43E6-AC84-08E9BF467571}"/>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grayed out label">
              <a:extLst>
                <a:ext uri="{FF2B5EF4-FFF2-40B4-BE49-F238E27FC236}">
                  <a16:creationId xmlns:a16="http://schemas.microsoft.com/office/drawing/2014/main" id="{F08C05FE-7C86-4B5C-BF44-A472AF358ADE}"/>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grayed out label">
              <a:extLst>
                <a:ext uri="{FF2B5EF4-FFF2-40B4-BE49-F238E27FC236}">
                  <a16:creationId xmlns:a16="http://schemas.microsoft.com/office/drawing/2014/main" id="{9AC9FF99-844D-43B6-BB66-0D4761B686F7}"/>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9" name="Picture 18" title="grayed out label">
              <a:extLst>
                <a:ext uri="{FF2B5EF4-FFF2-40B4-BE49-F238E27FC236}">
                  <a16:creationId xmlns:a16="http://schemas.microsoft.com/office/drawing/2014/main" id="{6729C394-FA0A-4FF6-B6A0-69F9D285B4B5}"/>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0" name="Picture 19" title="grayed out label">
              <a:extLst>
                <a:ext uri="{FF2B5EF4-FFF2-40B4-BE49-F238E27FC236}">
                  <a16:creationId xmlns:a16="http://schemas.microsoft.com/office/drawing/2014/main" id="{1A0952CB-34F5-43EB-9ED5-DBF67DF522BB}"/>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grayed out label">
              <a:extLst>
                <a:ext uri="{FF2B5EF4-FFF2-40B4-BE49-F238E27FC236}">
                  <a16:creationId xmlns:a16="http://schemas.microsoft.com/office/drawing/2014/main" id="{CEFC9656-96BB-4208-8FC7-0453C981DBA2}"/>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grayed out label">
              <a:extLst>
                <a:ext uri="{FF2B5EF4-FFF2-40B4-BE49-F238E27FC236}">
                  <a16:creationId xmlns:a16="http://schemas.microsoft.com/office/drawing/2014/main" id="{8F820986-369A-410B-91E2-477A9A56BF85}"/>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grayed out label">
              <a:extLst>
                <a:ext uri="{FF2B5EF4-FFF2-40B4-BE49-F238E27FC236}">
                  <a16:creationId xmlns:a16="http://schemas.microsoft.com/office/drawing/2014/main" id="{CC2D5DF5-CE48-4149-9DAB-EE1D547B58D8}"/>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pic>
        <p:nvPicPr>
          <p:cNvPr id="7" name="Picture 6" title="Flame over circle oxidizer label">
            <a:extLst>
              <a:ext uri="{FF2B5EF4-FFF2-40B4-BE49-F238E27FC236}">
                <a16:creationId xmlns:a16="http://schemas.microsoft.com/office/drawing/2014/main" id="{EC302C3A-8F78-45D5-ADB3-BFAC706139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3" name="Picture 2" title="pictograms"/>
          <p:cNvPicPr>
            <a:picLocks noChangeAspect="1"/>
          </p:cNvPicPr>
          <p:nvPr/>
        </p:nvPicPr>
        <p:blipFill rotWithShape="1">
          <a:blip r:embed="rId12" cstate="email">
            <a:extLst>
              <a:ext uri="{28A0092B-C50C-407E-A947-70E740481C1C}">
                <a14:useLocalDpi xmlns:a14="http://schemas.microsoft.com/office/drawing/2010/main"/>
              </a:ext>
            </a:extLst>
          </a:blip>
          <a:srcRect l="78089" b="58166"/>
          <a:stretch/>
        </p:blipFill>
        <p:spPr>
          <a:xfrm>
            <a:off x="9406890" y="2137142"/>
            <a:ext cx="2203918" cy="1486168"/>
          </a:xfrm>
          <a:prstGeom prst="rect">
            <a:avLst/>
          </a:prstGeom>
        </p:spPr>
      </p:pic>
    </p:spTree>
    <p:custDataLst>
      <p:tags r:id="rId1"/>
    </p:custDataLst>
    <p:extLst>
      <p:ext uri="{BB962C8B-B14F-4D97-AF65-F5344CB8AC3E}">
        <p14:creationId xmlns:p14="http://schemas.microsoft.com/office/powerpoint/2010/main" val="3257731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C686-3D8C-4950-9900-57AD0C7D6262}"/>
              </a:ext>
            </a:extLst>
          </p:cNvPr>
          <p:cNvSpPr>
            <a:spLocks noGrp="1"/>
          </p:cNvSpPr>
          <p:nvPr>
            <p:ph type="title"/>
          </p:nvPr>
        </p:nvSpPr>
        <p:spPr/>
        <p:txBody>
          <a:bodyPr/>
          <a:lstStyle/>
          <a:p>
            <a:r>
              <a:rPr lang="en-US" dirty="0"/>
              <a:t>Pictograms (Cont</a:t>
            </a:r>
            <a:r>
              <a:rPr lang="en-US" dirty="0" smtClean="0"/>
              <a:t>.)    </a:t>
            </a:r>
            <a:endParaRPr lang="en-US" dirty="0"/>
          </a:p>
        </p:txBody>
      </p:sp>
      <p:grpSp>
        <p:nvGrpSpPr>
          <p:cNvPr id="14" name="Group 13" title="pictograms ">
            <a:extLst>
              <a:ext uri="{FF2B5EF4-FFF2-40B4-BE49-F238E27FC236}">
                <a16:creationId xmlns:a16="http://schemas.microsoft.com/office/drawing/2014/main" id="{9FCE1876-C21E-4197-9F51-0690A8AFB584}"/>
              </a:ext>
            </a:extLst>
          </p:cNvPr>
          <p:cNvGrpSpPr/>
          <p:nvPr/>
        </p:nvGrpSpPr>
        <p:grpSpPr>
          <a:xfrm>
            <a:off x="264234" y="2194878"/>
            <a:ext cx="9147268" cy="4114800"/>
            <a:chOff x="264234" y="2194878"/>
            <a:chExt cx="9147268" cy="4114800"/>
          </a:xfrm>
        </p:grpSpPr>
        <p:pic>
          <p:nvPicPr>
            <p:cNvPr id="15" name="Picture 14" title="pictogram">
              <a:extLst>
                <a:ext uri="{FF2B5EF4-FFF2-40B4-BE49-F238E27FC236}">
                  <a16:creationId xmlns:a16="http://schemas.microsoft.com/office/drawing/2014/main" id="{2DD513F4-F4D0-4D3E-9D7A-2684A68AE32C}"/>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pictogram">
              <a:extLst>
                <a:ext uri="{FF2B5EF4-FFF2-40B4-BE49-F238E27FC236}">
                  <a16:creationId xmlns:a16="http://schemas.microsoft.com/office/drawing/2014/main" id="{C44654A6-CE03-4D3F-AAC0-0789B5C21AAD}"/>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pictogram">
              <a:extLst>
                <a:ext uri="{FF2B5EF4-FFF2-40B4-BE49-F238E27FC236}">
                  <a16:creationId xmlns:a16="http://schemas.microsoft.com/office/drawing/2014/main" id="{A166233F-21E9-4D9F-9A6F-15E8371AA4FB}"/>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pictogram - gas cylinder - Compressed gases">
              <a:extLst>
                <a:ext uri="{FF2B5EF4-FFF2-40B4-BE49-F238E27FC236}">
                  <a16:creationId xmlns:a16="http://schemas.microsoft.com/office/drawing/2014/main" id="{F7501D4B-E9AE-4163-B505-D9611969A9D7}"/>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9" name="Picture 18" title="gases under pressure">
              <a:extLst>
                <a:ext uri="{FF2B5EF4-FFF2-40B4-BE49-F238E27FC236}">
                  <a16:creationId xmlns:a16="http://schemas.microsoft.com/office/drawing/2014/main" id="{79B2A3FA-948E-4B1A-8379-0F704372AACB}"/>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0" name="Picture 19" title="pictogram ">
              <a:extLst>
                <a:ext uri="{FF2B5EF4-FFF2-40B4-BE49-F238E27FC236}">
                  <a16:creationId xmlns:a16="http://schemas.microsoft.com/office/drawing/2014/main" id="{70421E9A-62A2-4A9F-8AFB-58A8E089E20A}"/>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pictogram - exclamation mark">
              <a:extLst>
                <a:ext uri="{FF2B5EF4-FFF2-40B4-BE49-F238E27FC236}">
                  <a16:creationId xmlns:a16="http://schemas.microsoft.com/office/drawing/2014/main" id="{27968D2A-1947-4F97-9156-D59A76479987}"/>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pictogram">
              <a:extLst>
                <a:ext uri="{FF2B5EF4-FFF2-40B4-BE49-F238E27FC236}">
                  <a16:creationId xmlns:a16="http://schemas.microsoft.com/office/drawing/2014/main" id="{AE90C574-F5A0-4290-8E5B-74590676D5A0}"/>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pictogram">
              <a:extLst>
                <a:ext uri="{FF2B5EF4-FFF2-40B4-BE49-F238E27FC236}">
                  <a16:creationId xmlns:a16="http://schemas.microsoft.com/office/drawing/2014/main" id="{DD99DF3C-9470-4326-96EC-49E2A74FA1BD}"/>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pic>
        <p:nvPicPr>
          <p:cNvPr id="8" name="Picture 7" title="pictogram - gas cylinder - compressed gases">
            <a:extLst>
              <a:ext uri="{FF2B5EF4-FFF2-40B4-BE49-F238E27FC236}">
                <a16:creationId xmlns:a16="http://schemas.microsoft.com/office/drawing/2014/main" id="{635400AE-4565-4A50-BF93-5B8CD0A91F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6" name="Content Placeholder 5" title="pictograms - gas cylinder - compressed gases - gases under pressure"/>
          <p:cNvPicPr>
            <a:picLocks noGrp="1" noChangeAspect="1"/>
          </p:cNvPicPr>
          <p:nvPr>
            <p:ph idx="1"/>
          </p:nvPr>
        </p:nvPicPr>
        <p:blipFill rotWithShape="1">
          <a:blip r:embed="rId12"/>
          <a:srcRect/>
          <a:stretch/>
        </p:blipFill>
        <p:spPr>
          <a:xfrm>
            <a:off x="1417320" y="3463290"/>
            <a:ext cx="6286500" cy="1463040"/>
          </a:xfrm>
          <a:prstGeom prst="rect">
            <a:avLst/>
          </a:prstGeom>
          <a:effectLst>
            <a:glow rad="127000">
              <a:schemeClr val="accent1">
                <a:alpha val="0"/>
              </a:schemeClr>
            </a:glow>
            <a:outerShdw blurRad="50800" dist="50800" dir="5400000" algn="ctr" rotWithShape="0">
              <a:srgbClr val="000000">
                <a:alpha val="0"/>
              </a:srgbClr>
            </a:outerShdw>
            <a:reflection stA="0" endPos="0" dist="50800" dir="5400000" sy="-100000" algn="bl" rotWithShape="0"/>
          </a:effectLst>
        </p:spPr>
      </p:pic>
    </p:spTree>
    <p:custDataLst>
      <p:tags r:id="rId1"/>
    </p:custDataLst>
    <p:extLst>
      <p:ext uri="{BB962C8B-B14F-4D97-AF65-F5344CB8AC3E}">
        <p14:creationId xmlns:p14="http://schemas.microsoft.com/office/powerpoint/2010/main" val="46694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title="pictograms">
            <a:extLst>
              <a:ext uri="{FF2B5EF4-FFF2-40B4-BE49-F238E27FC236}">
                <a16:creationId xmlns:a16="http://schemas.microsoft.com/office/drawing/2014/main" id="{09344969-5644-4E50-BB5D-A2B3326DB881}"/>
              </a:ext>
            </a:extLst>
          </p:cNvPr>
          <p:cNvGrpSpPr/>
          <p:nvPr/>
        </p:nvGrpSpPr>
        <p:grpSpPr>
          <a:xfrm>
            <a:off x="264234" y="2194878"/>
            <a:ext cx="9147268" cy="4114800"/>
            <a:chOff x="264234" y="2194878"/>
            <a:chExt cx="9147268" cy="4114800"/>
          </a:xfrm>
        </p:grpSpPr>
        <p:pic>
          <p:nvPicPr>
            <p:cNvPr id="15" name="Picture 14" title="pictogram">
              <a:extLst>
                <a:ext uri="{FF2B5EF4-FFF2-40B4-BE49-F238E27FC236}">
                  <a16:creationId xmlns:a16="http://schemas.microsoft.com/office/drawing/2014/main" id="{FCFC0F7B-8146-4954-AE56-F462DF8D243D}"/>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pictogram">
              <a:extLst>
                <a:ext uri="{FF2B5EF4-FFF2-40B4-BE49-F238E27FC236}">
                  <a16:creationId xmlns:a16="http://schemas.microsoft.com/office/drawing/2014/main" id="{DB735805-0D24-4E00-9BAC-037344F0A60A}"/>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pictogram">
              <a:extLst>
                <a:ext uri="{FF2B5EF4-FFF2-40B4-BE49-F238E27FC236}">
                  <a16:creationId xmlns:a16="http://schemas.microsoft.com/office/drawing/2014/main" id="{8DBB00BB-7CC6-4A6E-A572-EB843B8A1310}"/>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pictogram">
              <a:extLst>
                <a:ext uri="{FF2B5EF4-FFF2-40B4-BE49-F238E27FC236}">
                  <a16:creationId xmlns:a16="http://schemas.microsoft.com/office/drawing/2014/main" id="{E2BDA7B5-5AB6-47D4-B8E9-0CD122D5A89C}"/>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9" name="Picture 18" title="pictogram - corrosion - corrosives">
              <a:extLst>
                <a:ext uri="{FF2B5EF4-FFF2-40B4-BE49-F238E27FC236}">
                  <a16:creationId xmlns:a16="http://schemas.microsoft.com/office/drawing/2014/main" id="{F539BBD5-B343-401E-A071-77927D499EF5}"/>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0" name="Picture 19" title="skin corrosion/skin burns/eye damage/corrosive to metals">
              <a:extLst>
                <a:ext uri="{FF2B5EF4-FFF2-40B4-BE49-F238E27FC236}">
                  <a16:creationId xmlns:a16="http://schemas.microsoft.com/office/drawing/2014/main" id="{A45FF9DB-01CA-4591-8C05-D76E8168FF9B}"/>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pictogram">
              <a:extLst>
                <a:ext uri="{FF2B5EF4-FFF2-40B4-BE49-F238E27FC236}">
                  <a16:creationId xmlns:a16="http://schemas.microsoft.com/office/drawing/2014/main" id="{82BBF849-E1C8-4C4E-AB42-D24EDEE72B60}"/>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pictogram">
              <a:extLst>
                <a:ext uri="{FF2B5EF4-FFF2-40B4-BE49-F238E27FC236}">
                  <a16:creationId xmlns:a16="http://schemas.microsoft.com/office/drawing/2014/main" id="{FA122E95-9A6C-41F7-AF83-E6825D616B98}"/>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pictogram">
              <a:extLst>
                <a:ext uri="{FF2B5EF4-FFF2-40B4-BE49-F238E27FC236}">
                  <a16:creationId xmlns:a16="http://schemas.microsoft.com/office/drawing/2014/main" id="{8ECFA991-3F08-4476-9F98-27A2E96DF35B}"/>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sp>
        <p:nvSpPr>
          <p:cNvPr id="2" name="Title 1">
            <a:extLst>
              <a:ext uri="{FF2B5EF4-FFF2-40B4-BE49-F238E27FC236}">
                <a16:creationId xmlns:a16="http://schemas.microsoft.com/office/drawing/2014/main" id="{5943F704-7E7E-4508-A6D6-8EA9E388AC58}"/>
              </a:ext>
            </a:extLst>
          </p:cNvPr>
          <p:cNvSpPr>
            <a:spLocks noGrp="1"/>
          </p:cNvSpPr>
          <p:nvPr>
            <p:ph type="title"/>
          </p:nvPr>
        </p:nvSpPr>
        <p:spPr/>
        <p:txBody>
          <a:bodyPr/>
          <a:lstStyle/>
          <a:p>
            <a:r>
              <a:rPr lang="en-US" dirty="0" smtClean="0"/>
              <a:t> Pictograms </a:t>
            </a:r>
            <a:r>
              <a:rPr lang="en-US" dirty="0"/>
              <a:t>(Cont.)</a:t>
            </a:r>
          </a:p>
        </p:txBody>
      </p:sp>
      <p:pic>
        <p:nvPicPr>
          <p:cNvPr id="9" name="Picture 8" title="pictogram - corrosion - corrosives">
            <a:extLst>
              <a:ext uri="{FF2B5EF4-FFF2-40B4-BE49-F238E27FC236}">
                <a16:creationId xmlns:a16="http://schemas.microsoft.com/office/drawing/2014/main" id="{260BB7F3-2145-4EE7-AD8D-F349CEAD07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3019" y="3574098"/>
            <a:ext cx="1371600" cy="1371600"/>
          </a:xfrm>
          <a:prstGeom prst="rect">
            <a:avLst/>
          </a:prstGeom>
        </p:spPr>
      </p:pic>
      <p:pic>
        <p:nvPicPr>
          <p:cNvPr id="3" name="Picture 2" title="pictograms - corrosion - corrosives - skin corrosion, skin burns, eye demage, corrosive to metals"/>
          <p:cNvPicPr>
            <a:picLocks noChangeAspect="1"/>
          </p:cNvPicPr>
          <p:nvPr/>
        </p:nvPicPr>
        <p:blipFill rotWithShape="1">
          <a:blip r:embed="rId12"/>
          <a:srcRect/>
          <a:stretch/>
        </p:blipFill>
        <p:spPr>
          <a:xfrm>
            <a:off x="6195060" y="3509010"/>
            <a:ext cx="3556270" cy="1577340"/>
          </a:xfrm>
          <a:prstGeom prst="rect">
            <a:avLst/>
          </a:prstGeom>
        </p:spPr>
      </p:pic>
    </p:spTree>
    <p:custDataLst>
      <p:tags r:id="rId1"/>
    </p:custDataLst>
    <p:extLst>
      <p:ext uri="{BB962C8B-B14F-4D97-AF65-F5344CB8AC3E}">
        <p14:creationId xmlns:p14="http://schemas.microsoft.com/office/powerpoint/2010/main" val="2079346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19A7-477A-4344-9690-4A97B3037391}"/>
              </a:ext>
            </a:extLst>
          </p:cNvPr>
          <p:cNvSpPr>
            <a:spLocks noGrp="1"/>
          </p:cNvSpPr>
          <p:nvPr>
            <p:ph type="title"/>
          </p:nvPr>
        </p:nvSpPr>
        <p:spPr/>
        <p:txBody>
          <a:bodyPr/>
          <a:lstStyle/>
          <a:p>
            <a:r>
              <a:rPr lang="en-US" dirty="0" smtClean="0"/>
              <a:t>   Pictograms </a:t>
            </a:r>
            <a:r>
              <a:rPr lang="en-US" dirty="0"/>
              <a:t>(Cont.)</a:t>
            </a:r>
          </a:p>
        </p:txBody>
      </p:sp>
      <p:pic>
        <p:nvPicPr>
          <p:cNvPr id="4" name="Picture 3" title="pictogram">
            <a:extLst>
              <a:ext uri="{FF2B5EF4-FFF2-40B4-BE49-F238E27FC236}">
                <a16:creationId xmlns:a16="http://schemas.microsoft.com/office/drawing/2014/main" id="{B7CF2E98-BDF1-4088-A32D-08AD8BD99521}"/>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5" name="Picture 4" title="pictogram">
            <a:extLst>
              <a:ext uri="{FF2B5EF4-FFF2-40B4-BE49-F238E27FC236}">
                <a16:creationId xmlns:a16="http://schemas.microsoft.com/office/drawing/2014/main" id="{A9414264-7CA2-4AC9-A630-FFD23DDAB6F3}"/>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6" name="Picture 5" title="pictogram">
            <a:extLst>
              <a:ext uri="{FF2B5EF4-FFF2-40B4-BE49-F238E27FC236}">
                <a16:creationId xmlns:a16="http://schemas.microsoft.com/office/drawing/2014/main" id="{F4AE6FD2-439A-441A-B927-A3766A50997E}"/>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7" name="Picture 6" title="pictogram">
            <a:extLst>
              <a:ext uri="{FF2B5EF4-FFF2-40B4-BE49-F238E27FC236}">
                <a16:creationId xmlns:a16="http://schemas.microsoft.com/office/drawing/2014/main" id="{525ED552-68A3-4CA0-B1A8-6D0DFD464708}"/>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8" name="Picture 7" title="pictogram">
            <a:extLst>
              <a:ext uri="{FF2B5EF4-FFF2-40B4-BE49-F238E27FC236}">
                <a16:creationId xmlns:a16="http://schemas.microsoft.com/office/drawing/2014/main" id="{8916F357-0E13-4C22-9F80-791493395640}"/>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9" name="Picture 8" title="pictogram - skull &amp; crossbones - acute toxicity">
            <a:extLst>
              <a:ext uri="{FF2B5EF4-FFF2-40B4-BE49-F238E27FC236}">
                <a16:creationId xmlns:a16="http://schemas.microsoft.com/office/drawing/2014/main" id="{0281970B-7BCC-47E5-AE35-599E2A67E7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10" name="Picture 9" title="pictogram - exclamation mark - irritant">
            <a:extLst>
              <a:ext uri="{FF2B5EF4-FFF2-40B4-BE49-F238E27FC236}">
                <a16:creationId xmlns:a16="http://schemas.microsoft.com/office/drawing/2014/main" id="{BB70D51E-D5E1-491D-94CF-54AED6ECAB2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11" name="Picture 10" title="pictogram - health hazard">
            <a:extLst>
              <a:ext uri="{FF2B5EF4-FFF2-40B4-BE49-F238E27FC236}">
                <a16:creationId xmlns:a16="http://schemas.microsoft.com/office/drawing/2014/main" id="{AE2E8CE2-1901-4079-9F58-3DF71858694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12" name="Picture 11" title="pictogram">
            <a:extLst>
              <a:ext uri="{FF2B5EF4-FFF2-40B4-BE49-F238E27FC236}">
                <a16:creationId xmlns:a16="http://schemas.microsoft.com/office/drawing/2014/main" id="{7840A836-36ED-4172-84E2-E65EC8D1EEB0}"/>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sp>
        <p:nvSpPr>
          <p:cNvPr id="14" name="TextBox 13">
            <a:extLst>
              <a:ext uri="{FF2B5EF4-FFF2-40B4-BE49-F238E27FC236}">
                <a16:creationId xmlns:a16="http://schemas.microsoft.com/office/drawing/2014/main" id="{44B0C247-4BCE-4611-9141-4E5927617BF9}"/>
              </a:ext>
            </a:extLst>
          </p:cNvPr>
          <p:cNvSpPr txBox="1"/>
          <p:nvPr/>
        </p:nvSpPr>
        <p:spPr>
          <a:xfrm>
            <a:off x="784578" y="1794768"/>
            <a:ext cx="3368159" cy="400110"/>
          </a:xfrm>
          <a:prstGeom prst="rect">
            <a:avLst/>
          </a:prstGeom>
          <a:noFill/>
        </p:spPr>
        <p:txBody>
          <a:bodyPr wrap="square" rtlCol="0">
            <a:spAutoFit/>
          </a:bodyPr>
          <a:lstStyle/>
          <a:p>
            <a:r>
              <a:rPr lang="en-US" sz="2000" b="1" dirty="0"/>
              <a:t>HEALTH HAZARDS</a:t>
            </a:r>
          </a:p>
        </p:txBody>
      </p:sp>
      <p:pic>
        <p:nvPicPr>
          <p:cNvPr id="3" name="Picture 2" title="pictograms - skull &amp; crossbones-acute toxicity; exclamation mark-irritant; health hazards"/>
          <p:cNvPicPr>
            <a:picLocks noChangeAspect="1"/>
          </p:cNvPicPr>
          <p:nvPr/>
        </p:nvPicPr>
        <p:blipFill rotWithShape="1">
          <a:blip r:embed="rId12" cstate="email">
            <a:extLst>
              <a:ext uri="{28A0092B-C50C-407E-A947-70E740481C1C}">
                <a14:useLocalDpi xmlns:a14="http://schemas.microsoft.com/office/drawing/2010/main"/>
              </a:ext>
            </a:extLst>
          </a:blip>
          <a:srcRect t="31147"/>
          <a:stretch/>
        </p:blipFill>
        <p:spPr>
          <a:xfrm>
            <a:off x="266192" y="3430566"/>
            <a:ext cx="11705335" cy="2854367"/>
          </a:xfrm>
          <a:prstGeom prst="rect">
            <a:avLst/>
          </a:prstGeom>
        </p:spPr>
      </p:pic>
    </p:spTree>
    <p:custDataLst>
      <p:tags r:id="rId1"/>
    </p:custDataLst>
    <p:extLst>
      <p:ext uri="{BB962C8B-B14F-4D97-AF65-F5344CB8AC3E}">
        <p14:creationId xmlns:p14="http://schemas.microsoft.com/office/powerpoint/2010/main" val="1109991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kull &amp; crossbones - acute toxicity - fatal soon after exposure. Toxic soon after exposure. Pois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72500" y="3497580"/>
            <a:ext cx="3472031" cy="3054552"/>
          </a:xfrm>
          <a:prstGeom prst="rect">
            <a:avLst/>
          </a:prstGeom>
        </p:spPr>
      </p:pic>
      <p:sp>
        <p:nvSpPr>
          <p:cNvPr id="2" name="Title 1">
            <a:extLst>
              <a:ext uri="{FF2B5EF4-FFF2-40B4-BE49-F238E27FC236}">
                <a16:creationId xmlns:a16="http://schemas.microsoft.com/office/drawing/2014/main" id="{0153438A-4653-41FE-BC0E-05557A2EEF65}"/>
              </a:ext>
            </a:extLst>
          </p:cNvPr>
          <p:cNvSpPr>
            <a:spLocks noGrp="1"/>
          </p:cNvSpPr>
          <p:nvPr>
            <p:ph type="title"/>
          </p:nvPr>
        </p:nvSpPr>
        <p:spPr/>
        <p:txBody>
          <a:bodyPr/>
          <a:lstStyle/>
          <a:p>
            <a:r>
              <a:rPr lang="en-US" dirty="0" smtClean="0"/>
              <a:t>  Pictograms </a:t>
            </a:r>
            <a:r>
              <a:rPr lang="en-US" dirty="0"/>
              <a:t>(Cont.)</a:t>
            </a:r>
          </a:p>
        </p:txBody>
      </p:sp>
      <p:pic>
        <p:nvPicPr>
          <p:cNvPr id="26" name="Picture 25" title="pictogram">
            <a:extLst>
              <a:ext uri="{FF2B5EF4-FFF2-40B4-BE49-F238E27FC236}">
                <a16:creationId xmlns:a16="http://schemas.microsoft.com/office/drawing/2014/main" id="{24771B78-27C8-4BD3-BEAC-F5E5770443F4}"/>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27" name="Picture 26" title="pictogram">
            <a:extLst>
              <a:ext uri="{FF2B5EF4-FFF2-40B4-BE49-F238E27FC236}">
                <a16:creationId xmlns:a16="http://schemas.microsoft.com/office/drawing/2014/main" id="{C1DAF5E1-97ED-4FAB-851C-10322CA446F8}"/>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28" name="Picture 27" title="pictogram">
            <a:extLst>
              <a:ext uri="{FF2B5EF4-FFF2-40B4-BE49-F238E27FC236}">
                <a16:creationId xmlns:a16="http://schemas.microsoft.com/office/drawing/2014/main" id="{BAE71392-C668-49D8-8C77-B26DDE24EC42}"/>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29" name="Picture 28" title="pictogram">
            <a:extLst>
              <a:ext uri="{FF2B5EF4-FFF2-40B4-BE49-F238E27FC236}">
                <a16:creationId xmlns:a16="http://schemas.microsoft.com/office/drawing/2014/main" id="{D35D8437-8545-4F27-B22B-5E8B29838880}"/>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30" name="Picture 29" title="pictogram">
            <a:extLst>
              <a:ext uri="{FF2B5EF4-FFF2-40B4-BE49-F238E27FC236}">
                <a16:creationId xmlns:a16="http://schemas.microsoft.com/office/drawing/2014/main" id="{BC24ACC8-0F4E-4C5F-B7ED-AC91F5425360}"/>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32" name="Picture 31" title="pictogram">
            <a:extLst>
              <a:ext uri="{FF2B5EF4-FFF2-40B4-BE49-F238E27FC236}">
                <a16:creationId xmlns:a16="http://schemas.microsoft.com/office/drawing/2014/main" id="{587BD96F-9660-4469-8DED-7E61AE9D0173}"/>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33" name="Picture 32" title="pictogram">
            <a:extLst>
              <a:ext uri="{FF2B5EF4-FFF2-40B4-BE49-F238E27FC236}">
                <a16:creationId xmlns:a16="http://schemas.microsoft.com/office/drawing/2014/main" id="{BCCBD870-041E-42AD-8C3A-E0EAD89207B8}"/>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34" name="Picture 33" title="Fatal soon after exposure/toxic sonn after exposure ">
            <a:extLst>
              <a:ext uri="{FF2B5EF4-FFF2-40B4-BE49-F238E27FC236}">
                <a16:creationId xmlns:a16="http://schemas.microsoft.com/office/drawing/2014/main" id="{6C229FC4-33F4-49D8-A33C-DE18EA95BB01}"/>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pic>
        <p:nvPicPr>
          <p:cNvPr id="35" name="Picture 34" title="pictogram -  skull &amp; crossbones - acute toxicity">
            <a:extLst>
              <a:ext uri="{FF2B5EF4-FFF2-40B4-BE49-F238E27FC236}">
                <a16:creationId xmlns:a16="http://schemas.microsoft.com/office/drawing/2014/main" id="{B787DC6C-C3BD-434E-8C7F-D256D1D8808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spTree>
    <p:custDataLst>
      <p:tags r:id="rId1"/>
    </p:custDataLst>
    <p:extLst>
      <p:ext uri="{BB962C8B-B14F-4D97-AF65-F5344CB8AC3E}">
        <p14:creationId xmlns:p14="http://schemas.microsoft.com/office/powerpoint/2010/main" val="4210404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D713-F949-4372-8D27-306FE5000B57}"/>
              </a:ext>
            </a:extLst>
          </p:cNvPr>
          <p:cNvSpPr>
            <a:spLocks noGrp="1"/>
          </p:cNvSpPr>
          <p:nvPr>
            <p:ph type="title"/>
          </p:nvPr>
        </p:nvSpPr>
        <p:spPr/>
        <p:txBody>
          <a:bodyPr/>
          <a:lstStyle/>
          <a:p>
            <a:r>
              <a:rPr lang="en-US" dirty="0"/>
              <a:t>Overview of Chemical Hazards</a:t>
            </a:r>
          </a:p>
        </p:txBody>
      </p:sp>
    </p:spTree>
    <p:custDataLst>
      <p:tags r:id="rId1"/>
    </p:custDataLst>
    <p:extLst>
      <p:ext uri="{BB962C8B-B14F-4D97-AF65-F5344CB8AC3E}">
        <p14:creationId xmlns:p14="http://schemas.microsoft.com/office/powerpoint/2010/main" val="4019811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title="pictogram">
            <a:extLst>
              <a:ext uri="{FF2B5EF4-FFF2-40B4-BE49-F238E27FC236}">
                <a16:creationId xmlns:a16="http://schemas.microsoft.com/office/drawing/2014/main" id="{36F029CF-0162-4DC5-98C5-6C0F49DED373}"/>
              </a:ext>
            </a:extLst>
          </p:cNvPr>
          <p:cNvGrpSpPr/>
          <p:nvPr/>
        </p:nvGrpSpPr>
        <p:grpSpPr>
          <a:xfrm>
            <a:off x="264234" y="2194878"/>
            <a:ext cx="9147268" cy="4114800"/>
            <a:chOff x="264234" y="2194878"/>
            <a:chExt cx="9147268" cy="4114800"/>
          </a:xfrm>
        </p:grpSpPr>
        <p:pic>
          <p:nvPicPr>
            <p:cNvPr id="15" name="Picture 14" title="pictogram">
              <a:extLst>
                <a:ext uri="{FF2B5EF4-FFF2-40B4-BE49-F238E27FC236}">
                  <a16:creationId xmlns:a16="http://schemas.microsoft.com/office/drawing/2014/main" id="{6FF9400C-B37D-4599-975B-70F2179D5389}"/>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pictogram">
              <a:extLst>
                <a:ext uri="{FF2B5EF4-FFF2-40B4-BE49-F238E27FC236}">
                  <a16:creationId xmlns:a16="http://schemas.microsoft.com/office/drawing/2014/main" id="{BB6D1A36-8B68-4DC5-A6E2-861A36A7B747}"/>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pictogram">
              <a:extLst>
                <a:ext uri="{FF2B5EF4-FFF2-40B4-BE49-F238E27FC236}">
                  <a16:creationId xmlns:a16="http://schemas.microsoft.com/office/drawing/2014/main" id="{9FB6D1C1-6B23-49C1-8CE9-8B78E84E9348}"/>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pictogram">
              <a:extLst>
                <a:ext uri="{FF2B5EF4-FFF2-40B4-BE49-F238E27FC236}">
                  <a16:creationId xmlns:a16="http://schemas.microsoft.com/office/drawing/2014/main" id="{550B3242-30D1-4910-BE7B-24AC1039BB0D}"/>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20" name="Picture 19" title="pictogram">
              <a:extLst>
                <a:ext uri="{FF2B5EF4-FFF2-40B4-BE49-F238E27FC236}">
                  <a16:creationId xmlns:a16="http://schemas.microsoft.com/office/drawing/2014/main" id="{7055B257-6D4E-4974-8A24-EE8627BD8BFB}"/>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pictogram - exclamation mark - irritant">
              <a:extLst>
                <a:ext uri="{FF2B5EF4-FFF2-40B4-BE49-F238E27FC236}">
                  <a16:creationId xmlns:a16="http://schemas.microsoft.com/office/drawing/2014/main" id="{E91C5F64-C419-4E91-83EF-4F663D399388}"/>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Irritates skin &amp; eyes/skin sensitizer/acute toxicity/narcotic effects/irritated throat &amp; lungs">
              <a:extLst>
                <a:ext uri="{FF2B5EF4-FFF2-40B4-BE49-F238E27FC236}">
                  <a16:creationId xmlns:a16="http://schemas.microsoft.com/office/drawing/2014/main" id="{5E6DE3FE-A70A-4E1C-BAD1-3F7B9988F953}"/>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pictogram">
              <a:extLst>
                <a:ext uri="{FF2B5EF4-FFF2-40B4-BE49-F238E27FC236}">
                  <a16:creationId xmlns:a16="http://schemas.microsoft.com/office/drawing/2014/main" id="{30D7BB64-A3CF-4DAD-AC80-1AD33DA2F679}"/>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sp>
        <p:nvSpPr>
          <p:cNvPr id="2" name="Title 1">
            <a:extLst>
              <a:ext uri="{FF2B5EF4-FFF2-40B4-BE49-F238E27FC236}">
                <a16:creationId xmlns:a16="http://schemas.microsoft.com/office/drawing/2014/main" id="{C012B601-0039-4E47-81FF-1A5D4A812A7E}"/>
              </a:ext>
            </a:extLst>
          </p:cNvPr>
          <p:cNvSpPr>
            <a:spLocks noGrp="1"/>
          </p:cNvSpPr>
          <p:nvPr>
            <p:ph type="title"/>
          </p:nvPr>
        </p:nvSpPr>
        <p:spPr/>
        <p:txBody>
          <a:bodyPr/>
          <a:lstStyle/>
          <a:p>
            <a:r>
              <a:rPr lang="en-US" dirty="0" smtClean="0"/>
              <a:t>    Pictograms </a:t>
            </a:r>
            <a:r>
              <a:rPr lang="en-US" dirty="0"/>
              <a:t>(Cont.)</a:t>
            </a:r>
          </a:p>
        </p:txBody>
      </p:sp>
      <p:pic>
        <p:nvPicPr>
          <p:cNvPr id="11" name="Picture 10" title="pictogram - exclamation mark - irritant">
            <a:extLst>
              <a:ext uri="{FF2B5EF4-FFF2-40B4-BE49-F238E27FC236}">
                <a16:creationId xmlns:a16="http://schemas.microsoft.com/office/drawing/2014/main" id="{CD317BDF-7BB7-457D-B2F6-A5F1B24779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3" name="Picture 2" title="pictogram - exclamation mark - irritant (irritates skin &amp; eyes, skin sensitizer, acute toxicity, narcotic effects, irritates throat and lungs"/>
          <p:cNvPicPr>
            <a:picLocks noChangeAspect="1"/>
          </p:cNvPicPr>
          <p:nvPr/>
        </p:nvPicPr>
        <p:blipFill rotWithShape="1">
          <a:blip r:embed="rId11" cstate="email">
            <a:extLst>
              <a:ext uri="{28A0092B-C50C-407E-A947-70E740481C1C}">
                <a14:useLocalDpi xmlns:a14="http://schemas.microsoft.com/office/drawing/2010/main"/>
              </a:ext>
            </a:extLst>
          </a:blip>
          <a:srcRect l="11557" t="62125" r="42030"/>
          <a:stretch/>
        </p:blipFill>
        <p:spPr>
          <a:xfrm>
            <a:off x="1518725" y="4800600"/>
            <a:ext cx="5416061" cy="1595549"/>
          </a:xfrm>
          <a:prstGeom prst="rect">
            <a:avLst/>
          </a:prstGeom>
        </p:spPr>
      </p:pic>
    </p:spTree>
    <p:custDataLst>
      <p:tags r:id="rId1"/>
    </p:custDataLst>
    <p:extLst>
      <p:ext uri="{BB962C8B-B14F-4D97-AF65-F5344CB8AC3E}">
        <p14:creationId xmlns:p14="http://schemas.microsoft.com/office/powerpoint/2010/main" val="638439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ictograms - health hazards - causes cancer (carcinogen), mutagenicity, reproductive toxicity, respiratory sensitizer, target organ toxicity, aspiration toxicity"/>
          <p:cNvPicPr>
            <a:picLocks noChangeAspect="1"/>
          </p:cNvPicPr>
          <p:nvPr/>
        </p:nvPicPr>
        <p:blipFill rotWithShape="1">
          <a:blip r:embed="rId3" cstate="email">
            <a:extLst>
              <a:ext uri="{28A0092B-C50C-407E-A947-70E740481C1C}">
                <a14:useLocalDpi xmlns:a14="http://schemas.microsoft.com/office/drawing/2010/main"/>
              </a:ext>
            </a:extLst>
          </a:blip>
          <a:srcRect l="66239" t="53332" r="5159"/>
          <a:stretch/>
        </p:blipFill>
        <p:spPr>
          <a:xfrm>
            <a:off x="5623560" y="4491990"/>
            <a:ext cx="3337560" cy="1965960"/>
          </a:xfrm>
          <a:prstGeom prst="rect">
            <a:avLst/>
          </a:prstGeom>
        </p:spPr>
      </p:pic>
      <p:sp>
        <p:nvSpPr>
          <p:cNvPr id="2" name="Title 1">
            <a:extLst>
              <a:ext uri="{FF2B5EF4-FFF2-40B4-BE49-F238E27FC236}">
                <a16:creationId xmlns:a16="http://schemas.microsoft.com/office/drawing/2014/main" id="{72724FFC-DFB8-4C7B-B149-348301FFFB5F}"/>
              </a:ext>
            </a:extLst>
          </p:cNvPr>
          <p:cNvSpPr>
            <a:spLocks noGrp="1"/>
          </p:cNvSpPr>
          <p:nvPr>
            <p:ph type="title"/>
          </p:nvPr>
        </p:nvSpPr>
        <p:spPr/>
        <p:txBody>
          <a:bodyPr/>
          <a:lstStyle/>
          <a:p>
            <a:r>
              <a:rPr lang="en-US" dirty="0"/>
              <a:t>Pictograms (Cont</a:t>
            </a:r>
            <a:r>
              <a:rPr lang="en-US" dirty="0" smtClean="0"/>
              <a:t>.)     </a:t>
            </a:r>
            <a:endParaRPr lang="en-US" dirty="0"/>
          </a:p>
        </p:txBody>
      </p:sp>
      <p:grpSp>
        <p:nvGrpSpPr>
          <p:cNvPr id="14" name="Group 13" title="pictograms">
            <a:extLst>
              <a:ext uri="{FF2B5EF4-FFF2-40B4-BE49-F238E27FC236}">
                <a16:creationId xmlns:a16="http://schemas.microsoft.com/office/drawing/2014/main" id="{1582EBCD-A01C-4AB9-8C04-B21E1D1F19FA}"/>
              </a:ext>
            </a:extLst>
          </p:cNvPr>
          <p:cNvGrpSpPr/>
          <p:nvPr/>
        </p:nvGrpSpPr>
        <p:grpSpPr>
          <a:xfrm>
            <a:off x="309954" y="2172018"/>
            <a:ext cx="9147268" cy="4114800"/>
            <a:chOff x="264234" y="2194878"/>
            <a:chExt cx="9147268" cy="4114800"/>
          </a:xfrm>
        </p:grpSpPr>
        <p:pic>
          <p:nvPicPr>
            <p:cNvPr id="15" name="Picture 14" title="pictogram">
              <a:extLst>
                <a:ext uri="{FF2B5EF4-FFF2-40B4-BE49-F238E27FC236}">
                  <a16:creationId xmlns:a16="http://schemas.microsoft.com/office/drawing/2014/main" id="{1664135E-4E52-4A07-A438-75020523C5A2}"/>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pictogram">
              <a:extLst>
                <a:ext uri="{FF2B5EF4-FFF2-40B4-BE49-F238E27FC236}">
                  <a16:creationId xmlns:a16="http://schemas.microsoft.com/office/drawing/2014/main" id="{9F74A4B4-CF2B-46EF-87D7-80BB324A76A2}"/>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pictogram">
              <a:extLst>
                <a:ext uri="{FF2B5EF4-FFF2-40B4-BE49-F238E27FC236}">
                  <a16:creationId xmlns:a16="http://schemas.microsoft.com/office/drawing/2014/main" id="{52DE90DC-1012-485E-9D9B-7010A5E08D95}"/>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pictogram">
              <a:extLst>
                <a:ext uri="{FF2B5EF4-FFF2-40B4-BE49-F238E27FC236}">
                  <a16:creationId xmlns:a16="http://schemas.microsoft.com/office/drawing/2014/main" id="{80D9E1E5-F8BB-4C1C-99B6-B782577AB30B}"/>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9" name="Picture 18" title="pictogram">
              <a:extLst>
                <a:ext uri="{FF2B5EF4-FFF2-40B4-BE49-F238E27FC236}">
                  <a16:creationId xmlns:a16="http://schemas.microsoft.com/office/drawing/2014/main" id="{C6BF6E42-0D6B-4B4B-93F4-D5875AA4D114}"/>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0" name="Picture 19" title="pictogram">
              <a:extLst>
                <a:ext uri="{FF2B5EF4-FFF2-40B4-BE49-F238E27FC236}">
                  <a16:creationId xmlns:a16="http://schemas.microsoft.com/office/drawing/2014/main" id="{60C689F0-BC84-4AB8-B9A3-FF4A8EF45C31}"/>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pictogram">
              <a:extLst>
                <a:ext uri="{FF2B5EF4-FFF2-40B4-BE49-F238E27FC236}">
                  <a16:creationId xmlns:a16="http://schemas.microsoft.com/office/drawing/2014/main" id="{7695A60A-75B6-491A-ADB8-EFFCE8114473}"/>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pictogram - health hazard">
              <a:extLst>
                <a:ext uri="{FF2B5EF4-FFF2-40B4-BE49-F238E27FC236}">
                  <a16:creationId xmlns:a16="http://schemas.microsoft.com/office/drawing/2014/main" id="{009BABA9-21E6-4BFA-A7F8-5F68D6CF8EEB}"/>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pictogram">
              <a:extLst>
                <a:ext uri="{FF2B5EF4-FFF2-40B4-BE49-F238E27FC236}">
                  <a16:creationId xmlns:a16="http://schemas.microsoft.com/office/drawing/2014/main" id="{7886BD73-499E-4E2F-9972-1D0CDA677336}"/>
                </a:ext>
              </a:extLst>
            </p:cNvPr>
            <p:cNvPicPr>
              <a:picLocks noChangeAspect="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pic>
        <p:nvPicPr>
          <p:cNvPr id="12" name="Picture 11" title="pictogram - health hazard">
            <a:extLst>
              <a:ext uri="{FF2B5EF4-FFF2-40B4-BE49-F238E27FC236}">
                <a16:creationId xmlns:a16="http://schemas.microsoft.com/office/drawing/2014/main" id="{45A538F7-5E6F-4994-B378-1B5D5FB882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spTree>
    <p:custDataLst>
      <p:tags r:id="rId1"/>
    </p:custDataLst>
    <p:extLst>
      <p:ext uri="{BB962C8B-B14F-4D97-AF65-F5344CB8AC3E}">
        <p14:creationId xmlns:p14="http://schemas.microsoft.com/office/powerpoint/2010/main" val="166818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A30E-C5D5-487B-A4C0-0A65CBA8C743}"/>
              </a:ext>
            </a:extLst>
          </p:cNvPr>
          <p:cNvSpPr>
            <a:spLocks noGrp="1"/>
          </p:cNvSpPr>
          <p:nvPr>
            <p:ph type="title"/>
          </p:nvPr>
        </p:nvSpPr>
        <p:spPr/>
        <p:txBody>
          <a:bodyPr/>
          <a:lstStyle/>
          <a:p>
            <a:r>
              <a:rPr lang="en-US" dirty="0"/>
              <a:t>Pictograms (Cont</a:t>
            </a:r>
            <a:r>
              <a:rPr lang="en-US" dirty="0" smtClean="0"/>
              <a:t>.)      </a:t>
            </a:r>
            <a:endParaRPr lang="en-US" dirty="0"/>
          </a:p>
        </p:txBody>
      </p:sp>
      <p:grpSp>
        <p:nvGrpSpPr>
          <p:cNvPr id="14" name="Group 13" title="pictograms">
            <a:extLst>
              <a:ext uri="{FF2B5EF4-FFF2-40B4-BE49-F238E27FC236}">
                <a16:creationId xmlns:a16="http://schemas.microsoft.com/office/drawing/2014/main" id="{03A66073-4FD9-4A68-960F-8154F3D334EE}"/>
              </a:ext>
            </a:extLst>
          </p:cNvPr>
          <p:cNvGrpSpPr/>
          <p:nvPr/>
        </p:nvGrpSpPr>
        <p:grpSpPr>
          <a:xfrm>
            <a:off x="264234" y="2194878"/>
            <a:ext cx="9147268" cy="4114800"/>
            <a:chOff x="264234" y="2194878"/>
            <a:chExt cx="9147268" cy="4114800"/>
          </a:xfrm>
        </p:grpSpPr>
        <p:pic>
          <p:nvPicPr>
            <p:cNvPr id="15" name="Picture 14" title="pictogram">
              <a:extLst>
                <a:ext uri="{FF2B5EF4-FFF2-40B4-BE49-F238E27FC236}">
                  <a16:creationId xmlns:a16="http://schemas.microsoft.com/office/drawing/2014/main" id="{A8FE1B4E-96DF-4338-86FA-D95709AF5FC0}"/>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2194878"/>
              <a:ext cx="1373505" cy="1371600"/>
            </a:xfrm>
            <a:prstGeom prst="rect">
              <a:avLst/>
            </a:prstGeom>
          </p:spPr>
        </p:pic>
        <p:pic>
          <p:nvPicPr>
            <p:cNvPr id="16" name="Picture 15" title="pictogram">
              <a:extLst>
                <a:ext uri="{FF2B5EF4-FFF2-40B4-BE49-F238E27FC236}">
                  <a16:creationId xmlns:a16="http://schemas.microsoft.com/office/drawing/2014/main" id="{6D1E8C08-781A-42B3-8F98-B53654218DCF}"/>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970" y="2194878"/>
              <a:ext cx="1369698" cy="1371600"/>
            </a:xfrm>
            <a:prstGeom prst="rect">
              <a:avLst/>
            </a:prstGeom>
          </p:spPr>
        </p:pic>
        <p:pic>
          <p:nvPicPr>
            <p:cNvPr id="17" name="Picture 16" title="pictogram">
              <a:extLst>
                <a:ext uri="{FF2B5EF4-FFF2-40B4-BE49-F238E27FC236}">
                  <a16:creationId xmlns:a16="http://schemas.microsoft.com/office/drawing/2014/main" id="{351F09C5-EDF8-4B8F-BF5D-F89976D277D6}"/>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433" y="2194878"/>
              <a:ext cx="1369698" cy="1371600"/>
            </a:xfrm>
            <a:prstGeom prst="rect">
              <a:avLst/>
            </a:prstGeom>
          </p:spPr>
        </p:pic>
        <p:pic>
          <p:nvPicPr>
            <p:cNvPr id="18" name="Picture 17" title="pictogram">
              <a:extLst>
                <a:ext uri="{FF2B5EF4-FFF2-40B4-BE49-F238E27FC236}">
                  <a16:creationId xmlns:a16="http://schemas.microsoft.com/office/drawing/2014/main" id="{54B24722-DEF1-48CE-A8BA-D37AF51A620C}"/>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4234" y="3566478"/>
              <a:ext cx="1371600" cy="1371600"/>
            </a:xfrm>
            <a:prstGeom prst="rect">
              <a:avLst/>
            </a:prstGeom>
          </p:spPr>
        </p:pic>
        <p:pic>
          <p:nvPicPr>
            <p:cNvPr id="19" name="Picture 18" title="pictogram">
              <a:extLst>
                <a:ext uri="{FF2B5EF4-FFF2-40B4-BE49-F238E27FC236}">
                  <a16:creationId xmlns:a16="http://schemas.microsoft.com/office/drawing/2014/main" id="{60FEEEA3-9B36-4818-BBCA-AC1F459DDEB3}"/>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3566478"/>
              <a:ext cx="1371600" cy="1371600"/>
            </a:xfrm>
            <a:prstGeom prst="rect">
              <a:avLst/>
            </a:prstGeom>
          </p:spPr>
        </p:pic>
        <p:pic>
          <p:nvPicPr>
            <p:cNvPr id="20" name="Picture 19" title="pictogram">
              <a:extLst>
                <a:ext uri="{FF2B5EF4-FFF2-40B4-BE49-F238E27FC236}">
                  <a16:creationId xmlns:a16="http://schemas.microsoft.com/office/drawing/2014/main" id="{C77B8829-C869-449A-9ACC-D98557C1766E}"/>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41804" y="3566478"/>
              <a:ext cx="1369698" cy="1371600"/>
            </a:xfrm>
            <a:prstGeom prst="rect">
              <a:avLst/>
            </a:prstGeom>
          </p:spPr>
        </p:pic>
        <p:pic>
          <p:nvPicPr>
            <p:cNvPr id="21" name="Picture 20" title="pictogram">
              <a:extLst>
                <a:ext uri="{FF2B5EF4-FFF2-40B4-BE49-F238E27FC236}">
                  <a16:creationId xmlns:a16="http://schemas.microsoft.com/office/drawing/2014/main" id="{6DECA1DE-B2E8-4AF3-99C7-6865302B5BD3}"/>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66700" y="4938078"/>
              <a:ext cx="1373505" cy="1371600"/>
            </a:xfrm>
            <a:prstGeom prst="rect">
              <a:avLst/>
            </a:prstGeom>
          </p:spPr>
        </p:pic>
        <p:pic>
          <p:nvPicPr>
            <p:cNvPr id="22" name="Picture 21" title="pictogram">
              <a:extLst>
                <a:ext uri="{FF2B5EF4-FFF2-40B4-BE49-F238E27FC236}">
                  <a16:creationId xmlns:a16="http://schemas.microsoft.com/office/drawing/2014/main" id="{4EBF3459-0783-4A4A-B8DA-8EE82802B24E}"/>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53019" y="4938078"/>
              <a:ext cx="1371600" cy="1371600"/>
            </a:xfrm>
            <a:prstGeom prst="rect">
              <a:avLst/>
            </a:prstGeom>
          </p:spPr>
        </p:pic>
        <p:pic>
          <p:nvPicPr>
            <p:cNvPr id="23" name="Picture 22" title="pictogram - optional - environment/aquatic toxicity/toxic to animals">
              <a:extLst>
                <a:ext uri="{FF2B5EF4-FFF2-40B4-BE49-F238E27FC236}">
                  <a16:creationId xmlns:a16="http://schemas.microsoft.com/office/drawing/2014/main" id="{4ADFCFB6-81DF-4F8C-ADC8-5B77052F93D8}"/>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grpSp>
      <p:pic>
        <p:nvPicPr>
          <p:cNvPr id="13" name="Picture 12" title="pictogram - optional - environment/aquatic toxicity/toxic to animals">
            <a:extLst>
              <a:ext uri="{FF2B5EF4-FFF2-40B4-BE49-F238E27FC236}">
                <a16:creationId xmlns:a16="http://schemas.microsoft.com/office/drawing/2014/main" id="{9B9289C3-8F54-4DB3-93E5-201DF03C8F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37997" y="4938078"/>
            <a:ext cx="1373505" cy="1371600"/>
          </a:xfrm>
          <a:prstGeom prst="rect">
            <a:avLst/>
          </a:prstGeom>
        </p:spPr>
      </p:pic>
      <p:pic>
        <p:nvPicPr>
          <p:cNvPr id="3" name="Picture 2" title="pictograms- optional - environment - aquatic toxicity, toxic to animals"/>
          <p:cNvPicPr>
            <a:picLocks noChangeAspect="1"/>
          </p:cNvPicPr>
          <p:nvPr/>
        </p:nvPicPr>
        <p:blipFill rotWithShape="1">
          <a:blip r:embed="rId12" cstate="email">
            <a:extLst>
              <a:ext uri="{28A0092B-C50C-407E-A947-70E740481C1C}">
                <a14:useLocalDpi xmlns:a14="http://schemas.microsoft.com/office/drawing/2010/main"/>
              </a:ext>
            </a:extLst>
          </a:blip>
          <a:srcRect l="77503"/>
          <a:stretch/>
        </p:blipFill>
        <p:spPr>
          <a:xfrm>
            <a:off x="9452610" y="2787606"/>
            <a:ext cx="2551425" cy="3626057"/>
          </a:xfrm>
          <a:prstGeom prst="rect">
            <a:avLst/>
          </a:prstGeom>
        </p:spPr>
      </p:pic>
    </p:spTree>
    <p:custDataLst>
      <p:tags r:id="rId1"/>
    </p:custDataLst>
    <p:extLst>
      <p:ext uri="{BB962C8B-B14F-4D97-AF65-F5344CB8AC3E}">
        <p14:creationId xmlns:p14="http://schemas.microsoft.com/office/powerpoint/2010/main" val="3235248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endParaRPr lang="en-US" dirty="0"/>
          </a:p>
        </p:txBody>
      </p:sp>
      <p:sp>
        <p:nvSpPr>
          <p:cNvPr id="3" name="Text Placeholder 2"/>
          <p:cNvSpPr>
            <a:spLocks noGrp="1"/>
          </p:cNvSpPr>
          <p:nvPr>
            <p:ph type="body" idx="13"/>
            <p:custDataLst>
              <p:tags r:id="rId2"/>
            </p:custDataLst>
          </p:nvPr>
        </p:nvSpPr>
        <p:spPr>
          <a:xfrm>
            <a:off x="527384" y="1378034"/>
            <a:ext cx="11029616" cy="685800"/>
          </a:xfrm>
        </p:spPr>
        <p:txBody>
          <a:bodyPr/>
          <a:lstStyle/>
          <a:p>
            <a:r>
              <a:rPr lang="en-US" dirty="0"/>
              <a:t>Which of the following pictograms means health hazard?</a:t>
            </a:r>
          </a:p>
        </p:txBody>
      </p:sp>
      <p:sp>
        <p:nvSpPr>
          <p:cNvPr id="4" name="Text Placeholder 3"/>
          <p:cNvSpPr>
            <a:spLocks noGrp="1"/>
          </p:cNvSpPr>
          <p:nvPr>
            <p:ph type="body" sz="quarter" idx="14"/>
            <p:custDataLst>
              <p:tags r:id="rId3"/>
            </p:custDataLst>
          </p:nvPr>
        </p:nvSpPr>
        <p:spPr>
          <a:xfrm>
            <a:off x="581192" y="2063834"/>
            <a:ext cx="1048825" cy="2319323"/>
          </a:xfrm>
        </p:spPr>
        <p:txBody>
          <a:bodyPr/>
          <a:lstStyle/>
          <a:p>
            <a:r>
              <a:rPr lang="en-US" dirty="0" smtClean="0"/>
              <a:t>A</a:t>
            </a:r>
          </a:p>
          <a:p>
            <a:r>
              <a:rPr lang="en-US" dirty="0" smtClean="0"/>
              <a:t>B</a:t>
            </a:r>
          </a:p>
          <a:p>
            <a:r>
              <a:rPr lang="en-US" dirty="0" smtClean="0"/>
              <a:t>C</a:t>
            </a:r>
          </a:p>
          <a:p>
            <a:r>
              <a:rPr lang="en-US" dirty="0" smtClean="0"/>
              <a:t>D </a:t>
            </a:r>
            <a:endParaRPr lang="en-US" dirty="0"/>
          </a:p>
        </p:txBody>
      </p:sp>
      <p:graphicFrame>
        <p:nvGraphicFramePr>
          <p:cNvPr id="13" name="Chart 12" title="chart - b=100%"/>
          <p:cNvGraphicFramePr>
            <a:graphicFrameLocks/>
          </p:cNvGraphicFramePr>
          <p:nvPr>
            <p:custDataLst>
              <p:tags r:id="rId4"/>
            </p:custDataLst>
            <p:extLst>
              <p:ext uri="{D42A27DB-BD31-4B8C-83A1-F6EECF244321}">
                <p14:modId xmlns:p14="http://schemas.microsoft.com/office/powerpoint/2010/main" val="2380403745"/>
              </p:ext>
            </p:extLst>
          </p:nvPr>
        </p:nvGraphicFramePr>
        <p:xfrm>
          <a:off x="9144000" y="2030321"/>
          <a:ext cx="2922104" cy="3363122"/>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p:cNvSpPr>
            <a:spLocks noChangeAspect="1"/>
          </p:cNvSpPr>
          <p:nvPr/>
        </p:nvSpPr>
        <p:spPr>
          <a:xfrm>
            <a:off x="441330" y="389817"/>
            <a:ext cx="11309338" cy="8525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b="1" dirty="0" smtClean="0"/>
              <a:t>Question  /  Response 3</a:t>
            </a:r>
            <a:endParaRPr lang="en-US" sz="4000" b="1" dirty="0"/>
          </a:p>
        </p:txBody>
      </p:sp>
      <p:pic>
        <p:nvPicPr>
          <p:cNvPr id="20" name="Picture 19" title="pictogram">
            <a:extLst>
              <a:ext uri="{FF2B5EF4-FFF2-40B4-BE49-F238E27FC236}">
                <a16:creationId xmlns:a16="http://schemas.microsoft.com/office/drawing/2014/main" id="{1ACA83E4-F6D8-417F-BB88-C780E895B9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92923" y="2606988"/>
            <a:ext cx="1831340" cy="1828800"/>
          </a:xfrm>
          <a:prstGeom prst="rect">
            <a:avLst/>
          </a:prstGeom>
        </p:spPr>
      </p:pic>
      <p:pic>
        <p:nvPicPr>
          <p:cNvPr id="21" name="Picture 20" title="pictogram">
            <a:extLst>
              <a:ext uri="{FF2B5EF4-FFF2-40B4-BE49-F238E27FC236}">
                <a16:creationId xmlns:a16="http://schemas.microsoft.com/office/drawing/2014/main" id="{4A5FBD2B-59A8-492C-BB06-2EF7BBE57E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6731" y="4435788"/>
            <a:ext cx="1826264" cy="1828800"/>
          </a:xfrm>
          <a:prstGeom prst="rect">
            <a:avLst/>
          </a:prstGeom>
        </p:spPr>
      </p:pic>
      <p:pic>
        <p:nvPicPr>
          <p:cNvPr id="22" name="Picture 21" title="pictogram - health hazard">
            <a:extLst>
              <a:ext uri="{FF2B5EF4-FFF2-40B4-BE49-F238E27FC236}">
                <a16:creationId xmlns:a16="http://schemas.microsoft.com/office/drawing/2014/main" id="{A3B44A7A-8A7C-43EE-8B5E-CD2F53664A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36595" y="4435788"/>
            <a:ext cx="1828800" cy="1828800"/>
          </a:xfrm>
          <a:prstGeom prst="rect">
            <a:avLst/>
          </a:prstGeom>
        </p:spPr>
      </p:pic>
      <p:pic>
        <p:nvPicPr>
          <p:cNvPr id="23" name="Picture 22" title="pictogram">
            <a:extLst>
              <a:ext uri="{FF2B5EF4-FFF2-40B4-BE49-F238E27FC236}">
                <a16:creationId xmlns:a16="http://schemas.microsoft.com/office/drawing/2014/main" id="{64492B7D-D057-43EE-ACA7-0E161EDC916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34055" y="2606988"/>
            <a:ext cx="1831340" cy="1828800"/>
          </a:xfrm>
          <a:prstGeom prst="rect">
            <a:avLst/>
          </a:prstGeom>
        </p:spPr>
      </p:pic>
      <p:sp>
        <p:nvSpPr>
          <p:cNvPr id="6" name="Oval 5"/>
          <p:cNvSpPr/>
          <p:nvPr>
            <p:custDataLst>
              <p:tags r:id="rId5"/>
            </p:custDataLst>
          </p:nvPr>
        </p:nvSpPr>
        <p:spPr>
          <a:xfrm>
            <a:off x="11239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pic>
        <p:nvPicPr>
          <p:cNvPr id="5" name="Picture 4" title="4 pictograms"/>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63040" y="2650813"/>
            <a:ext cx="6736438" cy="3664014"/>
          </a:xfrm>
          <a:prstGeom prst="rect">
            <a:avLst/>
          </a:prstGeom>
        </p:spPr>
      </p:pic>
    </p:spTree>
    <p:custDataLst>
      <p:tags r:id="rId1"/>
    </p:custDataLst>
    <p:extLst>
      <p:ext uri="{BB962C8B-B14F-4D97-AF65-F5344CB8AC3E}">
        <p14:creationId xmlns:p14="http://schemas.microsoft.com/office/powerpoint/2010/main" val="4015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6FE4-97EF-49BA-957C-62FCF712584D}"/>
              </a:ext>
            </a:extLst>
          </p:cNvPr>
          <p:cNvSpPr>
            <a:spLocks noGrp="1"/>
          </p:cNvSpPr>
          <p:nvPr>
            <p:ph type="title"/>
          </p:nvPr>
        </p:nvSpPr>
        <p:spPr/>
        <p:txBody>
          <a:bodyPr/>
          <a:lstStyle/>
          <a:p>
            <a:r>
              <a:rPr lang="en-US" dirty="0" smtClean="0"/>
              <a:t>Answer </a:t>
            </a:r>
            <a:r>
              <a:rPr lang="en-US" dirty="0"/>
              <a:t>3</a:t>
            </a:r>
          </a:p>
        </p:txBody>
      </p:sp>
    </p:spTree>
    <p:custDataLst>
      <p:tags r:id="rId1"/>
    </p:custDataLst>
    <p:extLst>
      <p:ext uri="{BB962C8B-B14F-4D97-AF65-F5344CB8AC3E}">
        <p14:creationId xmlns:p14="http://schemas.microsoft.com/office/powerpoint/2010/main" val="3077409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E37A-22E6-4A9D-90D3-A8A9890256A4}"/>
              </a:ext>
            </a:extLst>
          </p:cNvPr>
          <p:cNvSpPr>
            <a:spLocks noGrp="1"/>
          </p:cNvSpPr>
          <p:nvPr>
            <p:ph type="title"/>
          </p:nvPr>
        </p:nvSpPr>
        <p:spPr/>
        <p:txBody>
          <a:bodyPr/>
          <a:lstStyle/>
          <a:p>
            <a:r>
              <a:rPr lang="en-US" dirty="0"/>
              <a:t>signal word</a:t>
            </a:r>
          </a:p>
        </p:txBody>
      </p:sp>
      <p:sp>
        <p:nvSpPr>
          <p:cNvPr id="3" name="Content Placeholder 2">
            <a:extLst>
              <a:ext uri="{FF2B5EF4-FFF2-40B4-BE49-F238E27FC236}">
                <a16:creationId xmlns:a16="http://schemas.microsoft.com/office/drawing/2014/main" id="{75625BC6-EB23-4AE0-A69A-666812C3E4EB}"/>
              </a:ext>
            </a:extLst>
          </p:cNvPr>
          <p:cNvSpPr>
            <a:spLocks noGrp="1"/>
          </p:cNvSpPr>
          <p:nvPr>
            <p:ph idx="1"/>
          </p:nvPr>
        </p:nvSpPr>
        <p:spPr/>
        <p:txBody>
          <a:bodyPr/>
          <a:lstStyle/>
          <a:p>
            <a:r>
              <a:rPr lang="en-US" dirty="0"/>
              <a:t>Only one signal word on label</a:t>
            </a:r>
          </a:p>
          <a:p>
            <a:pPr lvl="1"/>
            <a:r>
              <a:rPr lang="en-US" dirty="0"/>
              <a:t>Picked </a:t>
            </a:r>
            <a:r>
              <a:rPr lang="en-US" dirty="0" smtClean="0"/>
              <a:t>based upon </a:t>
            </a:r>
            <a:r>
              <a:rPr lang="en-US" dirty="0"/>
              <a:t>the most serious hazard</a:t>
            </a:r>
          </a:p>
          <a:p>
            <a:pPr>
              <a:spcBef>
                <a:spcPts val="1200"/>
              </a:spcBef>
            </a:pPr>
            <a:r>
              <a:rPr lang="en-US" dirty="0"/>
              <a:t>Danger</a:t>
            </a:r>
          </a:p>
          <a:p>
            <a:pPr lvl="1"/>
            <a:r>
              <a:rPr lang="en-US" dirty="0"/>
              <a:t>More serious hazards</a:t>
            </a:r>
          </a:p>
          <a:p>
            <a:pPr>
              <a:spcBef>
                <a:spcPts val="1200"/>
              </a:spcBef>
            </a:pPr>
            <a:r>
              <a:rPr lang="en-US" dirty="0"/>
              <a:t>Warning</a:t>
            </a:r>
          </a:p>
          <a:p>
            <a:pPr lvl="1"/>
            <a:r>
              <a:rPr lang="en-US" dirty="0"/>
              <a:t>Less serious hazards</a:t>
            </a:r>
          </a:p>
        </p:txBody>
      </p:sp>
      <p:pic>
        <p:nvPicPr>
          <p:cNvPr id="8" name="Picture 7" title="Danger sign">
            <a:extLst>
              <a:ext uri="{FF2B5EF4-FFF2-40B4-BE49-F238E27FC236}">
                <a16:creationId xmlns:a16="http://schemas.microsoft.com/office/drawing/2014/main" id="{59FB9337-BDAA-4565-930C-9D925FCD5BF9}"/>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6419686" y="2548576"/>
            <a:ext cx="5772314" cy="2273453"/>
          </a:xfrm>
          <a:prstGeom prst="rect">
            <a:avLst/>
          </a:prstGeom>
        </p:spPr>
      </p:pic>
      <p:pic>
        <p:nvPicPr>
          <p:cNvPr id="1026" name="Picture 2" descr="Image result for warning"/>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5660" y="4971060"/>
            <a:ext cx="4323120"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8504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E002-0132-4010-9C46-7BDF838DC588}"/>
              </a:ext>
            </a:extLst>
          </p:cNvPr>
          <p:cNvSpPr>
            <a:spLocks noGrp="1"/>
          </p:cNvSpPr>
          <p:nvPr>
            <p:ph type="title"/>
          </p:nvPr>
        </p:nvSpPr>
        <p:spPr/>
        <p:txBody>
          <a:bodyPr/>
          <a:lstStyle/>
          <a:p>
            <a:r>
              <a:rPr lang="en-US" dirty="0"/>
              <a:t>statements</a:t>
            </a:r>
          </a:p>
        </p:txBody>
      </p:sp>
      <p:sp>
        <p:nvSpPr>
          <p:cNvPr id="3" name="Content Placeholder 2">
            <a:extLst>
              <a:ext uri="{FF2B5EF4-FFF2-40B4-BE49-F238E27FC236}">
                <a16:creationId xmlns:a16="http://schemas.microsoft.com/office/drawing/2014/main" id="{5B1A8FC3-F3DC-4C8A-BCB4-2404577BDC74}"/>
              </a:ext>
            </a:extLst>
          </p:cNvPr>
          <p:cNvSpPr>
            <a:spLocks noGrp="1"/>
          </p:cNvSpPr>
          <p:nvPr>
            <p:ph idx="1"/>
          </p:nvPr>
        </p:nvSpPr>
        <p:spPr>
          <a:xfrm>
            <a:off x="581192" y="1836116"/>
            <a:ext cx="11029615" cy="5021884"/>
          </a:xfrm>
        </p:spPr>
        <p:txBody>
          <a:bodyPr>
            <a:normAutofit fontScale="92500" lnSpcReduction="10000"/>
          </a:bodyPr>
          <a:lstStyle/>
          <a:p>
            <a:r>
              <a:rPr lang="en-US" dirty="0"/>
              <a:t>Hazard Statement(s)</a:t>
            </a:r>
          </a:p>
          <a:p>
            <a:pPr lvl="1"/>
            <a:r>
              <a:rPr lang="en-US" dirty="0"/>
              <a:t>Type of hazard from chemical</a:t>
            </a:r>
          </a:p>
          <a:p>
            <a:pPr lvl="1"/>
            <a:r>
              <a:rPr lang="en-US" dirty="0"/>
              <a:t>Level of hazard</a:t>
            </a:r>
          </a:p>
          <a:p>
            <a:pPr>
              <a:spcBef>
                <a:spcPts val="1200"/>
              </a:spcBef>
            </a:pPr>
            <a:r>
              <a:rPr lang="en-US" dirty="0"/>
              <a:t>Precautionary Statement(s)</a:t>
            </a:r>
          </a:p>
          <a:p>
            <a:pPr lvl="1"/>
            <a:r>
              <a:rPr lang="en-US" dirty="0"/>
              <a:t>Prevention </a:t>
            </a:r>
          </a:p>
          <a:p>
            <a:pPr lvl="2"/>
            <a:r>
              <a:rPr lang="en-US" dirty="0"/>
              <a:t>Ways to minimize </a:t>
            </a:r>
            <a:r>
              <a:rPr lang="en-US" dirty="0" smtClean="0"/>
              <a:t>exposure</a:t>
            </a:r>
          </a:p>
          <a:p>
            <a:pPr lvl="2"/>
            <a:r>
              <a:rPr lang="en-US" dirty="0" smtClean="0"/>
              <a:t>Ways to minimize hazards  </a:t>
            </a:r>
          </a:p>
          <a:p>
            <a:pPr lvl="1"/>
            <a:r>
              <a:rPr lang="en-US" dirty="0" smtClean="0"/>
              <a:t>Response</a:t>
            </a:r>
            <a:endParaRPr lang="en-US" dirty="0"/>
          </a:p>
          <a:p>
            <a:pPr lvl="2"/>
            <a:r>
              <a:rPr lang="en-US" dirty="0"/>
              <a:t>Spills, first-aid</a:t>
            </a:r>
          </a:p>
          <a:p>
            <a:pPr lvl="1"/>
            <a:r>
              <a:rPr lang="en-US" dirty="0"/>
              <a:t>Storage</a:t>
            </a:r>
          </a:p>
          <a:p>
            <a:pPr lvl="1"/>
            <a:r>
              <a:rPr lang="en-US" dirty="0"/>
              <a:t>Disposal</a:t>
            </a:r>
          </a:p>
        </p:txBody>
      </p:sp>
      <p:pic>
        <p:nvPicPr>
          <p:cNvPr id="5" name="Picture 4" title="Gasoline hazard ">
            <a:extLst>
              <a:ext uri="{FF2B5EF4-FFF2-40B4-BE49-F238E27FC236}">
                <a16:creationId xmlns:a16="http://schemas.microsoft.com/office/drawing/2014/main" id="{6F450DAC-CC35-4178-9725-C88787EFE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9460" y="839936"/>
            <a:ext cx="3707720" cy="5886326"/>
          </a:xfrm>
          <a:prstGeom prst="rect">
            <a:avLst/>
          </a:prstGeom>
        </p:spPr>
      </p:pic>
      <p:sp>
        <p:nvSpPr>
          <p:cNvPr id="6" name="Left Brace 5" title="left brace">
            <a:extLst>
              <a:ext uri="{FF2B5EF4-FFF2-40B4-BE49-F238E27FC236}">
                <a16:creationId xmlns:a16="http://schemas.microsoft.com/office/drawing/2014/main" id="{3E7877F4-E4F1-4D36-BE71-B58D4D02813F}"/>
              </a:ext>
            </a:extLst>
          </p:cNvPr>
          <p:cNvSpPr/>
          <p:nvPr/>
        </p:nvSpPr>
        <p:spPr>
          <a:xfrm>
            <a:off x="8019460" y="2797444"/>
            <a:ext cx="69743" cy="53469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title="left brace">
            <a:extLst>
              <a:ext uri="{FF2B5EF4-FFF2-40B4-BE49-F238E27FC236}">
                <a16:creationId xmlns:a16="http://schemas.microsoft.com/office/drawing/2014/main" id="{1DCE1E0F-2B3D-4E88-9E34-7280EF08CE76}"/>
              </a:ext>
            </a:extLst>
          </p:cNvPr>
          <p:cNvSpPr/>
          <p:nvPr/>
        </p:nvSpPr>
        <p:spPr>
          <a:xfrm>
            <a:off x="8019461" y="3452243"/>
            <a:ext cx="104614" cy="327401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title="arrow to hazard statement">
            <a:extLst>
              <a:ext uri="{FF2B5EF4-FFF2-40B4-BE49-F238E27FC236}">
                <a16:creationId xmlns:a16="http://schemas.microsoft.com/office/drawing/2014/main" id="{EF77133A-F772-48CE-AF87-BD2FC3AC1132}"/>
              </a:ext>
            </a:extLst>
          </p:cNvPr>
          <p:cNvCxnSpPr>
            <a:cxnSpLocks/>
          </p:cNvCxnSpPr>
          <p:nvPr/>
        </p:nvCxnSpPr>
        <p:spPr>
          <a:xfrm>
            <a:off x="4037308" y="2107769"/>
            <a:ext cx="3835831" cy="929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title="arrow to precautionary statement">
            <a:extLst>
              <a:ext uri="{FF2B5EF4-FFF2-40B4-BE49-F238E27FC236}">
                <a16:creationId xmlns:a16="http://schemas.microsoft.com/office/drawing/2014/main" id="{580CE4CA-5A56-43EC-8ED4-B539DF6CCC31}"/>
              </a:ext>
            </a:extLst>
          </p:cNvPr>
          <p:cNvCxnSpPr>
            <a:cxnSpLocks/>
          </p:cNvCxnSpPr>
          <p:nvPr/>
        </p:nvCxnSpPr>
        <p:spPr>
          <a:xfrm>
            <a:off x="5052447" y="3642102"/>
            <a:ext cx="2820692" cy="13061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2017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22BC-CD49-49DA-ADAC-B37B5AEB6FDB}"/>
              </a:ext>
            </a:extLst>
          </p:cNvPr>
          <p:cNvSpPr>
            <a:spLocks noGrp="1"/>
          </p:cNvSpPr>
          <p:nvPr>
            <p:ph type="title"/>
          </p:nvPr>
        </p:nvSpPr>
        <p:spPr/>
        <p:txBody>
          <a:bodyPr/>
          <a:lstStyle/>
          <a:p>
            <a:r>
              <a:rPr lang="en-US" dirty="0"/>
              <a:t>Product </a:t>
            </a:r>
            <a:r>
              <a:rPr lang="en-US" dirty="0" smtClean="0"/>
              <a:t>Safety Data Sheets (SDS) </a:t>
            </a:r>
            <a:r>
              <a:rPr lang="en-US" dirty="0"/>
              <a:t>Required </a:t>
            </a:r>
            <a:r>
              <a:rPr lang="en-US" dirty="0" smtClean="0"/>
              <a:t>&amp; optional sections</a:t>
            </a:r>
            <a:endParaRPr lang="en-US" dirty="0"/>
          </a:p>
        </p:txBody>
      </p:sp>
      <p:sp>
        <p:nvSpPr>
          <p:cNvPr id="4" name="Content Placeholder 3">
            <a:extLst>
              <a:ext uri="{FF2B5EF4-FFF2-40B4-BE49-F238E27FC236}">
                <a16:creationId xmlns:a16="http://schemas.microsoft.com/office/drawing/2014/main" id="{0E83E1C6-F85C-4438-B347-234ED50449D4}"/>
              </a:ext>
            </a:extLst>
          </p:cNvPr>
          <p:cNvSpPr>
            <a:spLocks noGrp="1"/>
          </p:cNvSpPr>
          <p:nvPr>
            <p:ph sz="half" idx="1"/>
          </p:nvPr>
        </p:nvSpPr>
        <p:spPr>
          <a:xfrm>
            <a:off x="581193" y="1920240"/>
            <a:ext cx="5422390" cy="4678679"/>
          </a:xfrm>
        </p:spPr>
        <p:txBody>
          <a:bodyPr>
            <a:noAutofit/>
          </a:bodyPr>
          <a:lstStyle/>
          <a:p>
            <a:pPr marL="514350" indent="-514350">
              <a:buFont typeface="+mj-lt"/>
              <a:buAutoNum type="arabicPeriod"/>
            </a:pPr>
            <a:r>
              <a:rPr lang="en-US" sz="2700" dirty="0"/>
              <a:t>Identification</a:t>
            </a:r>
          </a:p>
          <a:p>
            <a:pPr marL="514350" indent="-514350">
              <a:buFont typeface="+mj-lt"/>
              <a:buAutoNum type="arabicPeriod"/>
            </a:pPr>
            <a:r>
              <a:rPr lang="en-US" sz="2700" dirty="0"/>
              <a:t>Hazard identification</a:t>
            </a:r>
          </a:p>
          <a:p>
            <a:pPr marL="514350" indent="-514350">
              <a:buFont typeface="+mj-lt"/>
              <a:buAutoNum type="arabicPeriod"/>
            </a:pPr>
            <a:r>
              <a:rPr lang="en-US" sz="2700" dirty="0"/>
              <a:t>Information on ingredients</a:t>
            </a:r>
          </a:p>
          <a:p>
            <a:pPr marL="514350" indent="-514350">
              <a:buFont typeface="+mj-lt"/>
              <a:buAutoNum type="arabicPeriod"/>
            </a:pPr>
            <a:r>
              <a:rPr lang="en-US" sz="2700" dirty="0"/>
              <a:t>First-aid measures</a:t>
            </a:r>
          </a:p>
          <a:p>
            <a:pPr marL="514350" indent="-514350">
              <a:buFont typeface="+mj-lt"/>
              <a:buAutoNum type="arabicPeriod"/>
            </a:pPr>
            <a:r>
              <a:rPr lang="en-US" sz="2700" dirty="0"/>
              <a:t>Fire-fighting measures</a:t>
            </a:r>
          </a:p>
          <a:p>
            <a:pPr marL="514350" indent="-514350">
              <a:buFont typeface="+mj-lt"/>
              <a:buAutoNum type="arabicPeriod"/>
            </a:pPr>
            <a:r>
              <a:rPr lang="en-US" sz="2700" dirty="0"/>
              <a:t>Accidental release measures</a:t>
            </a:r>
          </a:p>
          <a:p>
            <a:pPr marL="514350" indent="-514350">
              <a:buFont typeface="+mj-lt"/>
              <a:buAutoNum type="arabicPeriod"/>
            </a:pPr>
            <a:r>
              <a:rPr lang="en-US" sz="2700" dirty="0"/>
              <a:t>Handling &amp; storage</a:t>
            </a:r>
          </a:p>
          <a:p>
            <a:pPr marL="514350" indent="-514350">
              <a:buFont typeface="+mj-lt"/>
              <a:buAutoNum type="arabicPeriod"/>
            </a:pPr>
            <a:r>
              <a:rPr lang="en-US" sz="2700" dirty="0"/>
              <a:t>Exposure controls/Personal </a:t>
            </a:r>
            <a:r>
              <a:rPr lang="en-US" sz="2700" dirty="0" smtClean="0"/>
              <a:t>protection</a:t>
            </a:r>
            <a:endParaRPr lang="en-US" sz="2700" dirty="0"/>
          </a:p>
        </p:txBody>
      </p:sp>
      <p:sp>
        <p:nvSpPr>
          <p:cNvPr id="5" name="Content Placeholder 4">
            <a:extLst>
              <a:ext uri="{FF2B5EF4-FFF2-40B4-BE49-F238E27FC236}">
                <a16:creationId xmlns:a16="http://schemas.microsoft.com/office/drawing/2014/main" id="{25F89885-DB33-4FB4-93B7-6249744BAFE2}"/>
              </a:ext>
            </a:extLst>
          </p:cNvPr>
          <p:cNvSpPr>
            <a:spLocks noGrp="1"/>
          </p:cNvSpPr>
          <p:nvPr>
            <p:ph sz="half" idx="2"/>
          </p:nvPr>
        </p:nvSpPr>
        <p:spPr>
          <a:xfrm>
            <a:off x="6188417" y="1920240"/>
            <a:ext cx="5422392" cy="4678679"/>
          </a:xfrm>
        </p:spPr>
        <p:txBody>
          <a:bodyPr>
            <a:normAutofit/>
          </a:bodyPr>
          <a:lstStyle/>
          <a:p>
            <a:pPr marL="514350" indent="-514350">
              <a:buFont typeface="+mj-lt"/>
              <a:buAutoNum type="arabicPeriod" startAt="9"/>
            </a:pPr>
            <a:r>
              <a:rPr lang="en-US" sz="2700" dirty="0"/>
              <a:t>Physical &amp; chemical properties</a:t>
            </a:r>
          </a:p>
          <a:p>
            <a:pPr marL="514350" indent="-514350">
              <a:buFont typeface="+mj-lt"/>
              <a:buAutoNum type="arabicPeriod" startAt="9"/>
            </a:pPr>
            <a:r>
              <a:rPr lang="en-US" sz="2700" dirty="0"/>
              <a:t>Stability &amp; reactivity</a:t>
            </a:r>
          </a:p>
          <a:p>
            <a:pPr marL="514350" indent="-514350">
              <a:buFont typeface="+mj-lt"/>
              <a:buAutoNum type="arabicPeriod" startAt="9"/>
            </a:pPr>
            <a:r>
              <a:rPr lang="en-US" sz="2700" dirty="0"/>
              <a:t>Toxicological information</a:t>
            </a:r>
          </a:p>
          <a:p>
            <a:pPr marL="514350" indent="-514350">
              <a:buFont typeface="+mj-lt"/>
              <a:buAutoNum type="arabicPeriod" startAt="9"/>
            </a:pPr>
            <a:r>
              <a:rPr lang="en-US" sz="2700" i="1" dirty="0"/>
              <a:t>Ecological information (Optional)</a:t>
            </a:r>
          </a:p>
          <a:p>
            <a:pPr marL="514350" indent="-514350">
              <a:buFont typeface="+mj-lt"/>
              <a:buAutoNum type="arabicPeriod" startAt="9"/>
            </a:pPr>
            <a:r>
              <a:rPr lang="en-US" sz="2700" i="1" dirty="0"/>
              <a:t>Disposal considerations (Optional)</a:t>
            </a:r>
          </a:p>
          <a:p>
            <a:pPr marL="514350" indent="-514350">
              <a:buFont typeface="+mj-lt"/>
              <a:buAutoNum type="arabicPeriod" startAt="9"/>
            </a:pPr>
            <a:r>
              <a:rPr lang="en-US" sz="2700" i="1" dirty="0"/>
              <a:t>Transport information (Optional)</a:t>
            </a:r>
          </a:p>
          <a:p>
            <a:pPr marL="514350" indent="-514350">
              <a:buFont typeface="+mj-lt"/>
              <a:buAutoNum type="arabicPeriod" startAt="9"/>
            </a:pPr>
            <a:r>
              <a:rPr lang="en-US" sz="2700" i="1" dirty="0"/>
              <a:t>Regulatory information (Optional)</a:t>
            </a:r>
          </a:p>
          <a:p>
            <a:pPr marL="514350" indent="-514350">
              <a:buFont typeface="+mj-lt"/>
              <a:buAutoNum type="arabicPeriod" startAt="9"/>
            </a:pPr>
            <a:r>
              <a:rPr lang="en-US" sz="2700" dirty="0"/>
              <a:t>Other information</a:t>
            </a:r>
          </a:p>
        </p:txBody>
      </p:sp>
    </p:spTree>
    <p:custDataLst>
      <p:tags r:id="rId1"/>
    </p:custDataLst>
    <p:extLst>
      <p:ext uri="{BB962C8B-B14F-4D97-AF65-F5344CB8AC3E}">
        <p14:creationId xmlns:p14="http://schemas.microsoft.com/office/powerpoint/2010/main" val="1918252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21D25-33EC-4EC8-BE83-763DF12E083C}"/>
              </a:ext>
            </a:extLst>
          </p:cNvPr>
          <p:cNvSpPr>
            <a:spLocks noGrp="1"/>
          </p:cNvSpPr>
          <p:nvPr>
            <p:ph type="title"/>
          </p:nvPr>
        </p:nvSpPr>
        <p:spPr/>
        <p:txBody>
          <a:bodyPr/>
          <a:lstStyle/>
          <a:p>
            <a:r>
              <a:rPr lang="en-US" dirty="0"/>
              <a:t>How can you use an SDS?</a:t>
            </a:r>
          </a:p>
        </p:txBody>
      </p:sp>
      <p:sp>
        <p:nvSpPr>
          <p:cNvPr id="6" name="Content Placeholder 5">
            <a:extLst>
              <a:ext uri="{FF2B5EF4-FFF2-40B4-BE49-F238E27FC236}">
                <a16:creationId xmlns:a16="http://schemas.microsoft.com/office/drawing/2014/main" id="{420D93F4-864E-4FB1-9476-FDD4E05FC254}"/>
              </a:ext>
            </a:extLst>
          </p:cNvPr>
          <p:cNvSpPr>
            <a:spLocks noGrp="1"/>
          </p:cNvSpPr>
          <p:nvPr>
            <p:ph idx="1"/>
          </p:nvPr>
        </p:nvSpPr>
        <p:spPr>
          <a:xfrm>
            <a:off x="581192" y="1836116"/>
            <a:ext cx="11029615" cy="4674412"/>
          </a:xfrm>
        </p:spPr>
        <p:txBody>
          <a:bodyPr/>
          <a:lstStyle/>
          <a:p>
            <a:r>
              <a:rPr lang="en-US" dirty="0"/>
              <a:t>Ingredients: Section 3</a:t>
            </a:r>
          </a:p>
          <a:p>
            <a:pPr lvl="1"/>
            <a:r>
              <a:rPr lang="en-US" dirty="0"/>
              <a:t>What chemicals are in the product</a:t>
            </a:r>
          </a:p>
          <a:p>
            <a:pPr lvl="1"/>
            <a:r>
              <a:rPr lang="en-US" dirty="0"/>
              <a:t>How much of each chemical is there</a:t>
            </a:r>
          </a:p>
          <a:p>
            <a:pPr>
              <a:spcBef>
                <a:spcPts val="1200"/>
              </a:spcBef>
            </a:pPr>
            <a:r>
              <a:rPr lang="en-US" dirty="0"/>
              <a:t>Chemical Hazards: Section 2</a:t>
            </a:r>
          </a:p>
          <a:p>
            <a:pPr lvl="1"/>
            <a:r>
              <a:rPr lang="en-US" dirty="0"/>
              <a:t>Hazards associated with the chemical(s)</a:t>
            </a:r>
          </a:p>
          <a:p>
            <a:pPr>
              <a:spcBef>
                <a:spcPts val="1200"/>
              </a:spcBef>
            </a:pPr>
            <a:r>
              <a:rPr lang="en-US" dirty="0"/>
              <a:t>Safe Handling of Chemicals: </a:t>
            </a:r>
            <a:r>
              <a:rPr lang="en-US" dirty="0" smtClean="0"/>
              <a:t>Sections </a:t>
            </a:r>
            <a:r>
              <a:rPr lang="en-US" dirty="0"/>
              <a:t>7-8</a:t>
            </a:r>
          </a:p>
          <a:p>
            <a:pPr lvl="1"/>
            <a:r>
              <a:rPr lang="en-US" dirty="0"/>
              <a:t>What </a:t>
            </a:r>
            <a:r>
              <a:rPr lang="en-US" dirty="0" smtClean="0"/>
              <a:t>Personal Protective </a:t>
            </a:r>
            <a:r>
              <a:rPr lang="en-US" dirty="0"/>
              <a:t>E</a:t>
            </a:r>
            <a:r>
              <a:rPr lang="en-US" dirty="0" smtClean="0"/>
              <a:t>quipment </a:t>
            </a:r>
            <a:r>
              <a:rPr lang="en-US" dirty="0"/>
              <a:t>(PPE) you should wear</a:t>
            </a:r>
          </a:p>
          <a:p>
            <a:pPr lvl="1"/>
            <a:r>
              <a:rPr lang="en-US" dirty="0"/>
              <a:t>Other instructions on how to protect yourself</a:t>
            </a:r>
          </a:p>
        </p:txBody>
      </p:sp>
    </p:spTree>
    <p:custDataLst>
      <p:tags r:id="rId1"/>
    </p:custDataLst>
    <p:extLst>
      <p:ext uri="{BB962C8B-B14F-4D97-AF65-F5344CB8AC3E}">
        <p14:creationId xmlns:p14="http://schemas.microsoft.com/office/powerpoint/2010/main" val="940206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5131-2CAA-482B-9563-8C2D140FB63C}"/>
              </a:ext>
            </a:extLst>
          </p:cNvPr>
          <p:cNvSpPr>
            <a:spLocks noGrp="1"/>
          </p:cNvSpPr>
          <p:nvPr>
            <p:ph type="title"/>
          </p:nvPr>
        </p:nvSpPr>
        <p:spPr>
          <a:xfrm>
            <a:off x="461922" y="629958"/>
            <a:ext cx="11029616" cy="1013800"/>
          </a:xfrm>
        </p:spPr>
        <p:txBody>
          <a:bodyPr/>
          <a:lstStyle/>
          <a:p>
            <a:r>
              <a:rPr lang="en-US" dirty="0" smtClean="0"/>
              <a:t>Question</a:t>
            </a:r>
            <a:endParaRPr lang="en-US" dirty="0"/>
          </a:p>
        </p:txBody>
      </p:sp>
      <p:sp>
        <p:nvSpPr>
          <p:cNvPr id="3" name="Content Placeholder 2">
            <a:extLst>
              <a:ext uri="{FF2B5EF4-FFF2-40B4-BE49-F238E27FC236}">
                <a16:creationId xmlns:a16="http://schemas.microsoft.com/office/drawing/2014/main" id="{6EC8AAB9-C759-4DD4-9ACD-C7A29E1C942D}"/>
              </a:ext>
            </a:extLst>
          </p:cNvPr>
          <p:cNvSpPr>
            <a:spLocks noGrp="1"/>
          </p:cNvSpPr>
          <p:nvPr>
            <p:ph idx="1"/>
          </p:nvPr>
        </p:nvSpPr>
        <p:spPr/>
        <p:txBody>
          <a:bodyPr/>
          <a:lstStyle/>
          <a:p>
            <a:pPr marL="0" indent="0">
              <a:buNone/>
            </a:pPr>
            <a:r>
              <a:rPr lang="en-US" dirty="0"/>
              <a:t>Which of the following pieces of information are found in an SDS?</a:t>
            </a:r>
          </a:p>
          <a:p>
            <a:pPr marL="781200" lvl="1" indent="-457200">
              <a:buFont typeface="+mj-lt"/>
              <a:buAutoNum type="alphaUcPeriod"/>
            </a:pPr>
            <a:r>
              <a:rPr lang="en-US" dirty="0"/>
              <a:t>Ingredients</a:t>
            </a:r>
          </a:p>
          <a:p>
            <a:pPr marL="781200" lvl="1" indent="-457200">
              <a:buFont typeface="+mj-lt"/>
              <a:buAutoNum type="alphaUcPeriod"/>
            </a:pPr>
            <a:r>
              <a:rPr lang="en-US" dirty="0"/>
              <a:t>Chemical </a:t>
            </a:r>
            <a:r>
              <a:rPr lang="en-US" dirty="0" smtClean="0"/>
              <a:t>hazards</a:t>
            </a:r>
            <a:endParaRPr lang="en-US" dirty="0"/>
          </a:p>
          <a:p>
            <a:pPr marL="781200" lvl="1" indent="-457200">
              <a:buFont typeface="+mj-lt"/>
              <a:buAutoNum type="alphaUcPeriod"/>
            </a:pPr>
            <a:r>
              <a:rPr lang="en-US" dirty="0"/>
              <a:t>Safe </a:t>
            </a:r>
            <a:r>
              <a:rPr lang="en-US" dirty="0" smtClean="0"/>
              <a:t>handling </a:t>
            </a:r>
            <a:r>
              <a:rPr lang="en-US" dirty="0"/>
              <a:t>of </a:t>
            </a:r>
            <a:r>
              <a:rPr lang="en-US" dirty="0" smtClean="0"/>
              <a:t>chemicals</a:t>
            </a:r>
            <a:endParaRPr lang="en-US" dirty="0"/>
          </a:p>
          <a:p>
            <a:pPr marL="781200" lvl="1" indent="-457200">
              <a:buFont typeface="+mj-lt"/>
              <a:buAutoNum type="alphaUcPeriod"/>
            </a:pPr>
            <a:r>
              <a:rPr lang="en-US" dirty="0"/>
              <a:t>First-aid measures</a:t>
            </a:r>
          </a:p>
          <a:p>
            <a:pPr marL="781200" lvl="1" indent="-457200">
              <a:buFont typeface="+mj-lt"/>
              <a:buAutoNum type="alphaUcPeriod"/>
            </a:pPr>
            <a:r>
              <a:rPr lang="en-US" dirty="0"/>
              <a:t>All of the above</a:t>
            </a:r>
          </a:p>
          <a:p>
            <a:endParaRPr lang="en-US" dirty="0"/>
          </a:p>
        </p:txBody>
      </p:sp>
    </p:spTree>
    <p:custDataLst>
      <p:tags r:id="rId1"/>
    </p:custDataLst>
    <p:extLst>
      <p:ext uri="{BB962C8B-B14F-4D97-AF65-F5344CB8AC3E}">
        <p14:creationId xmlns:p14="http://schemas.microsoft.com/office/powerpoint/2010/main" val="2428725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D871-4EFA-4FAF-AF13-A658BFFFFED8}"/>
              </a:ext>
            </a:extLst>
          </p:cNvPr>
          <p:cNvSpPr>
            <a:spLocks noGrp="1"/>
          </p:cNvSpPr>
          <p:nvPr>
            <p:ph type="title"/>
          </p:nvPr>
        </p:nvSpPr>
        <p:spPr/>
        <p:txBody>
          <a:bodyPr/>
          <a:lstStyle/>
          <a:p>
            <a:r>
              <a:rPr lang="en-US" dirty="0"/>
              <a:t>Chemical Hazard communication</a:t>
            </a:r>
          </a:p>
        </p:txBody>
      </p:sp>
      <p:sp>
        <p:nvSpPr>
          <p:cNvPr id="3" name="Content Placeholder 2">
            <a:extLst>
              <a:ext uri="{FF2B5EF4-FFF2-40B4-BE49-F238E27FC236}">
                <a16:creationId xmlns:a16="http://schemas.microsoft.com/office/drawing/2014/main" id="{2C13A6A8-5ED9-4644-A089-283A6EBE5F5A}"/>
              </a:ext>
            </a:extLst>
          </p:cNvPr>
          <p:cNvSpPr>
            <a:spLocks noGrp="1"/>
          </p:cNvSpPr>
          <p:nvPr>
            <p:ph idx="1"/>
          </p:nvPr>
        </p:nvSpPr>
        <p:spPr/>
        <p:txBody>
          <a:bodyPr/>
          <a:lstStyle/>
          <a:p>
            <a:r>
              <a:rPr lang="en-US" dirty="0" err="1"/>
              <a:t>Hazcom</a:t>
            </a:r>
            <a:r>
              <a:rPr lang="en-US" dirty="0"/>
              <a:t> is a company-specific program</a:t>
            </a:r>
          </a:p>
          <a:p>
            <a:pPr>
              <a:spcBef>
                <a:spcPts val="1200"/>
              </a:spcBef>
            </a:pPr>
            <a:r>
              <a:rPr lang="en-US" dirty="0"/>
              <a:t>Tells employees </a:t>
            </a:r>
            <a:r>
              <a:rPr lang="en-US" dirty="0" smtClean="0"/>
              <a:t>about:</a:t>
            </a:r>
            <a:endParaRPr lang="en-US" dirty="0"/>
          </a:p>
          <a:p>
            <a:pPr lvl="1"/>
            <a:r>
              <a:rPr lang="en-US" dirty="0"/>
              <a:t>Workplace chemical hazards in their work areas</a:t>
            </a:r>
          </a:p>
          <a:p>
            <a:pPr lvl="1"/>
            <a:r>
              <a:rPr lang="en-US" dirty="0"/>
              <a:t>Effects of chemicals</a:t>
            </a:r>
          </a:p>
          <a:p>
            <a:pPr lvl="1"/>
            <a:r>
              <a:rPr lang="en-US" dirty="0"/>
              <a:t>How to protect yourself</a:t>
            </a:r>
          </a:p>
        </p:txBody>
      </p:sp>
      <p:pic>
        <p:nvPicPr>
          <p:cNvPr id="4" name="Picture 3" title="Image of Exclamation poi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7618" y="2263805"/>
            <a:ext cx="3383280" cy="3383280"/>
          </a:xfrm>
          <a:prstGeom prst="rect">
            <a:avLst/>
          </a:prstGeom>
        </p:spPr>
      </p:pic>
      <p:sp>
        <p:nvSpPr>
          <p:cNvPr id="5" name="TextBox 4"/>
          <p:cNvSpPr txBox="1"/>
          <p:nvPr/>
        </p:nvSpPr>
        <p:spPr>
          <a:xfrm>
            <a:off x="7659150" y="5571535"/>
            <a:ext cx="4465738" cy="400110"/>
          </a:xfrm>
          <a:prstGeom prst="rect">
            <a:avLst/>
          </a:prstGeom>
          <a:noFill/>
          <a:ln>
            <a:noFill/>
          </a:ln>
        </p:spPr>
        <p:txBody>
          <a:bodyPr wrap="square" rtlCol="0">
            <a:spAutoFit/>
          </a:bodyPr>
          <a:lstStyle/>
          <a:p>
            <a:r>
              <a:rPr lang="en-US" sz="1000" dirty="0" smtClean="0"/>
              <a:t>Source: Globally Harmonized system of Classification and Labelling of Chemicals.  </a:t>
            </a:r>
            <a:r>
              <a:rPr lang="en-US" sz="1000" dirty="0"/>
              <a:t>Available at: https://en.wikipedia.org/wiki/GHS_hazard_pictograms </a:t>
            </a:r>
          </a:p>
        </p:txBody>
      </p:sp>
    </p:spTree>
    <p:custDataLst>
      <p:tags r:id="rId1"/>
    </p:custDataLst>
    <p:extLst>
      <p:ext uri="{BB962C8B-B14F-4D97-AF65-F5344CB8AC3E}">
        <p14:creationId xmlns:p14="http://schemas.microsoft.com/office/powerpoint/2010/main" val="532906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53" y="516844"/>
            <a:ext cx="11029616" cy="537267"/>
          </a:xfrm>
        </p:spPr>
        <p:txBody>
          <a:bodyPr>
            <a:normAutofit/>
          </a:bodyPr>
          <a:lstStyle/>
          <a:p>
            <a:r>
              <a:rPr lang="en-US" b="1" dirty="0"/>
              <a:t>Question  /  Response </a:t>
            </a:r>
            <a:r>
              <a:rPr lang="en-US" b="1" dirty="0" smtClean="0"/>
              <a:t>4</a:t>
            </a:r>
            <a:endParaRPr lang="en-US" dirty="0"/>
          </a:p>
        </p:txBody>
      </p:sp>
      <p:sp>
        <p:nvSpPr>
          <p:cNvPr id="3" name="Text Placeholder 2"/>
          <p:cNvSpPr>
            <a:spLocks noGrp="1"/>
          </p:cNvSpPr>
          <p:nvPr>
            <p:ph type="body" idx="13"/>
            <p:custDataLst>
              <p:tags r:id="rId2"/>
            </p:custDataLst>
          </p:nvPr>
        </p:nvSpPr>
        <p:spPr>
          <a:xfrm>
            <a:off x="371467" y="1385412"/>
            <a:ext cx="11029616" cy="685800"/>
          </a:xfrm>
        </p:spPr>
        <p:txBody>
          <a:bodyPr/>
          <a:lstStyle/>
          <a:p>
            <a:r>
              <a:rPr lang="en-US" dirty="0"/>
              <a:t>Which of the following pieces of information are found in an SDS?</a:t>
            </a:r>
          </a:p>
          <a:p>
            <a:endParaRPr lang="en-US" dirty="0"/>
          </a:p>
        </p:txBody>
      </p:sp>
      <p:sp>
        <p:nvSpPr>
          <p:cNvPr id="4" name="Text Placeholder 3"/>
          <p:cNvSpPr>
            <a:spLocks noGrp="1"/>
          </p:cNvSpPr>
          <p:nvPr>
            <p:ph type="body" sz="quarter" idx="14"/>
            <p:custDataLst>
              <p:tags r:id="rId3"/>
            </p:custDataLst>
          </p:nvPr>
        </p:nvSpPr>
        <p:spPr>
          <a:xfrm>
            <a:off x="581192" y="2196548"/>
            <a:ext cx="5369510" cy="4051852"/>
          </a:xfrm>
        </p:spPr>
        <p:txBody>
          <a:bodyPr/>
          <a:lstStyle/>
          <a:p>
            <a:pPr lvl="1">
              <a:buFont typeface="+mj-lt"/>
              <a:buAutoNum type="alphaUcPeriod"/>
            </a:pPr>
            <a:r>
              <a:rPr lang="en-US" dirty="0"/>
              <a:t>Ingredients</a:t>
            </a:r>
          </a:p>
          <a:p>
            <a:pPr lvl="1">
              <a:buFont typeface="+mj-lt"/>
              <a:buAutoNum type="alphaUcPeriod"/>
            </a:pPr>
            <a:r>
              <a:rPr lang="en-US" dirty="0"/>
              <a:t>Chemical hazards</a:t>
            </a:r>
          </a:p>
          <a:p>
            <a:pPr lvl="1">
              <a:buFont typeface="+mj-lt"/>
              <a:buAutoNum type="alphaUcPeriod"/>
            </a:pPr>
            <a:r>
              <a:rPr lang="en-US" dirty="0"/>
              <a:t>Safe handling of chemicals</a:t>
            </a:r>
          </a:p>
          <a:p>
            <a:pPr lvl="1">
              <a:buFont typeface="+mj-lt"/>
              <a:buAutoNum type="alphaUcPeriod"/>
            </a:pPr>
            <a:r>
              <a:rPr lang="en-US" dirty="0"/>
              <a:t>First-aid measures</a:t>
            </a:r>
          </a:p>
          <a:p>
            <a:pPr lvl="1">
              <a:buFont typeface="+mj-lt"/>
              <a:buAutoNum type="alphaUcPeriod"/>
            </a:pPr>
            <a:r>
              <a:rPr lang="en-US" dirty="0"/>
              <a:t>All of the above</a:t>
            </a:r>
          </a:p>
          <a:p>
            <a:endParaRPr lang="en-US" dirty="0"/>
          </a:p>
        </p:txBody>
      </p:sp>
      <p:graphicFrame>
        <p:nvGraphicFramePr>
          <p:cNvPr id="10" name="Chart 9" title="Chart - ingredients-50% and safe handling &amp; chemicals-50%"/>
          <p:cNvGraphicFramePr>
            <a:graphicFrameLocks/>
          </p:cNvGraphicFramePr>
          <p:nvPr>
            <p:custDataLst>
              <p:tags r:id="rId4"/>
            </p:custDataLst>
            <p:extLst>
              <p:ext uri="{D42A27DB-BD31-4B8C-83A1-F6EECF244321}">
                <p14:modId xmlns:p14="http://schemas.microsoft.com/office/powerpoint/2010/main" val="2944597936"/>
              </p:ext>
            </p:extLst>
          </p:nvPr>
        </p:nvGraphicFramePr>
        <p:xfrm>
          <a:off x="6241298" y="1928192"/>
          <a:ext cx="5369510" cy="4857476"/>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a:spLocks noChangeAspect="1"/>
          </p:cNvSpPr>
          <p:nvPr/>
        </p:nvSpPr>
        <p:spPr>
          <a:xfrm>
            <a:off x="441331" y="515153"/>
            <a:ext cx="11309338" cy="8525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b="1" dirty="0" smtClean="0"/>
              <a:t>Question  /  Response 4</a:t>
            </a:r>
            <a:endParaRPr lang="en-US" sz="4000" b="1" dirty="0"/>
          </a:p>
        </p:txBody>
      </p:sp>
      <p:sp>
        <p:nvSpPr>
          <p:cNvPr id="6" name="Oval 5"/>
          <p:cNvSpPr/>
          <p:nvPr>
            <p:custDataLst>
              <p:tags r:id="rId5"/>
            </p:custDataLst>
          </p:nvPr>
        </p:nvSpPr>
        <p:spPr>
          <a:xfrm>
            <a:off x="11239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12123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6FE4-97EF-49BA-957C-62FCF712584D}"/>
              </a:ext>
            </a:extLst>
          </p:cNvPr>
          <p:cNvSpPr>
            <a:spLocks noGrp="1"/>
          </p:cNvSpPr>
          <p:nvPr>
            <p:ph type="title"/>
          </p:nvPr>
        </p:nvSpPr>
        <p:spPr/>
        <p:txBody>
          <a:bodyPr/>
          <a:lstStyle/>
          <a:p>
            <a:r>
              <a:rPr lang="en-US" dirty="0" smtClean="0"/>
              <a:t>Answer </a:t>
            </a:r>
            <a:r>
              <a:rPr lang="en-US" dirty="0"/>
              <a:t>4</a:t>
            </a:r>
          </a:p>
        </p:txBody>
      </p:sp>
    </p:spTree>
    <p:custDataLst>
      <p:tags r:id="rId1"/>
    </p:custDataLst>
    <p:extLst>
      <p:ext uri="{BB962C8B-B14F-4D97-AF65-F5344CB8AC3E}">
        <p14:creationId xmlns:p14="http://schemas.microsoft.com/office/powerpoint/2010/main" val="1967211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D3109-4663-4D20-8776-2BE2FCC02189}"/>
              </a:ext>
            </a:extLst>
          </p:cNvPr>
          <p:cNvSpPr>
            <a:spLocks noGrp="1"/>
          </p:cNvSpPr>
          <p:nvPr>
            <p:ph type="title"/>
          </p:nvPr>
        </p:nvSpPr>
        <p:spPr>
          <a:xfrm>
            <a:off x="346301" y="3681473"/>
            <a:ext cx="11029615" cy="1497507"/>
          </a:xfrm>
        </p:spPr>
        <p:txBody>
          <a:bodyPr/>
          <a:lstStyle/>
          <a:p>
            <a:r>
              <a:rPr lang="en-US" dirty="0"/>
              <a:t>Chemical hazards &amp; GHS in oil &amp; Gas</a:t>
            </a:r>
          </a:p>
        </p:txBody>
      </p:sp>
      <p:grpSp>
        <p:nvGrpSpPr>
          <p:cNvPr id="12" name="Group 11" title="pictograms"/>
          <p:cNvGrpSpPr/>
          <p:nvPr/>
        </p:nvGrpSpPr>
        <p:grpSpPr>
          <a:xfrm>
            <a:off x="1600382" y="1721857"/>
            <a:ext cx="8521452" cy="1719072"/>
            <a:chOff x="1968120" y="1515911"/>
            <a:chExt cx="8521452" cy="1719072"/>
          </a:xfrm>
        </p:grpSpPr>
        <p:pic>
          <p:nvPicPr>
            <p:cNvPr id="16" name="Picture 15" title="pictogram">
              <a:extLst>
                <a:ext uri="{FF2B5EF4-FFF2-40B4-BE49-F238E27FC236}">
                  <a16:creationId xmlns:a16="http://schemas.microsoft.com/office/drawing/2014/main" id="{0C39D0B5-CDAE-401E-8448-9CB11F9125D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71676" y="1515911"/>
              <a:ext cx="1698824" cy="1715286"/>
            </a:xfrm>
            <a:prstGeom prst="rect">
              <a:avLst/>
            </a:prstGeom>
          </p:spPr>
        </p:pic>
        <p:pic>
          <p:nvPicPr>
            <p:cNvPr id="17" name="Picture 16" title="pictogram">
              <a:extLst>
                <a:ext uri="{FF2B5EF4-FFF2-40B4-BE49-F238E27FC236}">
                  <a16:creationId xmlns:a16="http://schemas.microsoft.com/office/drawing/2014/main" id="{53F5427B-0AE1-4A8F-A6E5-CAC6CAC659B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66944" y="1515911"/>
              <a:ext cx="1703546" cy="1715286"/>
            </a:xfrm>
            <a:prstGeom prst="rect">
              <a:avLst/>
            </a:prstGeom>
          </p:spPr>
        </p:pic>
        <p:pic>
          <p:nvPicPr>
            <p:cNvPr id="18" name="Picture 17" title="pictogram">
              <a:extLst>
                <a:ext uri="{FF2B5EF4-FFF2-40B4-BE49-F238E27FC236}">
                  <a16:creationId xmlns:a16="http://schemas.microsoft.com/office/drawing/2014/main" id="{7333F5C3-64FA-48F9-B146-A7F1FDB98B3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68130" y="1515911"/>
              <a:ext cx="1701184" cy="1715286"/>
            </a:xfrm>
            <a:prstGeom prst="rect">
              <a:avLst/>
            </a:prstGeom>
          </p:spPr>
        </p:pic>
        <p:pic>
          <p:nvPicPr>
            <p:cNvPr id="15" name="Content Placeholder 4" title="pictogram">
              <a:extLst>
                <a:ext uri="{FF2B5EF4-FFF2-40B4-BE49-F238E27FC236}">
                  <a16:creationId xmlns:a16="http://schemas.microsoft.com/office/drawing/2014/main" id="{6DB0710A-F960-48F9-AD63-E9720BDBEA6B}"/>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68120" y="1515911"/>
              <a:ext cx="1698824" cy="1715286"/>
            </a:xfrm>
            <a:prstGeom prst="rect">
              <a:avLst/>
            </a:prstGeom>
          </p:spPr>
        </p:pic>
        <p:pic>
          <p:nvPicPr>
            <p:cNvPr id="19" name="Picture 18" title="pictogram">
              <a:extLst>
                <a:ext uri="{FF2B5EF4-FFF2-40B4-BE49-F238E27FC236}">
                  <a16:creationId xmlns:a16="http://schemas.microsoft.com/office/drawing/2014/main" id="{B4960517-C868-421D-B33D-29FE9E45FF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70500" y="1515911"/>
              <a:ext cx="1719072" cy="1719072"/>
            </a:xfrm>
            <a:prstGeom prst="rect">
              <a:avLst/>
            </a:prstGeom>
          </p:spPr>
        </p:pic>
      </p:grpSp>
    </p:spTree>
    <p:custDataLst>
      <p:tags r:id="rId1"/>
    </p:custDataLst>
    <p:extLst>
      <p:ext uri="{BB962C8B-B14F-4D97-AF65-F5344CB8AC3E}">
        <p14:creationId xmlns:p14="http://schemas.microsoft.com/office/powerpoint/2010/main" val="795948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7C3F-969D-4530-803B-E5355E48B0A3}"/>
              </a:ext>
            </a:extLst>
          </p:cNvPr>
          <p:cNvSpPr>
            <a:spLocks noGrp="1"/>
          </p:cNvSpPr>
          <p:nvPr>
            <p:ph type="title"/>
          </p:nvPr>
        </p:nvSpPr>
        <p:spPr/>
        <p:txBody>
          <a:bodyPr/>
          <a:lstStyle/>
          <a:p>
            <a:r>
              <a:rPr lang="en-US" dirty="0"/>
              <a:t>types of Hazardous chemicals in oil &amp; Gas</a:t>
            </a:r>
          </a:p>
        </p:txBody>
      </p:sp>
      <p:sp>
        <p:nvSpPr>
          <p:cNvPr id="3" name="Content Placeholder 2">
            <a:extLst>
              <a:ext uri="{FF2B5EF4-FFF2-40B4-BE49-F238E27FC236}">
                <a16:creationId xmlns:a16="http://schemas.microsoft.com/office/drawing/2014/main" id="{53D9758C-ED0B-453B-BB11-7AA5CA51892B}"/>
              </a:ext>
            </a:extLst>
          </p:cNvPr>
          <p:cNvSpPr>
            <a:spLocks noGrp="1"/>
          </p:cNvSpPr>
          <p:nvPr>
            <p:ph idx="1"/>
          </p:nvPr>
        </p:nvSpPr>
        <p:spPr>
          <a:xfrm>
            <a:off x="581192" y="1836116"/>
            <a:ext cx="11029615" cy="4659782"/>
          </a:xfrm>
        </p:spPr>
        <p:txBody>
          <a:bodyPr>
            <a:normAutofit fontScale="77500" lnSpcReduction="20000"/>
          </a:bodyPr>
          <a:lstStyle/>
          <a:p>
            <a:r>
              <a:rPr lang="en-US" dirty="0"/>
              <a:t>Acids</a:t>
            </a:r>
          </a:p>
          <a:p>
            <a:pPr>
              <a:spcBef>
                <a:spcPts val="1200"/>
              </a:spcBef>
            </a:pPr>
            <a:r>
              <a:rPr lang="en-US" dirty="0"/>
              <a:t>Volatile Organic Carbons (VOCs)</a:t>
            </a:r>
          </a:p>
          <a:p>
            <a:pPr lvl="1"/>
            <a:r>
              <a:rPr lang="en-US" dirty="0"/>
              <a:t>Condensate, produced water, benzene</a:t>
            </a:r>
          </a:p>
          <a:p>
            <a:pPr>
              <a:spcBef>
                <a:spcPts val="1200"/>
              </a:spcBef>
            </a:pPr>
            <a:r>
              <a:rPr lang="en-US" dirty="0"/>
              <a:t>Toxic Gases</a:t>
            </a:r>
          </a:p>
          <a:p>
            <a:pPr lvl="1"/>
            <a:r>
              <a:rPr lang="en-US" dirty="0"/>
              <a:t>Hydrogen sulfide</a:t>
            </a:r>
          </a:p>
          <a:p>
            <a:pPr>
              <a:spcBef>
                <a:spcPts val="1200"/>
              </a:spcBef>
            </a:pPr>
            <a:r>
              <a:rPr lang="en-US" dirty="0"/>
              <a:t>Naturally Occurring Radioactive Material (NORM)</a:t>
            </a:r>
          </a:p>
          <a:p>
            <a:pPr>
              <a:spcBef>
                <a:spcPts val="1200"/>
              </a:spcBef>
            </a:pPr>
            <a:r>
              <a:rPr lang="en-US" dirty="0"/>
              <a:t>Other Chemicals</a:t>
            </a:r>
          </a:p>
          <a:p>
            <a:pPr lvl="1"/>
            <a:r>
              <a:rPr lang="en-US" dirty="0"/>
              <a:t>Silica </a:t>
            </a:r>
          </a:p>
          <a:p>
            <a:pPr lvl="1"/>
            <a:r>
              <a:rPr lang="en-US" dirty="0"/>
              <a:t>Methanol</a:t>
            </a:r>
          </a:p>
          <a:p>
            <a:pPr lvl="1"/>
            <a:r>
              <a:rPr lang="en-US" dirty="0"/>
              <a:t>Glycols (ethylene glycol, </a:t>
            </a:r>
            <a:r>
              <a:rPr lang="en-US" dirty="0" err="1"/>
              <a:t>triethylene</a:t>
            </a:r>
            <a:r>
              <a:rPr lang="en-US" dirty="0"/>
              <a:t> glycol)</a:t>
            </a:r>
          </a:p>
          <a:p>
            <a:pPr lvl="1"/>
            <a:r>
              <a:rPr lang="en-US" dirty="0"/>
              <a:t>Heavy metals</a:t>
            </a:r>
          </a:p>
        </p:txBody>
      </p:sp>
    </p:spTree>
    <p:custDataLst>
      <p:tags r:id="rId1"/>
    </p:custDataLst>
    <p:extLst>
      <p:ext uri="{BB962C8B-B14F-4D97-AF65-F5344CB8AC3E}">
        <p14:creationId xmlns:p14="http://schemas.microsoft.com/office/powerpoint/2010/main" val="2443402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ED5D-26BA-4B04-BD29-C04E8C4C91FC}"/>
              </a:ext>
            </a:extLst>
          </p:cNvPr>
          <p:cNvSpPr>
            <a:spLocks noGrp="1"/>
          </p:cNvSpPr>
          <p:nvPr>
            <p:ph type="title"/>
          </p:nvPr>
        </p:nvSpPr>
        <p:spPr/>
        <p:txBody>
          <a:bodyPr/>
          <a:lstStyle/>
          <a:p>
            <a:r>
              <a:rPr lang="en-US" dirty="0"/>
              <a:t>Acids</a:t>
            </a:r>
          </a:p>
        </p:txBody>
      </p:sp>
      <p:sp>
        <p:nvSpPr>
          <p:cNvPr id="3" name="Content Placeholder 2">
            <a:extLst>
              <a:ext uri="{FF2B5EF4-FFF2-40B4-BE49-F238E27FC236}">
                <a16:creationId xmlns:a16="http://schemas.microsoft.com/office/drawing/2014/main" id="{88566739-39DD-4ED4-8E5C-9B1F6D1CDDFE}"/>
              </a:ext>
            </a:extLst>
          </p:cNvPr>
          <p:cNvSpPr>
            <a:spLocks noGrp="1"/>
          </p:cNvSpPr>
          <p:nvPr>
            <p:ph idx="1"/>
          </p:nvPr>
        </p:nvSpPr>
        <p:spPr/>
        <p:txBody>
          <a:bodyPr>
            <a:normAutofit lnSpcReduction="10000"/>
          </a:bodyPr>
          <a:lstStyle/>
          <a:p>
            <a:r>
              <a:rPr lang="en-US" dirty="0"/>
              <a:t>Corrosive/caustic chemicals</a:t>
            </a:r>
          </a:p>
          <a:p>
            <a:pPr>
              <a:spcBef>
                <a:spcPts val="1200"/>
              </a:spcBef>
            </a:pPr>
            <a:r>
              <a:rPr lang="en-US" dirty="0"/>
              <a:t>Irritants</a:t>
            </a:r>
          </a:p>
          <a:p>
            <a:pPr>
              <a:spcBef>
                <a:spcPts val="1200"/>
              </a:spcBef>
            </a:pPr>
            <a:r>
              <a:rPr lang="en-US" dirty="0"/>
              <a:t>Ways to protect yourself</a:t>
            </a:r>
          </a:p>
          <a:p>
            <a:pPr lvl="1"/>
            <a:r>
              <a:rPr lang="en-US" dirty="0"/>
              <a:t>Skin protection – gloves &amp; protective clothing</a:t>
            </a:r>
          </a:p>
          <a:p>
            <a:pPr lvl="1"/>
            <a:r>
              <a:rPr lang="en-US" dirty="0"/>
              <a:t>Eye protection – goggles or face shield</a:t>
            </a:r>
          </a:p>
          <a:p>
            <a:pPr>
              <a:spcBef>
                <a:spcPts val="1200"/>
              </a:spcBef>
            </a:pPr>
            <a:r>
              <a:rPr lang="en-US" dirty="0"/>
              <a:t>Example: </a:t>
            </a:r>
          </a:p>
          <a:p>
            <a:pPr lvl="1"/>
            <a:r>
              <a:rPr lang="en-US" dirty="0"/>
              <a:t>Hydrochloric Acid (</a:t>
            </a:r>
            <a:r>
              <a:rPr lang="en-US" dirty="0" err="1"/>
              <a:t>HCl</a:t>
            </a:r>
            <a:r>
              <a:rPr lang="en-US" dirty="0"/>
              <a:t>)</a:t>
            </a:r>
          </a:p>
          <a:p>
            <a:endParaRPr lang="en-US" dirty="0"/>
          </a:p>
        </p:txBody>
      </p:sp>
      <p:pic>
        <p:nvPicPr>
          <p:cNvPr id="4" name="Picture 3" title="pictogram - skin protection">
            <a:extLst>
              <a:ext uri="{FF2B5EF4-FFF2-40B4-BE49-F238E27FC236}">
                <a16:creationId xmlns:a16="http://schemas.microsoft.com/office/drawing/2014/main" id="{EC07F8A1-A889-4EF1-A2DE-0BA3158624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06618" y="4140201"/>
            <a:ext cx="1347788" cy="1233889"/>
          </a:xfrm>
          <a:prstGeom prst="rect">
            <a:avLst/>
          </a:prstGeom>
        </p:spPr>
      </p:pic>
      <p:pic>
        <p:nvPicPr>
          <p:cNvPr id="5" name="Picture 4" title="pictogram - eye protection">
            <a:extLst>
              <a:ext uri="{FF2B5EF4-FFF2-40B4-BE49-F238E27FC236}">
                <a16:creationId xmlns:a16="http://schemas.microsoft.com/office/drawing/2014/main" id="{F391C0D1-C513-4966-AEC7-E2D63EC278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35106" y="4140201"/>
            <a:ext cx="1357312" cy="1233889"/>
          </a:xfrm>
          <a:prstGeom prst="rect">
            <a:avLst/>
          </a:prstGeom>
        </p:spPr>
      </p:pic>
      <p:pic>
        <p:nvPicPr>
          <p:cNvPr id="7" name="Picture 6" title="pictogram">
            <a:extLst>
              <a:ext uri="{FF2B5EF4-FFF2-40B4-BE49-F238E27FC236}">
                <a16:creationId xmlns:a16="http://schemas.microsoft.com/office/drawing/2014/main" id="{B4960517-C868-421D-B33D-29FE9E45FF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2418" y="1852671"/>
            <a:ext cx="1828800" cy="1828800"/>
          </a:xfrm>
          <a:prstGeom prst="rect">
            <a:avLst/>
          </a:prstGeom>
        </p:spPr>
      </p:pic>
      <p:pic>
        <p:nvPicPr>
          <p:cNvPr id="9" name="Picture 8" title="pictogram - exclamation mark">
            <a:extLst>
              <a:ext uri="{FF2B5EF4-FFF2-40B4-BE49-F238E27FC236}">
                <a16:creationId xmlns:a16="http://schemas.microsoft.com/office/drawing/2014/main" id="{ACF0EAFE-D174-437B-81D6-3FDF6ED79B95}"/>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78806" y="2879916"/>
            <a:ext cx="1831340" cy="1828800"/>
          </a:xfrm>
          <a:prstGeom prst="rect">
            <a:avLst/>
          </a:prstGeom>
        </p:spPr>
      </p:pic>
    </p:spTree>
    <p:custDataLst>
      <p:tags r:id="rId1"/>
    </p:custDataLst>
    <p:extLst>
      <p:ext uri="{BB962C8B-B14F-4D97-AF65-F5344CB8AC3E}">
        <p14:creationId xmlns:p14="http://schemas.microsoft.com/office/powerpoint/2010/main" val="3853564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B7CB-6697-4DB3-836C-E4B763BD730E}"/>
              </a:ext>
            </a:extLst>
          </p:cNvPr>
          <p:cNvSpPr>
            <a:spLocks noGrp="1"/>
          </p:cNvSpPr>
          <p:nvPr>
            <p:ph type="title"/>
          </p:nvPr>
        </p:nvSpPr>
        <p:spPr>
          <a:xfrm>
            <a:off x="463746" y="567585"/>
            <a:ext cx="11029616" cy="1013800"/>
          </a:xfrm>
        </p:spPr>
        <p:txBody>
          <a:bodyPr/>
          <a:lstStyle/>
          <a:p>
            <a:r>
              <a:rPr lang="en-US" dirty="0"/>
              <a:t>Volatile organic compounds (VOCs)</a:t>
            </a:r>
          </a:p>
        </p:txBody>
      </p:sp>
      <p:sp>
        <p:nvSpPr>
          <p:cNvPr id="13" name="Content Placeholder 12">
            <a:extLst>
              <a:ext uri="{FF2B5EF4-FFF2-40B4-BE49-F238E27FC236}">
                <a16:creationId xmlns:a16="http://schemas.microsoft.com/office/drawing/2014/main" id="{2454EBBE-7ED5-47C2-922D-CD654307C084}"/>
              </a:ext>
            </a:extLst>
          </p:cNvPr>
          <p:cNvSpPr>
            <a:spLocks noGrp="1"/>
          </p:cNvSpPr>
          <p:nvPr>
            <p:ph idx="1"/>
          </p:nvPr>
        </p:nvSpPr>
        <p:spPr>
          <a:xfrm>
            <a:off x="581192" y="1836116"/>
            <a:ext cx="11029615" cy="5021884"/>
          </a:xfrm>
        </p:spPr>
        <p:txBody>
          <a:bodyPr>
            <a:normAutofit fontScale="92500" lnSpcReduction="20000"/>
          </a:bodyPr>
          <a:lstStyle/>
          <a:p>
            <a:r>
              <a:rPr lang="en-US" dirty="0"/>
              <a:t>Usually are flammable</a:t>
            </a:r>
          </a:p>
          <a:p>
            <a:pPr>
              <a:spcBef>
                <a:spcPts val="1200"/>
              </a:spcBef>
            </a:pPr>
            <a:r>
              <a:rPr lang="en-US" dirty="0"/>
              <a:t>Can cause acute and chronic health effects</a:t>
            </a:r>
          </a:p>
          <a:p>
            <a:pPr>
              <a:spcBef>
                <a:spcPts val="1200"/>
              </a:spcBef>
            </a:pPr>
            <a:r>
              <a:rPr lang="en-US" dirty="0"/>
              <a:t>Ways to protect yourself</a:t>
            </a:r>
          </a:p>
          <a:p>
            <a:pPr lvl="1"/>
            <a:r>
              <a:rPr lang="en-US" dirty="0"/>
              <a:t>Skin protection – gloves &amp; protective clothing</a:t>
            </a:r>
          </a:p>
          <a:p>
            <a:pPr lvl="1"/>
            <a:r>
              <a:rPr lang="en-US" dirty="0"/>
              <a:t>Eye protection – goggles or face shield</a:t>
            </a:r>
          </a:p>
          <a:p>
            <a:pPr lvl="1"/>
            <a:r>
              <a:rPr lang="en-US" dirty="0"/>
              <a:t>Respiratory protection – ventilation &amp;/or </a:t>
            </a:r>
            <a:r>
              <a:rPr lang="en-US" dirty="0" smtClean="0"/>
              <a:t>respirator (chemical specific) </a:t>
            </a:r>
            <a:endParaRPr lang="en-US" dirty="0"/>
          </a:p>
          <a:p>
            <a:pPr>
              <a:spcBef>
                <a:spcPts val="1200"/>
              </a:spcBef>
            </a:pPr>
            <a:r>
              <a:rPr lang="en-US" dirty="0"/>
              <a:t>Examples: </a:t>
            </a:r>
          </a:p>
          <a:p>
            <a:pPr lvl="1"/>
            <a:r>
              <a:rPr lang="en-US" dirty="0"/>
              <a:t>Produced water</a:t>
            </a:r>
          </a:p>
          <a:p>
            <a:pPr lvl="1"/>
            <a:r>
              <a:rPr lang="en-US" dirty="0"/>
              <a:t>BTEX: benzene, toluene, ethylbenzene, xylene</a:t>
            </a:r>
          </a:p>
          <a:p>
            <a:pPr lvl="1"/>
            <a:r>
              <a:rPr lang="en-US" dirty="0"/>
              <a:t>Petroleum distillates &amp; condensate</a:t>
            </a:r>
          </a:p>
          <a:p>
            <a:pPr lvl="1"/>
            <a:r>
              <a:rPr lang="en-US" dirty="0"/>
              <a:t>Petrochemicals </a:t>
            </a:r>
          </a:p>
        </p:txBody>
      </p:sp>
      <p:pic>
        <p:nvPicPr>
          <p:cNvPr id="20" name="Picture 19" title="pictogram - skin protection">
            <a:extLst>
              <a:ext uri="{FF2B5EF4-FFF2-40B4-BE49-F238E27FC236}">
                <a16:creationId xmlns:a16="http://schemas.microsoft.com/office/drawing/2014/main" id="{1D0E4D32-79DC-400E-BBC8-B48E8CC0664C}"/>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69364" y="4512236"/>
            <a:ext cx="1347788" cy="1233889"/>
          </a:xfrm>
          <a:prstGeom prst="rect">
            <a:avLst/>
          </a:prstGeom>
        </p:spPr>
      </p:pic>
      <p:pic>
        <p:nvPicPr>
          <p:cNvPr id="21" name="Picture 20" title="pictogram - eye protection ">
            <a:extLst>
              <a:ext uri="{FF2B5EF4-FFF2-40B4-BE49-F238E27FC236}">
                <a16:creationId xmlns:a16="http://schemas.microsoft.com/office/drawing/2014/main" id="{B69D8D26-9552-425C-8FAD-9A2F08037C4B}"/>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31023" y="4459431"/>
            <a:ext cx="1357312" cy="1233889"/>
          </a:xfrm>
          <a:prstGeom prst="rect">
            <a:avLst/>
          </a:prstGeom>
        </p:spPr>
      </p:pic>
      <p:pic>
        <p:nvPicPr>
          <p:cNvPr id="22" name="Picture 21" title="pictogram - respiratory protection">
            <a:extLst>
              <a:ext uri="{FF2B5EF4-FFF2-40B4-BE49-F238E27FC236}">
                <a16:creationId xmlns:a16="http://schemas.microsoft.com/office/drawing/2014/main" id="{43417439-5BA0-44B8-A4F3-8A39F455366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36800" y="4915269"/>
            <a:ext cx="1609725" cy="1181100"/>
          </a:xfrm>
          <a:prstGeom prst="rect">
            <a:avLst/>
          </a:prstGeom>
        </p:spPr>
      </p:pic>
      <p:grpSp>
        <p:nvGrpSpPr>
          <p:cNvPr id="14" name="Group 13" title="pictograms">
            <a:extLst>
              <a:ext uri="{FF2B5EF4-FFF2-40B4-BE49-F238E27FC236}">
                <a16:creationId xmlns:a16="http://schemas.microsoft.com/office/drawing/2014/main" id="{0620E8FC-8F2C-4D6E-8A69-FB27CD64DCAF}"/>
              </a:ext>
            </a:extLst>
          </p:cNvPr>
          <p:cNvGrpSpPr>
            <a:grpSpLocks noChangeAspect="1"/>
          </p:cNvGrpSpPr>
          <p:nvPr/>
        </p:nvGrpSpPr>
        <p:grpSpPr>
          <a:xfrm>
            <a:off x="8567131" y="1670670"/>
            <a:ext cx="3514581" cy="3566160"/>
            <a:chOff x="8258713" y="1885148"/>
            <a:chExt cx="3805133" cy="3860977"/>
          </a:xfrm>
        </p:grpSpPr>
        <p:grpSp>
          <p:nvGrpSpPr>
            <p:cNvPr id="15" name="Group 14">
              <a:extLst>
                <a:ext uri="{FF2B5EF4-FFF2-40B4-BE49-F238E27FC236}">
                  <a16:creationId xmlns:a16="http://schemas.microsoft.com/office/drawing/2014/main" id="{B0B9EB34-A8F8-45BF-ABC9-061373DAB4F0}"/>
                </a:ext>
              </a:extLst>
            </p:cNvPr>
            <p:cNvGrpSpPr/>
            <p:nvPr/>
          </p:nvGrpSpPr>
          <p:grpSpPr>
            <a:xfrm>
              <a:off x="8258713" y="2892545"/>
              <a:ext cx="3805133" cy="2853580"/>
              <a:chOff x="8258713" y="2892545"/>
              <a:chExt cx="3805133" cy="2853580"/>
            </a:xfrm>
          </p:grpSpPr>
          <p:pic>
            <p:nvPicPr>
              <p:cNvPr id="17" name="Picture 16" title="pictogram">
                <a:extLst>
                  <a:ext uri="{FF2B5EF4-FFF2-40B4-BE49-F238E27FC236}">
                    <a16:creationId xmlns:a16="http://schemas.microsoft.com/office/drawing/2014/main" id="{4DB6ADA2-AE3F-40A9-BF03-BDE83B189827}"/>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8" y="3917325"/>
                <a:ext cx="1826263" cy="1828800"/>
              </a:xfrm>
              <a:prstGeom prst="rect">
                <a:avLst/>
              </a:prstGeom>
            </p:spPr>
          </p:pic>
          <p:pic>
            <p:nvPicPr>
              <p:cNvPr id="18" name="Picture 17" title="pictogram">
                <a:extLst>
                  <a:ext uri="{FF2B5EF4-FFF2-40B4-BE49-F238E27FC236}">
                    <a16:creationId xmlns:a16="http://schemas.microsoft.com/office/drawing/2014/main" id="{7F5F5791-2FA7-4D59-AFFB-71D2DE9FF7C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58713" y="2892545"/>
                <a:ext cx="1831340" cy="1828800"/>
              </a:xfrm>
              <a:prstGeom prst="rect">
                <a:avLst/>
              </a:prstGeom>
            </p:spPr>
          </p:pic>
          <p:pic>
            <p:nvPicPr>
              <p:cNvPr id="19" name="Picture 18" title="pictogram">
                <a:extLst>
                  <a:ext uri="{FF2B5EF4-FFF2-40B4-BE49-F238E27FC236}">
                    <a16:creationId xmlns:a16="http://schemas.microsoft.com/office/drawing/2014/main" id="{0B4CAF62-80E5-4A2E-BE5E-EE81975682B3}"/>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5046" y="2892545"/>
                <a:ext cx="1828800" cy="1828800"/>
              </a:xfrm>
              <a:prstGeom prst="rect">
                <a:avLst/>
              </a:prstGeom>
            </p:spPr>
          </p:pic>
        </p:grpSp>
        <p:pic>
          <p:nvPicPr>
            <p:cNvPr id="16" name="Content Placeholder 4" title="pictogram">
              <a:extLst>
                <a:ext uri="{FF2B5EF4-FFF2-40B4-BE49-F238E27FC236}">
                  <a16:creationId xmlns:a16="http://schemas.microsoft.com/office/drawing/2014/main" id="{D551EA34-F9BE-4FD1-B92C-4814A155D4DE}"/>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7" y="1885148"/>
              <a:ext cx="1826263" cy="1828800"/>
            </a:xfrm>
            <a:prstGeom prst="rect">
              <a:avLst/>
            </a:prstGeom>
          </p:spPr>
        </p:pic>
      </p:grpSp>
    </p:spTree>
    <p:custDataLst>
      <p:tags r:id="rId1"/>
    </p:custDataLst>
    <p:extLst>
      <p:ext uri="{BB962C8B-B14F-4D97-AF65-F5344CB8AC3E}">
        <p14:creationId xmlns:p14="http://schemas.microsoft.com/office/powerpoint/2010/main" val="2082964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4765-E726-42AE-AB30-01E3DCFA4A0C}"/>
              </a:ext>
            </a:extLst>
          </p:cNvPr>
          <p:cNvSpPr>
            <a:spLocks noGrp="1"/>
          </p:cNvSpPr>
          <p:nvPr>
            <p:ph type="title"/>
          </p:nvPr>
        </p:nvSpPr>
        <p:spPr/>
        <p:txBody>
          <a:bodyPr/>
          <a:lstStyle/>
          <a:p>
            <a:r>
              <a:rPr lang="en-US" dirty="0"/>
              <a:t>Toxic gases</a:t>
            </a:r>
          </a:p>
        </p:txBody>
      </p:sp>
      <p:sp>
        <p:nvSpPr>
          <p:cNvPr id="3" name="Content Placeholder 2">
            <a:extLst>
              <a:ext uri="{FF2B5EF4-FFF2-40B4-BE49-F238E27FC236}">
                <a16:creationId xmlns:a16="http://schemas.microsoft.com/office/drawing/2014/main" id="{DD6FD700-2540-44F0-86E8-6DCC24C8CDAE}"/>
              </a:ext>
            </a:extLst>
          </p:cNvPr>
          <p:cNvSpPr>
            <a:spLocks noGrp="1"/>
          </p:cNvSpPr>
          <p:nvPr>
            <p:ph idx="1"/>
          </p:nvPr>
        </p:nvSpPr>
        <p:spPr>
          <a:xfrm>
            <a:off x="581192" y="1836116"/>
            <a:ext cx="11029615" cy="4656124"/>
          </a:xfrm>
        </p:spPr>
        <p:txBody>
          <a:bodyPr>
            <a:normAutofit/>
          </a:bodyPr>
          <a:lstStyle/>
          <a:p>
            <a:r>
              <a:rPr lang="en-US" dirty="0"/>
              <a:t>Can be flammable</a:t>
            </a:r>
          </a:p>
          <a:p>
            <a:pPr>
              <a:spcBef>
                <a:spcPts val="1200"/>
              </a:spcBef>
            </a:pPr>
            <a:r>
              <a:rPr lang="en-US" dirty="0"/>
              <a:t>Can cause acute health effects</a:t>
            </a:r>
          </a:p>
          <a:p>
            <a:pPr>
              <a:spcBef>
                <a:spcPts val="1200"/>
              </a:spcBef>
            </a:pPr>
            <a:r>
              <a:rPr lang="en-US" dirty="0"/>
              <a:t>Ways to protect yourself</a:t>
            </a:r>
          </a:p>
          <a:p>
            <a:pPr lvl="1"/>
            <a:r>
              <a:rPr lang="en-US" dirty="0"/>
              <a:t>Monitor for gas (multi-gas meter)</a:t>
            </a:r>
          </a:p>
          <a:p>
            <a:pPr lvl="1"/>
            <a:r>
              <a:rPr lang="en-US" dirty="0"/>
              <a:t>Ventilate area</a:t>
            </a:r>
          </a:p>
          <a:p>
            <a:pPr lvl="1"/>
            <a:r>
              <a:rPr lang="en-US" dirty="0"/>
              <a:t>Respiratory protection – </a:t>
            </a:r>
            <a:r>
              <a:rPr lang="en-US" dirty="0" smtClean="0"/>
              <a:t>chemical specific respirator </a:t>
            </a:r>
            <a:endParaRPr lang="en-US" dirty="0"/>
          </a:p>
          <a:p>
            <a:pPr>
              <a:spcBef>
                <a:spcPts val="1200"/>
              </a:spcBef>
            </a:pPr>
            <a:r>
              <a:rPr lang="en-US" dirty="0"/>
              <a:t>Example: </a:t>
            </a:r>
          </a:p>
          <a:p>
            <a:pPr lvl="1"/>
            <a:r>
              <a:rPr lang="en-US" dirty="0"/>
              <a:t>Hydrogen sulfide (sour gas</a:t>
            </a:r>
            <a:r>
              <a:rPr lang="en-US" dirty="0" smtClean="0"/>
              <a:t>) or benzene (sweet gas)</a:t>
            </a:r>
            <a:endParaRPr lang="en-US" dirty="0"/>
          </a:p>
        </p:txBody>
      </p:sp>
      <p:grpSp>
        <p:nvGrpSpPr>
          <p:cNvPr id="17" name="Group 16" title="pictograms">
            <a:extLst>
              <a:ext uri="{FF2B5EF4-FFF2-40B4-BE49-F238E27FC236}">
                <a16:creationId xmlns:a16="http://schemas.microsoft.com/office/drawing/2014/main" id="{A46AD2EB-1EC3-40B6-B696-DB07FD2EB675}"/>
              </a:ext>
            </a:extLst>
          </p:cNvPr>
          <p:cNvGrpSpPr/>
          <p:nvPr/>
        </p:nvGrpSpPr>
        <p:grpSpPr>
          <a:xfrm>
            <a:off x="9088757" y="2027761"/>
            <a:ext cx="2818239" cy="3860977"/>
            <a:chOff x="9248147" y="1885148"/>
            <a:chExt cx="2818239" cy="3860977"/>
          </a:xfrm>
        </p:grpSpPr>
        <p:pic>
          <p:nvPicPr>
            <p:cNvPr id="13" name="Picture 12" title="pictogram">
              <a:extLst>
                <a:ext uri="{FF2B5EF4-FFF2-40B4-BE49-F238E27FC236}">
                  <a16:creationId xmlns:a16="http://schemas.microsoft.com/office/drawing/2014/main" id="{CE0A6FF4-86A8-4AF6-B170-DB9112D70011}"/>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8" y="3917325"/>
              <a:ext cx="1826263" cy="1828800"/>
            </a:xfrm>
            <a:prstGeom prst="rect">
              <a:avLst/>
            </a:prstGeom>
          </p:spPr>
        </p:pic>
        <p:pic>
          <p:nvPicPr>
            <p:cNvPr id="12" name="Content Placeholder 4" title="pictogram">
              <a:extLst>
                <a:ext uri="{FF2B5EF4-FFF2-40B4-BE49-F238E27FC236}">
                  <a16:creationId xmlns:a16="http://schemas.microsoft.com/office/drawing/2014/main" id="{C55DC2D1-92CD-4789-8D6B-0A5808B5581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7" y="1885148"/>
              <a:ext cx="1826263" cy="1828800"/>
            </a:xfrm>
            <a:prstGeom prst="rect">
              <a:avLst/>
            </a:prstGeom>
          </p:spPr>
        </p:pic>
        <p:pic>
          <p:nvPicPr>
            <p:cNvPr id="16" name="Picture 15" title="pictogram">
              <a:extLst>
                <a:ext uri="{FF2B5EF4-FFF2-40B4-BE49-F238E27FC236}">
                  <a16:creationId xmlns:a16="http://schemas.microsoft.com/office/drawing/2014/main" id="{51680EC4-84C5-4A27-A6C4-18899D20101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5046" y="2909928"/>
              <a:ext cx="1831340" cy="1828800"/>
            </a:xfrm>
            <a:prstGeom prst="rect">
              <a:avLst/>
            </a:prstGeom>
          </p:spPr>
        </p:pic>
      </p:grpSp>
      <p:pic>
        <p:nvPicPr>
          <p:cNvPr id="8" name="Picture 7" title="pictogram - respiratory protection">
            <a:extLst>
              <a:ext uri="{FF2B5EF4-FFF2-40B4-BE49-F238E27FC236}">
                <a16:creationId xmlns:a16="http://schemas.microsoft.com/office/drawing/2014/main" id="{AB4ECD44-5E71-489B-8B05-98025AC7692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700542" y="3557628"/>
            <a:ext cx="1609725" cy="1181100"/>
          </a:xfrm>
          <a:prstGeom prst="rect">
            <a:avLst/>
          </a:prstGeom>
        </p:spPr>
      </p:pic>
    </p:spTree>
    <p:custDataLst>
      <p:tags r:id="rId1"/>
    </p:custDataLst>
    <p:extLst>
      <p:ext uri="{BB962C8B-B14F-4D97-AF65-F5344CB8AC3E}">
        <p14:creationId xmlns:p14="http://schemas.microsoft.com/office/powerpoint/2010/main" val="2017451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BFD7-2705-48DE-AE3F-8F83A1209104}"/>
              </a:ext>
            </a:extLst>
          </p:cNvPr>
          <p:cNvSpPr>
            <a:spLocks noGrp="1"/>
          </p:cNvSpPr>
          <p:nvPr>
            <p:ph type="title"/>
          </p:nvPr>
        </p:nvSpPr>
        <p:spPr/>
        <p:txBody>
          <a:bodyPr/>
          <a:lstStyle/>
          <a:p>
            <a:r>
              <a:rPr lang="en-US" dirty="0"/>
              <a:t>Naturally Occurring Radioactive Material (NORM)</a:t>
            </a:r>
            <a:br>
              <a:rPr lang="en-US" dirty="0"/>
            </a:br>
            <a:endParaRPr lang="en-US" dirty="0"/>
          </a:p>
        </p:txBody>
      </p:sp>
      <p:sp>
        <p:nvSpPr>
          <p:cNvPr id="3" name="Content Placeholder 2">
            <a:extLst>
              <a:ext uri="{FF2B5EF4-FFF2-40B4-BE49-F238E27FC236}">
                <a16:creationId xmlns:a16="http://schemas.microsoft.com/office/drawing/2014/main" id="{EDA85157-1119-4BFC-B192-E625CCE9877F}"/>
              </a:ext>
            </a:extLst>
          </p:cNvPr>
          <p:cNvSpPr>
            <a:spLocks noGrp="1"/>
          </p:cNvSpPr>
          <p:nvPr>
            <p:ph idx="1"/>
          </p:nvPr>
        </p:nvSpPr>
        <p:spPr>
          <a:xfrm>
            <a:off x="581192" y="1836116"/>
            <a:ext cx="11029615" cy="4732934"/>
          </a:xfrm>
        </p:spPr>
        <p:txBody>
          <a:bodyPr>
            <a:normAutofit/>
          </a:bodyPr>
          <a:lstStyle/>
          <a:p>
            <a:r>
              <a:rPr lang="en-US" dirty="0"/>
              <a:t>Potential for carcinogenic health effects</a:t>
            </a:r>
          </a:p>
          <a:p>
            <a:pPr lvl="1"/>
            <a:r>
              <a:rPr lang="en-US" dirty="0"/>
              <a:t>Inhaled or ingested particles</a:t>
            </a:r>
          </a:p>
          <a:p>
            <a:r>
              <a:rPr lang="en-US" dirty="0"/>
              <a:t>Can be released from oil &amp; gas formations</a:t>
            </a:r>
          </a:p>
          <a:p>
            <a:r>
              <a:rPr lang="en-US" dirty="0"/>
              <a:t>At-risk activities:</a:t>
            </a:r>
          </a:p>
          <a:p>
            <a:pPr lvl="1"/>
            <a:r>
              <a:rPr lang="en-US" dirty="0"/>
              <a:t>Handling pipes or equipment contaminated with sludge, drilling mud, and pipe scale</a:t>
            </a:r>
          </a:p>
          <a:p>
            <a:pPr lvl="1"/>
            <a:r>
              <a:rPr lang="en-US" dirty="0"/>
              <a:t>Cutting and reaming oilfield pipe</a:t>
            </a:r>
          </a:p>
          <a:p>
            <a:pPr lvl="1"/>
            <a:r>
              <a:rPr lang="en-US" dirty="0"/>
              <a:t>Removing solids from tanks and pits</a:t>
            </a:r>
          </a:p>
          <a:p>
            <a:pPr lvl="1"/>
            <a:r>
              <a:rPr lang="en-US" dirty="0"/>
              <a:t>Refurbishing gas processing equipment</a:t>
            </a:r>
          </a:p>
        </p:txBody>
      </p:sp>
      <p:pic>
        <p:nvPicPr>
          <p:cNvPr id="9" name="Picture 8" title="pictogram - health hazard">
            <a:extLst>
              <a:ext uri="{FF2B5EF4-FFF2-40B4-BE49-F238E27FC236}">
                <a16:creationId xmlns:a16="http://schemas.microsoft.com/office/drawing/2014/main" id="{4EFE4093-0384-4A28-9D3D-58FDA6B642B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5610" y="1885148"/>
            <a:ext cx="1828800" cy="1828800"/>
          </a:xfrm>
          <a:prstGeom prst="rect">
            <a:avLst/>
          </a:prstGeom>
        </p:spPr>
      </p:pic>
    </p:spTree>
    <p:custDataLst>
      <p:tags r:id="rId1"/>
    </p:custDataLst>
    <p:extLst>
      <p:ext uri="{BB962C8B-B14F-4D97-AF65-F5344CB8AC3E}">
        <p14:creationId xmlns:p14="http://schemas.microsoft.com/office/powerpoint/2010/main" val="1726112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7034-2ECE-4588-A290-813C5D9C7C1D}"/>
              </a:ext>
            </a:extLst>
          </p:cNvPr>
          <p:cNvSpPr>
            <a:spLocks noGrp="1"/>
          </p:cNvSpPr>
          <p:nvPr>
            <p:ph type="title"/>
          </p:nvPr>
        </p:nvSpPr>
        <p:spPr/>
        <p:txBody>
          <a:bodyPr/>
          <a:lstStyle/>
          <a:p>
            <a:r>
              <a:rPr lang="en-US" dirty="0"/>
              <a:t>Other Chemicals – silica </a:t>
            </a:r>
          </a:p>
        </p:txBody>
      </p:sp>
      <p:sp>
        <p:nvSpPr>
          <p:cNvPr id="3" name="Content Placeholder 2">
            <a:extLst>
              <a:ext uri="{FF2B5EF4-FFF2-40B4-BE49-F238E27FC236}">
                <a16:creationId xmlns:a16="http://schemas.microsoft.com/office/drawing/2014/main" id="{AF502E60-5669-4CFC-9415-30A167A42B1B}"/>
              </a:ext>
            </a:extLst>
          </p:cNvPr>
          <p:cNvSpPr>
            <a:spLocks noGrp="1"/>
          </p:cNvSpPr>
          <p:nvPr>
            <p:ph idx="1"/>
          </p:nvPr>
        </p:nvSpPr>
        <p:spPr/>
        <p:txBody>
          <a:bodyPr/>
          <a:lstStyle/>
          <a:p>
            <a:r>
              <a:rPr lang="en-US" dirty="0"/>
              <a:t>Health hazards</a:t>
            </a:r>
          </a:p>
          <a:p>
            <a:pPr lvl="1"/>
            <a:r>
              <a:rPr lang="en-US" dirty="0"/>
              <a:t>Cancer, lung, and kidney damage</a:t>
            </a:r>
          </a:p>
          <a:p>
            <a:r>
              <a:rPr lang="en-US" dirty="0"/>
              <a:t>Ways to protect yourself</a:t>
            </a:r>
          </a:p>
          <a:p>
            <a:pPr lvl="1"/>
            <a:r>
              <a:rPr lang="en-US" dirty="0"/>
              <a:t>Ventilate area</a:t>
            </a:r>
          </a:p>
          <a:p>
            <a:pPr lvl="1"/>
            <a:r>
              <a:rPr lang="en-US" dirty="0"/>
              <a:t>Respiratory protection – respirator </a:t>
            </a:r>
            <a:r>
              <a:rPr lang="en-US" dirty="0" smtClean="0"/>
              <a:t>(high efficiency particulate)</a:t>
            </a:r>
            <a:endParaRPr lang="en-US" dirty="0"/>
          </a:p>
          <a:p>
            <a:pPr lvl="1"/>
            <a:endParaRPr lang="en-US" dirty="0"/>
          </a:p>
        </p:txBody>
      </p:sp>
      <p:pic>
        <p:nvPicPr>
          <p:cNvPr id="4" name="Picture 3" title="pictogram - repiratory protection">
            <a:extLst>
              <a:ext uri="{FF2B5EF4-FFF2-40B4-BE49-F238E27FC236}">
                <a16:creationId xmlns:a16="http://schemas.microsoft.com/office/drawing/2014/main" id="{8EDE4439-FA2C-4F07-B64D-E6F8CC4B79A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17088" y="4486049"/>
            <a:ext cx="1609725" cy="1181100"/>
          </a:xfrm>
          <a:prstGeom prst="rect">
            <a:avLst/>
          </a:prstGeom>
        </p:spPr>
      </p:pic>
      <p:pic>
        <p:nvPicPr>
          <p:cNvPr id="5" name="Picture 4" title="pictogram - health hazard">
            <a:extLst>
              <a:ext uri="{FF2B5EF4-FFF2-40B4-BE49-F238E27FC236}">
                <a16:creationId xmlns:a16="http://schemas.microsoft.com/office/drawing/2014/main" id="{92C7435F-92D9-4ED6-8D02-A7138929A57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5610" y="1885148"/>
            <a:ext cx="1828800" cy="1828800"/>
          </a:xfrm>
          <a:prstGeom prst="rect">
            <a:avLst/>
          </a:prstGeom>
        </p:spPr>
      </p:pic>
    </p:spTree>
    <p:custDataLst>
      <p:tags r:id="rId1"/>
    </p:custDataLst>
    <p:extLst>
      <p:ext uri="{BB962C8B-B14F-4D97-AF65-F5344CB8AC3E}">
        <p14:creationId xmlns:p14="http://schemas.microsoft.com/office/powerpoint/2010/main" val="3466928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97FA-FC47-4966-BD27-604966CF5317}"/>
              </a:ext>
            </a:extLst>
          </p:cNvPr>
          <p:cNvSpPr>
            <a:spLocks noGrp="1"/>
          </p:cNvSpPr>
          <p:nvPr>
            <p:ph type="title"/>
          </p:nvPr>
        </p:nvSpPr>
        <p:spPr/>
        <p:txBody>
          <a:bodyPr/>
          <a:lstStyle/>
          <a:p>
            <a:r>
              <a:rPr lang="en-US" dirty="0"/>
              <a:t>Other </a:t>
            </a:r>
            <a:r>
              <a:rPr lang="en-US" dirty="0" smtClean="0"/>
              <a:t>Chemicals: Heavy </a:t>
            </a:r>
            <a:r>
              <a:rPr lang="en-US" dirty="0"/>
              <a:t>Metals</a:t>
            </a:r>
          </a:p>
        </p:txBody>
      </p:sp>
      <p:sp>
        <p:nvSpPr>
          <p:cNvPr id="3" name="Content Placeholder 2">
            <a:extLst>
              <a:ext uri="{FF2B5EF4-FFF2-40B4-BE49-F238E27FC236}">
                <a16:creationId xmlns:a16="http://schemas.microsoft.com/office/drawing/2014/main" id="{0A0FA1D1-0DA1-4676-9C33-8DEF48DB3677}"/>
              </a:ext>
            </a:extLst>
          </p:cNvPr>
          <p:cNvSpPr>
            <a:spLocks noGrp="1"/>
          </p:cNvSpPr>
          <p:nvPr>
            <p:ph idx="1"/>
          </p:nvPr>
        </p:nvSpPr>
        <p:spPr>
          <a:xfrm>
            <a:off x="363078" y="1822702"/>
            <a:ext cx="11029615" cy="5021884"/>
          </a:xfrm>
        </p:spPr>
        <p:txBody>
          <a:bodyPr>
            <a:normAutofit fontScale="85000" lnSpcReduction="20000"/>
          </a:bodyPr>
          <a:lstStyle/>
          <a:p>
            <a:r>
              <a:rPr lang="en-US" dirty="0"/>
              <a:t>Can be flammable in some forms</a:t>
            </a:r>
          </a:p>
          <a:p>
            <a:pPr>
              <a:spcBef>
                <a:spcPts val="1200"/>
              </a:spcBef>
            </a:pPr>
            <a:r>
              <a:rPr lang="en-US" dirty="0"/>
              <a:t>Can cause acute &amp; chronic health effects</a:t>
            </a:r>
          </a:p>
          <a:p>
            <a:pPr>
              <a:spcBef>
                <a:spcPts val="1200"/>
              </a:spcBef>
            </a:pPr>
            <a:r>
              <a:rPr lang="en-US" dirty="0"/>
              <a:t>Ways to protect yourself</a:t>
            </a:r>
          </a:p>
          <a:p>
            <a:pPr lvl="1"/>
            <a:r>
              <a:rPr lang="en-US" dirty="0"/>
              <a:t>Respiratory protection – ventilation &amp;/or </a:t>
            </a:r>
            <a:r>
              <a:rPr lang="en-US" dirty="0" smtClean="0"/>
              <a:t>respirator (high efficiency dust, fume, mist)</a:t>
            </a:r>
            <a:endParaRPr lang="en-US" dirty="0"/>
          </a:p>
          <a:p>
            <a:pPr lvl="1">
              <a:spcAft>
                <a:spcPts val="0"/>
              </a:spcAft>
            </a:pPr>
            <a:r>
              <a:rPr lang="en-US" dirty="0"/>
              <a:t>Practice good hygiene – wash hands &amp; face before eating </a:t>
            </a:r>
          </a:p>
          <a:p>
            <a:pPr marL="631825" lvl="1" indent="0">
              <a:buNone/>
            </a:pPr>
            <a:r>
              <a:rPr lang="en-US" dirty="0"/>
              <a:t>or drinking</a:t>
            </a:r>
          </a:p>
          <a:p>
            <a:pPr>
              <a:spcBef>
                <a:spcPts val="1200"/>
              </a:spcBef>
            </a:pPr>
            <a:r>
              <a:rPr lang="en-US" dirty="0"/>
              <a:t>Examples:</a:t>
            </a:r>
          </a:p>
          <a:p>
            <a:pPr lvl="1"/>
            <a:r>
              <a:rPr lang="en-US" dirty="0"/>
              <a:t>Barium</a:t>
            </a:r>
          </a:p>
          <a:p>
            <a:pPr lvl="1"/>
            <a:r>
              <a:rPr lang="en-US" dirty="0"/>
              <a:t>Cadmium</a:t>
            </a:r>
          </a:p>
          <a:p>
            <a:pPr lvl="1"/>
            <a:r>
              <a:rPr lang="en-US" dirty="0"/>
              <a:t>Chromium</a:t>
            </a:r>
          </a:p>
          <a:p>
            <a:pPr lvl="1"/>
            <a:r>
              <a:rPr lang="en-US" dirty="0"/>
              <a:t>Lead</a:t>
            </a:r>
          </a:p>
          <a:p>
            <a:pPr lvl="1"/>
            <a:r>
              <a:rPr lang="en-US" dirty="0"/>
              <a:t>Mercury</a:t>
            </a:r>
          </a:p>
        </p:txBody>
      </p:sp>
      <p:grpSp>
        <p:nvGrpSpPr>
          <p:cNvPr id="4" name="Group 3" title="pictograms">
            <a:extLst>
              <a:ext uri="{FF2B5EF4-FFF2-40B4-BE49-F238E27FC236}">
                <a16:creationId xmlns:a16="http://schemas.microsoft.com/office/drawing/2014/main" id="{D7F67D33-8BC8-4414-88AC-FFC304CD46EA}"/>
              </a:ext>
            </a:extLst>
          </p:cNvPr>
          <p:cNvGrpSpPr/>
          <p:nvPr/>
        </p:nvGrpSpPr>
        <p:grpSpPr>
          <a:xfrm>
            <a:off x="8577114" y="3105814"/>
            <a:ext cx="3539605" cy="3621326"/>
            <a:chOff x="8258713" y="1885148"/>
            <a:chExt cx="3805133" cy="3860977"/>
          </a:xfrm>
        </p:grpSpPr>
        <p:grpSp>
          <p:nvGrpSpPr>
            <p:cNvPr id="5" name="Group 4">
              <a:extLst>
                <a:ext uri="{FF2B5EF4-FFF2-40B4-BE49-F238E27FC236}">
                  <a16:creationId xmlns:a16="http://schemas.microsoft.com/office/drawing/2014/main" id="{108E3209-7183-450D-806E-E1290C3CC399}"/>
                </a:ext>
              </a:extLst>
            </p:cNvPr>
            <p:cNvGrpSpPr/>
            <p:nvPr/>
          </p:nvGrpSpPr>
          <p:grpSpPr>
            <a:xfrm>
              <a:off x="8258713" y="2892545"/>
              <a:ext cx="3805133" cy="2853580"/>
              <a:chOff x="8258713" y="2892545"/>
              <a:chExt cx="3805133" cy="2853580"/>
            </a:xfrm>
          </p:grpSpPr>
          <p:pic>
            <p:nvPicPr>
              <p:cNvPr id="7" name="Picture 6" title="pictogram">
                <a:extLst>
                  <a:ext uri="{FF2B5EF4-FFF2-40B4-BE49-F238E27FC236}">
                    <a16:creationId xmlns:a16="http://schemas.microsoft.com/office/drawing/2014/main" id="{0C39D0B5-CDAE-401E-8448-9CB11F9125D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8" y="3917325"/>
                <a:ext cx="1826263" cy="1828800"/>
              </a:xfrm>
              <a:prstGeom prst="rect">
                <a:avLst/>
              </a:prstGeom>
            </p:spPr>
          </p:pic>
          <p:pic>
            <p:nvPicPr>
              <p:cNvPr id="8" name="Picture 7" title="pictogram">
                <a:extLst>
                  <a:ext uri="{FF2B5EF4-FFF2-40B4-BE49-F238E27FC236}">
                    <a16:creationId xmlns:a16="http://schemas.microsoft.com/office/drawing/2014/main" id="{53F5427B-0AE1-4A8F-A6E5-CAC6CAC659B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58713" y="2892545"/>
                <a:ext cx="1831340" cy="1828800"/>
              </a:xfrm>
              <a:prstGeom prst="rect">
                <a:avLst/>
              </a:prstGeom>
            </p:spPr>
          </p:pic>
          <p:pic>
            <p:nvPicPr>
              <p:cNvPr id="9" name="Picture 8" title="pictogram">
                <a:extLst>
                  <a:ext uri="{FF2B5EF4-FFF2-40B4-BE49-F238E27FC236}">
                    <a16:creationId xmlns:a16="http://schemas.microsoft.com/office/drawing/2014/main" id="{7333F5C3-64FA-48F9-B146-A7F1FDB98B3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5046" y="2892545"/>
                <a:ext cx="1828800" cy="1828800"/>
              </a:xfrm>
              <a:prstGeom prst="rect">
                <a:avLst/>
              </a:prstGeom>
            </p:spPr>
          </p:pic>
        </p:grpSp>
        <p:pic>
          <p:nvPicPr>
            <p:cNvPr id="6" name="Content Placeholder 4" title="pictogram">
              <a:extLst>
                <a:ext uri="{FF2B5EF4-FFF2-40B4-BE49-F238E27FC236}">
                  <a16:creationId xmlns:a16="http://schemas.microsoft.com/office/drawing/2014/main" id="{6DB0710A-F960-48F9-AD63-E9720BDBEA6B}"/>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7" y="1885148"/>
              <a:ext cx="1826263" cy="1828800"/>
            </a:xfrm>
            <a:prstGeom prst="rect">
              <a:avLst/>
            </a:prstGeom>
          </p:spPr>
        </p:pic>
      </p:grpSp>
    </p:spTree>
    <p:custDataLst>
      <p:tags r:id="rId1"/>
    </p:custDataLst>
    <p:extLst>
      <p:ext uri="{BB962C8B-B14F-4D97-AF65-F5344CB8AC3E}">
        <p14:creationId xmlns:p14="http://schemas.microsoft.com/office/powerpoint/2010/main" val="286408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0203-E4D7-4006-9E70-4F4E92B02441}"/>
              </a:ext>
            </a:extLst>
          </p:cNvPr>
          <p:cNvSpPr>
            <a:spLocks noGrp="1"/>
          </p:cNvSpPr>
          <p:nvPr>
            <p:ph type="title"/>
          </p:nvPr>
        </p:nvSpPr>
        <p:spPr/>
        <p:txBody>
          <a:bodyPr/>
          <a:lstStyle/>
          <a:p>
            <a:r>
              <a:rPr lang="en-US" dirty="0"/>
              <a:t>Health Hazards</a:t>
            </a:r>
          </a:p>
        </p:txBody>
      </p:sp>
      <p:sp>
        <p:nvSpPr>
          <p:cNvPr id="3" name="Content Placeholder 2">
            <a:extLst>
              <a:ext uri="{FF2B5EF4-FFF2-40B4-BE49-F238E27FC236}">
                <a16:creationId xmlns:a16="http://schemas.microsoft.com/office/drawing/2014/main" id="{57D04D5F-2B57-40E6-804E-66E49F67ED65}"/>
              </a:ext>
            </a:extLst>
          </p:cNvPr>
          <p:cNvSpPr>
            <a:spLocks noGrp="1"/>
          </p:cNvSpPr>
          <p:nvPr>
            <p:ph idx="1"/>
          </p:nvPr>
        </p:nvSpPr>
        <p:spPr/>
        <p:txBody>
          <a:bodyPr/>
          <a:lstStyle/>
          <a:p>
            <a:pPr marL="0" indent="0">
              <a:buNone/>
            </a:pPr>
            <a:r>
              <a:rPr lang="en-US" dirty="0"/>
              <a:t>Any chemical that can do harm to your body</a:t>
            </a:r>
          </a:p>
          <a:p>
            <a:pPr marL="0" indent="0">
              <a:spcBef>
                <a:spcPts val="1200"/>
              </a:spcBef>
              <a:buNone/>
            </a:pPr>
            <a:r>
              <a:rPr lang="en-US" dirty="0"/>
              <a:t>Most industrial/commercial chemicals can harm you, depends on</a:t>
            </a:r>
          </a:p>
          <a:p>
            <a:pPr lvl="1"/>
            <a:r>
              <a:rPr lang="en-US" dirty="0"/>
              <a:t>How much gets into your body (dose)</a:t>
            </a:r>
          </a:p>
          <a:p>
            <a:pPr lvl="1"/>
            <a:r>
              <a:rPr lang="en-US" dirty="0"/>
              <a:t>How the chemical enters the body </a:t>
            </a:r>
            <a:r>
              <a:rPr lang="en-US" dirty="0" smtClean="0"/>
              <a:t>(pathway)</a:t>
            </a:r>
            <a:endParaRPr lang="en-US" dirty="0"/>
          </a:p>
          <a:p>
            <a:pPr lvl="1"/>
            <a:r>
              <a:rPr lang="en-US" dirty="0"/>
              <a:t>Physical form of the </a:t>
            </a:r>
            <a:r>
              <a:rPr lang="en-US" dirty="0" smtClean="0"/>
              <a:t>chemical (state of matter)</a:t>
            </a:r>
            <a:endParaRPr lang="en-US" dirty="0"/>
          </a:p>
          <a:p>
            <a:pPr lvl="1"/>
            <a:r>
              <a:rPr lang="en-US" dirty="0"/>
              <a:t>How toxic </a:t>
            </a:r>
            <a:r>
              <a:rPr lang="en-US" dirty="0" smtClean="0"/>
              <a:t>the </a:t>
            </a:r>
            <a:r>
              <a:rPr lang="en-US" dirty="0"/>
              <a:t>chemical is (poisonous) </a:t>
            </a:r>
          </a:p>
        </p:txBody>
      </p:sp>
      <p:pic>
        <p:nvPicPr>
          <p:cNvPr id="5" name="Picture 4" title="Image of scales"/>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484414" y="3056237"/>
            <a:ext cx="4406332" cy="3591698"/>
          </a:xfrm>
          <a:prstGeom prst="rect">
            <a:avLst/>
          </a:prstGeom>
        </p:spPr>
      </p:pic>
      <p:sp>
        <p:nvSpPr>
          <p:cNvPr id="6" name="Rectangle 5"/>
          <p:cNvSpPr/>
          <p:nvPr/>
        </p:nvSpPr>
        <p:spPr>
          <a:xfrm>
            <a:off x="7245405" y="5045447"/>
            <a:ext cx="1794401" cy="707886"/>
          </a:xfrm>
          <a:prstGeom prst="rect">
            <a:avLst/>
          </a:prstGeom>
          <a:noFill/>
        </p:spPr>
        <p:txBody>
          <a:bodyPr wrap="none" lIns="91440" tIns="45720" rIns="91440" bIns="45720">
            <a:spAutoFit/>
          </a:bodyPr>
          <a:lstStyle/>
          <a:p>
            <a:pPr algn="ctr"/>
            <a:r>
              <a:rPr lang="en-US" sz="4000" b="0" cap="none" spc="0" dirty="0" smtClean="0">
                <a:ln w="0"/>
                <a:solidFill>
                  <a:schemeClr val="tx2"/>
                </a:solidFill>
                <a:effectLst>
                  <a:outerShdw blurRad="38100" dist="19050" dir="2700000" algn="tl" rotWithShape="0">
                    <a:schemeClr val="dk1">
                      <a:alpha val="40000"/>
                    </a:schemeClr>
                  </a:outerShdw>
                </a:effectLst>
              </a:rPr>
              <a:t>Toxicity</a:t>
            </a:r>
            <a:endParaRPr lang="en-US" sz="4400" b="0" cap="none" spc="0" dirty="0" smtClean="0">
              <a:ln w="0"/>
              <a:solidFill>
                <a:schemeClr val="tx2"/>
              </a:solidFill>
              <a:effectLst>
                <a:outerShdw blurRad="38100" dist="19050" dir="2700000" algn="tl" rotWithShape="0">
                  <a:schemeClr val="dk1">
                    <a:alpha val="40000"/>
                  </a:schemeClr>
                </a:outerShdw>
              </a:effectLst>
            </a:endParaRPr>
          </a:p>
        </p:txBody>
      </p:sp>
      <p:sp>
        <p:nvSpPr>
          <p:cNvPr id="8" name="Rectangle 7"/>
          <p:cNvSpPr/>
          <p:nvPr/>
        </p:nvSpPr>
        <p:spPr>
          <a:xfrm>
            <a:off x="10595199" y="5045447"/>
            <a:ext cx="1295547" cy="707886"/>
          </a:xfrm>
          <a:prstGeom prst="rect">
            <a:avLst/>
          </a:prstGeom>
          <a:noFill/>
        </p:spPr>
        <p:txBody>
          <a:bodyPr wrap="none" lIns="91440" tIns="45720" rIns="91440" bIns="45720">
            <a:spAutoFit/>
          </a:bodyPr>
          <a:lstStyle/>
          <a:p>
            <a:pPr algn="ctr"/>
            <a:r>
              <a:rPr lang="en-US" sz="4000" b="0" cap="none" spc="0" dirty="0" smtClean="0">
                <a:ln w="0"/>
                <a:solidFill>
                  <a:schemeClr val="tx2"/>
                </a:solidFill>
                <a:effectLst>
                  <a:outerShdw blurRad="38100" dist="19050" dir="2700000" algn="tl" rotWithShape="0">
                    <a:schemeClr val="dk1">
                      <a:alpha val="40000"/>
                    </a:schemeClr>
                  </a:outerShdw>
                </a:effectLst>
              </a:rPr>
              <a:t>Dose</a:t>
            </a:r>
          </a:p>
        </p:txBody>
      </p:sp>
    </p:spTree>
    <p:custDataLst>
      <p:tags r:id="rId1"/>
    </p:custDataLst>
    <p:extLst>
      <p:ext uri="{BB962C8B-B14F-4D97-AF65-F5344CB8AC3E}">
        <p14:creationId xmlns:p14="http://schemas.microsoft.com/office/powerpoint/2010/main" val="843572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7C38-81FF-4905-BD57-E161D053139E}"/>
              </a:ext>
            </a:extLst>
          </p:cNvPr>
          <p:cNvSpPr>
            <a:spLocks noGrp="1"/>
          </p:cNvSpPr>
          <p:nvPr>
            <p:ph type="title"/>
          </p:nvPr>
        </p:nvSpPr>
        <p:spPr/>
        <p:txBody>
          <a:bodyPr/>
          <a:lstStyle/>
          <a:p>
            <a:r>
              <a:rPr lang="en-US" dirty="0"/>
              <a:t>Other </a:t>
            </a:r>
            <a:r>
              <a:rPr lang="en-US" dirty="0" smtClean="0"/>
              <a:t>Chemicals: Methanol </a:t>
            </a:r>
            <a:r>
              <a:rPr lang="en-US" dirty="0"/>
              <a:t>&amp; Glycols</a:t>
            </a:r>
          </a:p>
        </p:txBody>
      </p:sp>
      <p:sp>
        <p:nvSpPr>
          <p:cNvPr id="3" name="Content Placeholder 2">
            <a:extLst>
              <a:ext uri="{FF2B5EF4-FFF2-40B4-BE49-F238E27FC236}">
                <a16:creationId xmlns:a16="http://schemas.microsoft.com/office/drawing/2014/main" id="{60ADDCF8-685F-48A8-B2AC-DE91F0CEB7C3}"/>
              </a:ext>
            </a:extLst>
          </p:cNvPr>
          <p:cNvSpPr>
            <a:spLocks noGrp="1"/>
          </p:cNvSpPr>
          <p:nvPr>
            <p:ph idx="1"/>
          </p:nvPr>
        </p:nvSpPr>
        <p:spPr/>
        <p:txBody>
          <a:bodyPr/>
          <a:lstStyle/>
          <a:p>
            <a:r>
              <a:rPr lang="en-US" dirty="0"/>
              <a:t>Can be flammable</a:t>
            </a:r>
          </a:p>
          <a:p>
            <a:pPr>
              <a:spcBef>
                <a:spcPts val="1200"/>
              </a:spcBef>
            </a:pPr>
            <a:r>
              <a:rPr lang="en-US" dirty="0"/>
              <a:t>Can cause acute and chronic health effects</a:t>
            </a:r>
          </a:p>
          <a:p>
            <a:pPr>
              <a:spcBef>
                <a:spcPts val="1200"/>
              </a:spcBef>
            </a:pPr>
            <a:r>
              <a:rPr lang="en-US" dirty="0"/>
              <a:t>Ways to protect yourself</a:t>
            </a:r>
          </a:p>
          <a:p>
            <a:pPr lvl="1"/>
            <a:r>
              <a:rPr lang="en-US" dirty="0"/>
              <a:t>Skin protection – gloves &amp; protective clothing</a:t>
            </a:r>
          </a:p>
          <a:p>
            <a:pPr lvl="1"/>
            <a:r>
              <a:rPr lang="en-US" dirty="0"/>
              <a:t>Eye protection – goggles or face shield</a:t>
            </a:r>
          </a:p>
          <a:p>
            <a:pPr lvl="1"/>
            <a:r>
              <a:rPr lang="en-US" dirty="0"/>
              <a:t>Respiratory protection – ventilation &amp;/or respirator </a:t>
            </a:r>
            <a:r>
              <a:rPr lang="en-US" dirty="0" smtClean="0"/>
              <a:t>(chemical specific)</a:t>
            </a:r>
            <a:endParaRPr lang="en-US" dirty="0"/>
          </a:p>
          <a:p>
            <a:endParaRPr lang="en-US" dirty="0"/>
          </a:p>
        </p:txBody>
      </p:sp>
      <p:grpSp>
        <p:nvGrpSpPr>
          <p:cNvPr id="4" name="Group 3" title="pictograms">
            <a:extLst>
              <a:ext uri="{FF2B5EF4-FFF2-40B4-BE49-F238E27FC236}">
                <a16:creationId xmlns:a16="http://schemas.microsoft.com/office/drawing/2014/main" id="{1199F1BB-7039-4021-9ABA-C5E29FD341B4}"/>
              </a:ext>
            </a:extLst>
          </p:cNvPr>
          <p:cNvGrpSpPr>
            <a:grpSpLocks noChangeAspect="1"/>
          </p:cNvGrpSpPr>
          <p:nvPr/>
        </p:nvGrpSpPr>
        <p:grpSpPr>
          <a:xfrm>
            <a:off x="8914070" y="1980446"/>
            <a:ext cx="3244230" cy="3291840"/>
            <a:chOff x="8258713" y="1885148"/>
            <a:chExt cx="3805133" cy="3860977"/>
          </a:xfrm>
        </p:grpSpPr>
        <p:grpSp>
          <p:nvGrpSpPr>
            <p:cNvPr id="5" name="Group 4">
              <a:extLst>
                <a:ext uri="{FF2B5EF4-FFF2-40B4-BE49-F238E27FC236}">
                  <a16:creationId xmlns:a16="http://schemas.microsoft.com/office/drawing/2014/main" id="{C42622AF-58F3-4532-B123-DDD2E721BCD7}"/>
                </a:ext>
              </a:extLst>
            </p:cNvPr>
            <p:cNvGrpSpPr/>
            <p:nvPr/>
          </p:nvGrpSpPr>
          <p:grpSpPr>
            <a:xfrm>
              <a:off x="8258713" y="2892545"/>
              <a:ext cx="3805133" cy="2853580"/>
              <a:chOff x="8258713" y="2892545"/>
              <a:chExt cx="3805133" cy="2853580"/>
            </a:xfrm>
          </p:grpSpPr>
          <p:pic>
            <p:nvPicPr>
              <p:cNvPr id="7" name="Picture 6" title="pictogram">
                <a:extLst>
                  <a:ext uri="{FF2B5EF4-FFF2-40B4-BE49-F238E27FC236}">
                    <a16:creationId xmlns:a16="http://schemas.microsoft.com/office/drawing/2014/main" id="{A33B968E-6EC9-40CD-9C67-EE136893381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8" y="3917325"/>
                <a:ext cx="1826263" cy="1828800"/>
              </a:xfrm>
              <a:prstGeom prst="rect">
                <a:avLst/>
              </a:prstGeom>
            </p:spPr>
          </p:pic>
          <p:pic>
            <p:nvPicPr>
              <p:cNvPr id="8" name="Picture 7" title="pictogram">
                <a:extLst>
                  <a:ext uri="{FF2B5EF4-FFF2-40B4-BE49-F238E27FC236}">
                    <a16:creationId xmlns:a16="http://schemas.microsoft.com/office/drawing/2014/main" id="{7B041BD7-21E6-42E3-A4C0-A8A6B6D31AB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58713" y="2892545"/>
                <a:ext cx="1831340" cy="1828800"/>
              </a:xfrm>
              <a:prstGeom prst="rect">
                <a:avLst/>
              </a:prstGeom>
            </p:spPr>
          </p:pic>
          <p:pic>
            <p:nvPicPr>
              <p:cNvPr id="9" name="Picture 8" title="pictogram">
                <a:extLst>
                  <a:ext uri="{FF2B5EF4-FFF2-40B4-BE49-F238E27FC236}">
                    <a16:creationId xmlns:a16="http://schemas.microsoft.com/office/drawing/2014/main" id="{BCFBC56D-F5AB-4795-B388-A75C0A8A565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5046" y="2892545"/>
                <a:ext cx="1828800" cy="1828800"/>
              </a:xfrm>
              <a:prstGeom prst="rect">
                <a:avLst/>
              </a:prstGeom>
            </p:spPr>
          </p:pic>
        </p:grpSp>
        <p:pic>
          <p:nvPicPr>
            <p:cNvPr id="6" name="Content Placeholder 4" title="pictogram">
              <a:extLst>
                <a:ext uri="{FF2B5EF4-FFF2-40B4-BE49-F238E27FC236}">
                  <a16:creationId xmlns:a16="http://schemas.microsoft.com/office/drawing/2014/main" id="{2F18199F-9C0F-4A3E-AB14-39C7D9F8E60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48147" y="1885148"/>
              <a:ext cx="1826263" cy="1828800"/>
            </a:xfrm>
            <a:prstGeom prst="rect">
              <a:avLst/>
            </a:prstGeom>
          </p:spPr>
        </p:pic>
      </p:grpSp>
      <p:pic>
        <p:nvPicPr>
          <p:cNvPr id="10" name="Picture 9" title="pictogram - skin protection">
            <a:extLst>
              <a:ext uri="{FF2B5EF4-FFF2-40B4-BE49-F238E27FC236}">
                <a16:creationId xmlns:a16="http://schemas.microsoft.com/office/drawing/2014/main" id="{7B1B1972-104F-4271-BB51-6BA68DCA174C}"/>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95914" y="5129181"/>
            <a:ext cx="1347788" cy="1233889"/>
          </a:xfrm>
          <a:prstGeom prst="rect">
            <a:avLst/>
          </a:prstGeom>
        </p:spPr>
      </p:pic>
      <p:pic>
        <p:nvPicPr>
          <p:cNvPr id="11" name="Picture 10" title="pictogram - eye protection">
            <a:extLst>
              <a:ext uri="{FF2B5EF4-FFF2-40B4-BE49-F238E27FC236}">
                <a16:creationId xmlns:a16="http://schemas.microsoft.com/office/drawing/2014/main" id="{74EA6301-6784-4707-A927-667874A59DB4}"/>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38687" y="5129180"/>
            <a:ext cx="1357312" cy="1233889"/>
          </a:xfrm>
          <a:prstGeom prst="rect">
            <a:avLst/>
          </a:prstGeom>
        </p:spPr>
      </p:pic>
      <p:pic>
        <p:nvPicPr>
          <p:cNvPr id="12" name="Picture 11" title="pictogram - respiratory protection">
            <a:extLst>
              <a:ext uri="{FF2B5EF4-FFF2-40B4-BE49-F238E27FC236}">
                <a16:creationId xmlns:a16="http://schemas.microsoft.com/office/drawing/2014/main" id="{6B152980-26ED-4848-9D64-52367424999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386332" y="5520385"/>
            <a:ext cx="1609725" cy="1181100"/>
          </a:xfrm>
          <a:prstGeom prst="rect">
            <a:avLst/>
          </a:prstGeom>
        </p:spPr>
      </p:pic>
    </p:spTree>
    <p:custDataLst>
      <p:tags r:id="rId1"/>
    </p:custDataLst>
    <p:extLst>
      <p:ext uri="{BB962C8B-B14F-4D97-AF65-F5344CB8AC3E}">
        <p14:creationId xmlns:p14="http://schemas.microsoft.com/office/powerpoint/2010/main" val="3109880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30" y="771976"/>
            <a:ext cx="11029616" cy="568794"/>
          </a:xfrm>
        </p:spPr>
        <p:txBody>
          <a:bodyPr>
            <a:normAutofit/>
          </a:bodyPr>
          <a:lstStyle/>
          <a:p>
            <a:r>
              <a:rPr lang="en-US" b="1" dirty="0"/>
              <a:t>Question  /  Response </a:t>
            </a:r>
            <a:r>
              <a:rPr lang="en-US" b="1" dirty="0" smtClean="0"/>
              <a:t>5</a:t>
            </a:r>
            <a:endParaRPr lang="en-US" dirty="0"/>
          </a:p>
        </p:txBody>
      </p:sp>
      <p:sp>
        <p:nvSpPr>
          <p:cNvPr id="3" name="Text Placeholder 2"/>
          <p:cNvSpPr>
            <a:spLocks noGrp="1"/>
          </p:cNvSpPr>
          <p:nvPr>
            <p:ph type="body" idx="13"/>
            <p:custDataLst>
              <p:tags r:id="rId2"/>
            </p:custDataLst>
          </p:nvPr>
        </p:nvSpPr>
        <p:spPr>
          <a:xfrm>
            <a:off x="441330" y="1430486"/>
            <a:ext cx="11309338" cy="685800"/>
          </a:xfrm>
        </p:spPr>
        <p:txBody>
          <a:bodyPr>
            <a:normAutofit fontScale="55000" lnSpcReduction="20000"/>
          </a:bodyPr>
          <a:lstStyle/>
          <a:p>
            <a:r>
              <a:rPr lang="en-US" sz="3800" b="1" dirty="0"/>
              <a:t>You are working around a new chemical that can be inhaled. </a:t>
            </a:r>
            <a:r>
              <a:rPr lang="en-US" sz="3800" b="1" dirty="0" smtClean="0"/>
              <a:t> Which </a:t>
            </a:r>
            <a:r>
              <a:rPr lang="en-US" sz="3800" b="1" dirty="0"/>
              <a:t>of the following pictograms would make you think about using a respirator?</a:t>
            </a:r>
          </a:p>
          <a:p>
            <a:endParaRPr lang="en-US" dirty="0"/>
          </a:p>
        </p:txBody>
      </p:sp>
      <p:sp>
        <p:nvSpPr>
          <p:cNvPr id="4" name="Text Placeholder 3"/>
          <p:cNvSpPr>
            <a:spLocks noGrp="1"/>
          </p:cNvSpPr>
          <p:nvPr>
            <p:ph type="body" sz="quarter" idx="14"/>
            <p:custDataLst>
              <p:tags r:id="rId3"/>
            </p:custDataLst>
          </p:nvPr>
        </p:nvSpPr>
        <p:spPr>
          <a:xfrm>
            <a:off x="581192" y="2885278"/>
            <a:ext cx="1028947" cy="3363122"/>
          </a:xfrm>
        </p:spPr>
        <p:txBody>
          <a:bodyPr/>
          <a:lstStyle/>
          <a:p>
            <a:r>
              <a:rPr lang="en-US" dirty="0" smtClean="0"/>
              <a:t>A</a:t>
            </a:r>
            <a:endParaRPr lang="en-US" dirty="0"/>
          </a:p>
          <a:p>
            <a:r>
              <a:rPr lang="en-US" dirty="0" smtClean="0"/>
              <a:t>B</a:t>
            </a:r>
          </a:p>
          <a:p>
            <a:r>
              <a:rPr lang="en-US" dirty="0" smtClean="0"/>
              <a:t>C</a:t>
            </a:r>
          </a:p>
          <a:p>
            <a:r>
              <a:rPr lang="en-US" dirty="0"/>
              <a:t>D</a:t>
            </a:r>
          </a:p>
        </p:txBody>
      </p:sp>
      <p:graphicFrame>
        <p:nvGraphicFramePr>
          <p:cNvPr id="11" name="Chart 10" title="chart - b-100%"/>
          <p:cNvGraphicFramePr>
            <a:graphicFrameLocks/>
          </p:cNvGraphicFramePr>
          <p:nvPr>
            <p:custDataLst>
              <p:tags r:id="rId4"/>
            </p:custDataLst>
            <p:extLst>
              <p:ext uri="{D42A27DB-BD31-4B8C-83A1-F6EECF244321}">
                <p14:modId xmlns:p14="http://schemas.microsoft.com/office/powerpoint/2010/main" val="3808135854"/>
              </p:ext>
            </p:extLst>
          </p:nvPr>
        </p:nvGraphicFramePr>
        <p:xfrm>
          <a:off x="9110692" y="2068945"/>
          <a:ext cx="2500115" cy="3836555"/>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p:cNvSpPr>
            <a:spLocks noChangeAspect="1"/>
          </p:cNvSpPr>
          <p:nvPr/>
        </p:nvSpPr>
        <p:spPr>
          <a:xfrm>
            <a:off x="441330" y="485502"/>
            <a:ext cx="11309338" cy="8525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b="1" dirty="0" smtClean="0"/>
              <a:t>Question  /  Response 5</a:t>
            </a:r>
            <a:endParaRPr lang="en-US" sz="4000" b="1" dirty="0"/>
          </a:p>
        </p:txBody>
      </p:sp>
      <p:pic>
        <p:nvPicPr>
          <p:cNvPr id="13" name="Picture 12" title="pictogram">
            <a:extLst>
              <a:ext uri="{FF2B5EF4-FFF2-40B4-BE49-F238E27FC236}">
                <a16:creationId xmlns:a16="http://schemas.microsoft.com/office/drawing/2014/main" id="{D656C7C7-9C03-47BE-A70F-7F6DDFD32D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91752" y="1979062"/>
            <a:ext cx="1739773" cy="1737360"/>
          </a:xfrm>
          <a:prstGeom prst="rect">
            <a:avLst/>
          </a:prstGeom>
        </p:spPr>
      </p:pic>
      <p:pic>
        <p:nvPicPr>
          <p:cNvPr id="14" name="Picture 13" title="pictogram">
            <a:extLst>
              <a:ext uri="{FF2B5EF4-FFF2-40B4-BE49-F238E27FC236}">
                <a16:creationId xmlns:a16="http://schemas.microsoft.com/office/drawing/2014/main" id="{4A0DD4DE-B737-46EA-B697-EC87F2C13A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97127" y="3716422"/>
            <a:ext cx="1734951" cy="1737360"/>
          </a:xfrm>
          <a:prstGeom prst="rect">
            <a:avLst/>
          </a:prstGeom>
        </p:spPr>
      </p:pic>
      <p:pic>
        <p:nvPicPr>
          <p:cNvPr id="15" name="Picture 14" title="pictogram">
            <a:extLst>
              <a:ext uri="{FF2B5EF4-FFF2-40B4-BE49-F238E27FC236}">
                <a16:creationId xmlns:a16="http://schemas.microsoft.com/office/drawing/2014/main" id="{4273B434-0CC1-404D-9F3A-82DDDEEC3EF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89864" y="3716422"/>
            <a:ext cx="1739773" cy="1737360"/>
          </a:xfrm>
          <a:prstGeom prst="rect">
            <a:avLst/>
          </a:prstGeom>
        </p:spPr>
      </p:pic>
      <p:pic>
        <p:nvPicPr>
          <p:cNvPr id="16" name="Picture 15" title="pictogram">
            <a:extLst>
              <a:ext uri="{FF2B5EF4-FFF2-40B4-BE49-F238E27FC236}">
                <a16:creationId xmlns:a16="http://schemas.microsoft.com/office/drawing/2014/main" id="{52F7F305-28D0-4E2A-B62B-DAF39ED7063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77903" y="1979062"/>
            <a:ext cx="1734950" cy="1737360"/>
          </a:xfrm>
          <a:prstGeom prst="rect">
            <a:avLst/>
          </a:prstGeom>
        </p:spPr>
      </p:pic>
      <p:sp>
        <p:nvSpPr>
          <p:cNvPr id="6" name="Oval 5"/>
          <p:cNvSpPr/>
          <p:nvPr>
            <p:custDataLst>
              <p:tags r:id="rId5"/>
            </p:custDataLst>
          </p:nvPr>
        </p:nvSpPr>
        <p:spPr>
          <a:xfrm>
            <a:off x="11239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pic>
        <p:nvPicPr>
          <p:cNvPr id="5" name="Picture 4" title="4 pictograms"/>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17480" y="1933406"/>
            <a:ext cx="7321931" cy="3664014"/>
          </a:xfrm>
          <a:prstGeom prst="rect">
            <a:avLst/>
          </a:prstGeom>
        </p:spPr>
      </p:pic>
    </p:spTree>
    <p:custDataLst>
      <p:tags r:id="rId1"/>
    </p:custDataLst>
    <p:extLst>
      <p:ext uri="{BB962C8B-B14F-4D97-AF65-F5344CB8AC3E}">
        <p14:creationId xmlns:p14="http://schemas.microsoft.com/office/powerpoint/2010/main" val="20445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954E-FB66-489B-8D4E-8431B1E3C34E}"/>
              </a:ext>
            </a:extLst>
          </p:cNvPr>
          <p:cNvSpPr>
            <a:spLocks noGrp="1"/>
          </p:cNvSpPr>
          <p:nvPr>
            <p:ph type="title"/>
          </p:nvPr>
        </p:nvSpPr>
        <p:spPr/>
        <p:txBody>
          <a:bodyPr/>
          <a:lstStyle/>
          <a:p>
            <a:r>
              <a:rPr lang="en-US" dirty="0" smtClean="0"/>
              <a:t>Answer </a:t>
            </a:r>
            <a:r>
              <a:rPr lang="en-US" dirty="0"/>
              <a:t>5</a:t>
            </a:r>
          </a:p>
        </p:txBody>
      </p:sp>
    </p:spTree>
    <p:custDataLst>
      <p:tags r:id="rId1"/>
    </p:custDataLst>
    <p:extLst>
      <p:ext uri="{BB962C8B-B14F-4D97-AF65-F5344CB8AC3E}">
        <p14:creationId xmlns:p14="http://schemas.microsoft.com/office/powerpoint/2010/main" val="277264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39787-3928-49EB-80CC-0F46D97D7634}"/>
              </a:ext>
            </a:extLst>
          </p:cNvPr>
          <p:cNvSpPr>
            <a:spLocks noGrp="1"/>
          </p:cNvSpPr>
          <p:nvPr>
            <p:ph type="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35737700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392" y="822316"/>
            <a:ext cx="11029616" cy="1013800"/>
          </a:xfrm>
        </p:spPr>
        <p:txBody>
          <a:bodyPr/>
          <a:lstStyle/>
          <a:p>
            <a:r>
              <a:rPr lang="en-US" dirty="0" smtClean="0"/>
              <a:t>References &amp; Resources </a:t>
            </a:r>
            <a:endParaRPr lang="en-US" dirty="0"/>
          </a:p>
        </p:txBody>
      </p:sp>
      <p:sp>
        <p:nvSpPr>
          <p:cNvPr id="3" name="Content Placeholder 2" title="Box with Limks to references and resources"/>
          <p:cNvSpPr>
            <a:spLocks noGrp="1"/>
          </p:cNvSpPr>
          <p:nvPr>
            <p:ph idx="1"/>
          </p:nvPr>
        </p:nvSpPr>
        <p:spPr/>
        <p:txBody>
          <a:bodyPr>
            <a:normAutofit fontScale="92500" lnSpcReduction="20000"/>
          </a:bodyPr>
          <a:lstStyle/>
          <a:p>
            <a:r>
              <a:rPr lang="en-US" dirty="0" smtClean="0"/>
              <a:t>Oil &amp; Gas Industry:</a:t>
            </a:r>
          </a:p>
          <a:p>
            <a:pPr lvl="1"/>
            <a:r>
              <a:rPr lang="en-US" dirty="0" smtClean="0"/>
              <a:t>OSHA.  Oil and Gas Extraction.  Accessed November 2017.  Available at: </a:t>
            </a:r>
            <a:r>
              <a:rPr lang="en-US" dirty="0">
                <a:hlinkClick r:id="rId3" tooltip="Link to Oil and Gase Extraction webpage"/>
              </a:rPr>
              <a:t>https://www.osha.gov/SLTC/oilgaswelldrilling/index.html</a:t>
            </a:r>
            <a:endParaRPr lang="en-US" dirty="0"/>
          </a:p>
          <a:p>
            <a:pPr lvl="1"/>
            <a:r>
              <a:rPr lang="en-US" dirty="0" smtClean="0"/>
              <a:t>OSHA.  Oil and Gas Well Drilling, Servicing and Storage—Storage Tanks.  Accessed November 2017.  Available at: </a:t>
            </a:r>
            <a:r>
              <a:rPr lang="en-US" dirty="0">
                <a:hlinkClick r:id="rId4" tooltip="Link to Oil and Gase drilling webpage"/>
              </a:rPr>
              <a:t>https://www.osha.gov/SLTC/storagetank/index.html</a:t>
            </a:r>
            <a:r>
              <a:rPr lang="en-US" dirty="0"/>
              <a:t> </a:t>
            </a:r>
          </a:p>
          <a:p>
            <a:pPr>
              <a:spcBef>
                <a:spcPts val="1200"/>
              </a:spcBef>
            </a:pPr>
            <a:r>
              <a:rPr lang="en-US" dirty="0" smtClean="0"/>
              <a:t>GHS:</a:t>
            </a:r>
            <a:endParaRPr lang="en-US" dirty="0"/>
          </a:p>
          <a:p>
            <a:pPr lvl="1"/>
            <a:r>
              <a:rPr lang="en-US" dirty="0" smtClean="0"/>
              <a:t>UNECE.  Globally harmonized System of Classification and Labelling of Chemicals (GHS).  Seventh revised edition.  </a:t>
            </a:r>
            <a:r>
              <a:rPr lang="en-US" dirty="0"/>
              <a:t>Accessed November 2017.  Available at</a:t>
            </a:r>
            <a:r>
              <a:rPr lang="en-US" dirty="0" smtClean="0"/>
              <a:t>: </a:t>
            </a:r>
            <a:r>
              <a:rPr lang="en-US" dirty="0">
                <a:solidFill>
                  <a:schemeClr val="accent3">
                    <a:lumMod val="75000"/>
                  </a:schemeClr>
                </a:solidFill>
                <a:hlinkClick r:id="rId5" tooltip="Link to GHS webpage"/>
              </a:rPr>
              <a:t>https://pubchem.ncbi.nlm.nih.gov/ghs</a:t>
            </a:r>
            <a:r>
              <a:rPr lang="en-US" dirty="0" smtClean="0">
                <a:solidFill>
                  <a:schemeClr val="accent3">
                    <a:lumMod val="75000"/>
                  </a:schemeClr>
                </a:solidFill>
                <a:hlinkClick r:id="rId5" tooltip="Link to GHS webpage"/>
              </a:rPr>
              <a:t>/</a:t>
            </a:r>
            <a:endParaRPr lang="en-US" dirty="0" smtClean="0">
              <a:solidFill>
                <a:schemeClr val="accent3">
                  <a:lumMod val="75000"/>
                </a:schemeClr>
              </a:solidFill>
            </a:endParaRPr>
          </a:p>
          <a:p>
            <a:pPr lvl="1"/>
            <a:r>
              <a:rPr lang="en-US" dirty="0" smtClean="0"/>
              <a:t>OSHA.  Hazard Communication.  Accessed November 2017.  </a:t>
            </a:r>
            <a:r>
              <a:rPr lang="en-US" dirty="0"/>
              <a:t>Available at: </a:t>
            </a:r>
            <a:r>
              <a:rPr lang="en-US" u="sng" dirty="0" smtClean="0">
                <a:solidFill>
                  <a:srgbClr val="92D050"/>
                </a:solidFill>
                <a:hlinkClick r:id="rId6" tooltip="Link to Hazard Communication webpage"/>
              </a:rPr>
              <a:t>https://www.osha.gov/SLTC/oilgaswelldrilling/safetyhazards.html</a:t>
            </a:r>
            <a:endParaRPr lang="en-US" u="sng" dirty="0">
              <a:solidFill>
                <a:srgbClr val="92D050"/>
              </a:solidFill>
            </a:endParaRPr>
          </a:p>
          <a:p>
            <a:pPr lvl="1"/>
            <a:endParaRPr lang="en-US" dirty="0"/>
          </a:p>
          <a:p>
            <a:pPr marL="324000" lvl="1" indent="0">
              <a:buNone/>
            </a:pPr>
            <a:endParaRPr lang="en-US" dirty="0" smtClean="0"/>
          </a:p>
        </p:txBody>
      </p:sp>
    </p:spTree>
    <p:custDataLst>
      <p:tags r:id="rId1"/>
    </p:custDataLst>
    <p:extLst>
      <p:ext uri="{BB962C8B-B14F-4D97-AF65-F5344CB8AC3E}">
        <p14:creationId xmlns:p14="http://schemas.microsoft.com/office/powerpoint/2010/main" val="3129847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Post-assessment</a:t>
            </a:r>
            <a:endParaRPr lang="en-US" dirty="0"/>
          </a:p>
        </p:txBody>
      </p:sp>
      <p:sp>
        <p:nvSpPr>
          <p:cNvPr id="3" name="Content Placeholder 2"/>
          <p:cNvSpPr>
            <a:spLocks noGrp="1"/>
          </p:cNvSpPr>
          <p:nvPr>
            <p:ph idx="1"/>
          </p:nvPr>
        </p:nvSpPr>
        <p:spPr>
          <a:xfrm>
            <a:off x="461320" y="1836116"/>
            <a:ext cx="11149488" cy="4022684"/>
          </a:xfrm>
        </p:spPr>
        <p:txBody>
          <a:bodyPr/>
          <a:lstStyle/>
          <a:p>
            <a:r>
              <a:rPr lang="en-US" dirty="0" smtClean="0"/>
              <a:t>How much do you already know about chemical hazards?</a:t>
            </a:r>
          </a:p>
          <a:p>
            <a:r>
              <a:rPr lang="en-US" dirty="0" smtClean="0"/>
              <a:t>True or False:</a:t>
            </a:r>
          </a:p>
          <a:p>
            <a:pPr lvl="1"/>
            <a:r>
              <a:rPr lang="en-US" dirty="0" smtClean="0"/>
              <a:t>Hazard communication programs tell you about chemical hazards in your workplace.</a:t>
            </a:r>
          </a:p>
          <a:p>
            <a:pPr lvl="1"/>
            <a:r>
              <a:rPr lang="en-US" dirty="0" smtClean="0"/>
              <a:t>Hazard communication only tells about health hazards for a chemical.</a:t>
            </a:r>
          </a:p>
          <a:p>
            <a:pPr lvl="1"/>
            <a:r>
              <a:rPr lang="en-US" dirty="0" smtClean="0"/>
              <a:t>GHS is a system for classifying </a:t>
            </a:r>
            <a:r>
              <a:rPr lang="en-US" dirty="0"/>
              <a:t>&amp; </a:t>
            </a:r>
            <a:r>
              <a:rPr lang="en-US" dirty="0" smtClean="0"/>
              <a:t>labeling chemicals.</a:t>
            </a:r>
          </a:p>
          <a:p>
            <a:r>
              <a:rPr lang="en-US" dirty="0" smtClean="0"/>
              <a:t>What are the ways a chemical can enter your body?</a:t>
            </a:r>
          </a:p>
          <a:p>
            <a:pPr lvl="1"/>
            <a:endParaRPr lang="en-US" dirty="0" smtClean="0"/>
          </a:p>
        </p:txBody>
      </p:sp>
      <p:pic>
        <p:nvPicPr>
          <p:cNvPr id="4" name="Picture 3" title="pictogram"/>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77882" y="4843849"/>
            <a:ext cx="3636147" cy="1828800"/>
          </a:xfrm>
          <a:prstGeom prst="rect">
            <a:avLst/>
          </a:prstGeom>
        </p:spPr>
      </p:pic>
    </p:spTree>
    <p:extLst>
      <p:ext uri="{BB962C8B-B14F-4D97-AF65-F5344CB8AC3E}">
        <p14:creationId xmlns:p14="http://schemas.microsoft.com/office/powerpoint/2010/main" val="91448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C20B-50FA-4717-9E3C-F691B9C63954}"/>
              </a:ext>
            </a:extLst>
          </p:cNvPr>
          <p:cNvSpPr>
            <a:spLocks noGrp="1"/>
          </p:cNvSpPr>
          <p:nvPr>
            <p:ph type="title"/>
          </p:nvPr>
        </p:nvSpPr>
        <p:spPr/>
        <p:txBody>
          <a:bodyPr/>
          <a:lstStyle/>
          <a:p>
            <a:r>
              <a:rPr lang="en-US" dirty="0"/>
              <a:t>How chemicals can enter the body</a:t>
            </a:r>
            <a:br>
              <a:rPr lang="en-US" dirty="0"/>
            </a:br>
            <a:endParaRPr lang="en-US" dirty="0"/>
          </a:p>
        </p:txBody>
      </p:sp>
      <p:pic>
        <p:nvPicPr>
          <p:cNvPr id="3" name="Picture 2" title="How chemicals enter the bod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8313" y="1836738"/>
            <a:ext cx="1770133" cy="1600200"/>
          </a:xfrm>
          <a:prstGeom prst="rect">
            <a:avLst/>
          </a:prstGeom>
        </p:spPr>
      </p:pic>
      <p:pic>
        <p:nvPicPr>
          <p:cNvPr id="5" name="Picture 4" title="Image of wet ski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1753" y="3551238"/>
            <a:ext cx="1773936" cy="1607612"/>
          </a:xfrm>
          <a:prstGeom prst="rect">
            <a:avLst/>
          </a:prstGeom>
        </p:spPr>
      </p:pic>
      <p:pic>
        <p:nvPicPr>
          <p:cNvPr id="6" name="Picture 5" title="Image of a person eati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8389" y="5037138"/>
            <a:ext cx="1774811" cy="1600200"/>
          </a:xfrm>
          <a:prstGeom prst="rect">
            <a:avLst/>
          </a:prstGeom>
        </p:spPr>
      </p:pic>
      <p:pic>
        <p:nvPicPr>
          <p:cNvPr id="1026" name="Picture 2" title="image of a needle pricking a fing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78340" y="3551238"/>
            <a:ext cx="1999298" cy="168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7" title="Ihalation (breathing in the chemical); Injection (the chemical enters the body through the broken skin, like a needle stick or an abrasion); Absorption (The chemical crosses the intact skin barrier); Ingestion (swallowing the chemical)"/>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1793520" y="2016032"/>
            <a:ext cx="8676466" cy="4022725"/>
          </a:xfrm>
          <a:prstGeom prst="rect">
            <a:avLst/>
          </a:prstGeom>
        </p:spPr>
      </p:pic>
    </p:spTree>
    <p:custDataLst>
      <p:tags r:id="rId1"/>
    </p:custDataLst>
    <p:extLst>
      <p:ext uri="{BB962C8B-B14F-4D97-AF65-F5344CB8AC3E}">
        <p14:creationId xmlns:p14="http://schemas.microsoft.com/office/powerpoint/2010/main" val="207126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EAA2-6AC1-4263-900B-AE8C07B282B4}"/>
              </a:ext>
            </a:extLst>
          </p:cNvPr>
          <p:cNvSpPr>
            <a:spLocks noGrp="1"/>
          </p:cNvSpPr>
          <p:nvPr>
            <p:ph type="title"/>
          </p:nvPr>
        </p:nvSpPr>
        <p:spPr/>
        <p:txBody>
          <a:bodyPr/>
          <a:lstStyle/>
          <a:p>
            <a:r>
              <a:rPr lang="en-US" dirty="0"/>
              <a:t>Chemical Toxicity</a:t>
            </a:r>
          </a:p>
        </p:txBody>
      </p:sp>
      <p:sp>
        <p:nvSpPr>
          <p:cNvPr id="3" name="Content Placeholder 2">
            <a:extLst>
              <a:ext uri="{FF2B5EF4-FFF2-40B4-BE49-F238E27FC236}">
                <a16:creationId xmlns:a16="http://schemas.microsoft.com/office/drawing/2014/main" id="{5409DE28-46A8-44AB-80E1-95F91691849F}"/>
              </a:ext>
            </a:extLst>
          </p:cNvPr>
          <p:cNvSpPr>
            <a:spLocks noGrp="1"/>
          </p:cNvSpPr>
          <p:nvPr>
            <p:ph idx="1"/>
          </p:nvPr>
        </p:nvSpPr>
        <p:spPr>
          <a:xfrm>
            <a:off x="581192" y="1836115"/>
            <a:ext cx="11029615" cy="4937759"/>
          </a:xfrm>
        </p:spPr>
        <p:txBody>
          <a:bodyPr>
            <a:normAutofit lnSpcReduction="10000"/>
          </a:bodyPr>
          <a:lstStyle/>
          <a:p>
            <a:r>
              <a:rPr lang="en-US" dirty="0"/>
              <a:t>Dose</a:t>
            </a:r>
          </a:p>
          <a:p>
            <a:pPr lvl="1"/>
            <a:r>
              <a:rPr lang="en-US" dirty="0"/>
              <a:t>The seriousness of the effect depends on how much gets </a:t>
            </a:r>
            <a:r>
              <a:rPr lang="en-US" dirty="0" smtClean="0"/>
              <a:t>into the </a:t>
            </a:r>
            <a:r>
              <a:rPr lang="en-US" dirty="0"/>
              <a:t>body</a:t>
            </a:r>
          </a:p>
          <a:p>
            <a:pPr>
              <a:spcBef>
                <a:spcPts val="1200"/>
              </a:spcBef>
            </a:pPr>
            <a:r>
              <a:rPr lang="en-US" dirty="0"/>
              <a:t>Acute toxicity</a:t>
            </a:r>
          </a:p>
          <a:p>
            <a:pPr lvl="1"/>
            <a:r>
              <a:rPr lang="en-US" dirty="0"/>
              <a:t>The chemical causes effects </a:t>
            </a:r>
            <a:r>
              <a:rPr lang="en-US" dirty="0" smtClean="0"/>
              <a:t>quickly with/after </a:t>
            </a:r>
            <a:r>
              <a:rPr lang="en-US" dirty="0"/>
              <a:t>exposure</a:t>
            </a:r>
          </a:p>
          <a:p>
            <a:pPr>
              <a:spcBef>
                <a:spcPts val="1200"/>
              </a:spcBef>
            </a:pPr>
            <a:r>
              <a:rPr lang="en-US" dirty="0"/>
              <a:t>Chronic toxicity</a:t>
            </a:r>
          </a:p>
          <a:p>
            <a:pPr lvl="1"/>
            <a:r>
              <a:rPr lang="en-US" dirty="0"/>
              <a:t>The chemical causes effects after repeated or long-term exposure</a:t>
            </a:r>
          </a:p>
          <a:p>
            <a:pPr>
              <a:spcBef>
                <a:spcPts val="1200"/>
              </a:spcBef>
            </a:pPr>
            <a:r>
              <a:rPr lang="en-US" dirty="0"/>
              <a:t>Target</a:t>
            </a:r>
          </a:p>
          <a:p>
            <a:pPr lvl="1"/>
            <a:r>
              <a:rPr lang="en-US" dirty="0"/>
              <a:t>The chemical can cause effects in the whole body or to a specific organ or system</a:t>
            </a:r>
          </a:p>
          <a:p>
            <a:pPr lvl="1"/>
            <a:r>
              <a:rPr lang="en-US" dirty="0"/>
              <a:t>Kidney, liver, brain, heart, lungs, &amp; circulatory system</a:t>
            </a:r>
          </a:p>
        </p:txBody>
      </p:sp>
    </p:spTree>
    <p:custDataLst>
      <p:tags r:id="rId1"/>
    </p:custDataLst>
    <p:extLst>
      <p:ext uri="{BB962C8B-B14F-4D97-AF65-F5344CB8AC3E}">
        <p14:creationId xmlns:p14="http://schemas.microsoft.com/office/powerpoint/2010/main" val="3881911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6D81-3A81-4E08-848C-A4F881F7944D}"/>
              </a:ext>
            </a:extLst>
          </p:cNvPr>
          <p:cNvSpPr>
            <a:spLocks noGrp="1"/>
          </p:cNvSpPr>
          <p:nvPr>
            <p:ph type="title"/>
          </p:nvPr>
        </p:nvSpPr>
        <p:spPr/>
        <p:txBody>
          <a:bodyPr/>
          <a:lstStyle/>
          <a:p>
            <a:r>
              <a:rPr lang="en-US" dirty="0"/>
              <a:t>Types of toxicity</a:t>
            </a:r>
          </a:p>
        </p:txBody>
      </p:sp>
      <p:sp>
        <p:nvSpPr>
          <p:cNvPr id="3" name="Content Placeholder 2">
            <a:extLst>
              <a:ext uri="{FF2B5EF4-FFF2-40B4-BE49-F238E27FC236}">
                <a16:creationId xmlns:a16="http://schemas.microsoft.com/office/drawing/2014/main" id="{5A1B5E1B-E985-45C2-A860-A6BF583A64E4}"/>
              </a:ext>
            </a:extLst>
          </p:cNvPr>
          <p:cNvSpPr>
            <a:spLocks noGrp="1"/>
          </p:cNvSpPr>
          <p:nvPr>
            <p:ph idx="1"/>
          </p:nvPr>
        </p:nvSpPr>
        <p:spPr>
          <a:xfrm>
            <a:off x="581193" y="1760355"/>
            <a:ext cx="11029615" cy="5021884"/>
          </a:xfrm>
        </p:spPr>
        <p:txBody>
          <a:bodyPr>
            <a:normAutofit fontScale="85000" lnSpcReduction="20000"/>
          </a:bodyPr>
          <a:lstStyle/>
          <a:p>
            <a:r>
              <a:rPr lang="en-US" dirty="0"/>
              <a:t>Carcinogen</a:t>
            </a:r>
          </a:p>
          <a:p>
            <a:pPr lvl="1"/>
            <a:r>
              <a:rPr lang="en-US" dirty="0"/>
              <a:t>Chemicals that are known or suspected to cause cancer</a:t>
            </a:r>
          </a:p>
          <a:p>
            <a:pPr>
              <a:spcBef>
                <a:spcPts val="1200"/>
              </a:spcBef>
            </a:pPr>
            <a:r>
              <a:rPr lang="en-US" dirty="0"/>
              <a:t>Mutagenicity</a:t>
            </a:r>
          </a:p>
          <a:p>
            <a:pPr lvl="1"/>
            <a:r>
              <a:rPr lang="en-US" dirty="0"/>
              <a:t>Chemicals that cause changes in genes</a:t>
            </a:r>
          </a:p>
          <a:p>
            <a:pPr lvl="1"/>
            <a:r>
              <a:rPr lang="en-US" dirty="0"/>
              <a:t>Can lead to cancer or </a:t>
            </a:r>
            <a:r>
              <a:rPr lang="en-US" dirty="0" smtClean="0"/>
              <a:t>genetic changes </a:t>
            </a:r>
            <a:r>
              <a:rPr lang="en-US" dirty="0"/>
              <a:t>could be passed onto children</a:t>
            </a:r>
          </a:p>
          <a:p>
            <a:pPr>
              <a:spcBef>
                <a:spcPts val="1200"/>
              </a:spcBef>
            </a:pPr>
            <a:r>
              <a:rPr lang="en-US" dirty="0"/>
              <a:t>Reproductive toxicity</a:t>
            </a:r>
          </a:p>
          <a:p>
            <a:pPr lvl="1"/>
            <a:r>
              <a:rPr lang="en-US" dirty="0"/>
              <a:t>Chemicals can affect fertility and/or harm developing babies and can lead to birth defects or death</a:t>
            </a:r>
          </a:p>
          <a:p>
            <a:pPr>
              <a:spcBef>
                <a:spcPts val="1200"/>
              </a:spcBef>
            </a:pPr>
            <a:r>
              <a:rPr lang="en-US" dirty="0"/>
              <a:t>Sensitizers</a:t>
            </a:r>
          </a:p>
          <a:p>
            <a:pPr lvl="1"/>
            <a:r>
              <a:rPr lang="en-US" dirty="0"/>
              <a:t>With repeated exposure smaller amounts can cause a reaction and the reaction can become more </a:t>
            </a:r>
            <a:r>
              <a:rPr lang="en-US" dirty="0" smtClean="0"/>
              <a:t>serious, possibly producing allergic type reaction</a:t>
            </a:r>
            <a:endParaRPr lang="en-US" dirty="0"/>
          </a:p>
          <a:p>
            <a:pPr>
              <a:spcBef>
                <a:spcPts val="1200"/>
              </a:spcBef>
            </a:pPr>
            <a:r>
              <a:rPr lang="en-US" dirty="0"/>
              <a:t>Target organ toxicity</a:t>
            </a:r>
          </a:p>
          <a:p>
            <a:pPr lvl="1"/>
            <a:r>
              <a:rPr lang="en-US" dirty="0"/>
              <a:t>Chemical causes damage to a specific organ or system in </a:t>
            </a:r>
            <a:r>
              <a:rPr lang="en-US" dirty="0" smtClean="0"/>
              <a:t>the </a:t>
            </a:r>
            <a:r>
              <a:rPr lang="en-US" dirty="0"/>
              <a:t>body</a:t>
            </a:r>
          </a:p>
        </p:txBody>
      </p:sp>
      <p:pic>
        <p:nvPicPr>
          <p:cNvPr id="7" name="Picture 6" title="Image of a dna str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9747" y="1980972"/>
            <a:ext cx="2743200" cy="2194560"/>
          </a:xfrm>
          <a:prstGeom prst="rect">
            <a:avLst/>
          </a:prstGeom>
        </p:spPr>
      </p:pic>
    </p:spTree>
    <p:custDataLst>
      <p:tags r:id="rId1"/>
    </p:custDataLst>
    <p:extLst>
      <p:ext uri="{BB962C8B-B14F-4D97-AF65-F5344CB8AC3E}">
        <p14:creationId xmlns:p14="http://schemas.microsoft.com/office/powerpoint/2010/main" val="4193592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5124"/>
            <a:ext cx="11029616" cy="897253"/>
          </a:xfrm>
        </p:spPr>
        <p:txBody>
          <a:bodyPr>
            <a:normAutofit fontScale="90000"/>
          </a:bodyPr>
          <a:lstStyle/>
          <a:p>
            <a:r>
              <a:rPr lang="en-US" b="1" dirty="0"/>
              <a:t>Question  / Response 1</a:t>
            </a:r>
            <a:br>
              <a:rPr lang="en-US" b="1" dirty="0"/>
            </a:br>
            <a:endParaRPr lang="en-US" dirty="0"/>
          </a:p>
        </p:txBody>
      </p:sp>
      <p:sp>
        <p:nvSpPr>
          <p:cNvPr id="3" name="Text Placeholder 2"/>
          <p:cNvSpPr>
            <a:spLocks noGrp="1"/>
          </p:cNvSpPr>
          <p:nvPr>
            <p:ph type="body" idx="13"/>
            <p:custDataLst>
              <p:tags r:id="rId2"/>
            </p:custDataLst>
          </p:nvPr>
        </p:nvSpPr>
        <p:spPr>
          <a:xfrm>
            <a:off x="441331" y="1870996"/>
            <a:ext cx="11029616" cy="685800"/>
          </a:xfrm>
        </p:spPr>
        <p:txBody>
          <a:bodyPr/>
          <a:lstStyle/>
          <a:p>
            <a:r>
              <a:rPr lang="en-US" dirty="0"/>
              <a:t>Which of the following does not effect how hazardous a chemical is:</a:t>
            </a:r>
          </a:p>
          <a:p>
            <a:endParaRPr lang="en-US" dirty="0"/>
          </a:p>
        </p:txBody>
      </p:sp>
      <p:sp>
        <p:nvSpPr>
          <p:cNvPr id="4" name="Text Placeholder 3"/>
          <p:cNvSpPr>
            <a:spLocks noGrp="1"/>
          </p:cNvSpPr>
          <p:nvPr>
            <p:ph type="body" sz="quarter" idx="14"/>
            <p:custDataLst>
              <p:tags r:id="rId3"/>
            </p:custDataLst>
          </p:nvPr>
        </p:nvSpPr>
        <p:spPr/>
        <p:txBody>
          <a:bodyPr/>
          <a:lstStyle/>
          <a:p>
            <a:pPr lvl="1">
              <a:buFont typeface="+mj-lt"/>
              <a:buAutoNum type="alphaUcPeriod"/>
            </a:pPr>
            <a:r>
              <a:rPr lang="en-US" dirty="0"/>
              <a:t>How much gets into your body (dose)</a:t>
            </a:r>
          </a:p>
          <a:p>
            <a:pPr lvl="1">
              <a:buFont typeface="+mj-lt"/>
              <a:buAutoNum type="alphaUcPeriod"/>
            </a:pPr>
            <a:r>
              <a:rPr lang="en-US" dirty="0"/>
              <a:t>How the chemical enters your </a:t>
            </a:r>
            <a:r>
              <a:rPr lang="en-US" dirty="0" smtClean="0"/>
              <a:t>body (pathway)</a:t>
            </a:r>
            <a:endParaRPr lang="en-US" dirty="0"/>
          </a:p>
          <a:p>
            <a:pPr lvl="1">
              <a:buFont typeface="+mj-lt"/>
              <a:buAutoNum type="alphaUcPeriod"/>
            </a:pPr>
            <a:r>
              <a:rPr lang="en-US" dirty="0"/>
              <a:t>Color of the </a:t>
            </a:r>
            <a:r>
              <a:rPr lang="en-US" dirty="0" smtClean="0"/>
              <a:t>chemical (appearance)</a:t>
            </a:r>
            <a:endParaRPr lang="en-US" dirty="0"/>
          </a:p>
          <a:p>
            <a:pPr lvl="1">
              <a:buFont typeface="+mj-lt"/>
              <a:buAutoNum type="alphaUcPeriod"/>
            </a:pPr>
            <a:r>
              <a:rPr lang="en-US" dirty="0"/>
              <a:t>How toxic </a:t>
            </a:r>
            <a:r>
              <a:rPr lang="en-US" dirty="0" smtClean="0"/>
              <a:t>the </a:t>
            </a:r>
            <a:r>
              <a:rPr lang="en-US" dirty="0"/>
              <a:t>chemical is (poisonous) </a:t>
            </a:r>
          </a:p>
        </p:txBody>
      </p:sp>
      <p:graphicFrame>
        <p:nvGraphicFramePr>
          <p:cNvPr id="11" name="Chart 10" title="Chart for multiple choice quiestion"/>
          <p:cNvGraphicFramePr>
            <a:graphicFrameLocks/>
          </p:cNvGraphicFramePr>
          <p:nvPr>
            <p:custDataLst>
              <p:tags r:id="rId4"/>
            </p:custDataLst>
            <p:extLst>
              <p:ext uri="{D42A27DB-BD31-4B8C-83A1-F6EECF244321}">
                <p14:modId xmlns:p14="http://schemas.microsoft.com/office/powerpoint/2010/main" val="1038907220"/>
              </p:ext>
            </p:extLst>
          </p:nvPr>
        </p:nvGraphicFramePr>
        <p:xfrm>
          <a:off x="6187490" y="2478559"/>
          <a:ext cx="5369510" cy="4379441"/>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a:spLocks noChangeAspect="1"/>
          </p:cNvSpPr>
          <p:nvPr/>
        </p:nvSpPr>
        <p:spPr>
          <a:xfrm>
            <a:off x="441331" y="480046"/>
            <a:ext cx="11309338" cy="1335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b="1"/>
              <a:t>Question  / Response 1</a:t>
            </a:r>
            <a:endParaRPr lang="en-US" sz="4000" b="1" dirty="0"/>
          </a:p>
        </p:txBody>
      </p:sp>
      <p:sp>
        <p:nvSpPr>
          <p:cNvPr id="6" name="Oval 5"/>
          <p:cNvSpPr/>
          <p:nvPr>
            <p:custDataLst>
              <p:tags r:id="rId5"/>
            </p:custDataLst>
          </p:nvPr>
        </p:nvSpPr>
        <p:spPr>
          <a:xfrm>
            <a:off x="11239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custDataLst>
      <p:tags r:id="rId1"/>
    </p:custDataLst>
    <p:extLst>
      <p:ext uri="{BB962C8B-B14F-4D97-AF65-F5344CB8AC3E}">
        <p14:creationId xmlns:p14="http://schemas.microsoft.com/office/powerpoint/2010/main" val="296583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accel="50000" fill="hold" grpId="0"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PI_PID" val="1b7f216c-8943-484f-816d-7e28d42b3651"/>
  <p:tag name="KPI_SLIDE_COUNT" val="56"/>
  <p:tag name="KPI_VERSION" val="2.5.17188.1"/>
  <p:tag name="KPIRECOVERYID" val="69843e00-622a-406f-9f99-753ce4e85b27"/>
  <p:tag name="KPI_STORAGE" val="&lt;keypoint&quot;&quot;&lt;roster&quot;&quot;&lt;people&quot;&quot;&lt;p(@id:1)&quot;&quot;&lt;f(@i:0)&quot;Keypad&quot;&gt;&lt;f(@i:1)&quot;31&quot;&gt;&gt;&lt;p(@id:2)&quot;&quot;&lt;f(@i:0)&quot;Keypad&quot;&gt;&lt;f(@i:1)&quot;43&quot;&gt;&gt;&gt;&lt;fields&quot;&quot;&lt;fld(@i:0)&quot;&quot;&lt;n&quot;First Name&quot;&gt;&gt;&lt;fld(@i:1)&quot;&quot;&lt;n&quot;Last Name&quot;&gt;&gt;&lt;fld(@i:2)&quot;&quot;&lt;n&quot;Entry Disabled&quot;&gt;&gt;&lt;fld(@i:3)&quot;&quot;&lt;n&quot;Participant Group&quot;&gt;&gt;&lt;fld(@i:4)&quot;&quot;&lt;n&quot;Team&quot;&gt;&gt;&lt;fld(@i:5)&quot;&quot;&lt;n&quot;Voting Weight&quot;&gt;&gt;&gt;&lt;currentId&quot;2&quot;&gt;&lt;trIndex&quot;&quot;&lt;tr(@tid:1@pid:31)&quot;&quot;&lt;v&quot;1&quot;&gt;&gt;&lt;tr(@tid:1@pid:43)&quot;&quot;&lt;v&quot;2&quot;&gt;&gt;&gt;&gt;&lt;data&quot;&quot;&lt;d(@id:001)&quot;&quot;&lt;r(@id:2)&quot;&quot;&lt;f(@id:v)&quot;1&quot;&gt;&lt;f(@id:t)&quot;2700&quot;&gt;&gt;&lt;r(@id:1)&quot;&quot;&lt;f(@id:v)&quot;2&quot;&gt;&lt;f(@id:t)&quot;4750&quot;&gt;&gt;&gt;&lt;d(@id:002)&quot;&quot;&lt;r(@id:1)&quot;&quot;&lt;f(@id:v)&quot;1&quot;&gt;&lt;f(@id:t)&quot;2450&quot;&gt;&gt;&lt;r(@id:2)&quot;&quot;&lt;f(@id:v)&quot;1&quot;&gt;&lt;f(@id:t)&quot;3000&quot;&gt;&gt;&gt;&lt;d(@id:003)&quot;&quot;&lt;r(@id:1)&quot;&quot;&lt;f(@id:v)&quot;2&quot;&gt;&lt;f(@id:t)&quot;16850&quot;&gt;&gt;&lt;r(@id:2)&quot;&quot;&lt;f(@id:v)&quot;2&quot;&gt;&lt;f(@id:t)&quot;17900&quot;&gt;&gt;&gt;&lt;d(@id:004)&quot;&quot;&lt;r(@id:1)&quot;&quot;&lt;f(@id:v)&quot;3&quot;&gt;&lt;f(@id:t)&quot;5300&quot;&gt;&gt;&lt;r(@id:2)&quot;&quot;&lt;f(@id:v)&quot;1&quot;&gt;&lt;f(@id:t)&quot;5350&quot;&gt;&gt;&gt;&lt;d(@id:005)&quot;&quot;&lt;r(@id:1)&quot;&quot;&lt;f(@id:v)&quot;2&quot;&gt;&lt;f(@id:t)&quot;2000&quot;&gt;&gt;&lt;r(@id:2)&quot;&quot;&lt;f(@id:v)&quot;2&quot;&gt;&lt;f(@id:t)&quot;3050&quot;&gt;&gt;&gt;&gt;&lt;transceivers&quot;&quot;&lt;t(@id:1@tt:KeypointMiniBase@n:Transceiver 1)&quot;&quot;&lt;f(@id:c)&quot;1&quot;&gt;&lt;f(@id:comType)&quot;Usb&quot;&gt;&lt;f(@id:com)&quot;7B04D1&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quot;&gt;&lt;nocMode&quot;Auto&quot;&gt;&gt;&gt;"/>
  <p:tag name="KPI_HAS_CHART" val="true"/>
</p:tagLst>
</file>

<file path=ppt/tags/tag11.xml><?xml version="1.0" encoding="utf-8"?>
<p:tagLst xmlns:a="http://schemas.openxmlformats.org/drawingml/2006/main" xmlns:r="http://schemas.openxmlformats.org/officeDocument/2006/relationships" xmlns:p="http://schemas.openxmlformats.org/presentationml/2006/main">
  <p:tag name="QUESTION" val="true"/>
</p:tagLst>
</file>

<file path=ppt/tags/tag12.xml><?xml version="1.0" encoding="utf-8"?>
<p:tagLst xmlns:a="http://schemas.openxmlformats.org/drawingml/2006/main" xmlns:r="http://schemas.openxmlformats.org/officeDocument/2006/relationships" xmlns:p="http://schemas.openxmlformats.org/presentationml/2006/main">
  <p:tag name="CHOICE" val="true"/>
</p:tagLst>
</file>

<file path=ppt/tags/tag13.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1&quot;&gt;&lt;questionIds&quot;&quot;&gt;&lt;update&quot;true&quot;&gt;&lt;state&quot;001&quot;&gt;&lt;ut&quot;-8586891741546082443&quot;&gt;&lt;dp&quot;0&quot;&gt;&lt;groupsType&quot;0&quot;&gt;&lt;vt&quot;Percentage&quot;&gt;&lt;uvw&quot;true&quot;&gt;&lt;needsNewChart&quot;false&quot;&gt;&gt;&gt;"/>
</p:tagLst>
</file>

<file path=ppt/tags/tag14.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quot;&gt;&lt;nocMode&quot;Auto&quot;&gt;&gt;&gt;"/>
  <p:tag name="KPI_HAS_CHART" val="true"/>
</p:tagLst>
</file>

<file path=ppt/tags/tag21.xml><?xml version="1.0" encoding="utf-8"?>
<p:tagLst xmlns:a="http://schemas.openxmlformats.org/drawingml/2006/main" xmlns:r="http://schemas.openxmlformats.org/officeDocument/2006/relationships" xmlns:p="http://schemas.openxmlformats.org/presentationml/2006/main">
  <p:tag name="QUESTION" val="true"/>
</p:tagLst>
</file>

<file path=ppt/tags/tag22.xml><?xml version="1.0" encoding="utf-8"?>
<p:tagLst xmlns:a="http://schemas.openxmlformats.org/drawingml/2006/main" xmlns:r="http://schemas.openxmlformats.org/officeDocument/2006/relationships" xmlns:p="http://schemas.openxmlformats.org/presentationml/2006/main">
  <p:tag name="CHOICE" val="true"/>
</p:tagLst>
</file>

<file path=ppt/tags/tag23.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2&quot;&gt;&lt;questionIds&quot;&quot;&gt;&lt;update&quot;true&quot;&gt;&lt;state&quot;002&quot;&gt;&lt;ut&quot;-8586891741554615124&quot;&gt;&lt;dp&quot;0&quot;&gt;&lt;groupsType&quot;0&quot;&gt;&lt;vt&quot;Percentage&quot;&gt;&lt;uvw&quot;true&quot;&gt;&lt;needsNewChart&quot;false&quot;&gt;&gt;&gt;"/>
</p:tagLst>
</file>

<file path=ppt/tags/tag24.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quot;&gt;&lt;nocMode&quot;Auto&quot;&gt;&gt;&gt;"/>
  <p:tag name="KPI_HAS_CHART" val="true"/>
</p:tagLst>
</file>

<file path=ppt/tags/tag43.xml><?xml version="1.0" encoding="utf-8"?>
<p:tagLst xmlns:a="http://schemas.openxmlformats.org/drawingml/2006/main" xmlns:r="http://schemas.openxmlformats.org/officeDocument/2006/relationships" xmlns:p="http://schemas.openxmlformats.org/presentationml/2006/main">
  <p:tag name="QUESTION" val="true"/>
</p:tagLst>
</file>

<file path=ppt/tags/tag44.xml><?xml version="1.0" encoding="utf-8"?>
<p:tagLst xmlns:a="http://schemas.openxmlformats.org/drawingml/2006/main" xmlns:r="http://schemas.openxmlformats.org/officeDocument/2006/relationships" xmlns:p="http://schemas.openxmlformats.org/presentationml/2006/main">
  <p:tag name="CHOICE" val="true"/>
</p:tagLst>
</file>

<file path=ppt/tags/tag45.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3&quot;&gt;&lt;questionIds&quot;&quot;&gt;&lt;update&quot;true&quot;&gt;&lt;state&quot;003&quot;&gt;&lt;ut&quot;-8586891741597599129&quot;&gt;&lt;dp&quot;0&quot;&gt;&lt;groupsType&quot;0&quot;&gt;&lt;vt&quot;Percentage&quot;&gt;&lt;uvw&quot;true&quot;&gt;&lt;needsNewChart&quot;false&quot;&gt;&gt;&gt;"/>
</p:tagLst>
</file>

<file path=ppt/tags/tag46.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PLAYSOUNDTYPE" val="DuringTimer"/>
  <p:tag name="KPI_EI_ANIM_END" val="24"/>
  <p:tag name="KPI_EI_CLOCK_DIS" val="20"/>
  <p:tag name="KPI_EI_START_MEDIA" val="1"/>
  <p:tag name="KPI_EI_STOP_POLL" val="20"/>
  <p:tag name="KPI_EI_STOP_MEDIA" val="20"/>
</p:tagLst>
</file>

<file path=ppt/tags/tag47.xml><?xml version="1.0" encoding="utf-8"?>
<p:tagLst xmlns:a="http://schemas.openxmlformats.org/drawingml/2006/main" xmlns:r="http://schemas.openxmlformats.org/officeDocument/2006/relationships" xmlns:p="http://schemas.openxmlformats.org/presentationml/2006/main">
  <p:tag name="KPI_HAS_CHART" val="false"/>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4&quot;&gt;&lt;nocMode&quot;Auto&quot;&gt;&gt;&gt;"/>
  <p:tag name="KPI_HAS_CHART" val="true"/>
</p:tagLst>
</file>

<file path=ppt/tags/tag54.xml><?xml version="1.0" encoding="utf-8"?>
<p:tagLst xmlns:a="http://schemas.openxmlformats.org/drawingml/2006/main" xmlns:r="http://schemas.openxmlformats.org/officeDocument/2006/relationships" xmlns:p="http://schemas.openxmlformats.org/presentationml/2006/main">
  <p:tag name="QUESTION" val="true"/>
</p:tagLst>
</file>

<file path=ppt/tags/tag55.xml><?xml version="1.0" encoding="utf-8"?>
<p:tagLst xmlns:a="http://schemas.openxmlformats.org/drawingml/2006/main" xmlns:r="http://schemas.openxmlformats.org/officeDocument/2006/relationships" xmlns:p="http://schemas.openxmlformats.org/presentationml/2006/main">
  <p:tag name="CHOICE" val="true"/>
</p:tagLst>
</file>

<file path=ppt/tags/tag56.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4&quot;&gt;&lt;questionIds&quot;&quot;&gt;&lt;update&quot;true&quot;&gt;&lt;state&quot;004&quot;&gt;&lt;ut&quot;-8586891741613972935&quot;&gt;&lt;dp&quot;0&quot;&gt;&lt;groupsType&quot;0&quot;&gt;&lt;vt&quot;Percentage&quot;&gt;&lt;uvw&quot;true&quot;&gt;&lt;needsNewChart&quot;false&quot;&gt;&gt;&gt;"/>
</p:tagLst>
</file>

<file path=ppt/tags/tag57.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_EI_ANIM_END" val="24"/>
  <p:tag name="KPI_EI_CLOCK_DIS" val="20"/>
  <p:tag name="KPI_EI_START_MEDIA" val="1"/>
  <p:tag name="KPI_EI_STOP_POLL" val="20"/>
  <p:tag name="KPIPLAYSOUNDTYPE" val="DuringTimer"/>
  <p:tag name="KPI_EI_STOP_MEDIA" val="20"/>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HAS_CHART" val="fals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64.xml><?xml version="1.0" encoding="utf-8"?>
<p:tagLst xmlns:a="http://schemas.openxmlformats.org/drawingml/2006/main" xmlns:r="http://schemas.openxmlformats.org/officeDocument/2006/relationships" xmlns:p="http://schemas.openxmlformats.org/presentationml/2006/main">
  <p:tag name="KPI_HAS_CHART" val="false"/>
</p:tagLst>
</file>

<file path=ppt/tags/tag65.xml><?xml version="1.0" encoding="utf-8"?>
<p:tagLst xmlns:a="http://schemas.openxmlformats.org/drawingml/2006/main" xmlns:r="http://schemas.openxmlformats.org/officeDocument/2006/relationships" xmlns:p="http://schemas.openxmlformats.org/presentationml/2006/main">
  <p:tag name="KPI_HAS_CHART" val="false"/>
</p:tagLst>
</file>

<file path=ppt/tags/tag66.xml><?xml version="1.0" encoding="utf-8"?>
<p:tagLst xmlns:a="http://schemas.openxmlformats.org/drawingml/2006/main" xmlns:r="http://schemas.openxmlformats.org/officeDocument/2006/relationships" xmlns:p="http://schemas.openxmlformats.org/presentationml/2006/main">
  <p:tag name="KPI_HAS_CHART" val="false"/>
</p:tagLst>
</file>

<file path=ppt/tags/tag67.xml><?xml version="1.0" encoding="utf-8"?>
<p:tagLst xmlns:a="http://schemas.openxmlformats.org/drawingml/2006/main" xmlns:r="http://schemas.openxmlformats.org/officeDocument/2006/relationships" xmlns:p="http://schemas.openxmlformats.org/presentationml/2006/main">
  <p:tag name="KPI_HAS_CHART" val="false"/>
</p:tagLst>
</file>

<file path=ppt/tags/tag6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5&quot;&gt;&lt;nocMode&quot;Auto&quot;&gt;&gt;&gt;"/>
  <p:tag name="KPI_HAS_CHART" val="true"/>
</p:tagLst>
</file>

<file path=ppt/tags/tag69.xml><?xml version="1.0" encoding="utf-8"?>
<p:tagLst xmlns:a="http://schemas.openxmlformats.org/drawingml/2006/main" xmlns:r="http://schemas.openxmlformats.org/officeDocument/2006/relationships" xmlns:p="http://schemas.openxmlformats.org/presentationml/2006/main">
  <p:tag name="QUESTION" val="tru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70.xml><?xml version="1.0" encoding="utf-8"?>
<p:tagLst xmlns:a="http://schemas.openxmlformats.org/drawingml/2006/main" xmlns:r="http://schemas.openxmlformats.org/officeDocument/2006/relationships" xmlns:p="http://schemas.openxmlformats.org/presentationml/2006/main">
  <p:tag name="CHOICE" val="true"/>
</p:tagLst>
</file>

<file path=ppt/tags/tag71.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5&quot;&gt;&lt;questionIds&quot;&quot;&gt;&lt;update&quot;true&quot;&gt;&lt;state&quot;005&quot;&gt;&lt;ut&quot;-8586891741631068398&quot;&gt;&lt;dp&quot;0&quot;&gt;&lt;groupsType&quot;0&quot;&gt;&lt;vt&quot;Percentage&quot;&gt;&lt;uvw&quot;true&quot;&gt;&lt;needsNewChart&quot;false&quot;&gt;&gt;&gt;"/>
</p:tagLst>
</file>

<file path=ppt/tags/tag72.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_EI_ANIM_END" val="24"/>
  <p:tag name="KPI_EI_CLOCK_DIS" val="20"/>
  <p:tag name="KPI_EI_START_MEDIA" val="1"/>
  <p:tag name="KPI_EI_STOP_POLL" val="20"/>
  <p:tag name="KPIPLAYSOUNDTYPE" val="DuringTimer"/>
  <p:tag name="KPI_EI_STOP_MEDIA" val="20"/>
</p:tagLst>
</file>

<file path=ppt/tags/tag73.xml><?xml version="1.0" encoding="utf-8"?>
<p:tagLst xmlns:a="http://schemas.openxmlformats.org/drawingml/2006/main" xmlns:r="http://schemas.openxmlformats.org/officeDocument/2006/relationships" xmlns:p="http://schemas.openxmlformats.org/presentationml/2006/main">
  <p:tag name="KPI_HAS_CHART" val="false"/>
</p:tagLst>
</file>

<file path=ppt/tags/tag74.xml><?xml version="1.0" encoding="utf-8"?>
<p:tagLst xmlns:a="http://schemas.openxmlformats.org/drawingml/2006/main" xmlns:r="http://schemas.openxmlformats.org/officeDocument/2006/relationships" xmlns:p="http://schemas.openxmlformats.org/presentationml/2006/main">
  <p:tag name="KPI_HAS_CHART" val="false"/>
</p:tagLst>
</file>

<file path=ppt/tags/tag75.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Dividen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0</TotalTime>
  <Words>1684</Words>
  <Application>Microsoft Office PowerPoint</Application>
  <PresentationFormat>Widescreen</PresentationFormat>
  <Paragraphs>323</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Calibri</vt:lpstr>
      <vt:lpstr>Gill Sans MT</vt:lpstr>
      <vt:lpstr>Wingdings 2</vt:lpstr>
      <vt:lpstr>Dividend</vt:lpstr>
      <vt:lpstr>Global harmonization system &amp; overview of Chemical hazards in the oil &amp; Gas industry</vt:lpstr>
      <vt:lpstr>Training pre-assessment</vt:lpstr>
      <vt:lpstr>Overview of Chemical Hazards</vt:lpstr>
      <vt:lpstr>Chemical Hazard communication</vt:lpstr>
      <vt:lpstr>Health Hazards</vt:lpstr>
      <vt:lpstr>How chemicals can enter the body </vt:lpstr>
      <vt:lpstr>Chemical Toxicity</vt:lpstr>
      <vt:lpstr>Types of toxicity</vt:lpstr>
      <vt:lpstr>Question  / Response 1 </vt:lpstr>
      <vt:lpstr>Answer 1</vt:lpstr>
      <vt:lpstr>physical Hazards – corrosives </vt:lpstr>
      <vt:lpstr>physical Hazards – Flammables &amp; Explosives</vt:lpstr>
      <vt:lpstr>physical Hazards – oxidizers</vt:lpstr>
      <vt:lpstr>Physical Form of chemical</vt:lpstr>
      <vt:lpstr>Question  /  Response 2 </vt:lpstr>
      <vt:lpstr>Answer 2</vt:lpstr>
      <vt:lpstr>Global Harmonization System</vt:lpstr>
      <vt:lpstr>What is GHS</vt:lpstr>
      <vt:lpstr>Product Label: Required elements</vt:lpstr>
      <vt:lpstr>Sample Label </vt:lpstr>
      <vt:lpstr>pictograms</vt:lpstr>
      <vt:lpstr>Pictograms (Cont.)</vt:lpstr>
      <vt:lpstr>Pictograms (Cont.) </vt:lpstr>
      <vt:lpstr>Pictograms (Cont.)  </vt:lpstr>
      <vt:lpstr>Pictograms (Cont.)   </vt:lpstr>
      <vt:lpstr>Pictograms (Cont.)    </vt:lpstr>
      <vt:lpstr> Pictograms (Cont.)</vt:lpstr>
      <vt:lpstr>   Pictograms (Cont.)</vt:lpstr>
      <vt:lpstr>  Pictograms (Cont.)</vt:lpstr>
      <vt:lpstr>    Pictograms (Cont.)</vt:lpstr>
      <vt:lpstr>Pictograms (Cont.)     </vt:lpstr>
      <vt:lpstr>Pictograms (Cont.)      </vt:lpstr>
      <vt:lpstr>14</vt:lpstr>
      <vt:lpstr>Answer 3</vt:lpstr>
      <vt:lpstr>signal word</vt:lpstr>
      <vt:lpstr>statements</vt:lpstr>
      <vt:lpstr>Product Safety Data Sheets (SDS) Required &amp; optional sections</vt:lpstr>
      <vt:lpstr>How can you use an SDS?</vt:lpstr>
      <vt:lpstr>Question</vt:lpstr>
      <vt:lpstr>Question  /  Response 4</vt:lpstr>
      <vt:lpstr>Answer 4</vt:lpstr>
      <vt:lpstr>Chemical hazards &amp; GHS in oil &amp; Gas</vt:lpstr>
      <vt:lpstr>types of Hazardous chemicals in oil &amp; Gas</vt:lpstr>
      <vt:lpstr>Acids</vt:lpstr>
      <vt:lpstr>Volatile organic compounds (VOCs)</vt:lpstr>
      <vt:lpstr>Toxic gases</vt:lpstr>
      <vt:lpstr>Naturally Occurring Radioactive Material (NORM) </vt:lpstr>
      <vt:lpstr>Other Chemicals – silica </vt:lpstr>
      <vt:lpstr>Other Chemicals: Heavy Metals</vt:lpstr>
      <vt:lpstr>Other Chemicals: Methanol &amp; Glycols</vt:lpstr>
      <vt:lpstr>Question  /  Response 5</vt:lpstr>
      <vt:lpstr>Answer 5</vt:lpstr>
      <vt:lpstr>Questions?</vt:lpstr>
      <vt:lpstr>References &amp; Resources </vt:lpstr>
      <vt:lpstr>Training Post-assessment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2020-04-14T15:40:08Z</dcterms:created>
  <dcterms:modified xsi:type="dcterms:W3CDTF">2020-04-14T16:52:20Z</dcterms:modified>
</cp:coreProperties>
</file>