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0" r:id="rId1"/>
  </p:sldMasterIdLst>
  <p:notesMasterIdLst>
    <p:notesMasterId r:id="rId58"/>
  </p:notesMasterIdLst>
  <p:handoutMasterIdLst>
    <p:handoutMasterId r:id="rId59"/>
  </p:handoutMasterIdLst>
  <p:sldIdLst>
    <p:sldId id="342" r:id="rId2"/>
    <p:sldId id="295" r:id="rId3"/>
    <p:sldId id="346" r:id="rId4"/>
    <p:sldId id="378" r:id="rId5"/>
    <p:sldId id="381" r:id="rId6"/>
    <p:sldId id="312" r:id="rId7"/>
    <p:sldId id="408" r:id="rId8"/>
    <p:sldId id="409" r:id="rId9"/>
    <p:sldId id="418" r:id="rId10"/>
    <p:sldId id="455" r:id="rId11"/>
    <p:sldId id="459" r:id="rId12"/>
    <p:sldId id="460" r:id="rId13"/>
    <p:sldId id="461" r:id="rId14"/>
    <p:sldId id="414" r:id="rId15"/>
    <p:sldId id="415" r:id="rId16"/>
    <p:sldId id="417" r:id="rId17"/>
    <p:sldId id="298" r:id="rId18"/>
    <p:sldId id="314" r:id="rId19"/>
    <p:sldId id="383" r:id="rId20"/>
    <p:sldId id="361" r:id="rId21"/>
    <p:sldId id="385" r:id="rId22"/>
    <p:sldId id="348" r:id="rId23"/>
    <p:sldId id="349" r:id="rId24"/>
    <p:sldId id="353" r:id="rId25"/>
    <p:sldId id="386" r:id="rId26"/>
    <p:sldId id="352" r:id="rId27"/>
    <p:sldId id="387" r:id="rId28"/>
    <p:sldId id="350" r:id="rId29"/>
    <p:sldId id="306" r:id="rId30"/>
    <p:sldId id="305" r:id="rId31"/>
    <p:sldId id="307" r:id="rId32"/>
    <p:sldId id="303" r:id="rId33"/>
    <p:sldId id="419" r:id="rId34"/>
    <p:sldId id="336" r:id="rId35"/>
    <p:sldId id="427" r:id="rId36"/>
    <p:sldId id="428" r:id="rId37"/>
    <p:sldId id="315" r:id="rId38"/>
    <p:sldId id="431" r:id="rId39"/>
    <p:sldId id="432" r:id="rId40"/>
    <p:sldId id="433" r:id="rId41"/>
    <p:sldId id="435" r:id="rId42"/>
    <p:sldId id="436" r:id="rId43"/>
    <p:sldId id="438" r:id="rId44"/>
    <p:sldId id="454" r:id="rId45"/>
    <p:sldId id="439" r:id="rId46"/>
    <p:sldId id="445" r:id="rId47"/>
    <p:sldId id="446" r:id="rId48"/>
    <p:sldId id="442" r:id="rId49"/>
    <p:sldId id="453" r:id="rId50"/>
    <p:sldId id="444" r:id="rId51"/>
    <p:sldId id="450" r:id="rId52"/>
    <p:sldId id="363" r:id="rId53"/>
    <p:sldId id="362" r:id="rId54"/>
    <p:sldId id="429" r:id="rId55"/>
    <p:sldId id="430" r:id="rId56"/>
    <p:sldId id="330" r:id="rId57"/>
  </p:sldIdLst>
  <p:sldSz cx="9144000" cy="6858000" type="screen4x3"/>
  <p:notesSz cx="6924675" cy="9210675"/>
  <p:custDataLst>
    <p:tags r:id="rId60"/>
  </p:custData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9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18"/>
    <a:srgbClr val="FFFF00"/>
    <a:srgbClr val="BC171B"/>
    <a:srgbClr val="A6A6A6"/>
    <a:srgbClr val="317840"/>
    <a:srgbClr val="3D8F4E"/>
    <a:srgbClr val="368246"/>
    <a:srgbClr val="2C6F3B"/>
    <a:srgbClr val="4975A4"/>
    <a:srgbClr val="3B894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50" autoAdjust="0"/>
    <p:restoredTop sz="70788" autoAdjust="0"/>
  </p:normalViewPr>
  <p:slideViewPr>
    <p:cSldViewPr snapToGrid="0">
      <p:cViewPr varScale="1">
        <p:scale>
          <a:sx n="74" d="100"/>
          <a:sy n="74" d="100"/>
        </p:scale>
        <p:origin x="1542" y="72"/>
      </p:cViewPr>
      <p:guideLst>
        <p:guide orient="horz" pos="1992"/>
        <p:guide pos="2880"/>
      </p:guideLst>
    </p:cSldViewPr>
  </p:slideViewPr>
  <p:outlineViewPr>
    <p:cViewPr>
      <p:scale>
        <a:sx n="33" d="100"/>
        <a:sy n="33" d="100"/>
      </p:scale>
      <p:origin x="0" y="-43936"/>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71" d="100"/>
          <a:sy n="71" d="100"/>
        </p:scale>
        <p:origin x="3444"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5310187" cy="260350"/>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bodyPr>
          <a:lstStyle>
            <a:lvl1pPr algn="ctr" defTabSz="922338">
              <a:defRPr sz="1600">
                <a:latin typeface="Tahoma" pitchFamily="34" charset="0"/>
                <a:ea typeface="Tahoma" pitchFamily="34" charset="0"/>
                <a:cs typeface="Tahoma" pitchFamily="34" charset="0"/>
              </a:defRPr>
            </a:lvl1pPr>
          </a:lstStyle>
          <a:p>
            <a:pPr algn="l">
              <a:defRPr/>
            </a:pPr>
            <a:r>
              <a:rPr lang="en-US" sz="1400"/>
              <a:t>Solar Electric Safety</a:t>
            </a:r>
          </a:p>
        </p:txBody>
      </p:sp>
    </p:spTree>
    <p:extLst>
      <p:ext uri="{BB962C8B-B14F-4D97-AF65-F5344CB8AC3E}">
        <p14:creationId xmlns:p14="http://schemas.microsoft.com/office/powerpoint/2010/main" val="2227878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2"/>
            <a:ext cx="3001963" cy="460374"/>
          </a:xfrm>
          <a:prstGeom prst="rect">
            <a:avLst/>
          </a:prstGeom>
          <a:noFill/>
          <a:ln w="9525">
            <a:noFill/>
            <a:miter lim="800000"/>
            <a:headEnd/>
            <a:tailEnd/>
          </a:ln>
          <a:effectLst/>
        </p:spPr>
        <p:txBody>
          <a:bodyPr vert="horz" wrap="square" lIns="92189" tIns="46095" rIns="92189" bIns="46095" numCol="1" anchor="ctr" anchorCtr="0" compatLnSpc="1">
            <a:prstTxWarp prst="textNoShape">
              <a:avLst/>
            </a:prstTxWarp>
          </a:bodyPr>
          <a:lstStyle>
            <a:lvl1pPr defTabSz="922338">
              <a:defRPr sz="1400">
                <a:latin typeface="Tahoma" pitchFamily="34" charset="0"/>
                <a:ea typeface="Tahoma" pitchFamily="34" charset="0"/>
                <a:cs typeface="Tahoma" pitchFamily="34" charset="0"/>
              </a:defRPr>
            </a:lvl1pPr>
          </a:lstStyle>
          <a:p>
            <a:pPr>
              <a:defRPr/>
            </a:pPr>
            <a:r>
              <a:rPr lang="en-US"/>
              <a:t>Solar Electric Safety</a:t>
            </a:r>
          </a:p>
        </p:txBody>
      </p:sp>
      <p:sp>
        <p:nvSpPr>
          <p:cNvPr id="9219" name="Rectangle 4"/>
          <p:cNvSpPr>
            <a:spLocks noGrp="1" noRot="1" noChangeAspect="1" noChangeArrowheads="1" noTextEdit="1"/>
          </p:cNvSpPr>
          <p:nvPr>
            <p:ph type="sldImg" idx="2"/>
          </p:nvPr>
        </p:nvSpPr>
        <p:spPr bwMode="auto">
          <a:xfrm>
            <a:off x="1371600" y="457200"/>
            <a:ext cx="4143172" cy="310896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274320" y="3657600"/>
            <a:ext cx="6400800" cy="5279366"/>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Slide Number Placeholder 2"/>
          <p:cNvSpPr>
            <a:spLocks noGrp="1"/>
          </p:cNvSpPr>
          <p:nvPr>
            <p:ph type="sldNum" sz="quarter" idx="5"/>
          </p:nvPr>
        </p:nvSpPr>
        <p:spPr>
          <a:xfrm>
            <a:off x="6331790" y="8919713"/>
            <a:ext cx="591299" cy="290962"/>
          </a:xfrm>
          <a:prstGeom prst="rect">
            <a:avLst/>
          </a:prstGeom>
        </p:spPr>
        <p:txBody>
          <a:bodyPr vert="horz" lIns="91440" tIns="45720" rIns="91440" bIns="45720" rtlCol="0" anchor="b"/>
          <a:lstStyle>
            <a:lvl1pPr algn="r">
              <a:defRPr sz="1200">
                <a:latin typeface="Tahoma" charset="0"/>
                <a:ea typeface="Tahoma" charset="0"/>
                <a:cs typeface="Tahoma" charset="0"/>
              </a:defRPr>
            </a:lvl1pPr>
          </a:lstStyle>
          <a:p>
            <a:fld id="{F2044902-878F-B949-9CEA-0806CB61E298}" type="slidenum">
              <a:rPr lang="en-US" smtClean="0"/>
              <a:pPr/>
              <a:t>‹#›</a:t>
            </a:fld>
            <a:endParaRPr lang="en-US"/>
          </a:p>
        </p:txBody>
      </p:sp>
    </p:spTree>
    <p:extLst>
      <p:ext uri="{BB962C8B-B14F-4D97-AF65-F5344CB8AC3E}">
        <p14:creationId xmlns:p14="http://schemas.microsoft.com/office/powerpoint/2010/main" val="2155694440"/>
      </p:ext>
    </p:extLst>
  </p:cSld>
  <p:clrMap bg1="lt1" tx1="dk1" bg2="lt2" tx2="dk2" accent1="accent1" accent2="accent2" accent3="accent3" accent4="accent4" accent5="accent5" accent6="accent6" hlink="hlink" folHlink="folHlink"/>
  <p:hf ftr="0" dt="0"/>
  <p:notesStyle>
    <a:lvl1pPr algn="l" rtl="0" eaLnBrk="0" fontAlgn="base" hangingPunct="0">
      <a:spcBef>
        <a:spcPct val="0"/>
      </a:spcBef>
      <a:spcAft>
        <a:spcPct val="0"/>
      </a:spcAft>
      <a:defRPr sz="1200" kern="1200">
        <a:solidFill>
          <a:schemeClr val="tx1"/>
        </a:solidFill>
        <a:latin typeface="Tahoma" pitchFamily="34" charset="0"/>
        <a:ea typeface="ＭＳ Ｐゴシック" charset="0"/>
        <a:cs typeface="Tahoma" pitchFamily="34" charset="0"/>
      </a:defRPr>
    </a:lvl1pPr>
    <a:lvl2pPr marL="4572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218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a:t>
            </a:fld>
            <a:endParaRPr lang="en-US"/>
          </a:p>
        </p:txBody>
      </p:sp>
    </p:spTree>
    <p:extLst>
      <p:ext uri="{BB962C8B-B14F-4D97-AF65-F5344CB8AC3E}">
        <p14:creationId xmlns:p14="http://schemas.microsoft.com/office/powerpoint/2010/main" val="178449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xfrm>
            <a:off x="1371600" y="457200"/>
            <a:ext cx="4143375" cy="3108325"/>
          </a:xfrm>
          <a:ln/>
        </p:spPr>
      </p:sp>
      <p:sp>
        <p:nvSpPr>
          <p:cNvPr id="3" name="Notes Placeholder 2"/>
          <p:cNvSpPr>
            <a:spLocks noGrp="1"/>
          </p:cNvSpPr>
          <p:nvPr>
            <p:ph type="body" idx="1"/>
          </p:nvPr>
        </p:nvSpPr>
        <p:spPr/>
        <p:txBody>
          <a:bodyPr>
            <a:normAutofit/>
          </a:bodyPr>
          <a:lstStyle/>
          <a:p>
            <a:pPr marL="171450" indent="-171450">
              <a:lnSpc>
                <a:spcPct val="90000"/>
              </a:lnSpc>
              <a:buFont typeface="Arial" charset="0"/>
              <a:buChar char="•"/>
            </a:pPr>
            <a:r>
              <a:rPr lang="en-US" altLang="en-US" sz="1000" dirty="0">
                <a:ea typeface="MS PGothic" charset="-128"/>
              </a:rPr>
              <a:t>PV modules are unique in that they are</a:t>
            </a:r>
            <a:r>
              <a:rPr lang="en-US" altLang="en-US" sz="1000" baseline="0" dirty="0">
                <a:ea typeface="MS PGothic" charset="-128"/>
              </a:rPr>
              <a:t> electrically energized</a:t>
            </a:r>
            <a:r>
              <a:rPr lang="en-US" altLang="en-US" sz="1000" dirty="0">
                <a:ea typeface="MS PGothic" charset="-128"/>
              </a:rPr>
              <a:t> when exposed to the sun</a:t>
            </a:r>
            <a:r>
              <a:rPr lang="en-US" altLang="en-US" sz="1000" baseline="0" dirty="0">
                <a:ea typeface="MS PGothic" charset="-128"/>
              </a:rPr>
              <a:t> - there is no ”off” button</a:t>
            </a:r>
            <a:endParaRPr lang="en-US" altLang="en-US" sz="1000" dirty="0">
              <a:ea typeface="MS PGothic" charset="-128"/>
            </a:endParaRPr>
          </a:p>
          <a:p>
            <a:pPr marL="171450" indent="-171450">
              <a:lnSpc>
                <a:spcPct val="90000"/>
              </a:lnSpc>
              <a:buFont typeface="Arial" charset="0"/>
              <a:buChar char="•"/>
            </a:pPr>
            <a:r>
              <a:rPr lang="en-US" altLang="en-US" sz="1000" dirty="0">
                <a:ea typeface="MS PGothic" charset="-128"/>
              </a:rPr>
              <a:t>It</a:t>
            </a:r>
            <a:r>
              <a:rPr lang="en-US" altLang="en-US" sz="1000" baseline="0" dirty="0">
                <a:ea typeface="MS PGothic" charset="-128"/>
              </a:rPr>
              <a:t> is</a:t>
            </a:r>
            <a:r>
              <a:rPr lang="en-US" altLang="en-US" sz="1000" dirty="0">
                <a:ea typeface="MS PGothic" charset="-128"/>
              </a:rPr>
              <a:t> critical to isolate the array from work area and check for current and voltage on conductors before</a:t>
            </a:r>
            <a:r>
              <a:rPr lang="en-US" altLang="en-US" sz="1000" baseline="0" dirty="0">
                <a:ea typeface="MS PGothic" charset="-128"/>
              </a:rPr>
              <a:t> performing work - use lockout/ </a:t>
            </a:r>
            <a:r>
              <a:rPr lang="en-US" altLang="en-US" sz="1000" baseline="0" dirty="0" err="1">
                <a:ea typeface="MS PGothic" charset="-128"/>
              </a:rPr>
              <a:t>tagout</a:t>
            </a:r>
            <a:r>
              <a:rPr lang="en-US" altLang="en-US" sz="1000" baseline="0" dirty="0">
                <a:ea typeface="MS PGothic" charset="-128"/>
              </a:rPr>
              <a:t> methods</a:t>
            </a:r>
          </a:p>
          <a:p>
            <a:pPr marL="171450" indent="-171450">
              <a:lnSpc>
                <a:spcPct val="90000"/>
              </a:lnSpc>
              <a:buFont typeface="Arial" charset="0"/>
              <a:buChar char="•"/>
            </a:pPr>
            <a:r>
              <a:rPr lang="en-US" altLang="en-US" sz="1000" dirty="0">
                <a:ea typeface="MS PGothic" charset="-128"/>
              </a:rPr>
              <a:t>There is</a:t>
            </a:r>
            <a:r>
              <a:rPr lang="en-US" altLang="en-US" sz="1000" baseline="0" dirty="0">
                <a:ea typeface="MS PGothic" charset="-128"/>
              </a:rPr>
              <a:t> </a:t>
            </a:r>
            <a:r>
              <a:rPr lang="en-US" altLang="en-US" sz="1000" dirty="0">
                <a:ea typeface="MS PGothic" charset="-128"/>
              </a:rPr>
              <a:t>literature, in equipment operating manuals in some cases, that suggests covering the array will make it safer to work on. However, this is not a safe and reliable way to isolate the PV array</a:t>
            </a:r>
          </a:p>
          <a:p>
            <a:pPr marL="171450" indent="-171450">
              <a:lnSpc>
                <a:spcPct val="90000"/>
              </a:lnSpc>
              <a:buFont typeface="Arial" charset="0"/>
              <a:buChar char="•"/>
            </a:pPr>
            <a:r>
              <a:rPr lang="en-US" altLang="en-US" sz="1000" dirty="0">
                <a:ea typeface="MS PGothic" charset="-128"/>
              </a:rPr>
              <a:t>Consider the practicality of covering the array</a:t>
            </a:r>
            <a:r>
              <a:rPr lang="en-US" altLang="en-US" sz="1000" baseline="0" dirty="0">
                <a:ea typeface="MS PGothic" charset="-128"/>
              </a:rPr>
              <a:t> - </a:t>
            </a:r>
            <a:r>
              <a:rPr lang="en-US" altLang="en-US" sz="1000" dirty="0">
                <a:ea typeface="MS PGothic" charset="-128"/>
              </a:rPr>
              <a:t>What is most likely to be used?  Cardboard from modules?  Blankets?  Tarps?  And how will it be secured to the array to ensure that it doesn’t blow off while service is being performed elsewhere on the system, possibly energizing conductors that are being worked on?  </a:t>
            </a:r>
          </a:p>
          <a:p>
            <a:pPr>
              <a:lnSpc>
                <a:spcPct val="90000"/>
              </a:lnSpc>
            </a:pPr>
            <a:endParaRPr lang="en-US" altLang="en-US" sz="1000" dirty="0">
              <a:ea typeface="MS PGothic" charset="-128"/>
            </a:endParaRPr>
          </a:p>
          <a:p>
            <a:pPr>
              <a:lnSpc>
                <a:spcPct val="90000"/>
              </a:lnSpc>
            </a:pPr>
            <a:endParaRPr lang="en-US" altLang="en-US" sz="1000" dirty="0">
              <a:ea typeface="MS PGothic" charset="-128"/>
            </a:endParaRPr>
          </a:p>
        </p:txBody>
      </p:sp>
      <p:sp>
        <p:nvSpPr>
          <p:cNvPr id="675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Rockwell" charset="0"/>
                <a:ea typeface="MS PGothic" charset="-128"/>
              </a:defRPr>
            </a:lvl1pPr>
            <a:lvl2pPr marL="37931725" indent="-37474525">
              <a:defRPr sz="4400">
                <a:solidFill>
                  <a:schemeClr val="tx2"/>
                </a:solidFill>
                <a:latin typeface="Rockwell" charset="0"/>
                <a:ea typeface="MS PGothic" charset="-128"/>
              </a:defRPr>
            </a:lvl2pPr>
            <a:lvl3pPr>
              <a:defRPr sz="4400">
                <a:solidFill>
                  <a:schemeClr val="tx2"/>
                </a:solidFill>
                <a:latin typeface="Rockwell" charset="0"/>
                <a:ea typeface="MS PGothic" charset="-128"/>
              </a:defRPr>
            </a:lvl3pPr>
            <a:lvl4pPr>
              <a:defRPr sz="4400">
                <a:solidFill>
                  <a:schemeClr val="tx2"/>
                </a:solidFill>
                <a:latin typeface="Rockwell" charset="0"/>
                <a:ea typeface="MS PGothic" charset="-128"/>
              </a:defRPr>
            </a:lvl4pPr>
            <a:lvl5pPr>
              <a:defRPr sz="4400">
                <a:solidFill>
                  <a:schemeClr val="tx2"/>
                </a:solidFill>
                <a:latin typeface="Rockwell" charset="0"/>
                <a:ea typeface="MS PGothic" charset="-128"/>
              </a:defRPr>
            </a:lvl5pPr>
            <a:lvl6pPr marL="457200" eaLnBrk="0" fontAlgn="base" hangingPunct="0">
              <a:spcBef>
                <a:spcPct val="0"/>
              </a:spcBef>
              <a:spcAft>
                <a:spcPct val="0"/>
              </a:spcAft>
              <a:defRPr sz="4400">
                <a:solidFill>
                  <a:schemeClr val="tx2"/>
                </a:solidFill>
                <a:latin typeface="Rockwell" charset="0"/>
                <a:ea typeface="MS PGothic" charset="-128"/>
              </a:defRPr>
            </a:lvl6pPr>
            <a:lvl7pPr marL="914400" eaLnBrk="0" fontAlgn="base" hangingPunct="0">
              <a:spcBef>
                <a:spcPct val="0"/>
              </a:spcBef>
              <a:spcAft>
                <a:spcPct val="0"/>
              </a:spcAft>
              <a:defRPr sz="4400">
                <a:solidFill>
                  <a:schemeClr val="tx2"/>
                </a:solidFill>
                <a:latin typeface="Rockwell" charset="0"/>
                <a:ea typeface="MS PGothic" charset="-128"/>
              </a:defRPr>
            </a:lvl7pPr>
            <a:lvl8pPr marL="1371600" eaLnBrk="0" fontAlgn="base" hangingPunct="0">
              <a:spcBef>
                <a:spcPct val="0"/>
              </a:spcBef>
              <a:spcAft>
                <a:spcPct val="0"/>
              </a:spcAft>
              <a:defRPr sz="4400">
                <a:solidFill>
                  <a:schemeClr val="tx2"/>
                </a:solidFill>
                <a:latin typeface="Rockwell" charset="0"/>
                <a:ea typeface="MS PGothic" charset="-128"/>
              </a:defRPr>
            </a:lvl8pPr>
            <a:lvl9pPr marL="1828800" eaLnBrk="0" fontAlgn="base" hangingPunct="0">
              <a:spcBef>
                <a:spcPct val="0"/>
              </a:spcBef>
              <a:spcAft>
                <a:spcPct val="0"/>
              </a:spcAft>
              <a:defRPr sz="4400">
                <a:solidFill>
                  <a:schemeClr val="tx2"/>
                </a:solidFill>
                <a:latin typeface="Rockwell" charset="0"/>
                <a:ea typeface="MS PGothic" charset="-128"/>
              </a:defRPr>
            </a:lvl9pPr>
          </a:lstStyle>
          <a:p>
            <a:r>
              <a:rPr lang="en-US" altLang="en-US" sz="1200">
                <a:solidFill>
                  <a:schemeClr val="tx1"/>
                </a:solidFill>
                <a:latin typeface="Arial" charset="0"/>
                <a:ea typeface="ＭＳ Ｐゴシック" charset="-128"/>
              </a:rPr>
              <a:t>Solar Electric Safety</a:t>
            </a:r>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Rockwell" charset="0"/>
                <a:ea typeface="MS PGothic" charset="-128"/>
              </a:defRPr>
            </a:lvl1pPr>
            <a:lvl2pPr marL="37931725" indent="-37474525">
              <a:defRPr sz="4400">
                <a:solidFill>
                  <a:schemeClr val="tx2"/>
                </a:solidFill>
                <a:latin typeface="Rockwell" charset="0"/>
                <a:ea typeface="MS PGothic" charset="-128"/>
              </a:defRPr>
            </a:lvl2pPr>
            <a:lvl3pPr>
              <a:defRPr sz="4400">
                <a:solidFill>
                  <a:schemeClr val="tx2"/>
                </a:solidFill>
                <a:latin typeface="Rockwell" charset="0"/>
                <a:ea typeface="MS PGothic" charset="-128"/>
              </a:defRPr>
            </a:lvl3pPr>
            <a:lvl4pPr>
              <a:defRPr sz="4400">
                <a:solidFill>
                  <a:schemeClr val="tx2"/>
                </a:solidFill>
                <a:latin typeface="Rockwell" charset="0"/>
                <a:ea typeface="MS PGothic" charset="-128"/>
              </a:defRPr>
            </a:lvl4pPr>
            <a:lvl5pPr>
              <a:defRPr sz="4400">
                <a:solidFill>
                  <a:schemeClr val="tx2"/>
                </a:solidFill>
                <a:latin typeface="Rockwell" charset="0"/>
                <a:ea typeface="MS PGothic" charset="-128"/>
              </a:defRPr>
            </a:lvl5pPr>
            <a:lvl6pPr marL="457200" eaLnBrk="0" fontAlgn="base" hangingPunct="0">
              <a:spcBef>
                <a:spcPct val="0"/>
              </a:spcBef>
              <a:spcAft>
                <a:spcPct val="0"/>
              </a:spcAft>
              <a:defRPr sz="4400">
                <a:solidFill>
                  <a:schemeClr val="tx2"/>
                </a:solidFill>
                <a:latin typeface="Rockwell" charset="0"/>
                <a:ea typeface="MS PGothic" charset="-128"/>
              </a:defRPr>
            </a:lvl6pPr>
            <a:lvl7pPr marL="914400" eaLnBrk="0" fontAlgn="base" hangingPunct="0">
              <a:spcBef>
                <a:spcPct val="0"/>
              </a:spcBef>
              <a:spcAft>
                <a:spcPct val="0"/>
              </a:spcAft>
              <a:defRPr sz="4400">
                <a:solidFill>
                  <a:schemeClr val="tx2"/>
                </a:solidFill>
                <a:latin typeface="Rockwell" charset="0"/>
                <a:ea typeface="MS PGothic" charset="-128"/>
              </a:defRPr>
            </a:lvl7pPr>
            <a:lvl8pPr marL="1371600" eaLnBrk="0" fontAlgn="base" hangingPunct="0">
              <a:spcBef>
                <a:spcPct val="0"/>
              </a:spcBef>
              <a:spcAft>
                <a:spcPct val="0"/>
              </a:spcAft>
              <a:defRPr sz="4400">
                <a:solidFill>
                  <a:schemeClr val="tx2"/>
                </a:solidFill>
                <a:latin typeface="Rockwell" charset="0"/>
                <a:ea typeface="MS PGothic" charset="-128"/>
              </a:defRPr>
            </a:lvl8pPr>
            <a:lvl9pPr marL="1828800" eaLnBrk="0" fontAlgn="base" hangingPunct="0">
              <a:spcBef>
                <a:spcPct val="0"/>
              </a:spcBef>
              <a:spcAft>
                <a:spcPct val="0"/>
              </a:spcAft>
              <a:defRPr sz="4400">
                <a:solidFill>
                  <a:schemeClr val="tx2"/>
                </a:solidFill>
                <a:latin typeface="Rockwell" charset="0"/>
                <a:ea typeface="MS PGothic" charset="-128"/>
              </a:defRPr>
            </a:lvl9pPr>
          </a:lstStyle>
          <a:p>
            <a:fld id="{91B545E7-9CE2-BF41-9C53-FBB22886609A}" type="slidenum">
              <a:rPr lang="en-US" altLang="en-US" sz="1200">
                <a:solidFill>
                  <a:schemeClr val="tx1"/>
                </a:solidFill>
                <a:latin typeface="Arial" charset="0"/>
              </a:rPr>
              <a:pPr/>
              <a:t>10</a:t>
            </a:fld>
            <a:endParaRPr lang="en-US" altLang="en-US" sz="1200">
              <a:solidFill>
                <a:schemeClr val="tx1"/>
              </a:solidFill>
              <a:latin typeface="Arial" charset="0"/>
            </a:endParaRPr>
          </a:p>
        </p:txBody>
      </p:sp>
    </p:spTree>
    <p:extLst>
      <p:ext uri="{BB962C8B-B14F-4D97-AF65-F5344CB8AC3E}">
        <p14:creationId xmlns:p14="http://schemas.microsoft.com/office/powerpoint/2010/main" val="455300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xfrm>
            <a:off x="1371600" y="457200"/>
            <a:ext cx="4143375" cy="3108325"/>
          </a:xfrm>
          <a:ln/>
        </p:spPr>
      </p:sp>
      <p:sp>
        <p:nvSpPr>
          <p:cNvPr id="3" name="Notes Placeholder 2"/>
          <p:cNvSpPr>
            <a:spLocks noGrp="1"/>
          </p:cNvSpPr>
          <p:nvPr>
            <p:ph type="body" idx="1"/>
          </p:nvPr>
        </p:nvSpPr>
        <p:spPr/>
        <p:txBody>
          <a:bodyPr>
            <a:normAutofit/>
          </a:bodyPr>
          <a:lstStyle/>
          <a:p>
            <a:pPr marL="171450" indent="-171450">
              <a:buFont typeface="Arial" charset="0"/>
              <a:buChar char="•"/>
            </a:pPr>
            <a:r>
              <a:rPr lang="en-US" altLang="en-US" sz="1000" dirty="0">
                <a:ea typeface="ＭＳ Ｐゴシック" charset="-128"/>
              </a:rPr>
              <a:t>In this example a blue tarp</a:t>
            </a:r>
            <a:r>
              <a:rPr lang="en-US" altLang="en-US" sz="1000" baseline="0" dirty="0">
                <a:ea typeface="ＭＳ Ｐゴシック" charset="-128"/>
              </a:rPr>
              <a:t> is used</a:t>
            </a:r>
            <a:r>
              <a:rPr lang="en-US" altLang="en-US" sz="1000" dirty="0">
                <a:ea typeface="ＭＳ Ｐゴシック" charset="-128"/>
              </a:rPr>
              <a:t> on a sunny day to</a:t>
            </a:r>
            <a:r>
              <a:rPr lang="en-US" altLang="en-US" sz="1000" baseline="0" dirty="0">
                <a:ea typeface="ＭＳ Ｐゴシック" charset="-128"/>
              </a:rPr>
              <a:t> completely cover the PV array</a:t>
            </a:r>
          </a:p>
          <a:p>
            <a:pPr marL="171450" indent="-171450">
              <a:buFont typeface="Arial" charset="0"/>
              <a:buChar char="•"/>
            </a:pPr>
            <a:r>
              <a:rPr lang="en-US" altLang="en-US" sz="1000" baseline="0" dirty="0">
                <a:ea typeface="ＭＳ Ｐゴシック" charset="-128"/>
              </a:rPr>
              <a:t>The array still produces a lethal voltage and current level</a:t>
            </a:r>
          </a:p>
          <a:p>
            <a:pPr marL="171450" indent="-171450">
              <a:buFont typeface="Arial" charset="0"/>
              <a:buChar char="•"/>
            </a:pPr>
            <a:r>
              <a:rPr lang="en-US" altLang="en-US" sz="1000" dirty="0">
                <a:ea typeface="ＭＳ Ｐゴシック" charset="-128"/>
              </a:rPr>
              <a:t>In no way is the array, or any downstream conductor, electrically safe to work on</a:t>
            </a:r>
          </a:p>
          <a:p>
            <a:pPr>
              <a:lnSpc>
                <a:spcPct val="90000"/>
              </a:lnSpc>
            </a:pPr>
            <a:endParaRPr lang="en-US" altLang="en-US" sz="1000" dirty="0">
              <a:ea typeface="MS PGothic" charset="-128"/>
            </a:endParaRPr>
          </a:p>
          <a:p>
            <a:pPr>
              <a:lnSpc>
                <a:spcPct val="90000"/>
              </a:lnSpc>
            </a:pPr>
            <a:endParaRPr lang="en-US" altLang="en-US" sz="1000" dirty="0">
              <a:ea typeface="MS PGothic" charset="-128"/>
            </a:endParaRPr>
          </a:p>
        </p:txBody>
      </p:sp>
      <p:sp>
        <p:nvSpPr>
          <p:cNvPr id="675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Rockwell" charset="0"/>
                <a:ea typeface="MS PGothic" charset="-128"/>
              </a:defRPr>
            </a:lvl1pPr>
            <a:lvl2pPr marL="37931725" indent="-37474525">
              <a:defRPr sz="4400">
                <a:solidFill>
                  <a:schemeClr val="tx2"/>
                </a:solidFill>
                <a:latin typeface="Rockwell" charset="0"/>
                <a:ea typeface="MS PGothic" charset="-128"/>
              </a:defRPr>
            </a:lvl2pPr>
            <a:lvl3pPr>
              <a:defRPr sz="4400">
                <a:solidFill>
                  <a:schemeClr val="tx2"/>
                </a:solidFill>
                <a:latin typeface="Rockwell" charset="0"/>
                <a:ea typeface="MS PGothic" charset="-128"/>
              </a:defRPr>
            </a:lvl3pPr>
            <a:lvl4pPr>
              <a:defRPr sz="4400">
                <a:solidFill>
                  <a:schemeClr val="tx2"/>
                </a:solidFill>
                <a:latin typeface="Rockwell" charset="0"/>
                <a:ea typeface="MS PGothic" charset="-128"/>
              </a:defRPr>
            </a:lvl4pPr>
            <a:lvl5pPr>
              <a:defRPr sz="4400">
                <a:solidFill>
                  <a:schemeClr val="tx2"/>
                </a:solidFill>
                <a:latin typeface="Rockwell" charset="0"/>
                <a:ea typeface="MS PGothic" charset="-128"/>
              </a:defRPr>
            </a:lvl5pPr>
            <a:lvl6pPr marL="457200" eaLnBrk="0" fontAlgn="base" hangingPunct="0">
              <a:spcBef>
                <a:spcPct val="0"/>
              </a:spcBef>
              <a:spcAft>
                <a:spcPct val="0"/>
              </a:spcAft>
              <a:defRPr sz="4400">
                <a:solidFill>
                  <a:schemeClr val="tx2"/>
                </a:solidFill>
                <a:latin typeface="Rockwell" charset="0"/>
                <a:ea typeface="MS PGothic" charset="-128"/>
              </a:defRPr>
            </a:lvl6pPr>
            <a:lvl7pPr marL="914400" eaLnBrk="0" fontAlgn="base" hangingPunct="0">
              <a:spcBef>
                <a:spcPct val="0"/>
              </a:spcBef>
              <a:spcAft>
                <a:spcPct val="0"/>
              </a:spcAft>
              <a:defRPr sz="4400">
                <a:solidFill>
                  <a:schemeClr val="tx2"/>
                </a:solidFill>
                <a:latin typeface="Rockwell" charset="0"/>
                <a:ea typeface="MS PGothic" charset="-128"/>
              </a:defRPr>
            </a:lvl7pPr>
            <a:lvl8pPr marL="1371600" eaLnBrk="0" fontAlgn="base" hangingPunct="0">
              <a:spcBef>
                <a:spcPct val="0"/>
              </a:spcBef>
              <a:spcAft>
                <a:spcPct val="0"/>
              </a:spcAft>
              <a:defRPr sz="4400">
                <a:solidFill>
                  <a:schemeClr val="tx2"/>
                </a:solidFill>
                <a:latin typeface="Rockwell" charset="0"/>
                <a:ea typeface="MS PGothic" charset="-128"/>
              </a:defRPr>
            </a:lvl8pPr>
            <a:lvl9pPr marL="1828800" eaLnBrk="0" fontAlgn="base" hangingPunct="0">
              <a:spcBef>
                <a:spcPct val="0"/>
              </a:spcBef>
              <a:spcAft>
                <a:spcPct val="0"/>
              </a:spcAft>
              <a:defRPr sz="4400">
                <a:solidFill>
                  <a:schemeClr val="tx2"/>
                </a:solidFill>
                <a:latin typeface="Rockwell" charset="0"/>
                <a:ea typeface="MS PGothic" charset="-128"/>
              </a:defRPr>
            </a:lvl9pPr>
          </a:lstStyle>
          <a:p>
            <a:r>
              <a:rPr lang="en-US" altLang="en-US" sz="1200">
                <a:solidFill>
                  <a:schemeClr val="tx1"/>
                </a:solidFill>
                <a:latin typeface="Arial" charset="0"/>
                <a:ea typeface="ＭＳ Ｐゴシック" charset="-128"/>
              </a:rPr>
              <a:t>Solar Electric Safety</a:t>
            </a:r>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Rockwell" charset="0"/>
                <a:ea typeface="MS PGothic" charset="-128"/>
              </a:defRPr>
            </a:lvl1pPr>
            <a:lvl2pPr marL="37931725" indent="-37474525">
              <a:defRPr sz="4400">
                <a:solidFill>
                  <a:schemeClr val="tx2"/>
                </a:solidFill>
                <a:latin typeface="Rockwell" charset="0"/>
                <a:ea typeface="MS PGothic" charset="-128"/>
              </a:defRPr>
            </a:lvl2pPr>
            <a:lvl3pPr>
              <a:defRPr sz="4400">
                <a:solidFill>
                  <a:schemeClr val="tx2"/>
                </a:solidFill>
                <a:latin typeface="Rockwell" charset="0"/>
                <a:ea typeface="MS PGothic" charset="-128"/>
              </a:defRPr>
            </a:lvl3pPr>
            <a:lvl4pPr>
              <a:defRPr sz="4400">
                <a:solidFill>
                  <a:schemeClr val="tx2"/>
                </a:solidFill>
                <a:latin typeface="Rockwell" charset="0"/>
                <a:ea typeface="MS PGothic" charset="-128"/>
              </a:defRPr>
            </a:lvl4pPr>
            <a:lvl5pPr>
              <a:defRPr sz="4400">
                <a:solidFill>
                  <a:schemeClr val="tx2"/>
                </a:solidFill>
                <a:latin typeface="Rockwell" charset="0"/>
                <a:ea typeface="MS PGothic" charset="-128"/>
              </a:defRPr>
            </a:lvl5pPr>
            <a:lvl6pPr marL="457200" eaLnBrk="0" fontAlgn="base" hangingPunct="0">
              <a:spcBef>
                <a:spcPct val="0"/>
              </a:spcBef>
              <a:spcAft>
                <a:spcPct val="0"/>
              </a:spcAft>
              <a:defRPr sz="4400">
                <a:solidFill>
                  <a:schemeClr val="tx2"/>
                </a:solidFill>
                <a:latin typeface="Rockwell" charset="0"/>
                <a:ea typeface="MS PGothic" charset="-128"/>
              </a:defRPr>
            </a:lvl6pPr>
            <a:lvl7pPr marL="914400" eaLnBrk="0" fontAlgn="base" hangingPunct="0">
              <a:spcBef>
                <a:spcPct val="0"/>
              </a:spcBef>
              <a:spcAft>
                <a:spcPct val="0"/>
              </a:spcAft>
              <a:defRPr sz="4400">
                <a:solidFill>
                  <a:schemeClr val="tx2"/>
                </a:solidFill>
                <a:latin typeface="Rockwell" charset="0"/>
                <a:ea typeface="MS PGothic" charset="-128"/>
              </a:defRPr>
            </a:lvl7pPr>
            <a:lvl8pPr marL="1371600" eaLnBrk="0" fontAlgn="base" hangingPunct="0">
              <a:spcBef>
                <a:spcPct val="0"/>
              </a:spcBef>
              <a:spcAft>
                <a:spcPct val="0"/>
              </a:spcAft>
              <a:defRPr sz="4400">
                <a:solidFill>
                  <a:schemeClr val="tx2"/>
                </a:solidFill>
                <a:latin typeface="Rockwell" charset="0"/>
                <a:ea typeface="MS PGothic" charset="-128"/>
              </a:defRPr>
            </a:lvl8pPr>
            <a:lvl9pPr marL="1828800" eaLnBrk="0" fontAlgn="base" hangingPunct="0">
              <a:spcBef>
                <a:spcPct val="0"/>
              </a:spcBef>
              <a:spcAft>
                <a:spcPct val="0"/>
              </a:spcAft>
              <a:defRPr sz="4400">
                <a:solidFill>
                  <a:schemeClr val="tx2"/>
                </a:solidFill>
                <a:latin typeface="Rockwell" charset="0"/>
                <a:ea typeface="MS PGothic" charset="-128"/>
              </a:defRPr>
            </a:lvl9pPr>
          </a:lstStyle>
          <a:p>
            <a:fld id="{91B545E7-9CE2-BF41-9C53-FBB22886609A}" type="slidenum">
              <a:rPr lang="en-US" altLang="en-US" sz="1200">
                <a:solidFill>
                  <a:schemeClr val="tx1"/>
                </a:solidFill>
                <a:latin typeface="Arial" charset="0"/>
              </a:rPr>
              <a:pPr/>
              <a:t>11</a:t>
            </a:fld>
            <a:endParaRPr lang="en-US" altLang="en-US" sz="1200">
              <a:solidFill>
                <a:schemeClr val="tx1"/>
              </a:solidFill>
              <a:latin typeface="Arial" charset="0"/>
            </a:endParaRPr>
          </a:p>
        </p:txBody>
      </p:sp>
    </p:spTree>
    <p:extLst>
      <p:ext uri="{BB962C8B-B14F-4D97-AF65-F5344CB8AC3E}">
        <p14:creationId xmlns:p14="http://schemas.microsoft.com/office/powerpoint/2010/main" val="1591891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xfrm>
            <a:off x="1371600" y="457200"/>
            <a:ext cx="4143375" cy="3108325"/>
          </a:xfrm>
          <a:ln/>
        </p:spPr>
      </p:sp>
      <p:sp>
        <p:nvSpPr>
          <p:cNvPr id="3" name="Notes Placeholder 2"/>
          <p:cNvSpPr>
            <a:spLocks noGrp="1"/>
          </p:cNvSpPr>
          <p:nvPr>
            <p:ph type="body" idx="1"/>
          </p:nvPr>
        </p:nvSpPr>
        <p:spPr/>
        <p:txBody>
          <a:bodyPr>
            <a:normAutofit/>
          </a:bodyPr>
          <a:lstStyle/>
          <a:p>
            <a:pPr marL="171450" indent="-171450">
              <a:buFont typeface="Arial" charset="0"/>
              <a:buChar char="•"/>
            </a:pPr>
            <a:r>
              <a:rPr lang="en-US" altLang="en-US" sz="1000" dirty="0">
                <a:ea typeface="ＭＳ Ｐゴシック" charset="-128"/>
              </a:rPr>
              <a:t>In this example, a heavier,</a:t>
            </a:r>
            <a:r>
              <a:rPr lang="en-US" altLang="en-US" sz="1000" baseline="0" dirty="0">
                <a:ea typeface="ＭＳ Ｐゴシック" charset="-128"/>
              </a:rPr>
              <a:t> more </a:t>
            </a:r>
            <a:r>
              <a:rPr lang="en-US" altLang="en-US" sz="1000" dirty="0">
                <a:ea typeface="ＭＳ Ｐゴシック" charset="-128"/>
              </a:rPr>
              <a:t>reflective tarp is used</a:t>
            </a:r>
          </a:p>
          <a:p>
            <a:pPr marL="171450" indent="-171450">
              <a:buFont typeface="Arial" charset="0"/>
              <a:buChar char="•"/>
            </a:pPr>
            <a:r>
              <a:rPr lang="en-US" altLang="en-US" sz="1000" baseline="0" dirty="0">
                <a:ea typeface="ＭＳ Ｐゴシック" charset="-128"/>
              </a:rPr>
              <a:t>The array still produces a lethal voltage and current level</a:t>
            </a:r>
          </a:p>
          <a:p>
            <a:pPr marL="171450" indent="-171450">
              <a:buFont typeface="Arial" charset="0"/>
              <a:buChar char="•"/>
            </a:pPr>
            <a:r>
              <a:rPr lang="en-US" altLang="en-US" sz="1000" dirty="0">
                <a:ea typeface="ＭＳ Ｐゴシック" charset="-128"/>
              </a:rPr>
              <a:t>Again, this is not an electrically safe working environment.</a:t>
            </a:r>
          </a:p>
          <a:p>
            <a:pPr>
              <a:lnSpc>
                <a:spcPct val="90000"/>
              </a:lnSpc>
            </a:pPr>
            <a:endParaRPr lang="en-US" altLang="en-US" sz="1000" dirty="0">
              <a:ea typeface="MS PGothic" charset="-128"/>
            </a:endParaRPr>
          </a:p>
          <a:p>
            <a:pPr>
              <a:lnSpc>
                <a:spcPct val="90000"/>
              </a:lnSpc>
            </a:pPr>
            <a:endParaRPr lang="en-US" altLang="en-US" sz="1000" dirty="0">
              <a:ea typeface="MS PGothic" charset="-128"/>
            </a:endParaRPr>
          </a:p>
        </p:txBody>
      </p:sp>
      <p:sp>
        <p:nvSpPr>
          <p:cNvPr id="675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Rockwell" charset="0"/>
                <a:ea typeface="MS PGothic" charset="-128"/>
              </a:defRPr>
            </a:lvl1pPr>
            <a:lvl2pPr marL="37931725" indent="-37474525">
              <a:defRPr sz="4400">
                <a:solidFill>
                  <a:schemeClr val="tx2"/>
                </a:solidFill>
                <a:latin typeface="Rockwell" charset="0"/>
                <a:ea typeface="MS PGothic" charset="-128"/>
              </a:defRPr>
            </a:lvl2pPr>
            <a:lvl3pPr>
              <a:defRPr sz="4400">
                <a:solidFill>
                  <a:schemeClr val="tx2"/>
                </a:solidFill>
                <a:latin typeface="Rockwell" charset="0"/>
                <a:ea typeface="MS PGothic" charset="-128"/>
              </a:defRPr>
            </a:lvl3pPr>
            <a:lvl4pPr>
              <a:defRPr sz="4400">
                <a:solidFill>
                  <a:schemeClr val="tx2"/>
                </a:solidFill>
                <a:latin typeface="Rockwell" charset="0"/>
                <a:ea typeface="MS PGothic" charset="-128"/>
              </a:defRPr>
            </a:lvl4pPr>
            <a:lvl5pPr>
              <a:defRPr sz="4400">
                <a:solidFill>
                  <a:schemeClr val="tx2"/>
                </a:solidFill>
                <a:latin typeface="Rockwell" charset="0"/>
                <a:ea typeface="MS PGothic" charset="-128"/>
              </a:defRPr>
            </a:lvl5pPr>
            <a:lvl6pPr marL="457200" eaLnBrk="0" fontAlgn="base" hangingPunct="0">
              <a:spcBef>
                <a:spcPct val="0"/>
              </a:spcBef>
              <a:spcAft>
                <a:spcPct val="0"/>
              </a:spcAft>
              <a:defRPr sz="4400">
                <a:solidFill>
                  <a:schemeClr val="tx2"/>
                </a:solidFill>
                <a:latin typeface="Rockwell" charset="0"/>
                <a:ea typeface="MS PGothic" charset="-128"/>
              </a:defRPr>
            </a:lvl6pPr>
            <a:lvl7pPr marL="914400" eaLnBrk="0" fontAlgn="base" hangingPunct="0">
              <a:spcBef>
                <a:spcPct val="0"/>
              </a:spcBef>
              <a:spcAft>
                <a:spcPct val="0"/>
              </a:spcAft>
              <a:defRPr sz="4400">
                <a:solidFill>
                  <a:schemeClr val="tx2"/>
                </a:solidFill>
                <a:latin typeface="Rockwell" charset="0"/>
                <a:ea typeface="MS PGothic" charset="-128"/>
              </a:defRPr>
            </a:lvl7pPr>
            <a:lvl8pPr marL="1371600" eaLnBrk="0" fontAlgn="base" hangingPunct="0">
              <a:spcBef>
                <a:spcPct val="0"/>
              </a:spcBef>
              <a:spcAft>
                <a:spcPct val="0"/>
              </a:spcAft>
              <a:defRPr sz="4400">
                <a:solidFill>
                  <a:schemeClr val="tx2"/>
                </a:solidFill>
                <a:latin typeface="Rockwell" charset="0"/>
                <a:ea typeface="MS PGothic" charset="-128"/>
              </a:defRPr>
            </a:lvl8pPr>
            <a:lvl9pPr marL="1828800" eaLnBrk="0" fontAlgn="base" hangingPunct="0">
              <a:spcBef>
                <a:spcPct val="0"/>
              </a:spcBef>
              <a:spcAft>
                <a:spcPct val="0"/>
              </a:spcAft>
              <a:defRPr sz="4400">
                <a:solidFill>
                  <a:schemeClr val="tx2"/>
                </a:solidFill>
                <a:latin typeface="Rockwell" charset="0"/>
                <a:ea typeface="MS PGothic" charset="-128"/>
              </a:defRPr>
            </a:lvl9pPr>
          </a:lstStyle>
          <a:p>
            <a:r>
              <a:rPr lang="en-US" altLang="en-US" sz="1200">
                <a:solidFill>
                  <a:schemeClr val="tx1"/>
                </a:solidFill>
                <a:latin typeface="Arial" charset="0"/>
                <a:ea typeface="ＭＳ Ｐゴシック" charset="-128"/>
              </a:rPr>
              <a:t>Solar Electric Safety</a:t>
            </a:r>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Rockwell" charset="0"/>
                <a:ea typeface="MS PGothic" charset="-128"/>
              </a:defRPr>
            </a:lvl1pPr>
            <a:lvl2pPr marL="37931725" indent="-37474525">
              <a:defRPr sz="4400">
                <a:solidFill>
                  <a:schemeClr val="tx2"/>
                </a:solidFill>
                <a:latin typeface="Rockwell" charset="0"/>
                <a:ea typeface="MS PGothic" charset="-128"/>
              </a:defRPr>
            </a:lvl2pPr>
            <a:lvl3pPr>
              <a:defRPr sz="4400">
                <a:solidFill>
                  <a:schemeClr val="tx2"/>
                </a:solidFill>
                <a:latin typeface="Rockwell" charset="0"/>
                <a:ea typeface="MS PGothic" charset="-128"/>
              </a:defRPr>
            </a:lvl3pPr>
            <a:lvl4pPr>
              <a:defRPr sz="4400">
                <a:solidFill>
                  <a:schemeClr val="tx2"/>
                </a:solidFill>
                <a:latin typeface="Rockwell" charset="0"/>
                <a:ea typeface="MS PGothic" charset="-128"/>
              </a:defRPr>
            </a:lvl4pPr>
            <a:lvl5pPr>
              <a:defRPr sz="4400">
                <a:solidFill>
                  <a:schemeClr val="tx2"/>
                </a:solidFill>
                <a:latin typeface="Rockwell" charset="0"/>
                <a:ea typeface="MS PGothic" charset="-128"/>
              </a:defRPr>
            </a:lvl5pPr>
            <a:lvl6pPr marL="457200" eaLnBrk="0" fontAlgn="base" hangingPunct="0">
              <a:spcBef>
                <a:spcPct val="0"/>
              </a:spcBef>
              <a:spcAft>
                <a:spcPct val="0"/>
              </a:spcAft>
              <a:defRPr sz="4400">
                <a:solidFill>
                  <a:schemeClr val="tx2"/>
                </a:solidFill>
                <a:latin typeface="Rockwell" charset="0"/>
                <a:ea typeface="MS PGothic" charset="-128"/>
              </a:defRPr>
            </a:lvl6pPr>
            <a:lvl7pPr marL="914400" eaLnBrk="0" fontAlgn="base" hangingPunct="0">
              <a:spcBef>
                <a:spcPct val="0"/>
              </a:spcBef>
              <a:spcAft>
                <a:spcPct val="0"/>
              </a:spcAft>
              <a:defRPr sz="4400">
                <a:solidFill>
                  <a:schemeClr val="tx2"/>
                </a:solidFill>
                <a:latin typeface="Rockwell" charset="0"/>
                <a:ea typeface="MS PGothic" charset="-128"/>
              </a:defRPr>
            </a:lvl7pPr>
            <a:lvl8pPr marL="1371600" eaLnBrk="0" fontAlgn="base" hangingPunct="0">
              <a:spcBef>
                <a:spcPct val="0"/>
              </a:spcBef>
              <a:spcAft>
                <a:spcPct val="0"/>
              </a:spcAft>
              <a:defRPr sz="4400">
                <a:solidFill>
                  <a:schemeClr val="tx2"/>
                </a:solidFill>
                <a:latin typeface="Rockwell" charset="0"/>
                <a:ea typeface="MS PGothic" charset="-128"/>
              </a:defRPr>
            </a:lvl8pPr>
            <a:lvl9pPr marL="1828800" eaLnBrk="0" fontAlgn="base" hangingPunct="0">
              <a:spcBef>
                <a:spcPct val="0"/>
              </a:spcBef>
              <a:spcAft>
                <a:spcPct val="0"/>
              </a:spcAft>
              <a:defRPr sz="4400">
                <a:solidFill>
                  <a:schemeClr val="tx2"/>
                </a:solidFill>
                <a:latin typeface="Rockwell" charset="0"/>
                <a:ea typeface="MS PGothic" charset="-128"/>
              </a:defRPr>
            </a:lvl9pPr>
          </a:lstStyle>
          <a:p>
            <a:fld id="{91B545E7-9CE2-BF41-9C53-FBB22886609A}" type="slidenum">
              <a:rPr lang="en-US" altLang="en-US" sz="1200">
                <a:solidFill>
                  <a:schemeClr val="tx1"/>
                </a:solidFill>
                <a:latin typeface="Arial" charset="0"/>
              </a:rPr>
              <a:pPr/>
              <a:t>12</a:t>
            </a:fld>
            <a:endParaRPr lang="en-US" altLang="en-US" sz="1200">
              <a:solidFill>
                <a:schemeClr val="tx1"/>
              </a:solidFill>
              <a:latin typeface="Arial" charset="0"/>
            </a:endParaRPr>
          </a:p>
        </p:txBody>
      </p:sp>
    </p:spTree>
    <p:extLst>
      <p:ext uri="{BB962C8B-B14F-4D97-AF65-F5344CB8AC3E}">
        <p14:creationId xmlns:p14="http://schemas.microsoft.com/office/powerpoint/2010/main" val="1242219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spcAft>
                <a:spcPts val="600"/>
              </a:spcAft>
              <a:buFont typeface="Arial" charset="0"/>
              <a:buChar char="•"/>
            </a:pPr>
            <a:r>
              <a:rPr lang="en-US" dirty="0"/>
              <a:t>The PV array must be treated as live at all times! </a:t>
            </a:r>
          </a:p>
          <a:p>
            <a:pPr marL="171450" marR="0" indent="-171450" algn="l" defTabSz="914400" rtl="0" eaLnBrk="0" fontAlgn="base" latinLnBrk="0" hangingPunct="0">
              <a:lnSpc>
                <a:spcPct val="100000"/>
              </a:lnSpc>
              <a:spcBef>
                <a:spcPct val="0"/>
              </a:spcBef>
              <a:spcAft>
                <a:spcPts val="600"/>
              </a:spcAft>
              <a:buClrTx/>
              <a:buSzTx/>
              <a:buFont typeface="Arial" charset="0"/>
              <a:buChar char="•"/>
              <a:tabLst/>
              <a:defRPr/>
            </a:pPr>
            <a:r>
              <a:rPr lang="en-US" altLang="en-US" dirty="0">
                <a:ea typeface="ＭＳ Ｐゴシック" charset="-128"/>
              </a:rPr>
              <a:t>Using a</a:t>
            </a:r>
            <a:r>
              <a:rPr lang="en-US" altLang="en-US" baseline="0" dirty="0">
                <a:ea typeface="ＭＳ Ｐゴシック" charset="-128"/>
              </a:rPr>
              <a:t> </a:t>
            </a:r>
            <a:r>
              <a:rPr lang="en-US" altLang="en-US" dirty="0">
                <a:ea typeface="ＭＳ Ｐゴシック" charset="-128"/>
              </a:rPr>
              <a:t>covering on the array is not sufficient - LOTO</a:t>
            </a:r>
            <a:r>
              <a:rPr lang="en-US" altLang="en-US" baseline="0" dirty="0">
                <a:ea typeface="ＭＳ Ｐゴシック" charset="-128"/>
              </a:rPr>
              <a:t> should be applied</a:t>
            </a:r>
          </a:p>
          <a:p>
            <a:pPr marL="171450" marR="0" indent="-171450" algn="l" defTabSz="914400" rtl="0" eaLnBrk="0" fontAlgn="base" latinLnBrk="0" hangingPunct="0">
              <a:lnSpc>
                <a:spcPct val="100000"/>
              </a:lnSpc>
              <a:spcBef>
                <a:spcPct val="0"/>
              </a:spcBef>
              <a:spcAft>
                <a:spcPts val="600"/>
              </a:spcAft>
              <a:buClrTx/>
              <a:buSzTx/>
              <a:buFont typeface="Arial" charset="0"/>
              <a:buChar char="•"/>
              <a:tabLst/>
              <a:defRPr/>
            </a:pPr>
            <a:r>
              <a:rPr lang="en-US" altLang="en-US" baseline="0" dirty="0">
                <a:ea typeface="ＭＳ Ｐゴシック" charset="-128"/>
              </a:rPr>
              <a:t>M</a:t>
            </a:r>
            <a:r>
              <a:rPr lang="en-US" altLang="en-US" dirty="0">
                <a:ea typeface="ＭＳ Ｐゴシック" charset="-128"/>
              </a:rPr>
              <a:t>any tarps and other coverings still let through enough light to produce dangerous levels of current and voltage</a:t>
            </a:r>
          </a:p>
          <a:p>
            <a:pPr marL="171450" marR="0" indent="-171450" algn="l" defTabSz="914400" rtl="0" eaLnBrk="0" fontAlgn="base" latinLnBrk="0" hangingPunct="0">
              <a:lnSpc>
                <a:spcPct val="100000"/>
              </a:lnSpc>
              <a:spcBef>
                <a:spcPct val="0"/>
              </a:spcBef>
              <a:spcAft>
                <a:spcPts val="600"/>
              </a:spcAft>
              <a:buClrTx/>
              <a:buSzTx/>
              <a:buFont typeface="Arial" charset="0"/>
              <a:buChar char="•"/>
              <a:tabLst/>
              <a:defRPr/>
            </a:pPr>
            <a:r>
              <a:rPr lang="en-US" altLang="en-US" dirty="0">
                <a:ea typeface="ＭＳ Ｐゴシック" charset="-128"/>
              </a:rPr>
              <a:t>Securing a covering in place is very difficult and does not ensure an electrically safe working environment</a:t>
            </a:r>
          </a:p>
          <a:p>
            <a:pPr marL="171450" marR="0" indent="-171450" algn="l" defTabSz="914400" rtl="0" eaLnBrk="0" fontAlgn="base" latinLnBrk="0" hangingPunct="0">
              <a:lnSpc>
                <a:spcPct val="100000"/>
              </a:lnSpc>
              <a:spcBef>
                <a:spcPct val="0"/>
              </a:spcBef>
              <a:spcAft>
                <a:spcPts val="600"/>
              </a:spcAft>
              <a:buClrTx/>
              <a:buSzTx/>
              <a:buFont typeface="Arial" charset="0"/>
              <a:buChar char="•"/>
              <a:tabLst/>
              <a:defRPr/>
            </a:pPr>
            <a:r>
              <a:rPr lang="en-US" dirty="0">
                <a:ea typeface="ＭＳ Ｐゴシック" charset="-128"/>
              </a:rPr>
              <a:t>Additionally,</a:t>
            </a:r>
            <a:r>
              <a:rPr lang="en-US" baseline="0" dirty="0">
                <a:ea typeface="ＭＳ Ｐゴシック" charset="-128"/>
              </a:rPr>
              <a:t> the PV cells can receive </a:t>
            </a:r>
            <a:r>
              <a:rPr lang="en-US" baseline="0" dirty="0">
                <a:ea typeface="ＭＳ Ｐゴシック" charset="0"/>
              </a:rPr>
              <a:t>e</a:t>
            </a:r>
            <a:r>
              <a:rPr lang="en-US" dirty="0"/>
              <a:t>xposure to sunlight through PV module back sheets, this is especially problematic for ground mounted</a:t>
            </a:r>
            <a:r>
              <a:rPr lang="en-US" baseline="0" dirty="0"/>
              <a:t> systems</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13</a:t>
            </a:fld>
            <a:endParaRPr lang="en-US"/>
          </a:p>
        </p:txBody>
      </p:sp>
    </p:spTree>
    <p:extLst>
      <p:ext uri="{BB962C8B-B14F-4D97-AF65-F5344CB8AC3E}">
        <p14:creationId xmlns:p14="http://schemas.microsoft.com/office/powerpoint/2010/main" val="111604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indent="-171450">
              <a:buFont typeface="Arial" charset="0"/>
              <a:buChar char="•"/>
            </a:pPr>
            <a:r>
              <a:rPr lang="en-US" dirty="0"/>
              <a:t>Voltage may be above touch-safe levels 	</a:t>
            </a:r>
          </a:p>
          <a:p>
            <a:pPr marL="628650" lvl="1" indent="-171450">
              <a:buFont typeface="Arial" charset="0"/>
              <a:buChar char="•"/>
            </a:pPr>
            <a:r>
              <a:rPr lang="en-US" dirty="0"/>
              <a:t>Batteries cannot be de-energized!</a:t>
            </a:r>
          </a:p>
          <a:p>
            <a:pPr marL="171450" indent="-171450">
              <a:buFont typeface="Arial" charset="0"/>
              <a:buChar char="•"/>
            </a:pPr>
            <a:r>
              <a:rPr lang="en-US" dirty="0"/>
              <a:t>Do not short circuit! (define short circuit)</a:t>
            </a:r>
          </a:p>
          <a:p>
            <a:pPr marL="628650" lvl="1" indent="-171450">
              <a:buFont typeface="Arial" charset="0"/>
              <a:buChar char="•"/>
            </a:pPr>
            <a:r>
              <a:rPr lang="en-US" sz="1200" kern="1200" dirty="0">
                <a:solidFill>
                  <a:schemeClr val="tx1"/>
                </a:solidFill>
                <a:effectLst/>
                <a:latin typeface="Tahoma" pitchFamily="34" charset="0"/>
                <a:ea typeface="Tahoma" pitchFamily="34" charset="0"/>
                <a:cs typeface="Tahoma" pitchFamily="34" charset="0"/>
              </a:rPr>
              <a:t>Batteries have a tremendous amount of available fault current compared to PV modules which are current limited</a:t>
            </a:r>
            <a:endParaRPr lang="en-US" dirty="0"/>
          </a:p>
          <a:p>
            <a:pPr marL="628650" lvl="1" indent="-171450">
              <a:buFont typeface="Arial" charset="0"/>
              <a:buChar char="•"/>
            </a:pPr>
            <a:r>
              <a:rPr lang="en-US" dirty="0"/>
              <a:t>Arc-flash</a:t>
            </a:r>
          </a:p>
          <a:p>
            <a:pPr marL="628650" lvl="1" indent="-171450">
              <a:buFont typeface="Arial" charset="0"/>
              <a:buChar char="•"/>
            </a:pPr>
            <a:r>
              <a:rPr lang="en-US" dirty="0"/>
              <a:t>Fire &amp; explosion</a:t>
            </a:r>
          </a:p>
          <a:p>
            <a:pPr marL="628650" lvl="1" indent="-171450">
              <a:buFont typeface="Arial" charset="0"/>
              <a:buChar char="•"/>
            </a:pPr>
            <a:r>
              <a:rPr lang="en-US" dirty="0"/>
              <a:t>Dangerous chemicals</a:t>
            </a:r>
          </a:p>
          <a:p>
            <a:pPr marL="171450" indent="-171450">
              <a:buFont typeface="Arial" charset="0"/>
              <a:buChar char="•"/>
            </a:pPr>
            <a:r>
              <a:rPr lang="en-US" dirty="0"/>
              <a:t>Prepare for the hazard!</a:t>
            </a:r>
          </a:p>
          <a:p>
            <a:pPr marL="628650" lvl="1" indent="-171450">
              <a:buFont typeface="Arial" charset="0"/>
              <a:buChar char="•"/>
            </a:pPr>
            <a:r>
              <a:rPr lang="en-US" dirty="0"/>
              <a:t>Use disconnects to isolate batteries from charging sources and loads</a:t>
            </a:r>
          </a:p>
          <a:p>
            <a:pPr marL="628650" lvl="1" indent="-171450">
              <a:buFont typeface="Arial" charset="0"/>
              <a:buChar char="•"/>
            </a:pPr>
            <a:r>
              <a:rPr lang="en-US" dirty="0"/>
              <a:t>Use proper PPE (personal protective equipment) </a:t>
            </a:r>
          </a:p>
          <a:p>
            <a:pPr marL="171450" indent="-171450">
              <a:buFont typeface="Arial" charset="0"/>
              <a:buChar char="•"/>
            </a:pPr>
            <a:r>
              <a:rPr lang="en-US" dirty="0"/>
              <a:t>Specific battery types have additional specific hazards, such as vent gas combustibility, acid, and toxicity</a:t>
            </a:r>
          </a:p>
          <a:p>
            <a:pPr marL="171450" indent="-171450">
              <a:buFont typeface="Arial" charset="0"/>
              <a:buChar char="•"/>
            </a:pPr>
            <a:r>
              <a:rPr lang="en-US" dirty="0"/>
              <a:t>Work only to be performed by a qualified person! </a:t>
            </a:r>
          </a:p>
          <a:p>
            <a:pPr marL="628650" lvl="1" indent="-171450">
              <a:buFont typeface="Arial" charset="0"/>
              <a:buChar char="•"/>
            </a:pPr>
            <a:endParaRPr lang="en-US" dirty="0"/>
          </a:p>
          <a:p>
            <a:pPr marL="171450" indent="-171450">
              <a:buFont typeface="Arial" charset="0"/>
              <a:buChar char="•"/>
            </a:pPr>
            <a:endParaRPr lang="en-US" dirty="0"/>
          </a:p>
          <a:p>
            <a:pPr marL="171450" indent="-171450">
              <a:buFont typeface="Arial" charset="0"/>
              <a:buChar char="•"/>
            </a:pPr>
            <a:endParaRPr lang="en-US" dirty="0"/>
          </a:p>
        </p:txBody>
      </p:sp>
      <p:sp>
        <p:nvSpPr>
          <p:cNvPr id="6" name="Slide Number Placeholder 5"/>
          <p:cNvSpPr>
            <a:spLocks noGrp="1"/>
          </p:cNvSpPr>
          <p:nvPr>
            <p:ph type="sldNum" sz="quarter" idx="10"/>
          </p:nvPr>
        </p:nvSpPr>
        <p:spPr/>
        <p:txBody>
          <a:bodyPr/>
          <a:lstStyle/>
          <a:p>
            <a:fld id="{F2044902-878F-B949-9CEA-0806CB61E298}" type="slidenum">
              <a:rPr lang="en-US" smtClean="0"/>
              <a:pPr/>
              <a:t>14</a:t>
            </a:fld>
            <a:endParaRPr lang="en-US"/>
          </a:p>
        </p:txBody>
      </p:sp>
      <p:sp>
        <p:nvSpPr>
          <p:cNvPr id="7" name="Header Placeholder 6"/>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603749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12838" y="460375"/>
            <a:ext cx="4673600" cy="3506788"/>
          </a:xfrm>
          <a:noFill/>
          <a:ln>
            <a:solidFill>
              <a:srgbClr val="000000"/>
            </a:solidFill>
            <a:miter lim="800000"/>
            <a:headEnd/>
            <a:tailEnd/>
          </a:ln>
        </p:spPr>
      </p:sp>
      <p:sp>
        <p:nvSpPr>
          <p:cNvPr id="20482" name="Rectangle 3"/>
          <p:cNvSpPr>
            <a:spLocks noGrp="1" noChangeArrowheads="1"/>
          </p:cNvSpPr>
          <p:nvPr>
            <p:ph type="body" idx="1"/>
          </p:nvPr>
        </p:nvSpPr>
        <p:spPr>
          <a:xfrm>
            <a:off x="249238" y="4123765"/>
            <a:ext cx="6400800" cy="4643717"/>
          </a:xfrm>
          <a:noFill/>
          <a:ln/>
        </p:spPr>
        <p:txBody>
          <a:bodyPr>
            <a:normAutofit lnSpcReduction="10000"/>
          </a:bodyPr>
          <a:lstStyle/>
          <a:p>
            <a:pPr marL="171450" indent="-171450">
              <a:buFont typeface="Arial" charset="0"/>
              <a:buChar char="•"/>
            </a:pPr>
            <a:r>
              <a:rPr lang="en-US" dirty="0"/>
              <a:t>Before working on a battery, there are</a:t>
            </a:r>
            <a:r>
              <a:rPr lang="en-US" baseline="0" dirty="0"/>
              <a:t> </a:t>
            </a:r>
            <a:r>
              <a:rPr lang="en-US" dirty="0"/>
              <a:t>precautions which need to be followed.  </a:t>
            </a:r>
          </a:p>
          <a:p>
            <a:pPr marL="171450" indent="-171450">
              <a:buFont typeface="Arial" charset="0"/>
              <a:buChar char="•"/>
            </a:pPr>
            <a:r>
              <a:rPr lang="en-US" dirty="0"/>
              <a:t>First, be sure that the wiring of a battery system is documented on a battery schematic or wiring diagram.  This will be very helpful</a:t>
            </a:r>
            <a:r>
              <a:rPr lang="en-US" baseline="0" dirty="0"/>
              <a:t> when installing the </a:t>
            </a:r>
            <a:r>
              <a:rPr lang="en-US" dirty="0"/>
              <a:t>interconnecting cables, or if they are removed and need to be reinstalled. </a:t>
            </a:r>
          </a:p>
          <a:p>
            <a:pPr marL="171450" indent="-171450">
              <a:buFont typeface="Arial" charset="0"/>
              <a:buChar char="•"/>
            </a:pPr>
            <a:r>
              <a:rPr lang="en-US" dirty="0"/>
              <a:t>Keep all sources of flames and sparks – including smoking – away from the batteries to prevent ignition of the hydrogen gas produced during recharging.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There must be proper ventilation of the battery enclosure and in the room where the batteries are located. Improper ventilation can result in gas build up and increased danger.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Insulated</a:t>
            </a:r>
            <a:r>
              <a:rPr lang="en-US" baseline="0" dirty="0"/>
              <a:t> hand tools should be used when working on batteries to avoid accidental short circuit. </a:t>
            </a:r>
            <a:endParaRPr lang="en-US" dirty="0"/>
          </a:p>
          <a:p>
            <a:pPr marL="171450" indent="-171450">
              <a:buFont typeface="Arial" charset="0"/>
              <a:buChar char="•"/>
            </a:pPr>
            <a:r>
              <a:rPr lang="en-US" dirty="0"/>
              <a:t>Be sure to remove all metallic jewelry – including watches and necklaces - before working on batteries, as they can cause short circuits between the battery terminals.  </a:t>
            </a:r>
          </a:p>
          <a:p>
            <a:pPr marL="171450" indent="-171450">
              <a:buFont typeface="Arial" charset="0"/>
              <a:buChar char="•"/>
            </a:pPr>
            <a:r>
              <a:rPr lang="en-US" dirty="0"/>
              <a:t>Wearing protective clothing and eye protection will prevent any spilled or splashed electrolyte from causing harm</a:t>
            </a:r>
          </a:p>
          <a:p>
            <a:pPr marL="171450" indent="-171450">
              <a:buFont typeface="Arial" charset="0"/>
              <a:buChar char="•"/>
            </a:pPr>
            <a:r>
              <a:rPr lang="en-US" dirty="0"/>
              <a:t>Acid resistant</a:t>
            </a:r>
            <a:r>
              <a:rPr lang="en-US" baseline="0" dirty="0"/>
              <a:t> racks and trays should be used to contain the impact of a spill</a:t>
            </a:r>
            <a:endParaRPr lang="en-US" dirty="0"/>
          </a:p>
          <a:p>
            <a:pPr marL="171450" indent="-171450">
              <a:buFont typeface="Arial" charset="0"/>
              <a:buChar char="•"/>
            </a:pPr>
            <a:r>
              <a:rPr lang="en-US" dirty="0"/>
              <a:t>It is also important to have an adequate and accessible supply of baking soda and water to neutralize acid spills</a:t>
            </a:r>
          </a:p>
          <a:p>
            <a:pPr marL="171450" indent="-171450">
              <a:buFont typeface="Arial" charset="0"/>
              <a:buChar char="•"/>
            </a:pPr>
            <a:r>
              <a:rPr lang="en-US" dirty="0"/>
              <a:t>Fresh water is necessary for washing any electrolyte splashes on skin or eyes</a:t>
            </a:r>
          </a:p>
          <a:p>
            <a:pPr marL="171450" indent="-171450">
              <a:buFont typeface="Arial" charset="0"/>
              <a:buChar char="•"/>
            </a:pPr>
            <a:r>
              <a:rPr lang="en-US" dirty="0"/>
              <a:t>In general, squeeze bottles should not be used except where the hazard severity or distance from plumbed eyewash equipment requires personal equipment at work stations for immediate flushing prior to prolonged flushing at a plumbed or self-contained unit. </a:t>
            </a:r>
            <a:r>
              <a:rPr lang="en-US"/>
              <a:t>(https://www.ishn.com/articles/98713-understand-the-limitations-of-eyewash-bottles)</a:t>
            </a:r>
            <a:endParaRPr lang="en-US" dirty="0"/>
          </a:p>
          <a:p>
            <a:pPr marL="171450" indent="-171450">
              <a:buFont typeface="Arial" charset="0"/>
              <a:buChar char="•"/>
            </a:pPr>
            <a:r>
              <a:rPr lang="en-US" dirty="0"/>
              <a:t>Typical emergency treatment for the eyes requires flushing of affected area with fresh water for 5 to 10 minutes.  Be sure to contact a physician immediately for further instructions and examination.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Those working around batteries to should get additional training!</a:t>
            </a:r>
            <a:endParaRPr lang="en-US" dirty="0"/>
          </a:p>
          <a:p>
            <a:pPr marL="171450" indent="-171450">
              <a:buFont typeface="Arial" charset="0"/>
              <a:buChar char="•"/>
            </a:pPr>
            <a:endParaRPr lang="en-US" dirty="0"/>
          </a:p>
        </p:txBody>
      </p:sp>
      <p:sp>
        <p:nvSpPr>
          <p:cNvPr id="2" name="Slide Number Placeholder 1"/>
          <p:cNvSpPr>
            <a:spLocks noGrp="1"/>
          </p:cNvSpPr>
          <p:nvPr>
            <p:ph type="sldNum" sz="quarter" idx="10"/>
          </p:nvPr>
        </p:nvSpPr>
        <p:spPr/>
        <p:txBody>
          <a:bodyPr/>
          <a:lstStyle/>
          <a:p>
            <a:fld id="{F2044902-878F-B949-9CEA-0806CB61E298}" type="slidenum">
              <a:rPr lang="en-US" smtClean="0"/>
              <a:pPr/>
              <a:t>15</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1405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4963" cy="3108325"/>
          </a:xfrm>
        </p:spPr>
      </p:sp>
      <p:sp>
        <p:nvSpPr>
          <p:cNvPr id="3" name="Notes Placeholder 2"/>
          <p:cNvSpPr>
            <a:spLocks noGrp="1"/>
          </p:cNvSpPr>
          <p:nvPr>
            <p:ph type="body" idx="1"/>
          </p:nvPr>
        </p:nvSpPr>
        <p:spPr>
          <a:xfrm>
            <a:off x="274320" y="3657600"/>
            <a:ext cx="6400800" cy="5279366"/>
          </a:xfrm>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Do not work on energized circuits during PV system installation</a:t>
            </a:r>
            <a:r>
              <a:rPr lang="en-US" sz="1200" kern="1200" baseline="0" dirty="0">
                <a:solidFill>
                  <a:schemeClr val="tx1"/>
                </a:solidFill>
                <a:effectLst/>
                <a:latin typeface="Tahoma" pitchFamily="34" charset="0"/>
                <a:ea typeface="ＭＳ Ｐゴシック" charset="0"/>
                <a:cs typeface="Tahoma" pitchFamily="34" charset="0"/>
              </a:rPr>
              <a:t> </a:t>
            </a: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Access to energized circuits is only needed during testing,</a:t>
            </a:r>
            <a:r>
              <a:rPr lang="en-US" sz="1200" kern="1200" baseline="0" dirty="0">
                <a:solidFill>
                  <a:schemeClr val="tx1"/>
                </a:solidFill>
                <a:effectLst/>
                <a:latin typeface="Tahoma" pitchFamily="34" charset="0"/>
                <a:ea typeface="ＭＳ Ｐゴシック" charset="0"/>
                <a:cs typeface="Tahoma" pitchFamily="34" charset="0"/>
              </a:rPr>
              <a:t> commissioning, and troubleshooting</a:t>
            </a: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Identify then eliminate or mitigate hazards</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If you are working on an</a:t>
            </a:r>
            <a:r>
              <a:rPr lang="en-US" sz="1200" kern="1200" baseline="0" dirty="0">
                <a:solidFill>
                  <a:schemeClr val="tx1"/>
                </a:solidFill>
                <a:effectLst/>
                <a:latin typeface="Tahoma" pitchFamily="34" charset="0"/>
                <a:ea typeface="ＭＳ Ｐゴシック" charset="0"/>
                <a:cs typeface="Tahoma" pitchFamily="34" charset="0"/>
              </a:rPr>
              <a:t> energized circuit during installation, you are likely doing something wrong! </a:t>
            </a:r>
            <a:endParaRPr lang="en-US" sz="1200" kern="1200" dirty="0">
              <a:solidFill>
                <a:schemeClr val="tx1"/>
              </a:solidFill>
              <a:effectLst/>
              <a:latin typeface="Tahoma" pitchFamily="34" charset="0"/>
              <a:ea typeface="ＭＳ Ｐゴシック" charset="0"/>
              <a:cs typeface="Tahoma" pitchFamily="34" charset="0"/>
            </a:endParaRPr>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Solar Electric Safety</a:t>
            </a:r>
          </a:p>
        </p:txBody>
      </p:sp>
    </p:spTree>
    <p:extLst>
      <p:ext uri="{BB962C8B-B14F-4D97-AF65-F5344CB8AC3E}">
        <p14:creationId xmlns:p14="http://schemas.microsoft.com/office/powerpoint/2010/main" val="962836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398588" y="484188"/>
            <a:ext cx="4154487" cy="3117850"/>
          </a:xfrm>
          <a:solidFill>
            <a:srgbClr val="FFFFFF"/>
          </a:solidFill>
          <a:ln/>
        </p:spPr>
      </p:sp>
      <p:sp>
        <p:nvSpPr>
          <p:cNvPr id="14339" name="Rectangle 3"/>
          <p:cNvSpPr>
            <a:spLocks noGrp="1" noChangeArrowheads="1"/>
          </p:cNvSpPr>
          <p:nvPr>
            <p:ph type="body" idx="1"/>
          </p:nvPr>
        </p:nvSpPr>
        <p:spPr>
          <a:xfrm>
            <a:off x="331911" y="3868005"/>
            <a:ext cx="6297490" cy="5051708"/>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171450" indent="-171450" eaLnBrk="1" hangingPunct="1">
              <a:buFont typeface="Arial" charset="0"/>
              <a:buChar char="•"/>
            </a:pPr>
            <a:r>
              <a:rPr lang="en-US" dirty="0">
                <a:latin typeface="Tahoma" pitchFamily="34" charset="0"/>
              </a:rPr>
              <a:t>Electrical shocks are one of the major dangers on PV jobsites, causing burns, permanent injury, or even death. </a:t>
            </a:r>
          </a:p>
          <a:p>
            <a:pPr marL="171450" indent="-171450" eaLnBrk="1" hangingPunct="1">
              <a:buFont typeface="Arial" charset="0"/>
              <a:buChar char="•"/>
            </a:pPr>
            <a:r>
              <a:rPr lang="en-US" dirty="0">
                <a:latin typeface="Tahoma" pitchFamily="34" charset="0"/>
              </a:rPr>
              <a:t>Shock severity depends on the path, duration, and the amount of current. </a:t>
            </a:r>
          </a:p>
          <a:p>
            <a:pPr marL="171450" indent="-171450" eaLnBrk="1" hangingPunct="1">
              <a:buFont typeface="Arial" charset="0"/>
              <a:buChar char="•"/>
            </a:pPr>
            <a:r>
              <a:rPr lang="en-US" dirty="0">
                <a:latin typeface="Tahoma" pitchFamily="34" charset="0"/>
              </a:rPr>
              <a:t>The resistance of the body determines at what voltage a shock can occur, but varies based on:</a:t>
            </a:r>
          </a:p>
          <a:p>
            <a:pPr marL="628650" lvl="1" indent="-171450" eaLnBrk="1" hangingPunct="1">
              <a:buFont typeface="Arial" charset="0"/>
              <a:buChar char="•"/>
            </a:pPr>
            <a:r>
              <a:rPr lang="en-US" dirty="0">
                <a:latin typeface="Tahoma" pitchFamily="34" charset="0"/>
              </a:rPr>
              <a:t>The amount of moisture on the skin (less moisture = more resistance)</a:t>
            </a:r>
          </a:p>
          <a:p>
            <a:pPr marL="628650" lvl="1" indent="-171450" eaLnBrk="1" hangingPunct="1">
              <a:buFont typeface="Arial" charset="0"/>
              <a:buChar char="•"/>
            </a:pPr>
            <a:r>
              <a:rPr lang="en-US" dirty="0">
                <a:latin typeface="Tahoma" pitchFamily="34" charset="0"/>
              </a:rPr>
              <a:t>The size of the area of contact (smaller area = more resistance) The pressure applied to the contact point (less pressure = more resistance)</a:t>
            </a:r>
          </a:p>
          <a:p>
            <a:pPr marL="628650" lvl="1" indent="-171450" eaLnBrk="1" hangingPunct="1">
              <a:buFont typeface="Arial" charset="0"/>
              <a:buChar char="•"/>
            </a:pPr>
            <a:r>
              <a:rPr lang="en-US" dirty="0">
                <a:latin typeface="Tahoma" pitchFamily="34" charset="0"/>
              </a:rPr>
              <a:t> Muscular structure (more muscle = more resistance)</a:t>
            </a:r>
          </a:p>
          <a:p>
            <a:pPr marL="171450" indent="-171450" eaLnBrk="1" hangingPunct="1">
              <a:buFont typeface="Arial" charset="0"/>
              <a:buChar char="•"/>
            </a:pPr>
            <a:r>
              <a:rPr lang="en-US" sz="2800" dirty="0"/>
              <a:t>Very small current levels can cause damage or death</a:t>
            </a:r>
            <a:endParaRPr lang="en-US" dirty="0">
              <a:latin typeface="Tahoma" pitchFamily="34" charset="0"/>
            </a:endParaRPr>
          </a:p>
          <a:p>
            <a:pPr marL="171450" indent="-171450" eaLnBrk="1" hangingPunct="1">
              <a:buFont typeface="Arial" charset="0"/>
              <a:buChar char="•"/>
            </a:pPr>
            <a:r>
              <a:rPr lang="en-US" dirty="0">
                <a:latin typeface="Tahoma" pitchFamily="34" charset="0"/>
              </a:rPr>
              <a:t>Low voltages can be extremely dangerous because, all other factors being equal, the degree of injury increases the longer the body is in contact with the circuit.</a:t>
            </a:r>
          </a:p>
          <a:p>
            <a:pPr eaLnBrk="1" hangingPunct="1"/>
            <a:endParaRPr lang="en-US" dirty="0">
              <a:latin typeface="Tahoma" pitchFamily="34" charset="0"/>
            </a:endParaRPr>
          </a:p>
          <a:p>
            <a:pPr eaLnBrk="1" hangingPunct="1">
              <a:buFontTx/>
              <a:buChar char="•"/>
            </a:pPr>
            <a:endParaRPr lang="en-US" dirty="0">
              <a:latin typeface="Tahoma" pitchFamily="34" charset="0"/>
            </a:endParaRPr>
          </a:p>
        </p:txBody>
      </p:sp>
      <p:sp>
        <p:nvSpPr>
          <p:cNvPr id="5" name="Header Placeholder 3"/>
          <p:cNvSpPr>
            <a:spLocks noGrp="1"/>
          </p:cNvSpPr>
          <p:nvPr>
            <p:ph type="hdr" sz="quarter"/>
          </p:nvPr>
        </p:nvSpPr>
        <p:spPr>
          <a:xfrm>
            <a:off x="1" y="2"/>
            <a:ext cx="3001963" cy="46037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rPr>
              <a:t>Solar Electric Safety</a:t>
            </a:r>
          </a:p>
        </p:txBody>
      </p:sp>
      <p:sp>
        <p:nvSpPr>
          <p:cNvPr id="6" name="Slide Number Placeholder 4"/>
          <p:cNvSpPr txBox="1">
            <a:spLocks/>
          </p:cNvSpPr>
          <p:nvPr/>
        </p:nvSpPr>
        <p:spPr>
          <a:xfrm>
            <a:off x="6331790" y="8919713"/>
            <a:ext cx="591299" cy="290962"/>
          </a:xfrm>
          <a:prstGeom prst="rect">
            <a:avLst/>
          </a:prstGeom>
        </p:spPr>
        <p:txBody>
          <a:bodyPr vert="horz" lIns="91440" tIns="45720" rIns="91440" bIns="45720" rtlCol="0" anchor="b"/>
          <a:lstStyle>
            <a:defPPr>
              <a:defRPr lang="en-US"/>
            </a:defPPr>
            <a:lvl1pPr algn="r" rtl="0" fontAlgn="base">
              <a:spcBef>
                <a:spcPct val="0"/>
              </a:spcBef>
              <a:spcAft>
                <a:spcPct val="0"/>
              </a:spcAft>
              <a:defRPr sz="1200" kern="1200">
                <a:solidFill>
                  <a:schemeClr val="tx1"/>
                </a:solidFill>
                <a:latin typeface="Tahoma" charset="0"/>
                <a:ea typeface="Tahoma" charset="0"/>
                <a:cs typeface="Tahoma"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fld id="{F2044902-878F-B949-9CEA-0806CB61E298}" type="slidenum">
              <a:rPr lang="en-US" smtClean="0"/>
              <a:pPr/>
              <a:t>17</a:t>
            </a:fld>
            <a:endParaRPr lang="en-US"/>
          </a:p>
        </p:txBody>
      </p:sp>
    </p:spTree>
    <p:extLst>
      <p:ext uri="{BB962C8B-B14F-4D97-AF65-F5344CB8AC3E}">
        <p14:creationId xmlns:p14="http://schemas.microsoft.com/office/powerpoint/2010/main" val="345171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371600" y="457200"/>
            <a:ext cx="4143375" cy="3108325"/>
          </a:xfrm>
          <a:solidFill>
            <a:srgbClr val="FFFFFF"/>
          </a:solidFill>
          <a:ln/>
        </p:spPr>
      </p:sp>
      <p:sp>
        <p:nvSpPr>
          <p:cNvPr id="14339" name="Rectangle 3"/>
          <p:cNvSpPr>
            <a:spLocks noGrp="1" noChangeArrowheads="1"/>
          </p:cNvSpPr>
          <p:nvPr>
            <p:ph type="body" idx="1"/>
          </p:nvPr>
        </p:nvSpPr>
        <p:spPr>
          <a:xfrm>
            <a:off x="274320" y="3657600"/>
            <a:ext cx="6400800" cy="4781631"/>
          </a:xfr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Electrical Shock</a:t>
            </a:r>
            <a:r>
              <a:rPr lang="en-US" sz="1200" kern="1200" baseline="0" dirty="0">
                <a:solidFill>
                  <a:schemeClr val="tx1"/>
                </a:solidFill>
                <a:effectLst/>
                <a:latin typeface="Tahoma" pitchFamily="34" charset="0"/>
                <a:ea typeface="ＭＳ Ｐゴシック" charset="0"/>
                <a:cs typeface="Tahoma" pitchFamily="34" charset="0"/>
              </a:rPr>
              <a:t> can injure or kill, the outcomes may include:</a:t>
            </a:r>
            <a:endParaRPr lang="en-US" sz="1200" kern="1200" dirty="0">
              <a:solidFill>
                <a:schemeClr val="tx1"/>
              </a:solidFill>
              <a:effectLst/>
              <a:latin typeface="Tahoma" pitchFamily="34" charset="0"/>
              <a:ea typeface="ＭＳ Ｐゴシック" charset="0"/>
              <a:cs typeface="Tahoma" pitchFamily="34" charset="0"/>
            </a:endParaRP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Loss of consciousness</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Electrical burns</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Fibrillation or cardiac arrest</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Headaches</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Problems with breathing, swallowing, vision, hearing</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Muscle spasms and pain</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Injuries common after shock when the worker loses balance and falls</a:t>
            </a:r>
          </a:p>
          <a:p>
            <a:pPr marL="1085850" marR="0" lvl="2"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Be aware of hazards and keep a safe working distance</a:t>
            </a:r>
          </a:p>
          <a:p>
            <a:pPr marL="1085850" marR="0" lvl="2"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Always use appropriate fall protection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Tahoma" pitchFamily="34" charset="0"/>
              <a:ea typeface="ＭＳ Ｐゴシック" charset="0"/>
              <a:cs typeface="Tahoma" pitchFamily="34" charset="0"/>
            </a:endParaRPr>
          </a:p>
          <a:p>
            <a:pPr eaLnBrk="1" hangingPunct="1"/>
            <a:endParaRPr lang="en-US" baseline="0" dirty="0">
              <a:latin typeface="Tahoma" pitchFamily="34" charset="0"/>
            </a:endParaRP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
        <p:nvSpPr>
          <p:cNvPr id="3" name="Header Placeholder 2"/>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Solar Electric Safety</a:t>
            </a:r>
          </a:p>
        </p:txBody>
      </p:sp>
    </p:spTree>
    <p:extLst>
      <p:ext uri="{BB962C8B-B14F-4D97-AF65-F5344CB8AC3E}">
        <p14:creationId xmlns:p14="http://schemas.microsoft.com/office/powerpoint/2010/main" val="242672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71600" y="460375"/>
            <a:ext cx="4144963" cy="3108325"/>
          </a:xfrm>
          <a:solidFill>
            <a:srgbClr val="FFFFFF"/>
          </a:solidFill>
          <a:ln/>
        </p:spPr>
      </p:sp>
      <p:sp>
        <p:nvSpPr>
          <p:cNvPr id="18435" name="Rectangle 3"/>
          <p:cNvSpPr>
            <a:spLocks noGrp="1" noChangeArrowheads="1"/>
          </p:cNvSpPr>
          <p:nvPr>
            <p:ph type="body" idx="1"/>
          </p:nvPr>
        </p:nvSpPr>
        <p:spPr>
          <a:xfrm>
            <a:off x="274320" y="3657600"/>
            <a:ext cx="6400800" cy="4628560"/>
          </a:xfrm>
          <a:solidFill>
            <a:srgbClr val="FFFFFF"/>
          </a:solidFill>
          <a:ln>
            <a:noFill/>
          </a:ln>
        </p:spPr>
        <p:txBody>
          <a:bodyPr>
            <a:normAutofit/>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To prevent shock and hazard, NFPA 70E categorizes the physical space around energized circuits in electrical equipment to limited-approach boundaries and restricted-approach boundaries.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A limited-approach boundary has a greater distance from equipment than a restricted-approach boundary, and only qualified personnel will be allowed within the tighter restricted boundary. Unqualified personnel can work outside of the limited-approach boundary. The actual distance of the boundary varies depending upon voltage levels.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Shock risk assessment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Identify shock hazard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Estimate likelihood and severity of occurrence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Determine protective measures</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Shock protection boundaries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Limited approach boundary </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Unqualified persons shall not pass, except with continuous guidance and escort from qualified person</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Restricted approach boundary </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Qualified persons shall not pass, except with appropriate PPE</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Unqualified persons not permitted</a:t>
            </a:r>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ahoma" pitchFamily="34" charset="0"/>
                <a:ea typeface="ＭＳ Ｐゴシック" charset="0"/>
                <a:cs typeface="Tahoma" pitchFamily="34" charset="0"/>
              </a:rPr>
              <a:t>There is also an arc-flash boundary to consider, as described in the coming slides</a:t>
            </a:r>
          </a:p>
          <a:p>
            <a:endParaRPr lang="en-US" sz="1200" kern="1200" dirty="0">
              <a:solidFill>
                <a:schemeClr val="tx1"/>
              </a:solidFill>
              <a:effectLst/>
              <a:latin typeface="Tahoma" pitchFamily="34" charset="0"/>
              <a:ea typeface="ＭＳ Ｐゴシック" charset="0"/>
              <a:cs typeface="Tahoma" pitchFamily="34" charset="0"/>
            </a:endParaRPr>
          </a:p>
        </p:txBody>
      </p:sp>
      <p:sp>
        <p:nvSpPr>
          <p:cNvPr id="3" name="Slide Number Placeholder 2"/>
          <p:cNvSpPr>
            <a:spLocks noGrp="1"/>
          </p:cNvSpPr>
          <p:nvPr>
            <p:ph type="sldNum" sz="quarter" idx="10"/>
          </p:nvPr>
        </p:nvSpPr>
        <p:spPr/>
        <p:txBody>
          <a:bodyPr/>
          <a:lstStyle/>
          <a:p>
            <a:fld id="{F2044902-878F-B949-9CEA-0806CB61E298}" type="slidenum">
              <a:rPr lang="en-US" smtClean="0"/>
              <a:pPr/>
              <a:t>19</a:t>
            </a:fld>
            <a:endParaRPr lang="en-US"/>
          </a:p>
        </p:txBody>
      </p:sp>
      <p:sp>
        <p:nvSpPr>
          <p:cNvPr id="5" name="Header Placeholder 4"/>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78190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Identify how OSHA, NFPA 70E, and NFPA 70 (the NEC) relate to electrical safety </a:t>
            </a:r>
          </a:p>
          <a:p>
            <a:pPr marL="171450" indent="-171450">
              <a:buFont typeface="Arial" charset="0"/>
              <a:buChar char="•"/>
            </a:pPr>
            <a:r>
              <a:rPr lang="en-US" dirty="0"/>
              <a:t>Determine electrical hazards on the PV job site</a:t>
            </a:r>
          </a:p>
          <a:p>
            <a:pPr marL="171450" indent="-171450">
              <a:buFont typeface="Arial" charset="0"/>
              <a:buChar char="•"/>
            </a:pPr>
            <a:r>
              <a:rPr lang="en-US" dirty="0"/>
              <a:t>Understand shock and arc flash hazards to identify and implement protective measures</a:t>
            </a:r>
          </a:p>
          <a:p>
            <a:pPr marL="171450" indent="-171450">
              <a:buFont typeface="Arial" charset="0"/>
              <a:buChar char="•"/>
            </a:pPr>
            <a:r>
              <a:rPr lang="en-US" dirty="0"/>
              <a:t>Define lockout / </a:t>
            </a:r>
            <a:r>
              <a:rPr lang="en-US" dirty="0" err="1"/>
              <a:t>tagout</a:t>
            </a:r>
            <a:r>
              <a:rPr lang="en-US" dirty="0"/>
              <a:t> methods and procedures as applied to PV systems</a:t>
            </a:r>
          </a:p>
          <a:p>
            <a:pPr marL="171450" indent="-171450">
              <a:buFont typeface="Arial" charset="0"/>
              <a:buChar char="•"/>
            </a:pPr>
            <a:r>
              <a:rPr lang="en-US" dirty="0"/>
              <a:t>Review installation, maintenance, and PV testing hazards</a:t>
            </a:r>
          </a:p>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a:t>
            </a:fld>
            <a:endParaRPr lang="en-US"/>
          </a:p>
        </p:txBody>
      </p:sp>
    </p:spTree>
    <p:extLst>
      <p:ext uri="{BB962C8B-B14F-4D97-AF65-F5344CB8AC3E}">
        <p14:creationId xmlns:p14="http://schemas.microsoft.com/office/powerpoint/2010/main" val="780269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71600" y="460375"/>
            <a:ext cx="4144963" cy="3108325"/>
          </a:xfrm>
          <a:solidFill>
            <a:srgbClr val="FFFFFF"/>
          </a:solidFill>
          <a:ln/>
        </p:spPr>
      </p:sp>
      <p:sp>
        <p:nvSpPr>
          <p:cNvPr id="18435" name="Rectangle 3"/>
          <p:cNvSpPr>
            <a:spLocks noGrp="1" noChangeArrowheads="1"/>
          </p:cNvSpPr>
          <p:nvPr>
            <p:ph type="body" idx="1"/>
          </p:nvPr>
        </p:nvSpPr>
        <p:spPr>
          <a:xfrm>
            <a:off x="274320" y="3657600"/>
            <a:ext cx="6400800" cy="4628560"/>
          </a:xfrm>
          <a:solidFill>
            <a:srgbClr val="FFFFFF"/>
          </a:solidFill>
          <a:ln>
            <a:noFill/>
          </a:ln>
        </p:spPr>
        <p:txBody>
          <a:bodyPr>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Shock hazard</a:t>
            </a:r>
            <a:r>
              <a:rPr lang="en-US" sz="1200" kern="1200" baseline="0" dirty="0">
                <a:solidFill>
                  <a:schemeClr val="tx1"/>
                </a:solidFill>
                <a:effectLst/>
                <a:latin typeface="Tahoma" pitchFamily="34" charset="0"/>
                <a:ea typeface="ＭＳ Ｐゴシック" charset="0"/>
                <a:cs typeface="Tahoma" pitchFamily="34" charset="0"/>
              </a:rPr>
              <a:t> boundaries can be determined by using NFPA 70E tables </a:t>
            </a:r>
          </a:p>
          <a:p>
            <a:pPr marL="171450" indent="-17145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Note the increased distance at the higher DC voltage</a:t>
            </a:r>
          </a:p>
          <a:p>
            <a:pPr marL="171450" indent="-17145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Per NEC, PV Source circuits are limited to 600V for residential systems, but can be designed up to 1500V for some non-residential systems! </a:t>
            </a:r>
          </a:p>
          <a:p>
            <a:endParaRPr lang="en-US" sz="1200" kern="1200" dirty="0">
              <a:solidFill>
                <a:schemeClr val="tx1"/>
              </a:solidFill>
              <a:effectLst/>
              <a:latin typeface="Tahoma" pitchFamily="34" charset="0"/>
              <a:ea typeface="ＭＳ Ｐゴシック" charset="0"/>
              <a:cs typeface="Tahoma" pitchFamily="34" charset="0"/>
            </a:endParaRPr>
          </a:p>
        </p:txBody>
      </p:sp>
      <p:sp>
        <p:nvSpPr>
          <p:cNvPr id="3" name="Slide Number Placeholder 2"/>
          <p:cNvSpPr>
            <a:spLocks noGrp="1"/>
          </p:cNvSpPr>
          <p:nvPr>
            <p:ph type="sldNum" sz="quarter" idx="10"/>
          </p:nvPr>
        </p:nvSpPr>
        <p:spPr/>
        <p:txBody>
          <a:bodyPr/>
          <a:lstStyle/>
          <a:p>
            <a:fld id="{F2044902-878F-B949-9CEA-0806CB61E298}" type="slidenum">
              <a:rPr lang="en-US" smtClean="0"/>
              <a:pPr/>
              <a:t>20</a:t>
            </a:fld>
            <a:endParaRPr lang="en-US"/>
          </a:p>
        </p:txBody>
      </p:sp>
      <p:sp>
        <p:nvSpPr>
          <p:cNvPr id="5" name="Header Placeholder 4"/>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837832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71600" y="460375"/>
            <a:ext cx="4143375" cy="3108325"/>
          </a:xfrm>
          <a:solidFill>
            <a:srgbClr val="FFFFFF"/>
          </a:solidFill>
          <a:ln/>
        </p:spPr>
      </p:sp>
      <p:sp>
        <p:nvSpPr>
          <p:cNvPr id="18435" name="Rectangle 3"/>
          <p:cNvSpPr>
            <a:spLocks noGrp="1" noChangeArrowheads="1"/>
          </p:cNvSpPr>
          <p:nvPr>
            <p:ph type="body" idx="1"/>
          </p:nvPr>
        </p:nvSpPr>
        <p:spPr>
          <a:xfrm>
            <a:off x="274320" y="3657600"/>
            <a:ext cx="6400800" cy="4885326"/>
          </a:xfrm>
          <a:solidFill>
            <a:srgbClr val="FFFFFF"/>
          </a:solidFill>
          <a:ln>
            <a:noFill/>
          </a:ln>
        </p:spPr>
        <p:txBody>
          <a:bodyPr>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 Arc Flash is an additional danger that is presented by the utility grid</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and</a:t>
            </a:r>
            <a:r>
              <a:rPr lang="en-US" sz="1200" kern="1200" baseline="0" dirty="0">
                <a:solidFill>
                  <a:schemeClr val="tx1"/>
                </a:solidFill>
                <a:effectLst/>
                <a:latin typeface="Tahoma" pitchFamily="34" charset="0"/>
                <a:ea typeface="ＭＳ Ｐゴシック" charset="0"/>
                <a:cs typeface="Tahoma" pitchFamily="34" charset="0"/>
              </a:rPr>
              <a:t> from</a:t>
            </a:r>
            <a:r>
              <a:rPr lang="en-US" sz="1200" kern="1200" dirty="0">
                <a:solidFill>
                  <a:schemeClr val="tx1"/>
                </a:solidFill>
                <a:effectLst/>
                <a:latin typeface="Tahoma" pitchFamily="34" charset="0"/>
                <a:ea typeface="ＭＳ Ｐゴシック" charset="0"/>
                <a:cs typeface="Tahoma" pitchFamily="34" charset="0"/>
              </a:rPr>
              <a:t> PV systems with high DC current</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flash hazard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 source of possible injury or death due to the release of energy caused by an electric arc -</a:t>
            </a:r>
            <a:r>
              <a:rPr lang="en-US" sz="1200" kern="1200" baseline="0" dirty="0">
                <a:solidFill>
                  <a:schemeClr val="tx1"/>
                </a:solidFill>
                <a:effectLst/>
                <a:latin typeface="Tahoma" pitchFamily="34" charset="0"/>
                <a:ea typeface="ＭＳ Ｐゴシック" charset="0"/>
                <a:cs typeface="Tahoma" pitchFamily="34" charset="0"/>
              </a:rPr>
              <a:t> accidental short circuit, faulty equipment, faulty installation.</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An arc flash fed by high current can result in an explosive blast and intense heat. This can vaporize copper and aluminum conductors and sear surrounding metal, fabric, and flesh as it expands outwards. Often victims are blasted across the ground, left unconscious, and on fire. </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flash - extreme temperatures, blinding light</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blast - Intense pressure and sound associated with arc flash</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Incident energy</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 level of thermal energy generated from an electrical arc</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Determined by fault current available during short circuit condition, overcurrent protection device(s), and fault clearing time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PV arrays are current-limited, meaning a module or group of modules can only produce a certain amount of current. The utility grid, however, can provide nearly unlimited fault current. Both are extremely dangerous and must be treated with caution.  </a:t>
            </a:r>
          </a:p>
          <a:p>
            <a:pPr marL="628650" lvl="1" indent="-171450">
              <a:buFont typeface="Arial" charset="0"/>
              <a:buChar char="•"/>
            </a:pPr>
            <a:endParaRPr lang="en-US" sz="1200" kern="1200" dirty="0">
              <a:solidFill>
                <a:schemeClr val="tx1"/>
              </a:solidFill>
              <a:effectLst/>
              <a:latin typeface="Tahoma" pitchFamily="34" charset="0"/>
              <a:ea typeface="ＭＳ Ｐゴシック" charset="0"/>
              <a:cs typeface="Tahoma" pitchFamily="34" charset="0"/>
            </a:endParaRPr>
          </a:p>
          <a:p>
            <a:endParaRPr lang="en-US" b="0"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21</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83611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71600" y="460375"/>
            <a:ext cx="4143375" cy="3108325"/>
          </a:xfrm>
          <a:solidFill>
            <a:srgbClr val="FFFFFF"/>
          </a:solidFill>
          <a:ln/>
        </p:spPr>
      </p:sp>
      <p:sp>
        <p:nvSpPr>
          <p:cNvPr id="18435" name="Rectangle 3"/>
          <p:cNvSpPr>
            <a:spLocks noGrp="1" noChangeArrowheads="1"/>
          </p:cNvSpPr>
          <p:nvPr>
            <p:ph type="body" idx="1"/>
          </p:nvPr>
        </p:nvSpPr>
        <p:spPr>
          <a:xfrm>
            <a:off x="274320" y="3657600"/>
            <a:ext cx="6400800" cy="4885326"/>
          </a:xfrm>
          <a:solidFill>
            <a:srgbClr val="FFFFFF"/>
          </a:solidFill>
          <a:ln>
            <a:noFill/>
          </a:ln>
        </p:spPr>
        <p:txBody>
          <a:bodyPr>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flash risk assessment</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Identify arc flash hazard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Estimate likelihood and severity of occurrence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Determine protective measures</a:t>
            </a:r>
          </a:p>
          <a:p>
            <a:pPr marL="171450" indent="-171450">
              <a:buFont typeface="Arial" charset="0"/>
              <a:buChar char="•"/>
            </a:pP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 arc flash boundary</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 distance within which a worker could be exposed to the danger of second degree burns or worse</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Determined</a:t>
            </a:r>
            <a:r>
              <a:rPr lang="en-US" sz="1200" kern="1200" baseline="0" dirty="0">
                <a:solidFill>
                  <a:schemeClr val="tx1"/>
                </a:solidFill>
                <a:effectLst/>
                <a:latin typeface="Tahoma" pitchFamily="34" charset="0"/>
                <a:ea typeface="ＭＳ Ｐゴシック" charset="0"/>
                <a:cs typeface="Tahoma" pitchFamily="34" charset="0"/>
              </a:rPr>
              <a:t> by the amount of available incident energy as known as “available fault current” - </a:t>
            </a:r>
            <a:r>
              <a:rPr lang="en-US" sz="1200" dirty="0"/>
              <a:t>The largest amount of current capable of being delivered at a specified point of the system during a short circuit condition</a:t>
            </a:r>
            <a:endParaRPr lang="en-US" dirty="0">
              <a:solidFill>
                <a:srgbClr val="000000"/>
              </a:solidFill>
              <a:cs typeface="Times New Roman" pitchFamily="18" charset="0"/>
            </a:endParaRPr>
          </a:p>
          <a:p>
            <a:pPr marL="628650" lvl="1" indent="-171450">
              <a:buFont typeface="Arial" charset="0"/>
              <a:buChar char="•"/>
            </a:pPr>
            <a:endParaRPr lang="en-US" sz="1200" kern="1200" dirty="0">
              <a:solidFill>
                <a:schemeClr val="tx1"/>
              </a:solidFill>
              <a:effectLst/>
              <a:latin typeface="Tahoma" pitchFamily="34" charset="0"/>
              <a:ea typeface="ＭＳ Ｐゴシック" charset="0"/>
              <a:cs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22</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555023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70013" y="457200"/>
            <a:ext cx="4146550" cy="3109913"/>
          </a:xfrm>
          <a:solidFill>
            <a:srgbClr val="FFFFFF"/>
          </a:solidFill>
          <a:ln/>
        </p:spPr>
      </p:sp>
      <p:sp>
        <p:nvSpPr>
          <p:cNvPr id="18435" name="Rectangle 3"/>
          <p:cNvSpPr>
            <a:spLocks noGrp="1" noChangeArrowheads="1"/>
          </p:cNvSpPr>
          <p:nvPr>
            <p:ph type="body" idx="1"/>
          </p:nvPr>
        </p:nvSpPr>
        <p:spPr>
          <a:xfrm>
            <a:off x="274320" y="3657600"/>
            <a:ext cx="6400800" cy="4461120"/>
          </a:xfrm>
          <a:solidFill>
            <a:srgbClr val="FFFFFF"/>
          </a:solidFill>
          <a:ln>
            <a:noFill/>
          </a:ln>
        </p:spPr>
        <p:txBody>
          <a:bodyPr>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NFPA 70E provided</a:t>
            </a:r>
            <a:r>
              <a:rPr lang="en-US" sz="1200" kern="1200" baseline="0" dirty="0">
                <a:solidFill>
                  <a:schemeClr val="tx1"/>
                </a:solidFill>
                <a:effectLst/>
                <a:latin typeface="Tahoma" pitchFamily="34" charset="0"/>
                <a:ea typeface="ＭＳ Ｐゴシック" charset="0"/>
                <a:cs typeface="Tahoma" pitchFamily="34" charset="0"/>
              </a:rPr>
              <a:t> two option for determining fault current available</a:t>
            </a:r>
          </a:p>
          <a:p>
            <a:pPr marL="171450" indent="-171450">
              <a:buFont typeface="Arial" charset="0"/>
              <a:buChar char="•"/>
            </a:pPr>
            <a:endParaRPr lang="en-US" sz="1200" kern="1200" baseline="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Incident energy analysis method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NFPA 70E Annex D calculations used to determine incident energy available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Analysis by engineer may be required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PPE selected based on incident energy level </a:t>
            </a:r>
          </a:p>
          <a:p>
            <a:pPr marL="171450" indent="-171450">
              <a:buFont typeface="Arial" charset="0"/>
              <a:buChar char="•"/>
            </a:pP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flash PPE category method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NFPA 70E Tables used to determine exposure level and PPE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Task must correspond to one of the categories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Does not address all PV circuit configurations, voltages, and current levels</a:t>
            </a:r>
          </a:p>
          <a:p>
            <a:pPr marL="628650" lvl="1" indent="-171450">
              <a:buFont typeface="Arial" charset="0"/>
              <a:buChar char="•"/>
            </a:pP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Unfortunately, the NFPA 70E does not sufficiently address PV system DC circuits</a:t>
            </a:r>
            <a:r>
              <a:rPr lang="en-US" sz="1200" kern="1200" baseline="0" dirty="0">
                <a:solidFill>
                  <a:schemeClr val="tx1"/>
                </a:solidFill>
                <a:effectLst/>
                <a:latin typeface="Tahoma" pitchFamily="34" charset="0"/>
                <a:ea typeface="ＭＳ Ｐゴシック" charset="0"/>
                <a:cs typeface="Tahoma" pitchFamily="34" charset="0"/>
              </a:rPr>
              <a:t> - professional engineering assistance may be required to determine</a:t>
            </a:r>
            <a:r>
              <a:rPr lang="en-US" sz="1200" kern="1200" dirty="0">
                <a:solidFill>
                  <a:schemeClr val="tx1"/>
                </a:solidFill>
                <a:effectLst/>
                <a:latin typeface="Tahoma" pitchFamily="34" charset="0"/>
                <a:ea typeface="ＭＳ Ｐゴシック" charset="0"/>
                <a:cs typeface="Tahoma" pitchFamily="34" charset="0"/>
              </a:rPr>
              <a:t> appropriate PPE</a:t>
            </a:r>
          </a:p>
          <a:p>
            <a:endParaRPr lang="en-US"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23</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581104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371600" y="457200"/>
            <a:ext cx="4144963" cy="3108325"/>
          </a:xfrm>
          <a:solidFill>
            <a:srgbClr val="FFFFFF"/>
          </a:solidFill>
          <a:ln/>
        </p:spPr>
      </p:sp>
      <p:sp>
        <p:nvSpPr>
          <p:cNvPr id="16387" name="Rectangle 3"/>
          <p:cNvSpPr>
            <a:spLocks noGrp="1" noChangeArrowheads="1"/>
          </p:cNvSpPr>
          <p:nvPr>
            <p:ph type="body" idx="1"/>
          </p:nvPr>
        </p:nvSpPr>
        <p:spPr>
          <a:xfrm>
            <a:off x="274320" y="3657600"/>
            <a:ext cx="6400800" cy="4800583"/>
          </a:xfrm>
          <a:solidFill>
            <a:srgbClr val="FFFFFF"/>
          </a:solidFill>
          <a:ln>
            <a:noFill/>
          </a:ln>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Make sure you have the proper PPE for the work you may be doing at any site</a:t>
            </a:r>
            <a:r>
              <a:rPr lang="en-US" sz="1200" kern="1200" baseline="0" dirty="0">
                <a:solidFill>
                  <a:schemeClr val="tx1"/>
                </a:solidFill>
                <a:effectLst/>
                <a:latin typeface="Tahoma" pitchFamily="34" charset="0"/>
                <a:ea typeface="ＭＳ Ｐゴシック" charset="0"/>
                <a:cs typeface="Tahoma" pitchFamily="34" charset="0"/>
              </a:rPr>
              <a:t> - consult NFPA 70E and/or a professional engineer as needed</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As mandated by NFPA 70E, when working on energized</a:t>
            </a:r>
            <a:r>
              <a:rPr lang="en-US" sz="1200" kern="1200" baseline="0" dirty="0">
                <a:solidFill>
                  <a:schemeClr val="tx1"/>
                </a:solidFill>
                <a:effectLst/>
                <a:latin typeface="Tahoma" pitchFamily="34" charset="0"/>
                <a:ea typeface="ＭＳ Ｐゴシック" charset="0"/>
                <a:cs typeface="Tahoma" pitchFamily="34" charset="0"/>
              </a:rPr>
              <a:t> equipment </a:t>
            </a:r>
            <a:r>
              <a:rPr lang="en-US" sz="1200" kern="1200" dirty="0">
                <a:solidFill>
                  <a:schemeClr val="tx1"/>
                </a:solidFill>
                <a:effectLst/>
                <a:latin typeface="Tahoma" pitchFamily="34" charset="0"/>
                <a:ea typeface="ＭＳ Ｐゴシック" charset="0"/>
                <a:cs typeface="Tahoma" pitchFamily="34" charset="0"/>
              </a:rPr>
              <a:t>within the arc-flash boundary and shock hazard</a:t>
            </a:r>
            <a:r>
              <a:rPr lang="en-US" sz="1200" kern="1200" baseline="0" dirty="0">
                <a:solidFill>
                  <a:schemeClr val="tx1"/>
                </a:solidFill>
                <a:effectLst/>
                <a:latin typeface="Tahoma" pitchFamily="34" charset="0"/>
                <a:ea typeface="ＭＳ Ｐゴシック" charset="0"/>
                <a:cs typeface="Tahoma" pitchFamily="34" charset="0"/>
              </a:rPr>
              <a:t> boundary</a:t>
            </a:r>
            <a:r>
              <a:rPr lang="en-US" sz="1200" kern="1200" dirty="0">
                <a:solidFill>
                  <a:schemeClr val="tx1"/>
                </a:solidFill>
                <a:effectLst/>
                <a:latin typeface="Tahoma" pitchFamily="34" charset="0"/>
                <a:ea typeface="ＭＳ Ｐゴシック" charset="0"/>
                <a:cs typeface="Tahoma" pitchFamily="34" charset="0"/>
              </a:rPr>
              <a:t>, arc-rated clothing and protective equipment must be worn</a:t>
            </a:r>
          </a:p>
          <a:p>
            <a:pPr marL="171450" indent="-171450">
              <a:buFont typeface="Arial" charset="0"/>
              <a:buChar char="•"/>
            </a:pPr>
            <a:r>
              <a:rPr lang="en-US" baseline="0" dirty="0">
                <a:latin typeface="Tahoma" pitchFamily="34" charset="0"/>
              </a:rPr>
              <a:t>Do not performed the work if you are not a qualified person!</a:t>
            </a:r>
          </a:p>
        </p:txBody>
      </p:sp>
      <p:sp>
        <p:nvSpPr>
          <p:cNvPr id="2" name="Slide Number Placeholder 1"/>
          <p:cNvSpPr>
            <a:spLocks noGrp="1"/>
          </p:cNvSpPr>
          <p:nvPr>
            <p:ph type="sldNum" sz="quarter" idx="10"/>
          </p:nvPr>
        </p:nvSpPr>
        <p:spPr/>
        <p:txBody>
          <a:bodyPr/>
          <a:lstStyle/>
          <a:p>
            <a:fld id="{F2044902-878F-B949-9CEA-0806CB61E298}" type="slidenum">
              <a:rPr lang="en-US" smtClean="0"/>
              <a:pPr/>
              <a:t>24</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408371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371600" y="460375"/>
            <a:ext cx="4144963" cy="3108325"/>
          </a:xfrm>
          <a:solidFill>
            <a:srgbClr val="FFFFFF"/>
          </a:solidFill>
          <a:ln/>
        </p:spPr>
      </p:sp>
      <p:sp>
        <p:nvSpPr>
          <p:cNvPr id="57347" name="Rectangle 3"/>
          <p:cNvSpPr>
            <a:spLocks noGrp="1" noChangeArrowheads="1"/>
          </p:cNvSpPr>
          <p:nvPr>
            <p:ph type="body" idx="1"/>
          </p:nvPr>
        </p:nvSpPr>
        <p:spPr>
          <a:xfrm>
            <a:off x="274320" y="3657600"/>
            <a:ext cx="6400800" cy="5130517"/>
          </a:xfrm>
          <a:solidFill>
            <a:srgbClr val="FFFFFF"/>
          </a:solidFill>
          <a:ln>
            <a:noFill/>
          </a:ln>
          <a:extLst>
            <a:ext uri="{FAA26D3D-D897-4be2-8F04-BA451C77F1D7}">
              <ma14:placeholderFlag xmlns="" xmlns:ma14="http://schemas.microsoft.com/office/mac/drawingml/2011/main" val="1"/>
            </a:ext>
          </a:extLst>
        </p:spPr>
        <p:txBody>
          <a:bodyPr>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Working in restricted approach boundary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Qualified person must be insulated or guarded from hazard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Insulating gloves are considered insulation only from energized parts being worked on</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Never use without</a:t>
            </a:r>
            <a:r>
              <a:rPr lang="en-US" sz="1200" kern="1200" baseline="0" dirty="0">
                <a:solidFill>
                  <a:schemeClr val="tx1"/>
                </a:solidFill>
                <a:effectLst/>
                <a:latin typeface="Tahoma" pitchFamily="34" charset="0"/>
                <a:ea typeface="ＭＳ Ｐゴシック" charset="0"/>
                <a:cs typeface="Tahoma" pitchFamily="34" charset="0"/>
              </a:rPr>
              <a:t> protective leathers! </a:t>
            </a: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Rated for AC &amp; DC voltage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Class 00 = 750 VDC, 500 VAC</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Class 0 = 1,500 VDC, 1,000 VAC</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Treat with care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Inspect for holes before each use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Keep out of the sun, away from sharp objects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Bag them correctly</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Only use when needed: they’re not “work gloves”</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Get them recertified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Typically every six months for in-service gloves</a:t>
            </a:r>
          </a:p>
          <a:p>
            <a:pPr eaLnBrk="1" hangingPunct="1"/>
            <a:endParaRPr lang="en-US" dirty="0"/>
          </a:p>
        </p:txBody>
      </p:sp>
      <p:sp>
        <p:nvSpPr>
          <p:cNvPr id="2" name="Slide Number Placeholder 1"/>
          <p:cNvSpPr>
            <a:spLocks noGrp="1"/>
          </p:cNvSpPr>
          <p:nvPr>
            <p:ph type="sldNum" sz="quarter" idx="10"/>
          </p:nvPr>
        </p:nvSpPr>
        <p:spPr/>
        <p:txBody>
          <a:bodyPr/>
          <a:lstStyle/>
          <a:p>
            <a:fld id="{F2044902-878F-B949-9CEA-0806CB61E298}" type="slidenum">
              <a:rPr lang="en-US" smtClean="0"/>
              <a:pPr/>
              <a:t>25</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614144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371600" y="457200"/>
            <a:ext cx="4143375" cy="3108325"/>
          </a:xfrm>
          <a:solidFill>
            <a:srgbClr val="FFFFFF"/>
          </a:solidFill>
          <a:ln/>
        </p:spPr>
      </p:sp>
      <p:sp>
        <p:nvSpPr>
          <p:cNvPr id="16387" name="Rectangle 3"/>
          <p:cNvSpPr>
            <a:spLocks noGrp="1" noChangeArrowheads="1"/>
          </p:cNvSpPr>
          <p:nvPr>
            <p:ph type="body" idx="1"/>
          </p:nvPr>
        </p:nvSpPr>
        <p:spPr>
          <a:xfrm>
            <a:off x="274320" y="3657600"/>
            <a:ext cx="6400800" cy="3509111"/>
          </a:xfrm>
          <a:solidFill>
            <a:srgbClr val="FFFFFF"/>
          </a:solidFill>
          <a:ln>
            <a:noFill/>
          </a:ln>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Do not work on energized circuits during installation!</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Identify and isolate all power sources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Power</a:t>
            </a:r>
            <a:r>
              <a:rPr lang="en-US" sz="1200" kern="1200" baseline="0" dirty="0">
                <a:solidFill>
                  <a:schemeClr val="tx1"/>
                </a:solidFill>
                <a:effectLst/>
                <a:latin typeface="Tahoma" pitchFamily="34" charset="0"/>
                <a:ea typeface="ＭＳ Ｐゴシック" charset="0"/>
                <a:cs typeface="Tahoma" pitchFamily="34" charset="0"/>
              </a:rPr>
              <a:t> source may include the u</a:t>
            </a:r>
            <a:r>
              <a:rPr lang="en-US" sz="1200" kern="1200" dirty="0">
                <a:solidFill>
                  <a:schemeClr val="tx1"/>
                </a:solidFill>
                <a:effectLst/>
                <a:latin typeface="Tahoma" pitchFamily="34" charset="0"/>
                <a:ea typeface="ＭＳ Ｐゴシック" charset="0"/>
                <a:cs typeface="Tahoma" pitchFamily="34" charset="0"/>
              </a:rPr>
              <a:t>tility grid, PV circuits, batteries, generator, or other</a:t>
            </a:r>
            <a:r>
              <a:rPr lang="en-US" sz="1200" kern="1200" baseline="0" dirty="0">
                <a:solidFill>
                  <a:schemeClr val="tx1"/>
                </a:solidFill>
                <a:effectLst/>
                <a:latin typeface="Tahoma" pitchFamily="34" charset="0"/>
                <a:ea typeface="ＭＳ Ｐゴシック" charset="0"/>
                <a:cs typeface="Tahoma" pitchFamily="34" charset="0"/>
              </a:rPr>
              <a:t> </a:t>
            </a: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Leave all switches in the open / off position</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Remove fuses as needed</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Apply Lockout / </a:t>
            </a:r>
            <a:r>
              <a:rPr lang="en-US" sz="1200" kern="1200" dirty="0" err="1">
                <a:solidFill>
                  <a:schemeClr val="tx1"/>
                </a:solidFill>
                <a:effectLst/>
                <a:latin typeface="Tahoma" pitchFamily="34" charset="0"/>
                <a:ea typeface="ＭＳ Ｐゴシック" charset="0"/>
                <a:cs typeface="Tahoma" pitchFamily="34" charset="0"/>
              </a:rPr>
              <a:t>Tagout</a:t>
            </a:r>
            <a:r>
              <a:rPr lang="en-US" sz="1200" kern="1200" dirty="0">
                <a:solidFill>
                  <a:schemeClr val="tx1"/>
                </a:solidFill>
                <a:effectLst/>
                <a:latin typeface="Tahoma" pitchFamily="34" charset="0"/>
                <a:ea typeface="ＭＳ Ｐゴシック" charset="0"/>
                <a:cs typeface="Tahoma" pitchFamily="34" charset="0"/>
              </a:rPr>
              <a:t> - we will look at</a:t>
            </a:r>
            <a:r>
              <a:rPr lang="en-US" sz="1200" kern="1200" baseline="0" dirty="0">
                <a:solidFill>
                  <a:schemeClr val="tx1"/>
                </a:solidFill>
                <a:effectLst/>
                <a:latin typeface="Tahoma" pitchFamily="34" charset="0"/>
                <a:ea typeface="ＭＳ Ｐゴシック" charset="0"/>
                <a:cs typeface="Tahoma" pitchFamily="34" charset="0"/>
              </a:rPr>
              <a:t> application option in the next slides</a:t>
            </a:r>
            <a:endParaRPr lang="en-US" sz="1200" kern="1200" dirty="0">
              <a:solidFill>
                <a:schemeClr val="tx1"/>
              </a:solidFill>
              <a:effectLst/>
              <a:latin typeface="Tahoma" pitchFamily="34" charset="0"/>
              <a:ea typeface="ＭＳ Ｐゴシック" charset="0"/>
              <a:cs typeface="Tahoma" pitchFamily="34" charset="0"/>
            </a:endParaRPr>
          </a:p>
          <a:p>
            <a:endParaRPr lang="en-US" baseline="0"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26</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270679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OSHA and 70E require</a:t>
            </a:r>
            <a:r>
              <a:rPr lang="en-US" baseline="0" dirty="0"/>
              <a:t> LOTO to isolate hazard from location where work is being performed</a:t>
            </a:r>
            <a:endParaRPr lang="en-US" dirty="0"/>
          </a:p>
          <a:p>
            <a:pPr marL="171450" indent="-171450">
              <a:buFont typeface="Arial" charset="0"/>
              <a:buChar char="•"/>
            </a:pPr>
            <a:r>
              <a:rPr lang="en-US" dirty="0"/>
              <a:t>Equipment or circuits that are </a:t>
            </a:r>
            <a:r>
              <a:rPr lang="en-US" dirty="0" err="1"/>
              <a:t>deenergized</a:t>
            </a:r>
            <a:r>
              <a:rPr lang="en-US" dirty="0"/>
              <a:t> for work to be performed:</a:t>
            </a:r>
          </a:p>
          <a:p>
            <a:pPr marL="628650" lvl="1" indent="-171450">
              <a:buFont typeface="Arial" charset="0"/>
              <a:buChar char="•"/>
            </a:pPr>
            <a:r>
              <a:rPr lang="en-US" dirty="0"/>
              <a:t>Shall be rendered inoperative</a:t>
            </a:r>
          </a:p>
          <a:p>
            <a:pPr marL="628650" lvl="1" indent="-171450">
              <a:buFont typeface="Arial" charset="0"/>
              <a:buChar char="•"/>
            </a:pPr>
            <a:r>
              <a:rPr lang="en-US" dirty="0"/>
              <a:t>Shall have lock and tag at each disconnecting means</a:t>
            </a:r>
          </a:p>
          <a:p>
            <a:pPr marL="628650" lvl="1" indent="-171450">
              <a:buFont typeface="Arial" charset="0"/>
              <a:buChar char="•"/>
            </a:pPr>
            <a:r>
              <a:rPr lang="en-US" dirty="0"/>
              <a:t>Tags placed to identify the equipment or circuits being worked on</a:t>
            </a:r>
          </a:p>
          <a:p>
            <a:pPr marL="1085850" lvl="2" indent="-171450">
              <a:buFont typeface="Arial" charset="0"/>
              <a:buChar char="•"/>
            </a:pPr>
            <a:r>
              <a:rPr lang="en-US" dirty="0"/>
              <a:t>Statement to prohibit unauthorized operation and removal</a:t>
            </a:r>
          </a:p>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27</a:t>
            </a:fld>
            <a:endParaRPr lang="en-US"/>
          </a:p>
        </p:txBody>
      </p:sp>
    </p:spTree>
    <p:extLst>
      <p:ext uri="{BB962C8B-B14F-4D97-AF65-F5344CB8AC3E}">
        <p14:creationId xmlns:p14="http://schemas.microsoft.com/office/powerpoint/2010/main" val="1621504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Employer LOTO Responsibilities:</a:t>
            </a:r>
          </a:p>
          <a:p>
            <a:pPr marL="628650" lvl="1" indent="-171450">
              <a:buFont typeface="Arial" charset="0"/>
              <a:buChar char="•"/>
            </a:pPr>
            <a:r>
              <a:rPr lang="en-US" dirty="0"/>
              <a:t>Establish, document, and implement LOTO program</a:t>
            </a:r>
          </a:p>
          <a:p>
            <a:pPr marL="628650" lvl="1" indent="-171450">
              <a:buFont typeface="Arial" charset="0"/>
              <a:buChar char="•"/>
            </a:pPr>
            <a:r>
              <a:rPr lang="en-US" dirty="0"/>
              <a:t>Provide equipment necessary to execute LOTO</a:t>
            </a:r>
          </a:p>
          <a:p>
            <a:pPr marL="628650" lvl="1" indent="-171450">
              <a:buFont typeface="Arial" charset="0"/>
              <a:buChar char="•"/>
            </a:pPr>
            <a:r>
              <a:rPr lang="en-US" dirty="0"/>
              <a:t>Provide training to employees</a:t>
            </a:r>
          </a:p>
          <a:p>
            <a:pPr marL="628650" lvl="1" indent="-171450">
              <a:buFont typeface="Arial" charset="0"/>
              <a:buChar char="•"/>
            </a:pPr>
            <a:r>
              <a:rPr lang="en-US" dirty="0"/>
              <a:t>Audit execution of the procedures</a:t>
            </a:r>
          </a:p>
          <a:p>
            <a:pPr marL="628650" lvl="1" indent="-171450">
              <a:buFont typeface="Arial" charset="0"/>
              <a:buChar char="•"/>
            </a:pPr>
            <a:r>
              <a:rPr lang="en-US" dirty="0"/>
              <a:t>Audit the procedure for improvement opportunity and completeness</a:t>
            </a:r>
          </a:p>
          <a:p>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Employer should encourage a safety culture by having zero tolerance for de-energized circuits not being locked and tagged out. </a:t>
            </a:r>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28</a:t>
            </a:fld>
            <a:endParaRPr lang="en-US"/>
          </a:p>
        </p:txBody>
      </p:sp>
    </p:spTree>
    <p:extLst>
      <p:ext uri="{BB962C8B-B14F-4D97-AF65-F5344CB8AC3E}">
        <p14:creationId xmlns:p14="http://schemas.microsoft.com/office/powerpoint/2010/main" val="1870248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Padlocks are a very</a:t>
            </a:r>
            <a:r>
              <a:rPr lang="en-US" baseline="0" dirty="0"/>
              <a:t> common lock out method used </a:t>
            </a:r>
            <a:r>
              <a:rPr lang="en-US" dirty="0"/>
              <a:t>to ensure the circuit stays isolated by the person who applied the lock</a:t>
            </a:r>
            <a:endParaRPr lang="en-US" baseline="0" dirty="0"/>
          </a:p>
          <a:p>
            <a:pPr marL="171450" indent="-171450">
              <a:buFont typeface="Arial" charset="0"/>
              <a:buChar char="•"/>
            </a:pPr>
            <a:r>
              <a:rPr lang="en-US" baseline="0" dirty="0"/>
              <a:t>Most disconnects, service panel covers, PV inverters, and PV combiner boxes have a location where a lock can be easily applied </a:t>
            </a:r>
          </a:p>
          <a:p>
            <a:pPr marL="171450" indent="-171450">
              <a:buFont typeface="Arial" charset="0"/>
              <a:buChar char="•"/>
            </a:pPr>
            <a:r>
              <a:rPr lang="en-US" baseline="0" dirty="0"/>
              <a:t>Each employee should have their own key and lock to ensure it can not be removed without their knowledge</a:t>
            </a:r>
          </a:p>
          <a:p>
            <a:pPr marL="171450" indent="-171450">
              <a:buFont typeface="Arial" charset="0"/>
              <a:buChar char="•"/>
            </a:pPr>
            <a:r>
              <a:rPr lang="en-US" baseline="0" dirty="0"/>
              <a:t>Each lock should have employee's name and phone number so they can be easily contacted</a:t>
            </a:r>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29</a:t>
            </a:fld>
            <a:endParaRPr lang="en-US"/>
          </a:p>
        </p:txBody>
      </p:sp>
    </p:spTree>
    <p:extLst>
      <p:ext uri="{BB962C8B-B14F-4D97-AF65-F5344CB8AC3E}">
        <p14:creationId xmlns:p14="http://schemas.microsoft.com/office/powerpoint/2010/main" val="48275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371600" y="460375"/>
            <a:ext cx="4144963" cy="3108325"/>
          </a:xfrm>
          <a:noFill/>
          <a:ln w="9525">
            <a:solidFill>
              <a:srgbClr val="000000"/>
            </a:solidFill>
            <a:miter lim="800000"/>
            <a:headEnd/>
            <a:tailEnd/>
          </a:ln>
        </p:spPr>
      </p:sp>
      <p:sp>
        <p:nvSpPr>
          <p:cNvPr id="12291" name="Rectangle 3"/>
          <p:cNvSpPr>
            <a:spLocks noGrp="1" noChangeArrowheads="1"/>
          </p:cNvSpPr>
          <p:nvPr>
            <p:ph type="body" idx="1"/>
          </p:nvPr>
        </p:nvSpPr>
        <p:spPr>
          <a:xfrm>
            <a:off x="274320" y="3657600"/>
            <a:ext cx="6400800" cy="5380496"/>
          </a:xfrm>
          <a:solidFill>
            <a:srgbClr val="FFFFFF"/>
          </a:solidFill>
          <a:ln>
            <a:noFill/>
          </a:ln>
        </p:spPr>
        <p:txBody>
          <a:bodyPr>
            <a:normAutofit/>
          </a:bodyPr>
          <a:lstStyle/>
          <a:p>
            <a:pPr marL="171450" indent="-171450">
              <a:buFont typeface="Arial" charset="0"/>
              <a:buChar char="•"/>
            </a:pPr>
            <a:r>
              <a:rPr lang="en-US" baseline="0" dirty="0">
                <a:latin typeface="Tahoma" pitchFamily="34" charset="0"/>
              </a:rPr>
              <a:t>Explain how the mission of OSHA relates to electrical safety requirements</a:t>
            </a:r>
          </a:p>
          <a:p>
            <a:pPr marL="171450" indent="-171450">
              <a:buFont typeface="Arial" charset="0"/>
              <a:buChar char="•"/>
            </a:pPr>
            <a:r>
              <a:rPr lang="en-US" baseline="0" dirty="0">
                <a:latin typeface="Tahoma" pitchFamily="34" charset="0"/>
              </a:rPr>
              <a:t>Identify OSHA sections relating to electrical safety</a:t>
            </a:r>
          </a:p>
        </p:txBody>
      </p:sp>
      <p:sp>
        <p:nvSpPr>
          <p:cNvPr id="2" name="Slide Number Placeholder 1"/>
          <p:cNvSpPr>
            <a:spLocks noGrp="1"/>
          </p:cNvSpPr>
          <p:nvPr>
            <p:ph type="sldNum" sz="quarter" idx="10"/>
          </p:nvPr>
        </p:nvSpPr>
        <p:spPr/>
        <p:txBody>
          <a:bodyPr/>
          <a:lstStyle/>
          <a:p>
            <a:fld id="{F2044902-878F-B949-9CEA-0806CB61E298}" type="slidenum">
              <a:rPr lang="en-US" smtClean="0"/>
              <a:pPr/>
              <a:t>3</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622774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Hasps</a:t>
            </a:r>
            <a:r>
              <a:rPr lang="en-US" baseline="0" dirty="0"/>
              <a:t> are used so multiple technicians can apply their own lock to a single lock out point</a:t>
            </a:r>
          </a:p>
          <a:p>
            <a:pPr marL="171450" indent="-171450">
              <a:buFont typeface="Arial" charset="0"/>
              <a:buChar char="•"/>
            </a:pPr>
            <a:r>
              <a:rPr lang="en-US" baseline="0" dirty="0"/>
              <a:t>In order for the lock out to be removed, all technicians must have knowledge of it</a:t>
            </a:r>
          </a:p>
          <a:p>
            <a:pPr marL="171450" indent="-171450">
              <a:buFont typeface="Arial" charset="0"/>
              <a:buChar char="•"/>
            </a:pPr>
            <a:r>
              <a:rPr lang="en-US" baseline="0" dirty="0"/>
              <a:t>Most disconnects, service panel covers, PV inverters, and PV combiner boxes have a location where a hasp can be easily applied</a:t>
            </a:r>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30</a:t>
            </a:fld>
            <a:endParaRPr lang="en-US"/>
          </a:p>
        </p:txBody>
      </p:sp>
    </p:spTree>
    <p:extLst>
      <p:ext uri="{BB962C8B-B14F-4D97-AF65-F5344CB8AC3E}">
        <p14:creationId xmlns:p14="http://schemas.microsoft.com/office/powerpoint/2010/main" val="163409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Circuit breaker lock outs are available in numerous sizes and fit</a:t>
            </a:r>
            <a:r>
              <a:rPr lang="en-US" baseline="0" dirty="0"/>
              <a:t> options</a:t>
            </a:r>
          </a:p>
          <a:p>
            <a:pPr marL="628650" lvl="1" indent="-171450">
              <a:buFont typeface="Arial" charset="0"/>
              <a:buChar char="•"/>
            </a:pPr>
            <a:r>
              <a:rPr lang="en-US" baseline="0" dirty="0"/>
              <a:t>It is good to carry a variety of types in LOTO pouch</a:t>
            </a:r>
          </a:p>
          <a:p>
            <a:pPr marL="628650" lvl="1" indent="-171450">
              <a:buFont typeface="Arial" charset="0"/>
              <a:buChar char="•"/>
            </a:pPr>
            <a:r>
              <a:rPr lang="en-US" baseline="0" dirty="0"/>
              <a:t>Available for both single and multi-pole breakers</a:t>
            </a:r>
          </a:p>
          <a:p>
            <a:pPr marL="171450" indent="-171450">
              <a:buFont typeface="Arial" charset="0"/>
              <a:buChar char="•"/>
            </a:pPr>
            <a:r>
              <a:rPr lang="en-US" baseline="0" dirty="0"/>
              <a:t>Be sure to follow manufacturers instructions for application</a:t>
            </a:r>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31</a:t>
            </a:fld>
            <a:endParaRPr lang="en-US"/>
          </a:p>
        </p:txBody>
      </p:sp>
    </p:spTree>
    <p:extLst>
      <p:ext uri="{BB962C8B-B14F-4D97-AF65-F5344CB8AC3E}">
        <p14:creationId xmlns:p14="http://schemas.microsoft.com/office/powerpoint/2010/main" val="2135924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xfrm>
            <a:off x="1371600" y="457200"/>
            <a:ext cx="4144963" cy="3108325"/>
          </a:xfrm>
          <a:ln/>
        </p:spPr>
      </p:sp>
      <p:sp>
        <p:nvSpPr>
          <p:cNvPr id="43010" name="Notes Placeholder 2"/>
          <p:cNvSpPr>
            <a:spLocks noGrp="1"/>
          </p:cNvSpPr>
          <p:nvPr>
            <p:ph type="body" idx="1"/>
          </p:nvPr>
        </p:nvSpPr>
        <p:spPr>
          <a:xfrm>
            <a:off x="274320" y="3657600"/>
            <a:ext cx="6400800" cy="52793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LOTO procedures are also</a:t>
            </a:r>
            <a:r>
              <a:rPr lang="en-US" sz="1200" kern="1200" baseline="0" dirty="0">
                <a:solidFill>
                  <a:schemeClr val="tx1"/>
                </a:solidFill>
                <a:effectLst/>
                <a:latin typeface="Tahoma" pitchFamily="34" charset="0"/>
                <a:ea typeface="ＭＳ Ｐゴシック" charset="0"/>
                <a:cs typeface="Tahoma" pitchFamily="34" charset="0"/>
              </a:rPr>
              <a:t> applied to the PV array.</a:t>
            </a:r>
          </a:p>
          <a:p>
            <a:pPr marL="171450" indent="-17145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Each PV source circuit must be safely isolated to ensure equipment “downstream” is not energized during the installation</a:t>
            </a:r>
          </a:p>
          <a:p>
            <a:pPr marL="171450" indent="-17145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The application of LOTO must happen in coordination with the wiring of each PV source circuit</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Extension cord type lock-out devices can</a:t>
            </a:r>
            <a:r>
              <a:rPr lang="en-US" sz="1200" kern="1200" baseline="0" dirty="0">
                <a:solidFill>
                  <a:schemeClr val="tx1"/>
                </a:solidFill>
                <a:effectLst/>
                <a:latin typeface="Tahoma" pitchFamily="34" charset="0"/>
                <a:ea typeface="ＭＳ Ｐゴシック" charset="0"/>
                <a:cs typeface="Tahoma" pitchFamily="34" charset="0"/>
              </a:rPr>
              <a:t> be applied to</a:t>
            </a:r>
            <a:r>
              <a:rPr lang="en-US" sz="1200" kern="1200" dirty="0">
                <a:solidFill>
                  <a:schemeClr val="tx1"/>
                </a:solidFill>
                <a:effectLst/>
                <a:latin typeface="Tahoma" pitchFamily="34" charset="0"/>
                <a:ea typeface="ＭＳ Ｐゴシック" charset="0"/>
                <a:cs typeface="Tahoma" pitchFamily="34" charset="0"/>
              </a:rPr>
              <a:t> positive</a:t>
            </a:r>
            <a:r>
              <a:rPr lang="en-US" sz="1200" kern="1200" baseline="0" dirty="0">
                <a:solidFill>
                  <a:schemeClr val="tx1"/>
                </a:solidFill>
                <a:effectLst/>
                <a:latin typeface="Tahoma" pitchFamily="34" charset="0"/>
                <a:ea typeface="ＭＳ Ｐゴシック" charset="0"/>
                <a:cs typeface="Tahoma" pitchFamily="34" charset="0"/>
              </a:rPr>
              <a:t> and negative “</a:t>
            </a:r>
            <a:r>
              <a:rPr lang="en-US" sz="1200" kern="1200" dirty="0">
                <a:solidFill>
                  <a:schemeClr val="tx1"/>
                </a:solidFill>
                <a:effectLst/>
                <a:latin typeface="Tahoma" pitchFamily="34" charset="0"/>
                <a:ea typeface="ＭＳ Ｐゴシック" charset="0"/>
                <a:cs typeface="Tahoma" pitchFamily="34" charset="0"/>
              </a:rPr>
              <a:t>homeruns” to ensure series strings cannot get plugged in without the key holder for that lock being present</a:t>
            </a:r>
            <a:r>
              <a:rPr lang="en-US" sz="1200" kern="1200" baseline="0" dirty="0">
                <a:solidFill>
                  <a:schemeClr val="tx1"/>
                </a:solidFill>
                <a:effectLst/>
                <a:latin typeface="Tahoma" pitchFamily="34" charset="0"/>
                <a:ea typeface="ＭＳ Ｐゴシック" charset="0"/>
                <a:cs typeface="Tahoma" pitchFamily="34" charset="0"/>
              </a:rPr>
              <a:t> to</a:t>
            </a:r>
            <a:r>
              <a:rPr lang="en-US" sz="1200" kern="1200" dirty="0">
                <a:solidFill>
                  <a:schemeClr val="tx1"/>
                </a:solidFill>
                <a:effectLst/>
                <a:latin typeface="Tahoma" pitchFamily="34" charset="0"/>
                <a:ea typeface="ＭＳ Ｐゴシック" charset="0"/>
                <a:cs typeface="Tahoma" pitchFamily="34" charset="0"/>
              </a:rPr>
              <a:t> unlock AND plug</a:t>
            </a:r>
            <a:r>
              <a:rPr lang="en-US" sz="1200" kern="1200" baseline="0" dirty="0">
                <a:solidFill>
                  <a:schemeClr val="tx1"/>
                </a:solidFill>
                <a:effectLst/>
                <a:latin typeface="Tahoma" pitchFamily="34" charset="0"/>
                <a:ea typeface="ＭＳ Ｐゴシック" charset="0"/>
                <a:cs typeface="Tahoma" pitchFamily="34" charset="0"/>
              </a:rPr>
              <a:t> together</a:t>
            </a:r>
            <a:r>
              <a:rPr lang="en-US" sz="1200" kern="1200" dirty="0">
                <a:solidFill>
                  <a:schemeClr val="tx1"/>
                </a:solidFill>
                <a:effectLst/>
                <a:latin typeface="Tahoma" pitchFamily="34" charset="0"/>
                <a:ea typeface="ＭＳ Ｐゴシック" charset="0"/>
                <a:cs typeface="Tahoma" pitchFamily="34" charset="0"/>
              </a:rPr>
              <a:t> the quick-connects.  </a:t>
            </a:r>
          </a:p>
          <a:p>
            <a:r>
              <a:rPr lang="en-US" sz="1200" kern="1200" dirty="0">
                <a:solidFill>
                  <a:schemeClr val="tx1"/>
                </a:solidFill>
                <a:effectLst/>
                <a:latin typeface="Tahoma" pitchFamily="34" charset="0"/>
                <a:ea typeface="ＭＳ Ｐゴシック" charset="0"/>
                <a:cs typeface="Tahoma" pitchFamily="34" charset="0"/>
              </a:rPr>
              <a:t> </a:t>
            </a:r>
          </a:p>
          <a:p>
            <a:endParaRPr lang="en-US" b="1" baseline="0"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32</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2463686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xfrm>
            <a:off x="1371600" y="457200"/>
            <a:ext cx="4144963" cy="3108325"/>
          </a:xfrm>
          <a:ln/>
        </p:spPr>
      </p:sp>
      <p:sp>
        <p:nvSpPr>
          <p:cNvPr id="43010" name="Notes Placeholder 2"/>
          <p:cNvSpPr>
            <a:spLocks noGrp="1"/>
          </p:cNvSpPr>
          <p:nvPr>
            <p:ph type="body" idx="1"/>
          </p:nvPr>
        </p:nvSpPr>
        <p:spPr>
          <a:xfrm>
            <a:off x="274320" y="3657600"/>
            <a:ext cx="6400800" cy="52793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Another</a:t>
            </a:r>
            <a:r>
              <a:rPr lang="en-US" sz="1200" kern="1200" baseline="0" dirty="0">
                <a:solidFill>
                  <a:schemeClr val="tx1"/>
                </a:solidFill>
                <a:effectLst/>
                <a:latin typeface="Tahoma" pitchFamily="34" charset="0"/>
                <a:ea typeface="ＭＳ Ｐゴシック" charset="0"/>
                <a:cs typeface="Tahoma" pitchFamily="34" charset="0"/>
              </a:rPr>
              <a:t> option</a:t>
            </a:r>
            <a:r>
              <a:rPr lang="en-US" sz="1200" kern="1200" dirty="0">
                <a:solidFill>
                  <a:schemeClr val="tx1"/>
                </a:solidFill>
                <a:effectLst/>
                <a:latin typeface="Tahoma" pitchFamily="34" charset="0"/>
                <a:ea typeface="ＭＳ Ｐゴシック" charset="0"/>
                <a:cs typeface="Tahoma" pitchFamily="34" charset="0"/>
              </a:rPr>
              <a:t> to isolate PV source circuits, without using a lock,</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is to make ‘dummy’ quick-connect plugs with a tag on them— the tag will remind the PV installer that they cannot plug in the homeruns until all personnel are finished with their related work</a:t>
            </a:r>
            <a:r>
              <a:rPr lang="en-US" sz="1200" b="1" kern="1200" dirty="0">
                <a:solidFill>
                  <a:schemeClr val="tx1"/>
                </a:solidFill>
                <a:effectLst/>
                <a:latin typeface="Tahoma" pitchFamily="34" charset="0"/>
                <a:ea typeface="ＭＳ Ｐゴシック" charset="0"/>
                <a:cs typeface="Tahoma" pitchFamily="34" charset="0"/>
              </a:rPr>
              <a:t>.  </a:t>
            </a: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b="0" baseline="0" dirty="0">
                <a:latin typeface="Tahoma" pitchFamily="34" charset="0"/>
              </a:rPr>
              <a:t>Application of </a:t>
            </a:r>
            <a:r>
              <a:rPr lang="en-US" b="0" baseline="0" dirty="0" err="1">
                <a:latin typeface="Tahoma" pitchFamily="34" charset="0"/>
              </a:rPr>
              <a:t>Tagout</a:t>
            </a:r>
            <a:r>
              <a:rPr lang="en-US" b="0" baseline="0" dirty="0">
                <a:latin typeface="Tahoma" pitchFamily="34" charset="0"/>
              </a:rPr>
              <a:t> without lock is only permitted by OSHA if lock cannot be applied or if employer can demonstrate the tag provides safety equivalent of a lock</a:t>
            </a:r>
          </a:p>
          <a:p>
            <a:pPr marL="171450" indent="-171450">
              <a:buFont typeface="Arial" charset="0"/>
              <a:buChar char="•"/>
            </a:pPr>
            <a:r>
              <a:rPr lang="en-US" b="0" baseline="0" dirty="0">
                <a:latin typeface="Tahoma" pitchFamily="34" charset="0"/>
              </a:rPr>
              <a:t>Additional safety measure required if applying </a:t>
            </a:r>
            <a:r>
              <a:rPr lang="en-US" b="0" baseline="0" dirty="0" err="1">
                <a:latin typeface="Tahoma" pitchFamily="34" charset="0"/>
              </a:rPr>
              <a:t>tagout</a:t>
            </a:r>
            <a:r>
              <a:rPr lang="en-US" b="0" baseline="0" dirty="0">
                <a:latin typeface="Tahoma" pitchFamily="34" charset="0"/>
              </a:rPr>
              <a:t> only</a:t>
            </a:r>
          </a:p>
          <a:p>
            <a:pPr marL="628650" lvl="1" indent="-171450">
              <a:buFont typeface="Arial" charset="0"/>
              <a:buChar char="•"/>
            </a:pPr>
            <a:r>
              <a:rPr lang="en-US" b="0" baseline="0" dirty="0">
                <a:latin typeface="Tahoma" pitchFamily="34" charset="0"/>
              </a:rPr>
              <a:t>Removal of isolating fuses</a:t>
            </a:r>
          </a:p>
          <a:p>
            <a:pPr marL="628650" lvl="1" indent="-171450">
              <a:buFont typeface="Arial" charset="0"/>
              <a:buChar char="•"/>
            </a:pPr>
            <a:r>
              <a:rPr lang="en-US" b="0" baseline="0" dirty="0">
                <a:latin typeface="Tahoma" pitchFamily="34" charset="0"/>
              </a:rPr>
              <a:t>Opening an additional isolating disconnect </a:t>
            </a:r>
          </a:p>
          <a:p>
            <a:endParaRPr lang="en-US" b="1" baseline="0"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33</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518431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320800" y="276225"/>
            <a:ext cx="4419600" cy="3314700"/>
          </a:xfrm>
          <a:ln/>
        </p:spPr>
      </p:sp>
      <p:sp>
        <p:nvSpPr>
          <p:cNvPr id="49155" name="Rectangle 3"/>
          <p:cNvSpPr>
            <a:spLocks noGrp="1" noChangeArrowheads="1"/>
          </p:cNvSpPr>
          <p:nvPr>
            <p:ph type="body" idx="1"/>
          </p:nvPr>
        </p:nvSpPr>
        <p:spPr>
          <a:xfrm>
            <a:off x="863601" y="3911918"/>
            <a:ext cx="5181600" cy="32908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171450" indent="-171450" eaLnBrk="1" hangingPunct="1">
              <a:buFont typeface="Arial" charset="0"/>
              <a:buChar char="•"/>
            </a:pPr>
            <a:r>
              <a:rPr lang="en-US" altLang="ja-JP" baseline="0" dirty="0">
                <a:latin typeface="Tahoma" pitchFamily="34" charset="0"/>
              </a:rPr>
              <a:t>This simplified schematic (grounding conductors are not shown) is used to demonstrate the application of LOTO applied to the PV array</a:t>
            </a:r>
          </a:p>
          <a:p>
            <a:pPr marL="171450" indent="-171450" eaLnBrk="1" hangingPunct="1">
              <a:buFont typeface="Arial" charset="0"/>
              <a:buChar char="•"/>
            </a:pPr>
            <a:r>
              <a:rPr lang="en-US" altLang="ja-JP" baseline="0" dirty="0">
                <a:latin typeface="Tahoma" pitchFamily="34" charset="0"/>
              </a:rPr>
              <a:t>Note that lock and tag are applied to the homeruns going to the junction box to ensure the worker is not exposed to the PV array power source.</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altLang="ja-JP" baseline="0" dirty="0">
                <a:latin typeface="Tahoma" pitchFamily="34" charset="0"/>
              </a:rPr>
              <a:t>Also lock and tag are applied to the energized side on the PV array </a:t>
            </a:r>
            <a:r>
              <a:rPr lang="en-US" sz="1200" dirty="0">
                <a:latin typeface="Tahoma"/>
                <a:cs typeface="Tahoma"/>
              </a:rPr>
              <a:t>to prevent wiring mistakes, such as short circuit.</a:t>
            </a:r>
            <a:endParaRPr lang="en-US" altLang="ja-JP" baseline="0" dirty="0">
              <a:latin typeface="Tahoma" pitchFamily="34" charset="0"/>
            </a:endParaRPr>
          </a:p>
          <a:p>
            <a:pPr marL="171450" indent="-171450" eaLnBrk="1" hangingPunct="1">
              <a:buFont typeface="Arial" charset="0"/>
              <a:buChar char="•"/>
            </a:pPr>
            <a:r>
              <a:rPr lang="en-US" altLang="ja-JP" baseline="0" dirty="0">
                <a:latin typeface="Tahoma" pitchFamily="34" charset="0"/>
              </a:rPr>
              <a:t>Prewiring homeruns to a locked out disconnect (possibly integrated into a combiner box) is another option for larger systems where multiple PV source circuits must be installed and safely managed </a:t>
            </a:r>
          </a:p>
        </p:txBody>
      </p:sp>
      <p:sp>
        <p:nvSpPr>
          <p:cNvPr id="5" name="TextBox 4"/>
          <p:cNvSpPr txBox="1"/>
          <p:nvPr/>
        </p:nvSpPr>
        <p:spPr>
          <a:xfrm>
            <a:off x="105366" y="24110"/>
            <a:ext cx="838691" cy="369332"/>
          </a:xfrm>
          <a:prstGeom prst="rect">
            <a:avLst/>
          </a:prstGeom>
          <a:noFill/>
        </p:spPr>
        <p:txBody>
          <a:bodyPr wrap="none" rtlCol="0">
            <a:spAutoFit/>
          </a:bodyPr>
          <a:lstStyle/>
          <a:p>
            <a:r>
              <a:rPr lang="en-US" sz="1800">
                <a:latin typeface="Tahoma" charset="0"/>
                <a:ea typeface="Tahoma" charset="0"/>
                <a:cs typeface="Tahoma" charset="0"/>
              </a:rPr>
              <a:t>Wiring</a:t>
            </a:r>
          </a:p>
        </p:txBody>
      </p:sp>
    </p:spTree>
    <p:extLst>
      <p:ext uri="{BB962C8B-B14F-4D97-AF65-F5344CB8AC3E}">
        <p14:creationId xmlns:p14="http://schemas.microsoft.com/office/powerpoint/2010/main" val="1496077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xfrm>
            <a:off x="1371600" y="457200"/>
            <a:ext cx="4143375" cy="3108325"/>
          </a:xfrm>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 typeface="Arial" charset="0"/>
              <a:buChar char="•"/>
            </a:pPr>
            <a:r>
              <a:rPr lang="en-US" dirty="0">
                <a:latin typeface="Tahoma" pitchFamily="34" charset="0"/>
              </a:rPr>
              <a:t>The most common PV system configuration is the grid-direct system. </a:t>
            </a:r>
          </a:p>
          <a:p>
            <a:pPr marL="171450" indent="-171450" eaLnBrk="1" hangingPunct="1">
              <a:buFont typeface="Arial" charset="0"/>
              <a:buChar char="•"/>
            </a:pPr>
            <a:r>
              <a:rPr lang="en-US" dirty="0">
                <a:latin typeface="Tahoma" pitchFamily="34" charset="0"/>
              </a:rPr>
              <a:t>Energy goes straight from the PV array into the inverter, which changes the DC electricity into AC electricity. </a:t>
            </a:r>
          </a:p>
          <a:p>
            <a:pPr marL="171450" indent="-171450" eaLnBrk="1" hangingPunct="1">
              <a:buFont typeface="Arial" charset="0"/>
              <a:buChar char="•"/>
            </a:pPr>
            <a:r>
              <a:rPr lang="en-US" dirty="0">
                <a:latin typeface="Tahoma" pitchFamily="34" charset="0"/>
              </a:rPr>
              <a:t>This AC electricity then flows into an AC service panel to operate any active loads,</a:t>
            </a:r>
            <a:r>
              <a:rPr lang="en-US" baseline="0" dirty="0">
                <a:latin typeface="Tahoma" pitchFamily="34" charset="0"/>
              </a:rPr>
              <a:t> </a:t>
            </a:r>
            <a:r>
              <a:rPr lang="en-US" dirty="0">
                <a:latin typeface="Tahoma" pitchFamily="34" charset="0"/>
              </a:rPr>
              <a:t>extra energy is</a:t>
            </a:r>
            <a:r>
              <a:rPr lang="en-US" baseline="0" dirty="0">
                <a:latin typeface="Tahoma" pitchFamily="34" charset="0"/>
              </a:rPr>
              <a:t> exported</a:t>
            </a:r>
            <a:r>
              <a:rPr lang="en-US" dirty="0">
                <a:latin typeface="Tahoma" pitchFamily="34" charset="0"/>
              </a:rPr>
              <a:t> onto the utility grid.</a:t>
            </a:r>
          </a:p>
          <a:p>
            <a:pPr marL="171450" indent="-171450" eaLnBrk="1" hangingPunct="1">
              <a:buFont typeface="Arial" charset="0"/>
              <a:buChar char="•"/>
            </a:pPr>
            <a:r>
              <a:rPr lang="en-US" dirty="0">
                <a:latin typeface="Tahoma" pitchFamily="34" charset="0"/>
              </a:rPr>
              <a:t>When the amount of energy being produced by the PV system is less than the total AC load, electricity from the grid is</a:t>
            </a:r>
            <a:r>
              <a:rPr lang="en-US" baseline="0" dirty="0">
                <a:latin typeface="Tahoma" pitchFamily="34" charset="0"/>
              </a:rPr>
              <a:t> used </a:t>
            </a:r>
            <a:r>
              <a:rPr lang="en-US" dirty="0">
                <a:latin typeface="Tahoma" pitchFamily="34" charset="0"/>
              </a:rPr>
              <a:t>to make up the difference. </a:t>
            </a:r>
          </a:p>
          <a:p>
            <a:pPr marL="171450" indent="-171450" eaLnBrk="1" hangingPunct="1">
              <a:buFont typeface="Arial" charset="0"/>
              <a:buChar char="•"/>
            </a:pPr>
            <a:r>
              <a:rPr lang="en-US" dirty="0">
                <a:latin typeface="Tahoma" pitchFamily="34" charset="0"/>
              </a:rPr>
              <a:t>When the PV system is not producing anything, such as at night, all of the electricity comes from the utility grid.</a:t>
            </a:r>
          </a:p>
          <a:p>
            <a:pPr marL="171450" indent="-171450" eaLnBrk="1" hangingPunct="1">
              <a:buFont typeface="Arial" charset="0"/>
              <a:buChar char="•"/>
            </a:pPr>
            <a:r>
              <a:rPr lang="en-US" dirty="0">
                <a:latin typeface="Tahoma" pitchFamily="34" charset="0"/>
              </a:rPr>
              <a:t>A grid-direct</a:t>
            </a:r>
            <a:r>
              <a:rPr lang="en-US" baseline="0" dirty="0">
                <a:latin typeface="Tahoma" pitchFamily="34" charset="0"/>
              </a:rPr>
              <a:t> system </a:t>
            </a:r>
            <a:r>
              <a:rPr lang="en-US" dirty="0">
                <a:latin typeface="Tahoma" pitchFamily="34" charset="0"/>
              </a:rPr>
              <a:t>eliminates the batteries</a:t>
            </a:r>
            <a:r>
              <a:rPr lang="en-US" baseline="0" dirty="0">
                <a:latin typeface="Tahoma" pitchFamily="34" charset="0"/>
              </a:rPr>
              <a:t> </a:t>
            </a:r>
            <a:r>
              <a:rPr lang="en-US" dirty="0">
                <a:latin typeface="Tahoma" pitchFamily="34" charset="0"/>
              </a:rPr>
              <a:t>and associated maintenance and cost, but requires the grid to be present to function.</a:t>
            </a:r>
          </a:p>
          <a:p>
            <a:pPr marL="171450" indent="-171450" eaLnBrk="1" hangingPunct="1">
              <a:buFont typeface="Arial" charset="0"/>
              <a:buChar char="•"/>
            </a:pPr>
            <a:r>
              <a:rPr lang="en-US" baseline="0" dirty="0">
                <a:latin typeface="Tahoma" pitchFamily="34" charset="0"/>
              </a:rPr>
              <a:t>W</a:t>
            </a:r>
            <a:r>
              <a:rPr lang="en-US" dirty="0">
                <a:latin typeface="Tahoma" pitchFamily="34" charset="0"/>
              </a:rPr>
              <a:t>hen the grid goes down (a utility failure, brownout, or blackout) the grid-direct inverter is designed</a:t>
            </a:r>
            <a:r>
              <a:rPr lang="en-US" baseline="0" dirty="0">
                <a:latin typeface="Tahoma" pitchFamily="34" charset="0"/>
              </a:rPr>
              <a:t> and listed</a:t>
            </a:r>
            <a:r>
              <a:rPr lang="en-US" dirty="0">
                <a:latin typeface="Tahoma" pitchFamily="34" charset="0"/>
              </a:rPr>
              <a:t> to shut off instantly in order to ensure that no electricity will be sent out onto the utility lines where it could endanger linemen. </a:t>
            </a:r>
          </a:p>
          <a:p>
            <a:pPr marL="171450" indent="-171450" eaLnBrk="1" hangingPunct="1">
              <a:buFont typeface="Arial" charset="0"/>
              <a:buChar char="•"/>
            </a:pPr>
            <a:r>
              <a:rPr lang="en-US" dirty="0">
                <a:latin typeface="Tahoma" pitchFamily="34" charset="0"/>
              </a:rPr>
              <a:t>In order to have electricity when the grid is down, a system must have a back-up</a:t>
            </a:r>
            <a:r>
              <a:rPr lang="en-US" baseline="0" dirty="0">
                <a:latin typeface="Tahoma" pitchFamily="34" charset="0"/>
              </a:rPr>
              <a:t> loads panel and </a:t>
            </a:r>
            <a:r>
              <a:rPr lang="en-US" dirty="0">
                <a:latin typeface="Tahoma" pitchFamily="34" charset="0"/>
              </a:rPr>
              <a:t>energy storage equipment</a:t>
            </a:r>
          </a:p>
          <a:p>
            <a:pPr marL="171450" indent="-171450" eaLnBrk="1" hangingPunct="1">
              <a:buFont typeface="Arial" charset="0"/>
              <a:buChar char="•"/>
            </a:pPr>
            <a:r>
              <a:rPr lang="en-US" baseline="0" dirty="0">
                <a:latin typeface="Tahoma" pitchFamily="34" charset="0"/>
              </a:rPr>
              <a:t>Isolate all power sources before performing work - may include PV array, utility grid, or other</a:t>
            </a:r>
          </a:p>
          <a:p>
            <a:pPr marL="171450" indent="-171450" eaLnBrk="1" hangingPunct="1">
              <a:buFont typeface="Arial" charset="0"/>
              <a:buChar char="•"/>
            </a:pPr>
            <a:endParaRPr lang="en-US" dirty="0">
              <a:latin typeface="Tahoma" pitchFamily="34" charset="0"/>
            </a:endParaRPr>
          </a:p>
        </p:txBody>
      </p:sp>
      <p:sp>
        <p:nvSpPr>
          <p:cNvPr id="5" name="Rectangle 2"/>
          <p:cNvSpPr>
            <a:spLocks noGrp="1" noChangeArrowheads="1"/>
          </p:cNvSpPr>
          <p:nvPr>
            <p:ph type="hdr" sz="quarter"/>
          </p:nvPr>
        </p:nvSpPr>
        <p:spPr>
          <a:xfrm>
            <a:off x="0" y="0"/>
            <a:ext cx="3606326" cy="4603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3600">
                <a:solidFill>
                  <a:schemeClr val="tx1"/>
                </a:solidFill>
                <a:latin typeface="Arial" pitchFamily="34" charset="0"/>
                <a:ea typeface="MS PGothic" pitchFamily="34" charset="-128"/>
              </a:defRPr>
            </a:lvl1pPr>
            <a:lvl2pPr marL="742950" indent="-285750" defTabSz="922338" eaLnBrk="0" hangingPunct="0">
              <a:defRPr sz="3600">
                <a:solidFill>
                  <a:schemeClr val="tx1"/>
                </a:solidFill>
                <a:latin typeface="Arial" pitchFamily="34" charset="0"/>
                <a:ea typeface="MS PGothic" pitchFamily="34" charset="-128"/>
              </a:defRPr>
            </a:lvl2pPr>
            <a:lvl3pPr marL="1143000" indent="-228600" defTabSz="922338" eaLnBrk="0" hangingPunct="0">
              <a:defRPr sz="3600">
                <a:solidFill>
                  <a:schemeClr val="tx1"/>
                </a:solidFill>
                <a:latin typeface="Arial" pitchFamily="34" charset="0"/>
                <a:ea typeface="MS PGothic" pitchFamily="34" charset="-128"/>
              </a:defRPr>
            </a:lvl3pPr>
            <a:lvl4pPr marL="1600200" indent="-228600" defTabSz="922338" eaLnBrk="0" hangingPunct="0">
              <a:defRPr sz="3600">
                <a:solidFill>
                  <a:schemeClr val="tx1"/>
                </a:solidFill>
                <a:latin typeface="Arial" pitchFamily="34" charset="0"/>
                <a:ea typeface="MS PGothic" pitchFamily="34" charset="-128"/>
              </a:defRPr>
            </a:lvl4pPr>
            <a:lvl5pPr marL="2057400" indent="-228600" defTabSz="922338" eaLnBrk="0" hangingPunct="0">
              <a:defRPr sz="3600">
                <a:solidFill>
                  <a:schemeClr val="tx1"/>
                </a:solidFill>
                <a:latin typeface="Arial" pitchFamily="34" charset="0"/>
                <a:ea typeface="MS PGothic" pitchFamily="34" charset="-128"/>
              </a:defRPr>
            </a:lvl5pPr>
            <a:lvl6pPr marL="25146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6pPr>
            <a:lvl7pPr marL="29718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7pPr>
            <a:lvl8pPr marL="34290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8pPr>
            <a:lvl9pPr marL="38862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9pPr>
          </a:lstStyle>
          <a:p>
            <a:r>
              <a:rPr lang="en-US" sz="1200">
                <a:latin typeface="Tahoma"/>
              </a:rPr>
              <a:t>Solar Electric Safety</a:t>
            </a:r>
            <a:endParaRPr lang="en-US" sz="1200" dirty="0">
              <a:latin typeface="Tahoma"/>
            </a:endParaRPr>
          </a:p>
        </p:txBody>
      </p:sp>
    </p:spTree>
    <p:extLst>
      <p:ext uri="{BB962C8B-B14F-4D97-AF65-F5344CB8AC3E}">
        <p14:creationId xmlns:p14="http://schemas.microsoft.com/office/powerpoint/2010/main" val="1984923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xfrm>
            <a:off x="1371600" y="457200"/>
            <a:ext cx="4143375" cy="3108325"/>
          </a:xfrm>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171450" indent="-171450" eaLnBrk="1" hangingPunct="1">
              <a:buFont typeface="Arial" charset="0"/>
              <a:buChar char="•"/>
            </a:pPr>
            <a:r>
              <a:rPr lang="en-US" baseline="0" dirty="0">
                <a:latin typeface="Tahoma" pitchFamily="34" charset="0"/>
              </a:rPr>
              <a:t>Battery-based off-grid system (no utility grid)</a:t>
            </a:r>
          </a:p>
          <a:p>
            <a:pPr marL="628650" lvl="1" indent="-171450" eaLnBrk="1" hangingPunct="1">
              <a:buFont typeface="Arial" charset="0"/>
              <a:buChar char="•"/>
            </a:pPr>
            <a:r>
              <a:rPr lang="en-US" baseline="0" dirty="0">
                <a:latin typeface="Tahoma" pitchFamily="34" charset="0"/>
              </a:rPr>
              <a:t>Review power flow of an operating off-grid system </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Inverter/charger can output AC power if connected to the battery bank </a:t>
            </a:r>
            <a:r>
              <a:rPr lang="en-US" altLang="ja-JP" baseline="0" dirty="0">
                <a:latin typeface="Tahoma" pitchFamily="34" charset="0"/>
              </a:rPr>
              <a:t>and it can also convert the AC into DC to charge the batteries and operate DC loads.</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Back-up energy sources, such as a generator, are frequently installed with stand-alone systems for times when there</a:t>
            </a:r>
            <a:r>
              <a:rPr lang="ja-JP" altLang="en-US" baseline="0" dirty="0">
                <a:latin typeface="Tahoma" pitchFamily="34" charset="0"/>
              </a:rPr>
              <a:t>’</a:t>
            </a:r>
            <a:r>
              <a:rPr lang="en-US" altLang="ja-JP" baseline="0" dirty="0">
                <a:latin typeface="Tahoma" pitchFamily="34" charset="0"/>
              </a:rPr>
              <a:t>s not enough sunshine to operate all of the loads and keep the batteries charged with just the PV array.</a:t>
            </a:r>
            <a:endParaRPr lang="en-US" baseline="0" dirty="0">
              <a:latin typeface="Tahoma" pitchFamily="34" charset="0"/>
            </a:endParaRPr>
          </a:p>
          <a:p>
            <a:pPr marL="171450" indent="-171450" eaLnBrk="1" hangingPunct="1">
              <a:buFont typeface="Arial" charset="0"/>
              <a:buChar char="•"/>
            </a:pPr>
            <a:r>
              <a:rPr lang="en-US" baseline="0" dirty="0">
                <a:latin typeface="Tahoma" pitchFamily="34" charset="0"/>
              </a:rPr>
              <a:t>Isolate all power sources before performing work - may include battery bank, PV array, generator, or other</a:t>
            </a:r>
          </a:p>
          <a:p>
            <a:pPr eaLnBrk="1" hangingPunct="1"/>
            <a:endParaRPr lang="en-US" baseline="0" dirty="0">
              <a:latin typeface="Tahoma" pitchFamily="34" charset="0"/>
            </a:endParaRPr>
          </a:p>
        </p:txBody>
      </p:sp>
      <p:sp>
        <p:nvSpPr>
          <p:cNvPr id="5" name="Rectangle 2"/>
          <p:cNvSpPr>
            <a:spLocks noGrp="1" noChangeArrowheads="1"/>
          </p:cNvSpPr>
          <p:nvPr>
            <p:ph type="hdr" sz="quarter"/>
          </p:nvPr>
        </p:nvSpPr>
        <p:spPr>
          <a:xfrm>
            <a:off x="0" y="0"/>
            <a:ext cx="3606326" cy="4603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3600">
                <a:solidFill>
                  <a:schemeClr val="tx1"/>
                </a:solidFill>
                <a:latin typeface="Arial" pitchFamily="34" charset="0"/>
                <a:ea typeface="MS PGothic" pitchFamily="34" charset="-128"/>
              </a:defRPr>
            </a:lvl1pPr>
            <a:lvl2pPr marL="742950" indent="-285750" defTabSz="922338" eaLnBrk="0" hangingPunct="0">
              <a:defRPr sz="3600">
                <a:solidFill>
                  <a:schemeClr val="tx1"/>
                </a:solidFill>
                <a:latin typeface="Arial" pitchFamily="34" charset="0"/>
                <a:ea typeface="MS PGothic" pitchFamily="34" charset="-128"/>
              </a:defRPr>
            </a:lvl2pPr>
            <a:lvl3pPr marL="1143000" indent="-228600" defTabSz="922338" eaLnBrk="0" hangingPunct="0">
              <a:defRPr sz="3600">
                <a:solidFill>
                  <a:schemeClr val="tx1"/>
                </a:solidFill>
                <a:latin typeface="Arial" pitchFamily="34" charset="0"/>
                <a:ea typeface="MS PGothic" pitchFamily="34" charset="-128"/>
              </a:defRPr>
            </a:lvl3pPr>
            <a:lvl4pPr marL="1600200" indent="-228600" defTabSz="922338" eaLnBrk="0" hangingPunct="0">
              <a:defRPr sz="3600">
                <a:solidFill>
                  <a:schemeClr val="tx1"/>
                </a:solidFill>
                <a:latin typeface="Arial" pitchFamily="34" charset="0"/>
                <a:ea typeface="MS PGothic" pitchFamily="34" charset="-128"/>
              </a:defRPr>
            </a:lvl4pPr>
            <a:lvl5pPr marL="2057400" indent="-228600" defTabSz="922338" eaLnBrk="0" hangingPunct="0">
              <a:defRPr sz="3600">
                <a:solidFill>
                  <a:schemeClr val="tx1"/>
                </a:solidFill>
                <a:latin typeface="Arial" pitchFamily="34" charset="0"/>
                <a:ea typeface="MS PGothic" pitchFamily="34" charset="-128"/>
              </a:defRPr>
            </a:lvl5pPr>
            <a:lvl6pPr marL="25146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6pPr>
            <a:lvl7pPr marL="29718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7pPr>
            <a:lvl8pPr marL="34290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8pPr>
            <a:lvl9pPr marL="38862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9pPr>
          </a:lstStyle>
          <a:p>
            <a:r>
              <a:rPr lang="en-US" sz="1200">
                <a:latin typeface="Tahoma"/>
              </a:rPr>
              <a:t>Solar Electric Safety</a:t>
            </a:r>
            <a:endParaRPr lang="en-US" sz="1200" dirty="0">
              <a:latin typeface="Tahoma"/>
            </a:endParaRPr>
          </a:p>
        </p:txBody>
      </p:sp>
    </p:spTree>
    <p:extLst>
      <p:ext uri="{BB962C8B-B14F-4D97-AF65-F5344CB8AC3E}">
        <p14:creationId xmlns:p14="http://schemas.microsoft.com/office/powerpoint/2010/main" val="1597064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4963" cy="3108325"/>
          </a:xfrm>
        </p:spPr>
      </p:sp>
      <p:sp>
        <p:nvSpPr>
          <p:cNvPr id="3" name="Notes Placeholder 2"/>
          <p:cNvSpPr>
            <a:spLocks noGrp="1"/>
          </p:cNvSpPr>
          <p:nvPr>
            <p:ph type="body" idx="1"/>
          </p:nvPr>
        </p:nvSpPr>
        <p:spPr>
          <a:xfrm>
            <a:off x="274320" y="3657600"/>
            <a:ext cx="6400800" cy="5279366"/>
          </a:xfrm>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Follow proper LOTO</a:t>
            </a:r>
            <a:r>
              <a:rPr lang="en-US" sz="1200" kern="1200" baseline="0" dirty="0">
                <a:solidFill>
                  <a:schemeClr val="tx1"/>
                </a:solidFill>
                <a:effectLst/>
                <a:latin typeface="Tahoma" pitchFamily="34" charset="0"/>
                <a:ea typeface="ＭＳ Ｐゴシック" charset="0"/>
                <a:cs typeface="Tahoma" pitchFamily="34" charset="0"/>
              </a:rPr>
              <a:t> procedures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Identify all electrical energy sources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Notify affected employees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Isolate (open disconnecting device)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Consider stored electrical energy</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Inverter capacitors, read manual</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Apply lockout/</a:t>
            </a:r>
            <a:r>
              <a:rPr lang="en-US" sz="1200" kern="1200" dirty="0" err="1">
                <a:solidFill>
                  <a:schemeClr val="tx1"/>
                </a:solidFill>
                <a:effectLst/>
                <a:latin typeface="Tahoma" pitchFamily="34" charset="0"/>
                <a:ea typeface="ＭＳ Ｐゴシック" charset="0"/>
                <a:cs typeface="Tahoma" pitchFamily="34" charset="0"/>
              </a:rPr>
              <a:t>tagout</a:t>
            </a:r>
            <a:r>
              <a:rPr lang="en-US" sz="1200" kern="1200" dirty="0">
                <a:solidFill>
                  <a:schemeClr val="tx1"/>
                </a:solidFill>
                <a:effectLst/>
                <a:latin typeface="Tahoma" pitchFamily="34" charset="0"/>
                <a:ea typeface="ＭＳ Ｐゴシック" charset="0"/>
                <a:cs typeface="Tahoma" pitchFamily="34" charset="0"/>
              </a:rPr>
              <a:t> (LOTO) devices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Verify meter on known voltage source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Verify each circuit is de-energized (no voltage)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Re-verify meter on known source</a:t>
            </a:r>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Solar Electric Safety</a:t>
            </a:r>
          </a:p>
        </p:txBody>
      </p:sp>
    </p:spTree>
    <p:extLst>
      <p:ext uri="{BB962C8B-B14F-4D97-AF65-F5344CB8AC3E}">
        <p14:creationId xmlns:p14="http://schemas.microsoft.com/office/powerpoint/2010/main" val="3375633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320800" y="276225"/>
            <a:ext cx="4419600" cy="3314700"/>
          </a:xfrm>
          <a:ln/>
        </p:spPr>
      </p:sp>
      <p:sp>
        <p:nvSpPr>
          <p:cNvPr id="49155" name="Rectangle 3"/>
          <p:cNvSpPr>
            <a:spLocks noGrp="1" noChangeArrowheads="1"/>
          </p:cNvSpPr>
          <p:nvPr>
            <p:ph type="body" idx="1"/>
          </p:nvPr>
        </p:nvSpPr>
        <p:spPr>
          <a:xfrm>
            <a:off x="863601" y="3911918"/>
            <a:ext cx="5181600" cy="32908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buFont typeface="Arial" charset="0"/>
              <a:buChar char="•"/>
            </a:pPr>
            <a:r>
              <a:rPr lang="en-US" altLang="ja-JP" baseline="0" dirty="0">
                <a:latin typeface="Tahoma" pitchFamily="34" charset="0"/>
              </a:rPr>
              <a:t>Review simplified schematic (no grounding shown) of a residential size grid-direct PV system.</a:t>
            </a:r>
          </a:p>
          <a:p>
            <a:pPr marL="628650" lvl="1" indent="-171450" eaLnBrk="1" hangingPunct="1">
              <a:buFont typeface="Arial" charset="0"/>
              <a:buChar char="•"/>
            </a:pPr>
            <a:r>
              <a:rPr lang="en-US" baseline="0" dirty="0">
                <a:latin typeface="Tahoma" pitchFamily="34" charset="0"/>
              </a:rPr>
              <a:t>LOTO applied to PV source circuit homeruns, both positive and negative</a:t>
            </a:r>
          </a:p>
          <a:p>
            <a:pPr marL="628650" lvl="1" indent="-171450" eaLnBrk="1" hangingPunct="1">
              <a:buFont typeface="Arial" charset="0"/>
              <a:buChar char="•"/>
            </a:pPr>
            <a:r>
              <a:rPr lang="en-US" baseline="0" dirty="0">
                <a:latin typeface="Tahoma" pitchFamily="34" charset="0"/>
              </a:rPr>
              <a:t>LOTO installed with pad lock on DC disconnect and AC disconnect</a:t>
            </a:r>
          </a:p>
          <a:p>
            <a:pPr marL="628650" lvl="1" indent="-171450" eaLnBrk="1" hangingPunct="1">
              <a:buFont typeface="Arial" charset="0"/>
              <a:buChar char="•"/>
            </a:pPr>
            <a:r>
              <a:rPr lang="en-US" baseline="0" dirty="0">
                <a:latin typeface="Tahoma" pitchFamily="34" charset="0"/>
              </a:rPr>
              <a:t>LOTO is also applied to circuit breaker of inverter output circuit and main service panel breaker</a:t>
            </a:r>
          </a:p>
          <a:p>
            <a:pPr marL="171450" indent="-171450" eaLnBrk="1" hangingPunct="1">
              <a:buFont typeface="Arial" charset="0"/>
              <a:buChar char="•"/>
            </a:pPr>
            <a:r>
              <a:rPr lang="en-US" baseline="0" dirty="0">
                <a:latin typeface="Tahoma" pitchFamily="34" charset="0"/>
              </a:rPr>
              <a:t>It is critical that LOTO be applied to the correct locations to ensure equipment being working on is de-energized, this can vary depending on system specifics and task being performed.</a:t>
            </a:r>
          </a:p>
          <a:p>
            <a:pPr eaLnBrk="1" hangingPunct="1"/>
            <a:endParaRPr lang="en-US" baseline="0" dirty="0">
              <a:latin typeface="Tahoma" pitchFamily="34" charset="0"/>
            </a:endParaRPr>
          </a:p>
        </p:txBody>
      </p:sp>
      <p:sp>
        <p:nvSpPr>
          <p:cNvPr id="5" name="TextBox 4"/>
          <p:cNvSpPr txBox="1"/>
          <p:nvPr/>
        </p:nvSpPr>
        <p:spPr>
          <a:xfrm>
            <a:off x="105366" y="24110"/>
            <a:ext cx="838691" cy="369332"/>
          </a:xfrm>
          <a:prstGeom prst="rect">
            <a:avLst/>
          </a:prstGeom>
          <a:noFill/>
        </p:spPr>
        <p:txBody>
          <a:bodyPr wrap="none" rtlCol="0">
            <a:spAutoFit/>
          </a:bodyPr>
          <a:lstStyle/>
          <a:p>
            <a:r>
              <a:rPr lang="en-US" sz="1800">
                <a:latin typeface="Tahoma" charset="0"/>
                <a:ea typeface="Tahoma" charset="0"/>
                <a:cs typeface="Tahoma" charset="0"/>
              </a:rPr>
              <a:t>Wiring</a:t>
            </a:r>
          </a:p>
        </p:txBody>
      </p:sp>
    </p:spTree>
    <p:extLst>
      <p:ext uri="{BB962C8B-B14F-4D97-AF65-F5344CB8AC3E}">
        <p14:creationId xmlns:p14="http://schemas.microsoft.com/office/powerpoint/2010/main" val="1992409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755775" y="328613"/>
            <a:ext cx="3462338" cy="2597150"/>
          </a:xfrm>
          <a:ln/>
        </p:spPr>
      </p:sp>
      <p:sp>
        <p:nvSpPr>
          <p:cNvPr id="16386" name="Rectangle 3"/>
          <p:cNvSpPr>
            <a:spLocks noGrp="1" noChangeArrowheads="1"/>
          </p:cNvSpPr>
          <p:nvPr>
            <p:ph type="body" idx="1"/>
          </p:nvPr>
        </p:nvSpPr>
        <p:spPr>
          <a:xfrm>
            <a:off x="359794" y="3019240"/>
            <a:ext cx="6273482" cy="4340784"/>
          </a:xfrm>
          <a:noFill/>
          <a:ln w="9525">
            <a:noFill/>
            <a:miter lim="800000"/>
            <a:headEnd/>
            <a:tailEnd/>
          </a:ln>
          <a:effectLst/>
          <a:extLst/>
        </p:spPr>
        <p:txBody>
          <a:bodyPr vert="horz" wrap="square" lIns="91319" tIns="45659" rIns="91319" bIns="45659" numCol="1" anchor="t" anchorCtr="0" compatLnSpc="1">
            <a:prstTxWarp prst="textNoShape">
              <a:avLst/>
            </a:prstTxWarp>
            <a:normAutofit/>
          </a:bodyPr>
          <a:lstStyle/>
          <a:p>
            <a:pPr marL="171450" indent="-171450" eaLnBrk="1" hangingPunct="1">
              <a:spcAft>
                <a:spcPts val="600"/>
              </a:spcAft>
              <a:buFont typeface="Arial" charset="0"/>
              <a:buChar char="•"/>
            </a:pPr>
            <a:r>
              <a:rPr lang="en-US" dirty="0"/>
              <a:t>A DC Ground Fault occurs</a:t>
            </a:r>
            <a:r>
              <a:rPr lang="en-US" baseline="0" dirty="0"/>
              <a:t> when a current carrying </a:t>
            </a:r>
            <a:r>
              <a:rPr lang="en-US" dirty="0"/>
              <a:t>PV circuit conductor inadvertently </a:t>
            </a:r>
            <a:r>
              <a:rPr lang="en-US" dirty="0">
                <a:solidFill>
                  <a:srgbClr val="000000"/>
                </a:solidFill>
              </a:rPr>
              <a:t>makes contact with one of the following:</a:t>
            </a:r>
          </a:p>
          <a:p>
            <a:pPr marL="628650" lvl="1" indent="-171450" eaLnBrk="1" hangingPunct="1">
              <a:spcAft>
                <a:spcPts val="600"/>
              </a:spcAft>
              <a:buFont typeface="Arial" charset="0"/>
              <a:buChar char="•"/>
            </a:pPr>
            <a:r>
              <a:rPr lang="en-US" sz="2600" dirty="0">
                <a:solidFill>
                  <a:srgbClr val="000000"/>
                </a:solidFill>
              </a:rPr>
              <a:t>Grounding conductor</a:t>
            </a:r>
          </a:p>
          <a:p>
            <a:pPr marL="628650" lvl="1" indent="-171450" eaLnBrk="1" hangingPunct="1">
              <a:spcAft>
                <a:spcPts val="600"/>
              </a:spcAft>
              <a:buFont typeface="Arial" charset="0"/>
              <a:buChar char="•"/>
            </a:pPr>
            <a:r>
              <a:rPr lang="en-US" sz="2600" dirty="0">
                <a:solidFill>
                  <a:srgbClr val="000000"/>
                </a:solidFill>
              </a:rPr>
              <a:t>Metal enclosure</a:t>
            </a:r>
          </a:p>
          <a:p>
            <a:pPr marL="628650" lvl="1" indent="-171450" eaLnBrk="1" hangingPunct="1">
              <a:spcAft>
                <a:spcPts val="600"/>
              </a:spcAft>
              <a:buFont typeface="Arial" charset="0"/>
              <a:buChar char="•"/>
            </a:pPr>
            <a:r>
              <a:rPr lang="en-US" sz="2600" dirty="0">
                <a:solidFill>
                  <a:srgbClr val="000000"/>
                </a:solidFill>
              </a:rPr>
              <a:t>Racking system</a:t>
            </a:r>
          </a:p>
          <a:p>
            <a:pPr marL="628650" lvl="1" indent="-171450" eaLnBrk="1" hangingPunct="1">
              <a:spcAft>
                <a:spcPts val="600"/>
              </a:spcAft>
              <a:buFont typeface="Arial" charset="0"/>
              <a:buChar char="•"/>
            </a:pPr>
            <a:r>
              <a:rPr lang="en-US" sz="2600" dirty="0">
                <a:solidFill>
                  <a:srgbClr val="000000"/>
                </a:solidFill>
              </a:rPr>
              <a:t>Metal conduit</a:t>
            </a:r>
          </a:p>
          <a:p>
            <a:pPr marL="628650" lvl="1" indent="-171450" eaLnBrk="1" hangingPunct="1">
              <a:spcAft>
                <a:spcPts val="600"/>
              </a:spcAft>
              <a:buFont typeface="Arial" charset="0"/>
              <a:buChar char="•"/>
            </a:pPr>
            <a:r>
              <a:rPr lang="en-US" sz="2600" dirty="0">
                <a:solidFill>
                  <a:srgbClr val="000000"/>
                </a:solidFill>
              </a:rPr>
              <a:t>PV module frame</a:t>
            </a:r>
          </a:p>
        </p:txBody>
      </p:sp>
      <p:sp>
        <p:nvSpPr>
          <p:cNvPr id="2" name="Header Placeholder 1"/>
          <p:cNvSpPr>
            <a:spLocks noGrp="1"/>
          </p:cNvSpPr>
          <p:nvPr>
            <p:ph type="hdr" sz="quarter" idx="10"/>
          </p:nvPr>
        </p:nvSpPr>
        <p:spPr/>
        <p:txBody>
          <a:bodyPr/>
          <a:lstStyle/>
          <a:p>
            <a:pPr>
              <a:defRPr/>
            </a:pPr>
            <a:r>
              <a:rPr lang="en-US"/>
              <a:t>Solar Electric Safety</a:t>
            </a:r>
          </a:p>
        </p:txBody>
      </p:sp>
    </p:spTree>
    <p:extLst>
      <p:ext uri="{BB962C8B-B14F-4D97-AF65-F5344CB8AC3E}">
        <p14:creationId xmlns:p14="http://schemas.microsoft.com/office/powerpoint/2010/main" val="150194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371600" y="460375"/>
            <a:ext cx="4144963" cy="3108325"/>
          </a:xfrm>
          <a:noFill/>
          <a:ln w="9525">
            <a:solidFill>
              <a:srgbClr val="000000"/>
            </a:solidFill>
            <a:miter lim="800000"/>
            <a:headEnd/>
            <a:tailEnd/>
          </a:ln>
        </p:spPr>
      </p:sp>
      <p:sp>
        <p:nvSpPr>
          <p:cNvPr id="12291" name="Rectangle 3"/>
          <p:cNvSpPr>
            <a:spLocks noGrp="1" noChangeArrowheads="1"/>
          </p:cNvSpPr>
          <p:nvPr>
            <p:ph type="body" idx="1"/>
          </p:nvPr>
        </p:nvSpPr>
        <p:spPr>
          <a:xfrm>
            <a:off x="274320" y="3657600"/>
            <a:ext cx="6400800" cy="5380496"/>
          </a:xfrm>
          <a:solidFill>
            <a:srgbClr val="FFFFFF"/>
          </a:solidFill>
          <a:ln>
            <a:noFill/>
          </a:ln>
        </p:spPr>
        <p:txBody>
          <a:bodyPr>
            <a:normAutofit/>
          </a:bodyPr>
          <a:lstStyle/>
          <a:p>
            <a:pPr marL="171450" indent="-171450">
              <a:buFont typeface="Arial" charset="0"/>
              <a:buChar char="•"/>
            </a:pPr>
            <a:r>
              <a:rPr lang="en-US" baseline="0" dirty="0">
                <a:latin typeface="Tahoma" pitchFamily="34" charset="0"/>
              </a:rPr>
              <a:t>Explain how NFPA 70E and NFPA 70 NEC are related to OSHA</a:t>
            </a:r>
          </a:p>
          <a:p>
            <a:pPr marL="171450" indent="-171450">
              <a:buFont typeface="Arial" charset="0"/>
              <a:buChar char="•"/>
            </a:pPr>
            <a:r>
              <a:rPr lang="en-US" baseline="0" dirty="0">
                <a:latin typeface="Tahoma" pitchFamily="34" charset="0"/>
              </a:rPr>
              <a:t>Explain how NFPA 70E and NFPA 70 NEC apply to electrical safety</a:t>
            </a:r>
          </a:p>
        </p:txBody>
      </p:sp>
      <p:sp>
        <p:nvSpPr>
          <p:cNvPr id="2" name="Slide Number Placeholder 1"/>
          <p:cNvSpPr>
            <a:spLocks noGrp="1"/>
          </p:cNvSpPr>
          <p:nvPr>
            <p:ph type="sldNum" sz="quarter" idx="10"/>
          </p:nvPr>
        </p:nvSpPr>
        <p:spPr/>
        <p:txBody>
          <a:bodyPr/>
          <a:lstStyle/>
          <a:p>
            <a:fld id="{F2044902-878F-B949-9CEA-0806CB61E298}" type="slidenum">
              <a:rPr lang="en-US" smtClean="0"/>
              <a:pPr/>
              <a:t>4</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016429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60463" y="457200"/>
            <a:ext cx="4606925" cy="3455988"/>
          </a:xfrm>
          <a:ln/>
        </p:spPr>
      </p:sp>
      <p:sp>
        <p:nvSpPr>
          <p:cNvPr id="18434" name="Rectangle 3"/>
          <p:cNvSpPr>
            <a:spLocks noGrp="1" noChangeArrowheads="1"/>
          </p:cNvSpPr>
          <p:nvPr>
            <p:ph type="body" idx="1"/>
          </p:nvPr>
        </p:nvSpPr>
        <p:spPr>
          <a:xfrm>
            <a:off x="270496" y="4015965"/>
            <a:ext cx="6383685" cy="5071354"/>
          </a:xfrm>
          <a:noFill/>
          <a:ln w="9525">
            <a:noFill/>
            <a:miter lim="800000"/>
            <a:headEnd/>
            <a:tailEnd/>
          </a:ln>
          <a:effectLst/>
          <a:extLst/>
        </p:spPr>
        <p:txBody>
          <a:bodyPr vert="horz" wrap="square" lIns="91319" tIns="45659" rIns="91319" bIns="45659" numCol="1" anchor="t" anchorCtr="0" compatLnSpc="1">
            <a:prstTxWarp prst="textNoShape">
              <a:avLst/>
            </a:prstTxWarp>
            <a:normAutofit/>
          </a:bodyPr>
          <a:lstStyle/>
          <a:p>
            <a:pPr marL="171450" indent="-171450">
              <a:buFont typeface="Arial" charset="0"/>
              <a:buChar char="•"/>
            </a:pPr>
            <a:r>
              <a:rPr lang="en-US" dirty="0"/>
              <a:t>There are many possible causes of ground-faults</a:t>
            </a:r>
            <a:r>
              <a:rPr lang="en-US" baseline="0" dirty="0"/>
              <a:t> - ground fault are typically due to a design or installation error</a:t>
            </a:r>
          </a:p>
          <a:p>
            <a:pPr marL="628650" lvl="1" indent="-171450">
              <a:buFont typeface="Arial" charset="0"/>
              <a:buChar char="•"/>
            </a:pPr>
            <a:r>
              <a:rPr lang="en-US" dirty="0"/>
              <a:t>Damaged conductor installation</a:t>
            </a:r>
          </a:p>
          <a:p>
            <a:pPr marL="628650" lvl="1" indent="-171450">
              <a:buFont typeface="Arial" charset="0"/>
              <a:buChar char="•"/>
            </a:pPr>
            <a:r>
              <a:rPr lang="en-US" dirty="0"/>
              <a:t>Nicked or chaffed wires</a:t>
            </a:r>
          </a:p>
          <a:p>
            <a:pPr marL="171450" indent="-171450">
              <a:buFont typeface="Arial" charset="0"/>
              <a:buChar char="•"/>
            </a:pPr>
            <a:r>
              <a:rPr lang="en-US" dirty="0"/>
              <a:t>Pinched wires between module frames and mounting structure</a:t>
            </a:r>
          </a:p>
          <a:p>
            <a:pPr marL="171450" indent="-171450">
              <a:buFont typeface="Arial" charset="0"/>
              <a:buChar char="•"/>
            </a:pPr>
            <a:r>
              <a:rPr lang="en-US" dirty="0"/>
              <a:t>Thermal movement – expansion and contraction</a:t>
            </a:r>
          </a:p>
          <a:p>
            <a:pPr marL="628650" lvl="1" indent="-171450">
              <a:buFont typeface="Arial" charset="0"/>
              <a:buChar char="•"/>
            </a:pPr>
            <a:r>
              <a:rPr lang="en-US" dirty="0"/>
              <a:t>Improperly supported conduit</a:t>
            </a:r>
          </a:p>
          <a:p>
            <a:pPr marL="628650" lvl="1" indent="-171450">
              <a:buFont typeface="Arial" charset="0"/>
              <a:buChar char="•"/>
            </a:pPr>
            <a:r>
              <a:rPr lang="en-US" dirty="0"/>
              <a:t>Sharp wire bends</a:t>
            </a:r>
          </a:p>
          <a:p>
            <a:pPr marL="628650" lvl="1" indent="-171450">
              <a:buFont typeface="Arial" charset="0"/>
              <a:buChar char="•"/>
            </a:pPr>
            <a:r>
              <a:rPr lang="en-US" dirty="0"/>
              <a:t>Sharp edges</a:t>
            </a:r>
          </a:p>
          <a:p>
            <a:pPr marL="171450" indent="-171450">
              <a:buFont typeface="Arial" charset="0"/>
              <a:buChar char="•"/>
            </a:pPr>
            <a:r>
              <a:rPr lang="en-US" dirty="0"/>
              <a:t>Junction box or conduit filling with water</a:t>
            </a:r>
          </a:p>
          <a:p>
            <a:pPr marL="171450" indent="-171450">
              <a:buFont typeface="Arial" charset="0"/>
              <a:buChar char="•"/>
            </a:pPr>
            <a:r>
              <a:rPr lang="en-US" dirty="0"/>
              <a:t>Ground-fault protection (GFP) must be provided per NEC by a ground-fault detection and interruption device (GFDI)</a:t>
            </a:r>
          </a:p>
          <a:p>
            <a:endParaRPr lang="en-US" dirty="0"/>
          </a:p>
          <a:p>
            <a:endParaRPr lang="en-US" dirty="0"/>
          </a:p>
        </p:txBody>
      </p:sp>
      <p:sp>
        <p:nvSpPr>
          <p:cNvPr id="2" name="Header Placeholder 1"/>
          <p:cNvSpPr>
            <a:spLocks noGrp="1"/>
          </p:cNvSpPr>
          <p:nvPr>
            <p:ph type="hdr" sz="quarter" idx="10"/>
          </p:nvPr>
        </p:nvSpPr>
        <p:spPr/>
        <p:txBody>
          <a:bodyPr/>
          <a:lstStyle/>
          <a:p>
            <a:pPr>
              <a:defRPr/>
            </a:pPr>
            <a:r>
              <a:rPr lang="en-US"/>
              <a:t>Solar Electric Safety</a:t>
            </a:r>
          </a:p>
        </p:txBody>
      </p:sp>
    </p:spTree>
    <p:extLst>
      <p:ext uri="{BB962C8B-B14F-4D97-AF65-F5344CB8AC3E}">
        <p14:creationId xmlns:p14="http://schemas.microsoft.com/office/powerpoint/2010/main" val="1519469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425575" y="460375"/>
            <a:ext cx="4062413" cy="3048000"/>
          </a:xfrm>
          <a:ln/>
        </p:spPr>
      </p:sp>
      <p:sp>
        <p:nvSpPr>
          <p:cNvPr id="57346" name="Rectangle 3"/>
          <p:cNvSpPr>
            <a:spLocks noGrp="1" noChangeArrowheads="1"/>
          </p:cNvSpPr>
          <p:nvPr>
            <p:ph type="body" idx="1"/>
          </p:nvPr>
        </p:nvSpPr>
        <p:spPr>
          <a:xfrm>
            <a:off x="270496" y="3704096"/>
            <a:ext cx="6383685" cy="5383224"/>
          </a:xfrm>
          <a:noFill/>
          <a:ln w="9525">
            <a:noFill/>
            <a:miter lim="800000"/>
            <a:headEnd/>
            <a:tailEnd/>
          </a:ln>
          <a:effectLst/>
          <a:extLst/>
        </p:spPr>
        <p:txBody>
          <a:bodyPr vert="horz" wrap="square" lIns="91319" tIns="45659" rIns="91319" bIns="45659" numCol="1" anchor="t" anchorCtr="0" compatLnSpc="1">
            <a:prstTxWarp prst="textNoShape">
              <a:avLst/>
            </a:prstTxWarp>
            <a:normAutofit/>
          </a:bodyPr>
          <a:lstStyle/>
          <a:p>
            <a:pPr marL="171450" indent="-171450">
              <a:buFont typeface="Arial" charset="0"/>
              <a:buChar char="•"/>
            </a:pPr>
            <a:r>
              <a:rPr lang="en-US" dirty="0"/>
              <a:t>Arc-faults are different than ground-faults. There are two types of arc-faults – series and parallel.  </a:t>
            </a:r>
          </a:p>
          <a:p>
            <a:pPr marL="171450" indent="-171450">
              <a:buFont typeface="Arial" charset="0"/>
              <a:buChar char="•"/>
            </a:pPr>
            <a:r>
              <a:rPr lang="en-US" dirty="0"/>
              <a:t>A series arc-fault occurs when a high-resistance point occurs in a current-carrying circuit</a:t>
            </a:r>
          </a:p>
          <a:p>
            <a:pPr marL="628650" lvl="1" indent="-171450">
              <a:buFont typeface="Arial" charset="0"/>
              <a:buChar char="•"/>
            </a:pPr>
            <a:r>
              <a:rPr lang="en-US" dirty="0"/>
              <a:t>The connection loses good continuity but the flow of current isn</a:t>
            </a:r>
            <a:r>
              <a:rPr lang="en-US" altLang="en-US" dirty="0"/>
              <a:t>’</a:t>
            </a:r>
            <a:r>
              <a:rPr lang="en-US" dirty="0"/>
              <a:t>t stopped – rather it arcs across the failure point, generating enormous amounts of heat very quickly.  </a:t>
            </a:r>
          </a:p>
          <a:p>
            <a:pPr marL="628650" lvl="1" indent="-171450">
              <a:buFont typeface="Arial" charset="0"/>
              <a:buChar char="•"/>
            </a:pPr>
            <a:r>
              <a:rPr lang="en-US" dirty="0"/>
              <a:t>Because the current in the circuit is not different than normal, overcurrent protection devices don</a:t>
            </a:r>
            <a:r>
              <a:rPr lang="en-US" altLang="en-US" dirty="0"/>
              <a:t>’</a:t>
            </a:r>
            <a:r>
              <a:rPr lang="en-US" dirty="0"/>
              <a:t>t help, nor does ground-fault protection, since the fault isn</a:t>
            </a:r>
            <a:r>
              <a:rPr lang="en-US" altLang="en-US" dirty="0"/>
              <a:t>’</a:t>
            </a:r>
            <a:r>
              <a:rPr lang="en-US" dirty="0"/>
              <a:t>t to ground. </a:t>
            </a:r>
          </a:p>
          <a:p>
            <a:pPr marL="628650" lvl="1" indent="-171450">
              <a:buFont typeface="Arial" charset="0"/>
              <a:buChar char="•"/>
            </a:pPr>
            <a:r>
              <a:rPr lang="en-US" dirty="0"/>
              <a:t>As</a:t>
            </a:r>
            <a:r>
              <a:rPr lang="en-US" baseline="0" dirty="0"/>
              <a:t> a result,</a:t>
            </a:r>
            <a:r>
              <a:rPr lang="en-US" dirty="0"/>
              <a:t> undetected arc-faults are very likely to cause a fire.</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In some cases the arc will burn itself open, consuming the conductor so much that a gap is formed and the arc extinguished.  Unfortunately, even if the conductor</a:t>
            </a:r>
            <a:r>
              <a:rPr lang="en-US" baseline="0" dirty="0"/>
              <a:t> does burn open, </a:t>
            </a:r>
            <a:r>
              <a:rPr lang="en-US" dirty="0"/>
              <a:t>there is the possibility of a fire continuing. </a:t>
            </a:r>
          </a:p>
          <a:p>
            <a:pPr marL="171450" indent="-171450">
              <a:buFont typeface="Arial" charset="0"/>
              <a:buChar char="•"/>
            </a:pPr>
            <a:r>
              <a:rPr lang="en-US" dirty="0"/>
              <a:t>Parallel arc-faults occur between two current-carrying conductors.  In many cases it is much like a short circuit, except that there is an arc (and the intense heat it creates) involved.</a:t>
            </a:r>
          </a:p>
          <a:p>
            <a:r>
              <a:rPr lang="en-US" dirty="0"/>
              <a:t> </a:t>
            </a:r>
          </a:p>
        </p:txBody>
      </p:sp>
      <p:sp>
        <p:nvSpPr>
          <p:cNvPr id="2" name="Header Placeholder 1"/>
          <p:cNvSpPr>
            <a:spLocks noGrp="1"/>
          </p:cNvSpPr>
          <p:nvPr>
            <p:ph type="hdr" sz="quarter" idx="10"/>
          </p:nvPr>
        </p:nvSpPr>
        <p:spPr/>
        <p:txBody>
          <a:bodyPr/>
          <a:lstStyle/>
          <a:p>
            <a:pPr>
              <a:defRPr/>
            </a:pPr>
            <a:r>
              <a:rPr lang="en-US"/>
              <a:t>Solar Electric Safety</a:t>
            </a:r>
          </a:p>
        </p:txBody>
      </p:sp>
    </p:spTree>
    <p:extLst>
      <p:ext uri="{BB962C8B-B14F-4D97-AF65-F5344CB8AC3E}">
        <p14:creationId xmlns:p14="http://schemas.microsoft.com/office/powerpoint/2010/main" val="1223482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Common causes</a:t>
            </a:r>
            <a:r>
              <a:rPr lang="en-US" baseline="0" dirty="0"/>
              <a:t> of arc faults include:</a:t>
            </a:r>
            <a:endParaRPr lang="en-US" dirty="0"/>
          </a:p>
          <a:p>
            <a:pPr marL="628650" lvl="1" indent="-171450">
              <a:buFont typeface="Arial" charset="0"/>
              <a:buChar char="•"/>
            </a:pPr>
            <a:r>
              <a:rPr lang="en-US" dirty="0"/>
              <a:t>Loose wire terminations</a:t>
            </a:r>
          </a:p>
          <a:p>
            <a:pPr marL="1085850" lvl="2" indent="-171450">
              <a:buFont typeface="Arial" charset="0"/>
              <a:buChar char="•"/>
            </a:pPr>
            <a:r>
              <a:rPr lang="en-US" dirty="0"/>
              <a:t>Torque terminals to specification! </a:t>
            </a:r>
          </a:p>
          <a:p>
            <a:pPr marL="628650" lvl="1" indent="-171450">
              <a:buFont typeface="Arial" charset="0"/>
              <a:buChar char="•"/>
            </a:pPr>
            <a:r>
              <a:rPr lang="en-US" dirty="0"/>
              <a:t>Improper connections</a:t>
            </a:r>
          </a:p>
          <a:p>
            <a:pPr marL="1085850" lvl="2" indent="-171450">
              <a:buFont typeface="Arial" charset="0"/>
              <a:buChar char="•"/>
            </a:pPr>
            <a:r>
              <a:rPr lang="en-US" dirty="0"/>
              <a:t>Loose PV quick connectors</a:t>
            </a:r>
          </a:p>
          <a:p>
            <a:pPr marL="1085850" lvl="2" indent="-171450">
              <a:buFont typeface="Arial" charset="0"/>
              <a:buChar char="•"/>
            </a:pPr>
            <a:r>
              <a:rPr lang="en-US" dirty="0"/>
              <a:t>Incorrectly made crimps</a:t>
            </a:r>
          </a:p>
          <a:p>
            <a:pPr marL="1085850" lvl="2" indent="-171450">
              <a:buFont typeface="Arial" charset="0"/>
              <a:buChar char="•"/>
            </a:pPr>
            <a:r>
              <a:rPr lang="en-US" dirty="0"/>
              <a:t>Manufacturing defects</a:t>
            </a:r>
          </a:p>
          <a:p>
            <a:pPr marL="171450" indent="-171450">
              <a:buFont typeface="Arial" charset="0"/>
              <a:buChar char="•"/>
            </a:pPr>
            <a:r>
              <a:rPr lang="en-US" dirty="0"/>
              <a:t>Arc-fault protection is required per NEC for most PV Systems</a:t>
            </a:r>
          </a:p>
          <a:p>
            <a:pPr marL="628650" lvl="1" indent="-171450">
              <a:buFont typeface="Arial" charset="0"/>
              <a:buChar char="•"/>
            </a:pPr>
            <a:r>
              <a:rPr lang="en-US" dirty="0"/>
              <a:t>Introduced in 2011 Code cycle,</a:t>
            </a:r>
            <a:r>
              <a:rPr lang="en-US" baseline="0" dirty="0"/>
              <a:t> so most</a:t>
            </a:r>
            <a:r>
              <a:rPr lang="en-US" dirty="0"/>
              <a:t> older systems do not have it</a:t>
            </a:r>
          </a:p>
          <a:p>
            <a:pPr marL="628650" lvl="1" indent="-171450">
              <a:buFont typeface="Arial" charset="0"/>
              <a:buChar char="•"/>
            </a:pPr>
            <a:r>
              <a:rPr lang="en-US" dirty="0"/>
              <a:t>Many existing large (MW) systems do not have</a:t>
            </a:r>
          </a:p>
          <a:p>
            <a:pPr marL="1085850" lvl="2" indent="-171450">
              <a:buFont typeface="Arial" charset="0"/>
              <a:buChar char="•"/>
            </a:pPr>
            <a:r>
              <a:rPr lang="en-US" dirty="0"/>
              <a:t>With a central inverter, an arc-fault detecting combiner box is a good option. Some inverter manufacturers have their own arc-fault detecting combiner boxes which they have tested with their central inverter. </a:t>
            </a:r>
          </a:p>
        </p:txBody>
      </p:sp>
      <p:sp>
        <p:nvSpPr>
          <p:cNvPr id="6" name="Header Placeholder 5"/>
          <p:cNvSpPr>
            <a:spLocks noGrp="1"/>
          </p:cNvSpPr>
          <p:nvPr>
            <p:ph type="hdr" sz="quarter" idx="10"/>
          </p:nvPr>
        </p:nvSpPr>
        <p:spPr/>
        <p:txBody>
          <a:bodyPr/>
          <a:lstStyle/>
          <a:p>
            <a:pPr>
              <a:defRPr/>
            </a:pPr>
            <a:r>
              <a:rPr lang="en-US"/>
              <a:t>Solar Electric Safety</a:t>
            </a:r>
          </a:p>
        </p:txBody>
      </p:sp>
    </p:spTree>
    <p:extLst>
      <p:ext uri="{BB962C8B-B14F-4D97-AF65-F5344CB8AC3E}">
        <p14:creationId xmlns:p14="http://schemas.microsoft.com/office/powerpoint/2010/main" val="365751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1371600" y="457200"/>
            <a:ext cx="4143375" cy="3108325"/>
          </a:xfrm>
          <a:ln/>
        </p:spPr>
      </p:sp>
      <p:sp>
        <p:nvSpPr>
          <p:cNvPr id="32772" name="Rectangle 3"/>
          <p:cNvSpPr>
            <a:spLocks noGrp="1" noChangeArrowheads="1"/>
          </p:cNvSpPr>
          <p:nvPr>
            <p:ph type="body" idx="1"/>
          </p:nvPr>
        </p:nvSpPr>
        <p:spPr>
          <a:xfrm>
            <a:off x="382588" y="4022723"/>
            <a:ext cx="6127750" cy="50085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171450" indent="-171450" eaLnBrk="1" hangingPunct="1">
              <a:buFont typeface="Arial" charset="0"/>
              <a:buChar char="•"/>
            </a:pPr>
            <a:r>
              <a:rPr lang="en-US" baseline="0" dirty="0">
                <a:latin typeface="Tahoma" pitchFamily="34" charset="0"/>
              </a:rPr>
              <a:t>Equipment grounding is absolutely necessary on all PV systems. </a:t>
            </a:r>
          </a:p>
          <a:p>
            <a:pPr marL="171450" indent="-171450" eaLnBrk="1" hangingPunct="1">
              <a:buFont typeface="Arial" charset="0"/>
              <a:buChar char="•"/>
            </a:pPr>
            <a:r>
              <a:rPr lang="en-US" baseline="0" dirty="0">
                <a:latin typeface="Tahoma" pitchFamily="34" charset="0"/>
              </a:rPr>
              <a:t>Equipment grounding conductors (EGC) are wires or conductive paths used to bond together all non-current-carrying, exposed metal parts of the entire PV system to ground, including:</a:t>
            </a:r>
          </a:p>
          <a:p>
            <a:pPr marL="628650" lvl="1" indent="-171450" eaLnBrk="1" hangingPunct="1">
              <a:buFont typeface="Arial" charset="0"/>
              <a:buChar char="•"/>
            </a:pPr>
            <a:r>
              <a:rPr lang="en-US" baseline="0" dirty="0">
                <a:latin typeface="Tahoma" pitchFamily="34" charset="0"/>
              </a:rPr>
              <a:t>Metal frames of PV modules</a:t>
            </a:r>
          </a:p>
          <a:p>
            <a:pPr marL="628650" lvl="1" indent="-171450" eaLnBrk="1" hangingPunct="1">
              <a:buFont typeface="Arial" charset="0"/>
              <a:buChar char="•"/>
            </a:pPr>
            <a:r>
              <a:rPr lang="en-US" baseline="0" dirty="0">
                <a:latin typeface="Tahoma" pitchFamily="34" charset="0"/>
              </a:rPr>
              <a:t>Metal racking and array mounting components</a:t>
            </a:r>
          </a:p>
          <a:p>
            <a:pPr marL="628650" lvl="1" indent="-171450" eaLnBrk="1" hangingPunct="1">
              <a:buFont typeface="Arial" charset="0"/>
              <a:buChar char="•"/>
            </a:pPr>
            <a:r>
              <a:rPr lang="en-US" baseline="0" dirty="0">
                <a:latin typeface="Tahoma" pitchFamily="34" charset="0"/>
              </a:rPr>
              <a:t>The metal chassis of equipment such as inverters, disconnects, and meters</a:t>
            </a:r>
          </a:p>
          <a:p>
            <a:pPr marL="628650" lvl="1" indent="-171450" eaLnBrk="1" hangingPunct="1">
              <a:buFont typeface="Arial" charset="0"/>
              <a:buChar char="•"/>
            </a:pPr>
            <a:r>
              <a:rPr lang="en-US" baseline="0" dirty="0">
                <a:latin typeface="Tahoma" pitchFamily="34" charset="0"/>
              </a:rPr>
              <a:t>Metallic junction boxes, combiner boxes, and metal conduit</a:t>
            </a:r>
          </a:p>
          <a:p>
            <a:pPr marL="628650" lvl="1" indent="-171450" eaLnBrk="1" hangingPunct="1">
              <a:buFont typeface="Arial" charset="0"/>
              <a:buChar char="•"/>
            </a:pPr>
            <a:r>
              <a:rPr lang="en-US" baseline="0" dirty="0">
                <a:latin typeface="Tahoma" pitchFamily="34" charset="0"/>
              </a:rPr>
              <a:t>Any other exposed metal that could become energized in a fault situation but would not normally carry current.</a:t>
            </a:r>
          </a:p>
          <a:p>
            <a:pPr marL="171450" indent="-171450" eaLnBrk="1" hangingPunct="1">
              <a:buFont typeface="Arial" charset="0"/>
              <a:buChar char="•"/>
            </a:pPr>
            <a:r>
              <a:rPr lang="en-US" baseline="0" dirty="0">
                <a:latin typeface="Tahoma" pitchFamily="34" charset="0"/>
              </a:rPr>
              <a:t>Under normal conditions, there’s no current in the equipment grounding conductor or the components to which it’s connected. The only time EGC carries current is when there’s a fault, when it provides a low resistance path to ground for the fault current. This provides protection from shock caused by a ground fault and is required in all PV systems. </a:t>
            </a:r>
          </a:p>
          <a:p>
            <a:pPr marL="171450" indent="-171450" eaLnBrk="1" hangingPunct="1">
              <a:buFont typeface="Arial" charset="0"/>
              <a:buChar char="•"/>
            </a:pPr>
            <a:r>
              <a:rPr lang="en-US" baseline="0" dirty="0">
                <a:latin typeface="Tahoma" pitchFamily="34" charset="0"/>
              </a:rPr>
              <a:t>The equipment grounding conductor must never be fused, switched, or interrupted in any fashion. It must provide electrical continuity, but can be joined on bus bars or spliced with other suitable connectors.</a:t>
            </a:r>
          </a:p>
          <a:p>
            <a:pPr marL="171450" indent="-171450" eaLnBrk="1" hangingPunct="1">
              <a:buFont typeface="Arial" charset="0"/>
              <a:buChar char="•"/>
            </a:pPr>
            <a:r>
              <a:rPr lang="en-US" baseline="0" dirty="0">
                <a:latin typeface="Tahoma" pitchFamily="34" charset="0"/>
              </a:rPr>
              <a:t>PV modules with metal frames need to be connected to the EGC. One way to do this is with traditional tin-coated copper “lay-in” lugs as shown here. These are bolted with the appropriate (stainless steel) hardware to the marked equipment grounding location on each module. Because of the possibility of corrosion between different types of metal— the aluminum of module frames and copper wire in particular— it’s very important to use the correct type of lug and hardware to ensure long-lasting, reliable connections. </a:t>
            </a:r>
          </a:p>
          <a:p>
            <a:pPr eaLnBrk="1" hangingPunct="1"/>
            <a:endParaRPr lang="en-US" baseline="0" dirty="0">
              <a:latin typeface="Tahoma" pitchFamily="34" charset="0"/>
            </a:endParaRPr>
          </a:p>
          <a:p>
            <a:pPr eaLnBrk="1" hangingPunct="1"/>
            <a:endParaRPr lang="en-US" baseline="0" dirty="0">
              <a:latin typeface="Tahoma" pitchFamily="34" charset="0"/>
            </a:endParaRPr>
          </a:p>
        </p:txBody>
      </p:sp>
      <p:sp>
        <p:nvSpPr>
          <p:cNvPr id="5" name="Rectangle 2"/>
          <p:cNvSpPr>
            <a:spLocks noGrp="1" noChangeArrowheads="1"/>
          </p:cNvSpPr>
          <p:nvPr>
            <p:ph type="hdr" sz="quarter"/>
          </p:nvPr>
        </p:nvSpPr>
        <p:spPr>
          <a:xfrm>
            <a:off x="0" y="0"/>
            <a:ext cx="3001963" cy="4603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Times New Roman" pitchFamily="18" charset="0"/>
                <a:ea typeface="MS PGothic" pitchFamily="34" charset="-128"/>
              </a:defRPr>
            </a:lvl1pPr>
            <a:lvl2pPr marL="37931725" indent="-37474525" defTabSz="922338"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200">
                <a:latin typeface="Tahoma" charset="0"/>
                <a:ea typeface="Tahoma" charset="0"/>
                <a:cs typeface="Tahoma" charset="0"/>
              </a:rPr>
              <a:t>Solar Electric Safety</a:t>
            </a:r>
            <a:endParaRPr lang="en-US" sz="1200" dirty="0">
              <a:latin typeface="Tahoma" charset="0"/>
              <a:ea typeface="Tahoma" charset="0"/>
              <a:cs typeface="Tahoma" charset="0"/>
            </a:endParaRPr>
          </a:p>
        </p:txBody>
      </p:sp>
      <p:sp>
        <p:nvSpPr>
          <p:cNvPr id="2" name="Slide Number Placeholder 1"/>
          <p:cNvSpPr>
            <a:spLocks noGrp="1"/>
          </p:cNvSpPr>
          <p:nvPr>
            <p:ph type="sldNum" sz="quarter" idx="10"/>
          </p:nvPr>
        </p:nvSpPr>
        <p:spPr/>
        <p:txBody>
          <a:bodyPr/>
          <a:lstStyle/>
          <a:p>
            <a:fld id="{96FF7EFA-16E6-4E40-ACE9-BC082ADD4334}" type="slidenum">
              <a:rPr lang="en-US" smtClean="0"/>
              <a:t>43</a:t>
            </a:fld>
            <a:endParaRPr lang="en-US"/>
          </a:p>
        </p:txBody>
      </p:sp>
    </p:spTree>
    <p:extLst>
      <p:ext uri="{BB962C8B-B14F-4D97-AF65-F5344CB8AC3E}">
        <p14:creationId xmlns:p14="http://schemas.microsoft.com/office/powerpoint/2010/main" val="1188353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baseline="0" dirty="0"/>
              <a:t>Integrated equipment grounding reduces material and labor costs </a:t>
            </a:r>
          </a:p>
          <a:p>
            <a:pPr marL="171450" indent="-171450">
              <a:buFont typeface="Arial" charset="0"/>
              <a:buChar char="•"/>
            </a:pPr>
            <a:r>
              <a:rPr lang="en-US" baseline="0" dirty="0"/>
              <a:t>Mechanical</a:t>
            </a:r>
            <a:r>
              <a:rPr lang="en-US" dirty="0"/>
              <a:t> connections of the rack also become electrical connections (bonding metal parts together).</a:t>
            </a:r>
            <a:endParaRPr lang="en-US" baseline="0" dirty="0"/>
          </a:p>
          <a:p>
            <a:pPr marL="171450" indent="-171450">
              <a:buFont typeface="Arial" charset="0"/>
              <a:buChar char="•"/>
            </a:pPr>
            <a:r>
              <a:rPr lang="en-US" dirty="0"/>
              <a:t>Typically accomplished by the use of module clips or grounding washers that have </a:t>
            </a:r>
            <a:r>
              <a:rPr lang="en-US" altLang="en-US" dirty="0"/>
              <a:t>“</a:t>
            </a:r>
            <a:r>
              <a:rPr lang="en-US" dirty="0"/>
              <a:t>pins</a:t>
            </a:r>
            <a:r>
              <a:rPr lang="en-US" altLang="en-US" dirty="0"/>
              <a:t>”</a:t>
            </a:r>
            <a:r>
              <a:rPr lang="en-US" dirty="0"/>
              <a:t> that pierce the module frames, bonding them to racking rails</a:t>
            </a:r>
            <a:r>
              <a:rPr lang="en-US" baseline="0" dirty="0"/>
              <a:t>. </a:t>
            </a:r>
            <a:r>
              <a:rPr lang="en-US" dirty="0"/>
              <a:t>Rack rails are bonded together through similar connections, or are connected via lugs and copper wire to the rest of the equipment grounding system.  </a:t>
            </a:r>
          </a:p>
          <a:p>
            <a:pPr marL="171450" indent="-171450">
              <a:buFont typeface="Arial" charset="0"/>
              <a:buChar char="•"/>
            </a:pPr>
            <a:r>
              <a:rPr lang="en-US" dirty="0"/>
              <a:t>Be sure to follow the installation instructions and use listed products, and keep in mind that the goal is to make all the exposed metal into one “piece” – so separate rows may need to be bonded to each</a:t>
            </a:r>
            <a:r>
              <a:rPr lang="en-US" baseline="0" dirty="0"/>
              <a:t> other </a:t>
            </a:r>
            <a:r>
              <a:rPr lang="en-US" dirty="0"/>
              <a:t>and an equipment grounding conductor (EGC) will have to be installed alongside the current carrying circuit conductors from the array to the</a:t>
            </a:r>
            <a:r>
              <a:rPr lang="en-US" baseline="0" dirty="0"/>
              <a:t> other </a:t>
            </a:r>
            <a:r>
              <a:rPr lang="en-US" dirty="0"/>
              <a:t>equipment of the system.</a:t>
            </a:r>
          </a:p>
        </p:txBody>
      </p:sp>
      <p:sp>
        <p:nvSpPr>
          <p:cNvPr id="4" name="Rectangle 2"/>
          <p:cNvSpPr>
            <a:spLocks noGrp="1" noChangeArrowheads="1"/>
          </p:cNvSpPr>
          <p:nvPr>
            <p:ph type="hdr" sz="quarter"/>
          </p:nvPr>
        </p:nvSpPr>
        <p:spPr>
          <a:xfrm>
            <a:off x="0" y="0"/>
            <a:ext cx="3001963" cy="4603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sz="2400">
                <a:solidFill>
                  <a:schemeClr val="tx1"/>
                </a:solidFill>
                <a:latin typeface="Times New Roman" pitchFamily="18" charset="0"/>
                <a:ea typeface="MS PGothic" pitchFamily="34" charset="-128"/>
              </a:defRPr>
            </a:lvl1pPr>
            <a:lvl2pPr marL="37931725" indent="-37474525" defTabSz="922338"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200">
                <a:latin typeface="Tahoma" charset="0"/>
                <a:ea typeface="Tahoma" charset="0"/>
                <a:cs typeface="Tahoma" charset="0"/>
              </a:rPr>
              <a:t>Solar Electric Safety</a:t>
            </a:r>
            <a:endParaRPr lang="en-US" sz="1200" dirty="0">
              <a:latin typeface="Tahoma" charset="0"/>
              <a:ea typeface="Tahoma" charset="0"/>
              <a:cs typeface="Tahoma" charset="0"/>
            </a:endParaRPr>
          </a:p>
        </p:txBody>
      </p:sp>
      <p:sp>
        <p:nvSpPr>
          <p:cNvPr id="5" name="Slide Number Placeholder 4"/>
          <p:cNvSpPr>
            <a:spLocks noGrp="1"/>
          </p:cNvSpPr>
          <p:nvPr>
            <p:ph type="sldNum" sz="quarter" idx="10"/>
          </p:nvPr>
        </p:nvSpPr>
        <p:spPr/>
        <p:txBody>
          <a:bodyPr/>
          <a:lstStyle/>
          <a:p>
            <a:fld id="{96FF7EFA-16E6-4E40-ACE9-BC082ADD4334}" type="slidenum">
              <a:rPr lang="en-US" smtClean="0"/>
              <a:t>44</a:t>
            </a:fld>
            <a:endParaRPr lang="en-US"/>
          </a:p>
        </p:txBody>
      </p:sp>
    </p:spTree>
    <p:extLst>
      <p:ext uri="{BB962C8B-B14F-4D97-AF65-F5344CB8AC3E}">
        <p14:creationId xmlns:p14="http://schemas.microsoft.com/office/powerpoint/2010/main" val="371074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Some common PV array installation errors include:</a:t>
            </a:r>
          </a:p>
          <a:p>
            <a:pPr marL="628650" lvl="1" indent="-171450">
              <a:buFont typeface="Arial" charset="0"/>
              <a:buChar char="•"/>
            </a:pPr>
            <a:r>
              <a:rPr lang="en-US" dirty="0"/>
              <a:t>Series and parallel wiring mistakes</a:t>
            </a:r>
          </a:p>
          <a:p>
            <a:pPr marL="1085850" lvl="2" indent="-171450">
              <a:buFont typeface="Arial" charset="0"/>
              <a:buChar char="•"/>
            </a:pPr>
            <a:r>
              <a:rPr lang="en-US" dirty="0"/>
              <a:t>Plan and layout homeruns before module installation </a:t>
            </a:r>
          </a:p>
          <a:p>
            <a:pPr marL="1085850" lvl="2" indent="-171450">
              <a:buFont typeface="Arial" charset="0"/>
              <a:buChar char="•"/>
            </a:pPr>
            <a:r>
              <a:rPr lang="en-US" dirty="0"/>
              <a:t>Do not short circuit PV array!</a:t>
            </a:r>
          </a:p>
          <a:p>
            <a:pPr marL="1085850" lvl="2" indent="-171450">
              <a:buFont typeface="Arial" charset="0"/>
              <a:buChar char="•"/>
            </a:pPr>
            <a:r>
              <a:rPr lang="en-US" dirty="0"/>
              <a:t>Test for correct voltage and polarity </a:t>
            </a:r>
          </a:p>
          <a:p>
            <a:pPr marL="171450" indent="-171450">
              <a:buFont typeface="Arial" charset="0"/>
              <a:buChar char="•"/>
            </a:pPr>
            <a:r>
              <a:rPr lang="en-US" dirty="0"/>
              <a:t>Inadequate equipment grounding </a:t>
            </a:r>
          </a:p>
          <a:p>
            <a:pPr marL="628650" lvl="1" indent="-171450">
              <a:buFont typeface="Arial" charset="0"/>
              <a:buChar char="•"/>
            </a:pPr>
            <a:r>
              <a:rPr lang="en-US" dirty="0"/>
              <a:t>NEC and equipment manufacturer grounding requirements</a:t>
            </a:r>
          </a:p>
          <a:p>
            <a:pPr marL="171450" indent="-171450">
              <a:buFont typeface="Arial" charset="0"/>
              <a:buChar char="•"/>
            </a:pPr>
            <a:r>
              <a:rPr lang="en-US" dirty="0"/>
              <a:t>Wire management </a:t>
            </a:r>
          </a:p>
          <a:p>
            <a:pPr marL="628650" lvl="1" indent="-171450">
              <a:buFont typeface="Arial" charset="0"/>
              <a:buChar char="•"/>
            </a:pPr>
            <a:r>
              <a:rPr lang="en-US" dirty="0"/>
              <a:t>Suitable for the application</a:t>
            </a:r>
          </a:p>
          <a:p>
            <a:pPr marL="1085850" lvl="2" indent="-171450">
              <a:buFont typeface="Arial" charset="0"/>
              <a:buChar char="•"/>
            </a:pPr>
            <a:r>
              <a:rPr lang="en-US" dirty="0"/>
              <a:t>USE-2 or PV Wire</a:t>
            </a:r>
          </a:p>
          <a:p>
            <a:pPr marL="628650" lvl="1" indent="-171450">
              <a:buFont typeface="Arial" charset="0"/>
              <a:buChar char="•"/>
            </a:pPr>
            <a:r>
              <a:rPr lang="en-US" dirty="0"/>
              <a:t>Secure and Support</a:t>
            </a:r>
          </a:p>
          <a:p>
            <a:pPr marL="628650" lvl="1" indent="-171450">
              <a:buFont typeface="Arial" charset="0"/>
              <a:buChar char="•"/>
            </a:pPr>
            <a:r>
              <a:rPr lang="en-US" dirty="0"/>
              <a:t>Protect against physical damage</a:t>
            </a:r>
          </a:p>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45</a:t>
            </a:fld>
            <a:endParaRPr lang="en-US"/>
          </a:p>
        </p:txBody>
      </p:sp>
    </p:spTree>
    <p:extLst>
      <p:ext uri="{BB962C8B-B14F-4D97-AF65-F5344CB8AC3E}">
        <p14:creationId xmlns:p14="http://schemas.microsoft.com/office/powerpoint/2010/main" val="1475869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xfrm>
            <a:off x="1371600" y="460375"/>
            <a:ext cx="4144963" cy="3108325"/>
          </a:xfrm>
          <a:ln/>
        </p:spPr>
      </p:sp>
      <p:sp>
        <p:nvSpPr>
          <p:cNvPr id="22530" name="Notes Placeholder 2"/>
          <p:cNvSpPr>
            <a:spLocks noGrp="1"/>
          </p:cNvSpPr>
          <p:nvPr>
            <p:ph type="body" idx="1"/>
          </p:nvPr>
        </p:nvSpPr>
        <p:spPr>
          <a:xfrm>
            <a:off x="274320" y="3657600"/>
            <a:ext cx="6400800" cy="4332868"/>
          </a:xfrm>
          <a:noFill/>
          <a:ln w="9525">
            <a:noFill/>
            <a:miter lim="800000"/>
            <a:headEnd/>
            <a:tailEnd/>
          </a:ln>
        </p:spPr>
        <p:txBody>
          <a:bodyPr vert="horz" wrap="square" lIns="87939" tIns="43969" rIns="87939" bIns="43969" numCol="1" anchor="t" anchorCtr="0" compatLnSpc="1">
            <a:prstTxWarp prst="textNoShape">
              <a:avLst/>
            </a:prstTxWarp>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These photos show examples of good wire management</a:t>
            </a:r>
            <a:r>
              <a:rPr lang="en-US" sz="1200" kern="1200" baseline="0" dirty="0">
                <a:solidFill>
                  <a:schemeClr val="tx1"/>
                </a:solidFill>
                <a:effectLst/>
                <a:latin typeface="Tahoma" pitchFamily="34" charset="0"/>
                <a:ea typeface="ＭＳ Ｐゴシック" charset="0"/>
                <a:cs typeface="Tahoma" pitchFamily="34" charset="0"/>
              </a:rPr>
              <a:t> within the PV array</a:t>
            </a:r>
            <a:r>
              <a:rPr lang="en-US" sz="1200" kern="1200" dirty="0">
                <a:solidFill>
                  <a:schemeClr val="tx1"/>
                </a:solidFill>
                <a:effectLst/>
                <a:latin typeface="Tahoma" pitchFamily="34" charset="0"/>
                <a:ea typeface="ＭＳ Ｐゴシック" charset="0"/>
                <a:cs typeface="Tahoma" pitchFamily="34" charset="0"/>
              </a:rPr>
              <a:t>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Clips and coated steel ties secure the conductors to the modules and mounting rails, keeping all the conductors secured and within the array.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 conductors aren’t susceptible to movement caused by snow, ice, rain or wind, which could cause damage to the conductors by causing them scrape over sharp surfaces.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They are not draped on or touching the roof.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Good wire management means foreseeing and avoiding situations that can compromise the conductor insulation, which can lead to faults and possibly fires. </a:t>
            </a:r>
          </a:p>
          <a:p>
            <a:endParaRPr lang="en-US" dirty="0"/>
          </a:p>
        </p:txBody>
      </p:sp>
      <p:sp>
        <p:nvSpPr>
          <p:cNvPr id="2" name="Slide Number Placeholder 1"/>
          <p:cNvSpPr>
            <a:spLocks noGrp="1"/>
          </p:cNvSpPr>
          <p:nvPr>
            <p:ph type="sldNum" sz="quarter" idx="10"/>
          </p:nvPr>
        </p:nvSpPr>
        <p:spPr/>
        <p:txBody>
          <a:bodyPr/>
          <a:lstStyle/>
          <a:p>
            <a:fld id="{F2044902-878F-B949-9CEA-0806CB61E298}" type="slidenum">
              <a:rPr lang="en-US" smtClean="0"/>
              <a:pPr/>
              <a:t>46</a:t>
            </a:fld>
            <a:endParaRPr lang="en-US" dirty="0"/>
          </a:p>
        </p:txBody>
      </p:sp>
      <p:sp>
        <p:nvSpPr>
          <p:cNvPr id="3" name="Header Placeholder 2"/>
          <p:cNvSpPr>
            <a:spLocks noGrp="1"/>
          </p:cNvSpPr>
          <p:nvPr>
            <p:ph type="hdr" sz="quarter" idx="11"/>
          </p:nvPr>
        </p:nvSpPr>
        <p:spPr/>
        <p:txBody>
          <a:bodyPr/>
          <a:lstStyle/>
          <a:p>
            <a:pPr>
              <a:defRPr/>
            </a:pPr>
            <a:r>
              <a:rPr lang="en-US"/>
              <a:t>Solar Electric Safety</a:t>
            </a:r>
            <a:endParaRPr lang="en-US" dirty="0"/>
          </a:p>
        </p:txBody>
      </p:sp>
    </p:spTree>
    <p:extLst>
      <p:ext uri="{BB962C8B-B14F-4D97-AF65-F5344CB8AC3E}">
        <p14:creationId xmlns:p14="http://schemas.microsoft.com/office/powerpoint/2010/main" val="865176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xfrm>
            <a:off x="1371600" y="460375"/>
            <a:ext cx="4144963" cy="3108325"/>
          </a:xfrm>
          <a:ln/>
        </p:spPr>
      </p:sp>
      <p:sp>
        <p:nvSpPr>
          <p:cNvPr id="22530" name="Notes Placeholder 2"/>
          <p:cNvSpPr>
            <a:spLocks noGrp="1"/>
          </p:cNvSpPr>
          <p:nvPr>
            <p:ph type="body" idx="1"/>
          </p:nvPr>
        </p:nvSpPr>
        <p:spPr>
          <a:xfrm>
            <a:off x="274320" y="3657600"/>
            <a:ext cx="6400800" cy="3924359"/>
          </a:xfrm>
          <a:noFill/>
          <a:ln w="9525">
            <a:noFill/>
            <a:miter lim="800000"/>
            <a:headEnd/>
            <a:tailEnd/>
          </a:ln>
        </p:spPr>
        <p:txBody>
          <a:bodyPr vert="horz" wrap="square" lIns="87939" tIns="43969" rIns="87939" bIns="43969" numCol="1" anchor="t" anchorCtr="0" compatLnSpc="1">
            <a:prstTxWarp prst="textNoShape">
              <a:avLst/>
            </a:prstTxWarp>
            <a:normAutofit/>
          </a:bodyPr>
          <a:lstStyle/>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These photos show some examples of poor array wire management. </a:t>
            </a:r>
            <a:endParaRPr lang="en-US" sz="1050" dirty="0">
              <a:effectLst/>
              <a:latin typeface="Courier"/>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Many</a:t>
            </a:r>
            <a:r>
              <a:rPr lang="en-US" sz="1200" baseline="0" dirty="0">
                <a:effectLst/>
                <a:latin typeface="Tahoma" panose="020B0604030504040204" pitchFamily="34" charset="0"/>
                <a:ea typeface="MS Mincho" panose="02020609040205080304" pitchFamily="49" charset="-128"/>
                <a:cs typeface="Times New Roman" panose="02020603050405020304" pitchFamily="18" charset="0"/>
              </a:rPr>
              <a:t> c</a:t>
            </a:r>
            <a:r>
              <a:rPr lang="en-US" sz="1200" dirty="0">
                <a:effectLst/>
                <a:latin typeface="Tahoma" panose="020B0604030504040204" pitchFamily="34" charset="0"/>
                <a:ea typeface="MS Mincho" panose="02020609040205080304" pitchFamily="49" charset="-128"/>
                <a:cs typeface="Times New Roman" panose="02020603050405020304" pitchFamily="18" charset="0"/>
              </a:rPr>
              <a:t>onductors are not properly supported</a:t>
            </a:r>
          </a:p>
          <a:p>
            <a:pPr marL="171450" marR="0" indent="-171450">
              <a:spcBef>
                <a:spcPts val="0"/>
              </a:spcBef>
              <a:spcAft>
                <a:spcPts val="0"/>
              </a:spcAft>
              <a:buFont typeface="Arial" charset="0"/>
              <a:buChar char="•"/>
            </a:pPr>
            <a:r>
              <a:rPr lang="en-US" sz="1200" baseline="0" dirty="0">
                <a:effectLst/>
                <a:latin typeface="Tahoma" panose="020B0604030504040204" pitchFamily="34" charset="0"/>
                <a:ea typeface="MS Mincho" panose="02020609040205080304" pitchFamily="49" charset="-128"/>
                <a:cs typeface="Times New Roman" panose="02020603050405020304" pitchFamily="18" charset="0"/>
              </a:rPr>
              <a:t>Some conductors are </a:t>
            </a:r>
            <a:r>
              <a:rPr lang="en-US" sz="1200" dirty="0">
                <a:effectLst/>
                <a:latin typeface="Tahoma" panose="020B0604030504040204" pitchFamily="34" charset="0"/>
                <a:ea typeface="MS Mincho" panose="02020609040205080304" pitchFamily="49" charset="-128"/>
                <a:cs typeface="Times New Roman" panose="02020603050405020304" pitchFamily="18" charset="0"/>
              </a:rPr>
              <a:t>running behind sharp pieces of metal without proper protection of the conductor insulation </a:t>
            </a:r>
            <a:endParaRPr lang="en-US" sz="1050" dirty="0">
              <a:effectLst/>
              <a:latin typeface="Courier"/>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In the photo on the top right side, the conductors are just coiled up and hooked onto a purlin/mounting rail. They are not secured or supported, and are resting against potentially sharp metal edges that can cut through insulation. Additionally, the wires are likely to droop over time, increasing the likelihood of damage. </a:t>
            </a:r>
          </a:p>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The bottom right photo also shows</a:t>
            </a:r>
            <a:r>
              <a:rPr lang="en-US" sz="1200" baseline="0" dirty="0">
                <a:effectLst/>
                <a:latin typeface="Tahoma" panose="020B0604030504040204" pitchFamily="34" charset="0"/>
                <a:ea typeface="MS Mincho" panose="02020609040205080304" pitchFamily="49" charset="-128"/>
                <a:cs typeface="Times New Roman" panose="02020603050405020304" pitchFamily="18" charset="0"/>
              </a:rPr>
              <a:t> </a:t>
            </a:r>
            <a:r>
              <a:rPr lang="en-US" sz="1200" dirty="0">
                <a:effectLst/>
                <a:latin typeface="Tahoma" panose="020B0604030504040204" pitchFamily="34" charset="0"/>
                <a:ea typeface="MS Mincho" panose="02020609040205080304" pitchFamily="49" charset="-128"/>
                <a:cs typeface="Times New Roman" panose="02020603050405020304" pitchFamily="18" charset="0"/>
              </a:rPr>
              <a:t>PV source circuits that are not properly supported. The conductors are likely going to swing around during storms and eventually the insulation on the PV source circuits will fail. At best, this will mean reduced output; at worst, this is how arc-faults, ground-faults and fires occur. </a:t>
            </a:r>
            <a:endParaRPr lang="en-US" sz="1050" dirty="0">
              <a:effectLst/>
              <a:latin typeface="Courier"/>
              <a:ea typeface="MS Mincho" panose="02020609040205080304" pitchFamily="49" charset="-128"/>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47</a:t>
            </a:fld>
            <a:endParaRPr lang="en-US" dirty="0"/>
          </a:p>
        </p:txBody>
      </p:sp>
      <p:sp>
        <p:nvSpPr>
          <p:cNvPr id="3" name="Header Placeholder 2"/>
          <p:cNvSpPr>
            <a:spLocks noGrp="1"/>
          </p:cNvSpPr>
          <p:nvPr>
            <p:ph type="hdr" sz="quarter" idx="11"/>
          </p:nvPr>
        </p:nvSpPr>
        <p:spPr/>
        <p:txBody>
          <a:bodyPr/>
          <a:lstStyle/>
          <a:p>
            <a:pPr>
              <a:defRPr/>
            </a:pPr>
            <a:r>
              <a:rPr lang="en-US"/>
              <a:t>Solar Electric Safety</a:t>
            </a:r>
            <a:endParaRPr lang="en-US" dirty="0"/>
          </a:p>
        </p:txBody>
      </p:sp>
    </p:spTree>
    <p:extLst>
      <p:ext uri="{BB962C8B-B14F-4D97-AF65-F5344CB8AC3E}">
        <p14:creationId xmlns:p14="http://schemas.microsoft.com/office/powerpoint/2010/main" val="157863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4963" cy="3108325"/>
          </a:xfrm>
        </p:spPr>
      </p:sp>
      <p:sp>
        <p:nvSpPr>
          <p:cNvPr id="3" name="Notes Placeholder 2"/>
          <p:cNvSpPr>
            <a:spLocks noGrp="1"/>
          </p:cNvSpPr>
          <p:nvPr>
            <p:ph type="body" idx="1"/>
          </p:nvPr>
        </p:nvSpPr>
        <p:spPr>
          <a:xfrm>
            <a:off x="274320" y="3657600"/>
            <a:ext cx="6400800" cy="4460459"/>
          </a:xfrm>
        </p:spPr>
        <p:txBody>
          <a:bodyPr/>
          <a:lstStyle/>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Because DC PV circuits are energized whenever modules are exposed to sunlight, extra precautions are required to protect these circuits from damage, and to provide a low impedance path to ground. </a:t>
            </a:r>
            <a:endParaRPr lang="en-US" sz="1050" dirty="0">
              <a:effectLst/>
              <a:latin typeface="Courier"/>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The NEC requires a metal raceway (such as </a:t>
            </a:r>
            <a:r>
              <a:rPr lang="en-US" sz="1200">
                <a:effectLst/>
                <a:latin typeface="Tahoma" panose="020B0604030504040204" pitchFamily="34" charset="0"/>
                <a:ea typeface="MS Mincho" panose="02020609040205080304" pitchFamily="49" charset="-128"/>
                <a:cs typeface="Times New Roman" panose="02020603050405020304" pitchFamily="18" charset="0"/>
              </a:rPr>
              <a:t>EMT or </a:t>
            </a:r>
            <a:r>
              <a:rPr lang="en-US" sz="1200" dirty="0">
                <a:effectLst/>
                <a:latin typeface="Tahoma" panose="020B0604030504040204" pitchFamily="34" charset="0"/>
                <a:ea typeface="MS Mincho" panose="02020609040205080304" pitchFamily="49" charset="-128"/>
                <a:cs typeface="Times New Roman" panose="02020603050405020304" pitchFamily="18" charset="0"/>
              </a:rPr>
              <a:t>FMC) or metal clad cable (MC) for DC PV circuits inside a building prior to the first readily accessible disconnect. </a:t>
            </a:r>
            <a:endParaRPr lang="en-US" sz="1050" dirty="0">
              <a:effectLst/>
              <a:latin typeface="Courier"/>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It is a good idea to provide this additional level of extra protection for all DC PV circuits anywhere inside a building. </a:t>
            </a:r>
            <a:endParaRPr lang="en-US" sz="1050" dirty="0">
              <a:effectLst/>
              <a:latin typeface="Courier"/>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2044902-878F-B949-9CEA-0806CB61E298}" type="slidenum">
              <a:rPr lang="en-US" smtClean="0"/>
              <a:pPr/>
              <a:t>48</a:t>
            </a:fld>
            <a:endParaRPr lang="en-US" dirty="0"/>
          </a:p>
        </p:txBody>
      </p:sp>
      <p:sp>
        <p:nvSpPr>
          <p:cNvPr id="5" name="Header Placeholder 4"/>
          <p:cNvSpPr>
            <a:spLocks noGrp="1"/>
          </p:cNvSpPr>
          <p:nvPr>
            <p:ph type="hdr" sz="quarter" idx="11"/>
          </p:nvPr>
        </p:nvSpPr>
        <p:spPr/>
        <p:txBody>
          <a:bodyPr/>
          <a:lstStyle/>
          <a:p>
            <a:pPr>
              <a:defRPr/>
            </a:pPr>
            <a:r>
              <a:rPr lang="en-US"/>
              <a:t>Solar Electric Safety</a:t>
            </a:r>
            <a:endParaRPr lang="en-US" dirty="0"/>
          </a:p>
        </p:txBody>
      </p:sp>
    </p:spTree>
    <p:extLst>
      <p:ext uri="{BB962C8B-B14F-4D97-AF65-F5344CB8AC3E}">
        <p14:creationId xmlns:p14="http://schemas.microsoft.com/office/powerpoint/2010/main" val="461103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xfrm>
            <a:off x="1160463" y="473075"/>
            <a:ext cx="4603750" cy="3452813"/>
          </a:xfrm>
          <a:ln/>
        </p:spPr>
      </p:sp>
      <p:sp>
        <p:nvSpPr>
          <p:cNvPr id="10242" name="Notes Placeholder 2"/>
          <p:cNvSpPr>
            <a:spLocks noGrp="1"/>
          </p:cNvSpPr>
          <p:nvPr>
            <p:ph type="body" idx="1"/>
          </p:nvPr>
        </p:nvSpPr>
        <p:spPr>
          <a:xfrm>
            <a:off x="187153" y="4000587"/>
            <a:ext cx="6577105" cy="5008562"/>
          </a:xfrm>
          <a:noFill/>
          <a:ln w="9525">
            <a:noFill/>
            <a:miter lim="800000"/>
            <a:headEnd/>
            <a:tailEnd/>
          </a:ln>
          <a:effectLst/>
          <a:extLst/>
        </p:spPr>
        <p:txBody>
          <a:bodyPr vert="horz" wrap="square" lIns="92195" tIns="46098" rIns="92195" bIns="46098" numCol="1" anchor="t" anchorCtr="0" compatLnSpc="1">
            <a:prstTxWarp prst="textNoShape">
              <a:avLst/>
            </a:prstTxWarp>
            <a:noAutofit/>
          </a:bodyPr>
          <a:lstStyle/>
          <a:p>
            <a:pPr marL="171450" indent="-171450">
              <a:buFont typeface="Arial" charset="0"/>
              <a:buChar char="•"/>
            </a:pPr>
            <a:r>
              <a:rPr lang="en-US" dirty="0"/>
              <a:t>The NEC requires disconnects in PV systems for the PV system, the PV source, and for equipment.</a:t>
            </a:r>
            <a:r>
              <a:rPr lang="en-US" baseline="0" dirty="0"/>
              <a:t> </a:t>
            </a:r>
          </a:p>
          <a:p>
            <a:pPr marL="171450" indent="-171450">
              <a:buFont typeface="Arial" charset="0"/>
              <a:buChar char="•"/>
            </a:pPr>
            <a:r>
              <a:rPr lang="en-US" dirty="0"/>
              <a:t>Disconnects can fill one or more of these roles, depending on their location in the system and the overall system layout. </a:t>
            </a:r>
          </a:p>
          <a:p>
            <a:pPr marL="171450" indent="-171450">
              <a:buFont typeface="Arial" charset="0"/>
              <a:buChar char="•"/>
            </a:pPr>
            <a:r>
              <a:rPr lang="en-US" dirty="0"/>
              <a:t>Local regulations, especially those enforced by the utility company, may require additional disconnecting means beyond those required in the NEC. </a:t>
            </a:r>
          </a:p>
          <a:p>
            <a:endParaRPr lang="en-US" dirty="0"/>
          </a:p>
        </p:txBody>
      </p:sp>
      <p:sp>
        <p:nvSpPr>
          <p:cNvPr id="7" name="Rectangle 7"/>
          <p:cNvSpPr>
            <a:spLocks noGrp="1" noChangeArrowheads="1"/>
          </p:cNvSpPr>
          <p:nvPr>
            <p:ph type="sldNum" sz="quarter" idx="5"/>
          </p:nvPr>
        </p:nvSpPr>
        <p:spPr bwMode="auto">
          <a:xfrm>
            <a:off x="3923028" y="8748242"/>
            <a:ext cx="3000454" cy="460323"/>
          </a:xfrm>
          <a:prstGeom prst="rect">
            <a:avLst/>
          </a:prstGeom>
          <a:noFill/>
          <a:ln w="9525">
            <a:noFill/>
            <a:miter lim="800000"/>
            <a:headEnd/>
            <a:tailEnd/>
          </a:ln>
          <a:effectLst/>
        </p:spPr>
        <p:txBody>
          <a:bodyPr vert="horz" wrap="square" lIns="92195" tIns="46098" rIns="92195" bIns="46098" numCol="1" anchor="ctr" anchorCtr="0" compatLnSpc="1">
            <a:prstTxWarp prst="textNoShape">
              <a:avLst/>
            </a:prstTxWarp>
          </a:bodyPr>
          <a:lstStyle>
            <a:lvl1pPr algn="r" defTabSz="922338">
              <a:spcBef>
                <a:spcPct val="0"/>
              </a:spcBef>
              <a:defRPr sz="1400" b="0">
                <a:solidFill>
                  <a:schemeClr val="tx1"/>
                </a:solidFill>
                <a:latin typeface="Tahoma" pitchFamily="34" charset="0"/>
                <a:ea typeface="Tahoma" pitchFamily="34" charset="0"/>
                <a:cs typeface="Tahoma" pitchFamily="34" charset="0"/>
              </a:defRPr>
            </a:lvl1pPr>
          </a:lstStyle>
          <a:p>
            <a:fld id="{1A68CEBE-19BF-49DC-8E8A-164D2920887C}" type="slidenum">
              <a:rPr lang="en-US" smtClean="0"/>
              <a:pPr/>
              <a:t>49</a:t>
            </a:fld>
            <a:endParaRPr lang="en-US" dirty="0"/>
          </a:p>
        </p:txBody>
      </p:sp>
      <p:sp>
        <p:nvSpPr>
          <p:cNvPr id="8" name="Rectangle 2"/>
          <p:cNvSpPr>
            <a:spLocks noGrp="1" noChangeArrowheads="1"/>
          </p:cNvSpPr>
          <p:nvPr>
            <p:ph type="hdr" sz="quarter"/>
          </p:nvPr>
        </p:nvSpPr>
        <p:spPr bwMode="auto">
          <a:xfrm>
            <a:off x="0" y="0"/>
            <a:ext cx="3000454" cy="460323"/>
          </a:xfrm>
          <a:prstGeom prst="rect">
            <a:avLst/>
          </a:prstGeom>
          <a:noFill/>
          <a:ln w="9525">
            <a:noFill/>
            <a:miter lim="800000"/>
            <a:headEnd/>
            <a:tailEnd/>
          </a:ln>
          <a:effectLst/>
        </p:spPr>
        <p:txBody>
          <a:bodyPr vert="horz" wrap="square" lIns="92195" tIns="46098" rIns="92195" bIns="46098" numCol="1" anchor="ctr" anchorCtr="0" compatLnSpc="1">
            <a:prstTxWarp prst="textNoShape">
              <a:avLst/>
            </a:prstTxWarp>
          </a:bodyPr>
          <a:lstStyle>
            <a:lvl1pPr algn="l" defTabSz="922338">
              <a:spcBef>
                <a:spcPct val="0"/>
              </a:spcBef>
              <a:defRPr sz="1600" b="0">
                <a:solidFill>
                  <a:schemeClr val="tx1"/>
                </a:solidFill>
                <a:latin typeface="Tahoma" pitchFamily="34" charset="0"/>
                <a:ea typeface="Tahoma" pitchFamily="34" charset="0"/>
                <a:cs typeface="Tahoma" pitchFamily="34" charset="0"/>
              </a:defRPr>
            </a:lvl1pPr>
          </a:lstStyle>
          <a:p>
            <a:pPr>
              <a:defRPr/>
            </a:pPr>
            <a:r>
              <a:rPr lang="en-US"/>
              <a:t>Solar Electric Safety</a:t>
            </a:r>
            <a:endParaRPr lang="en-US" dirty="0"/>
          </a:p>
        </p:txBody>
      </p:sp>
    </p:spTree>
    <p:extLst>
      <p:ext uri="{BB962C8B-B14F-4D97-AF65-F5344CB8AC3E}">
        <p14:creationId xmlns:p14="http://schemas.microsoft.com/office/powerpoint/2010/main" val="20823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Review the definition of </a:t>
            </a:r>
            <a:r>
              <a:rPr lang="en-US" baseline="0" dirty="0"/>
              <a:t>”qualified person” </a:t>
            </a:r>
          </a:p>
          <a:p>
            <a:pPr marL="171450" indent="-171450">
              <a:buFont typeface="Arial" charset="0"/>
              <a:buChar char="•"/>
            </a:pPr>
            <a:r>
              <a:rPr lang="en-US" baseline="0" dirty="0"/>
              <a:t>Explain general training requirements and skills required to be qualified to work safely with electrical equipment</a:t>
            </a:r>
          </a:p>
          <a:p>
            <a:pPr marL="171450" indent="-171450">
              <a:buFont typeface="Arial" charset="0"/>
              <a:buChar char="•"/>
            </a:pP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a:t>
            </a:fld>
            <a:endParaRPr lang="en-US"/>
          </a:p>
        </p:txBody>
      </p:sp>
    </p:spTree>
    <p:extLst>
      <p:ext uri="{BB962C8B-B14F-4D97-AF65-F5344CB8AC3E}">
        <p14:creationId xmlns:p14="http://schemas.microsoft.com/office/powerpoint/2010/main" val="338741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4963" cy="3108325"/>
          </a:xfrm>
        </p:spPr>
      </p:sp>
      <p:sp>
        <p:nvSpPr>
          <p:cNvPr id="3" name="Notes Placeholder 2"/>
          <p:cNvSpPr>
            <a:spLocks noGrp="1"/>
          </p:cNvSpPr>
          <p:nvPr>
            <p:ph type="body" idx="1"/>
          </p:nvPr>
        </p:nvSpPr>
        <p:spPr>
          <a:xfrm>
            <a:off x="274320" y="3657600"/>
            <a:ext cx="6400800" cy="4439194"/>
          </a:xfrm>
        </p:spPr>
        <p:txBody>
          <a:bodyPr/>
          <a:lstStyle/>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DC PV system conductors must be in separate raceways, junction boxes, and</a:t>
            </a:r>
            <a:r>
              <a:rPr lang="en-US" sz="1200" baseline="0" dirty="0">
                <a:effectLst/>
                <a:latin typeface="Tahoma" panose="020B0604030504040204" pitchFamily="34" charset="0"/>
                <a:ea typeface="MS Mincho" panose="02020609040205080304" pitchFamily="49" charset="-128"/>
                <a:cs typeface="Times New Roman" panose="02020603050405020304" pitchFamily="18" charset="0"/>
              </a:rPr>
              <a:t> enclosures unless</a:t>
            </a:r>
            <a:r>
              <a:rPr lang="en-US" sz="1200" dirty="0">
                <a:effectLst/>
                <a:latin typeface="Tahoma" panose="020B0604030504040204" pitchFamily="34" charset="0"/>
                <a:ea typeface="MS Mincho" panose="02020609040205080304" pitchFamily="49" charset="-128"/>
                <a:cs typeface="Times New Roman" panose="02020603050405020304" pitchFamily="18" charset="0"/>
              </a:rPr>
              <a:t> separated by a partition</a:t>
            </a:r>
            <a:r>
              <a:rPr lang="en-US" sz="1200" baseline="0" dirty="0">
                <a:effectLst/>
                <a:latin typeface="Tahoma" panose="020B0604030504040204" pitchFamily="34" charset="0"/>
                <a:ea typeface="MS Mincho" panose="02020609040205080304" pitchFamily="49" charset="-128"/>
                <a:cs typeface="Times New Roman" panose="02020603050405020304" pitchFamily="18" charset="0"/>
              </a:rPr>
              <a:t> </a:t>
            </a:r>
            <a:r>
              <a:rPr lang="en-US" sz="1200" dirty="0">
                <a:effectLst/>
                <a:latin typeface="Tahoma" panose="020B0604030504040204" pitchFamily="34" charset="0"/>
                <a:ea typeface="MS Mincho" panose="02020609040205080304" pitchFamily="49" charset="-128"/>
                <a:cs typeface="Times New Roman" panose="02020603050405020304" pitchFamily="18" charset="0"/>
              </a:rPr>
              <a:t>from:</a:t>
            </a:r>
          </a:p>
          <a:p>
            <a:pPr marL="628650" marR="0" lvl="1"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Any inverter output circuit (AC) </a:t>
            </a:r>
          </a:p>
          <a:p>
            <a:pPr marL="628650" marR="0" lvl="1"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Circuits from any non-PV system</a:t>
            </a:r>
            <a:endParaRPr lang="en-US" sz="1050" dirty="0">
              <a:effectLst/>
              <a:latin typeface="Courier"/>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2044902-878F-B949-9CEA-0806CB61E298}" type="slidenum">
              <a:rPr lang="en-US" smtClean="0"/>
              <a:pPr/>
              <a:t>50</a:t>
            </a:fld>
            <a:endParaRPr lang="en-US" dirty="0"/>
          </a:p>
        </p:txBody>
      </p:sp>
      <p:sp>
        <p:nvSpPr>
          <p:cNvPr id="5" name="Header Placeholder 4"/>
          <p:cNvSpPr>
            <a:spLocks noGrp="1"/>
          </p:cNvSpPr>
          <p:nvPr>
            <p:ph type="hdr" sz="quarter" idx="11"/>
          </p:nvPr>
        </p:nvSpPr>
        <p:spPr/>
        <p:txBody>
          <a:bodyPr/>
          <a:lstStyle/>
          <a:p>
            <a:pPr>
              <a:defRPr/>
            </a:pPr>
            <a:r>
              <a:rPr lang="en-US"/>
              <a:t>Solar Electric Safety</a:t>
            </a:r>
            <a:endParaRPr lang="en-US" dirty="0"/>
          </a:p>
        </p:txBody>
      </p:sp>
    </p:spTree>
    <p:extLst>
      <p:ext uri="{BB962C8B-B14F-4D97-AF65-F5344CB8AC3E}">
        <p14:creationId xmlns:p14="http://schemas.microsoft.com/office/powerpoint/2010/main" val="1117822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371600" y="457200"/>
            <a:ext cx="4143375" cy="3108325"/>
          </a:xfrm>
          <a:ln/>
        </p:spPr>
      </p:sp>
      <p:sp>
        <p:nvSpPr>
          <p:cNvPr id="12291" name="Rectangle 3"/>
          <p:cNvSpPr>
            <a:spLocks noGrp="1" noChangeArrowheads="1"/>
          </p:cNvSpPr>
          <p:nvPr>
            <p:ph type="body" idx="1"/>
          </p:nvPr>
        </p:nvSpPr>
        <p:spPr>
          <a:noFill/>
          <a:ln w="9525">
            <a:noFill/>
            <a:miter lim="800000"/>
            <a:headEnd/>
            <a:tailEnd/>
          </a:ln>
          <a:effectLst/>
          <a:extLst/>
        </p:spPr>
        <p:txBody>
          <a:bodyPr vert="horz" wrap="square" lIns="91319" tIns="45659" rIns="91319" bIns="45659" numCol="1" anchor="t" anchorCtr="0" compatLnSpc="1">
            <a:prstTxWarp prst="textNoShape">
              <a:avLst/>
            </a:prstTxWarp>
          </a:bodyPr>
          <a:lstStyle/>
          <a:p>
            <a:pPr marL="171450" indent="-171450">
              <a:buFont typeface="Arial" charset="0"/>
              <a:buChar char="•"/>
            </a:pPr>
            <a:r>
              <a:rPr lang="en-US" dirty="0"/>
              <a:t>Working space</a:t>
            </a:r>
            <a:r>
              <a:rPr lang="en-US" baseline="0" dirty="0"/>
              <a:t> requirements (including height, width, and depth) vary depending on design and site specifics</a:t>
            </a:r>
          </a:p>
          <a:p>
            <a:pPr marL="171450" indent="-171450">
              <a:buFont typeface="Arial" charset="0"/>
              <a:buChar char="•"/>
            </a:pPr>
            <a:r>
              <a:rPr lang="en-US" altLang="ja-JP" baseline="0" dirty="0"/>
              <a:t>In general, higher voltage equipment requires more clearance</a:t>
            </a:r>
          </a:p>
          <a:p>
            <a:pPr marL="171450" indent="-171450">
              <a:buFont typeface="Arial" charset="0"/>
              <a:buChar char="•"/>
            </a:pPr>
            <a:r>
              <a:rPr lang="en-US" altLang="ja-JP" baseline="0" dirty="0"/>
              <a:t>Be sure to reference the NEC for minimum clearance requirements for all electrical installations</a:t>
            </a:r>
          </a:p>
          <a:p>
            <a:pPr marL="171450" indent="-171450">
              <a:buFont typeface="Arial" charset="0"/>
              <a:buChar char="•"/>
            </a:pPr>
            <a:r>
              <a:rPr lang="en-US" altLang="ja-JP" baseline="0" dirty="0"/>
              <a:t>Additional manufacturer specified clearances are often required for equipment specific considerations, such as space for ventilation and cooling</a:t>
            </a:r>
            <a:endParaRPr lang="en-US" altLang="ja-JP" dirty="0"/>
          </a:p>
          <a:p>
            <a:endParaRPr lang="en-US" dirty="0"/>
          </a:p>
          <a:p>
            <a:endParaRPr lang="en-US" dirty="0"/>
          </a:p>
        </p:txBody>
      </p:sp>
      <p:sp>
        <p:nvSpPr>
          <p:cNvPr id="5" name="Rectangle 2"/>
          <p:cNvSpPr>
            <a:spLocks noGrp="1" noChangeArrowheads="1"/>
          </p:cNvSpPr>
          <p:nvPr>
            <p:ph type="hdr" sz="quarter"/>
          </p:nvPr>
        </p:nvSpPr>
        <p:spPr bwMode="auto">
          <a:xfrm>
            <a:off x="1" y="0"/>
            <a:ext cx="3002066" cy="459735"/>
          </a:xfrm>
          <a:prstGeom prst="rect">
            <a:avLst/>
          </a:prstGeom>
          <a:noFill/>
          <a:ln w="9525">
            <a:noFill/>
            <a:miter lim="800000"/>
            <a:headEnd/>
            <a:tailEnd/>
          </a:ln>
          <a:effectLst/>
        </p:spPr>
        <p:txBody>
          <a:bodyPr vert="horz" wrap="square" lIns="91319" tIns="45659" rIns="91319" bIns="45659" numCol="1" anchor="ctr" anchorCtr="0" compatLnSpc="1">
            <a:prstTxWarp prst="textNoShape">
              <a:avLst/>
            </a:prstTxWarp>
          </a:bodyPr>
          <a:lstStyle>
            <a:lvl1pPr defTabSz="913037">
              <a:defRPr sz="1500" b="0">
                <a:latin typeface="Tahoma" pitchFamily="34" charset="0"/>
                <a:ea typeface="Tahoma" pitchFamily="34" charset="0"/>
                <a:cs typeface="Tahoma" pitchFamily="34" charset="0"/>
              </a:defRPr>
            </a:lvl1pPr>
          </a:lstStyle>
          <a:p>
            <a:pPr>
              <a:defRPr/>
            </a:pPr>
            <a:r>
              <a:rPr lang="en-US"/>
              <a:t>Solar Electric Safety</a:t>
            </a:r>
            <a:endParaRPr lang="en-US" dirty="0"/>
          </a:p>
        </p:txBody>
      </p:sp>
      <p:sp>
        <p:nvSpPr>
          <p:cNvPr id="6" name="Rectangle 7"/>
          <p:cNvSpPr>
            <a:spLocks noGrp="1" noChangeArrowheads="1"/>
          </p:cNvSpPr>
          <p:nvPr>
            <p:ph type="sldNum" sz="quarter" idx="5"/>
          </p:nvPr>
        </p:nvSpPr>
        <p:spPr bwMode="auto">
          <a:xfrm>
            <a:off x="3922609" y="8750942"/>
            <a:ext cx="3002066" cy="459735"/>
          </a:xfrm>
          <a:prstGeom prst="rect">
            <a:avLst/>
          </a:prstGeom>
          <a:noFill/>
          <a:ln w="9525">
            <a:noFill/>
            <a:miter lim="800000"/>
            <a:headEnd/>
            <a:tailEnd/>
          </a:ln>
          <a:effectLst/>
        </p:spPr>
        <p:txBody>
          <a:bodyPr vert="horz" wrap="square" lIns="91319" tIns="45659" rIns="91319" bIns="45659" numCol="1" anchor="ctr" anchorCtr="0" compatLnSpc="1">
            <a:prstTxWarp prst="textNoShape">
              <a:avLst/>
            </a:prstTxWarp>
          </a:bodyPr>
          <a:lstStyle>
            <a:lvl1pPr algn="r" defTabSz="913037">
              <a:defRPr sz="1300" b="0">
                <a:latin typeface="Tahoma" pitchFamily="34" charset="0"/>
                <a:ea typeface="Tahoma" pitchFamily="34" charset="0"/>
                <a:cs typeface="Tahoma" pitchFamily="34" charset="0"/>
              </a:defRPr>
            </a:lvl1pPr>
          </a:lstStyle>
          <a:p>
            <a:fld id="{28749494-29E8-436B-A7AC-7289DC286EE0}" type="slidenum">
              <a:rPr lang="en-US" smtClean="0"/>
              <a:pPr/>
              <a:t>51</a:t>
            </a:fld>
            <a:endParaRPr lang="en-US" dirty="0"/>
          </a:p>
        </p:txBody>
      </p:sp>
    </p:spTree>
    <p:extLst>
      <p:ext uri="{BB962C8B-B14F-4D97-AF65-F5344CB8AC3E}">
        <p14:creationId xmlns:p14="http://schemas.microsoft.com/office/powerpoint/2010/main" val="14403589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xfrm>
            <a:off x="1374775" y="460375"/>
            <a:ext cx="4141788" cy="3108325"/>
          </a:xfrm>
          <a:ln/>
        </p:spPr>
      </p:sp>
      <p:sp>
        <p:nvSpPr>
          <p:cNvPr id="12290" name="Notes Placeholder 2"/>
          <p:cNvSpPr>
            <a:spLocks noGrp="1"/>
          </p:cNvSpPr>
          <p:nvPr>
            <p:ph type="body" idx="1"/>
          </p:nvPr>
        </p:nvSpPr>
        <p:spPr>
          <a:xfrm>
            <a:off x="274320" y="3657600"/>
            <a:ext cx="6400800" cy="4578285"/>
          </a:xfrm>
          <a:noFill/>
          <a:ln w="9525">
            <a:noFill/>
            <a:miter lim="800000"/>
            <a:headEnd/>
            <a:tailEnd/>
          </a:ln>
          <a:extLst/>
        </p:spPr>
        <p:txBody>
          <a:bodyPr vert="horz" wrap="square" lIns="92199" tIns="46099" rIns="92199" bIns="46099" numCol="1" anchor="t" anchorCtr="0" compatLnSpc="1">
            <a:prstTxWarp prst="textNoShape">
              <a:avLst/>
            </a:prstTxWarp>
          </a:bodyPr>
          <a:lstStyle/>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During construction and installation, all energized circuits should be locked out/tagged out. The only time PV installers and technicians should be working with energized circuits is during testing procedures. As a result, testing procedures are among the most dangerous electrical tasks.</a:t>
            </a:r>
          </a:p>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Use appropriate PPE</a:t>
            </a:r>
          </a:p>
          <a:p>
            <a:pPr marL="1714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sz="2200" dirty="0"/>
              <a:t>Before testing - confirm correct meter setting and probe socket</a:t>
            </a:r>
            <a:r>
              <a:rPr lang="en-US" sz="2200" baseline="0" dirty="0"/>
              <a:t> </a:t>
            </a:r>
            <a:r>
              <a:rPr lang="en-US" sz="2200" dirty="0"/>
              <a:t>- </a:t>
            </a:r>
            <a:r>
              <a:rPr lang="en-US" sz="1200" b="0" i="0" kern="1200" dirty="0">
                <a:solidFill>
                  <a:schemeClr val="tx1"/>
                </a:solidFill>
                <a:effectLst/>
                <a:latin typeface="Tahoma" pitchFamily="34" charset="0"/>
                <a:ea typeface="Tahoma" pitchFamily="34" charset="0"/>
                <a:cs typeface="Tahoma" pitchFamily="34" charset="0"/>
              </a:rPr>
              <a:t>80%</a:t>
            </a:r>
            <a:r>
              <a:rPr lang="en-US" sz="1200" b="0" i="0" kern="1200" baseline="0" dirty="0">
                <a:solidFill>
                  <a:schemeClr val="tx1"/>
                </a:solidFill>
                <a:effectLst/>
                <a:latin typeface="Tahoma" pitchFamily="34" charset="0"/>
                <a:ea typeface="Tahoma" pitchFamily="34" charset="0"/>
                <a:cs typeface="Tahoma" pitchFamily="34" charset="0"/>
              </a:rPr>
              <a:t> </a:t>
            </a:r>
            <a:r>
              <a:rPr lang="en-US" sz="1200" b="0" i="0" kern="1200" dirty="0">
                <a:solidFill>
                  <a:schemeClr val="tx1"/>
                </a:solidFill>
                <a:effectLst/>
                <a:latin typeface="Tahoma" pitchFamily="34" charset="0"/>
                <a:ea typeface="Tahoma" pitchFamily="34" charset="0"/>
                <a:cs typeface="Tahoma" pitchFamily="34" charset="0"/>
              </a:rPr>
              <a:t>of the reported </a:t>
            </a:r>
            <a:r>
              <a:rPr lang="en-US" sz="1200" b="0" i="0" kern="1200" dirty="0" err="1">
                <a:solidFill>
                  <a:schemeClr val="tx1"/>
                </a:solidFill>
                <a:effectLst/>
                <a:latin typeface="Tahoma" pitchFamily="34" charset="0"/>
                <a:ea typeface="Tahoma" pitchFamily="34" charset="0"/>
                <a:cs typeface="Tahoma" pitchFamily="34" charset="0"/>
              </a:rPr>
              <a:t>multimeter</a:t>
            </a:r>
            <a:r>
              <a:rPr lang="en-US" sz="1200" b="0" i="0" kern="1200" dirty="0">
                <a:solidFill>
                  <a:schemeClr val="tx1"/>
                </a:solidFill>
                <a:effectLst/>
                <a:latin typeface="Tahoma" pitchFamily="34" charset="0"/>
                <a:ea typeface="Tahoma" pitchFamily="34" charset="0"/>
                <a:cs typeface="Tahoma" pitchFamily="34" charset="0"/>
              </a:rPr>
              <a:t> accidents result in critical injuries to the victim</a:t>
            </a:r>
            <a:endParaRPr lang="en-US" sz="11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Check for current in all circuits before operating non-load-break rated devices</a:t>
            </a:r>
          </a:p>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It is </a:t>
            </a:r>
            <a:r>
              <a:rPr lang="en-US" sz="1100" b="1" kern="1200" dirty="0">
                <a:solidFill>
                  <a:schemeClr val="tx1"/>
                </a:solidFill>
                <a:effectLst/>
                <a:latin typeface="Tahoma" pitchFamily="34" charset="0"/>
                <a:ea typeface="ＭＳ Ｐゴシック" charset="0"/>
                <a:cs typeface="Tahoma" pitchFamily="34" charset="0"/>
              </a:rPr>
              <a:t>critical to always</a:t>
            </a:r>
            <a:r>
              <a:rPr lang="en-US" sz="1100" kern="1200" dirty="0">
                <a:solidFill>
                  <a:schemeClr val="tx1"/>
                </a:solidFill>
                <a:effectLst/>
                <a:latin typeface="Tahoma" pitchFamily="34" charset="0"/>
                <a:ea typeface="ＭＳ Ｐゴシック" charset="0"/>
                <a:cs typeface="Tahoma" pitchFamily="34" charset="0"/>
              </a:rPr>
              <a:t> use a clamp-on meter to check for current before opening any fuses or non-load break rated connectors or devices such as tip-out fuse folders or PV module connectors. If current is flowing where or when it shouldn’t be, opening non-load break rated devices under load can result in arcing fires. </a:t>
            </a:r>
          </a:p>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Test DC voltage and polarity in each piece of equipment before</a:t>
            </a:r>
          </a:p>
          <a:p>
            <a:pPr marL="628650" lvl="1"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Performing work</a:t>
            </a:r>
          </a:p>
          <a:p>
            <a:pPr marL="628650" lvl="1"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System commissioning</a:t>
            </a:r>
          </a:p>
          <a:p>
            <a:pPr marL="628650" lvl="1"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Closing switches</a:t>
            </a:r>
          </a:p>
          <a:p>
            <a:pPr marL="628650" lvl="1"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Installing fuses</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100" kern="1200" dirty="0">
                <a:solidFill>
                  <a:schemeClr val="tx1"/>
                </a:solidFill>
                <a:effectLst/>
                <a:latin typeface="Tahoma" pitchFamily="34" charset="0"/>
                <a:ea typeface="ＭＳ Ｐゴシック" charset="0"/>
                <a:cs typeface="Tahoma" pitchFamily="34" charset="0"/>
              </a:rPr>
              <a:t>If you are testing a circuit and don’t know what value you expect to get, how can you know if the value is correct? Always calculate expected values to compare against measured values, using correct system and environmental conditions. </a:t>
            </a:r>
          </a:p>
          <a:p>
            <a:endParaRPr lang="en-US" sz="1100" kern="1200" dirty="0">
              <a:solidFill>
                <a:schemeClr val="tx1"/>
              </a:solidFill>
              <a:effectLst/>
              <a:latin typeface="Tahoma" pitchFamily="34" charset="0"/>
              <a:ea typeface="ＭＳ Ｐゴシック" charset="0"/>
              <a:cs typeface="Tahoma" pitchFamily="34" charset="0"/>
            </a:endParaRPr>
          </a:p>
          <a:p>
            <a:r>
              <a:rPr lang="en-US" sz="1100" kern="1200" dirty="0">
                <a:solidFill>
                  <a:schemeClr val="tx1"/>
                </a:solidFill>
                <a:effectLst/>
                <a:latin typeface="Tahoma" pitchFamily="34" charset="0"/>
                <a:ea typeface="ＭＳ Ｐゴシック" charset="0"/>
                <a:cs typeface="Tahoma" pitchFamily="34" charset="0"/>
              </a:rPr>
              <a:t> </a:t>
            </a:r>
          </a:p>
          <a:p>
            <a:r>
              <a:rPr lang="en-US" sz="1100" kern="1200" dirty="0">
                <a:solidFill>
                  <a:schemeClr val="tx1"/>
                </a:solidFill>
                <a:effectLst/>
                <a:latin typeface="Tahoma" pitchFamily="34" charset="0"/>
                <a:ea typeface="ＭＳ Ｐゴシック" charset="0"/>
                <a:cs typeface="Tahoma" pitchFamily="34" charset="0"/>
              </a:rPr>
              <a:t> </a:t>
            </a:r>
          </a:p>
          <a:p>
            <a:endParaRPr lang="en-US" sz="1100" dirty="0"/>
          </a:p>
          <a:p>
            <a:endParaRPr lang="en-US" sz="1100" b="1" u="sng" dirty="0"/>
          </a:p>
        </p:txBody>
      </p:sp>
      <p:sp>
        <p:nvSpPr>
          <p:cNvPr id="2" name="Slide Number Placeholder 1"/>
          <p:cNvSpPr>
            <a:spLocks noGrp="1"/>
          </p:cNvSpPr>
          <p:nvPr>
            <p:ph type="sldNum" sz="quarter" idx="10"/>
          </p:nvPr>
        </p:nvSpPr>
        <p:spPr/>
        <p:txBody>
          <a:bodyPr/>
          <a:lstStyle/>
          <a:p>
            <a:fld id="{F2044902-878F-B949-9CEA-0806CB61E298}" type="slidenum">
              <a:rPr lang="en-US" smtClean="0"/>
              <a:pPr/>
              <a:t>52</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7498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371600" y="460375"/>
            <a:ext cx="4144963" cy="3108325"/>
          </a:xfrm>
          <a:ln/>
        </p:spPr>
      </p:sp>
      <p:sp>
        <p:nvSpPr>
          <p:cNvPr id="22531" name="Notes Placeholder 2"/>
          <p:cNvSpPr>
            <a:spLocks noGrp="1"/>
          </p:cNvSpPr>
          <p:nvPr>
            <p:ph type="body" idx="1"/>
          </p:nvPr>
        </p:nvSpPr>
        <p:spPr>
          <a:xfrm>
            <a:off x="274320" y="3657600"/>
            <a:ext cx="6400800" cy="47763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Any meters being used must be in good condition and be appropriate for the job at hand.  Before using a meter it should be examined for:</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Cracked or oily case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Worn probe wire insulation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Loose or broken probe tips</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If any of these conditions are found, get new parts, or replace the meter. Always replace meter parts</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with the appropriately rated components, as recommended by the manufacturer.</a:t>
            </a:r>
          </a:p>
          <a:p>
            <a:pPr marL="628650" lvl="1" indent="-171450">
              <a:buFont typeface="Arial" charset="0"/>
              <a:buChar char="•"/>
            </a:pPr>
            <a:endParaRPr lang="en-US" sz="1200" kern="1200" dirty="0">
              <a:solidFill>
                <a:schemeClr val="tx1"/>
              </a:solidFill>
              <a:effectLst/>
              <a:latin typeface="Tahoma" pitchFamily="34" charset="0"/>
              <a:ea typeface="ＭＳ Ｐゴシック" charset="0"/>
              <a:cs typeface="Tahoma" pitchFamily="34" charset="0"/>
            </a:endParaRPr>
          </a:p>
          <a:p>
            <a:pPr>
              <a:spcAft>
                <a:spcPts val="600"/>
              </a:spcAft>
            </a:pPr>
            <a:r>
              <a:rPr lang="en-US" sz="2800" dirty="0"/>
              <a:t>Other considerations</a:t>
            </a:r>
          </a:p>
          <a:p>
            <a:pPr lvl="1">
              <a:spcAft>
                <a:spcPts val="600"/>
              </a:spcAft>
            </a:pPr>
            <a:r>
              <a:rPr lang="en-US" sz="2400" dirty="0"/>
              <a:t>Proper voltage and safety rating</a:t>
            </a:r>
            <a:r>
              <a:rPr lang="en-US" sz="2000" dirty="0"/>
              <a:t> </a:t>
            </a:r>
          </a:p>
          <a:p>
            <a:pPr lvl="1">
              <a:spcAft>
                <a:spcPts val="600"/>
              </a:spcAft>
            </a:pPr>
            <a:r>
              <a:rPr lang="en-US" sz="2400" dirty="0"/>
              <a:t>Fused leads</a:t>
            </a:r>
          </a:p>
          <a:p>
            <a:pPr lvl="1">
              <a:spcAft>
                <a:spcPts val="600"/>
              </a:spcAft>
            </a:pPr>
            <a:r>
              <a:rPr lang="en-US" sz="2400" dirty="0"/>
              <a:t>Manufacturer approved replacement fuses</a:t>
            </a:r>
          </a:p>
          <a:p>
            <a:pPr lvl="1">
              <a:spcAft>
                <a:spcPts val="600"/>
              </a:spcAft>
            </a:pPr>
            <a:r>
              <a:rPr lang="en-US" sz="2400" dirty="0"/>
              <a:t>Proper storage and care</a:t>
            </a:r>
          </a:p>
          <a:p>
            <a:pPr lvl="1">
              <a:spcAft>
                <a:spcPts val="600"/>
              </a:spcAft>
            </a:pPr>
            <a:r>
              <a:rPr lang="en-US" sz="2400" dirty="0"/>
              <a:t>Use quality meters from reputable brand</a:t>
            </a:r>
          </a:p>
          <a:p>
            <a:pPr marL="0" marR="0" lvl="1"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Tahoma" pitchFamily="34" charset="0"/>
              <a:ea typeface="ＭＳ Ｐゴシック" charset="0"/>
              <a:cs typeface="Tahoma" pitchFamily="34" charset="0"/>
            </a:endParaRPr>
          </a:p>
          <a:p>
            <a:r>
              <a:rPr lang="en-US" sz="1200" kern="1200" dirty="0">
                <a:solidFill>
                  <a:schemeClr val="tx1"/>
                </a:solidFill>
                <a:effectLst/>
                <a:latin typeface="Tahoma" pitchFamily="34" charset="0"/>
                <a:ea typeface="ＭＳ Ｐゴシック" charset="0"/>
                <a:cs typeface="Tahoma" pitchFamily="34" charset="0"/>
              </a:rPr>
              <a:t> </a:t>
            </a:r>
            <a:endParaRPr lang="en-US" baseline="0"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53</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243535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371600" y="457200"/>
            <a:ext cx="4143375" cy="3108325"/>
          </a:xfrm>
          <a:ln/>
        </p:spPr>
      </p:sp>
      <p:sp>
        <p:nvSpPr>
          <p:cNvPr id="225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CAT ratings indicate to what extent the meter’s circuitry has been designed to protect the user from voltage transients, which are commonly found in electrical environments and can carry high currents.</a:t>
            </a:r>
          </a:p>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Currently, there are four CAT ratings, CAT I – IV,</a:t>
            </a:r>
            <a:r>
              <a:rPr lang="en-US" sz="1200" baseline="0" dirty="0">
                <a:effectLst/>
                <a:latin typeface="Tahoma" panose="020B0604030504040204" pitchFamily="34" charset="0"/>
                <a:ea typeface="MS Mincho" panose="02020609040205080304" pitchFamily="49" charset="-128"/>
                <a:cs typeface="Times New Roman" panose="02020603050405020304" pitchFamily="18" charset="0"/>
              </a:rPr>
              <a:t> </a:t>
            </a:r>
            <a:r>
              <a:rPr lang="en-US" sz="1200" dirty="0">
                <a:effectLst/>
                <a:latin typeface="Tahoma" panose="020B0604030504040204" pitchFamily="34" charset="0"/>
                <a:ea typeface="MS Mincho" panose="02020609040205080304" pitchFamily="49" charset="-128"/>
                <a:cs typeface="Times New Roman" panose="02020603050405020304" pitchFamily="18" charset="0"/>
              </a:rPr>
              <a:t>the higher the CAT rating, the more resistant to higher transients. The CAT ratings also correlate to different electrical distribution categories, such as those outlined in the slide. </a:t>
            </a:r>
            <a:endParaRPr lang="en-US" sz="1050" dirty="0">
              <a:effectLst/>
              <a:latin typeface="Courier"/>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CAT IV is for ‘any exterior conductor runs.’ This includes PV source or output circuits outside – whether on a roof, in conduit on the side of a building, or buried. </a:t>
            </a:r>
          </a:p>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CAT IV meters should be used when checking voltage at the service entrance (for example, in the main service panel at a house on the line side of the service disconnect). </a:t>
            </a:r>
          </a:p>
          <a:p>
            <a:pPr marL="171450" marR="0" indent="-171450" algn="l" defTabSz="914400" rtl="0" eaLnBrk="0" fontAlgn="base" latinLnBrk="0" hangingPunct="0">
              <a:lnSpc>
                <a:spcPct val="100000"/>
              </a:lnSpc>
              <a:spcBef>
                <a:spcPts val="0"/>
              </a:spcBef>
              <a:spcAft>
                <a:spcPts val="0"/>
              </a:spcAft>
              <a:buClrTx/>
              <a:buSzTx/>
              <a:buFont typeface="Arial" charset="0"/>
              <a:buChar char="•"/>
              <a:tabLst/>
              <a:defRPr/>
            </a:pPr>
            <a:r>
              <a:rPr lang="en-US" sz="1050" dirty="0">
                <a:effectLst/>
                <a:latin typeface="Courier"/>
                <a:ea typeface="MS Mincho" panose="02020609040205080304" pitchFamily="49" charset="-128"/>
                <a:cs typeface="Times New Roman" panose="02020603050405020304" pitchFamily="18" charset="0"/>
              </a:rPr>
              <a:t>V</a:t>
            </a:r>
            <a:r>
              <a:rPr lang="en-US" sz="1200" dirty="0">
                <a:effectLst/>
                <a:latin typeface="Tahoma" panose="020B0604030504040204" pitchFamily="34" charset="0"/>
                <a:ea typeface="MS Mincho" panose="02020609040205080304" pitchFamily="49" charset="-128"/>
                <a:cs typeface="Times New Roman" panose="02020603050405020304" pitchFamily="18" charset="0"/>
              </a:rPr>
              <a:t>oltage ratings must also be considered depending on the</a:t>
            </a:r>
            <a:r>
              <a:rPr lang="en-US" sz="1200" baseline="0" dirty="0">
                <a:effectLst/>
                <a:latin typeface="Tahoma" panose="020B0604030504040204" pitchFamily="34" charset="0"/>
                <a:ea typeface="MS Mincho" panose="02020609040205080304" pitchFamily="49" charset="-128"/>
                <a:cs typeface="Times New Roman" panose="02020603050405020304" pitchFamily="18" charset="0"/>
              </a:rPr>
              <a:t> system being tested</a:t>
            </a:r>
            <a:endParaRPr lang="en-US" sz="1200" dirty="0">
              <a:effectLst/>
              <a:latin typeface="Tahoma" panose="020B0604030504040204" pitchFamily="34" charset="0"/>
              <a:ea typeface="MS Mincho" panose="02020609040205080304" pitchFamily="49" charset="-128"/>
              <a:cs typeface="Times New Roman" panose="02020603050405020304" pitchFamily="18" charset="0"/>
            </a:endParaRPr>
          </a:p>
          <a:p>
            <a:pPr marL="628650" marR="0" lvl="1"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While the CAT IV 600V rating is sufficient for residential PV systems (because they are limited to 600V), many commercial and utility scale systems are now up to 1500 V. These CAT IV 600V meters are NOT the correct meters when working on PV systems over 600V! </a:t>
            </a:r>
          </a:p>
          <a:p>
            <a:pPr marL="171450" marR="0" indent="-171450">
              <a:spcBef>
                <a:spcPts val="0"/>
              </a:spcBef>
              <a:spcAft>
                <a:spcPts val="0"/>
              </a:spcAft>
              <a:buFont typeface="Arial" charset="0"/>
              <a:buChar char="•"/>
            </a:pPr>
            <a:r>
              <a:rPr lang="en-US" sz="1200" dirty="0">
                <a:effectLst/>
                <a:latin typeface="Tahoma" panose="020B0604030504040204" pitchFamily="34" charset="0"/>
                <a:ea typeface="MS Mincho" panose="02020609040205080304" pitchFamily="49" charset="-128"/>
                <a:cs typeface="Times New Roman" panose="02020603050405020304" pitchFamily="18" charset="0"/>
              </a:rPr>
              <a:t>Be sure to have properly rated meters and tools for higher voltage PV systems. </a:t>
            </a:r>
            <a:endParaRPr lang="en-US" sz="1050" dirty="0">
              <a:effectLst/>
              <a:latin typeface="Courier"/>
              <a:ea typeface="MS Mincho" panose="02020609040205080304" pitchFamily="49" charset="-128"/>
              <a:cs typeface="Times New Roman" panose="02020603050405020304" pitchFamily="18" charset="0"/>
            </a:endParaRPr>
          </a:p>
          <a:p>
            <a:pPr marL="0" marR="0">
              <a:spcBef>
                <a:spcPts val="0"/>
              </a:spcBef>
              <a:spcAft>
                <a:spcPts val="0"/>
              </a:spcAft>
            </a:pPr>
            <a:r>
              <a:rPr lang="en-US" sz="1200" dirty="0">
                <a:effectLst/>
                <a:latin typeface="Tahoma" panose="020B0604030504040204" pitchFamily="34" charset="0"/>
                <a:ea typeface="MS Mincho" panose="02020609040205080304" pitchFamily="49" charset="-128"/>
                <a:cs typeface="Times New Roman" panose="02020603050405020304" pitchFamily="18" charset="0"/>
              </a:rPr>
              <a:t> </a:t>
            </a:r>
            <a:endParaRPr lang="en-US" sz="1050" dirty="0">
              <a:effectLst/>
              <a:latin typeface="Courier"/>
              <a:ea typeface="MS Mincho" panose="02020609040205080304" pitchFamily="49" charset="-128"/>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54</a:t>
            </a:fld>
            <a:endParaRPr lang="en-US"/>
          </a:p>
        </p:txBody>
      </p:sp>
      <p:sp>
        <p:nvSpPr>
          <p:cNvPr id="6" name="Header Placeholder 3"/>
          <p:cNvSpPr>
            <a:spLocks noGrp="1"/>
          </p:cNvSpPr>
          <p:nvPr>
            <p:ph type="hdr" sz="quarter"/>
          </p:nvPr>
        </p:nvSpPr>
        <p:spPr>
          <a:xfrm>
            <a:off x="1" y="2"/>
            <a:ext cx="3001963" cy="460374"/>
          </a:xfrm>
        </p:spPr>
        <p:txBody>
          <a:bodyPr/>
          <a:lstStyle/>
          <a:p>
            <a:pPr>
              <a:defRPr/>
            </a:pPr>
            <a:r>
              <a:rPr lang="en-US"/>
              <a:t>Solar Electric Safety</a:t>
            </a:r>
            <a:endParaRPr lang="en-US" dirty="0"/>
          </a:p>
        </p:txBody>
      </p:sp>
    </p:spTree>
    <p:extLst>
      <p:ext uri="{BB962C8B-B14F-4D97-AF65-F5344CB8AC3E}">
        <p14:creationId xmlns:p14="http://schemas.microsoft.com/office/powerpoint/2010/main" val="189747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eaLnBrk="0" fontAlgn="base" hangingPunct="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Importance</a:t>
            </a:r>
            <a:r>
              <a:rPr lang="en-US" sz="1200" kern="1200" baseline="0" dirty="0">
                <a:solidFill>
                  <a:schemeClr val="tx1"/>
                </a:solidFill>
                <a:effectLst/>
                <a:latin typeface="Tahoma" pitchFamily="34" charset="0"/>
                <a:ea typeface="ＭＳ Ｐゴシック" charset="0"/>
                <a:cs typeface="Tahoma" pitchFamily="34" charset="0"/>
              </a:rPr>
              <a:t> of having a s</a:t>
            </a:r>
            <a:r>
              <a:rPr lang="en-US" sz="1200" kern="1200" dirty="0">
                <a:solidFill>
                  <a:schemeClr val="tx1"/>
                </a:solidFill>
                <a:effectLst/>
                <a:latin typeface="Tahoma" pitchFamily="34" charset="0"/>
                <a:ea typeface="ＭＳ Ｐゴシック" charset="0"/>
                <a:cs typeface="Tahoma" pitchFamily="34" charset="0"/>
              </a:rPr>
              <a:t>afety plan for</a:t>
            </a:r>
            <a:r>
              <a:rPr lang="en-US" sz="1200" kern="1200" baseline="0" dirty="0">
                <a:solidFill>
                  <a:schemeClr val="tx1"/>
                </a:solidFill>
                <a:effectLst/>
                <a:latin typeface="Tahoma" pitchFamily="34" charset="0"/>
                <a:ea typeface="ＭＳ Ｐゴシック" charset="0"/>
                <a:cs typeface="Tahoma" pitchFamily="34" charset="0"/>
              </a:rPr>
              <a:t> the specific</a:t>
            </a:r>
            <a:r>
              <a:rPr lang="en-US" sz="1200" kern="1200" dirty="0">
                <a:solidFill>
                  <a:schemeClr val="tx1"/>
                </a:solidFill>
                <a:effectLst/>
                <a:latin typeface="Tahoma" pitchFamily="34" charset="0"/>
                <a:ea typeface="ＭＳ Ｐゴシック" charset="0"/>
                <a:cs typeface="Tahoma" pitchFamily="34" charset="0"/>
              </a:rPr>
              <a:t> job site</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Provide emergency contact phone numbers, location of basic first-aid supplies, and location of the nearest hospital</a:t>
            </a:r>
            <a:endParaRPr lang="en-US" dirty="0"/>
          </a:p>
          <a:p>
            <a:pPr marL="171450" indent="-171450">
              <a:buFont typeface="Arial" charset="0"/>
              <a:buChar char="•"/>
            </a:pPr>
            <a:r>
              <a:rPr lang="en-US" dirty="0"/>
              <a:t>Review Job Hazard Analysis form</a:t>
            </a:r>
          </a:p>
          <a:p>
            <a:pPr marL="628650" lvl="1" indent="-171450">
              <a:buFont typeface="Arial" charset="0"/>
              <a:buChar char="•"/>
            </a:pPr>
            <a:r>
              <a:rPr lang="en-US" dirty="0"/>
              <a:t>To be executed for each job site</a:t>
            </a:r>
            <a:r>
              <a:rPr lang="en-US" baseline="0" dirty="0"/>
              <a:t> and work task category</a:t>
            </a:r>
            <a:endParaRPr lang="en-US" dirty="0"/>
          </a:p>
          <a:p>
            <a:pPr marL="628650" lvl="1" indent="-171450">
              <a:buFont typeface="Arial" charset="0"/>
              <a:buChar char="•"/>
            </a:pPr>
            <a:r>
              <a:rPr lang="en-US" dirty="0"/>
              <a:t>Note that this</a:t>
            </a:r>
            <a:r>
              <a:rPr lang="en-US" baseline="0" dirty="0"/>
              <a:t> is the installation phase, so all power sources will be isolated from areas where work is to be performed</a:t>
            </a:r>
            <a:endParaRPr lang="en-US" dirty="0"/>
          </a:p>
          <a:p>
            <a:r>
              <a:rPr lang="en-US" dirty="0"/>
              <a:t>	</a:t>
            </a:r>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55</a:t>
            </a:fld>
            <a:endParaRPr lang="en-US"/>
          </a:p>
        </p:txBody>
      </p:sp>
    </p:spTree>
    <p:extLst>
      <p:ext uri="{BB962C8B-B14F-4D97-AF65-F5344CB8AC3E}">
        <p14:creationId xmlns:p14="http://schemas.microsoft.com/office/powerpoint/2010/main" val="579421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56</a:t>
            </a:fld>
            <a:endParaRPr lang="en-US"/>
          </a:p>
        </p:txBody>
      </p:sp>
    </p:spTree>
    <p:extLst>
      <p:ext uri="{BB962C8B-B14F-4D97-AF65-F5344CB8AC3E}">
        <p14:creationId xmlns:p14="http://schemas.microsoft.com/office/powerpoint/2010/main" val="114267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4963" cy="3108325"/>
          </a:xfrm>
          <a:noFill/>
          <a:ln w="9525">
            <a:solidFill>
              <a:srgbClr val="000000"/>
            </a:solidFill>
            <a:miter lim="800000"/>
            <a:headEnd/>
            <a:tailEnd/>
          </a:ln>
        </p:spPr>
      </p:sp>
      <p:sp>
        <p:nvSpPr>
          <p:cNvPr id="3" name="Notes Placeholder 2"/>
          <p:cNvSpPr>
            <a:spLocks noGrp="1"/>
          </p:cNvSpPr>
          <p:nvPr>
            <p:ph type="body" idx="1"/>
          </p:nvPr>
        </p:nvSpPr>
        <p:spPr>
          <a:xfrm>
            <a:off x="274320" y="3657600"/>
            <a:ext cx="6400800" cy="5279366"/>
          </a:xfrm>
        </p:spPr>
        <p:txBody>
          <a:bodyPr/>
          <a:lstStyle/>
          <a:p>
            <a:pPr marL="171450" indent="-171450" eaLnBrk="0" fontAlgn="base" hangingPunct="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Details of common electrical hazards that may be found on the PV job site</a:t>
            </a:r>
          </a:p>
          <a:p>
            <a:pPr marL="628650" lvl="1" indent="-171450" eaLnBrk="0" fontAlgn="base" hangingPunct="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Utility connected vs. off-grid hazards</a:t>
            </a:r>
          </a:p>
          <a:p>
            <a:pPr marL="628650" lvl="1" indent="-171450" eaLnBrk="0" fontAlgn="base" hangingPunct="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Energy storage system hazards</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baseline="0" dirty="0">
                <a:solidFill>
                  <a:schemeClr val="tx1"/>
                </a:solidFill>
                <a:effectLst/>
                <a:latin typeface="Tahoma" pitchFamily="34" charset="0"/>
                <a:ea typeface="ＭＳ Ｐゴシック" charset="0"/>
                <a:cs typeface="Tahoma" pitchFamily="34" charset="0"/>
              </a:rPr>
              <a:t>Isolate equipment before performing work</a:t>
            </a:r>
            <a:endParaRPr lang="en-US" sz="1200" kern="1200" dirty="0">
              <a:solidFill>
                <a:schemeClr val="tx1"/>
              </a:solidFill>
              <a:effectLst/>
              <a:latin typeface="Tahoma" pitchFamily="34" charset="0"/>
              <a:ea typeface="ＭＳ Ｐゴシック"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Solar Electric Safety</a:t>
            </a:r>
          </a:p>
        </p:txBody>
      </p:sp>
    </p:spTree>
    <p:extLst>
      <p:ext uri="{BB962C8B-B14F-4D97-AF65-F5344CB8AC3E}">
        <p14:creationId xmlns:p14="http://schemas.microsoft.com/office/powerpoint/2010/main" val="47429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749300" y="530225"/>
            <a:ext cx="4762500" cy="3573463"/>
          </a:xfrm>
          <a:ln w="12699" cap="flat">
            <a:solidFill>
              <a:schemeClr val="tx1"/>
            </a:solidFill>
          </a:ln>
        </p:spPr>
      </p:sp>
      <p:sp>
        <p:nvSpPr>
          <p:cNvPr id="25604" name="Rectangle 3"/>
          <p:cNvSpPr>
            <a:spLocks noGrp="1" noChangeArrowheads="1"/>
          </p:cNvSpPr>
          <p:nvPr>
            <p:ph type="body" idx="1"/>
          </p:nvPr>
        </p:nvSpPr>
        <p:spPr>
          <a:xfrm>
            <a:off x="329565" y="4385944"/>
            <a:ext cx="6467475" cy="46513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839" tIns="46420" rIns="92839" bIns="46420">
            <a:normAutofit/>
          </a:bodyPr>
          <a:lstStyle/>
          <a:p>
            <a:pPr marL="171450" indent="-171450" eaLnBrk="1" hangingPunct="1">
              <a:buFont typeface="Arial" charset="0"/>
              <a:buChar char="•"/>
            </a:pPr>
            <a:r>
              <a:rPr lang="en-US" baseline="0" dirty="0">
                <a:latin typeface="Tahoma" pitchFamily="34" charset="0"/>
              </a:rPr>
              <a:t>Series connections are made between two solar modules when the </a:t>
            </a:r>
            <a:r>
              <a:rPr lang="en-US" baseline="0" noProof="0" dirty="0">
                <a:latin typeface="Tahoma" pitchFamily="34" charset="0"/>
              </a:rPr>
              <a:t>negative</a:t>
            </a:r>
            <a:r>
              <a:rPr lang="en-US" baseline="0" dirty="0">
                <a:latin typeface="Tahoma" pitchFamily="34" charset="0"/>
              </a:rPr>
              <a:t> connector of one module is plugged into the positive connector of the other module</a:t>
            </a:r>
          </a:p>
          <a:p>
            <a:pPr marL="171450" indent="-171450" eaLnBrk="1" hangingPunct="1">
              <a:buFont typeface="Arial" charset="0"/>
              <a:buChar char="•"/>
            </a:pPr>
            <a:r>
              <a:rPr lang="en-US" baseline="0" dirty="0">
                <a:latin typeface="Tahoma" pitchFamily="34" charset="0"/>
              </a:rPr>
              <a:t>In series connections voltage is additive, however current remains the same.</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When multiple modules </a:t>
            </a:r>
            <a:r>
              <a:rPr lang="en-US" baseline="0" noProof="0" dirty="0">
                <a:latin typeface="Tahoma" pitchFamily="34" charset="0"/>
              </a:rPr>
              <a:t>are</a:t>
            </a:r>
            <a:r>
              <a:rPr lang="en-US" baseline="0" dirty="0">
                <a:latin typeface="Tahoma" pitchFamily="34" charset="0"/>
              </a:rPr>
              <a:t> </a:t>
            </a:r>
            <a:r>
              <a:rPr lang="en-US" baseline="0" noProof="0" dirty="0">
                <a:latin typeface="Tahoma" pitchFamily="34" charset="0"/>
              </a:rPr>
              <a:t>wired</a:t>
            </a:r>
            <a:r>
              <a:rPr lang="en-US" baseline="0" dirty="0">
                <a:latin typeface="Tahoma" pitchFamily="34" charset="0"/>
              </a:rPr>
              <a:t> in series they form </a:t>
            </a:r>
            <a:r>
              <a:rPr lang="en-US" baseline="0" noProof="0" dirty="0">
                <a:latin typeface="Tahoma" pitchFamily="34" charset="0"/>
              </a:rPr>
              <a:t>what</a:t>
            </a:r>
            <a:r>
              <a:rPr lang="en-US" baseline="0" dirty="0">
                <a:latin typeface="Tahoma" pitchFamily="34" charset="0"/>
              </a:rPr>
              <a:t> is commonly called a </a:t>
            </a:r>
            <a:r>
              <a:rPr lang="en-US" altLang="en-US" baseline="0" dirty="0">
                <a:latin typeface="Tahoma" pitchFamily="34" charset="0"/>
              </a:rPr>
              <a:t>“</a:t>
            </a:r>
            <a:r>
              <a:rPr lang="en-US" baseline="0" dirty="0">
                <a:latin typeface="Tahoma" pitchFamily="34" charset="0"/>
              </a:rPr>
              <a:t>series-string</a:t>
            </a:r>
            <a:r>
              <a:rPr lang="en-US" altLang="en-US" baseline="0" dirty="0">
                <a:latin typeface="Tahoma" pitchFamily="34" charset="0"/>
              </a:rPr>
              <a:t>”</a:t>
            </a:r>
            <a:r>
              <a:rPr lang="en-US" baseline="0" dirty="0">
                <a:latin typeface="Tahoma" pitchFamily="34" charset="0"/>
              </a:rPr>
              <a:t> or Photovoltaic (PV) source circuit per NEC definition</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After making the series connection, positive on one module and a negative on the other become the leads (or </a:t>
            </a:r>
            <a:r>
              <a:rPr lang="en-US" altLang="en-US" baseline="0" dirty="0">
                <a:latin typeface="Tahoma" pitchFamily="34" charset="0"/>
              </a:rPr>
              <a:t>“</a:t>
            </a:r>
            <a:r>
              <a:rPr lang="en-US" altLang="ja-JP" baseline="0" dirty="0">
                <a:latin typeface="Tahoma" pitchFamily="34" charset="0"/>
              </a:rPr>
              <a:t>homerun</a:t>
            </a:r>
            <a:r>
              <a:rPr lang="en-US" altLang="en-US" baseline="0" dirty="0">
                <a:latin typeface="Tahoma" pitchFamily="34" charset="0"/>
              </a:rPr>
              <a:t>” wires</a:t>
            </a:r>
            <a:r>
              <a:rPr lang="en-US" altLang="ja-JP" baseline="0" dirty="0">
                <a:latin typeface="Tahoma" pitchFamily="34" charset="0"/>
              </a:rPr>
              <a:t>) for the PV source circuit.</a:t>
            </a:r>
            <a:r>
              <a:rPr lang="en-US" altLang="ja-JP" b="1" baseline="0" dirty="0">
                <a:latin typeface="Tahoma" pitchFamily="34" charset="0"/>
              </a:rPr>
              <a:t> </a:t>
            </a:r>
            <a:r>
              <a:rPr lang="en-US" altLang="ja-JP" baseline="0" dirty="0">
                <a:latin typeface="Tahoma" pitchFamily="34" charset="0"/>
              </a:rPr>
              <a:t>Eventually, they</a:t>
            </a:r>
            <a:r>
              <a:rPr lang="en-US" altLang="en-US" baseline="0" dirty="0">
                <a:latin typeface="Tahoma" pitchFamily="34" charset="0"/>
              </a:rPr>
              <a:t>’</a:t>
            </a:r>
            <a:r>
              <a:rPr lang="en-US" altLang="ja-JP" baseline="0" dirty="0">
                <a:latin typeface="Tahoma" pitchFamily="34" charset="0"/>
              </a:rPr>
              <a:t>ll run to a combiner box or DC disconnect.</a:t>
            </a:r>
            <a:endParaRPr lang="en-US" baseline="0" dirty="0">
              <a:latin typeface="Tahoma"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b="0" dirty="0"/>
              <a:t>PV source circuits may be designed up to 1,500 VDC</a:t>
            </a:r>
            <a:r>
              <a:rPr lang="en-US" sz="1200" b="0" baseline="0" dirty="0"/>
              <a:t> and are a significant electrical hazard that must be isolated</a:t>
            </a:r>
            <a:endParaRPr lang="en-US" baseline="0" dirty="0">
              <a:latin typeface="Tahoma" pitchFamily="34" charset="0"/>
            </a:endParaRPr>
          </a:p>
          <a:p>
            <a:pPr marL="171450" indent="-171450" eaLnBrk="1" hangingPunct="1">
              <a:buFont typeface="Arial" charset="0"/>
              <a:buChar char="•"/>
            </a:pPr>
            <a:r>
              <a:rPr lang="en-US" baseline="0" dirty="0">
                <a:latin typeface="Tahoma" pitchFamily="34" charset="0"/>
              </a:rPr>
              <a:t>In the example above, the voltage of the two modules is added together, however the current is still equal to that of one module, at all points in the circuit.</a:t>
            </a:r>
          </a:p>
          <a:p>
            <a:pPr marL="171450" indent="-171450" eaLnBrk="1" hangingPunct="1">
              <a:buFont typeface="Arial" charset="0"/>
              <a:buChar char="•"/>
            </a:pPr>
            <a:r>
              <a:rPr lang="en-US" b="0" baseline="0" dirty="0">
                <a:latin typeface="Tahoma" pitchFamily="34" charset="0"/>
              </a:rPr>
              <a:t>Current should only be tested with a clamp on meter, do not short circuit modules! </a:t>
            </a:r>
          </a:p>
          <a:p>
            <a:pPr marL="171450" indent="-171450" eaLnBrk="1" hangingPunct="1">
              <a:buFont typeface="Arial" charset="0"/>
              <a:buChar char="•"/>
            </a:pPr>
            <a:r>
              <a:rPr lang="en-US" baseline="0" dirty="0" err="1">
                <a:latin typeface="Tahoma" pitchFamily="34" charset="0"/>
              </a:rPr>
              <a:t>Voc</a:t>
            </a:r>
            <a:r>
              <a:rPr lang="en-US" baseline="0" dirty="0">
                <a:latin typeface="Tahoma" pitchFamily="34" charset="0"/>
              </a:rPr>
              <a:t> of this single module is 39.5 V, we would expect the </a:t>
            </a:r>
            <a:r>
              <a:rPr lang="en-US" baseline="0" dirty="0" err="1">
                <a:latin typeface="Tahoma" pitchFamily="34" charset="0"/>
              </a:rPr>
              <a:t>multimeter</a:t>
            </a:r>
            <a:r>
              <a:rPr lang="en-US" baseline="0" dirty="0">
                <a:latin typeface="Tahoma" pitchFamily="34" charset="0"/>
              </a:rPr>
              <a:t> to read 2 x 39.5 =79 V</a:t>
            </a:r>
            <a:endParaRPr lang="es-ES" b="1" baseline="0" dirty="0">
              <a:latin typeface="Tahoma" pitchFamily="34" charset="0"/>
            </a:endParaRPr>
          </a:p>
        </p:txBody>
      </p:sp>
      <p:sp>
        <p:nvSpPr>
          <p:cNvPr id="4" name="TextBox 3"/>
          <p:cNvSpPr txBox="1"/>
          <p:nvPr/>
        </p:nvSpPr>
        <p:spPr>
          <a:xfrm>
            <a:off x="0" y="0"/>
            <a:ext cx="2660254" cy="461665"/>
          </a:xfrm>
          <a:prstGeom prst="rect">
            <a:avLst/>
          </a:prstGeom>
          <a:noFill/>
        </p:spPr>
        <p:txBody>
          <a:bodyPr wrap="none" rtlCol="0">
            <a:spAutoFit/>
          </a:bodyPr>
          <a:lstStyle/>
          <a:p>
            <a:r>
              <a:rPr lang="en-US">
                <a:latin typeface="Tahoma"/>
                <a:cs typeface="Tahoma"/>
              </a:rPr>
              <a:t>Series and Parallel</a:t>
            </a:r>
          </a:p>
        </p:txBody>
      </p:sp>
      <p:sp>
        <p:nvSpPr>
          <p:cNvPr id="2" name="Slide Number Placeholder 1"/>
          <p:cNvSpPr>
            <a:spLocks noGrp="1"/>
          </p:cNvSpPr>
          <p:nvPr>
            <p:ph type="sldNum" sz="quarter" idx="10"/>
          </p:nvPr>
        </p:nvSpPr>
        <p:spPr/>
        <p:txBody>
          <a:bodyPr/>
          <a:lstStyle/>
          <a:p>
            <a:fld id="{7A2E70DE-3F38-B94C-A9B5-25F924117D72}" type="slidenum">
              <a:rPr lang="en-US" smtClean="0"/>
              <a:t>7</a:t>
            </a:fld>
            <a:endParaRPr lang="en-US"/>
          </a:p>
        </p:txBody>
      </p:sp>
    </p:spTree>
    <p:extLst>
      <p:ext uri="{BB962C8B-B14F-4D97-AF65-F5344CB8AC3E}">
        <p14:creationId xmlns:p14="http://schemas.microsoft.com/office/powerpoint/2010/main" val="68626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371600" y="457200"/>
            <a:ext cx="4143375" cy="3108325"/>
          </a:xfrm>
          <a:ln/>
        </p:spPr>
      </p:sp>
      <p:sp>
        <p:nvSpPr>
          <p:cNvPr id="30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 typeface="Arial" charset="0"/>
              <a:buChar char="•"/>
            </a:pPr>
            <a:r>
              <a:rPr lang="en-US" baseline="0" dirty="0">
                <a:latin typeface="Tahoma" pitchFamily="34" charset="0"/>
              </a:rPr>
              <a:t>In </a:t>
            </a:r>
            <a:r>
              <a:rPr lang="en-US" baseline="0" noProof="0" dirty="0">
                <a:latin typeface="Tahoma" pitchFamily="34" charset="0"/>
              </a:rPr>
              <a:t>this</a:t>
            </a:r>
            <a:r>
              <a:rPr lang="en-US" baseline="0" dirty="0">
                <a:latin typeface="Tahoma" pitchFamily="34" charset="0"/>
              </a:rPr>
              <a:t> slide we are wiring two modules in </a:t>
            </a:r>
            <a:r>
              <a:rPr lang="en-US" b="1" baseline="0" dirty="0">
                <a:latin typeface="Tahoma" pitchFamily="34" charset="0"/>
              </a:rPr>
              <a:t>parallel</a:t>
            </a:r>
            <a:endParaRPr lang="en-US" b="0" baseline="0" dirty="0">
              <a:latin typeface="Tahoma" pitchFamily="34" charset="0"/>
            </a:endParaRPr>
          </a:p>
          <a:p>
            <a:pPr marL="171450" indent="-171450" eaLnBrk="1" hangingPunct="1">
              <a:buFont typeface="Arial" charset="0"/>
              <a:buChar char="•"/>
            </a:pPr>
            <a:r>
              <a:rPr lang="en-US" baseline="0" dirty="0">
                <a:latin typeface="Tahoma" pitchFamily="34" charset="0"/>
              </a:rPr>
              <a:t>The positive (+) from</a:t>
            </a:r>
            <a:r>
              <a:rPr lang="en-US" dirty="0">
                <a:latin typeface="Tahoma" pitchFamily="34" charset="0"/>
              </a:rPr>
              <a:t> </a:t>
            </a:r>
            <a:r>
              <a:rPr lang="en-US" baseline="0" dirty="0">
                <a:latin typeface="Tahoma" pitchFamily="34" charset="0"/>
              </a:rPr>
              <a:t>one module connects to the positive (+) of the other at the positive bus bar in the combiner box. This also happens with both negative (-) leads.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When wired in parallel, the current of the modules is additive, while the voltage stays the same.</a:t>
            </a:r>
            <a:r>
              <a:rPr lang="en-US" dirty="0">
                <a:latin typeface="Tahoma" pitchFamily="34" charset="0"/>
              </a:rPr>
              <a:t> </a:t>
            </a:r>
            <a:endParaRPr lang="en-US" baseline="0" dirty="0">
              <a:latin typeface="Tahoma"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noProof="0" dirty="0">
                <a:latin typeface="Tahoma" pitchFamily="34" charset="0"/>
              </a:rPr>
              <a:t>When</a:t>
            </a:r>
            <a:r>
              <a:rPr lang="en-US" baseline="0" dirty="0">
                <a:latin typeface="Tahoma" pitchFamily="34" charset="0"/>
              </a:rPr>
              <a:t> modules or strings of modules are connected in parallel, the combined output is called a PV output circuit.</a:t>
            </a:r>
            <a:r>
              <a:rPr lang="en-US" b="1" baseline="0" dirty="0">
                <a:latin typeface="Tahoma" pitchFamily="34" charset="0"/>
              </a:rPr>
              <a:t> </a:t>
            </a:r>
            <a:r>
              <a:rPr lang="en-US" baseline="0" dirty="0">
                <a:latin typeface="Tahoma" pitchFamily="34" charset="0"/>
              </a:rPr>
              <a:t>This “PV Output Circuit” wire must be sized to handle the higher current. </a:t>
            </a:r>
          </a:p>
          <a:p>
            <a:pPr marL="171450" indent="-171450" eaLnBrk="1" hangingPunct="1">
              <a:buFont typeface="Arial" charset="0"/>
              <a:buChar char="•"/>
            </a:pPr>
            <a:r>
              <a:rPr lang="en-US" baseline="0" dirty="0">
                <a:latin typeface="Tahoma" pitchFamily="34" charset="0"/>
              </a:rPr>
              <a:t>Here, two PV source circuits of one module each are paralleled to form a PV output circuit.</a:t>
            </a:r>
          </a:p>
          <a:p>
            <a:pPr marL="171450" indent="-171450" eaLnBrk="1" hangingPunct="1">
              <a:buFont typeface="Arial" charset="0"/>
              <a:buChar char="•"/>
            </a:pPr>
            <a:r>
              <a:rPr lang="en-US" baseline="0" dirty="0">
                <a:latin typeface="Tahoma" pitchFamily="34" charset="0"/>
              </a:rPr>
              <a:t>In this example, the PV output circuit will measure 31 volts DC, and produce 18.2 amps of current. The total power is 564.2 watts. The voltage is half of what it would be if the modules were wired in series, but the current is double.</a:t>
            </a:r>
          </a:p>
          <a:p>
            <a:pPr marL="171450" indent="-171450" eaLnBrk="1" hangingPunct="1">
              <a:buFont typeface="Arial" charset="0"/>
              <a:buChar char="•"/>
            </a:pPr>
            <a:r>
              <a:rPr lang="en-US" baseline="0" dirty="0">
                <a:latin typeface="Tahoma" pitchFamily="34" charset="0"/>
              </a:rPr>
              <a:t>Notice that the total power of the two modules is the same whether it is wired in series or parallel. In this example we wired the modules in parallel and </a:t>
            </a:r>
            <a:r>
              <a:rPr lang="en-US" baseline="0" noProof="0" dirty="0">
                <a:latin typeface="Tahoma" pitchFamily="34" charset="0"/>
              </a:rPr>
              <a:t>calculated</a:t>
            </a:r>
            <a:r>
              <a:rPr lang="en-US" baseline="0" dirty="0">
                <a:latin typeface="Tahoma" pitchFamily="34" charset="0"/>
              </a:rPr>
              <a:t> the power to be 31V x 18.2 A = 564.2W.  If we wired these modules in series the voltage would be additive and the current would remain the same.  However the calculated power would be the same because 62V x 9.1A =564.2W.  </a:t>
            </a:r>
          </a:p>
        </p:txBody>
      </p:sp>
      <p:sp>
        <p:nvSpPr>
          <p:cNvPr id="30725" name="Slide Number Placeholder 4"/>
          <p:cNvSpPr>
            <a:spLocks noGrp="1"/>
          </p:cNvSpPr>
          <p:nvPr>
            <p:ph type="sldNum" sz="quarter" idx="5"/>
          </p:nvPr>
        </p:nvSpPr>
        <p:spPr>
          <a:xfrm>
            <a:off x="5219700" y="6578600"/>
            <a:ext cx="3990975" cy="34607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Times New Roman" pitchFamily="18" charset="0"/>
                <a:ea typeface="MS PGothic" pitchFamily="34" charset="-128"/>
              </a:defRPr>
            </a:lvl1pPr>
            <a:lvl2pPr marL="742950" indent="-285750" defTabSz="922338" eaLnBrk="0" hangingPunct="0">
              <a:defRPr sz="2400">
                <a:solidFill>
                  <a:schemeClr val="tx1"/>
                </a:solidFill>
                <a:latin typeface="Times New Roman" pitchFamily="18" charset="0"/>
                <a:ea typeface="MS PGothic" pitchFamily="34" charset="-128"/>
              </a:defRPr>
            </a:lvl2pPr>
            <a:lvl3pPr marL="1143000" indent="-228600" defTabSz="922338" eaLnBrk="0" hangingPunct="0">
              <a:defRPr sz="2400">
                <a:solidFill>
                  <a:schemeClr val="tx1"/>
                </a:solidFill>
                <a:latin typeface="Times New Roman" pitchFamily="18" charset="0"/>
                <a:ea typeface="MS PGothic" pitchFamily="34" charset="-128"/>
              </a:defRPr>
            </a:lvl3pPr>
            <a:lvl4pPr marL="1600200" indent="-228600" defTabSz="922338" eaLnBrk="0" hangingPunct="0">
              <a:defRPr sz="2400">
                <a:solidFill>
                  <a:schemeClr val="tx1"/>
                </a:solidFill>
                <a:latin typeface="Times New Roman" pitchFamily="18" charset="0"/>
                <a:ea typeface="MS PGothic" pitchFamily="34" charset="-128"/>
              </a:defRPr>
            </a:lvl4pPr>
            <a:lvl5pPr marL="2057400" indent="-228600" defTabSz="922338" eaLnBrk="0" hangingPunct="0">
              <a:defRPr sz="2400">
                <a:solidFill>
                  <a:schemeClr val="tx1"/>
                </a:solidFill>
                <a:latin typeface="Times New Roman" pitchFamily="18" charset="0"/>
                <a:ea typeface="MS PGothic" pitchFamily="34" charset="-128"/>
              </a:defRPr>
            </a:lvl5pPr>
            <a:lvl6pPr marL="2514600" indent="-228600" defTabSz="9223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223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223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223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8B3F7E4-B65A-4D6D-A717-8FF0B77DC495}" type="slidenum">
              <a:rPr lang="en-US" sz="1200" smtClean="0"/>
              <a:pPr eaLnBrk="1" hangingPunct="1"/>
              <a:t>8</a:t>
            </a:fld>
            <a:endParaRPr lang="en-US" sz="1200"/>
          </a:p>
        </p:txBody>
      </p:sp>
      <p:sp>
        <p:nvSpPr>
          <p:cNvPr id="5" name="TextBox 4"/>
          <p:cNvSpPr txBox="1"/>
          <p:nvPr/>
        </p:nvSpPr>
        <p:spPr>
          <a:xfrm>
            <a:off x="0" y="0"/>
            <a:ext cx="2660254" cy="461665"/>
          </a:xfrm>
          <a:prstGeom prst="rect">
            <a:avLst/>
          </a:prstGeom>
          <a:noFill/>
        </p:spPr>
        <p:txBody>
          <a:bodyPr wrap="none" rtlCol="0">
            <a:spAutoFit/>
          </a:bodyPr>
          <a:lstStyle/>
          <a:p>
            <a:r>
              <a:rPr lang="en-US">
                <a:latin typeface="Tahoma"/>
                <a:cs typeface="Tahoma"/>
              </a:rPr>
              <a:t>Series and Parallel</a:t>
            </a:r>
          </a:p>
        </p:txBody>
      </p:sp>
    </p:spTree>
    <p:extLst>
      <p:ext uri="{BB962C8B-B14F-4D97-AF65-F5344CB8AC3E}">
        <p14:creationId xmlns:p14="http://schemas.microsoft.com/office/powerpoint/2010/main" val="200535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749300" y="530225"/>
            <a:ext cx="4762500" cy="3573463"/>
          </a:xfrm>
          <a:ln w="12699" cap="flat">
            <a:solidFill>
              <a:schemeClr val="tx1"/>
            </a:solidFill>
          </a:ln>
        </p:spPr>
      </p:sp>
      <p:sp>
        <p:nvSpPr>
          <p:cNvPr id="32772" name="Rectangle 3"/>
          <p:cNvSpPr>
            <a:spLocks noGrp="1" noChangeArrowheads="1"/>
          </p:cNvSpPr>
          <p:nvPr>
            <p:ph type="body" idx="1"/>
          </p:nvPr>
        </p:nvSpPr>
        <p:spPr>
          <a:xfrm>
            <a:off x="171451" y="4340224"/>
            <a:ext cx="6610350" cy="468185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839" tIns="46420" rIns="92839" bIns="46420">
            <a:normAutofit fontScale="92500" lnSpcReduction="20000"/>
          </a:bodyPr>
          <a:lstStyle/>
          <a:p>
            <a:pPr marL="171450" indent="-171450" eaLnBrk="1" hangingPunct="1">
              <a:buFont typeface="Arial" charset="0"/>
              <a:buChar char="•"/>
            </a:pPr>
            <a:r>
              <a:rPr lang="en-US" baseline="0" dirty="0">
                <a:latin typeface="Tahoma" pitchFamily="34" charset="0"/>
              </a:rPr>
              <a:t>Here we have a PV system that has two source circuits (6 modules per source circuit), wired in parallel.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To wire this system we would want to first make all the series connections within the two source circuits. Note that this now increases the voltage to a hazardous level. </a:t>
            </a:r>
          </a:p>
          <a:p>
            <a:pPr marL="171450" indent="-171450" eaLnBrk="1" hangingPunct="1">
              <a:buFont typeface="Arial" charset="0"/>
              <a:buChar char="•"/>
            </a:pPr>
            <a:r>
              <a:rPr lang="en-US" baseline="0" dirty="0">
                <a:latin typeface="Tahoma" pitchFamily="34" charset="0"/>
              </a:rPr>
              <a:t>It is important to be able to understand how to calculate the expected voltage and amperage of a PV System. In this example we are assuming STC values for temperature and irradiance.  In the field, site conditions must be measured and factored into these calculations, however this is an advanced topic and not covered in this course.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Explain the difference between </a:t>
            </a:r>
            <a:r>
              <a:rPr lang="en-US" sz="1200" kern="1200" dirty="0" err="1">
                <a:solidFill>
                  <a:schemeClr val="tx1"/>
                </a:solidFill>
                <a:effectLst/>
                <a:latin typeface="Tahoma" pitchFamily="34" charset="0"/>
                <a:ea typeface="ＭＳ Ｐゴシック" charset="0"/>
                <a:cs typeface="Tahoma" pitchFamily="34" charset="0"/>
              </a:rPr>
              <a:t>Voc</a:t>
            </a:r>
            <a:r>
              <a:rPr lang="en-US" sz="1200" kern="1200" dirty="0">
                <a:solidFill>
                  <a:schemeClr val="tx1"/>
                </a:solidFill>
                <a:effectLst/>
                <a:latin typeface="Tahoma" pitchFamily="34" charset="0"/>
                <a:ea typeface="ＭＳ Ｐゴシック" charset="0"/>
                <a:cs typeface="Tahoma" pitchFamily="34" charset="0"/>
              </a:rPr>
              <a:t>/</a:t>
            </a:r>
            <a:r>
              <a:rPr lang="en-US" sz="1200" kern="1200" dirty="0" err="1">
                <a:solidFill>
                  <a:schemeClr val="tx1"/>
                </a:solidFill>
                <a:effectLst/>
                <a:latin typeface="Tahoma" pitchFamily="34" charset="0"/>
                <a:ea typeface="ＭＳ Ｐゴシック" charset="0"/>
                <a:cs typeface="Tahoma" pitchFamily="34" charset="0"/>
              </a:rPr>
              <a:t>Vmp</a:t>
            </a:r>
            <a:r>
              <a:rPr lang="en-US" sz="1200" kern="1200" dirty="0">
                <a:solidFill>
                  <a:schemeClr val="tx1"/>
                </a:solidFill>
                <a:effectLst/>
                <a:latin typeface="Tahoma" pitchFamily="34" charset="0"/>
                <a:ea typeface="ＭＳ Ｐゴシック" charset="0"/>
                <a:cs typeface="Tahoma" pitchFamily="34" charset="0"/>
              </a:rPr>
              <a:t> and </a:t>
            </a:r>
            <a:r>
              <a:rPr lang="en-US" sz="1200" kern="1200" dirty="0" err="1">
                <a:solidFill>
                  <a:schemeClr val="tx1"/>
                </a:solidFill>
                <a:effectLst/>
                <a:latin typeface="Tahoma" pitchFamily="34" charset="0"/>
                <a:ea typeface="ＭＳ Ｐゴシック" charset="0"/>
                <a:cs typeface="Tahoma" pitchFamily="34" charset="0"/>
              </a:rPr>
              <a:t>Isc</a:t>
            </a:r>
            <a:r>
              <a:rPr lang="en-US" sz="1200" kern="1200" dirty="0">
                <a:solidFill>
                  <a:schemeClr val="tx1"/>
                </a:solidFill>
                <a:effectLst/>
                <a:latin typeface="Tahoma" pitchFamily="34" charset="0"/>
                <a:ea typeface="ＭＳ Ｐゴシック" charset="0"/>
                <a:cs typeface="Tahoma" pitchFamily="34" charset="0"/>
              </a:rPr>
              <a:t>/Imp </a:t>
            </a:r>
            <a:endParaRPr lang="en-US" baseline="0" dirty="0">
              <a:latin typeface="Tahoma" pitchFamily="34" charset="0"/>
            </a:endParaRPr>
          </a:p>
          <a:p>
            <a:pPr marL="171450" indent="-171450" eaLnBrk="1" hangingPunct="1">
              <a:buFont typeface="Arial" charset="0"/>
              <a:buChar char="•"/>
            </a:pPr>
            <a:r>
              <a:rPr lang="en-US" baseline="0" dirty="0">
                <a:latin typeface="Tahoma" pitchFamily="34" charset="0"/>
              </a:rPr>
              <a:t>System </a:t>
            </a:r>
            <a:r>
              <a:rPr lang="en-US" baseline="0" dirty="0" err="1">
                <a:latin typeface="Tahoma" pitchFamily="34" charset="0"/>
              </a:rPr>
              <a:t>Voc</a:t>
            </a:r>
            <a:r>
              <a:rPr lang="en-US" baseline="0" dirty="0">
                <a:latin typeface="Tahoma" pitchFamily="34" charset="0"/>
              </a:rPr>
              <a:t> is determined by the number of modules in a source circuit multiplied by the </a:t>
            </a:r>
            <a:r>
              <a:rPr lang="en-US" baseline="0" dirty="0" err="1">
                <a:latin typeface="Tahoma" pitchFamily="34" charset="0"/>
              </a:rPr>
              <a:t>Voc</a:t>
            </a:r>
            <a:r>
              <a:rPr lang="en-US" baseline="0" dirty="0">
                <a:latin typeface="Tahoma" pitchFamily="34" charset="0"/>
              </a:rPr>
              <a:t> rating of the module. </a:t>
            </a:r>
          </a:p>
          <a:p>
            <a:pPr marL="171450" indent="-171450" eaLnBrk="1" hangingPunct="1">
              <a:buFont typeface="Arial" charset="0"/>
              <a:buChar char="•"/>
            </a:pPr>
            <a:r>
              <a:rPr lang="en-US" baseline="0" dirty="0">
                <a:latin typeface="Tahoma" pitchFamily="34" charset="0"/>
              </a:rPr>
              <a:t>If we tested the open circuit voltage with a multi-meter of one of these source circuits we would expect this voltage to be 39.5V x 6 Modules = 237V. </a:t>
            </a:r>
          </a:p>
          <a:p>
            <a:pPr marL="171450" indent="-171450" eaLnBrk="1" hangingPunct="1">
              <a:buFont typeface="Arial" charset="0"/>
              <a:buChar char="•"/>
            </a:pPr>
            <a:r>
              <a:rPr lang="en-US" baseline="0" dirty="0">
                <a:latin typeface="Tahoma" pitchFamily="34" charset="0"/>
              </a:rPr>
              <a:t>Notice that we use the </a:t>
            </a:r>
            <a:r>
              <a:rPr lang="en-US" baseline="0" dirty="0" err="1">
                <a:latin typeface="Tahoma" pitchFamily="34" charset="0"/>
              </a:rPr>
              <a:t>Voc</a:t>
            </a:r>
            <a:r>
              <a:rPr lang="en-US" baseline="0" dirty="0">
                <a:latin typeface="Tahoma" pitchFamily="34" charset="0"/>
              </a:rPr>
              <a:t> value in this calculation because at this point the circuit is open and not operating.  </a:t>
            </a:r>
          </a:p>
          <a:p>
            <a:pPr marL="171450" indent="-171450" eaLnBrk="1" hangingPunct="1">
              <a:buFont typeface="Arial" charset="0"/>
              <a:buChar char="•"/>
            </a:pPr>
            <a:r>
              <a:rPr lang="en-US" baseline="0" dirty="0">
                <a:latin typeface="Tahoma" pitchFamily="34" charset="0"/>
              </a:rPr>
              <a:t>System </a:t>
            </a:r>
            <a:r>
              <a:rPr lang="en-US" baseline="0" dirty="0" err="1">
                <a:latin typeface="Tahoma" pitchFamily="34" charset="0"/>
              </a:rPr>
              <a:t>Voc</a:t>
            </a:r>
            <a:r>
              <a:rPr lang="en-US" baseline="0" dirty="0">
                <a:latin typeface="Tahoma" pitchFamily="34" charset="0"/>
              </a:rPr>
              <a:t> should also be tested in the combiner box after all “homerun” leads are landed.  </a:t>
            </a:r>
          </a:p>
          <a:p>
            <a:pPr marL="171450" indent="-171450" eaLnBrk="1" hangingPunct="1">
              <a:buFont typeface="Arial" charset="0"/>
              <a:buChar char="•"/>
            </a:pPr>
            <a:r>
              <a:rPr lang="en-US" baseline="0" dirty="0">
                <a:latin typeface="Tahoma" pitchFamily="34" charset="0"/>
              </a:rPr>
              <a:t>We would expect to see the same System </a:t>
            </a:r>
            <a:r>
              <a:rPr lang="en-US" baseline="0" dirty="0" err="1">
                <a:latin typeface="Tahoma" pitchFamily="34" charset="0"/>
              </a:rPr>
              <a:t>Voc</a:t>
            </a:r>
            <a:r>
              <a:rPr lang="en-US" baseline="0" dirty="0">
                <a:latin typeface="Tahoma" pitchFamily="34" charset="0"/>
              </a:rPr>
              <a:t> value of 237V inside the combiner box because here we are making a parallel connection and thus voltage remains unchanged from the source circuit value.</a:t>
            </a:r>
          </a:p>
          <a:p>
            <a:pPr marL="171450" indent="-171450" eaLnBrk="1" hangingPunct="1">
              <a:buFont typeface="Arial" charset="0"/>
              <a:buChar char="•"/>
            </a:pPr>
            <a:r>
              <a:rPr lang="en-US" baseline="0" dirty="0">
                <a:latin typeface="Tahoma" pitchFamily="34" charset="0"/>
              </a:rPr>
              <a:t>To test the operating voltages and currents of the system, the system must be completely wired and operating.  This means that the PV output circuit from the combiner box to the inverter must be connected and the inverter must be running. </a:t>
            </a:r>
          </a:p>
          <a:p>
            <a:pPr marL="171450" indent="-171450" eaLnBrk="1" hangingPunct="1">
              <a:buFont typeface="Arial" charset="0"/>
              <a:buChar char="•"/>
            </a:pPr>
            <a:r>
              <a:rPr lang="en-US" baseline="0" dirty="0">
                <a:latin typeface="Tahoma" pitchFamily="34" charset="0"/>
              </a:rPr>
              <a:t>To calculate the operating voltage you must use the </a:t>
            </a:r>
            <a:r>
              <a:rPr lang="en-US" baseline="0" dirty="0" err="1">
                <a:latin typeface="Tahoma" pitchFamily="34" charset="0"/>
              </a:rPr>
              <a:t>Vmp</a:t>
            </a:r>
            <a:r>
              <a:rPr lang="en-US" baseline="0" dirty="0">
                <a:latin typeface="Tahoma" pitchFamily="34" charset="0"/>
              </a:rPr>
              <a:t> of the module. </a:t>
            </a:r>
            <a:r>
              <a:rPr lang="en-US" baseline="0" dirty="0" err="1">
                <a:latin typeface="Tahoma" pitchFamily="34" charset="0"/>
              </a:rPr>
              <a:t>Vmp</a:t>
            </a:r>
            <a:r>
              <a:rPr lang="en-US" baseline="0" dirty="0">
                <a:latin typeface="Tahoma" pitchFamily="34" charset="0"/>
              </a:rPr>
              <a:t> is always lower than </a:t>
            </a:r>
            <a:r>
              <a:rPr lang="en-US" baseline="0" dirty="0" err="1">
                <a:latin typeface="Tahoma" pitchFamily="34" charset="0"/>
              </a:rPr>
              <a:t>Voc</a:t>
            </a:r>
            <a:r>
              <a:rPr lang="en-US" baseline="0" dirty="0">
                <a:latin typeface="Tahoma" pitchFamily="34" charset="0"/>
              </a:rPr>
              <a:t> because the circuit is supplying the ”load” of the inverter, ideally at it’s maximum power point. Therefore the operating voltage in this case would be 31V x 6 Modules = 186V.  This can also be tested within the combiner box using a multi-meter.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Operating Imp: To calculate an expected Imp we would want to use the Imp value of the module.  Since we have 2 source circuits in parallel we would make the following calculation 9.1A x 2 Source Circuits = 18.2 A.  The system’s DC operating current could be measured with a clamp-on meter which would clamp around either the positive or negative wire of the PV output circuit.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Do not test current with the probe tips (leads) of the multi-meter! </a:t>
            </a:r>
          </a:p>
          <a:p>
            <a:pPr eaLnBrk="1" hangingPunct="1"/>
            <a:endParaRPr lang="en-US" baseline="0" dirty="0">
              <a:latin typeface="Tahoma" pitchFamily="34" charset="0"/>
            </a:endParaRPr>
          </a:p>
        </p:txBody>
      </p:sp>
      <p:sp>
        <p:nvSpPr>
          <p:cNvPr id="4" name="TextBox 3"/>
          <p:cNvSpPr txBox="1"/>
          <p:nvPr/>
        </p:nvSpPr>
        <p:spPr>
          <a:xfrm>
            <a:off x="0" y="0"/>
            <a:ext cx="2660254" cy="461665"/>
          </a:xfrm>
          <a:prstGeom prst="rect">
            <a:avLst/>
          </a:prstGeom>
          <a:noFill/>
        </p:spPr>
        <p:txBody>
          <a:bodyPr wrap="none" rtlCol="0">
            <a:spAutoFit/>
          </a:bodyPr>
          <a:lstStyle/>
          <a:p>
            <a:r>
              <a:rPr lang="en-US">
                <a:latin typeface="Tahoma"/>
                <a:cs typeface="Tahoma"/>
              </a:rPr>
              <a:t>Series and Parallel</a:t>
            </a:r>
          </a:p>
        </p:txBody>
      </p:sp>
      <p:sp>
        <p:nvSpPr>
          <p:cNvPr id="2" name="Slide Number Placeholder 1"/>
          <p:cNvSpPr>
            <a:spLocks noGrp="1"/>
          </p:cNvSpPr>
          <p:nvPr>
            <p:ph type="sldNum" sz="quarter" idx="10"/>
          </p:nvPr>
        </p:nvSpPr>
        <p:spPr/>
        <p:txBody>
          <a:bodyPr/>
          <a:lstStyle/>
          <a:p>
            <a:fld id="{7A2E70DE-3F38-B94C-A9B5-25F924117D72}" type="slidenum">
              <a:rPr lang="en-US" smtClean="0"/>
              <a:t>9</a:t>
            </a:fld>
            <a:endParaRPr lang="en-US"/>
          </a:p>
        </p:txBody>
      </p:sp>
    </p:spTree>
    <p:extLst>
      <p:ext uri="{BB962C8B-B14F-4D97-AF65-F5344CB8AC3E}">
        <p14:creationId xmlns:p14="http://schemas.microsoft.com/office/powerpoint/2010/main" val="1143264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a:effectLst>
                  <a:outerShdw blurRad="38100" sx="1000" sy="1000" algn="tl">
                    <a:srgbClr val="000000"/>
                  </a:outerShdw>
                </a:effectLst>
              </a:rPr>
              <a:t>Solar Energy</a:t>
            </a:r>
            <a:r>
              <a:rPr lang="en-US" sz="3600" baseline="0">
                <a:effectLst>
                  <a:outerShdw blurRad="38100" sx="1000" sy="1000" algn="tl">
                    <a:srgbClr val="000000"/>
                  </a:outerShdw>
                </a:effectLst>
              </a:rPr>
              <a:t> </a:t>
            </a:r>
            <a:r>
              <a:rPr lang="en-US" sz="360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pic>
        <p:nvPicPr>
          <p:cNvPr id="12" name="Picture 11"/>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spTree>
    <p:extLst>
      <p:ext uri="{BB962C8B-B14F-4D97-AF65-F5344CB8AC3E}">
        <p14:creationId xmlns:p14="http://schemas.microsoft.com/office/powerpoint/2010/main" val="252288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Rectangle 2"/>
          <p:cNvSpPr/>
          <p:nvPr/>
        </p:nvSpPr>
        <p:spPr>
          <a:xfrm>
            <a:off x="6080125" y="5265738"/>
            <a:ext cx="3078163" cy="159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ahoma"/>
            </a:endParaRPr>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ahoma"/>
            </a:endParaRP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05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p:nvSpPr>
        <p:spPr>
          <a:xfrm>
            <a:off x="6080125" y="5265738"/>
            <a:ext cx="3078163" cy="159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ahoma"/>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TextBox 3"/>
          <p:cNvSpPr txBox="1"/>
          <p:nvPr userDrawn="1"/>
        </p:nvSpPr>
        <p:spPr>
          <a:xfrm>
            <a:off x="1190662" y="2506189"/>
            <a:ext cx="2188550" cy="461665"/>
          </a:xfrm>
          <a:prstGeom prst="rect">
            <a:avLst/>
          </a:prstGeom>
          <a:noFill/>
        </p:spPr>
        <p:txBody>
          <a:bodyPr wrap="square" rtlCol="0">
            <a:spAutoFit/>
          </a:bodyPr>
          <a:lstStyle/>
          <a:p>
            <a:endParaRPr lang="en-US" dirty="0">
              <a:latin typeface="Tahoma"/>
              <a:cs typeface="Tahoma"/>
            </a:endParaRPr>
          </a:p>
        </p:txBody>
      </p:sp>
      <p:sp>
        <p:nvSpPr>
          <p:cNvPr id="5" name="Content Placeholder 2"/>
          <p:cNvSpPr>
            <a:spLocks noGrp="1"/>
          </p:cNvSpPr>
          <p:nvPr>
            <p:ph sz="half" idx="1"/>
          </p:nvPr>
        </p:nvSpPr>
        <p:spPr>
          <a:xfrm>
            <a:off x="457200" y="1282700"/>
            <a:ext cx="4038600" cy="5138802"/>
          </a:xfrm>
          <a:prstGeom prst="rect">
            <a:avLst/>
          </a:prstGeom>
        </p:spPr>
        <p:txBody>
          <a:bodyPr lIns="0" tIns="0" rIns="0" bIns="0"/>
          <a:lstStyle>
            <a:lvl1pPr marL="342780" indent="-342780">
              <a:spcBef>
                <a:spcPts val="600"/>
              </a:spcBef>
              <a:buSzPct val="75000"/>
              <a:buFontTx/>
              <a:buBlip>
                <a:blip r:embed="rId2"/>
              </a:buBlip>
              <a:defRPr sz="2600">
                <a:latin typeface="Tahoma" pitchFamily="34" charset="0"/>
                <a:ea typeface="Tahoma" pitchFamily="34" charset="0"/>
                <a:cs typeface="Tahoma" pitchFamily="34" charset="0"/>
              </a:defRPr>
            </a:lvl1pPr>
            <a:lvl2pPr marL="822768" indent="-548512">
              <a:spcBef>
                <a:spcPts val="600"/>
              </a:spcBef>
              <a:buSzPct val="60000"/>
              <a:buFontTx/>
              <a:buBlip>
                <a:blip r:embed="rId3"/>
              </a:buBlip>
              <a:defRPr sz="2200">
                <a:latin typeface="Tahoma" pitchFamily="34" charset="0"/>
                <a:ea typeface="Tahoma" pitchFamily="34" charset="0"/>
                <a:cs typeface="Tahoma" pitchFamily="34" charset="0"/>
              </a:defRPr>
            </a:lvl2pPr>
            <a:lvl3pPr>
              <a:spcBef>
                <a:spcPts val="600"/>
              </a:spcBef>
              <a:defRPr sz="2000">
                <a:latin typeface="Tahoma" pitchFamily="34" charset="0"/>
                <a:ea typeface="Tahoma" pitchFamily="34" charset="0"/>
                <a:cs typeface="Tahoma" pitchFamily="34" charset="0"/>
              </a:defRPr>
            </a:lvl3pPr>
            <a:lvl4pPr>
              <a:spcBef>
                <a:spcPts val="600"/>
              </a:spcBef>
              <a:defRPr sz="1800">
                <a:latin typeface="Tahoma" pitchFamily="34" charset="0"/>
                <a:ea typeface="Tahoma" pitchFamily="34" charset="0"/>
                <a:cs typeface="Tahoma" pitchFamily="34" charset="0"/>
              </a:defRPr>
            </a:lvl4pPr>
            <a:lvl5pPr>
              <a:spcBef>
                <a:spcPts val="600"/>
              </a:spcBef>
              <a:defRPr sz="1800">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59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4448"/>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282701"/>
            <a:ext cx="8229600" cy="5006340"/>
          </a:xfrm>
          <a:prstGeom prst="rect">
            <a:avLst/>
          </a:prstGeom>
        </p:spPr>
        <p:txBody>
          <a:bodyPr lIns="0" tIns="0" rIns="0" bIns="0"/>
          <a:lstStyle>
            <a:lvl1pPr marL="342780" indent="-342780">
              <a:spcBef>
                <a:spcPts val="600"/>
              </a:spcBef>
              <a:buSzPct val="75000"/>
              <a:buFontTx/>
              <a:buBlip>
                <a:blip r:embed="rId2"/>
              </a:buBlip>
              <a:defRPr sz="2600">
                <a:latin typeface="Tahoma" pitchFamily="34" charset="0"/>
                <a:ea typeface="Tahoma" pitchFamily="34" charset="0"/>
                <a:cs typeface="Tahoma" pitchFamily="34" charset="0"/>
              </a:defRPr>
            </a:lvl1pPr>
            <a:lvl2pPr marL="1005604" indent="-548512">
              <a:spcBef>
                <a:spcPts val="600"/>
              </a:spcBef>
              <a:buSzPct val="60000"/>
              <a:buFontTx/>
              <a:buBlip>
                <a:blip r:embed="rId3"/>
              </a:buBlip>
              <a:defRPr sz="2200">
                <a:latin typeface="Tahoma" pitchFamily="34" charset="0"/>
                <a:ea typeface="Tahoma" pitchFamily="34" charset="0"/>
                <a:cs typeface="Tahoma" pitchFamily="34" charset="0"/>
              </a:defRPr>
            </a:lvl2pPr>
            <a:lvl3pPr>
              <a:spcBef>
                <a:spcPts val="600"/>
              </a:spcBef>
              <a:defRPr sz="2000">
                <a:latin typeface="Tahoma" pitchFamily="34" charset="0"/>
                <a:ea typeface="Tahoma" pitchFamily="34" charset="0"/>
                <a:cs typeface="Tahoma" pitchFamily="34" charset="0"/>
              </a:defRPr>
            </a:lvl3pPr>
            <a:lvl4pPr>
              <a:spcBef>
                <a:spcPts val="600"/>
              </a:spcBef>
              <a:defRPr sz="1800">
                <a:latin typeface="Tahoma" pitchFamily="34" charset="0"/>
                <a:ea typeface="Tahoma" pitchFamily="34" charset="0"/>
                <a:cs typeface="Tahoma" pitchFamily="34" charset="0"/>
              </a:defRPr>
            </a:lvl4pPr>
            <a:lvl5pPr>
              <a:spcBef>
                <a:spcPts val="600"/>
              </a:spcBef>
              <a:defRPr sz="1800">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92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914398"/>
          </a:xfrm>
        </p:spPr>
        <p:txBody>
          <a:bodyPr/>
          <a:lstStyle/>
          <a:p>
            <a:r>
              <a:rPr lang="en-US"/>
              <a:t>Click to edit Master title style</a:t>
            </a:r>
          </a:p>
        </p:txBody>
      </p:sp>
    </p:spTree>
    <p:extLst>
      <p:ext uri="{BB962C8B-B14F-4D97-AF65-F5344CB8AC3E}">
        <p14:creationId xmlns:p14="http://schemas.microsoft.com/office/powerpoint/2010/main" val="98029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ectives and Additional Resource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t="21980" r="67546" b="23587"/>
          <a:stretch/>
        </p:blipFill>
        <p:spPr>
          <a:xfrm>
            <a:off x="3478261" y="5845124"/>
            <a:ext cx="2021786" cy="903692"/>
          </a:xfrm>
          <a:prstGeom prst="rect">
            <a:avLst/>
          </a:prstGeom>
        </p:spPr>
      </p:pic>
      <p:sp>
        <p:nvSpPr>
          <p:cNvPr id="7"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a:spcAft>
                <a:spcPts val="600"/>
              </a:spcAft>
              <a:defRPr/>
            </a:lvl1pPr>
            <a:lvl2pPr>
              <a:spcAft>
                <a:spcPts val="600"/>
              </a:spcAft>
              <a:defRPr/>
            </a:lvl2pPr>
            <a:lvl3pPr>
              <a:spcAft>
                <a:spcPts val="600"/>
              </a:spcAft>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042050"/>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74656"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633698"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2"/>
          <p:cNvSpPr>
            <a:spLocks noGrp="1"/>
          </p:cNvSpPr>
          <p:nvPr>
            <p:ph idx="1"/>
          </p:nvPr>
        </p:nvSpPr>
        <p:spPr>
          <a:xfrm>
            <a:off x="245192" y="1117701"/>
            <a:ext cx="4183933"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idx="10"/>
          </p:nvPr>
        </p:nvSpPr>
        <p:spPr>
          <a:xfrm>
            <a:off x="4600574" y="1117701"/>
            <a:ext cx="4307451" cy="495448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616810" cy="694349"/>
          </a:xfrm>
          <a:prstGeom prst="rect">
            <a:avLst/>
          </a:prstGeom>
        </p:spPr>
      </p:pic>
      <p:sp>
        <p:nvSpPr>
          <p:cNvPr id="12" name="Picture Placeholder 11"/>
          <p:cNvSpPr>
            <a:spLocks noGrp="1"/>
          </p:cNvSpPr>
          <p:nvPr>
            <p:ph type="pic" sz="quarter" idx="10"/>
          </p:nvPr>
        </p:nvSpPr>
        <p:spPr>
          <a:xfrm>
            <a:off x="116239" y="1114426"/>
            <a:ext cx="4372639" cy="4887364"/>
          </a:xfrm>
          <a:prstGeom prst="rect">
            <a:avLst/>
          </a:prstGeom>
        </p:spPr>
        <p:txBody>
          <a:bodyPr/>
          <a:lstStyle>
            <a:lvl1pPr marL="0" indent="0" algn="ctr">
              <a:buNone/>
              <a:defRPr>
                <a:latin typeface="Tahoma" charset="0"/>
                <a:ea typeface="Tahoma" charset="0"/>
                <a:cs typeface="Tahoma" charset="0"/>
              </a:defRPr>
            </a:lvl1p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4643438" y="1117701"/>
            <a:ext cx="4264588" cy="489733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ts of bullet poin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indent="-365760">
              <a:spcAft>
                <a:spcPts val="600"/>
              </a:spcAft>
              <a:defRPr sz="2400"/>
            </a:lvl1pPr>
            <a:lvl2pPr indent="-274320">
              <a:spcAft>
                <a:spcPts val="600"/>
              </a:spcAft>
              <a:defRPr sz="2000"/>
            </a:lvl2pPr>
            <a:lvl3pPr indent="-182880">
              <a:spcAft>
                <a:spcPts val="600"/>
              </a:spcAft>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614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Tree>
    <p:extLst>
      <p:ext uri="{BB962C8B-B14F-4D97-AF65-F5344CB8AC3E}">
        <p14:creationId xmlns:p14="http://schemas.microsoft.com/office/powerpoint/2010/main" val="10421429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3" name="Rectangle 2"/>
          <p:cNvSpPr/>
          <p:nvPr userDrawn="1"/>
        </p:nvSpPr>
        <p:spPr>
          <a:xfrm>
            <a:off x="0" y="-103763"/>
            <a:ext cx="9144000" cy="123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Title Placeholder 1"/>
          <p:cNvSpPr>
            <a:spLocks noGrp="1"/>
          </p:cNvSpPr>
          <p:nvPr>
            <p:ph type="title"/>
          </p:nvPr>
        </p:nvSpPr>
        <p:spPr>
          <a:xfrm>
            <a:off x="0" y="-14748"/>
            <a:ext cx="9144000" cy="929640"/>
          </a:xfrm>
          <a:prstGeom prst="rect">
            <a:avLst/>
          </a:prstGeom>
        </p:spPr>
        <p:txBody>
          <a:bodyPr vert="horz" lIns="91440" tIns="45720" rIns="91440" bIns="45720" rtlCol="0" anchor="ctr">
            <a:normAutofit/>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3999" cy="906463"/>
          </a:xfrm>
          <a:prstGeom prst="rect">
            <a:avLst/>
          </a:prstGeom>
          <a:gradFill>
            <a:gsLst>
              <a:gs pos="0">
                <a:srgbClr val="2C6F3B"/>
              </a:gs>
              <a:gs pos="60000">
                <a:srgbClr val="3B894A"/>
              </a:gs>
            </a:gsLst>
            <a:lin ang="16200000" scaled="0"/>
          </a:gradFill>
          <a:ln>
            <a:noFill/>
          </a:ln>
          <a:effectLst>
            <a:outerShdw dist="12700" dir="54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186">
              <a:defRPr/>
            </a:pPr>
            <a:endParaRPr lang="en-US">
              <a:solidFill>
                <a:prstClr val="white"/>
              </a:solidFill>
              <a:latin typeface="Tahoma"/>
            </a:endParaRPr>
          </a:p>
        </p:txBody>
      </p:sp>
      <p:sp>
        <p:nvSpPr>
          <p:cNvPr id="2" name="Title Placeholder 1"/>
          <p:cNvSpPr>
            <a:spLocks noGrp="1"/>
          </p:cNvSpPr>
          <p:nvPr>
            <p:ph type="title"/>
          </p:nvPr>
        </p:nvSpPr>
        <p:spPr>
          <a:xfrm>
            <a:off x="0" y="1"/>
            <a:ext cx="9143999" cy="914400"/>
          </a:xfrm>
          <a:prstGeom prst="rect">
            <a:avLst/>
          </a:prstGeom>
        </p:spPr>
        <p:txBody>
          <a:bodyPr vert="horz" lIns="91407" tIns="45704" rIns="91407" bIns="45704"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45192" y="1117701"/>
            <a:ext cx="8662834" cy="55338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7" r:id="rId1"/>
    <p:sldLayoutId id="2147483980" r:id="rId2"/>
    <p:sldLayoutId id="2147483981" r:id="rId3"/>
    <p:sldLayoutId id="2147483982" r:id="rId4"/>
    <p:sldLayoutId id="2147483983" r:id="rId5"/>
    <p:sldLayoutId id="2147483984" r:id="rId6"/>
    <p:sldLayoutId id="2147483987" r:id="rId7"/>
    <p:sldLayoutId id="2147483979" r:id="rId8"/>
    <p:sldLayoutId id="2147483986" r:id="rId9"/>
    <p:sldLayoutId id="2147483999" r:id="rId10"/>
    <p:sldLayoutId id="2147484007" r:id="rId11"/>
    <p:sldLayoutId id="2147484008" r:id="rId12"/>
    <p:sldLayoutId id="2147484009" r:id="rId13"/>
  </p:sldLayoutIdLst>
  <p:hf sldNum="0" hdr="0" ftr="0" dt="0"/>
  <p:txStyles>
    <p:title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p:titleStyle>
    <p:body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58.jpeg"/><Relationship Id="rId5" Type="http://schemas.openxmlformats.org/officeDocument/2006/relationships/image" Target="../media/image57.tiff"/><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69.tiff"/><Relationship Id="rId3" Type="http://schemas.openxmlformats.org/officeDocument/2006/relationships/image" Target="../media/image64.png"/><Relationship Id="rId7" Type="http://schemas.openxmlformats.org/officeDocument/2006/relationships/image" Target="../media/image68.tiff"/><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0.tiff"/></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tiff"/></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78.jpeg"/><Relationship Id="rId4" Type="http://schemas.openxmlformats.org/officeDocument/2006/relationships/image" Target="../media/image77.jpe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91.png"/><Relationship Id="rId4" Type="http://schemas.openxmlformats.org/officeDocument/2006/relationships/image" Target="../media/image90.jpeg"/></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101.jpeg"/><Relationship Id="rId4" Type="http://schemas.openxmlformats.org/officeDocument/2006/relationships/image" Target="../media/image100.jpeg"/></Relationships>
</file>

<file path=ppt/slides/_rels/slide4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3.xml"/><Relationship Id="rId1" Type="http://schemas.openxmlformats.org/officeDocument/2006/relationships/slideLayout" Target="../slideLayouts/slideLayout11.xml"/><Relationship Id="rId5" Type="http://schemas.openxmlformats.org/officeDocument/2006/relationships/image" Target="../media/image104.jpeg"/><Relationship Id="rId4" Type="http://schemas.openxmlformats.org/officeDocument/2006/relationships/image" Target="../media/image103.jpeg"/></Relationships>
</file>

<file path=ppt/slides/_rels/slide4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5.png"/><Relationship Id="rId7" Type="http://schemas.openxmlformats.org/officeDocument/2006/relationships/image" Target="../media/image106.emf"/><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02.jpeg"/></Relationships>
</file>

<file path=ppt/slides/_rels/slide4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112.jpeg"/><Relationship Id="rId5" Type="http://schemas.openxmlformats.org/officeDocument/2006/relationships/image" Target="../media/image111.png"/><Relationship Id="rId4" Type="http://schemas.openxmlformats.org/officeDocument/2006/relationships/image" Target="../media/image110.jpeg"/></Relationships>
</file>

<file path=ppt/slides/_rels/slide47.xml.rels><?xml version="1.0" encoding="UTF-8" standalone="yes"?>
<Relationships xmlns="http://schemas.openxmlformats.org/package/2006/relationships"><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119.png"/></Relationships>
</file>

<file path=ppt/slides/_rels/slide4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123.jpg"/></Relationships>
</file>

<file path=ppt/slides/_rels/slide5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52.xml"/><Relationship Id="rId1" Type="http://schemas.openxmlformats.org/officeDocument/2006/relationships/slideLayout" Target="../slideLayouts/slideLayout8.xml"/><Relationship Id="rId5" Type="http://schemas.openxmlformats.org/officeDocument/2006/relationships/image" Target="../media/image126.jpeg"/><Relationship Id="rId4" Type="http://schemas.openxmlformats.org/officeDocument/2006/relationships/image" Target="../media/image125.jpeg"/></Relationships>
</file>

<file path=ppt/slides/_rels/slide5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osha.gov/OshDoc/data_General_Facts/factsheet-lockout-tagout.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tif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tiff"/><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Solar Electrical Safety</a:t>
            </a:r>
          </a:p>
        </p:txBody>
      </p:sp>
      <p:sp>
        <p:nvSpPr>
          <p:cNvPr id="7" name="TextBox 6">
            <a:extLst>
              <a:ext uri="{FF2B5EF4-FFF2-40B4-BE49-F238E27FC236}">
                <a16:creationId xmlns:a16="http://schemas.microsoft.com/office/drawing/2014/main" id="{2E406CDC-A5D2-4E81-B0F9-563C9C943B97}"/>
              </a:ext>
            </a:extLst>
          </p:cNvPr>
          <p:cNvSpPr txBox="1"/>
          <p:nvPr/>
        </p:nvSpPr>
        <p:spPr>
          <a:xfrm>
            <a:off x="465513" y="2877163"/>
            <a:ext cx="4179679" cy="1815882"/>
          </a:xfrm>
          <a:prstGeom prst="rect">
            <a:avLst/>
          </a:prstGeom>
          <a:noFill/>
          <a:ln>
            <a:noFill/>
          </a:ln>
        </p:spPr>
        <p:txBody>
          <a:bodyPr wrap="square" rtlCol="0">
            <a:spAutoFit/>
          </a:bodyPr>
          <a:lstStyle/>
          <a:p>
            <a:r>
              <a:rPr lang="en-US" sz="1400" b="1" dirty="0">
                <a:latin typeface="Tahoma"/>
                <a:cs typeface="Tahoma"/>
              </a:rPr>
              <a:t>Disclaimer: </a:t>
            </a:r>
            <a:r>
              <a:rPr lang="en-US" sz="1400" dirty="0">
                <a:latin typeface="Tahoma"/>
                <a:cs typeface="Tahoma"/>
              </a:rPr>
              <a:t>This material was produced under grant number </a:t>
            </a:r>
            <a:r>
              <a:rPr lang="en-US" sz="1400" dirty="0" smtClean="0">
                <a:latin typeface="Tahoma"/>
                <a:cs typeface="Tahoma"/>
              </a:rPr>
              <a:t>SH-31237-SH7 </a:t>
            </a:r>
            <a:r>
              <a:rPr lang="en-US" sz="1400" dirty="0">
                <a:latin typeface="Tahoma"/>
                <a:cs typeface="Tahoma"/>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6" name="Picture 5" descr="Picture of a person with an arch flash helmet, balaclava, arch flash rated shirt and electrically insulating gloves while testing current in a DC combiner b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926843" y="987518"/>
            <a:ext cx="3365687" cy="404536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0166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lstStyle/>
          <a:p>
            <a:pPr>
              <a:defRPr/>
            </a:pPr>
            <a:r>
              <a:rPr lang="en-US" sz="3800">
                <a:latin typeface="Tahoma" charset="0"/>
                <a:ea typeface="Tahoma" charset="0"/>
                <a:cs typeface="Tahoma" charset="0"/>
              </a:rPr>
              <a:t>Electrical Hazard - PV Array</a:t>
            </a:r>
            <a:endParaRPr sz="3800" dirty="0">
              <a:latin typeface="Tahoma" charset="0"/>
              <a:ea typeface="Tahoma" charset="0"/>
              <a:cs typeface="Tahoma" charset="0"/>
            </a:endParaRPr>
          </a:p>
        </p:txBody>
      </p:sp>
      <p:sp>
        <p:nvSpPr>
          <p:cNvPr id="66563" name="Rectangle 3"/>
          <p:cNvSpPr>
            <a:spLocks noGrp="1" noChangeArrowheads="1"/>
          </p:cNvSpPr>
          <p:nvPr>
            <p:ph idx="4294967295"/>
          </p:nvPr>
        </p:nvSpPr>
        <p:spPr>
          <a:xfrm>
            <a:off x="291662" y="1989258"/>
            <a:ext cx="3492500" cy="3821112"/>
          </a:xfrm>
          <a:ln w="19050">
            <a:solidFill>
              <a:schemeClr val="tx1"/>
            </a:solidFill>
          </a:ln>
        </p:spPr>
        <p:style>
          <a:lnRef idx="1">
            <a:schemeClr val="dk1"/>
          </a:lnRef>
          <a:fillRef idx="2">
            <a:schemeClr val="dk1"/>
          </a:fillRef>
          <a:effectRef idx="1">
            <a:schemeClr val="dk1"/>
          </a:effectRef>
          <a:fontRef idx="minor">
            <a:schemeClr val="dk1"/>
          </a:fontRef>
        </p:style>
        <p:txBody>
          <a:bodyPr/>
          <a:lstStyle/>
          <a:p>
            <a:pPr eaLnBrk="1" hangingPunct="1">
              <a:buFontTx/>
              <a:buNone/>
            </a:pPr>
            <a:r>
              <a:rPr lang="en-US" altLang="en-US" sz="2400" b="1" dirty="0">
                <a:ea typeface="MS PGothic" charset="-128"/>
              </a:rPr>
              <a:t>1,440 W PV Array:</a:t>
            </a:r>
            <a:endParaRPr lang="en-US" altLang="en-US" sz="1100" b="1" dirty="0">
              <a:ea typeface="MS PGothic" charset="-128"/>
            </a:endParaRPr>
          </a:p>
          <a:p>
            <a:pPr eaLnBrk="1" hangingPunct="1">
              <a:buFontTx/>
              <a:buNone/>
            </a:pPr>
            <a:r>
              <a:rPr lang="en-US" altLang="en-US" sz="2400" dirty="0">
                <a:ea typeface="MS PGothic" charset="-128"/>
              </a:rPr>
              <a:t>	24 </a:t>
            </a:r>
            <a:r>
              <a:rPr lang="en-US" altLang="en-US" sz="2400" dirty="0" err="1">
                <a:ea typeface="MS PGothic" charset="-128"/>
              </a:rPr>
              <a:t>Solarex</a:t>
            </a:r>
            <a:r>
              <a:rPr lang="en-US" altLang="en-US" sz="2400" dirty="0">
                <a:ea typeface="MS PGothic" charset="-128"/>
              </a:rPr>
              <a:t> MSX-60</a:t>
            </a:r>
          </a:p>
          <a:p>
            <a:pPr eaLnBrk="1" hangingPunct="1">
              <a:buFontTx/>
              <a:buNone/>
            </a:pPr>
            <a:r>
              <a:rPr lang="en-US" altLang="en-US" sz="2400" dirty="0">
                <a:ea typeface="MS PGothic" charset="-128"/>
              </a:rPr>
              <a:t>	12 modules in series</a:t>
            </a:r>
          </a:p>
          <a:p>
            <a:pPr eaLnBrk="1" hangingPunct="1">
              <a:buFontTx/>
              <a:buNone/>
            </a:pPr>
            <a:r>
              <a:rPr lang="en-US" altLang="en-US" sz="2400" dirty="0">
                <a:ea typeface="MS PGothic" charset="-128"/>
              </a:rPr>
              <a:t>	2 PV source circuits</a:t>
            </a:r>
          </a:p>
          <a:p>
            <a:pPr eaLnBrk="1" hangingPunct="1">
              <a:buFontTx/>
              <a:buNone/>
            </a:pPr>
            <a:r>
              <a:rPr lang="en-US" altLang="en-US" sz="2400" dirty="0">
                <a:ea typeface="MS PGothic" charset="-128"/>
              </a:rPr>
              <a:t>	    	</a:t>
            </a:r>
            <a:r>
              <a:rPr lang="en-US" altLang="en-US" sz="2400" dirty="0" err="1">
                <a:ea typeface="MS PGothic" charset="-128"/>
              </a:rPr>
              <a:t>Voc</a:t>
            </a:r>
            <a:r>
              <a:rPr lang="en-US" altLang="en-US" sz="2400" dirty="0">
                <a:ea typeface="MS PGothic" charset="-128"/>
              </a:rPr>
              <a:t>: 252 V</a:t>
            </a:r>
          </a:p>
          <a:p>
            <a:pPr eaLnBrk="1" hangingPunct="1">
              <a:buFontTx/>
              <a:buNone/>
            </a:pPr>
            <a:r>
              <a:rPr lang="en-US" altLang="en-US" sz="2400" dirty="0">
                <a:ea typeface="MS PGothic" charset="-128"/>
              </a:rPr>
              <a:t>	     </a:t>
            </a:r>
            <a:r>
              <a:rPr lang="en-US" altLang="en-US" sz="2400" dirty="0" err="1">
                <a:ea typeface="MS PGothic" charset="-128"/>
              </a:rPr>
              <a:t>Vmp</a:t>
            </a:r>
            <a:r>
              <a:rPr lang="en-US" altLang="en-US" sz="2400" dirty="0">
                <a:ea typeface="MS PGothic" charset="-128"/>
              </a:rPr>
              <a:t>: 202 V</a:t>
            </a:r>
          </a:p>
          <a:p>
            <a:pPr eaLnBrk="1" hangingPunct="1">
              <a:buFontTx/>
              <a:buNone/>
            </a:pPr>
            <a:r>
              <a:rPr lang="en-US" altLang="en-US" sz="2400" dirty="0">
                <a:ea typeface="MS PGothic" charset="-128"/>
              </a:rPr>
              <a:t>          </a:t>
            </a:r>
            <a:r>
              <a:rPr lang="en-US" altLang="en-US" sz="2400" dirty="0" err="1">
                <a:ea typeface="MS PGothic" charset="-128"/>
              </a:rPr>
              <a:t>Isc</a:t>
            </a:r>
            <a:r>
              <a:rPr lang="en-US" altLang="en-US" sz="2400" dirty="0">
                <a:ea typeface="MS PGothic" charset="-128"/>
              </a:rPr>
              <a:t>: 7.74 A</a:t>
            </a:r>
          </a:p>
          <a:p>
            <a:pPr eaLnBrk="1" hangingPunct="1">
              <a:buFontTx/>
              <a:buNone/>
            </a:pPr>
            <a:r>
              <a:rPr lang="en-US" altLang="en-US" sz="2400" dirty="0">
                <a:ea typeface="MS PGothic" charset="-128"/>
              </a:rPr>
              <a:t>          Imp: 7.12 A</a:t>
            </a:r>
          </a:p>
          <a:p>
            <a:pPr eaLnBrk="1" hangingPunct="1">
              <a:buFontTx/>
              <a:buNone/>
            </a:pPr>
            <a:endParaRPr lang="en-US" altLang="en-US" sz="2400" dirty="0">
              <a:latin typeface="Times New Roman" charset="0"/>
              <a:ea typeface="MS PGothic" charset="-128"/>
            </a:endParaRPr>
          </a:p>
          <a:p>
            <a:pPr eaLnBrk="1" hangingPunct="1">
              <a:buFontTx/>
              <a:buNone/>
            </a:pPr>
            <a:endParaRPr lang="en-US" altLang="en-US" sz="2400" dirty="0">
              <a:latin typeface="Times New Roman" charset="0"/>
              <a:ea typeface="MS PGothic" charset="-128"/>
            </a:endParaRPr>
          </a:p>
          <a:p>
            <a:pPr eaLnBrk="1" hangingPunct="1">
              <a:buFontTx/>
              <a:buNone/>
            </a:pPr>
            <a:endParaRPr lang="en-US" altLang="en-US" sz="2400" dirty="0">
              <a:latin typeface="Times New Roman" charset="0"/>
              <a:ea typeface="MS PGothic" charset="-128"/>
            </a:endParaRPr>
          </a:p>
        </p:txBody>
      </p:sp>
      <p:sp>
        <p:nvSpPr>
          <p:cNvPr id="3" name="TextBox 2"/>
          <p:cNvSpPr txBox="1"/>
          <p:nvPr/>
        </p:nvSpPr>
        <p:spPr>
          <a:xfrm>
            <a:off x="291662" y="1154477"/>
            <a:ext cx="8560677" cy="523220"/>
          </a:xfrm>
          <a:prstGeom prst="rect">
            <a:avLst/>
          </a:prstGeom>
          <a:noFill/>
        </p:spPr>
        <p:txBody>
          <a:bodyPr wrap="none" rtlCol="0">
            <a:spAutoFit/>
          </a:bodyPr>
          <a:lstStyle/>
          <a:p>
            <a:r>
              <a:rPr lang="en-US" sz="2800" dirty="0">
                <a:latin typeface="Tahoma"/>
                <a:cs typeface="Tahoma"/>
              </a:rPr>
              <a:t>PV Array is always energized when exposed to light! </a:t>
            </a:r>
          </a:p>
        </p:txBody>
      </p:sp>
      <p:pic>
        <p:nvPicPr>
          <p:cNvPr id="66564" name="Picture 4" descr="Picture of a PV array on a sloped roo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620" y="1989258"/>
            <a:ext cx="5098074" cy="382044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04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lstStyle/>
          <a:p>
            <a:pPr>
              <a:defRPr/>
            </a:pPr>
            <a:r>
              <a:rPr lang="en-US" sz="3800" dirty="0">
                <a:latin typeface="Tahoma" charset="0"/>
                <a:ea typeface="Tahoma" charset="0"/>
                <a:cs typeface="Tahoma" charset="0"/>
              </a:rPr>
              <a:t>Electrical Hazard - PV </a:t>
            </a:r>
            <a:r>
              <a:rPr lang="en-US" sz="3800" dirty="0" smtClean="0">
                <a:latin typeface="Tahoma" charset="0"/>
                <a:ea typeface="Tahoma" charset="0"/>
                <a:cs typeface="Tahoma" charset="0"/>
              </a:rPr>
              <a:t>Array </a:t>
            </a:r>
            <a:endParaRPr sz="3800" dirty="0">
              <a:latin typeface="Tahoma" charset="0"/>
              <a:ea typeface="Tahoma" charset="0"/>
              <a:cs typeface="Tahoma" charset="0"/>
            </a:endParaRPr>
          </a:p>
        </p:txBody>
      </p:sp>
      <p:sp>
        <p:nvSpPr>
          <p:cNvPr id="66563" name="Rectangle 3"/>
          <p:cNvSpPr>
            <a:spLocks noGrp="1" noChangeArrowheads="1"/>
          </p:cNvSpPr>
          <p:nvPr>
            <p:ph idx="4294967295"/>
          </p:nvPr>
        </p:nvSpPr>
        <p:spPr>
          <a:xfrm>
            <a:off x="149376" y="1988575"/>
            <a:ext cx="4113213" cy="3738563"/>
          </a:xfrm>
          <a:ln w="19050">
            <a:solidFill>
              <a:schemeClr val="tx1"/>
            </a:solidFill>
          </a:ln>
        </p:spPr>
        <p:style>
          <a:lnRef idx="1">
            <a:schemeClr val="dk1"/>
          </a:lnRef>
          <a:fillRef idx="2">
            <a:schemeClr val="dk1"/>
          </a:fillRef>
          <a:effectRef idx="1">
            <a:schemeClr val="dk1"/>
          </a:effectRef>
          <a:fontRef idx="minor">
            <a:schemeClr val="dk1"/>
          </a:fontRef>
        </p:style>
        <p:txBody>
          <a:bodyPr/>
          <a:lstStyle/>
          <a:p>
            <a:pPr eaLnBrk="1" hangingPunct="1">
              <a:buFontTx/>
              <a:buNone/>
            </a:pPr>
            <a:r>
              <a:rPr lang="en-US" altLang="en-US" sz="2400" b="1" dirty="0">
                <a:ea typeface="MS PGothic" charset="-128"/>
              </a:rPr>
              <a:t>Operating </a:t>
            </a:r>
            <a:r>
              <a:rPr lang="en-US" altLang="en-US" sz="2400" dirty="0">
                <a:ea typeface="MS PGothic" charset="-128"/>
              </a:rPr>
              <a:t>(Inverter On):</a:t>
            </a:r>
            <a:endParaRPr lang="en-US" altLang="en-US" sz="1100" dirty="0">
              <a:ea typeface="MS PGothic" charset="-128"/>
            </a:endParaRPr>
          </a:p>
          <a:p>
            <a:pPr eaLnBrk="1" hangingPunct="1">
              <a:buFontTx/>
              <a:buNone/>
            </a:pPr>
            <a:r>
              <a:rPr lang="en-US" altLang="en-US" sz="2400" dirty="0">
                <a:ea typeface="MS PGothic" charset="-128"/>
              </a:rPr>
              <a:t>	Power: 199 W</a:t>
            </a:r>
          </a:p>
          <a:p>
            <a:pPr eaLnBrk="1" hangingPunct="1">
              <a:buFontTx/>
              <a:buNone/>
            </a:pPr>
            <a:r>
              <a:rPr lang="en-US" altLang="en-US" sz="2400" dirty="0">
                <a:ea typeface="MS PGothic" charset="-128"/>
              </a:rPr>
              <a:t>     Voltage: 161 V</a:t>
            </a:r>
          </a:p>
          <a:p>
            <a:pPr eaLnBrk="1" hangingPunct="1">
              <a:buFontTx/>
              <a:buNone/>
            </a:pPr>
            <a:r>
              <a:rPr lang="en-US" altLang="en-US" sz="2400" dirty="0">
                <a:ea typeface="MS PGothic" charset="-128"/>
              </a:rPr>
              <a:t>     Current: 1.2 A</a:t>
            </a:r>
          </a:p>
          <a:p>
            <a:pPr eaLnBrk="1" hangingPunct="1">
              <a:buFontTx/>
              <a:buNone/>
            </a:pPr>
            <a:endParaRPr lang="en-US" altLang="en-US" sz="2400" dirty="0">
              <a:ea typeface="MS PGothic" charset="-128"/>
            </a:endParaRPr>
          </a:p>
          <a:p>
            <a:pPr>
              <a:buNone/>
            </a:pPr>
            <a:r>
              <a:rPr lang="en-US" altLang="en-US" sz="2400" b="1" dirty="0">
                <a:ea typeface="MS PGothic" charset="-128"/>
              </a:rPr>
              <a:t>Open Circuit </a:t>
            </a:r>
            <a:r>
              <a:rPr lang="en-US" altLang="en-US" sz="2400" dirty="0">
                <a:ea typeface="MS PGothic" charset="-128"/>
              </a:rPr>
              <a:t>(Inverter Off):</a:t>
            </a:r>
            <a:endParaRPr lang="en-US" altLang="en-US" sz="1100" dirty="0">
              <a:ea typeface="MS PGothic" charset="-128"/>
            </a:endParaRPr>
          </a:p>
          <a:p>
            <a:pPr>
              <a:buNone/>
            </a:pPr>
            <a:r>
              <a:rPr lang="en-US" altLang="en-US" sz="2400" dirty="0">
                <a:ea typeface="MS PGothic" charset="-128"/>
              </a:rPr>
              <a:t>	Voltage: 198 V</a:t>
            </a:r>
          </a:p>
          <a:p>
            <a:pPr>
              <a:buNone/>
            </a:pPr>
            <a:r>
              <a:rPr lang="en-US" altLang="en-US" sz="2400" dirty="0">
                <a:ea typeface="MS PGothic" charset="-128"/>
              </a:rPr>
              <a:t>     Current: 1.35 A</a:t>
            </a:r>
          </a:p>
          <a:p>
            <a:pPr eaLnBrk="1" hangingPunct="1">
              <a:buFontTx/>
              <a:buNone/>
            </a:pPr>
            <a:endParaRPr lang="en-US" altLang="en-US" sz="2400" dirty="0">
              <a:latin typeface="Times New Roman" charset="0"/>
              <a:ea typeface="MS PGothic" charset="-128"/>
            </a:endParaRPr>
          </a:p>
          <a:p>
            <a:pPr eaLnBrk="1" hangingPunct="1">
              <a:buFontTx/>
              <a:buNone/>
            </a:pPr>
            <a:endParaRPr lang="en-US" altLang="en-US" sz="2400" dirty="0">
              <a:latin typeface="Times New Roman" charset="0"/>
              <a:ea typeface="MS PGothic" charset="-128"/>
            </a:endParaRPr>
          </a:p>
          <a:p>
            <a:pPr eaLnBrk="1" hangingPunct="1">
              <a:buFontTx/>
              <a:buNone/>
            </a:pPr>
            <a:endParaRPr lang="en-US" altLang="en-US" sz="2400" dirty="0">
              <a:latin typeface="Times New Roman" charset="0"/>
              <a:ea typeface="MS PGothic" charset="-128"/>
            </a:endParaRPr>
          </a:p>
        </p:txBody>
      </p:sp>
      <p:sp>
        <p:nvSpPr>
          <p:cNvPr id="3" name="TextBox 2"/>
          <p:cNvSpPr txBox="1"/>
          <p:nvPr/>
        </p:nvSpPr>
        <p:spPr>
          <a:xfrm>
            <a:off x="1123780" y="1149683"/>
            <a:ext cx="6896440" cy="523220"/>
          </a:xfrm>
          <a:prstGeom prst="rect">
            <a:avLst/>
          </a:prstGeom>
          <a:noFill/>
        </p:spPr>
        <p:txBody>
          <a:bodyPr wrap="none" rtlCol="0">
            <a:spAutoFit/>
          </a:bodyPr>
          <a:lstStyle/>
          <a:p>
            <a:r>
              <a:rPr lang="en-US" sz="2800" b="1" dirty="0">
                <a:latin typeface="Tahoma"/>
                <a:cs typeface="Tahoma"/>
              </a:rPr>
              <a:t>Test 1 - PV array covered in blue tarp</a:t>
            </a:r>
          </a:p>
        </p:txBody>
      </p:sp>
      <p:pic>
        <p:nvPicPr>
          <p:cNvPr id="6" name="Picture 4" descr="Picture of an array covered with a blue tar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5968" y="2004621"/>
            <a:ext cx="4733153" cy="372251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558789"/>
            <a:ext cx="6513534" cy="307777"/>
          </a:xfrm>
          <a:prstGeom prst="rect">
            <a:avLst/>
          </a:prstGeom>
          <a:noFill/>
          <a:ln>
            <a:noFill/>
          </a:ln>
        </p:spPr>
        <p:txBody>
          <a:bodyPr wrap="square" rtlCol="0">
            <a:spAutoFit/>
          </a:bodyPr>
          <a:lstStyle/>
          <a:p>
            <a:r>
              <a:rPr lang="en-US" sz="1400" dirty="0">
                <a:latin typeface="Tahoma"/>
                <a:cs typeface="Tahoma"/>
              </a:rPr>
              <a:t>Values for specific example only, Irradiance varied throughout tests</a:t>
            </a:r>
          </a:p>
        </p:txBody>
      </p:sp>
    </p:spTree>
    <p:extLst>
      <p:ext uri="{BB962C8B-B14F-4D97-AF65-F5344CB8AC3E}">
        <p14:creationId xmlns:p14="http://schemas.microsoft.com/office/powerpoint/2010/main" val="42417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lstStyle/>
          <a:p>
            <a:pPr>
              <a:defRPr/>
            </a:pPr>
            <a:r>
              <a:rPr lang="en-US" sz="3800" dirty="0">
                <a:latin typeface="Tahoma" charset="0"/>
                <a:ea typeface="Tahoma" charset="0"/>
                <a:cs typeface="Tahoma" charset="0"/>
              </a:rPr>
              <a:t>Electrical Hazard - PV </a:t>
            </a:r>
            <a:r>
              <a:rPr lang="en-US" sz="3800" dirty="0" smtClean="0">
                <a:latin typeface="Tahoma" charset="0"/>
                <a:ea typeface="Tahoma" charset="0"/>
                <a:cs typeface="Tahoma" charset="0"/>
              </a:rPr>
              <a:t>Array  </a:t>
            </a:r>
            <a:endParaRPr sz="3800" dirty="0">
              <a:latin typeface="Tahoma" charset="0"/>
              <a:ea typeface="Tahoma" charset="0"/>
              <a:cs typeface="Tahoma" charset="0"/>
            </a:endParaRPr>
          </a:p>
        </p:txBody>
      </p:sp>
      <p:sp>
        <p:nvSpPr>
          <p:cNvPr id="66563" name="Rectangle 3"/>
          <p:cNvSpPr>
            <a:spLocks noGrp="1" noChangeArrowheads="1"/>
          </p:cNvSpPr>
          <p:nvPr>
            <p:ph idx="4294967295"/>
          </p:nvPr>
        </p:nvSpPr>
        <p:spPr>
          <a:xfrm>
            <a:off x="149956" y="1998555"/>
            <a:ext cx="4113213" cy="3740150"/>
          </a:xfrm>
          <a:ln w="19050"/>
        </p:spPr>
        <p:style>
          <a:lnRef idx="1">
            <a:schemeClr val="dk1"/>
          </a:lnRef>
          <a:fillRef idx="2">
            <a:schemeClr val="dk1"/>
          </a:fillRef>
          <a:effectRef idx="1">
            <a:schemeClr val="dk1"/>
          </a:effectRef>
          <a:fontRef idx="minor">
            <a:schemeClr val="dk1"/>
          </a:fontRef>
        </p:style>
        <p:txBody>
          <a:bodyPr/>
          <a:lstStyle/>
          <a:p>
            <a:pPr eaLnBrk="1" hangingPunct="1">
              <a:buFontTx/>
              <a:buNone/>
            </a:pPr>
            <a:r>
              <a:rPr lang="en-US" altLang="en-US" sz="2400" b="1" dirty="0">
                <a:ea typeface="MS PGothic" charset="-128"/>
              </a:rPr>
              <a:t>Operating </a:t>
            </a:r>
            <a:r>
              <a:rPr lang="en-US" altLang="en-US" sz="2400" dirty="0">
                <a:ea typeface="MS PGothic" charset="-128"/>
              </a:rPr>
              <a:t>(Inverter On):</a:t>
            </a:r>
            <a:endParaRPr lang="en-US" altLang="en-US" sz="1100" dirty="0">
              <a:ea typeface="MS PGothic" charset="-128"/>
            </a:endParaRPr>
          </a:p>
          <a:p>
            <a:pPr eaLnBrk="1" hangingPunct="1">
              <a:buFontTx/>
              <a:buNone/>
            </a:pPr>
            <a:r>
              <a:rPr lang="en-US" altLang="en-US" sz="2400" dirty="0">
                <a:ea typeface="MS PGothic" charset="-128"/>
              </a:rPr>
              <a:t>	Power: 26 W</a:t>
            </a:r>
          </a:p>
          <a:p>
            <a:pPr eaLnBrk="1" hangingPunct="1">
              <a:buFontTx/>
              <a:buNone/>
            </a:pPr>
            <a:r>
              <a:rPr lang="en-US" altLang="en-US" sz="2400" dirty="0">
                <a:ea typeface="MS PGothic" charset="-128"/>
              </a:rPr>
              <a:t>     Voltage: 162 V</a:t>
            </a:r>
          </a:p>
          <a:p>
            <a:pPr eaLnBrk="1" hangingPunct="1">
              <a:buFontTx/>
              <a:buNone/>
            </a:pPr>
            <a:r>
              <a:rPr lang="en-US" altLang="en-US" sz="2400" dirty="0">
                <a:ea typeface="MS PGothic" charset="-128"/>
              </a:rPr>
              <a:t>     Current: 0.16 A</a:t>
            </a:r>
          </a:p>
          <a:p>
            <a:pPr eaLnBrk="1" hangingPunct="1">
              <a:buFontTx/>
              <a:buNone/>
            </a:pPr>
            <a:endParaRPr lang="en-US" altLang="en-US" sz="2400" dirty="0">
              <a:ea typeface="MS PGothic" charset="-128"/>
            </a:endParaRPr>
          </a:p>
          <a:p>
            <a:pPr>
              <a:buNone/>
            </a:pPr>
            <a:r>
              <a:rPr lang="en-US" altLang="en-US" sz="2400" b="1" dirty="0">
                <a:ea typeface="MS PGothic" charset="-128"/>
              </a:rPr>
              <a:t>Open Circuit </a:t>
            </a:r>
            <a:r>
              <a:rPr lang="en-US" altLang="en-US" sz="2400" dirty="0">
                <a:ea typeface="MS PGothic" charset="-128"/>
              </a:rPr>
              <a:t>(Inverter Off):</a:t>
            </a:r>
            <a:endParaRPr lang="en-US" altLang="en-US" sz="1100" dirty="0">
              <a:ea typeface="MS PGothic" charset="-128"/>
            </a:endParaRPr>
          </a:p>
          <a:p>
            <a:pPr>
              <a:buNone/>
            </a:pPr>
            <a:r>
              <a:rPr lang="en-US" altLang="en-US" sz="2400" dirty="0">
                <a:ea typeface="MS PGothic" charset="-128"/>
              </a:rPr>
              <a:t>	Voltage: 185 V</a:t>
            </a:r>
          </a:p>
          <a:p>
            <a:pPr>
              <a:buNone/>
            </a:pPr>
            <a:r>
              <a:rPr lang="en-US" altLang="en-US" sz="2400" dirty="0">
                <a:ea typeface="MS PGothic" charset="-128"/>
              </a:rPr>
              <a:t>     Current: 0.237 A</a:t>
            </a:r>
          </a:p>
          <a:p>
            <a:pPr eaLnBrk="1" hangingPunct="1">
              <a:buFontTx/>
              <a:buNone/>
            </a:pPr>
            <a:endParaRPr lang="en-US" altLang="en-US" sz="2400" dirty="0">
              <a:latin typeface="Times New Roman" charset="0"/>
              <a:ea typeface="MS PGothic" charset="-128"/>
            </a:endParaRPr>
          </a:p>
          <a:p>
            <a:pPr eaLnBrk="1" hangingPunct="1">
              <a:buFontTx/>
              <a:buNone/>
            </a:pPr>
            <a:endParaRPr lang="en-US" altLang="en-US" sz="2400" dirty="0">
              <a:latin typeface="Times New Roman" charset="0"/>
              <a:ea typeface="MS PGothic" charset="-128"/>
            </a:endParaRPr>
          </a:p>
          <a:p>
            <a:pPr eaLnBrk="1" hangingPunct="1">
              <a:buFontTx/>
              <a:buNone/>
            </a:pPr>
            <a:endParaRPr lang="en-US" altLang="en-US" sz="2400" dirty="0">
              <a:latin typeface="Times New Roman" charset="0"/>
              <a:ea typeface="MS PGothic" charset="-128"/>
            </a:endParaRPr>
          </a:p>
        </p:txBody>
      </p:sp>
      <p:sp>
        <p:nvSpPr>
          <p:cNvPr id="3" name="TextBox 2"/>
          <p:cNvSpPr txBox="1"/>
          <p:nvPr/>
        </p:nvSpPr>
        <p:spPr>
          <a:xfrm>
            <a:off x="149956" y="1149683"/>
            <a:ext cx="8844088" cy="523220"/>
          </a:xfrm>
          <a:prstGeom prst="rect">
            <a:avLst/>
          </a:prstGeom>
          <a:noFill/>
        </p:spPr>
        <p:txBody>
          <a:bodyPr wrap="none" rtlCol="0">
            <a:spAutoFit/>
          </a:bodyPr>
          <a:lstStyle/>
          <a:p>
            <a:r>
              <a:rPr lang="en-US" sz="2800" b="1" dirty="0">
                <a:latin typeface="Tahoma"/>
                <a:cs typeface="Tahoma"/>
              </a:rPr>
              <a:t>Test 2 - PV Array covered in thick reflective tarp</a:t>
            </a:r>
          </a:p>
        </p:txBody>
      </p:sp>
      <p:pic>
        <p:nvPicPr>
          <p:cNvPr id="8" name="Picture 5" descr="Picture of an array covered with a thick sliver tar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9119" y="2002537"/>
            <a:ext cx="4694463" cy="37124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558789"/>
            <a:ext cx="6513534" cy="307777"/>
          </a:xfrm>
          <a:prstGeom prst="rect">
            <a:avLst/>
          </a:prstGeom>
          <a:noFill/>
          <a:ln>
            <a:noFill/>
          </a:ln>
        </p:spPr>
        <p:txBody>
          <a:bodyPr wrap="square" rtlCol="0">
            <a:spAutoFit/>
          </a:bodyPr>
          <a:lstStyle/>
          <a:p>
            <a:r>
              <a:rPr lang="en-US" sz="1400" dirty="0">
                <a:latin typeface="Tahoma"/>
                <a:cs typeface="Tahoma"/>
              </a:rPr>
              <a:t>Values for specific example only, Irradiance varied throughout tests</a:t>
            </a:r>
          </a:p>
        </p:txBody>
      </p:sp>
    </p:spTree>
    <p:extLst>
      <p:ext uri="{BB962C8B-B14F-4D97-AF65-F5344CB8AC3E}">
        <p14:creationId xmlns:p14="http://schemas.microsoft.com/office/powerpoint/2010/main" val="124356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p:txBody>
          <a:bodyPr/>
          <a:lstStyle/>
          <a:p>
            <a:pPr>
              <a:defRPr/>
            </a:pPr>
            <a:r>
              <a:rPr lang="en-US" sz="3800">
                <a:latin typeface="Tahoma" charset="0"/>
                <a:ea typeface="Tahoma" charset="0"/>
                <a:cs typeface="Tahoma" charset="0"/>
              </a:rPr>
              <a:t>Electrical Hazard - PV </a:t>
            </a:r>
            <a:r>
              <a:rPr lang="en-US" sz="3800" smtClean="0">
                <a:latin typeface="Tahoma" charset="0"/>
                <a:ea typeface="Tahoma" charset="0"/>
                <a:cs typeface="Tahoma" charset="0"/>
              </a:rPr>
              <a:t>Array   </a:t>
            </a:r>
            <a:endParaRPr sz="3800" dirty="0">
              <a:latin typeface="Tahoma" charset="0"/>
              <a:ea typeface="Tahoma" charset="0"/>
              <a:cs typeface="Tahoma" charset="0"/>
            </a:endParaRPr>
          </a:p>
        </p:txBody>
      </p:sp>
      <p:sp>
        <p:nvSpPr>
          <p:cNvPr id="3" name="Content Placeholder 2">
            <a:extLst>
              <a:ext uri="{FF2B5EF4-FFF2-40B4-BE49-F238E27FC236}">
                <a16:creationId xmlns:a16="http://schemas.microsoft.com/office/drawing/2014/main" id="{7B0768C3-AFCF-4519-8D2D-FCB8551BA3AD}"/>
              </a:ext>
            </a:extLst>
          </p:cNvPr>
          <p:cNvSpPr>
            <a:spLocks noGrp="1"/>
          </p:cNvSpPr>
          <p:nvPr>
            <p:ph idx="4294967295"/>
          </p:nvPr>
        </p:nvSpPr>
        <p:spPr>
          <a:xfrm>
            <a:off x="0" y="1065213"/>
            <a:ext cx="5175250" cy="5534025"/>
          </a:xfrm>
        </p:spPr>
        <p:txBody>
          <a:bodyPr/>
          <a:lstStyle/>
          <a:p>
            <a:pPr>
              <a:spcAft>
                <a:spcPts val="600"/>
              </a:spcAft>
            </a:pPr>
            <a:r>
              <a:rPr lang="en-US" dirty="0"/>
              <a:t>PV array must be treated as live at all times! </a:t>
            </a:r>
          </a:p>
          <a:p>
            <a:pPr lvl="1">
              <a:spcAft>
                <a:spcPts val="600"/>
              </a:spcAft>
            </a:pPr>
            <a:r>
              <a:rPr lang="en-US" dirty="0"/>
              <a:t>Covering method is not appropriate to de-energize PV array </a:t>
            </a:r>
          </a:p>
          <a:p>
            <a:pPr lvl="2">
              <a:spcAft>
                <a:spcPts val="600"/>
              </a:spcAft>
            </a:pPr>
            <a:r>
              <a:rPr lang="en-US" dirty="0"/>
              <a:t>Nearly impossible to apply cover reliably </a:t>
            </a:r>
          </a:p>
          <a:p>
            <a:pPr lvl="2">
              <a:spcAft>
                <a:spcPts val="600"/>
              </a:spcAft>
            </a:pPr>
            <a:r>
              <a:rPr lang="en-US" dirty="0"/>
              <a:t>Material can easily be moved and blown out of placed</a:t>
            </a:r>
          </a:p>
          <a:p>
            <a:pPr lvl="2">
              <a:spcAft>
                <a:spcPts val="600"/>
              </a:spcAft>
            </a:pPr>
            <a:r>
              <a:rPr lang="en-US" dirty="0"/>
              <a:t>Exposure to sunlight through PV module back sheets</a:t>
            </a:r>
          </a:p>
        </p:txBody>
      </p:sp>
      <p:pic>
        <p:nvPicPr>
          <p:cNvPr id="10" name="Picture 9" descr="Picture of the back of a pole mounted PV arra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744865" y="1772179"/>
            <a:ext cx="4761852" cy="357138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2394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spcBef>
                <a:spcPct val="0"/>
              </a:spcBef>
            </a:pPr>
            <a:r>
              <a:rPr lang="en-US" dirty="0"/>
              <a:t>Battery Hazards</a:t>
            </a:r>
            <a:br>
              <a:rPr lang="en-US" dirty="0"/>
            </a:br>
            <a:r>
              <a:rPr lang="en-US" sz="2000" cap="none" dirty="0">
                <a:ln>
                  <a:noFill/>
                </a:ln>
                <a:latin typeface="Tahoma"/>
                <a:cs typeface="Tahoma"/>
              </a:rPr>
              <a:t>OSHA 1926.441 &amp; 1910.305(j)(7) &amp; NFPA 70E Article 320 </a:t>
            </a:r>
            <a:r>
              <a:rPr lang="en-US" dirty="0"/>
              <a:t/>
            </a:r>
            <a:br>
              <a:rPr lang="en-US" dirty="0"/>
            </a:br>
            <a:endParaRPr lang="en-US" sz="2000" dirty="0"/>
          </a:p>
        </p:txBody>
      </p:sp>
      <p:sp>
        <p:nvSpPr>
          <p:cNvPr id="3" name="Content Placeholder 2"/>
          <p:cNvSpPr>
            <a:spLocks noGrp="1"/>
          </p:cNvSpPr>
          <p:nvPr>
            <p:ph idx="4294967295"/>
          </p:nvPr>
        </p:nvSpPr>
        <p:spPr>
          <a:xfrm>
            <a:off x="0" y="950913"/>
            <a:ext cx="8089900" cy="5776912"/>
          </a:xfrm>
        </p:spPr>
        <p:txBody>
          <a:bodyPr>
            <a:normAutofit fontScale="85000" lnSpcReduction="20000"/>
          </a:bodyPr>
          <a:lstStyle/>
          <a:p>
            <a:pPr>
              <a:spcAft>
                <a:spcPts val="300"/>
              </a:spcAft>
            </a:pPr>
            <a:r>
              <a:rPr lang="en-US" dirty="0"/>
              <a:t>Batteries cannot be de-energized!</a:t>
            </a:r>
          </a:p>
          <a:p>
            <a:pPr>
              <a:spcAft>
                <a:spcPts val="300"/>
              </a:spcAft>
            </a:pPr>
            <a:r>
              <a:rPr lang="en-US" dirty="0"/>
              <a:t>Do not short circuit! </a:t>
            </a:r>
          </a:p>
          <a:p>
            <a:pPr lvl="1">
              <a:spcAft>
                <a:spcPts val="300"/>
              </a:spcAft>
            </a:pPr>
            <a:r>
              <a:rPr lang="en-US" dirty="0"/>
              <a:t>Arc-flash</a:t>
            </a:r>
          </a:p>
          <a:p>
            <a:pPr lvl="1">
              <a:spcAft>
                <a:spcPts val="300"/>
              </a:spcAft>
            </a:pPr>
            <a:r>
              <a:rPr lang="en-US" dirty="0"/>
              <a:t>Fire &amp; explosion</a:t>
            </a:r>
          </a:p>
          <a:p>
            <a:pPr lvl="1">
              <a:spcAft>
                <a:spcPts val="300"/>
              </a:spcAft>
            </a:pPr>
            <a:r>
              <a:rPr lang="en-US" dirty="0"/>
              <a:t>Dangerous chemicals</a:t>
            </a:r>
          </a:p>
          <a:p>
            <a:pPr>
              <a:spcAft>
                <a:spcPts val="300"/>
              </a:spcAft>
            </a:pPr>
            <a:r>
              <a:rPr lang="en-US" dirty="0"/>
              <a:t>Prepare for the hazard!</a:t>
            </a:r>
          </a:p>
          <a:p>
            <a:pPr lvl="1">
              <a:spcAft>
                <a:spcPts val="300"/>
              </a:spcAft>
            </a:pPr>
            <a:r>
              <a:rPr lang="en-US" dirty="0"/>
              <a:t>Use disconnects to isolate batteries from charging sources and loads</a:t>
            </a:r>
          </a:p>
          <a:p>
            <a:pPr lvl="1">
              <a:spcAft>
                <a:spcPts val="300"/>
              </a:spcAft>
            </a:pPr>
            <a:r>
              <a:rPr lang="en-US" dirty="0"/>
              <a:t>Use proper PPE (personal protective equipment) </a:t>
            </a:r>
          </a:p>
          <a:p>
            <a:pPr>
              <a:spcAft>
                <a:spcPts val="300"/>
              </a:spcAft>
            </a:pPr>
            <a:r>
              <a:rPr lang="en-US" dirty="0"/>
              <a:t>Specific battery types have additional specific hazards, such as vent gas combustibility, acid, and toxicity</a:t>
            </a:r>
          </a:p>
          <a:p>
            <a:pPr>
              <a:spcAft>
                <a:spcPts val="300"/>
              </a:spcAft>
            </a:pPr>
            <a:r>
              <a:rPr lang="en-US" dirty="0"/>
              <a:t>Work only to be performed by a qualified person! </a:t>
            </a:r>
          </a:p>
        </p:txBody>
      </p:sp>
      <p:pic>
        <p:nvPicPr>
          <p:cNvPr id="4" name="Picture 3" descr="Picture of a bank of flooded lead acid batteries connected in seri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5956" y="1013465"/>
            <a:ext cx="3629889" cy="2419925"/>
          </a:xfrm>
          <a:prstGeom prst="rect">
            <a:avLst/>
          </a:prstGeom>
          <a:ln w="19050">
            <a:solidFill>
              <a:schemeClr val="tx1"/>
            </a:solidFill>
          </a:ln>
        </p:spPr>
      </p:pic>
      <p:sp>
        <p:nvSpPr>
          <p:cNvPr id="6" name="TextBox 5"/>
          <p:cNvSpPr txBox="1"/>
          <p:nvPr/>
        </p:nvSpPr>
        <p:spPr>
          <a:xfrm>
            <a:off x="-1" y="6558789"/>
            <a:ext cx="6185647" cy="338554"/>
          </a:xfrm>
          <a:prstGeom prst="rect">
            <a:avLst/>
          </a:prstGeom>
          <a:noFill/>
          <a:ln>
            <a:noFill/>
          </a:ln>
        </p:spPr>
        <p:txBody>
          <a:bodyPr wrap="square" rtlCol="0">
            <a:spAutoFit/>
          </a:bodyPr>
          <a:lstStyle/>
          <a:p>
            <a:r>
              <a:rPr lang="en-US" sz="1600" dirty="0">
                <a:latin typeface="Tahoma"/>
                <a:cs typeface="Tahoma"/>
              </a:rPr>
              <a:t>NPFA 70E Article 320, OSHA 29 CFR 1926.441 &amp; 1910.305(j)(7)</a:t>
            </a:r>
          </a:p>
        </p:txBody>
      </p:sp>
    </p:spTree>
    <p:extLst>
      <p:ext uri="{BB962C8B-B14F-4D97-AF65-F5344CB8AC3E}">
        <p14:creationId xmlns:p14="http://schemas.microsoft.com/office/powerpoint/2010/main" val="18217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0" y="0"/>
            <a:ext cx="9143999" cy="882464"/>
          </a:xfrm>
        </p:spPr>
        <p:txBody>
          <a:bodyPr/>
          <a:lstStyle/>
          <a:p>
            <a:pPr eaLnBrk="1" hangingPunct="1">
              <a:defRPr/>
            </a:pPr>
            <a:r>
              <a:rPr lang="en-US" dirty="0">
                <a:ea typeface="ＭＳ Ｐゴシック" pitchFamily="34" charset="-128"/>
              </a:rPr>
              <a:t>Flooded Lead-acid </a:t>
            </a:r>
            <a:r>
              <a:rPr dirty="0">
                <a:ea typeface="ＭＳ Ｐゴシック" pitchFamily="34" charset="-128"/>
              </a:rPr>
              <a:t>Battery</a:t>
            </a:r>
            <a:r>
              <a:rPr lang="en-US" dirty="0">
                <a:ea typeface="ＭＳ Ｐゴシック" pitchFamily="34" charset="-128"/>
              </a:rPr>
              <a:t> Safety</a:t>
            </a:r>
            <a:endParaRPr dirty="0">
              <a:ea typeface="ＭＳ Ｐゴシック" pitchFamily="34" charset="-128"/>
            </a:endParaRPr>
          </a:p>
        </p:txBody>
      </p:sp>
      <p:sp>
        <p:nvSpPr>
          <p:cNvPr id="12" name="Rectangle 11" descr="Icon picture of a person conducting maintenance on a flooded lead-acid battery bank. "/>
          <p:cNvSpPr/>
          <p:nvPr/>
        </p:nvSpPr>
        <p:spPr>
          <a:xfrm>
            <a:off x="0" y="882464"/>
            <a:ext cx="9144000" cy="5981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a:p>
        </p:txBody>
      </p:sp>
      <p:pic>
        <p:nvPicPr>
          <p:cNvPr id="19458" name="Picture 10" descr="Battery Bob use.eps" title="flooded lead-acid battery safety chart"/>
          <p:cNvPicPr>
            <a:picLocks noChangeAspect="1"/>
          </p:cNvPicPr>
          <p:nvPr/>
        </p:nvPicPr>
        <p:blipFill>
          <a:blip r:embed="rId3"/>
          <a:srcRect/>
          <a:stretch>
            <a:fillRect/>
          </a:stretch>
        </p:blipFill>
        <p:spPr bwMode="auto">
          <a:xfrm>
            <a:off x="-33193" y="1103238"/>
            <a:ext cx="9177194" cy="6083393"/>
          </a:xfrm>
          <a:prstGeom prst="rect">
            <a:avLst/>
          </a:prstGeom>
          <a:noFill/>
          <a:ln w="9525">
            <a:noFill/>
            <a:miter lim="800000"/>
            <a:headEnd/>
            <a:tailEnd/>
          </a:ln>
        </p:spPr>
      </p:pic>
      <p:sp>
        <p:nvSpPr>
          <p:cNvPr id="4" name="Rectangle 3"/>
          <p:cNvSpPr/>
          <p:nvPr/>
        </p:nvSpPr>
        <p:spPr>
          <a:xfrm>
            <a:off x="4335093" y="2942308"/>
            <a:ext cx="1422977" cy="636857"/>
          </a:xfrm>
          <a:prstGeom prst="rect">
            <a:avLst/>
          </a:prstGeom>
          <a:solidFill>
            <a:srgbClr val="FFFFFF"/>
          </a:solidFill>
          <a:ln w="19050" cmpd="sng">
            <a:solidFill>
              <a:schemeClr val="accent6">
                <a:lumMod val="75000"/>
              </a:schemeClr>
            </a:solidFill>
          </a:ln>
        </p:spPr>
        <p:txBody>
          <a:bodyPr lIns="82058" tIns="41029" rIns="82058" bIns="41029">
            <a:spAutoFit/>
          </a:bodyPr>
          <a:lstStyle/>
          <a:p>
            <a:pPr algn="ctr">
              <a:spcBef>
                <a:spcPts val="600"/>
              </a:spcBef>
              <a:spcAft>
                <a:spcPts val="538"/>
              </a:spcAft>
              <a:buSzPct val="75000"/>
              <a:defRPr/>
            </a:pPr>
            <a:r>
              <a:rPr lang="en-US" sz="1800">
                <a:solidFill>
                  <a:prstClr val="black"/>
                </a:solidFill>
                <a:latin typeface="Tahoma" pitchFamily="34" charset="0"/>
                <a:ea typeface="Tahoma" pitchFamily="34" charset="0"/>
                <a:cs typeface="Tahoma" pitchFamily="34" charset="0"/>
              </a:rPr>
              <a:t>Remove all jewelry</a:t>
            </a:r>
          </a:p>
        </p:txBody>
      </p:sp>
      <p:cxnSp>
        <p:nvCxnSpPr>
          <p:cNvPr id="13" name="Straight Arrow Connector 12" descr="Arrow indicating baking soda is used to neutralize acid."/>
          <p:cNvCxnSpPr>
            <a:stCxn id="9" idx="3"/>
          </p:cNvCxnSpPr>
          <p:nvPr/>
        </p:nvCxnSpPr>
        <p:spPr>
          <a:xfrm flipV="1">
            <a:off x="7016894" y="6387919"/>
            <a:ext cx="298306" cy="94272"/>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330391" y="6163762"/>
            <a:ext cx="1686503" cy="636857"/>
          </a:xfrm>
          <a:prstGeom prst="rect">
            <a:avLst/>
          </a:prstGeom>
          <a:solidFill>
            <a:srgbClr val="FFFFFF"/>
          </a:solidFill>
          <a:ln w="19050" cmpd="sng">
            <a:solidFill>
              <a:schemeClr val="accent6">
                <a:lumMod val="75000"/>
              </a:schemeClr>
            </a:solidFill>
          </a:ln>
        </p:spPr>
        <p:txBody>
          <a:bodyPr wrap="square" lIns="82058" tIns="41029" rIns="82058" bIns="41029">
            <a:spAutoFit/>
          </a:bodyPr>
          <a:lstStyle/>
          <a:p>
            <a:pPr algn="ctr">
              <a:defRPr/>
            </a:pPr>
            <a:r>
              <a:rPr lang="en-US" sz="1800" dirty="0">
                <a:solidFill>
                  <a:prstClr val="black"/>
                </a:solidFill>
                <a:latin typeface="Tahoma" pitchFamily="34" charset="0"/>
                <a:ea typeface="Tahoma" pitchFamily="34" charset="0"/>
                <a:cs typeface="Tahoma" pitchFamily="34" charset="0"/>
              </a:rPr>
              <a:t>Baking soda to neutralize acid</a:t>
            </a:r>
            <a:endParaRPr lang="en-US" dirty="0">
              <a:ea typeface="ＭＳ Ｐゴシック" pitchFamily="34" charset="-128"/>
            </a:endParaRPr>
          </a:p>
        </p:txBody>
      </p:sp>
      <p:cxnSp>
        <p:nvCxnSpPr>
          <p:cNvPr id="15" name="Straight Arrow Connector 14" descr="Arrow indicating that it's important to keep open flames and sparks away from batteries."/>
          <p:cNvCxnSpPr/>
          <p:nvPr/>
        </p:nvCxnSpPr>
        <p:spPr>
          <a:xfrm>
            <a:off x="1779444" y="1795743"/>
            <a:ext cx="673965" cy="399210"/>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a:spLocks noChangeArrowheads="1"/>
          </p:cNvSpPr>
          <p:nvPr/>
        </p:nvSpPr>
        <p:spPr bwMode="auto">
          <a:xfrm>
            <a:off x="515508" y="914401"/>
            <a:ext cx="1977792" cy="921684"/>
          </a:xfrm>
          <a:prstGeom prst="rect">
            <a:avLst/>
          </a:prstGeom>
          <a:solidFill>
            <a:srgbClr val="FFFFFF"/>
          </a:solidFill>
          <a:ln w="19050">
            <a:solidFill>
              <a:schemeClr val="accent6">
                <a:lumMod val="75000"/>
              </a:schemeClr>
            </a:solidFill>
            <a:miter lim="800000"/>
            <a:headEnd/>
            <a:tailEnd/>
          </a:ln>
        </p:spPr>
        <p:txBody>
          <a:bodyPr wrap="square" lIns="82058" tIns="41029" rIns="82058" bIns="41029">
            <a:spAutoFit/>
          </a:bodyPr>
          <a:lstStyle/>
          <a:p>
            <a:pPr algn="ctr">
              <a:spcBef>
                <a:spcPts val="606"/>
              </a:spcBef>
              <a:spcAft>
                <a:spcPts val="538"/>
              </a:spcAft>
              <a:buSzPct val="75000"/>
            </a:pPr>
            <a:r>
              <a:rPr lang="en-US" sz="1800">
                <a:solidFill>
                  <a:srgbClr val="000000"/>
                </a:solidFill>
                <a:latin typeface="Tahoma" pitchFamily="34" charset="0"/>
                <a:cs typeface="Tahoma" pitchFamily="34" charset="0"/>
              </a:rPr>
              <a:t>Keep open flames and sparks away from batteries</a:t>
            </a:r>
          </a:p>
        </p:txBody>
      </p:sp>
      <p:cxnSp>
        <p:nvCxnSpPr>
          <p:cNvPr id="21" name="Straight Arrow Connector 20" descr="Arrow indication that it's important to wear eye protection like goggles and a face shield when working around batteries."/>
          <p:cNvCxnSpPr/>
          <p:nvPr/>
        </p:nvCxnSpPr>
        <p:spPr>
          <a:xfrm flipH="1">
            <a:off x="6407728" y="1180456"/>
            <a:ext cx="629948" cy="445798"/>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a:spLocks noChangeArrowheads="1"/>
          </p:cNvSpPr>
          <p:nvPr/>
        </p:nvSpPr>
        <p:spPr bwMode="auto">
          <a:xfrm>
            <a:off x="6784016" y="896855"/>
            <a:ext cx="2275645" cy="636857"/>
          </a:xfrm>
          <a:prstGeom prst="rect">
            <a:avLst/>
          </a:prstGeom>
          <a:solidFill>
            <a:schemeClr val="bg1"/>
          </a:solidFill>
          <a:ln w="19050">
            <a:solidFill>
              <a:schemeClr val="accent6">
                <a:lumMod val="75000"/>
              </a:schemeClr>
            </a:solidFill>
            <a:miter lim="800000"/>
            <a:headEnd/>
            <a:tailEnd/>
          </a:ln>
        </p:spPr>
        <p:txBody>
          <a:bodyPr wrap="square" lIns="82058" tIns="41029" rIns="82058" bIns="41029">
            <a:spAutoFit/>
          </a:bodyPr>
          <a:lstStyle/>
          <a:p>
            <a:pPr algn="ctr">
              <a:spcBef>
                <a:spcPts val="606"/>
              </a:spcBef>
              <a:spcAft>
                <a:spcPts val="538"/>
              </a:spcAft>
              <a:buSzPct val="75000"/>
            </a:pPr>
            <a:r>
              <a:rPr lang="en-US" sz="1800" dirty="0">
                <a:solidFill>
                  <a:srgbClr val="000000"/>
                </a:solidFill>
                <a:latin typeface="Tahoma" pitchFamily="34" charset="0"/>
                <a:cs typeface="Tahoma" pitchFamily="34" charset="0"/>
              </a:rPr>
              <a:t>Eye protection and face shield </a:t>
            </a:r>
          </a:p>
        </p:txBody>
      </p:sp>
      <p:cxnSp>
        <p:nvCxnSpPr>
          <p:cNvPr id="25" name="Straight Arrow Connector 24" descr="Arrow indicating that fresh water should be kept within 25' of the batteries incase electrolyte needs to be washed away."/>
          <p:cNvCxnSpPr>
            <a:cxnSpLocks/>
          </p:cNvCxnSpPr>
          <p:nvPr/>
        </p:nvCxnSpPr>
        <p:spPr>
          <a:xfrm flipH="1">
            <a:off x="8578735" y="3396728"/>
            <a:ext cx="101297" cy="1748850"/>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37676" y="2566764"/>
            <a:ext cx="2021986" cy="1190855"/>
          </a:xfrm>
          <a:prstGeom prst="rect">
            <a:avLst/>
          </a:prstGeom>
          <a:solidFill>
            <a:srgbClr val="FFFFFF"/>
          </a:solidFill>
          <a:ln w="19050" cmpd="sng">
            <a:solidFill>
              <a:schemeClr val="accent6">
                <a:lumMod val="75000"/>
              </a:schemeClr>
            </a:solidFill>
          </a:ln>
        </p:spPr>
        <p:txBody>
          <a:bodyPr wrap="square" lIns="82058" tIns="41029" rIns="82058" bIns="41029">
            <a:spAutoFit/>
          </a:bodyPr>
          <a:lstStyle/>
          <a:p>
            <a:pPr algn="ctr">
              <a:defRPr/>
            </a:pPr>
            <a:r>
              <a:rPr lang="en-US" sz="1800">
                <a:latin typeface="Tahoma"/>
                <a:ea typeface="ＭＳ Ｐゴシック" pitchFamily="34" charset="-128"/>
                <a:cs typeface="Tahoma"/>
              </a:rPr>
              <a:t>Fresh water for electrolyte splashes. Located within 25’</a:t>
            </a:r>
          </a:p>
        </p:txBody>
      </p:sp>
      <p:cxnSp>
        <p:nvCxnSpPr>
          <p:cNvPr id="24" name="Straight Arrow Connector 23" descr="Arrow indicating that the battery area must be properly ventilated."/>
          <p:cNvCxnSpPr>
            <a:cxnSpLocks/>
          </p:cNvCxnSpPr>
          <p:nvPr/>
        </p:nvCxnSpPr>
        <p:spPr>
          <a:xfrm>
            <a:off x="1037649" y="2850497"/>
            <a:ext cx="0" cy="399779"/>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descr="Arrow indicating that the battery area must be properly ventilated."/>
          <p:cNvCxnSpPr>
            <a:cxnSpLocks/>
          </p:cNvCxnSpPr>
          <p:nvPr/>
        </p:nvCxnSpPr>
        <p:spPr>
          <a:xfrm flipH="1">
            <a:off x="771404" y="2850497"/>
            <a:ext cx="32637" cy="3370646"/>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a:spLocks noChangeArrowheads="1"/>
          </p:cNvSpPr>
          <p:nvPr/>
        </p:nvSpPr>
        <p:spPr bwMode="auto">
          <a:xfrm>
            <a:off x="324196" y="1977838"/>
            <a:ext cx="1429271" cy="913856"/>
          </a:xfrm>
          <a:prstGeom prst="rect">
            <a:avLst/>
          </a:prstGeom>
          <a:solidFill>
            <a:srgbClr val="FFFFFF"/>
          </a:solidFill>
          <a:ln w="19050">
            <a:solidFill>
              <a:schemeClr val="accent6">
                <a:lumMod val="75000"/>
              </a:schemeClr>
            </a:solidFill>
            <a:miter lim="800000"/>
            <a:headEnd/>
            <a:tailEnd/>
          </a:ln>
        </p:spPr>
        <p:txBody>
          <a:bodyPr wrap="square" lIns="82058" tIns="41029" rIns="82058" bIns="41029">
            <a:spAutoFit/>
          </a:bodyPr>
          <a:lstStyle/>
          <a:p>
            <a:pPr algn="ctr">
              <a:spcBef>
                <a:spcPts val="606"/>
              </a:spcBef>
              <a:spcAft>
                <a:spcPts val="538"/>
              </a:spcAft>
              <a:buSzPct val="75000"/>
            </a:pPr>
            <a:r>
              <a:rPr lang="en-US" sz="1800" dirty="0">
                <a:solidFill>
                  <a:srgbClr val="000000"/>
                </a:solidFill>
                <a:latin typeface="Tahoma" pitchFamily="34" charset="0"/>
                <a:cs typeface="Tahoma" pitchFamily="34" charset="0"/>
              </a:rPr>
              <a:t>Properly ventilate the battery area</a:t>
            </a:r>
          </a:p>
        </p:txBody>
      </p:sp>
      <p:sp>
        <p:nvSpPr>
          <p:cNvPr id="2" name="TextBox 1"/>
          <p:cNvSpPr txBox="1"/>
          <p:nvPr/>
        </p:nvSpPr>
        <p:spPr>
          <a:xfrm>
            <a:off x="0" y="6558789"/>
            <a:ext cx="5178827" cy="307777"/>
          </a:xfrm>
          <a:prstGeom prst="rect">
            <a:avLst/>
          </a:prstGeom>
          <a:solidFill>
            <a:schemeClr val="bg1"/>
          </a:solidFill>
          <a:ln>
            <a:solidFill>
              <a:schemeClr val="tx1"/>
            </a:solidFill>
          </a:ln>
        </p:spPr>
        <p:txBody>
          <a:bodyPr wrap="square" rtlCol="0">
            <a:spAutoFit/>
          </a:bodyPr>
          <a:lstStyle/>
          <a:p>
            <a:r>
              <a:rPr lang="en-US" sz="1400" dirty="0">
                <a:latin typeface="Tahoma"/>
                <a:cs typeface="Tahoma"/>
              </a:rPr>
              <a:t>NPFA </a:t>
            </a:r>
            <a:r>
              <a:rPr lang="en-US" sz="1400">
                <a:latin typeface="Tahoma"/>
                <a:cs typeface="Tahoma"/>
              </a:rPr>
              <a:t>70E Article 320, OSHA </a:t>
            </a:r>
            <a:r>
              <a:rPr lang="en-US" sz="1400" dirty="0">
                <a:latin typeface="Tahoma"/>
                <a:cs typeface="Tahoma"/>
              </a:rPr>
              <a:t>29 CFR 1926.441 &amp; 1910.305(j)(7)</a:t>
            </a:r>
          </a:p>
        </p:txBody>
      </p:sp>
      <p:cxnSp>
        <p:nvCxnSpPr>
          <p:cNvPr id="20" name="Straight Arrow Connector 19" descr="Arrow indicating that battery racks and trays must be resistant to electrolyte."/>
          <p:cNvCxnSpPr/>
          <p:nvPr/>
        </p:nvCxnSpPr>
        <p:spPr>
          <a:xfrm flipH="1">
            <a:off x="3799627" y="5433909"/>
            <a:ext cx="772372" cy="821303"/>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203331" y="4732964"/>
            <a:ext cx="1686503" cy="913856"/>
          </a:xfrm>
          <a:prstGeom prst="rect">
            <a:avLst/>
          </a:prstGeom>
          <a:solidFill>
            <a:srgbClr val="FFFFFF"/>
          </a:solidFill>
          <a:ln w="19050" cmpd="sng">
            <a:solidFill>
              <a:schemeClr val="accent6">
                <a:lumMod val="75000"/>
              </a:schemeClr>
            </a:solidFill>
          </a:ln>
        </p:spPr>
        <p:txBody>
          <a:bodyPr wrap="square" lIns="82058" tIns="41029" rIns="82058" bIns="41029">
            <a:spAutoFit/>
          </a:bodyPr>
          <a:lstStyle/>
          <a:p>
            <a:pPr algn="ctr">
              <a:defRPr/>
            </a:pPr>
            <a:r>
              <a:rPr lang="en-US" sz="1800" dirty="0">
                <a:solidFill>
                  <a:prstClr val="black"/>
                </a:solidFill>
                <a:latin typeface="Tahoma" pitchFamily="34" charset="0"/>
                <a:ea typeface="Tahoma" pitchFamily="34" charset="0"/>
                <a:cs typeface="Tahoma" pitchFamily="34" charset="0"/>
              </a:rPr>
              <a:t>Racks and trays resistant to electrolyte</a:t>
            </a:r>
            <a:endParaRPr lang="en-US" dirty="0">
              <a:ea typeface="ＭＳ Ｐゴシック" pitchFamily="34" charset="-128"/>
            </a:endParaRPr>
          </a:p>
        </p:txBody>
      </p:sp>
      <p:cxnSp>
        <p:nvCxnSpPr>
          <p:cNvPr id="22" name="Straight Arrow Connector 21" descr="Arrow indicating that acid resistant gloves should be worn when working on batteries."/>
          <p:cNvCxnSpPr/>
          <p:nvPr/>
        </p:nvCxnSpPr>
        <p:spPr>
          <a:xfrm flipH="1">
            <a:off x="7485003" y="1580030"/>
            <a:ext cx="1385455" cy="431426"/>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a:spLocks noChangeArrowheads="1"/>
          </p:cNvSpPr>
          <p:nvPr/>
        </p:nvSpPr>
        <p:spPr bwMode="auto">
          <a:xfrm>
            <a:off x="7803931" y="1584712"/>
            <a:ext cx="1255730" cy="913856"/>
          </a:xfrm>
          <a:prstGeom prst="rect">
            <a:avLst/>
          </a:prstGeom>
          <a:solidFill>
            <a:schemeClr val="bg1"/>
          </a:solidFill>
          <a:ln w="19050">
            <a:solidFill>
              <a:schemeClr val="accent6">
                <a:lumMod val="75000"/>
              </a:schemeClr>
            </a:solidFill>
            <a:miter lim="800000"/>
            <a:headEnd/>
            <a:tailEnd/>
          </a:ln>
        </p:spPr>
        <p:txBody>
          <a:bodyPr wrap="square" lIns="82058" tIns="41029" rIns="82058" bIns="41029">
            <a:spAutoFit/>
          </a:bodyPr>
          <a:lstStyle/>
          <a:p>
            <a:pPr algn="ctr">
              <a:spcBef>
                <a:spcPts val="606"/>
              </a:spcBef>
              <a:spcAft>
                <a:spcPts val="538"/>
              </a:spcAft>
              <a:buSzPct val="75000"/>
            </a:pPr>
            <a:r>
              <a:rPr lang="en-US" sz="1800" dirty="0">
                <a:solidFill>
                  <a:srgbClr val="000000"/>
                </a:solidFill>
                <a:latin typeface="Tahoma" pitchFamily="34" charset="0"/>
                <a:cs typeface="Tahoma" pitchFamily="34" charset="0"/>
              </a:rPr>
              <a:t>Acid resistant gloves</a:t>
            </a:r>
          </a:p>
        </p:txBody>
      </p:sp>
      <p:sp>
        <p:nvSpPr>
          <p:cNvPr id="27" name="Rectangle 26"/>
          <p:cNvSpPr>
            <a:spLocks noChangeArrowheads="1"/>
          </p:cNvSpPr>
          <p:nvPr/>
        </p:nvSpPr>
        <p:spPr bwMode="auto">
          <a:xfrm>
            <a:off x="5941202" y="3940225"/>
            <a:ext cx="848789" cy="359858"/>
          </a:xfrm>
          <a:prstGeom prst="rect">
            <a:avLst/>
          </a:prstGeom>
          <a:solidFill>
            <a:schemeClr val="bg1"/>
          </a:solidFill>
          <a:ln w="19050">
            <a:solidFill>
              <a:schemeClr val="tx1"/>
            </a:solidFill>
            <a:miter lim="800000"/>
            <a:headEnd/>
            <a:tailEnd/>
          </a:ln>
        </p:spPr>
        <p:txBody>
          <a:bodyPr wrap="square" lIns="82058" tIns="41029" rIns="82058" bIns="41029">
            <a:spAutoFit/>
          </a:bodyPr>
          <a:lstStyle/>
          <a:p>
            <a:pPr algn="ctr">
              <a:spcBef>
                <a:spcPts val="606"/>
              </a:spcBef>
              <a:spcAft>
                <a:spcPts val="538"/>
              </a:spcAft>
              <a:buSzPct val="75000"/>
            </a:pPr>
            <a:r>
              <a:rPr lang="en-US" sz="1800">
                <a:solidFill>
                  <a:srgbClr val="000000"/>
                </a:solidFill>
                <a:latin typeface="Tahoma" pitchFamily="34" charset="0"/>
                <a:cs typeface="Tahoma" pitchFamily="34" charset="0"/>
              </a:rPr>
              <a:t>Apron</a:t>
            </a:r>
          </a:p>
        </p:txBody>
      </p:sp>
      <p:sp>
        <p:nvSpPr>
          <p:cNvPr id="29" name="Rectangle 28"/>
          <p:cNvSpPr/>
          <p:nvPr/>
        </p:nvSpPr>
        <p:spPr>
          <a:xfrm>
            <a:off x="2966729" y="1110097"/>
            <a:ext cx="2247600" cy="359858"/>
          </a:xfrm>
          <a:prstGeom prst="rect">
            <a:avLst/>
          </a:prstGeom>
          <a:solidFill>
            <a:srgbClr val="FFFFFF"/>
          </a:solidFill>
          <a:ln w="19050" cmpd="sng">
            <a:solidFill>
              <a:schemeClr val="accent6">
                <a:lumMod val="75000"/>
              </a:schemeClr>
            </a:solidFill>
          </a:ln>
        </p:spPr>
        <p:txBody>
          <a:bodyPr wrap="square" lIns="82058" tIns="41029" rIns="82058" bIns="41029">
            <a:spAutoFit/>
          </a:bodyPr>
          <a:lstStyle/>
          <a:p>
            <a:pPr algn="ctr">
              <a:defRPr/>
            </a:pPr>
            <a:r>
              <a:rPr lang="en-US" sz="1800">
                <a:solidFill>
                  <a:prstClr val="black"/>
                </a:solidFill>
                <a:latin typeface="Tahoma" pitchFamily="34" charset="0"/>
                <a:ea typeface="Tahoma" pitchFamily="34" charset="0"/>
                <a:cs typeface="Tahoma" pitchFamily="34" charset="0"/>
              </a:rPr>
              <a:t>Insulated hand tools</a:t>
            </a:r>
            <a:endParaRPr lang="en-US" dirty="0">
              <a:ea typeface="ＭＳ Ｐゴシック" pitchFamily="34" charset="-128"/>
            </a:endParaRPr>
          </a:p>
        </p:txBody>
      </p:sp>
      <p:sp>
        <p:nvSpPr>
          <p:cNvPr id="5" name="Trapezoid 4" descr="Face shield icon.">
            <a:extLst>
              <a:ext uri="{C183D7F6-B498-43B3-948B-1728B52AA6E4}">
                <adec:decorative xmlns:adec="http://schemas.microsoft.com/office/drawing/2017/decorative" xmlns="" val="1"/>
              </a:ext>
            </a:extLst>
          </p:cNvPr>
          <p:cNvSpPr/>
          <p:nvPr/>
        </p:nvSpPr>
        <p:spPr>
          <a:xfrm rot="10800000">
            <a:off x="5538359" y="1180456"/>
            <a:ext cx="1134111" cy="1216152"/>
          </a:xfrm>
          <a:prstGeom prst="trapezoid">
            <a:avLst/>
          </a:prstGeom>
          <a:solidFill>
            <a:schemeClr val="bg1">
              <a:lumMod val="85000"/>
              <a:alpha val="35000"/>
            </a:schemeClr>
          </a:solidFill>
          <a:ln w="28575">
            <a:solidFill>
              <a:srgbClr val="FFA918"/>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578872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animBg="1"/>
      <p:bldP spid="7" grpId="0" animBg="1"/>
      <p:bldP spid="17" grpId="0" animBg="1"/>
      <p:bldP spid="6" grpId="0" animBg="1"/>
      <p:bldP spid="19" grpId="0" animBg="1"/>
      <p:bldP spid="26" grpId="0" animBg="1"/>
      <p:bldP spid="27"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Create an Electrically Safe Work Environment</a:t>
            </a:r>
          </a:p>
        </p:txBody>
      </p:sp>
      <p:sp>
        <p:nvSpPr>
          <p:cNvPr id="4" name="Content Placeholder 3"/>
          <p:cNvSpPr>
            <a:spLocks noGrp="1"/>
          </p:cNvSpPr>
          <p:nvPr>
            <p:ph idx="1"/>
          </p:nvPr>
        </p:nvSpPr>
        <p:spPr>
          <a:xfrm>
            <a:off x="11481" y="992022"/>
            <a:ext cx="4779975" cy="5865978"/>
          </a:xfrm>
        </p:spPr>
        <p:txBody>
          <a:bodyPr>
            <a:noAutofit/>
          </a:bodyPr>
          <a:lstStyle/>
          <a:p>
            <a:pPr>
              <a:spcAft>
                <a:spcPts val="600"/>
              </a:spcAft>
            </a:pPr>
            <a:r>
              <a:rPr lang="en-US" sz="2800" dirty="0"/>
              <a:t>Do not work on energized circuits during installation</a:t>
            </a:r>
          </a:p>
          <a:p>
            <a:pPr lvl="1">
              <a:spcAft>
                <a:spcPts val="600"/>
              </a:spcAft>
            </a:pPr>
            <a:r>
              <a:rPr lang="en-US" sz="2400" dirty="0"/>
              <a:t>Only access energized circuits during </a:t>
            </a:r>
          </a:p>
          <a:p>
            <a:pPr lvl="2">
              <a:spcAft>
                <a:spcPts val="600"/>
              </a:spcAft>
            </a:pPr>
            <a:r>
              <a:rPr lang="en-US" sz="2000" dirty="0"/>
              <a:t>Testing</a:t>
            </a:r>
          </a:p>
          <a:p>
            <a:pPr lvl="2">
              <a:spcAft>
                <a:spcPts val="600"/>
              </a:spcAft>
            </a:pPr>
            <a:r>
              <a:rPr lang="en-US" sz="2000" dirty="0"/>
              <a:t>Commissioning</a:t>
            </a:r>
          </a:p>
          <a:p>
            <a:pPr lvl="2">
              <a:spcAft>
                <a:spcPts val="600"/>
              </a:spcAft>
            </a:pPr>
            <a:r>
              <a:rPr lang="en-US" sz="2000" dirty="0"/>
              <a:t>Troubleshooting </a:t>
            </a:r>
          </a:p>
          <a:p>
            <a:pPr>
              <a:spcAft>
                <a:spcPts val="600"/>
              </a:spcAft>
            </a:pPr>
            <a:r>
              <a:rPr lang="en-US" sz="2800" dirty="0"/>
              <a:t>Identify then eliminate   or mitigate hazards</a:t>
            </a:r>
          </a:p>
        </p:txBody>
      </p:sp>
      <p:pic>
        <p:nvPicPr>
          <p:cNvPr id="10" name="Picture 9" descr="Picture of a lockout tagout lock applied to a DC combiner b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56315" y="1123590"/>
            <a:ext cx="3190802" cy="2592231"/>
          </a:xfrm>
          <a:prstGeom prst="rect">
            <a:avLst/>
          </a:prstGeom>
          <a:ln w="19050"/>
        </p:spPr>
        <p:style>
          <a:lnRef idx="2">
            <a:schemeClr val="dk1"/>
          </a:lnRef>
          <a:fillRef idx="1">
            <a:schemeClr val="lt1"/>
          </a:fillRef>
          <a:effectRef idx="0">
            <a:schemeClr val="dk1"/>
          </a:effectRef>
          <a:fontRef idx="minor">
            <a:schemeClr val="dk1"/>
          </a:fontRef>
        </p:style>
      </p:pic>
      <p:pic>
        <p:nvPicPr>
          <p:cNvPr id="11" name="Picture 10" descr="Picture of a person with an arch flash helmet, balaclava, arch flash rated shirt and electrically insulating gloves while testing voltage in a disconnec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36473" y="3925010"/>
            <a:ext cx="4430485" cy="2833735"/>
          </a:xfrm>
          <a:prstGeom prst="rect">
            <a:avLst/>
          </a:prstGeom>
          <a:ln w="19050"/>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5375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ctrTitle"/>
          </p:nvPr>
        </p:nvSpPr>
        <p:spPr/>
        <p:txBody>
          <a:bodyPr/>
          <a:lstStyle/>
          <a:p>
            <a:pPr>
              <a:defRPr/>
            </a:pPr>
            <a:r>
              <a:rPr lang="en-US" dirty="0"/>
              <a:t>Electrical Shock Hazards</a:t>
            </a:r>
          </a:p>
        </p:txBody>
      </p:sp>
      <p:sp>
        <p:nvSpPr>
          <p:cNvPr id="19458" name="Rectangle 3"/>
          <p:cNvSpPr>
            <a:spLocks noGrp="1" noChangeArrowheads="1"/>
          </p:cNvSpPr>
          <p:nvPr>
            <p:ph sz="half" idx="4294967295"/>
          </p:nvPr>
        </p:nvSpPr>
        <p:spPr>
          <a:xfrm>
            <a:off x="0" y="1109663"/>
            <a:ext cx="5605463" cy="5491162"/>
          </a:xfrm>
        </p:spPr>
        <p:txBody>
          <a:bodyPr>
            <a:noAutofit/>
          </a:bodyPr>
          <a:lstStyle/>
          <a:p>
            <a:pPr marL="457200" indent="-457200">
              <a:spcBef>
                <a:spcPts val="600"/>
              </a:spcBef>
              <a:spcAft>
                <a:spcPts val="600"/>
              </a:spcAft>
              <a:buFont typeface="ZapfDingbatsITC" charset="0"/>
              <a:buChar char="✸"/>
              <a:defRPr/>
            </a:pPr>
            <a:r>
              <a:rPr lang="en-US" sz="2800" dirty="0">
                <a:latin typeface="Tahoma" charset="0"/>
                <a:ea typeface="Tahoma" charset="0"/>
                <a:cs typeface="Tahoma" charset="0"/>
              </a:rPr>
              <a:t>Risk and severity depend on</a:t>
            </a:r>
          </a:p>
          <a:p>
            <a:pPr marL="731520" lvl="1" indent="-365760">
              <a:spcBef>
                <a:spcPts val="600"/>
              </a:spcBef>
              <a:spcAft>
                <a:spcPts val="600"/>
              </a:spcAft>
              <a:buClr>
                <a:srgbClr val="317840"/>
              </a:buClr>
              <a:buSzPct val="100000"/>
              <a:buFont typeface="ZapfDingbatsITC" charset="0"/>
              <a:buChar char="✧"/>
              <a:defRPr/>
            </a:pPr>
            <a:r>
              <a:rPr lang="en-US" sz="2400" dirty="0">
                <a:latin typeface="Tahoma" charset="0"/>
                <a:ea typeface="Tahoma" charset="0"/>
                <a:cs typeface="Tahoma" charset="0"/>
              </a:rPr>
              <a:t>Electrical potential </a:t>
            </a:r>
            <a:r>
              <a:rPr lang="en-US" sz="2400" dirty="0"/>
              <a:t>(</a:t>
            </a:r>
            <a:r>
              <a:rPr lang="en-US" sz="2400" dirty="0">
                <a:latin typeface="Tahoma" charset="0"/>
                <a:ea typeface="Tahoma" charset="0"/>
                <a:cs typeface="Tahoma" charset="0"/>
              </a:rPr>
              <a:t>voltage)</a:t>
            </a:r>
          </a:p>
          <a:p>
            <a:pPr marL="731520" lvl="1" indent="-365760">
              <a:spcBef>
                <a:spcPts val="600"/>
              </a:spcBef>
              <a:spcAft>
                <a:spcPts val="600"/>
              </a:spcAft>
              <a:buClr>
                <a:srgbClr val="317840"/>
              </a:buClr>
              <a:buSzPct val="100000"/>
              <a:buFont typeface="ZapfDingbatsITC" charset="0"/>
              <a:buChar char="✧"/>
              <a:defRPr/>
            </a:pPr>
            <a:r>
              <a:rPr lang="en-US" sz="2400" dirty="0">
                <a:latin typeface="Tahoma" charset="0"/>
                <a:ea typeface="Tahoma" charset="0"/>
                <a:cs typeface="Tahoma" charset="0"/>
              </a:rPr>
              <a:t>Amount, path and duration of current</a:t>
            </a:r>
          </a:p>
          <a:p>
            <a:pPr marL="457200" indent="-457200">
              <a:spcBef>
                <a:spcPts val="600"/>
              </a:spcBef>
              <a:spcAft>
                <a:spcPts val="600"/>
              </a:spcAft>
              <a:defRPr/>
            </a:pPr>
            <a:r>
              <a:rPr lang="en-US" sz="2800" dirty="0"/>
              <a:t>Very small current levels can cause damage or death</a:t>
            </a:r>
          </a:p>
          <a:p>
            <a:pPr marL="731520" lvl="1" indent="-365760">
              <a:spcBef>
                <a:spcPts val="600"/>
              </a:spcBef>
              <a:spcAft>
                <a:spcPts val="600"/>
              </a:spcAft>
              <a:buClr>
                <a:srgbClr val="317840"/>
              </a:buClr>
              <a:buSzPct val="100000"/>
              <a:defRPr/>
            </a:pPr>
            <a:r>
              <a:rPr lang="en-US" sz="2400" dirty="0"/>
              <a:t>&gt; 60 milliamps (0.060 A) can paralyze or </a:t>
            </a:r>
            <a:r>
              <a:rPr lang="ja-JP" altLang="en-US" sz="2400" dirty="0"/>
              <a:t>“</a:t>
            </a:r>
            <a:r>
              <a:rPr lang="en-US" altLang="ja-JP" sz="2400" dirty="0"/>
              <a:t>freeze</a:t>
            </a:r>
            <a:r>
              <a:rPr lang="ja-JP" altLang="en-US" sz="2400" dirty="0"/>
              <a:t>”</a:t>
            </a:r>
            <a:r>
              <a:rPr lang="en-US" altLang="ja-JP" sz="2400" dirty="0"/>
              <a:t> muscles</a:t>
            </a:r>
          </a:p>
          <a:p>
            <a:pPr marL="731520" lvl="1" indent="-365760">
              <a:spcBef>
                <a:spcPts val="600"/>
              </a:spcBef>
              <a:spcAft>
                <a:spcPts val="600"/>
              </a:spcAft>
              <a:buClr>
                <a:srgbClr val="317840"/>
              </a:buClr>
              <a:buSzPct val="100000"/>
              <a:defRPr/>
            </a:pPr>
            <a:r>
              <a:rPr lang="en-US" sz="2400" dirty="0"/>
              <a:t>≥ 226 mA can cause rapid, ineffective heartbeat (fibrillation)</a:t>
            </a:r>
          </a:p>
          <a:p>
            <a:pPr lvl="2" indent="-365760">
              <a:spcAft>
                <a:spcPts val="600"/>
              </a:spcAft>
              <a:buClr>
                <a:schemeClr val="tx1"/>
              </a:buClr>
              <a:buSzPct val="100000"/>
              <a:defRPr/>
            </a:pPr>
            <a:r>
              <a:rPr lang="en-US" sz="2000" dirty="0"/>
              <a:t>Death may occur unless a defibrillator is used immediately</a:t>
            </a:r>
          </a:p>
        </p:txBody>
      </p:sp>
      <p:pic>
        <p:nvPicPr>
          <p:cNvPr id="5" name="Picture 4" descr="Path"/>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8092" y="1110343"/>
            <a:ext cx="3349962" cy="3973721"/>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82090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ctrTitle"/>
          </p:nvPr>
        </p:nvSpPr>
        <p:spPr/>
        <p:txBody>
          <a:bodyPr/>
          <a:lstStyle/>
          <a:p>
            <a:pPr eaLnBrk="1" hangingPunct="1">
              <a:defRPr/>
            </a:pPr>
            <a:r>
              <a:rPr lang="en-US" dirty="0">
                <a:cs typeface="Times New Roman" charset="0"/>
              </a:rPr>
              <a:t>Outcomes of Electrical Shock</a:t>
            </a:r>
            <a:endParaRPr lang="en-US" cap="small" dirty="0">
              <a:cs typeface="Times New Roman" charset="0"/>
            </a:endParaRPr>
          </a:p>
        </p:txBody>
      </p:sp>
      <p:sp>
        <p:nvSpPr>
          <p:cNvPr id="2" name="Content Placeholder 1"/>
          <p:cNvSpPr>
            <a:spLocks noGrp="1"/>
          </p:cNvSpPr>
          <p:nvPr>
            <p:ph idx="4294967295"/>
          </p:nvPr>
        </p:nvSpPr>
        <p:spPr>
          <a:xfrm>
            <a:off x="0" y="898525"/>
            <a:ext cx="6205538" cy="2957513"/>
          </a:xfrm>
        </p:spPr>
        <p:txBody>
          <a:bodyPr>
            <a:noAutofit/>
          </a:bodyPr>
          <a:lstStyle/>
          <a:p>
            <a:r>
              <a:rPr lang="en-US" sz="2800" dirty="0"/>
              <a:t>Loss of consciousness</a:t>
            </a:r>
          </a:p>
          <a:p>
            <a:r>
              <a:rPr lang="en-US" sz="2800" dirty="0"/>
              <a:t>Electrical burns</a:t>
            </a:r>
          </a:p>
          <a:p>
            <a:r>
              <a:rPr lang="en-US" sz="2800" dirty="0"/>
              <a:t>Fibrillation or cardiac arrest</a:t>
            </a:r>
          </a:p>
          <a:p>
            <a:pPr lvl="1"/>
            <a:r>
              <a:rPr lang="en-US" sz="2400" dirty="0"/>
              <a:t>Can occur hours after the shock</a:t>
            </a:r>
          </a:p>
          <a:p>
            <a:r>
              <a:rPr lang="en-US" sz="2800" dirty="0"/>
              <a:t>Headaches</a:t>
            </a:r>
          </a:p>
          <a:p>
            <a:r>
              <a:rPr lang="en-US" sz="2800" dirty="0"/>
              <a:t>Problems with breathing, swallowing, vision, hearing</a:t>
            </a:r>
          </a:p>
          <a:p>
            <a:r>
              <a:rPr lang="en-US" sz="2800" dirty="0"/>
              <a:t>Muscle spasms and pain</a:t>
            </a:r>
          </a:p>
          <a:p>
            <a:endParaRPr lang="en-US" sz="2800" dirty="0"/>
          </a:p>
        </p:txBody>
      </p:sp>
      <p:sp>
        <p:nvSpPr>
          <p:cNvPr id="4" name="Content Placeholder 3"/>
          <p:cNvSpPr>
            <a:spLocks noGrp="1"/>
          </p:cNvSpPr>
          <p:nvPr>
            <p:ph idx="4294967295"/>
          </p:nvPr>
        </p:nvSpPr>
        <p:spPr>
          <a:xfrm>
            <a:off x="0" y="4776788"/>
            <a:ext cx="8615363" cy="1971675"/>
          </a:xfrm>
        </p:spPr>
        <p:txBody>
          <a:bodyPr>
            <a:normAutofit/>
          </a:bodyPr>
          <a:lstStyle/>
          <a:p>
            <a:r>
              <a:rPr lang="en-US" sz="2800" dirty="0"/>
              <a:t>Injuries common after shock when the worker loses balance and falls</a:t>
            </a:r>
          </a:p>
          <a:p>
            <a:pPr lvl="1"/>
            <a:r>
              <a:rPr lang="en-US" sz="2400" dirty="0"/>
              <a:t>Be aware of hazards and keep a safe working distance</a:t>
            </a:r>
          </a:p>
          <a:p>
            <a:pPr lvl="1"/>
            <a:r>
              <a:rPr lang="en-US" sz="2400" dirty="0"/>
              <a:t>Always use appropriate fall protection </a:t>
            </a:r>
          </a:p>
        </p:txBody>
      </p:sp>
      <p:pic>
        <p:nvPicPr>
          <p:cNvPr id="3" name="Picture 2" descr="October 26, 2014 0 Paanwala gets 132 crore electricity bill !"/>
          <p:cNvPicPr>
            <a:picLocks noChangeAspect="1"/>
          </p:cNvPicPr>
          <p:nvPr/>
        </p:nvPicPr>
        <p:blipFill>
          <a:blip r:embed="rId3"/>
          <a:stretch>
            <a:fillRect/>
          </a:stretch>
        </p:blipFill>
        <p:spPr>
          <a:xfrm>
            <a:off x="5651532" y="1186004"/>
            <a:ext cx="3251061" cy="2837291"/>
          </a:xfrm>
          <a:prstGeom prst="rect">
            <a:avLst/>
          </a:prstGeom>
          <a:ln w="19050">
            <a:solidFill>
              <a:schemeClr val="tx1"/>
            </a:solidFill>
          </a:ln>
        </p:spPr>
      </p:pic>
    </p:spTree>
    <p:extLst>
      <p:ext uri="{BB962C8B-B14F-4D97-AF65-F5344CB8AC3E}">
        <p14:creationId xmlns:p14="http://schemas.microsoft.com/office/powerpoint/2010/main" val="333569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p:txBody>
          <a:bodyPr/>
          <a:lstStyle/>
          <a:p>
            <a:pPr eaLnBrk="1" hangingPunct="1">
              <a:defRPr/>
            </a:pPr>
            <a:r>
              <a:rPr lang="en-US" dirty="0">
                <a:cs typeface="Times New Roman" charset="0"/>
              </a:rPr>
              <a:t>Shock Hazard </a:t>
            </a:r>
            <a:endParaRPr lang="en-US" sz="3600" cap="small" dirty="0">
              <a:cs typeface="Times New Roman" charset="0"/>
            </a:endParaRPr>
          </a:p>
        </p:txBody>
      </p:sp>
      <p:sp>
        <p:nvSpPr>
          <p:cNvPr id="10" name="Rectangle 3"/>
          <p:cNvSpPr>
            <a:spLocks noGrp="1" noChangeArrowheads="1"/>
          </p:cNvSpPr>
          <p:nvPr>
            <p:ph idx="4294967295"/>
          </p:nvPr>
        </p:nvSpPr>
        <p:spPr>
          <a:xfrm>
            <a:off x="0" y="942975"/>
            <a:ext cx="4768850" cy="2370138"/>
          </a:xfrm>
        </p:spPr>
        <p:txBody>
          <a:bodyPr>
            <a:noAutofit/>
          </a:bodyPr>
          <a:lstStyle/>
          <a:p>
            <a:pPr>
              <a:spcAft>
                <a:spcPts val="600"/>
              </a:spcAft>
            </a:pPr>
            <a:r>
              <a:rPr lang="en-US" sz="2400" dirty="0"/>
              <a:t>Shock risk assessment</a:t>
            </a:r>
          </a:p>
          <a:p>
            <a:pPr lvl="1">
              <a:spcAft>
                <a:spcPts val="600"/>
              </a:spcAft>
            </a:pPr>
            <a:r>
              <a:rPr lang="en-US" sz="2000" dirty="0"/>
              <a:t>Identify shock hazard</a:t>
            </a:r>
          </a:p>
          <a:p>
            <a:pPr lvl="1">
              <a:spcAft>
                <a:spcPts val="600"/>
              </a:spcAft>
            </a:pPr>
            <a:r>
              <a:rPr lang="en-US" sz="2000" dirty="0"/>
              <a:t>Estimate likelihood and severity of occurrence </a:t>
            </a:r>
          </a:p>
          <a:p>
            <a:pPr lvl="1">
              <a:spcAft>
                <a:spcPts val="600"/>
              </a:spcAft>
            </a:pPr>
            <a:r>
              <a:rPr lang="en-US" sz="2000" dirty="0"/>
              <a:t>Determine protective measures</a:t>
            </a:r>
            <a:endParaRPr lang="en-US" dirty="0">
              <a:solidFill>
                <a:srgbClr val="000000"/>
              </a:solidFill>
              <a:cs typeface="Times New Roman" pitchFamily="18" charset="0"/>
            </a:endParaRPr>
          </a:p>
          <a:p>
            <a:pPr eaLnBrk="1" hangingPunct="1">
              <a:spcAft>
                <a:spcPts val="600"/>
              </a:spcAft>
              <a:buFont typeface="Wingdings" pitchFamily="2" charset="2"/>
              <a:buNone/>
            </a:pPr>
            <a:endParaRPr lang="en-US" sz="2600" dirty="0">
              <a:solidFill>
                <a:srgbClr val="000000"/>
              </a:solidFill>
              <a:cs typeface="Times New Roman" pitchFamily="18" charset="0"/>
            </a:endParaRPr>
          </a:p>
        </p:txBody>
      </p:sp>
      <p:pic>
        <p:nvPicPr>
          <p:cNvPr id="9" name="Picture 8" descr="Diagram of an arc flash boundary. The shock hazard is in the middle, the next boundary is restricted space, and the outer boundary is limited approac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7966" y="1117601"/>
            <a:ext cx="4846034" cy="3766411"/>
          </a:xfrm>
          <a:prstGeom prst="rect">
            <a:avLst/>
          </a:prstGeom>
        </p:spPr>
      </p:pic>
      <p:sp>
        <p:nvSpPr>
          <p:cNvPr id="12" name="Rectangle 3"/>
          <p:cNvSpPr txBox="1">
            <a:spLocks noChangeArrowheads="1"/>
          </p:cNvSpPr>
          <p:nvPr/>
        </p:nvSpPr>
        <p:spPr>
          <a:xfrm>
            <a:off x="0" y="3178629"/>
            <a:ext cx="4768949" cy="2362890"/>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Shock protection boundaries</a:t>
            </a:r>
            <a:endParaRPr lang="en-US" sz="2000" dirty="0"/>
          </a:p>
          <a:p>
            <a:pPr lvl="1">
              <a:spcAft>
                <a:spcPts val="600"/>
              </a:spcAft>
            </a:pPr>
            <a:r>
              <a:rPr lang="en-US" sz="2000" b="1" dirty="0"/>
              <a:t>Limited approach boundary </a:t>
            </a:r>
          </a:p>
          <a:p>
            <a:pPr lvl="2">
              <a:spcAft>
                <a:spcPts val="600"/>
              </a:spcAft>
            </a:pPr>
            <a:r>
              <a:rPr lang="en-US" sz="1800" dirty="0"/>
              <a:t>Unqualified persons shall not pass, except with continuous guidance and escort from qualified person</a:t>
            </a:r>
          </a:p>
          <a:p>
            <a:pPr lvl="1">
              <a:spcAft>
                <a:spcPts val="600"/>
              </a:spcAft>
            </a:pPr>
            <a:r>
              <a:rPr lang="en-US" sz="2000" b="1" dirty="0"/>
              <a:t>Restricted approach boundary </a:t>
            </a:r>
          </a:p>
          <a:p>
            <a:pPr lvl="2">
              <a:spcAft>
                <a:spcPts val="600"/>
              </a:spcAft>
            </a:pPr>
            <a:r>
              <a:rPr lang="en-US" sz="1800" dirty="0"/>
              <a:t>Qualified persons shall not pass, except with appropriate PPE</a:t>
            </a:r>
          </a:p>
          <a:p>
            <a:pPr lvl="2">
              <a:spcAft>
                <a:spcPts val="600"/>
              </a:spcAft>
            </a:pPr>
            <a:r>
              <a:rPr lang="en-US" sz="1800" dirty="0"/>
              <a:t>Unqualified persons not permitted</a:t>
            </a:r>
          </a:p>
          <a:p>
            <a:pPr lvl="1">
              <a:spcAft>
                <a:spcPts val="600"/>
              </a:spcAft>
            </a:pPr>
            <a:endParaRPr lang="en-US" dirty="0">
              <a:solidFill>
                <a:srgbClr val="000000"/>
              </a:solidFill>
              <a:cs typeface="Times New Roman" pitchFamily="18" charset="0"/>
            </a:endParaRPr>
          </a:p>
          <a:p>
            <a:pPr lvl="1">
              <a:spcAft>
                <a:spcPts val="600"/>
              </a:spcAft>
            </a:pPr>
            <a:endParaRPr lang="en-US" dirty="0">
              <a:solidFill>
                <a:srgbClr val="000000"/>
              </a:solidFill>
              <a:cs typeface="Times New Roman" pitchFamily="18" charset="0"/>
            </a:endParaRPr>
          </a:p>
          <a:p>
            <a:pPr>
              <a:spcAft>
                <a:spcPts val="600"/>
              </a:spcAft>
              <a:buFont typeface="Wingdings" pitchFamily="2" charset="2"/>
              <a:buNone/>
            </a:pPr>
            <a:endParaRPr lang="en-US" sz="2600" dirty="0">
              <a:solidFill>
                <a:srgbClr val="000000"/>
              </a:solidFill>
              <a:cs typeface="Times New Roman" pitchFamily="18" charset="0"/>
            </a:endParaRPr>
          </a:p>
        </p:txBody>
      </p:sp>
      <p:sp>
        <p:nvSpPr>
          <p:cNvPr id="7" name="TextBox 6"/>
          <p:cNvSpPr txBox="1"/>
          <p:nvPr/>
        </p:nvSpPr>
        <p:spPr>
          <a:xfrm>
            <a:off x="7484012" y="1528604"/>
            <a:ext cx="1370686" cy="4616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Limited Approach Boundary</a:t>
            </a:r>
          </a:p>
        </p:txBody>
      </p:sp>
      <p:sp>
        <p:nvSpPr>
          <p:cNvPr id="15" name="TextBox 14"/>
          <p:cNvSpPr txBox="1"/>
          <p:nvPr/>
        </p:nvSpPr>
        <p:spPr>
          <a:xfrm>
            <a:off x="7530912" y="2532298"/>
            <a:ext cx="1536002" cy="646331"/>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200" dirty="0">
              <a:solidFill>
                <a:srgbClr val="FF0000"/>
              </a:solidFill>
              <a:latin typeface="Tahoma"/>
              <a:cs typeface="Tahoma"/>
            </a:endParaRPr>
          </a:p>
          <a:p>
            <a:pPr algn="ctr"/>
            <a:r>
              <a:rPr lang="en-US" sz="1200" dirty="0">
                <a:solidFill>
                  <a:schemeClr val="tx1"/>
                </a:solidFill>
                <a:latin typeface="Tahoma"/>
                <a:cs typeface="Tahoma"/>
              </a:rPr>
              <a:t>SHOCK HAZARD!</a:t>
            </a:r>
          </a:p>
          <a:p>
            <a:pPr algn="ctr"/>
            <a:endParaRPr lang="en-US" sz="1200" dirty="0">
              <a:solidFill>
                <a:srgbClr val="FF0000"/>
              </a:solidFill>
              <a:latin typeface="Tahoma"/>
              <a:cs typeface="Tahoma"/>
            </a:endParaRPr>
          </a:p>
        </p:txBody>
      </p:sp>
      <p:sp>
        <p:nvSpPr>
          <p:cNvPr id="11" name="TextBox 10"/>
          <p:cNvSpPr txBox="1"/>
          <p:nvPr/>
        </p:nvSpPr>
        <p:spPr>
          <a:xfrm>
            <a:off x="7530912" y="3280229"/>
            <a:ext cx="1536003" cy="4616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Restricted Approach Boundary</a:t>
            </a:r>
          </a:p>
        </p:txBody>
      </p:sp>
      <p:sp>
        <p:nvSpPr>
          <p:cNvPr id="3" name="TextBox 2"/>
          <p:cNvSpPr txBox="1"/>
          <p:nvPr/>
        </p:nvSpPr>
        <p:spPr>
          <a:xfrm>
            <a:off x="7948178" y="4443324"/>
            <a:ext cx="1118736" cy="93871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100" dirty="0">
                <a:latin typeface="Tahoma"/>
                <a:cs typeface="Tahoma"/>
              </a:rPr>
              <a:t>Limits of Approach</a:t>
            </a:r>
          </a:p>
          <a:p>
            <a:pPr algn="ctr"/>
            <a:r>
              <a:rPr lang="en-US" sz="1100" dirty="0">
                <a:latin typeface="Tahoma"/>
                <a:cs typeface="Tahoma"/>
              </a:rPr>
              <a:t>NFPA 70E Annex C Figure C.1.2.3</a:t>
            </a:r>
          </a:p>
        </p:txBody>
      </p:sp>
    </p:spTree>
    <p:extLst>
      <p:ext uri="{BB962C8B-B14F-4D97-AF65-F5344CB8AC3E}">
        <p14:creationId xmlns:p14="http://schemas.microsoft.com/office/powerpoint/2010/main" val="10443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5" name="Content Placeholder 4"/>
          <p:cNvSpPr>
            <a:spLocks noGrp="1"/>
          </p:cNvSpPr>
          <p:nvPr>
            <p:ph idx="1"/>
          </p:nvPr>
        </p:nvSpPr>
        <p:spPr>
          <a:xfrm>
            <a:off x="146498" y="1076125"/>
            <a:ext cx="8813800" cy="4165499"/>
          </a:xfrm>
        </p:spPr>
        <p:txBody>
          <a:bodyPr>
            <a:noAutofit/>
          </a:bodyPr>
          <a:lstStyle/>
          <a:p>
            <a:r>
              <a:rPr lang="en-US" sz="2400" dirty="0"/>
              <a:t>Identify how OSHA, NFPA 70E, and NFPA 70 (the NEC) relate to electrical safety </a:t>
            </a:r>
          </a:p>
          <a:p>
            <a:r>
              <a:rPr lang="en-US" sz="2400" dirty="0"/>
              <a:t>Determine electrical hazards on the PV job site</a:t>
            </a:r>
          </a:p>
          <a:p>
            <a:r>
              <a:rPr lang="en-US" sz="2400" dirty="0"/>
              <a:t>Understand shock and arc flash hazards to identify and implement protective measures</a:t>
            </a:r>
          </a:p>
          <a:p>
            <a:r>
              <a:rPr lang="en-US" sz="2400" dirty="0"/>
              <a:t>Define lockout / </a:t>
            </a:r>
            <a:r>
              <a:rPr lang="en-US" sz="2400" dirty="0" err="1"/>
              <a:t>tagout</a:t>
            </a:r>
            <a:r>
              <a:rPr lang="en-US" sz="2400" dirty="0"/>
              <a:t> methods and procedures as applied to PV systems</a:t>
            </a:r>
          </a:p>
          <a:p>
            <a:r>
              <a:rPr lang="en-US" sz="2400" dirty="0"/>
              <a:t>Review installation, maintenance, and PV testing hazards</a:t>
            </a:r>
          </a:p>
        </p:txBody>
      </p:sp>
    </p:spTree>
    <p:extLst>
      <p:ext uri="{BB962C8B-B14F-4D97-AF65-F5344CB8AC3E}">
        <p14:creationId xmlns:p14="http://schemas.microsoft.com/office/powerpoint/2010/main" val="178942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defRPr/>
            </a:pPr>
            <a:r>
              <a:rPr lang="en-US" dirty="0">
                <a:cs typeface="Times New Roman" charset="0"/>
              </a:rPr>
              <a:t>Shock Hazard Boundaries </a:t>
            </a:r>
            <a:endParaRPr lang="en-US" sz="3600" cap="small" dirty="0">
              <a:cs typeface="Times New Roman" charset="0"/>
            </a:endParaRPr>
          </a:p>
        </p:txBody>
      </p:sp>
      <p:sp>
        <p:nvSpPr>
          <p:cNvPr id="10" name="Rectangle 3"/>
          <p:cNvSpPr>
            <a:spLocks noGrp="1" noChangeArrowheads="1"/>
          </p:cNvSpPr>
          <p:nvPr>
            <p:ph idx="4294967295"/>
          </p:nvPr>
        </p:nvSpPr>
        <p:spPr>
          <a:xfrm>
            <a:off x="0" y="927100"/>
            <a:ext cx="6175375" cy="1296988"/>
          </a:xfrm>
        </p:spPr>
        <p:txBody>
          <a:bodyPr>
            <a:noAutofit/>
          </a:bodyPr>
          <a:lstStyle/>
          <a:p>
            <a:pPr>
              <a:spcAft>
                <a:spcPts val="600"/>
              </a:spcAft>
            </a:pPr>
            <a:r>
              <a:rPr lang="en-US" sz="2200" dirty="0"/>
              <a:t>NFPA tables based on system voltage</a:t>
            </a:r>
          </a:p>
          <a:p>
            <a:pPr lvl="1">
              <a:spcAft>
                <a:spcPts val="600"/>
              </a:spcAft>
            </a:pPr>
            <a:r>
              <a:rPr lang="en-US" sz="1800" dirty="0"/>
              <a:t>AC circuits - 2018 NFPA 70E Table 130.4(D)(a)</a:t>
            </a:r>
          </a:p>
          <a:p>
            <a:pPr lvl="1">
              <a:spcAft>
                <a:spcPts val="600"/>
              </a:spcAft>
            </a:pPr>
            <a:r>
              <a:rPr lang="en-US" sz="1800" dirty="0"/>
              <a:t>DC circuits - 2018 NFPA 70E Table 130.4(D)(b)</a:t>
            </a:r>
          </a:p>
          <a:p>
            <a:pPr lvl="1">
              <a:spcAft>
                <a:spcPts val="600"/>
              </a:spcAft>
            </a:pPr>
            <a:endParaRPr lang="en-US" sz="1600" dirty="0"/>
          </a:p>
          <a:p>
            <a:pPr lvl="1">
              <a:spcAft>
                <a:spcPts val="600"/>
              </a:spcAft>
            </a:pPr>
            <a:endParaRPr lang="en-US" sz="1600" dirty="0"/>
          </a:p>
          <a:p>
            <a:pPr lvl="1">
              <a:spcAft>
                <a:spcPts val="600"/>
              </a:spcAft>
            </a:pPr>
            <a:endParaRPr lang="en-US" sz="1600" b="1" dirty="0"/>
          </a:p>
          <a:p>
            <a:pPr lvl="1">
              <a:spcAft>
                <a:spcPts val="600"/>
              </a:spcAft>
            </a:pPr>
            <a:endParaRPr lang="en-US" dirty="0">
              <a:solidFill>
                <a:srgbClr val="000000"/>
              </a:solidFill>
              <a:cs typeface="Times New Roman" pitchFamily="18" charset="0"/>
            </a:endParaRPr>
          </a:p>
          <a:p>
            <a:pPr lvl="1">
              <a:spcAft>
                <a:spcPts val="600"/>
              </a:spcAft>
            </a:pPr>
            <a:endParaRPr lang="en-US" dirty="0">
              <a:solidFill>
                <a:srgbClr val="000000"/>
              </a:solidFill>
              <a:cs typeface="Times New Roman" pitchFamily="18" charset="0"/>
            </a:endParaRPr>
          </a:p>
          <a:p>
            <a:pPr eaLnBrk="1" hangingPunct="1">
              <a:spcAft>
                <a:spcPts val="600"/>
              </a:spcAft>
              <a:buFont typeface="Wingdings" pitchFamily="2" charset="2"/>
              <a:buNone/>
            </a:pPr>
            <a:endParaRPr lang="en-US" sz="2600" dirty="0">
              <a:solidFill>
                <a:srgbClr val="000000"/>
              </a:solidFill>
              <a:cs typeface="Times New Roman" pitchFamily="18" charset="0"/>
            </a:endParaRPr>
          </a:p>
        </p:txBody>
      </p:sp>
      <p:pic>
        <p:nvPicPr>
          <p:cNvPr id="3" name="Picture 2" descr="Picture of a three phase 408 volt service panel with the cover removed and several meters applied to conductors for testing current levels."/>
          <p:cNvPicPr>
            <a:picLocks noChangeAspect="1"/>
          </p:cNvPicPr>
          <p:nvPr/>
        </p:nvPicPr>
        <p:blipFill rotWithShape="1">
          <a:blip r:embed="rId3" cstate="email">
            <a:extLst>
              <a:ext uri="{28A0092B-C50C-407E-A947-70E740481C1C}">
                <a14:useLocalDpi xmlns:a14="http://schemas.microsoft.com/office/drawing/2010/main"/>
              </a:ext>
            </a:extLst>
          </a:blip>
          <a:srcRect l="-430"/>
          <a:stretch/>
        </p:blipFill>
        <p:spPr>
          <a:xfrm rot="5400000">
            <a:off x="5345760" y="1871134"/>
            <a:ext cx="3710281" cy="2129410"/>
          </a:xfrm>
          <a:prstGeom prst="rect">
            <a:avLst/>
          </a:prstGeom>
          <a:ln w="19050">
            <a:solidFill>
              <a:schemeClr val="tx1"/>
            </a:solidFill>
          </a:ln>
        </p:spPr>
      </p:pic>
      <p:sp>
        <p:nvSpPr>
          <p:cNvPr id="7" name="Rectangle 3"/>
          <p:cNvSpPr txBox="1">
            <a:spLocks noChangeArrowheads="1"/>
          </p:cNvSpPr>
          <p:nvPr/>
        </p:nvSpPr>
        <p:spPr>
          <a:xfrm>
            <a:off x="270877" y="2396394"/>
            <a:ext cx="4301122" cy="1276162"/>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lvl="1" indent="0" algn="just">
              <a:spcAft>
                <a:spcPts val="600"/>
              </a:spcAft>
              <a:buNone/>
            </a:pPr>
            <a:r>
              <a:rPr lang="en-US" sz="1800" b="1" dirty="0"/>
              <a:t>480 V AC Inverter Service Panel</a:t>
            </a:r>
          </a:p>
          <a:p>
            <a:pPr marL="365760" lvl="1" indent="0" algn="just">
              <a:spcAft>
                <a:spcPts val="600"/>
              </a:spcAft>
              <a:buNone/>
            </a:pPr>
            <a:r>
              <a:rPr lang="en-US" sz="1600" dirty="0"/>
              <a:t>  Limited Approach Boundary: 3.5 feet </a:t>
            </a:r>
          </a:p>
          <a:p>
            <a:pPr marL="365760" lvl="1" indent="0" algn="just">
              <a:spcAft>
                <a:spcPts val="600"/>
              </a:spcAft>
              <a:buNone/>
            </a:pPr>
            <a:r>
              <a:rPr lang="en-US" sz="1600" dirty="0"/>
              <a:t>  Restricted Approach Boundary: 1 foot </a:t>
            </a:r>
          </a:p>
          <a:p>
            <a:pPr lvl="1" algn="ctr">
              <a:spcAft>
                <a:spcPts val="600"/>
              </a:spcAft>
            </a:pPr>
            <a:endParaRPr lang="en-US" sz="2000" dirty="0"/>
          </a:p>
          <a:p>
            <a:pPr lvl="1" algn="ctr">
              <a:spcAft>
                <a:spcPts val="600"/>
              </a:spcAft>
            </a:pPr>
            <a:endParaRPr lang="en-US" dirty="0">
              <a:solidFill>
                <a:srgbClr val="000000"/>
              </a:solidFill>
              <a:cs typeface="Times New Roman" pitchFamily="18" charset="0"/>
            </a:endParaRPr>
          </a:p>
          <a:p>
            <a:pPr lvl="1" algn="ctr">
              <a:spcAft>
                <a:spcPts val="600"/>
              </a:spcAft>
            </a:pPr>
            <a:endParaRPr lang="en-US" dirty="0">
              <a:solidFill>
                <a:srgbClr val="000000"/>
              </a:solidFill>
              <a:cs typeface="Times New Roman" pitchFamily="18" charset="0"/>
            </a:endParaRPr>
          </a:p>
          <a:p>
            <a:pPr algn="ctr">
              <a:spcAft>
                <a:spcPts val="600"/>
              </a:spcAft>
              <a:buFont typeface="Wingdings" pitchFamily="2" charset="2"/>
              <a:buNone/>
            </a:pPr>
            <a:endParaRPr lang="en-US" sz="2600" dirty="0">
              <a:solidFill>
                <a:srgbClr val="000000"/>
              </a:solidFill>
              <a:cs typeface="Times New Roman" pitchFamily="18" charset="0"/>
            </a:endParaRPr>
          </a:p>
        </p:txBody>
      </p:sp>
      <p:cxnSp>
        <p:nvCxnSpPr>
          <p:cNvPr id="11" name="Straight Arrow Connector 10" title="right arrow towards service panel">
            <a:extLst>
              <a:ext uri="{C183D7F6-B498-43B3-948B-1728B52AA6E4}">
                <adec:decorative xmlns:adec="http://schemas.microsoft.com/office/drawing/2017/decorative" xmlns="" val="1"/>
              </a:ext>
            </a:extLst>
          </p:cNvPr>
          <p:cNvCxnSpPr/>
          <p:nvPr/>
        </p:nvCxnSpPr>
        <p:spPr>
          <a:xfrm flipV="1">
            <a:off x="4572000" y="3058397"/>
            <a:ext cx="1277470" cy="2448"/>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Picture of a 1,500 volt DC combiner box with the cover ope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090" y="4047047"/>
            <a:ext cx="3252569" cy="2439427"/>
          </a:xfrm>
          <a:prstGeom prst="rect">
            <a:avLst/>
          </a:prstGeom>
          <a:ln w="19050">
            <a:solidFill>
              <a:schemeClr val="tx1"/>
            </a:solidFill>
          </a:ln>
        </p:spPr>
      </p:pic>
      <p:sp>
        <p:nvSpPr>
          <p:cNvPr id="14" name="Rectangle 3"/>
          <p:cNvSpPr txBox="1">
            <a:spLocks noChangeArrowheads="1"/>
          </p:cNvSpPr>
          <p:nvPr/>
        </p:nvSpPr>
        <p:spPr>
          <a:xfrm>
            <a:off x="3886810" y="5082283"/>
            <a:ext cx="5041317" cy="130273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lvl="1" indent="0" algn="just">
              <a:spcAft>
                <a:spcPts val="600"/>
              </a:spcAft>
              <a:buNone/>
            </a:pPr>
            <a:r>
              <a:rPr lang="en-US" sz="1800" b="1" dirty="0"/>
              <a:t>1,500 V PV System - DC Combiner Box</a:t>
            </a:r>
          </a:p>
          <a:p>
            <a:pPr marL="365760" lvl="1" indent="0" algn="just">
              <a:spcAft>
                <a:spcPts val="600"/>
              </a:spcAft>
              <a:buNone/>
            </a:pPr>
            <a:r>
              <a:rPr lang="en-US" sz="1600" dirty="0"/>
              <a:t>    Limited Approach Boundary: 5 feet </a:t>
            </a:r>
          </a:p>
          <a:p>
            <a:pPr marL="365760" lvl="1" indent="0" algn="just">
              <a:spcAft>
                <a:spcPts val="600"/>
              </a:spcAft>
              <a:buNone/>
            </a:pPr>
            <a:r>
              <a:rPr lang="en-US" sz="1600" dirty="0"/>
              <a:t>    Restricted Approach Boundary: 1.5 feet </a:t>
            </a:r>
          </a:p>
          <a:p>
            <a:pPr lvl="1" algn="ctr">
              <a:spcAft>
                <a:spcPts val="600"/>
              </a:spcAft>
            </a:pPr>
            <a:endParaRPr lang="en-US" sz="2000" dirty="0"/>
          </a:p>
          <a:p>
            <a:pPr lvl="1" algn="ctr">
              <a:spcAft>
                <a:spcPts val="600"/>
              </a:spcAft>
            </a:pPr>
            <a:endParaRPr lang="en-US" dirty="0">
              <a:solidFill>
                <a:srgbClr val="000000"/>
              </a:solidFill>
              <a:cs typeface="Times New Roman" pitchFamily="18" charset="0"/>
            </a:endParaRPr>
          </a:p>
          <a:p>
            <a:pPr lvl="1" algn="ctr">
              <a:spcAft>
                <a:spcPts val="600"/>
              </a:spcAft>
            </a:pPr>
            <a:endParaRPr lang="en-US" dirty="0">
              <a:solidFill>
                <a:srgbClr val="000000"/>
              </a:solidFill>
              <a:cs typeface="Times New Roman" pitchFamily="18" charset="0"/>
            </a:endParaRPr>
          </a:p>
          <a:p>
            <a:pPr algn="ctr">
              <a:spcAft>
                <a:spcPts val="600"/>
              </a:spcAft>
              <a:buFont typeface="Wingdings" pitchFamily="2" charset="2"/>
              <a:buNone/>
            </a:pPr>
            <a:endParaRPr lang="en-US" sz="2600" dirty="0">
              <a:solidFill>
                <a:srgbClr val="000000"/>
              </a:solidFill>
              <a:cs typeface="Times New Roman" pitchFamily="18" charset="0"/>
            </a:endParaRPr>
          </a:p>
        </p:txBody>
      </p:sp>
      <p:cxnSp>
        <p:nvCxnSpPr>
          <p:cNvPr id="15" name="Straight Arrow Connector 14" title="left arrow towards combiner box">
            <a:extLst>
              <a:ext uri="{C183D7F6-B498-43B3-948B-1728B52AA6E4}">
                <adec:decorative xmlns:adec="http://schemas.microsoft.com/office/drawing/2017/decorative" xmlns="" val="1"/>
              </a:ext>
            </a:extLst>
          </p:cNvPr>
          <p:cNvCxnSpPr/>
          <p:nvPr/>
        </p:nvCxnSpPr>
        <p:spPr>
          <a:xfrm flipH="1">
            <a:off x="3429659" y="5743236"/>
            <a:ext cx="461137"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1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defRPr/>
            </a:pPr>
            <a:r>
              <a:rPr lang="en-US" cap="small" dirty="0">
                <a:cs typeface="Times New Roman" charset="0"/>
              </a:rPr>
              <a:t>Arc Flash</a:t>
            </a:r>
            <a:endParaRPr lang="en-US" sz="3600" cap="small" dirty="0">
              <a:cs typeface="Times New Roman" charset="0"/>
            </a:endParaRPr>
          </a:p>
        </p:txBody>
      </p:sp>
      <p:sp>
        <p:nvSpPr>
          <p:cNvPr id="2" name="Content Placeholder 1"/>
          <p:cNvSpPr>
            <a:spLocks noGrp="1"/>
          </p:cNvSpPr>
          <p:nvPr>
            <p:ph idx="4294967295"/>
          </p:nvPr>
        </p:nvSpPr>
        <p:spPr>
          <a:xfrm>
            <a:off x="122595" y="982663"/>
            <a:ext cx="8501063" cy="5534025"/>
          </a:xfrm>
        </p:spPr>
        <p:txBody>
          <a:bodyPr>
            <a:noAutofit/>
          </a:bodyPr>
          <a:lstStyle/>
          <a:p>
            <a:pPr>
              <a:spcAft>
                <a:spcPts val="600"/>
              </a:spcAft>
            </a:pPr>
            <a:r>
              <a:rPr lang="en-US" sz="2800" dirty="0"/>
              <a:t>A source of possible injury or death due to the release of energy caused by an electric arc</a:t>
            </a:r>
          </a:p>
          <a:p>
            <a:pPr lvl="1">
              <a:spcAft>
                <a:spcPts val="600"/>
              </a:spcAft>
            </a:pPr>
            <a:r>
              <a:rPr lang="en-US" sz="2400" dirty="0"/>
              <a:t>Arc flash - extreme temperatures, blinding light</a:t>
            </a:r>
          </a:p>
          <a:p>
            <a:pPr lvl="1">
              <a:spcAft>
                <a:spcPts val="600"/>
              </a:spcAft>
            </a:pPr>
            <a:r>
              <a:rPr lang="en-US" sz="2400" dirty="0"/>
              <a:t>Arc blast - intense pressure and sound associated with arc flash</a:t>
            </a:r>
          </a:p>
        </p:txBody>
      </p:sp>
      <p:sp>
        <p:nvSpPr>
          <p:cNvPr id="7" name="Rectangle 3"/>
          <p:cNvSpPr txBox="1">
            <a:spLocks noChangeArrowheads="1"/>
          </p:cNvSpPr>
          <p:nvPr/>
        </p:nvSpPr>
        <p:spPr>
          <a:xfrm>
            <a:off x="122595" y="3368857"/>
            <a:ext cx="5888989" cy="3489142"/>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Incident energy</a:t>
            </a:r>
          </a:p>
          <a:p>
            <a:pPr lvl="1">
              <a:spcAft>
                <a:spcPts val="600"/>
              </a:spcAft>
            </a:pPr>
            <a:r>
              <a:rPr lang="en-US" sz="2400" dirty="0"/>
              <a:t>The level of thermal energy generated from an electrical arc</a:t>
            </a:r>
          </a:p>
          <a:p>
            <a:pPr lvl="1">
              <a:spcAft>
                <a:spcPts val="600"/>
              </a:spcAft>
            </a:pPr>
            <a:r>
              <a:rPr lang="en-US" sz="2400" dirty="0"/>
              <a:t>Determined by fault current available during short circuit condition, overcurrent protection device(s), and fault clearing time</a:t>
            </a:r>
          </a:p>
          <a:p>
            <a:pPr lvl="1">
              <a:spcAft>
                <a:spcPts val="600"/>
              </a:spcAft>
            </a:pPr>
            <a:endParaRPr lang="en-US" dirty="0">
              <a:solidFill>
                <a:srgbClr val="000000"/>
              </a:solidFill>
              <a:cs typeface="Times New Roman" pitchFamily="18" charset="0"/>
            </a:endParaRPr>
          </a:p>
          <a:p>
            <a:pPr>
              <a:spcAft>
                <a:spcPts val="600"/>
              </a:spcAft>
              <a:buFont typeface="Wingdings" pitchFamily="2" charset="2"/>
              <a:buNone/>
            </a:pPr>
            <a:endParaRPr lang="en-US" sz="2600" dirty="0">
              <a:solidFill>
                <a:srgbClr val="000000"/>
              </a:solidFill>
              <a:cs typeface="Times New Roman" pitchFamily="18" charset="0"/>
            </a:endParaRPr>
          </a:p>
        </p:txBody>
      </p:sp>
      <p:pic>
        <p:nvPicPr>
          <p:cNvPr id="5" name="Picture 4" descr="Picture of a person in a full arc flash suite including helmet, shirt, pants, and electrically rated gloves. The person is using an insulated pole that is used to turn off transformers.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507093" y="3535794"/>
            <a:ext cx="3620191" cy="2682171"/>
          </a:xfrm>
          <a:prstGeom prst="rect">
            <a:avLst/>
          </a:prstGeom>
          <a:ln w="19050">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0822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p:txBody>
          <a:bodyPr/>
          <a:lstStyle/>
          <a:p>
            <a:pPr eaLnBrk="1" hangingPunct="1">
              <a:defRPr/>
            </a:pPr>
            <a:r>
              <a:rPr lang="en-US" cap="small" dirty="0">
                <a:cs typeface="Times New Roman" charset="0"/>
              </a:rPr>
              <a:t>Arc Flash Boundary</a:t>
            </a:r>
            <a:endParaRPr lang="en-US" sz="3600" cap="small" dirty="0">
              <a:cs typeface="Times New Roman" charset="0"/>
            </a:endParaRPr>
          </a:p>
        </p:txBody>
      </p:sp>
      <p:sp>
        <p:nvSpPr>
          <p:cNvPr id="2" name="Content Placeholder 1"/>
          <p:cNvSpPr>
            <a:spLocks noGrp="1"/>
          </p:cNvSpPr>
          <p:nvPr>
            <p:ph idx="4294967295"/>
          </p:nvPr>
        </p:nvSpPr>
        <p:spPr>
          <a:xfrm>
            <a:off x="0" y="4295775"/>
            <a:ext cx="6802438" cy="2011363"/>
          </a:xfrm>
        </p:spPr>
        <p:txBody>
          <a:bodyPr>
            <a:noAutofit/>
          </a:bodyPr>
          <a:lstStyle/>
          <a:p>
            <a:pPr>
              <a:spcAft>
                <a:spcPts val="600"/>
              </a:spcAft>
            </a:pPr>
            <a:r>
              <a:rPr lang="en-US" sz="2800" b="1" dirty="0"/>
              <a:t>Arc flash boundary </a:t>
            </a:r>
          </a:p>
          <a:p>
            <a:pPr lvl="1">
              <a:spcAft>
                <a:spcPts val="600"/>
              </a:spcAft>
            </a:pPr>
            <a:r>
              <a:rPr lang="en-US" sz="2400" dirty="0"/>
              <a:t>Distance at which a worker could be exposed to incident energy ≥ 1.2 </a:t>
            </a:r>
            <a:r>
              <a:rPr lang="en-US" sz="2400" dirty="0" err="1"/>
              <a:t>cal</a:t>
            </a:r>
            <a:r>
              <a:rPr lang="en-US" sz="2400" dirty="0"/>
              <a:t>/cm²</a:t>
            </a:r>
          </a:p>
          <a:p>
            <a:pPr lvl="2">
              <a:spcAft>
                <a:spcPts val="600"/>
              </a:spcAft>
            </a:pPr>
            <a:r>
              <a:rPr lang="en-US" sz="2000" dirty="0"/>
              <a:t>Minimum 2</a:t>
            </a:r>
            <a:r>
              <a:rPr lang="en-US" sz="2000" baseline="30000" dirty="0"/>
              <a:t>nd</a:t>
            </a:r>
            <a:r>
              <a:rPr lang="en-US" sz="2000" dirty="0"/>
              <a:t> degree burns</a:t>
            </a:r>
          </a:p>
        </p:txBody>
      </p:sp>
      <p:pic>
        <p:nvPicPr>
          <p:cNvPr id="8" name="Picture 7" descr="Diagram of an arc flash boundary. The arc flash hazard is at the middle, the next boundary is restricted approach, and the outside boundary is limited approach.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7966" y="1117601"/>
            <a:ext cx="4846034" cy="3766411"/>
          </a:xfrm>
          <a:prstGeom prst="rect">
            <a:avLst/>
          </a:prstGeom>
        </p:spPr>
      </p:pic>
      <p:sp>
        <p:nvSpPr>
          <p:cNvPr id="6" name="Rectangle 3"/>
          <p:cNvSpPr txBox="1">
            <a:spLocks noChangeArrowheads="1"/>
          </p:cNvSpPr>
          <p:nvPr/>
        </p:nvSpPr>
        <p:spPr>
          <a:xfrm>
            <a:off x="77088" y="1026049"/>
            <a:ext cx="4581395" cy="3057268"/>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b="1" dirty="0"/>
              <a:t>Arc flash risk assessment</a:t>
            </a:r>
          </a:p>
          <a:p>
            <a:pPr lvl="1">
              <a:spcAft>
                <a:spcPts val="600"/>
              </a:spcAft>
            </a:pPr>
            <a:r>
              <a:rPr lang="en-US" sz="2400" dirty="0"/>
              <a:t>Identify arc flash hazard</a:t>
            </a:r>
          </a:p>
          <a:p>
            <a:pPr lvl="1">
              <a:spcAft>
                <a:spcPts val="600"/>
              </a:spcAft>
            </a:pPr>
            <a:r>
              <a:rPr lang="en-US" sz="2400" dirty="0"/>
              <a:t>Estimate likelihood and severity of occurrence </a:t>
            </a:r>
          </a:p>
          <a:p>
            <a:pPr lvl="1">
              <a:spcAft>
                <a:spcPts val="600"/>
              </a:spcAft>
            </a:pPr>
            <a:r>
              <a:rPr lang="en-US" sz="2400" dirty="0"/>
              <a:t>Determine protective measures</a:t>
            </a:r>
            <a:endParaRPr lang="en-US" sz="2400" dirty="0">
              <a:solidFill>
                <a:srgbClr val="000000"/>
              </a:solidFill>
              <a:cs typeface="Times New Roman" pitchFamily="18" charset="0"/>
            </a:endParaRPr>
          </a:p>
          <a:p>
            <a:pPr lvl="1">
              <a:spcAft>
                <a:spcPts val="600"/>
              </a:spcAft>
            </a:pPr>
            <a:endParaRPr lang="en-US" dirty="0">
              <a:solidFill>
                <a:srgbClr val="000000"/>
              </a:solidFill>
              <a:cs typeface="Times New Roman" pitchFamily="18" charset="0"/>
            </a:endParaRPr>
          </a:p>
          <a:p>
            <a:pPr>
              <a:spcAft>
                <a:spcPts val="600"/>
              </a:spcAft>
              <a:buFont typeface="Wingdings" pitchFamily="2" charset="2"/>
              <a:buNone/>
            </a:pPr>
            <a:endParaRPr lang="en-US" sz="2600" dirty="0">
              <a:solidFill>
                <a:srgbClr val="000000"/>
              </a:solidFill>
              <a:cs typeface="Times New Roman" pitchFamily="18" charset="0"/>
            </a:endParaRPr>
          </a:p>
        </p:txBody>
      </p:sp>
      <p:sp>
        <p:nvSpPr>
          <p:cNvPr id="10" name="TextBox 9"/>
          <p:cNvSpPr txBox="1"/>
          <p:nvPr/>
        </p:nvSpPr>
        <p:spPr>
          <a:xfrm>
            <a:off x="6239435" y="1069961"/>
            <a:ext cx="1708743" cy="276999"/>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Arc Flash Boundary</a:t>
            </a:r>
          </a:p>
        </p:txBody>
      </p:sp>
      <p:sp>
        <p:nvSpPr>
          <p:cNvPr id="13" name="TextBox 12" title="arc flash hazard"/>
          <p:cNvSpPr txBox="1"/>
          <p:nvPr/>
        </p:nvSpPr>
        <p:spPr>
          <a:xfrm>
            <a:off x="7726096" y="2407805"/>
            <a:ext cx="1340816" cy="914400"/>
          </a:xfrm>
          <a:prstGeom prst="rect">
            <a:avLst/>
          </a:prstGeom>
          <a:solidFill>
            <a:schemeClr val="bg1"/>
          </a:solidFill>
        </p:spPr>
        <p:txBody>
          <a:bodyPr wrap="square" rtlCol="0">
            <a:spAutoFit/>
          </a:bodyPr>
          <a:lstStyle/>
          <a:p>
            <a:endParaRPr lang="en-US"/>
          </a:p>
        </p:txBody>
      </p:sp>
      <p:sp>
        <p:nvSpPr>
          <p:cNvPr id="12" name="TextBox 11"/>
          <p:cNvSpPr txBox="1"/>
          <p:nvPr/>
        </p:nvSpPr>
        <p:spPr>
          <a:xfrm>
            <a:off x="7726097" y="2653820"/>
            <a:ext cx="1068279" cy="4616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ARC FLASH HAZARD!</a:t>
            </a:r>
          </a:p>
        </p:txBody>
      </p:sp>
      <p:sp>
        <p:nvSpPr>
          <p:cNvPr id="14" name="TextBox 13"/>
          <p:cNvSpPr txBox="1"/>
          <p:nvPr/>
        </p:nvSpPr>
        <p:spPr>
          <a:xfrm>
            <a:off x="7948178" y="4443324"/>
            <a:ext cx="1118736" cy="93871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100" dirty="0">
                <a:latin typeface="Tahoma"/>
                <a:cs typeface="Tahoma"/>
              </a:rPr>
              <a:t>Limits of Approach</a:t>
            </a:r>
          </a:p>
          <a:p>
            <a:pPr algn="ctr"/>
            <a:r>
              <a:rPr lang="en-US" sz="1100" dirty="0">
                <a:latin typeface="Tahoma"/>
                <a:cs typeface="Tahoma"/>
              </a:rPr>
              <a:t>NFPA 70E Annex C Figure C.1.2.3</a:t>
            </a:r>
          </a:p>
        </p:txBody>
      </p:sp>
    </p:spTree>
    <p:extLst>
      <p:ext uri="{BB962C8B-B14F-4D97-AF65-F5344CB8AC3E}">
        <p14:creationId xmlns:p14="http://schemas.microsoft.com/office/powerpoint/2010/main" val="155056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defRPr/>
            </a:pPr>
            <a:r>
              <a:rPr lang="en-US" cap="small" dirty="0">
                <a:cs typeface="Times New Roman" charset="0"/>
              </a:rPr>
              <a:t>Arc Flash Boundary &amp; PPE</a:t>
            </a:r>
            <a:endParaRPr lang="en-US" sz="3600" cap="small" dirty="0">
              <a:cs typeface="Times New Roman" charset="0"/>
            </a:endParaRPr>
          </a:p>
        </p:txBody>
      </p:sp>
      <p:sp>
        <p:nvSpPr>
          <p:cNvPr id="2" name="Content Placeholder 1"/>
          <p:cNvSpPr>
            <a:spLocks noGrp="1"/>
          </p:cNvSpPr>
          <p:nvPr>
            <p:ph idx="4294967295"/>
          </p:nvPr>
        </p:nvSpPr>
        <p:spPr>
          <a:xfrm>
            <a:off x="0" y="914400"/>
            <a:ext cx="6270625" cy="5737225"/>
          </a:xfrm>
        </p:spPr>
        <p:txBody>
          <a:bodyPr>
            <a:noAutofit/>
          </a:bodyPr>
          <a:lstStyle/>
          <a:p>
            <a:pPr marL="90805" indent="0">
              <a:spcAft>
                <a:spcPts val="600"/>
              </a:spcAft>
              <a:buNone/>
            </a:pPr>
            <a:r>
              <a:rPr lang="en-US" sz="2400" dirty="0"/>
              <a:t>            </a:t>
            </a:r>
            <a:r>
              <a:rPr lang="en-US" sz="2400" i="1" dirty="0"/>
              <a:t>Determined based on</a:t>
            </a:r>
          </a:p>
          <a:p>
            <a:pPr>
              <a:spcAft>
                <a:spcPts val="600"/>
              </a:spcAft>
            </a:pPr>
            <a:r>
              <a:rPr lang="en-US" sz="2400" b="1" dirty="0"/>
              <a:t>Incident energy analysis method</a:t>
            </a:r>
          </a:p>
          <a:p>
            <a:pPr lvl="1">
              <a:spcAft>
                <a:spcPts val="600"/>
              </a:spcAft>
            </a:pPr>
            <a:r>
              <a:rPr lang="en-US" sz="2000" dirty="0"/>
              <a:t>NFPA 70E Annex D calculations used to determine incident energy available</a:t>
            </a:r>
          </a:p>
          <a:p>
            <a:pPr lvl="2">
              <a:spcAft>
                <a:spcPts val="600"/>
              </a:spcAft>
            </a:pPr>
            <a:r>
              <a:rPr lang="en-US" sz="1800" dirty="0"/>
              <a:t>Analysis by engineer may be required</a:t>
            </a:r>
          </a:p>
          <a:p>
            <a:pPr lvl="2">
              <a:spcAft>
                <a:spcPts val="600"/>
              </a:spcAft>
            </a:pPr>
            <a:r>
              <a:rPr lang="en-US" sz="1800" dirty="0"/>
              <a:t>PPE selected based on incident energy level </a:t>
            </a:r>
          </a:p>
          <a:p>
            <a:pPr marL="640080" lvl="2" indent="0">
              <a:spcAft>
                <a:spcPts val="600"/>
              </a:spcAft>
              <a:buNone/>
            </a:pPr>
            <a:r>
              <a:rPr lang="en-US" sz="1800" b="1" dirty="0"/>
              <a:t>                             </a:t>
            </a:r>
            <a:r>
              <a:rPr lang="en-US" i="1" dirty="0"/>
              <a:t>Or</a:t>
            </a:r>
          </a:p>
          <a:p>
            <a:pPr>
              <a:spcAft>
                <a:spcPts val="600"/>
              </a:spcAft>
            </a:pPr>
            <a:r>
              <a:rPr lang="en-US" sz="2400" b="1" dirty="0"/>
              <a:t>Arc flash PPE category method</a:t>
            </a:r>
          </a:p>
          <a:p>
            <a:pPr lvl="1">
              <a:spcAft>
                <a:spcPts val="600"/>
              </a:spcAft>
            </a:pPr>
            <a:r>
              <a:rPr lang="en-US" sz="2000" dirty="0"/>
              <a:t>NFPA 70E Tables used to determine exposure level and PPE</a:t>
            </a:r>
          </a:p>
          <a:p>
            <a:pPr lvl="1">
              <a:spcAft>
                <a:spcPts val="600"/>
              </a:spcAft>
            </a:pPr>
            <a:r>
              <a:rPr lang="en-US" sz="2000" dirty="0"/>
              <a:t>Task must correspond to one of the categories</a:t>
            </a:r>
          </a:p>
          <a:p>
            <a:pPr lvl="2">
              <a:spcAft>
                <a:spcPts val="600"/>
              </a:spcAft>
            </a:pPr>
            <a:r>
              <a:rPr lang="en-US" sz="1800" dirty="0"/>
              <a:t>Does not address all PV circuit configurations, voltages, and current levels</a:t>
            </a:r>
          </a:p>
        </p:txBody>
      </p:sp>
      <p:pic>
        <p:nvPicPr>
          <p:cNvPr id="3" name="Picture 2" descr="Picture of an arc flash warning sign with the arc flash, limited approach, and restricted approach boundary distances listed along with nominal system volt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5878" y="1208071"/>
            <a:ext cx="3026113" cy="2045499"/>
          </a:xfrm>
          <a:prstGeom prst="rect">
            <a:avLst/>
          </a:prstGeom>
        </p:spPr>
      </p:pic>
      <p:pic>
        <p:nvPicPr>
          <p:cNvPr id="7" name="Picture 6" descr="Picture of a person with an arc flash face shield, balaclava, fire resistant clothing, and electrically insulated gloves testing current in a large three phase disconnect switch."/>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039290" y="3794538"/>
            <a:ext cx="3328801" cy="2496600"/>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175742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defRPr/>
            </a:pPr>
            <a:r>
              <a:rPr lang="en-US" sz="3600" cap="small" dirty="0">
                <a:ea typeface="MS PGothic" charset="0"/>
                <a:cs typeface="Times New Roman" charset="0"/>
              </a:rPr>
              <a:t>Personal Protective Equipment</a:t>
            </a:r>
            <a:r>
              <a:rPr lang="en-US" sz="3600" dirty="0">
                <a:ea typeface="MS PGothic" charset="0"/>
                <a:cs typeface="Times New Roman" charset="0"/>
              </a:rPr>
              <a:t> (PPE)</a:t>
            </a:r>
          </a:p>
        </p:txBody>
      </p:sp>
      <p:sp>
        <p:nvSpPr>
          <p:cNvPr id="5" name="Content Placeholder 4"/>
          <p:cNvSpPr>
            <a:spLocks noGrp="1"/>
          </p:cNvSpPr>
          <p:nvPr>
            <p:ph idx="4294967295"/>
          </p:nvPr>
        </p:nvSpPr>
        <p:spPr>
          <a:xfrm>
            <a:off x="0" y="1011238"/>
            <a:ext cx="7775575" cy="614362"/>
          </a:xfrm>
        </p:spPr>
        <p:txBody>
          <a:bodyPr>
            <a:normAutofit/>
          </a:bodyPr>
          <a:lstStyle/>
          <a:p>
            <a:pPr marL="0" indent="0" algn="ctr">
              <a:buNone/>
            </a:pPr>
            <a:r>
              <a:rPr lang="en-US" sz="2800" dirty="0"/>
              <a:t>Electrical PPE may include, but is not limited to:</a:t>
            </a:r>
          </a:p>
          <a:p>
            <a:pPr algn="ctr"/>
            <a:endParaRPr lang="en-US" dirty="0"/>
          </a:p>
        </p:txBody>
      </p:sp>
      <p:sp>
        <p:nvSpPr>
          <p:cNvPr id="12" name="Content Placeholder 4"/>
          <p:cNvSpPr txBox="1">
            <a:spLocks/>
          </p:cNvSpPr>
          <p:nvPr/>
        </p:nvSpPr>
        <p:spPr>
          <a:xfrm>
            <a:off x="300703" y="1609803"/>
            <a:ext cx="4264588" cy="4897337"/>
          </a:xfrm>
          <a:prstGeom prst="rect">
            <a:avLst/>
          </a:prstGeom>
        </p:spPr>
        <p:txBody>
          <a:bodyPr vert="horz" lIns="91440" tIns="45720" rIns="91440" bIns="45720" rtlCol="0">
            <a:norm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Arc-rated clothing</a:t>
            </a:r>
          </a:p>
          <a:p>
            <a:pPr lvl="1"/>
            <a:r>
              <a:rPr lang="en-US" sz="2000" dirty="0">
                <a:solidFill>
                  <a:schemeClr val="dk1"/>
                </a:solidFill>
              </a:rPr>
              <a:t>Long-sleeve shirt</a:t>
            </a:r>
          </a:p>
          <a:p>
            <a:pPr lvl="1"/>
            <a:r>
              <a:rPr lang="en-US" sz="2000" dirty="0">
                <a:solidFill>
                  <a:schemeClr val="dk1"/>
                </a:solidFill>
              </a:rPr>
              <a:t>Pants</a:t>
            </a:r>
          </a:p>
          <a:p>
            <a:pPr lvl="1"/>
            <a:r>
              <a:rPr lang="en-US" sz="2000" dirty="0">
                <a:solidFill>
                  <a:schemeClr val="dk1"/>
                </a:solidFill>
              </a:rPr>
              <a:t>Coveralls</a:t>
            </a:r>
          </a:p>
          <a:p>
            <a:pPr lvl="1"/>
            <a:r>
              <a:rPr lang="en-US" sz="2000" dirty="0">
                <a:solidFill>
                  <a:schemeClr val="dk1"/>
                </a:solidFill>
              </a:rPr>
              <a:t>Suit hood</a:t>
            </a:r>
          </a:p>
          <a:p>
            <a:pPr lvl="1"/>
            <a:r>
              <a:rPr lang="en-US" sz="2000" dirty="0">
                <a:solidFill>
                  <a:schemeClr val="dk1"/>
                </a:solidFill>
              </a:rPr>
              <a:t>Jacket, parka, rainwear, or hard hat liner</a:t>
            </a:r>
          </a:p>
          <a:p>
            <a:pPr lvl="1"/>
            <a:r>
              <a:rPr lang="en-US" sz="2000" dirty="0">
                <a:solidFill>
                  <a:schemeClr val="dk1"/>
                </a:solidFill>
              </a:rPr>
              <a:t>Balaclava</a:t>
            </a:r>
          </a:p>
          <a:p>
            <a:pPr lvl="1"/>
            <a:r>
              <a:rPr lang="en-US" sz="2000" dirty="0">
                <a:solidFill>
                  <a:schemeClr val="dk1"/>
                </a:solidFill>
              </a:rPr>
              <a:t>Gloves</a:t>
            </a:r>
          </a:p>
          <a:p>
            <a:pPr lvl="1"/>
            <a:endParaRPr lang="en-US" sz="2200" dirty="0"/>
          </a:p>
        </p:txBody>
      </p:sp>
      <p:sp>
        <p:nvSpPr>
          <p:cNvPr id="10" name="Content Placeholder 4"/>
          <p:cNvSpPr txBox="1">
            <a:spLocks/>
          </p:cNvSpPr>
          <p:nvPr/>
        </p:nvSpPr>
        <p:spPr>
          <a:xfrm>
            <a:off x="4038753" y="1589416"/>
            <a:ext cx="4897617" cy="4260255"/>
          </a:xfrm>
          <a:prstGeom prst="rect">
            <a:avLst/>
          </a:prstGeom>
        </p:spPr>
        <p:txBody>
          <a:bodyPr vert="horz" lIns="91440" tIns="45720" rIns="91440" bIns="45720" rtlCol="0">
            <a:norm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 Protective equipment</a:t>
            </a:r>
          </a:p>
          <a:p>
            <a:pPr lvl="1"/>
            <a:r>
              <a:rPr lang="en-US" sz="2000" dirty="0">
                <a:solidFill>
                  <a:schemeClr val="dk1"/>
                </a:solidFill>
              </a:rPr>
              <a:t>Face shield</a:t>
            </a:r>
          </a:p>
          <a:p>
            <a:pPr lvl="1"/>
            <a:r>
              <a:rPr lang="en-US" sz="2000" dirty="0">
                <a:solidFill>
                  <a:schemeClr val="dk1"/>
                </a:solidFill>
              </a:rPr>
              <a:t>Hard hat</a:t>
            </a:r>
          </a:p>
          <a:p>
            <a:pPr lvl="1"/>
            <a:r>
              <a:rPr lang="en-US" sz="2000" dirty="0">
                <a:solidFill>
                  <a:schemeClr val="dk1"/>
                </a:solidFill>
              </a:rPr>
              <a:t>Safety glasses or safety goggles</a:t>
            </a:r>
          </a:p>
          <a:p>
            <a:pPr lvl="1"/>
            <a:r>
              <a:rPr lang="en-US" sz="2000" dirty="0">
                <a:solidFill>
                  <a:schemeClr val="dk1"/>
                </a:solidFill>
              </a:rPr>
              <a:t>Hearing protection</a:t>
            </a:r>
          </a:p>
          <a:p>
            <a:pPr lvl="1"/>
            <a:r>
              <a:rPr lang="en-US" sz="2000" dirty="0">
                <a:solidFill>
                  <a:schemeClr val="dk1"/>
                </a:solidFill>
              </a:rPr>
              <a:t>Leather footwear</a:t>
            </a:r>
            <a:endParaRPr lang="en-US" sz="2000" dirty="0"/>
          </a:p>
          <a:p>
            <a:endParaRPr lang="en-US" dirty="0"/>
          </a:p>
        </p:txBody>
      </p:sp>
      <p:pic>
        <p:nvPicPr>
          <p:cNvPr id="2" name="Picture 1" descr="Picture of an electrically rated hard ha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6568" y="5344186"/>
            <a:ext cx="1491201" cy="1183341"/>
          </a:xfrm>
          <a:prstGeom prst="rect">
            <a:avLst/>
          </a:prstGeom>
        </p:spPr>
      </p:pic>
      <p:pic>
        <p:nvPicPr>
          <p:cNvPr id="3" name="Picture 2" descr="Picture of a fire resistant jacke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7691" y="4495902"/>
            <a:ext cx="2442125" cy="2162769"/>
          </a:xfrm>
          <a:prstGeom prst="rect">
            <a:avLst/>
          </a:prstGeom>
        </p:spPr>
      </p:pic>
      <p:pic>
        <p:nvPicPr>
          <p:cNvPr id="8" name="Picture 7" descr="Picture of an arc flash kit which includes a face shield, hard hat, and fire resistant shir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41587" y="4756937"/>
            <a:ext cx="3197617" cy="2101063"/>
          </a:xfrm>
          <a:prstGeom prst="rect">
            <a:avLst/>
          </a:prstGeom>
        </p:spPr>
      </p:pic>
      <p:pic>
        <p:nvPicPr>
          <p:cNvPr id="4" name="Picture 3" descr="Picture of hearing protection ear plug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4412" y="3620992"/>
            <a:ext cx="989112" cy="1087321"/>
          </a:xfrm>
          <a:prstGeom prst="rect">
            <a:avLst/>
          </a:prstGeom>
        </p:spPr>
      </p:pic>
    </p:spTree>
    <p:extLst>
      <p:ext uri="{BB962C8B-B14F-4D97-AF65-F5344CB8AC3E}">
        <p14:creationId xmlns:p14="http://schemas.microsoft.com/office/powerpoint/2010/main" val="9437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Autofit/>
          </a:bodyPr>
          <a:lstStyle/>
          <a:p>
            <a:pPr eaLnBrk="1" hangingPunct="1">
              <a:defRPr/>
            </a:pPr>
            <a:r>
              <a:rPr lang="en-US" dirty="0">
                <a:latin typeface="Tahoma"/>
                <a:cs typeface="Tahoma"/>
              </a:rPr>
              <a:t>Electrically Insulated Gloves</a:t>
            </a:r>
          </a:p>
        </p:txBody>
      </p:sp>
      <p:sp>
        <p:nvSpPr>
          <p:cNvPr id="3" name="Content Placeholder 2"/>
          <p:cNvSpPr>
            <a:spLocks noGrp="1"/>
          </p:cNvSpPr>
          <p:nvPr>
            <p:ph idx="1"/>
          </p:nvPr>
        </p:nvSpPr>
        <p:spPr>
          <a:xfrm>
            <a:off x="-17669" y="914401"/>
            <a:ext cx="5954004" cy="5943599"/>
          </a:xfrm>
        </p:spPr>
        <p:txBody>
          <a:bodyPr>
            <a:noAutofit/>
          </a:bodyPr>
          <a:lstStyle/>
          <a:p>
            <a:pPr>
              <a:spcAft>
                <a:spcPts val="300"/>
              </a:spcAft>
            </a:pPr>
            <a:r>
              <a:rPr lang="en-US" sz="2000" dirty="0"/>
              <a:t>Working in restricted approach boundary </a:t>
            </a:r>
          </a:p>
          <a:p>
            <a:pPr lvl="1">
              <a:spcAft>
                <a:spcPts val="300"/>
              </a:spcAft>
            </a:pPr>
            <a:r>
              <a:rPr lang="en-US" sz="1700" dirty="0"/>
              <a:t>Qualified person must be insulated or guarded from hazard</a:t>
            </a:r>
          </a:p>
          <a:p>
            <a:pPr lvl="1">
              <a:spcAft>
                <a:spcPts val="300"/>
              </a:spcAft>
            </a:pPr>
            <a:r>
              <a:rPr lang="en-US" sz="1700" dirty="0"/>
              <a:t>Insulating gloves are considered insulation only from energized parts being worked on</a:t>
            </a:r>
          </a:p>
          <a:p>
            <a:pPr>
              <a:spcAft>
                <a:spcPts val="300"/>
              </a:spcAft>
            </a:pPr>
            <a:r>
              <a:rPr lang="en-US" sz="2000" dirty="0"/>
              <a:t>Rated for AC &amp; DC voltage</a:t>
            </a:r>
          </a:p>
          <a:p>
            <a:pPr lvl="1">
              <a:spcAft>
                <a:spcPts val="300"/>
              </a:spcAft>
            </a:pPr>
            <a:r>
              <a:rPr lang="en-US" sz="1700" dirty="0"/>
              <a:t>Class 00 = 750 VDC, 500 VAC</a:t>
            </a:r>
          </a:p>
          <a:p>
            <a:pPr lvl="1">
              <a:spcAft>
                <a:spcPts val="300"/>
              </a:spcAft>
            </a:pPr>
            <a:r>
              <a:rPr lang="en-US" sz="1700" dirty="0"/>
              <a:t>Class 0 = 1,500 VDC, 1,000 VAC</a:t>
            </a:r>
          </a:p>
          <a:p>
            <a:pPr>
              <a:spcAft>
                <a:spcPts val="300"/>
              </a:spcAft>
            </a:pPr>
            <a:r>
              <a:rPr lang="en-US" sz="2000" dirty="0"/>
              <a:t>Treat with care </a:t>
            </a:r>
            <a:endParaRPr lang="en-US" sz="1800" dirty="0"/>
          </a:p>
          <a:p>
            <a:pPr lvl="1">
              <a:spcAft>
                <a:spcPts val="300"/>
              </a:spcAft>
            </a:pPr>
            <a:r>
              <a:rPr lang="en-US" sz="1700" dirty="0"/>
              <a:t>Inspect for holes before each use</a:t>
            </a:r>
          </a:p>
          <a:p>
            <a:pPr lvl="1">
              <a:spcAft>
                <a:spcPts val="300"/>
              </a:spcAft>
            </a:pPr>
            <a:r>
              <a:rPr lang="en-US" sz="1700" dirty="0"/>
              <a:t>Keep out of the sun, away from sharp objects</a:t>
            </a:r>
          </a:p>
          <a:p>
            <a:pPr lvl="1">
              <a:spcAft>
                <a:spcPts val="300"/>
              </a:spcAft>
            </a:pPr>
            <a:r>
              <a:rPr lang="en-US" sz="1700" dirty="0"/>
              <a:t>Bag them correctly</a:t>
            </a:r>
          </a:p>
          <a:p>
            <a:pPr lvl="1">
              <a:spcAft>
                <a:spcPts val="300"/>
              </a:spcAft>
            </a:pPr>
            <a:r>
              <a:rPr lang="en-US" sz="1700" dirty="0"/>
              <a:t>Only use when needed: they’re not “work gloves”</a:t>
            </a:r>
          </a:p>
          <a:p>
            <a:pPr lvl="1">
              <a:spcAft>
                <a:spcPts val="300"/>
              </a:spcAft>
            </a:pPr>
            <a:r>
              <a:rPr lang="en-US" sz="1700" dirty="0"/>
              <a:t>Always use leather protectors</a:t>
            </a:r>
          </a:p>
          <a:p>
            <a:pPr>
              <a:spcAft>
                <a:spcPts val="300"/>
              </a:spcAft>
            </a:pPr>
            <a:r>
              <a:rPr lang="en-US" sz="2000" dirty="0"/>
              <a:t>Get them recertified </a:t>
            </a:r>
          </a:p>
          <a:p>
            <a:pPr lvl="1">
              <a:spcAft>
                <a:spcPts val="300"/>
              </a:spcAft>
            </a:pPr>
            <a:r>
              <a:rPr lang="en-US" sz="1700" dirty="0"/>
              <a:t>Typically every six months for in-service gloves</a:t>
            </a:r>
          </a:p>
        </p:txBody>
      </p:sp>
      <p:pic>
        <p:nvPicPr>
          <p:cNvPr id="8" name="Picture 4" descr="Picture of electrically insulated glov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1519" y="1007546"/>
            <a:ext cx="2888300" cy="2164577"/>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9" descr="Picture of a person wearing electrically rated gloves testing voltage in an AC disconnect.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66404" y="3265268"/>
            <a:ext cx="2410035" cy="3521292"/>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411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8E64C7-222C-4607-BA9E-6E1B147BAF21}"/>
              </a:ext>
            </a:extLst>
          </p:cNvPr>
          <p:cNvSpPr>
            <a:spLocks noGrp="1"/>
          </p:cNvSpPr>
          <p:nvPr>
            <p:ph type="ctrTitle"/>
          </p:nvPr>
        </p:nvSpPr>
        <p:spPr/>
        <p:txBody>
          <a:bodyPr/>
          <a:lstStyle/>
          <a:p>
            <a:r>
              <a:rPr lang="en-US" sz="3600" dirty="0"/>
              <a:t>Lockout / </a:t>
            </a:r>
            <a:r>
              <a:rPr lang="en-US" sz="3600" dirty="0" err="1"/>
              <a:t>Tagout</a:t>
            </a:r>
            <a:r>
              <a:rPr lang="en-US" sz="3600" dirty="0"/>
              <a:t> Principles (LOTO)</a:t>
            </a:r>
          </a:p>
        </p:txBody>
      </p:sp>
      <p:sp>
        <p:nvSpPr>
          <p:cNvPr id="2" name="Content Placeholder 1"/>
          <p:cNvSpPr>
            <a:spLocks noGrp="1"/>
          </p:cNvSpPr>
          <p:nvPr>
            <p:ph idx="4294967295"/>
          </p:nvPr>
        </p:nvSpPr>
        <p:spPr>
          <a:xfrm>
            <a:off x="0" y="985838"/>
            <a:ext cx="5157788" cy="5532437"/>
          </a:xfrm>
        </p:spPr>
        <p:txBody>
          <a:bodyPr>
            <a:normAutofit/>
          </a:bodyPr>
          <a:lstStyle/>
          <a:p>
            <a:pPr marL="456565" lvl="1" indent="-457200">
              <a:lnSpc>
                <a:spcPct val="120000"/>
              </a:lnSpc>
              <a:spcAft>
                <a:spcPts val="600"/>
              </a:spcAft>
              <a:buClrTx/>
              <a:buFont typeface="ZapfDingbatsITC" charset="0"/>
              <a:buChar char="✸"/>
            </a:pPr>
            <a:r>
              <a:rPr lang="en-US" sz="2400" dirty="0"/>
              <a:t>Do not work on energized circuits during installation!</a:t>
            </a:r>
          </a:p>
          <a:p>
            <a:pPr>
              <a:lnSpc>
                <a:spcPct val="120000"/>
              </a:lnSpc>
              <a:spcAft>
                <a:spcPts val="600"/>
              </a:spcAft>
            </a:pPr>
            <a:r>
              <a:rPr lang="en-US" sz="2400" dirty="0"/>
              <a:t>Identify and isolate all power sources </a:t>
            </a:r>
          </a:p>
          <a:p>
            <a:pPr lvl="1">
              <a:lnSpc>
                <a:spcPct val="120000"/>
              </a:lnSpc>
              <a:spcAft>
                <a:spcPts val="600"/>
              </a:spcAft>
            </a:pPr>
            <a:r>
              <a:rPr lang="en-US" sz="2000" dirty="0"/>
              <a:t>Utility grid, PV circuits, batteries, generator, or other</a:t>
            </a:r>
          </a:p>
          <a:p>
            <a:pPr>
              <a:spcAft>
                <a:spcPts val="600"/>
              </a:spcAft>
            </a:pPr>
            <a:r>
              <a:rPr lang="en-US" sz="2400" dirty="0"/>
              <a:t>Leave all switches in the open / off position</a:t>
            </a:r>
          </a:p>
          <a:p>
            <a:pPr lvl="1">
              <a:spcAft>
                <a:spcPts val="600"/>
              </a:spcAft>
            </a:pPr>
            <a:r>
              <a:rPr lang="en-US" sz="2000" dirty="0"/>
              <a:t>Remove fuses as needed</a:t>
            </a:r>
          </a:p>
          <a:p>
            <a:pPr>
              <a:spcAft>
                <a:spcPts val="600"/>
              </a:spcAft>
            </a:pPr>
            <a:r>
              <a:rPr lang="en-US" sz="2400" dirty="0"/>
              <a:t>Apply Lockout / </a:t>
            </a:r>
            <a:r>
              <a:rPr lang="en-US" sz="2400" dirty="0" err="1"/>
              <a:t>Tagout</a:t>
            </a:r>
            <a:endParaRPr lang="en-US" sz="2400" dirty="0"/>
          </a:p>
        </p:txBody>
      </p:sp>
      <p:pic>
        <p:nvPicPr>
          <p:cNvPr id="3" name="Picture 2" descr="A picture of a person wearing an arc flash face shield, balaclava, fire resistant shirt and electrically insulating gloves while testing DC voltage in a DC combiner b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6242" y="2991853"/>
            <a:ext cx="3402633" cy="2723147"/>
          </a:xfrm>
          <a:prstGeom prst="rect">
            <a:avLst/>
          </a:prstGeom>
          <a:ln w="19050">
            <a:solidFill>
              <a:schemeClr val="tx1"/>
            </a:solidFill>
          </a:ln>
        </p:spPr>
      </p:pic>
      <p:sp>
        <p:nvSpPr>
          <p:cNvPr id="8" name="Oval Callout 7"/>
          <p:cNvSpPr/>
          <p:nvPr/>
        </p:nvSpPr>
        <p:spPr>
          <a:xfrm>
            <a:off x="5251821" y="1237805"/>
            <a:ext cx="2867191" cy="1554998"/>
          </a:xfrm>
          <a:prstGeom prst="wedgeEllipseCallout">
            <a:avLst>
              <a:gd name="adj1" fmla="val 20486"/>
              <a:gd name="adj2" fmla="val 90714"/>
            </a:avLst>
          </a:prstGeom>
          <a:solidFill>
            <a:srgbClr val="FF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aseline="0" dirty="0">
                <a:solidFill>
                  <a:schemeClr val="tx1"/>
                </a:solidFill>
                <a:latin typeface="Tahoma"/>
                <a:cs typeface="Tahoma"/>
              </a:rPr>
              <a:t>PPE is your last line of defense! First identify, eliminate, and/or mitigate hazards!</a:t>
            </a:r>
          </a:p>
        </p:txBody>
      </p:sp>
    </p:spTree>
    <p:extLst>
      <p:ext uri="{BB962C8B-B14F-4D97-AF65-F5344CB8AC3E}">
        <p14:creationId xmlns:p14="http://schemas.microsoft.com/office/powerpoint/2010/main" val="62610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64C7-222C-4607-BA9E-6E1B147BAF21}"/>
              </a:ext>
            </a:extLst>
          </p:cNvPr>
          <p:cNvSpPr>
            <a:spLocks noGrp="1"/>
          </p:cNvSpPr>
          <p:nvPr>
            <p:ph type="title"/>
          </p:nvPr>
        </p:nvSpPr>
        <p:spPr/>
        <p:txBody>
          <a:bodyPr/>
          <a:lstStyle/>
          <a:p>
            <a:pPr marL="90805" lvl="0">
              <a:spcBef>
                <a:spcPts val="600"/>
              </a:spcBef>
              <a:spcAft>
                <a:spcPts val="600"/>
              </a:spcAft>
            </a:pPr>
            <a:r>
              <a:rPr lang="en-US" sz="3600" dirty="0"/>
              <a:t>Lockout / Tagout Principles (LOTO)</a:t>
            </a:r>
            <a:br>
              <a:rPr lang="en-US" sz="3600" dirty="0"/>
            </a:br>
            <a:r>
              <a:rPr lang="en-US" sz="2000" i="1" cap="none" dirty="0">
                <a:ln>
                  <a:noFill/>
                </a:ln>
                <a:latin typeface="Tahoma" charset="0"/>
                <a:ea typeface="Tahoma" charset="0"/>
                <a:cs typeface="Tahoma" charset="0"/>
              </a:rPr>
              <a:t>OSHA 1910.147, 1910.333(b)(2), 1926.417, &amp; NFPA 70E Article 120</a:t>
            </a:r>
            <a:endParaRPr lang="en-US" sz="3600" dirty="0"/>
          </a:p>
        </p:txBody>
      </p:sp>
      <p:sp>
        <p:nvSpPr>
          <p:cNvPr id="3" name="Content Placeholder 2">
            <a:extLst>
              <a:ext uri="{FF2B5EF4-FFF2-40B4-BE49-F238E27FC236}">
                <a16:creationId xmlns:a16="http://schemas.microsoft.com/office/drawing/2014/main" id="{7B0768C3-AFCF-4519-8D2D-FCB8551BA3AD}"/>
              </a:ext>
            </a:extLst>
          </p:cNvPr>
          <p:cNvSpPr>
            <a:spLocks noGrp="1"/>
          </p:cNvSpPr>
          <p:nvPr>
            <p:ph idx="4294967295"/>
          </p:nvPr>
        </p:nvSpPr>
        <p:spPr>
          <a:xfrm>
            <a:off x="0" y="1014413"/>
            <a:ext cx="5638800" cy="5534025"/>
          </a:xfrm>
        </p:spPr>
        <p:txBody>
          <a:bodyPr/>
          <a:lstStyle/>
          <a:p>
            <a:pPr>
              <a:spcAft>
                <a:spcPts val="600"/>
              </a:spcAft>
            </a:pPr>
            <a:r>
              <a:rPr lang="en-US" sz="2800" dirty="0"/>
              <a:t>Equipment or circuits that are </a:t>
            </a:r>
            <a:r>
              <a:rPr lang="en-US" sz="2800" dirty="0" err="1"/>
              <a:t>deenergized</a:t>
            </a:r>
            <a:r>
              <a:rPr lang="en-US" sz="2800" dirty="0"/>
              <a:t> for work to be performed</a:t>
            </a:r>
          </a:p>
          <a:p>
            <a:pPr lvl="1">
              <a:spcAft>
                <a:spcPts val="600"/>
              </a:spcAft>
            </a:pPr>
            <a:r>
              <a:rPr lang="en-US" sz="2400" dirty="0"/>
              <a:t>Shall be rendered inoperative</a:t>
            </a:r>
          </a:p>
          <a:p>
            <a:pPr lvl="1">
              <a:spcAft>
                <a:spcPts val="600"/>
              </a:spcAft>
            </a:pPr>
            <a:r>
              <a:rPr lang="en-US" sz="2400" dirty="0"/>
              <a:t>Shall have lock and tag at each disconnecting means</a:t>
            </a:r>
          </a:p>
          <a:p>
            <a:pPr lvl="1">
              <a:spcAft>
                <a:spcPts val="600"/>
              </a:spcAft>
            </a:pPr>
            <a:r>
              <a:rPr lang="en-US" sz="2400" dirty="0"/>
              <a:t>Tags placed to identify the equipment or circuits being worked on</a:t>
            </a:r>
          </a:p>
          <a:p>
            <a:pPr lvl="2">
              <a:spcAft>
                <a:spcPts val="600"/>
              </a:spcAft>
            </a:pPr>
            <a:r>
              <a:rPr lang="en-US" sz="2000" dirty="0"/>
              <a:t>Statement to prohibit unauthorized operation and removal</a:t>
            </a:r>
          </a:p>
        </p:txBody>
      </p:sp>
      <p:pic>
        <p:nvPicPr>
          <p:cNvPr id="9" name="Picture 8" descr="Picture of a DC disconnect that has been locked ou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7695" y="1271396"/>
            <a:ext cx="2273161" cy="2411246"/>
          </a:xfrm>
          <a:prstGeom prst="rect">
            <a:avLst/>
          </a:prstGeom>
          <a:ln w="19050">
            <a:solidFill>
              <a:schemeClr val="tx1"/>
            </a:solidFill>
          </a:ln>
        </p:spPr>
      </p:pic>
      <p:pic>
        <p:nvPicPr>
          <p:cNvPr id="4" name="Picture 3" descr="Picture of a lockout tagout ki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9522" y="4025633"/>
            <a:ext cx="3411980" cy="2123038"/>
          </a:xfrm>
          <a:prstGeom prst="rect">
            <a:avLst/>
          </a:prstGeom>
          <a:ln w="12700">
            <a:noFill/>
          </a:ln>
        </p:spPr>
      </p:pic>
    </p:spTree>
    <p:extLst>
      <p:ext uri="{BB962C8B-B14F-4D97-AF65-F5344CB8AC3E}">
        <p14:creationId xmlns:p14="http://schemas.microsoft.com/office/powerpoint/2010/main" val="6078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AEE13-968E-4A7E-ABE6-A1489C2D29DB}"/>
              </a:ext>
            </a:extLst>
          </p:cNvPr>
          <p:cNvSpPr>
            <a:spLocks noGrp="1"/>
          </p:cNvSpPr>
          <p:nvPr>
            <p:ph type="ctrTitle"/>
          </p:nvPr>
        </p:nvSpPr>
        <p:spPr/>
        <p:txBody>
          <a:bodyPr/>
          <a:lstStyle/>
          <a:p>
            <a:pPr marL="90805" lvl="0">
              <a:spcBef>
                <a:spcPts val="600"/>
              </a:spcBef>
              <a:spcAft>
                <a:spcPts val="600"/>
              </a:spcAft>
            </a:pPr>
            <a:r>
              <a:rPr lang="en-US" dirty="0"/>
              <a:t>Employer LOTO Responsibilities</a:t>
            </a:r>
            <a:br>
              <a:rPr lang="en-US" dirty="0"/>
            </a:br>
            <a:r>
              <a:rPr lang="en-US" sz="2000" i="1" cap="none" dirty="0">
                <a:ln>
                  <a:noFill/>
                </a:ln>
                <a:latin typeface="Tahoma" charset="0"/>
                <a:ea typeface="Tahoma" charset="0"/>
                <a:cs typeface="Tahoma" charset="0"/>
              </a:rPr>
              <a:t>OSHA 29 1910.333(b)(2), NFPA 70E Article 120</a:t>
            </a:r>
            <a:endParaRPr lang="en-US" sz="4800" i="1" dirty="0"/>
          </a:p>
        </p:txBody>
      </p:sp>
      <p:sp>
        <p:nvSpPr>
          <p:cNvPr id="4" name="Content Placeholder 3">
            <a:extLst>
              <a:ext uri="{FF2B5EF4-FFF2-40B4-BE49-F238E27FC236}">
                <a16:creationId xmlns:a16="http://schemas.microsoft.com/office/drawing/2014/main" id="{8B951184-C13C-46BA-8DE0-8570E1347B65}"/>
              </a:ext>
            </a:extLst>
          </p:cNvPr>
          <p:cNvSpPr>
            <a:spLocks noGrp="1"/>
          </p:cNvSpPr>
          <p:nvPr>
            <p:ph idx="4294967295"/>
          </p:nvPr>
        </p:nvSpPr>
        <p:spPr>
          <a:xfrm>
            <a:off x="0" y="1006475"/>
            <a:ext cx="9144000" cy="3062288"/>
          </a:xfrm>
        </p:spPr>
        <p:txBody>
          <a:bodyPr/>
          <a:lstStyle/>
          <a:p>
            <a:pPr>
              <a:spcAft>
                <a:spcPts val="600"/>
              </a:spcAft>
            </a:pPr>
            <a:r>
              <a:rPr lang="en-US" sz="2400" dirty="0"/>
              <a:t>Establish, document, and implement LOTO program</a:t>
            </a:r>
          </a:p>
          <a:p>
            <a:pPr>
              <a:spcAft>
                <a:spcPts val="600"/>
              </a:spcAft>
            </a:pPr>
            <a:r>
              <a:rPr lang="en-US" sz="2400" dirty="0"/>
              <a:t>Provide equipment necessary to execute LOTO</a:t>
            </a:r>
          </a:p>
          <a:p>
            <a:pPr>
              <a:spcAft>
                <a:spcPts val="600"/>
              </a:spcAft>
            </a:pPr>
            <a:r>
              <a:rPr lang="en-US" sz="2400" dirty="0"/>
              <a:t>Provide training to employees</a:t>
            </a:r>
          </a:p>
          <a:p>
            <a:pPr>
              <a:spcAft>
                <a:spcPts val="600"/>
              </a:spcAft>
            </a:pPr>
            <a:r>
              <a:rPr lang="en-US" sz="2400" dirty="0"/>
              <a:t>Audit execution of the procedures</a:t>
            </a:r>
          </a:p>
          <a:p>
            <a:pPr>
              <a:spcAft>
                <a:spcPts val="600"/>
              </a:spcAft>
            </a:pPr>
            <a:r>
              <a:rPr lang="en-US" sz="2400" dirty="0"/>
              <a:t>Audit the procedure for improvement opportunity and completeness</a:t>
            </a:r>
          </a:p>
        </p:txBody>
      </p:sp>
      <p:pic>
        <p:nvPicPr>
          <p:cNvPr id="7" name="Picture 6" descr="Picture of a lockout tagout ki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1118" y="3960141"/>
            <a:ext cx="2383918" cy="2272669"/>
          </a:xfrm>
          <a:prstGeom prst="rect">
            <a:avLst/>
          </a:prstGeom>
        </p:spPr>
      </p:pic>
      <p:pic>
        <p:nvPicPr>
          <p:cNvPr id="6" name="Picture 5" descr="Picture of an AC disconnect that's been locked ou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26155" y="3818332"/>
            <a:ext cx="3846942" cy="2128733"/>
          </a:xfrm>
          <a:prstGeom prst="rect">
            <a:avLst/>
          </a:prstGeom>
          <a:ln w="19050"/>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524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90DE-C6D3-4EBD-8DFB-B50344BCE3DB}"/>
              </a:ext>
            </a:extLst>
          </p:cNvPr>
          <p:cNvSpPr>
            <a:spLocks noGrp="1"/>
          </p:cNvSpPr>
          <p:nvPr>
            <p:ph type="title"/>
          </p:nvPr>
        </p:nvSpPr>
        <p:spPr/>
        <p:txBody>
          <a:bodyPr/>
          <a:lstStyle/>
          <a:p>
            <a:r>
              <a:rPr lang="en-US" dirty="0"/>
              <a:t>LOTO: Padlocks</a:t>
            </a:r>
          </a:p>
        </p:txBody>
      </p:sp>
      <p:sp>
        <p:nvSpPr>
          <p:cNvPr id="3" name="Content Placeholder 2">
            <a:extLst>
              <a:ext uri="{FF2B5EF4-FFF2-40B4-BE49-F238E27FC236}">
                <a16:creationId xmlns:a16="http://schemas.microsoft.com/office/drawing/2014/main" id="{9B0707B3-6235-4338-9B39-9DDF9FEA8F8A}"/>
              </a:ext>
            </a:extLst>
          </p:cNvPr>
          <p:cNvSpPr>
            <a:spLocks noGrp="1"/>
          </p:cNvSpPr>
          <p:nvPr>
            <p:ph idx="4294967295"/>
          </p:nvPr>
        </p:nvSpPr>
        <p:spPr>
          <a:xfrm>
            <a:off x="235974" y="905634"/>
            <a:ext cx="8662988" cy="525463"/>
          </a:xfrm>
        </p:spPr>
        <p:txBody>
          <a:bodyPr/>
          <a:lstStyle/>
          <a:p>
            <a:pPr marL="0" indent="0" algn="ctr">
              <a:buNone/>
            </a:pPr>
            <a:r>
              <a:rPr lang="en-US" sz="2800" dirty="0"/>
              <a:t>Ensure no one else can remove LOTO device</a:t>
            </a:r>
          </a:p>
        </p:txBody>
      </p:sp>
      <p:pic>
        <p:nvPicPr>
          <p:cNvPr id="14" name="Picture 13" descr="Picture of a DC disconnect that's been locked ou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179" y="1591654"/>
            <a:ext cx="3701143" cy="303597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pic>
        <p:nvPicPr>
          <p:cNvPr id="15" name="Picture 14" descr="Picture of an AC disconnect that's been locked ou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54642" y="1591654"/>
            <a:ext cx="1750453" cy="343279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pic>
        <p:nvPicPr>
          <p:cNvPr id="12" name="Picture 11" descr="Picture of a lock used for locking out disconnects with the users name and phone number on it so they can be contacted in an emergency."/>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37415" y="1818747"/>
            <a:ext cx="1197033" cy="3559358"/>
          </a:xfrm>
          <a:prstGeom prst="rect">
            <a:avLst/>
          </a:prstGeom>
        </p:spPr>
      </p:pic>
      <p:sp>
        <p:nvSpPr>
          <p:cNvPr id="7" name="Rectangle 6"/>
          <p:cNvSpPr/>
          <p:nvPr/>
        </p:nvSpPr>
        <p:spPr>
          <a:xfrm>
            <a:off x="5280749" y="5411812"/>
            <a:ext cx="3153699" cy="707886"/>
          </a:xfrm>
          <a:prstGeom prst="rect">
            <a:avLst/>
          </a:prstGeom>
        </p:spPr>
        <p:txBody>
          <a:bodyPr wrap="square">
            <a:spAutoFit/>
          </a:bodyPr>
          <a:lstStyle/>
          <a:p>
            <a:pPr algn="ctr"/>
            <a:r>
              <a:rPr lang="en-US" sz="2000" dirty="0">
                <a:latin typeface="+mn-lt"/>
              </a:rPr>
              <a:t>Each lock has employee’s name &amp; phone number</a:t>
            </a:r>
          </a:p>
        </p:txBody>
      </p:sp>
      <p:pic>
        <p:nvPicPr>
          <p:cNvPr id="6" name="Picture 5" descr="Picture of a lock used to lock out devices with its key.">
            <a:extLst>
              <a:ext uri="{FF2B5EF4-FFF2-40B4-BE49-F238E27FC236}">
                <a16:creationId xmlns:a16="http://schemas.microsoft.com/office/drawing/2014/main" id="{8F5FA4BA-5FF5-4F3E-AD3D-0931E9B9477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43475" y="4788184"/>
            <a:ext cx="1188429" cy="1884915"/>
          </a:xfrm>
          <a:prstGeom prst="rect">
            <a:avLst/>
          </a:prstGeom>
        </p:spPr>
      </p:pic>
      <p:sp>
        <p:nvSpPr>
          <p:cNvPr id="4" name="Rectangle 3"/>
          <p:cNvSpPr/>
          <p:nvPr/>
        </p:nvSpPr>
        <p:spPr>
          <a:xfrm>
            <a:off x="543423" y="5303069"/>
            <a:ext cx="1950635" cy="1015663"/>
          </a:xfrm>
          <a:prstGeom prst="rect">
            <a:avLst/>
          </a:prstGeom>
        </p:spPr>
        <p:txBody>
          <a:bodyPr wrap="square">
            <a:spAutoFit/>
          </a:bodyPr>
          <a:lstStyle/>
          <a:p>
            <a:pPr algn="ctr"/>
            <a:r>
              <a:rPr lang="en-US" sz="2000" dirty="0">
                <a:latin typeface="+mn-lt"/>
              </a:rPr>
              <a:t>Each employee has a unique</a:t>
            </a:r>
          </a:p>
          <a:p>
            <a:pPr algn="ctr"/>
            <a:r>
              <a:rPr lang="en-US" sz="2000" dirty="0">
                <a:latin typeface="+mn-lt"/>
              </a:rPr>
              <a:t>lock &amp; key</a:t>
            </a:r>
          </a:p>
        </p:txBody>
      </p:sp>
    </p:spTree>
    <p:extLst>
      <p:ext uri="{BB962C8B-B14F-4D97-AF65-F5344CB8AC3E}">
        <p14:creationId xmlns:p14="http://schemas.microsoft.com/office/powerpoint/2010/main" val="176602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cap="small" dirty="0">
                <a:ea typeface="MS PGothic" charset="0"/>
                <a:cs typeface="MS PGothic" charset="0"/>
              </a:rPr>
              <a:t>OSHA </a:t>
            </a:r>
            <a:r>
              <a:rPr lang="en-US" dirty="0">
                <a:ea typeface="MS PGothic" charset="0"/>
                <a:cs typeface="MS PGothic" charset="0"/>
              </a:rPr>
              <a:t>Electrical Regulations</a:t>
            </a:r>
            <a:endParaRPr lang="en-US" sz="3600" cap="small" dirty="0">
              <a:ea typeface="MS PGothic" charset="0"/>
              <a:cs typeface="MS PGothic" charset="0"/>
            </a:endParaRPr>
          </a:p>
        </p:txBody>
      </p:sp>
      <p:sp>
        <p:nvSpPr>
          <p:cNvPr id="4" name="Content Placeholder 3"/>
          <p:cNvSpPr>
            <a:spLocks noGrp="1"/>
          </p:cNvSpPr>
          <p:nvPr>
            <p:ph idx="4294967295"/>
          </p:nvPr>
        </p:nvSpPr>
        <p:spPr>
          <a:xfrm>
            <a:off x="0" y="1016000"/>
            <a:ext cx="8918575" cy="3195638"/>
          </a:xfrm>
        </p:spPr>
        <p:txBody>
          <a:bodyPr>
            <a:normAutofit/>
          </a:bodyPr>
          <a:lstStyle/>
          <a:p>
            <a:pPr indent="-457200"/>
            <a:r>
              <a:rPr lang="en-US" sz="2800" dirty="0"/>
              <a:t>Provides requirements for </a:t>
            </a:r>
            <a:r>
              <a:rPr lang="en-US" sz="2800" b="1" dirty="0"/>
              <a:t>“what to do”</a:t>
            </a:r>
          </a:p>
          <a:p>
            <a:pPr lvl="1" indent="-365760"/>
            <a:r>
              <a:rPr lang="en-US" sz="2400" dirty="0"/>
              <a:t>OSHA 1910 Subpart I - Personal Protective Equipment</a:t>
            </a:r>
          </a:p>
          <a:p>
            <a:pPr lvl="1" indent="-365760"/>
            <a:r>
              <a:rPr lang="en-US" sz="2400" dirty="0"/>
              <a:t>Electrical safety</a:t>
            </a:r>
          </a:p>
          <a:p>
            <a:pPr lvl="2" indent="-274320"/>
            <a:r>
              <a:rPr lang="en-US" sz="2000" dirty="0"/>
              <a:t>OSHA 1910 Subpart S - Safeguarding of employees in their workplaces </a:t>
            </a:r>
          </a:p>
          <a:p>
            <a:pPr lvl="2" indent="-274320"/>
            <a:r>
              <a:rPr lang="en-US" sz="2000" dirty="0"/>
              <a:t>OSHA 1926 Subpart K - Safeguarding of employees involved in construction work</a:t>
            </a:r>
          </a:p>
          <a:p>
            <a:endParaRPr lang="en-US" sz="2800" dirty="0"/>
          </a:p>
        </p:txBody>
      </p:sp>
      <p:pic>
        <p:nvPicPr>
          <p:cNvPr id="7" name="Picture 6" descr="OSHA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1932" y="958736"/>
            <a:ext cx="1517577" cy="534834"/>
          </a:xfrm>
          <a:prstGeom prst="rect">
            <a:avLst/>
          </a:prstGeom>
        </p:spPr>
      </p:pic>
      <p:pic>
        <p:nvPicPr>
          <p:cNvPr id="2" name="Picture 1" descr="Picture of a person applying a lockout tagout lock to a DC combiner box."/>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2930" y="4279677"/>
            <a:ext cx="2985157" cy="2403061"/>
          </a:xfrm>
          <a:prstGeom prst="rect">
            <a:avLst/>
          </a:prstGeom>
          <a:ln w="19050"/>
        </p:spPr>
        <p:style>
          <a:lnRef idx="2">
            <a:schemeClr val="dk1"/>
          </a:lnRef>
          <a:fillRef idx="1">
            <a:schemeClr val="lt1"/>
          </a:fillRef>
          <a:effectRef idx="0">
            <a:schemeClr val="dk1"/>
          </a:effectRef>
          <a:fontRef idx="minor">
            <a:schemeClr val="dk1"/>
          </a:fontRef>
        </p:style>
      </p:pic>
      <p:pic>
        <p:nvPicPr>
          <p:cNvPr id="3" name="Picture 2" descr="Picture of a person with an arch flash helmet, balaclava, arch flash rated shirt and electrically insulating gloves while testing voltage in a disconnec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1998" y="4165043"/>
            <a:ext cx="3824630" cy="2549753"/>
          </a:xfrm>
          <a:prstGeom prst="rect">
            <a:avLst/>
          </a:prstGeom>
          <a:ln w="19050"/>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1534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A167-A269-46C9-8967-2FD375912057}"/>
              </a:ext>
            </a:extLst>
          </p:cNvPr>
          <p:cNvSpPr>
            <a:spLocks noGrp="1"/>
          </p:cNvSpPr>
          <p:nvPr>
            <p:ph type="ctrTitle"/>
          </p:nvPr>
        </p:nvSpPr>
        <p:spPr/>
        <p:txBody>
          <a:bodyPr/>
          <a:lstStyle/>
          <a:p>
            <a:r>
              <a:rPr lang="en-US" dirty="0"/>
              <a:t>LOTO: Hasps</a:t>
            </a:r>
          </a:p>
        </p:txBody>
      </p:sp>
      <p:sp>
        <p:nvSpPr>
          <p:cNvPr id="5" name="Rectangle 4"/>
          <p:cNvSpPr/>
          <p:nvPr/>
        </p:nvSpPr>
        <p:spPr>
          <a:xfrm>
            <a:off x="1916690" y="966661"/>
            <a:ext cx="5140757" cy="461665"/>
          </a:xfrm>
          <a:prstGeom prst="rect">
            <a:avLst/>
          </a:prstGeom>
        </p:spPr>
        <p:txBody>
          <a:bodyPr wrap="square">
            <a:spAutoFit/>
          </a:bodyPr>
          <a:lstStyle/>
          <a:p>
            <a:r>
              <a:rPr lang="en-US" dirty="0">
                <a:latin typeface="+mn-lt"/>
              </a:rPr>
              <a:t>Can be used by multiple technicians</a:t>
            </a:r>
          </a:p>
        </p:txBody>
      </p:sp>
      <p:pic>
        <p:nvPicPr>
          <p:cNvPr id="3" name="Picture 2" descr="Picture of a lockout tagout hasp applied to an AC disconnect with three locks in the hasp from three different peop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6489" y="1595217"/>
            <a:ext cx="2790201" cy="3821723"/>
          </a:xfrm>
          <a:prstGeom prst="rect">
            <a:avLst/>
          </a:prstGeom>
          <a:ln w="19050">
            <a:solidFill>
              <a:schemeClr val="tx1"/>
            </a:solidFill>
          </a:ln>
        </p:spPr>
      </p:pic>
      <p:pic>
        <p:nvPicPr>
          <p:cNvPr id="8" name="Picture 7" descr="Picture of a lockout tagout hasp.">
            <a:extLst>
              <a:ext uri="{FF2B5EF4-FFF2-40B4-BE49-F238E27FC236}">
                <a16:creationId xmlns:a16="http://schemas.microsoft.com/office/drawing/2014/main" id="{D1FBFE72-2DE2-4DEE-882E-635064496F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72650" y="1708220"/>
            <a:ext cx="1628839" cy="1992724"/>
          </a:xfrm>
          <a:prstGeom prst="rect">
            <a:avLst/>
          </a:prstGeom>
        </p:spPr>
      </p:pic>
      <p:pic>
        <p:nvPicPr>
          <p:cNvPr id="11" name="Picture 10" descr="Picture of a different type of lockout tagout hasp.">
            <a:extLst>
              <a:ext uri="{FF2B5EF4-FFF2-40B4-BE49-F238E27FC236}">
                <a16:creationId xmlns:a16="http://schemas.microsoft.com/office/drawing/2014/main" id="{FC400BB7-4E75-4409-8F35-02EE6CFEB2D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98583" y="4026560"/>
            <a:ext cx="1176094" cy="1864779"/>
          </a:xfrm>
          <a:prstGeom prst="rect">
            <a:avLst/>
          </a:prstGeom>
        </p:spPr>
      </p:pic>
      <p:pic>
        <p:nvPicPr>
          <p:cNvPr id="12" name="Picture 11" descr="Picture of a different type of lockout tagout hasp.">
            <a:extLst>
              <a:ext uri="{FF2B5EF4-FFF2-40B4-BE49-F238E27FC236}">
                <a16:creationId xmlns:a16="http://schemas.microsoft.com/office/drawing/2014/main" id="{32FBF487-D0EA-48F9-93BE-A970F1A5F0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001674" y="4925264"/>
            <a:ext cx="2329357" cy="983352"/>
          </a:xfrm>
          <a:prstGeom prst="rect">
            <a:avLst/>
          </a:prstGeom>
        </p:spPr>
      </p:pic>
      <p:pic>
        <p:nvPicPr>
          <p:cNvPr id="14" name="Picture 13" descr="Picture of a DC disconnect with a lockout tagout hasp applied and two locks on it from different users."/>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25275" y="1595217"/>
            <a:ext cx="2775378" cy="3931788"/>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75337" y="5767314"/>
            <a:ext cx="3383188" cy="830997"/>
          </a:xfrm>
          <a:prstGeom prst="rect">
            <a:avLst/>
          </a:prstGeom>
        </p:spPr>
        <p:txBody>
          <a:bodyPr wrap="square">
            <a:spAutoFit/>
          </a:bodyPr>
          <a:lstStyle/>
          <a:p>
            <a:pPr algn="ctr"/>
            <a:r>
              <a:rPr lang="en-US">
                <a:latin typeface="+mn-lt"/>
              </a:rPr>
              <a:t>Attaches to disconnects &amp; other equipment</a:t>
            </a:r>
          </a:p>
        </p:txBody>
      </p:sp>
    </p:spTree>
    <p:extLst>
      <p:ext uri="{BB962C8B-B14F-4D97-AF65-F5344CB8AC3E}">
        <p14:creationId xmlns:p14="http://schemas.microsoft.com/office/powerpoint/2010/main" val="2560509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0D26-0163-4753-B6BC-F18AA755BCC6}"/>
              </a:ext>
            </a:extLst>
          </p:cNvPr>
          <p:cNvSpPr>
            <a:spLocks noGrp="1"/>
          </p:cNvSpPr>
          <p:nvPr>
            <p:ph type="title"/>
          </p:nvPr>
        </p:nvSpPr>
        <p:spPr/>
        <p:txBody>
          <a:bodyPr/>
          <a:lstStyle/>
          <a:p>
            <a:r>
              <a:rPr lang="en-US" dirty="0"/>
              <a:t>LOTO: Circuit Breakers</a:t>
            </a:r>
          </a:p>
        </p:txBody>
      </p:sp>
      <p:sp>
        <p:nvSpPr>
          <p:cNvPr id="3" name="Content Placeholder 2">
            <a:extLst>
              <a:ext uri="{FF2B5EF4-FFF2-40B4-BE49-F238E27FC236}">
                <a16:creationId xmlns:a16="http://schemas.microsoft.com/office/drawing/2014/main" id="{3F9FC246-460D-46D6-954D-95CF9A2A1CCD}"/>
              </a:ext>
            </a:extLst>
          </p:cNvPr>
          <p:cNvSpPr>
            <a:spLocks noGrp="1"/>
          </p:cNvSpPr>
          <p:nvPr>
            <p:ph idx="4294967295"/>
          </p:nvPr>
        </p:nvSpPr>
        <p:spPr>
          <a:xfrm>
            <a:off x="4676980" y="3786724"/>
            <a:ext cx="3990571" cy="920750"/>
          </a:xfrm>
        </p:spPr>
        <p:txBody>
          <a:bodyPr/>
          <a:lstStyle/>
          <a:p>
            <a:pPr marL="0" indent="0" algn="ctr">
              <a:buNone/>
            </a:pPr>
            <a:r>
              <a:rPr lang="en-US" sz="2400" dirty="0"/>
              <a:t>Available LOTO for single &amp; multi-pole breakers</a:t>
            </a:r>
          </a:p>
        </p:txBody>
      </p:sp>
      <p:pic>
        <p:nvPicPr>
          <p:cNvPr id="5" name="Picture 4" descr="Picture of a lockout tagout device applied to a single pole breaker.">
            <a:extLst>
              <a:ext uri="{FF2B5EF4-FFF2-40B4-BE49-F238E27FC236}">
                <a16:creationId xmlns:a16="http://schemas.microsoft.com/office/drawing/2014/main" id="{226A493F-18B9-48B5-9BE9-AA5E9F5B5841}"/>
              </a:ext>
            </a:extLst>
          </p:cNvPr>
          <p:cNvPicPr>
            <a:picLocks noChangeAspect="1"/>
          </p:cNvPicPr>
          <p:nvPr/>
        </p:nvPicPr>
        <p:blipFill>
          <a:blip r:embed="rId3"/>
          <a:stretch>
            <a:fillRect/>
          </a:stretch>
        </p:blipFill>
        <p:spPr>
          <a:xfrm>
            <a:off x="188297" y="1445427"/>
            <a:ext cx="3086938" cy="1714312"/>
          </a:xfrm>
          <a:prstGeom prst="rect">
            <a:avLst/>
          </a:prstGeom>
          <a:ln w="19050">
            <a:solidFill>
              <a:schemeClr val="tx1"/>
            </a:solidFill>
          </a:ln>
        </p:spPr>
      </p:pic>
      <p:pic>
        <p:nvPicPr>
          <p:cNvPr id="6" name="Picture 5" descr="Picture of a lockout tagout device applied to a single pole breaker.">
            <a:extLst>
              <a:ext uri="{FF2B5EF4-FFF2-40B4-BE49-F238E27FC236}">
                <a16:creationId xmlns:a16="http://schemas.microsoft.com/office/drawing/2014/main" id="{69C86E1F-5DAD-49E1-ADD8-AD9D6E7833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1923" y="1071418"/>
            <a:ext cx="2670961" cy="2608588"/>
          </a:xfrm>
          <a:prstGeom prst="rect">
            <a:avLst/>
          </a:prstGeom>
          <a:ln w="19050">
            <a:solidFill>
              <a:schemeClr val="tx1"/>
            </a:solidFill>
          </a:ln>
        </p:spPr>
      </p:pic>
      <p:pic>
        <p:nvPicPr>
          <p:cNvPr id="16" name="Picture 15" descr="Picture of a lockout tagout device applied to a single pole breake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24888" y="1298469"/>
            <a:ext cx="2053970" cy="2092341"/>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pic>
        <p:nvPicPr>
          <p:cNvPr id="8" name="Picture 7" descr="Picture of a lockout tagout device applied to a single pole breake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4294" y="3917846"/>
            <a:ext cx="3766457" cy="264522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grpSp>
        <p:nvGrpSpPr>
          <p:cNvPr id="10" name="Group 9" descr="Picture of a lockout tagout device applied to a double pole breaker.">
            <a:extLst>
              <a:ext uri="{FF2B5EF4-FFF2-40B4-BE49-F238E27FC236}">
                <a16:creationId xmlns:a16="http://schemas.microsoft.com/office/drawing/2014/main" id="{211199F2-6537-4B56-B09E-97FF65B73F38}"/>
              </a:ext>
            </a:extLst>
          </p:cNvPr>
          <p:cNvGrpSpPr/>
          <p:nvPr/>
        </p:nvGrpSpPr>
        <p:grpSpPr>
          <a:xfrm>
            <a:off x="4544289" y="4818233"/>
            <a:ext cx="4405745" cy="1386545"/>
            <a:chOff x="4544291" y="4840572"/>
            <a:chExt cx="4405745" cy="1386545"/>
          </a:xfrm>
        </p:grpSpPr>
        <p:pic>
          <p:nvPicPr>
            <p:cNvPr id="12" name="Picture 11" descr="Picture of a lockout tagout device applied to a double pole breake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23526" y="4849808"/>
              <a:ext cx="1565566" cy="1377309"/>
            </a:xfrm>
            <a:prstGeom prst="rect">
              <a:avLst/>
            </a:prstGeom>
          </p:spPr>
        </p:pic>
        <p:pic>
          <p:nvPicPr>
            <p:cNvPr id="13" name="Picture 12" descr="Picture of a lockout tagout device applied to a double pole breake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62978" y="4840572"/>
              <a:ext cx="1487058" cy="1376218"/>
            </a:xfrm>
            <a:prstGeom prst="rect">
              <a:avLst/>
            </a:prstGeom>
          </p:spPr>
        </p:pic>
        <p:sp>
          <p:nvSpPr>
            <p:cNvPr id="14" name="Rectangle 13"/>
            <p:cNvSpPr/>
            <p:nvPr/>
          </p:nvSpPr>
          <p:spPr>
            <a:xfrm>
              <a:off x="4544291" y="4840573"/>
              <a:ext cx="4405745" cy="13762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icture of a lockout tagout device applied to a double pole breake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0800000">
              <a:off x="4560453" y="4997590"/>
              <a:ext cx="1341581" cy="1177634"/>
            </a:xfrm>
            <a:prstGeom prst="rect">
              <a:avLst/>
            </a:prstGeom>
          </p:spPr>
        </p:pic>
      </p:grpSp>
      <p:sp>
        <p:nvSpPr>
          <p:cNvPr id="9" name="Rectangle 8"/>
          <p:cNvSpPr/>
          <p:nvPr/>
        </p:nvSpPr>
        <p:spPr>
          <a:xfrm>
            <a:off x="4373692" y="6332242"/>
            <a:ext cx="4746941" cy="461665"/>
          </a:xfrm>
          <a:prstGeom prst="rect">
            <a:avLst/>
          </a:prstGeom>
        </p:spPr>
        <p:txBody>
          <a:bodyPr wrap="none">
            <a:spAutoFit/>
          </a:bodyPr>
          <a:lstStyle/>
          <a:p>
            <a:r>
              <a:rPr lang="en-US" dirty="0">
                <a:latin typeface="+mn-lt"/>
              </a:rPr>
              <a:t>Follow manufacturers instructions</a:t>
            </a:r>
          </a:p>
        </p:txBody>
      </p:sp>
    </p:spTree>
    <p:extLst>
      <p:ext uri="{BB962C8B-B14F-4D97-AF65-F5344CB8AC3E}">
        <p14:creationId xmlns:p14="http://schemas.microsoft.com/office/powerpoint/2010/main" val="1117461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defRPr/>
            </a:pPr>
            <a:r>
              <a:rPr lang="en-US" dirty="0">
                <a:ea typeface="MS PGothic" charset="0"/>
                <a:cs typeface="MS PGothic" charset="0"/>
              </a:rPr>
              <a:t>PV Source Circuit Lockout</a:t>
            </a:r>
            <a:endParaRPr lang="en-US" cap="small" dirty="0">
              <a:ea typeface="MS PGothic" charset="0"/>
              <a:cs typeface="MS PGothic" charset="0"/>
            </a:endParaRPr>
          </a:p>
        </p:txBody>
      </p:sp>
      <p:grpSp>
        <p:nvGrpSpPr>
          <p:cNvPr id="13" name="Group 12" descr="Icon of a string of ten solar modules connected in series with the positive and negative home run connectors identified as voltage hazards. "/>
          <p:cNvGrpSpPr/>
          <p:nvPr/>
        </p:nvGrpSpPr>
        <p:grpSpPr>
          <a:xfrm>
            <a:off x="843650" y="1321199"/>
            <a:ext cx="7204363" cy="1429768"/>
            <a:chOff x="3108960" y="2331720"/>
            <a:chExt cx="5298924" cy="1340525"/>
          </a:xfrm>
        </p:grpSpPr>
        <p:pic>
          <p:nvPicPr>
            <p:cNvPr id="14" name="Picture 13"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4552301" y="2388727"/>
              <a:ext cx="481114" cy="1283518"/>
            </a:xfrm>
            <a:prstGeom prst="rect">
              <a:avLst/>
            </a:prstGeom>
          </p:spPr>
        </p:pic>
        <p:pic>
          <p:nvPicPr>
            <p:cNvPr id="15" name="Picture 14"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4071188" y="2388727"/>
              <a:ext cx="481114" cy="1283518"/>
            </a:xfrm>
            <a:prstGeom prst="rect">
              <a:avLst/>
            </a:prstGeom>
          </p:spPr>
        </p:pic>
        <p:pic>
          <p:nvPicPr>
            <p:cNvPr id="16" name="Picture 15"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5033414" y="2388727"/>
              <a:ext cx="481114" cy="1283518"/>
            </a:xfrm>
            <a:prstGeom prst="rect">
              <a:avLst/>
            </a:prstGeom>
          </p:spPr>
        </p:pic>
        <p:pic>
          <p:nvPicPr>
            <p:cNvPr id="17" name="Picture 16"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5514527" y="2388727"/>
              <a:ext cx="481114" cy="1283518"/>
            </a:xfrm>
            <a:prstGeom prst="rect">
              <a:avLst/>
            </a:prstGeom>
          </p:spPr>
        </p:pic>
        <p:grpSp>
          <p:nvGrpSpPr>
            <p:cNvPr id="18" name="Group 17"/>
            <p:cNvGrpSpPr/>
            <p:nvPr/>
          </p:nvGrpSpPr>
          <p:grpSpPr>
            <a:xfrm>
              <a:off x="3461658" y="2372977"/>
              <a:ext cx="240609" cy="77576"/>
              <a:chOff x="1678820" y="1779984"/>
              <a:chExt cx="445143" cy="123808"/>
            </a:xfrm>
          </p:grpSpPr>
          <p:sp>
            <p:nvSpPr>
              <p:cNvPr id="59" name="Freeform: Shape 267"/>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0" name="Rectangle: Rounded Corners 268"/>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194559" y="2331720"/>
              <a:ext cx="52772" cy="120326"/>
              <a:chOff x="1184670" y="1714139"/>
              <a:chExt cx="97631" cy="192034"/>
            </a:xfrm>
          </p:grpSpPr>
          <p:cxnSp>
            <p:nvCxnSpPr>
              <p:cNvPr id="57" name="Straight Connector 56"/>
              <p:cNvCxnSpPr/>
              <p:nvPr/>
            </p:nvCxnSpPr>
            <p:spPr>
              <a:xfrm>
                <a:off x="1228724" y="1716881"/>
                <a:ext cx="0" cy="189292"/>
              </a:xfrm>
              <a:prstGeom prst="line">
                <a:avLst/>
              </a:prstGeom>
            </p:spPr>
            <p:style>
              <a:lnRef idx="2">
                <a:schemeClr val="dk1"/>
              </a:lnRef>
              <a:fillRef idx="0">
                <a:schemeClr val="dk1"/>
              </a:fillRef>
              <a:effectRef idx="1">
                <a:schemeClr val="dk1"/>
              </a:effectRef>
              <a:fontRef idx="minor">
                <a:schemeClr val="tx1"/>
              </a:fontRef>
            </p:style>
          </p:cxnSp>
          <p:sp>
            <p:nvSpPr>
              <p:cNvPr id="58" name="Rectangle: Top Corners Rounded 271"/>
              <p:cNvSpPr/>
              <p:nvPr/>
            </p:nvSpPr>
            <p:spPr>
              <a:xfrm rot="10800000">
                <a:off x="1184670" y="1714139"/>
                <a:ext cx="97631" cy="131690"/>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3108960" y="2388727"/>
              <a:ext cx="481114" cy="1283518"/>
            </a:xfrm>
            <a:prstGeom prst="rect">
              <a:avLst/>
            </a:prstGeom>
          </p:spPr>
        </p:pic>
        <p:pic>
          <p:nvPicPr>
            <p:cNvPr id="21" name="Picture 20"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3590074" y="2388727"/>
              <a:ext cx="481114" cy="1283518"/>
            </a:xfrm>
            <a:prstGeom prst="rect">
              <a:avLst/>
            </a:prstGeom>
          </p:spPr>
        </p:pic>
        <p:grpSp>
          <p:nvGrpSpPr>
            <p:cNvPr id="22" name="Group 21"/>
            <p:cNvGrpSpPr/>
            <p:nvPr/>
          </p:nvGrpSpPr>
          <p:grpSpPr>
            <a:xfrm>
              <a:off x="4911553" y="2372977"/>
              <a:ext cx="240609" cy="77576"/>
              <a:chOff x="1678820" y="1779984"/>
              <a:chExt cx="445143" cy="123808"/>
            </a:xfrm>
          </p:grpSpPr>
          <p:sp>
            <p:nvSpPr>
              <p:cNvPr id="55" name="Freeform: Shape 275"/>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6" name="Rectangle: Rounded Corners 276"/>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425239" y="2376413"/>
              <a:ext cx="240609" cy="77576"/>
              <a:chOff x="1678820" y="1779984"/>
              <a:chExt cx="445143" cy="123808"/>
            </a:xfrm>
          </p:grpSpPr>
          <p:sp>
            <p:nvSpPr>
              <p:cNvPr id="53" name="Freeform: Shape 278"/>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4" name="Rectangle: Rounded Corners 279"/>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942570" y="2375447"/>
              <a:ext cx="240609" cy="77576"/>
              <a:chOff x="1678820" y="1779984"/>
              <a:chExt cx="445143" cy="123808"/>
            </a:xfrm>
          </p:grpSpPr>
          <p:sp>
            <p:nvSpPr>
              <p:cNvPr id="51" name="Freeform: Shape 281"/>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2" name="Rectangle: Rounded Corners 282"/>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386773" y="2372977"/>
              <a:ext cx="240609" cy="77576"/>
              <a:chOff x="1678820" y="1779984"/>
              <a:chExt cx="445143" cy="123808"/>
            </a:xfrm>
          </p:grpSpPr>
          <p:sp>
            <p:nvSpPr>
              <p:cNvPr id="49" name="Freeform: Shape 284"/>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0" name="Rectangle: Rounded Corners 285"/>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6484063" y="2388726"/>
              <a:ext cx="481114" cy="1283518"/>
            </a:xfrm>
            <a:prstGeom prst="rect">
              <a:avLst/>
            </a:prstGeom>
          </p:spPr>
        </p:pic>
        <p:pic>
          <p:nvPicPr>
            <p:cNvPr id="27" name="Picture 26"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6002950" y="2388726"/>
              <a:ext cx="481114" cy="1283518"/>
            </a:xfrm>
            <a:prstGeom prst="rect">
              <a:avLst/>
            </a:prstGeom>
          </p:spPr>
        </p:pic>
        <p:pic>
          <p:nvPicPr>
            <p:cNvPr id="28" name="Picture 27"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6965176" y="2388726"/>
              <a:ext cx="481114" cy="1283518"/>
            </a:xfrm>
            <a:prstGeom prst="rect">
              <a:avLst/>
            </a:prstGeom>
          </p:spPr>
        </p:pic>
        <p:pic>
          <p:nvPicPr>
            <p:cNvPr id="29" name="Picture 28"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7446289" y="2388726"/>
              <a:ext cx="481114" cy="1283518"/>
            </a:xfrm>
            <a:prstGeom prst="rect">
              <a:avLst/>
            </a:prstGeom>
          </p:spPr>
        </p:pic>
        <p:grpSp>
          <p:nvGrpSpPr>
            <p:cNvPr id="30" name="Group 29"/>
            <p:cNvGrpSpPr/>
            <p:nvPr/>
          </p:nvGrpSpPr>
          <p:grpSpPr>
            <a:xfrm>
              <a:off x="6843315" y="2372976"/>
              <a:ext cx="240609" cy="77576"/>
              <a:chOff x="1678820" y="1779984"/>
              <a:chExt cx="445143" cy="123808"/>
            </a:xfrm>
          </p:grpSpPr>
          <p:sp>
            <p:nvSpPr>
              <p:cNvPr id="47" name="Freeform: Shape 294"/>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8" name="Rectangle: Rounded Corners 295"/>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357001" y="2376412"/>
              <a:ext cx="240609" cy="77576"/>
              <a:chOff x="1678820" y="1779984"/>
              <a:chExt cx="445143" cy="123808"/>
            </a:xfrm>
          </p:grpSpPr>
          <p:sp>
            <p:nvSpPr>
              <p:cNvPr id="45" name="Freeform: Shape 297"/>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6" name="Rectangle: Rounded Corners 298"/>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5874332" y="2375446"/>
              <a:ext cx="240609" cy="77576"/>
              <a:chOff x="1678820" y="1779984"/>
              <a:chExt cx="445143" cy="123808"/>
            </a:xfrm>
          </p:grpSpPr>
          <p:sp>
            <p:nvSpPr>
              <p:cNvPr id="43" name="Freeform: Shape 300"/>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4" name="Rectangle: Rounded Corners 301"/>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318535" y="2372976"/>
              <a:ext cx="240609" cy="77576"/>
              <a:chOff x="1678820" y="1779984"/>
              <a:chExt cx="445143" cy="123808"/>
            </a:xfrm>
          </p:grpSpPr>
          <p:sp>
            <p:nvSpPr>
              <p:cNvPr id="41" name="Freeform: Shape 303"/>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2" name="Rectangle: Rounded Corners 304"/>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descr="Icon of a string of ten solar modules connected in series with the positive and negative home run connectors identified as voltage hazard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7926770" y="2387868"/>
              <a:ext cx="481114" cy="1283518"/>
            </a:xfrm>
            <a:prstGeom prst="rect">
              <a:avLst/>
            </a:prstGeom>
          </p:spPr>
        </p:pic>
        <p:grpSp>
          <p:nvGrpSpPr>
            <p:cNvPr id="35" name="Group 34"/>
            <p:cNvGrpSpPr/>
            <p:nvPr/>
          </p:nvGrpSpPr>
          <p:grpSpPr>
            <a:xfrm>
              <a:off x="8256317" y="2331720"/>
              <a:ext cx="52772" cy="120326"/>
              <a:chOff x="1184670" y="1714139"/>
              <a:chExt cx="97631" cy="192034"/>
            </a:xfrm>
          </p:grpSpPr>
          <p:cxnSp>
            <p:nvCxnSpPr>
              <p:cNvPr id="39" name="Straight Connector 38"/>
              <p:cNvCxnSpPr/>
              <p:nvPr/>
            </p:nvCxnSpPr>
            <p:spPr>
              <a:xfrm>
                <a:off x="1228724" y="1716881"/>
                <a:ext cx="0" cy="189292"/>
              </a:xfrm>
              <a:prstGeom prst="line">
                <a:avLst/>
              </a:prstGeom>
            </p:spPr>
            <p:style>
              <a:lnRef idx="2">
                <a:schemeClr val="dk1"/>
              </a:lnRef>
              <a:fillRef idx="0">
                <a:schemeClr val="dk1"/>
              </a:fillRef>
              <a:effectRef idx="1">
                <a:schemeClr val="dk1"/>
              </a:effectRef>
              <a:fontRef idx="minor">
                <a:schemeClr val="tx1"/>
              </a:fontRef>
            </p:style>
          </p:cxnSp>
          <p:sp>
            <p:nvSpPr>
              <p:cNvPr id="40" name="Rectangle: Top Corners Rounded 308"/>
              <p:cNvSpPr/>
              <p:nvPr/>
            </p:nvSpPr>
            <p:spPr>
              <a:xfrm rot="10800000">
                <a:off x="1184670" y="1714139"/>
                <a:ext cx="97631" cy="131690"/>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799016" y="2372118"/>
              <a:ext cx="240609" cy="77576"/>
              <a:chOff x="1678820" y="1779984"/>
              <a:chExt cx="445143" cy="123808"/>
            </a:xfrm>
          </p:grpSpPr>
          <p:sp>
            <p:nvSpPr>
              <p:cNvPr id="37" name="Freeform: Shape 310"/>
              <p:cNvSpPr/>
              <p:nvPr/>
            </p:nvSpPr>
            <p:spPr>
              <a:xfrm>
                <a:off x="1678820" y="1826382"/>
                <a:ext cx="445143" cy="77410"/>
              </a:xfrm>
              <a:custGeom>
                <a:avLst/>
                <a:gdLst>
                  <a:gd name="connsiteX0" fmla="*/ 479699 w 520907"/>
                  <a:gd name="connsiteY0" fmla="*/ 79225 h 84063"/>
                  <a:gd name="connsiteX1" fmla="*/ 477280 w 520907"/>
                  <a:gd name="connsiteY1" fmla="*/ 9073 h 84063"/>
                  <a:gd name="connsiteX2" fmla="*/ 32175 w 520907"/>
                  <a:gd name="connsiteY2" fmla="*/ 9073 h 84063"/>
                  <a:gd name="connsiteX3" fmla="*/ 34594 w 520907"/>
                  <a:gd name="connsiteY3" fmla="*/ 84063 h 84063"/>
                  <a:gd name="connsiteX4" fmla="*/ 34594 w 520907"/>
                  <a:gd name="connsiteY4" fmla="*/ 84063 h 84063"/>
                  <a:gd name="connsiteX0" fmla="*/ 447524 w 488732"/>
                  <a:gd name="connsiteY0" fmla="*/ 79225 h 84063"/>
                  <a:gd name="connsiteX1" fmla="*/ 445105 w 488732"/>
                  <a:gd name="connsiteY1" fmla="*/ 9073 h 84063"/>
                  <a:gd name="connsiteX2" fmla="*/ 0 w 488732"/>
                  <a:gd name="connsiteY2" fmla="*/ 9073 h 84063"/>
                  <a:gd name="connsiteX3" fmla="*/ 2419 w 488732"/>
                  <a:gd name="connsiteY3" fmla="*/ 84063 h 84063"/>
                  <a:gd name="connsiteX4" fmla="*/ 2419 w 488732"/>
                  <a:gd name="connsiteY4" fmla="*/ 84063 h 84063"/>
                  <a:gd name="connsiteX0" fmla="*/ 447524 w 488732"/>
                  <a:gd name="connsiteY0" fmla="*/ 70152 h 74990"/>
                  <a:gd name="connsiteX1" fmla="*/ 445105 w 488732"/>
                  <a:gd name="connsiteY1" fmla="*/ 0 h 74990"/>
                  <a:gd name="connsiteX2" fmla="*/ 0 w 488732"/>
                  <a:gd name="connsiteY2" fmla="*/ 0 h 74990"/>
                  <a:gd name="connsiteX3" fmla="*/ 2419 w 488732"/>
                  <a:gd name="connsiteY3" fmla="*/ 74990 h 74990"/>
                  <a:gd name="connsiteX4" fmla="*/ 2419 w 488732"/>
                  <a:gd name="connsiteY4" fmla="*/ 74990 h 74990"/>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4" fmla="*/ 2419 w 447524"/>
                  <a:gd name="connsiteY4" fmla="*/ 74990 h 74990"/>
                  <a:gd name="connsiteX0" fmla="*/ 452362 w 452362"/>
                  <a:gd name="connsiteY0" fmla="*/ 70152 h 80544"/>
                  <a:gd name="connsiteX1" fmla="*/ 449943 w 452362"/>
                  <a:gd name="connsiteY1" fmla="*/ 0 h 80544"/>
                  <a:gd name="connsiteX2" fmla="*/ 4838 w 452362"/>
                  <a:gd name="connsiteY2" fmla="*/ 0 h 80544"/>
                  <a:gd name="connsiteX3" fmla="*/ 7257 w 452362"/>
                  <a:gd name="connsiteY3" fmla="*/ 74990 h 80544"/>
                  <a:gd name="connsiteX4" fmla="*/ 0 w 452362"/>
                  <a:gd name="connsiteY4" fmla="*/ 74990 h 80544"/>
                  <a:gd name="connsiteX0" fmla="*/ 447524 w 447524"/>
                  <a:gd name="connsiteY0" fmla="*/ 70152 h 74990"/>
                  <a:gd name="connsiteX1" fmla="*/ 445105 w 447524"/>
                  <a:gd name="connsiteY1" fmla="*/ 0 h 74990"/>
                  <a:gd name="connsiteX2" fmla="*/ 0 w 447524"/>
                  <a:gd name="connsiteY2" fmla="*/ 0 h 74990"/>
                  <a:gd name="connsiteX3" fmla="*/ 2419 w 447524"/>
                  <a:gd name="connsiteY3" fmla="*/ 74990 h 74990"/>
                  <a:gd name="connsiteX0" fmla="*/ 481128 w 481128"/>
                  <a:gd name="connsiteY0" fmla="*/ 76065 h 85742"/>
                  <a:gd name="connsiteX1" fmla="*/ 478709 w 481128"/>
                  <a:gd name="connsiteY1" fmla="*/ 5913 h 85742"/>
                  <a:gd name="connsiteX2" fmla="*/ 33604 w 481128"/>
                  <a:gd name="connsiteY2" fmla="*/ 5913 h 85742"/>
                  <a:gd name="connsiteX3" fmla="*/ 31185 w 481128"/>
                  <a:gd name="connsiteY3" fmla="*/ 85742 h 85742"/>
                  <a:gd name="connsiteX0" fmla="*/ 449943 w 449943"/>
                  <a:gd name="connsiteY0" fmla="*/ 76065 h 85742"/>
                  <a:gd name="connsiteX1" fmla="*/ 447524 w 449943"/>
                  <a:gd name="connsiteY1" fmla="*/ 5913 h 85742"/>
                  <a:gd name="connsiteX2" fmla="*/ 2419 w 449943"/>
                  <a:gd name="connsiteY2" fmla="*/ 5913 h 85742"/>
                  <a:gd name="connsiteX3" fmla="*/ 0 w 449943"/>
                  <a:gd name="connsiteY3" fmla="*/ 85742 h 85742"/>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80316 w 480316"/>
                  <a:gd name="connsiteY0" fmla="*/ 75887 h 83145"/>
                  <a:gd name="connsiteX1" fmla="*/ 477897 w 480316"/>
                  <a:gd name="connsiteY1" fmla="*/ 5735 h 83145"/>
                  <a:gd name="connsiteX2" fmla="*/ 32792 w 480316"/>
                  <a:gd name="connsiteY2" fmla="*/ 5735 h 83145"/>
                  <a:gd name="connsiteX3" fmla="*/ 32792 w 480316"/>
                  <a:gd name="connsiteY3" fmla="*/ 83145 h 83145"/>
                  <a:gd name="connsiteX0" fmla="*/ 447524 w 447524"/>
                  <a:gd name="connsiteY0" fmla="*/ 75887 h 83145"/>
                  <a:gd name="connsiteX1" fmla="*/ 445105 w 447524"/>
                  <a:gd name="connsiteY1" fmla="*/ 5735 h 83145"/>
                  <a:gd name="connsiteX2" fmla="*/ 0 w 447524"/>
                  <a:gd name="connsiteY2" fmla="*/ 5735 h 83145"/>
                  <a:gd name="connsiteX3" fmla="*/ 0 w 447524"/>
                  <a:gd name="connsiteY3" fmla="*/ 83145 h 83145"/>
                  <a:gd name="connsiteX0" fmla="*/ 447524 w 447524"/>
                  <a:gd name="connsiteY0" fmla="*/ 70152 h 77410"/>
                  <a:gd name="connsiteX1" fmla="*/ 445105 w 447524"/>
                  <a:gd name="connsiteY1" fmla="*/ 0 h 77410"/>
                  <a:gd name="connsiteX2" fmla="*/ 0 w 447524"/>
                  <a:gd name="connsiteY2" fmla="*/ 0 h 77410"/>
                  <a:gd name="connsiteX3" fmla="*/ 0 w 447524"/>
                  <a:gd name="connsiteY3" fmla="*/ 77410 h 77410"/>
                  <a:gd name="connsiteX0" fmla="*/ 445143 w 477909"/>
                  <a:gd name="connsiteY0" fmla="*/ 77905 h 82782"/>
                  <a:gd name="connsiteX1" fmla="*/ 445105 w 477909"/>
                  <a:gd name="connsiteY1" fmla="*/ 5372 h 82782"/>
                  <a:gd name="connsiteX2" fmla="*/ 0 w 477909"/>
                  <a:gd name="connsiteY2" fmla="*/ 5372 h 82782"/>
                  <a:gd name="connsiteX3" fmla="*/ 0 w 477909"/>
                  <a:gd name="connsiteY3" fmla="*/ 82782 h 82782"/>
                  <a:gd name="connsiteX0" fmla="*/ 445143 w 445143"/>
                  <a:gd name="connsiteY0" fmla="*/ 77905 h 82782"/>
                  <a:gd name="connsiteX1" fmla="*/ 445105 w 445143"/>
                  <a:gd name="connsiteY1" fmla="*/ 5372 h 82782"/>
                  <a:gd name="connsiteX2" fmla="*/ 0 w 445143"/>
                  <a:gd name="connsiteY2" fmla="*/ 5372 h 82782"/>
                  <a:gd name="connsiteX3" fmla="*/ 0 w 445143"/>
                  <a:gd name="connsiteY3" fmla="*/ 82782 h 82782"/>
                  <a:gd name="connsiteX0" fmla="*/ 445143 w 445143"/>
                  <a:gd name="connsiteY0" fmla="*/ 72533 h 77410"/>
                  <a:gd name="connsiteX1" fmla="*/ 445105 w 445143"/>
                  <a:gd name="connsiteY1" fmla="*/ 0 h 77410"/>
                  <a:gd name="connsiteX2" fmla="*/ 0 w 445143"/>
                  <a:gd name="connsiteY2" fmla="*/ 0 h 77410"/>
                  <a:gd name="connsiteX3" fmla="*/ 0 w 445143"/>
                  <a:gd name="connsiteY3" fmla="*/ 77410 h 77410"/>
                </a:gdLst>
                <a:ahLst/>
                <a:cxnLst>
                  <a:cxn ang="0">
                    <a:pos x="connsiteX0" y="connsiteY0"/>
                  </a:cxn>
                  <a:cxn ang="0">
                    <a:pos x="connsiteX1" y="connsiteY1"/>
                  </a:cxn>
                  <a:cxn ang="0">
                    <a:pos x="connsiteX2" y="connsiteY2"/>
                  </a:cxn>
                  <a:cxn ang="0">
                    <a:pos x="connsiteX3" y="connsiteY3"/>
                  </a:cxn>
                </a:cxnLst>
                <a:rect l="l" t="t" r="r" b="b"/>
                <a:pathLst>
                  <a:path w="445143" h="77410">
                    <a:moveTo>
                      <a:pt x="445143" y="72533"/>
                    </a:moveTo>
                    <a:cubicBezTo>
                      <a:pt x="445130" y="48355"/>
                      <a:pt x="445118" y="24178"/>
                      <a:pt x="445105" y="0"/>
                    </a:cubicBezTo>
                    <a:lnTo>
                      <a:pt x="0" y="0"/>
                    </a:lnTo>
                    <a:lnTo>
                      <a:pt x="0" y="7741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8" name="Rectangle: Rounded Corners 311"/>
              <p:cNvSpPr/>
              <p:nvPr/>
            </p:nvSpPr>
            <p:spPr>
              <a:xfrm>
                <a:off x="1784710" y="1779984"/>
                <a:ext cx="233362" cy="976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Rectangle 66"/>
          <p:cNvSpPr/>
          <p:nvPr/>
        </p:nvSpPr>
        <p:spPr>
          <a:xfrm>
            <a:off x="3429963" y="888677"/>
            <a:ext cx="2674046" cy="461665"/>
          </a:xfrm>
          <a:prstGeom prst="rect">
            <a:avLst/>
          </a:prstGeom>
        </p:spPr>
        <p:txBody>
          <a:bodyPr wrap="square">
            <a:spAutoFit/>
          </a:bodyPr>
          <a:lstStyle/>
          <a:p>
            <a:pPr algn="ctr"/>
            <a:r>
              <a:rPr lang="en-US" dirty="0">
                <a:latin typeface="+mn-lt"/>
              </a:rPr>
              <a:t>Voltage Hazard!</a:t>
            </a:r>
          </a:p>
        </p:txBody>
      </p:sp>
      <p:sp>
        <p:nvSpPr>
          <p:cNvPr id="8" name="Donut 7" descr="Icon of a string of ten solar modules connected in series with the positive and negative home run connectors identified as voltage hazards. "/>
          <p:cNvSpPr/>
          <p:nvPr/>
        </p:nvSpPr>
        <p:spPr>
          <a:xfrm>
            <a:off x="788396" y="1143755"/>
            <a:ext cx="398054" cy="415691"/>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sp>
        <p:nvSpPr>
          <p:cNvPr id="64" name="Donut 63" descr="Icon of a string of ten solar modules connected in series with the positive and negative home run connectors identified as voltage hazards. "/>
          <p:cNvSpPr/>
          <p:nvPr/>
        </p:nvSpPr>
        <p:spPr>
          <a:xfrm>
            <a:off x="7676551" y="1151737"/>
            <a:ext cx="398054" cy="415691"/>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cxnSp>
        <p:nvCxnSpPr>
          <p:cNvPr id="66" name="Straight Arrow Connector 65" descr="Icon of a string of ten solar modules connected in series with the positive and negative home run connectors identified as voltage hazards. "/>
          <p:cNvCxnSpPr/>
          <p:nvPr/>
        </p:nvCxnSpPr>
        <p:spPr>
          <a:xfrm flipH="1" flipV="1">
            <a:off x="1257549" y="1259262"/>
            <a:ext cx="2036888" cy="2392"/>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descr="Icon of a string of ten solar modules connected in series with the positive and negative home run connectors identified as voltage hazards. "/>
          <p:cNvCxnSpPr>
            <a:cxnSpLocks/>
          </p:cNvCxnSpPr>
          <p:nvPr/>
        </p:nvCxnSpPr>
        <p:spPr>
          <a:xfrm>
            <a:off x="6076476" y="1267607"/>
            <a:ext cx="1562639"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Picture of the back of a PV module showing the module leads and the touch safe connector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2374" y="2989213"/>
            <a:ext cx="1941602" cy="2913202"/>
          </a:xfrm>
          <a:prstGeom prst="rect">
            <a:avLst/>
          </a:prstGeom>
        </p:spPr>
      </p:pic>
      <p:sp>
        <p:nvSpPr>
          <p:cNvPr id="61" name="Rectangle 60"/>
          <p:cNvSpPr/>
          <p:nvPr/>
        </p:nvSpPr>
        <p:spPr>
          <a:xfrm>
            <a:off x="22892" y="5820559"/>
            <a:ext cx="2661654" cy="830997"/>
          </a:xfrm>
          <a:prstGeom prst="rect">
            <a:avLst/>
          </a:prstGeom>
        </p:spPr>
        <p:txBody>
          <a:bodyPr wrap="square">
            <a:spAutoFit/>
          </a:bodyPr>
          <a:lstStyle/>
          <a:p>
            <a:pPr algn="ctr"/>
            <a:r>
              <a:rPr lang="en-US" dirty="0">
                <a:latin typeface="+mn-lt"/>
              </a:rPr>
              <a:t>PV module w/ quick connectors</a:t>
            </a:r>
          </a:p>
        </p:txBody>
      </p:sp>
      <p:pic>
        <p:nvPicPr>
          <p:cNvPr id="9" name="Picture 8" descr="Picture of a lockout tagout device that is designed to lockout extension cords but works well on touch save connectors used on PV modul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8471" y="3406845"/>
            <a:ext cx="1649402" cy="1649402"/>
          </a:xfrm>
          <a:prstGeom prst="rect">
            <a:avLst/>
          </a:prstGeom>
        </p:spPr>
      </p:pic>
      <p:sp>
        <p:nvSpPr>
          <p:cNvPr id="2" name="Rectangle 1"/>
          <p:cNvSpPr/>
          <p:nvPr/>
        </p:nvSpPr>
        <p:spPr>
          <a:xfrm>
            <a:off x="3009854" y="5135078"/>
            <a:ext cx="2226671" cy="830997"/>
          </a:xfrm>
          <a:prstGeom prst="rect">
            <a:avLst/>
          </a:prstGeom>
        </p:spPr>
        <p:txBody>
          <a:bodyPr wrap="square">
            <a:spAutoFit/>
          </a:bodyPr>
          <a:lstStyle/>
          <a:p>
            <a:pPr algn="ctr"/>
            <a:r>
              <a:rPr lang="en-US" dirty="0">
                <a:latin typeface="+mn-lt"/>
              </a:rPr>
              <a:t>Extension cord lockout device</a:t>
            </a:r>
          </a:p>
        </p:txBody>
      </p:sp>
      <p:pic>
        <p:nvPicPr>
          <p:cNvPr id="4" name="Picture 3" descr="Picture of an extension cord lockout device applied to a module touch safe connecto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47971" y="3034476"/>
            <a:ext cx="1533110" cy="1183854"/>
          </a:xfrm>
          <a:prstGeom prst="rect">
            <a:avLst/>
          </a:prstGeom>
          <a:ln w="19050">
            <a:solidFill>
              <a:schemeClr val="tx1"/>
            </a:solidFill>
          </a:ln>
        </p:spPr>
      </p:pic>
      <p:pic>
        <p:nvPicPr>
          <p:cNvPr id="7" name="Picture 6" descr="Picture of two extension cord lockout devices used on two PV source circuit homerun connectors."/>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30836" y="4338732"/>
            <a:ext cx="2468566" cy="1321348"/>
          </a:xfrm>
          <a:prstGeom prst="rect">
            <a:avLst/>
          </a:prstGeom>
          <a:ln w="19050"/>
        </p:spPr>
        <p:style>
          <a:lnRef idx="2">
            <a:schemeClr val="dk1"/>
          </a:lnRef>
          <a:fillRef idx="1">
            <a:schemeClr val="lt1"/>
          </a:fillRef>
          <a:effectRef idx="0">
            <a:schemeClr val="dk1"/>
          </a:effectRef>
          <a:fontRef idx="minor">
            <a:schemeClr val="dk1"/>
          </a:fontRef>
        </p:style>
      </p:pic>
      <p:sp>
        <p:nvSpPr>
          <p:cNvPr id="3" name="Content Placeholder 2"/>
          <p:cNvSpPr>
            <a:spLocks noGrp="1"/>
          </p:cNvSpPr>
          <p:nvPr>
            <p:ph idx="4294967295"/>
          </p:nvPr>
        </p:nvSpPr>
        <p:spPr>
          <a:xfrm>
            <a:off x="5292675" y="5737156"/>
            <a:ext cx="3544887" cy="914400"/>
          </a:xfrm>
        </p:spPr>
        <p:txBody>
          <a:bodyPr>
            <a:noAutofit/>
          </a:bodyPr>
          <a:lstStyle/>
          <a:p>
            <a:pPr marL="0" indent="0" algn="ctr">
              <a:buNone/>
            </a:pPr>
            <a:r>
              <a:rPr lang="en-US" sz="2400" dirty="0"/>
              <a:t>LOTO applied to PV source circuit homeruns</a:t>
            </a:r>
          </a:p>
        </p:txBody>
      </p:sp>
    </p:spTree>
    <p:extLst>
      <p:ext uri="{BB962C8B-B14F-4D97-AF65-F5344CB8AC3E}">
        <p14:creationId xmlns:p14="http://schemas.microsoft.com/office/powerpoint/2010/main" val="5632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8" grpId="0" animBg="1"/>
      <p:bldP spid="6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0"/>
            <a:ext cx="9143999" cy="914401"/>
          </a:xfrm>
        </p:spPr>
        <p:txBody>
          <a:bodyPr/>
          <a:lstStyle/>
          <a:p>
            <a:pPr marL="90805" lvl="0">
              <a:spcBef>
                <a:spcPts val="600"/>
              </a:spcBef>
              <a:spcAft>
                <a:spcPts val="600"/>
              </a:spcAft>
            </a:pPr>
            <a:r>
              <a:rPr lang="en-US" dirty="0">
                <a:ea typeface="MS PGothic" charset="0"/>
                <a:cs typeface="MS PGothic" charset="0"/>
              </a:rPr>
              <a:t>PV Source Circuit Tagout</a:t>
            </a:r>
            <a:br>
              <a:rPr lang="en-US" dirty="0">
                <a:ea typeface="MS PGothic" charset="0"/>
                <a:cs typeface="MS PGothic" charset="0"/>
              </a:rPr>
            </a:br>
            <a:r>
              <a:rPr lang="en-US" sz="2000" i="1" cap="none" dirty="0">
                <a:ln>
                  <a:noFill/>
                </a:ln>
                <a:latin typeface="Tahoma" charset="0"/>
                <a:ea typeface="Tahoma" charset="0"/>
                <a:cs typeface="Tahoma" charset="0"/>
              </a:rPr>
              <a:t>OSHA 29 CFR 1910.333, NFPA 70E 120.4</a:t>
            </a:r>
            <a:endParaRPr lang="en-US" cap="small" dirty="0">
              <a:ea typeface="MS PGothic" charset="0"/>
              <a:cs typeface="MS PGothic" charset="0"/>
            </a:endParaRPr>
          </a:p>
        </p:txBody>
      </p:sp>
      <p:sp>
        <p:nvSpPr>
          <p:cNvPr id="11" name="Content Placeholder 2">
            <a:extLst>
              <a:ext uri="{FF2B5EF4-FFF2-40B4-BE49-F238E27FC236}">
                <a16:creationId xmlns:a16="http://schemas.microsoft.com/office/drawing/2014/main" id="{7B0768C3-AFCF-4519-8D2D-FCB8551BA3AD}"/>
              </a:ext>
            </a:extLst>
          </p:cNvPr>
          <p:cNvSpPr txBox="1">
            <a:spLocks/>
          </p:cNvSpPr>
          <p:nvPr/>
        </p:nvSpPr>
        <p:spPr>
          <a:xfrm>
            <a:off x="0" y="944394"/>
            <a:ext cx="6089904" cy="553382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dirty="0" err="1"/>
              <a:t>Tagout</a:t>
            </a:r>
            <a:r>
              <a:rPr lang="en-US" dirty="0"/>
              <a:t> without lock</a:t>
            </a:r>
          </a:p>
          <a:p>
            <a:pPr lvl="1">
              <a:spcAft>
                <a:spcPts val="600"/>
              </a:spcAft>
            </a:pPr>
            <a:r>
              <a:rPr lang="en-US" dirty="0"/>
              <a:t>Permitted by OSHA if lock cannot be applied or if employer can demonstrate tag provides safety equivalent of a lock</a:t>
            </a:r>
          </a:p>
          <a:p>
            <a:pPr lvl="1">
              <a:spcAft>
                <a:spcPts val="600"/>
              </a:spcAft>
            </a:pPr>
            <a:r>
              <a:rPr lang="en-US" dirty="0"/>
              <a:t>Additional safety measure required</a:t>
            </a:r>
          </a:p>
          <a:p>
            <a:pPr lvl="2">
              <a:spcAft>
                <a:spcPts val="600"/>
              </a:spcAft>
            </a:pPr>
            <a:r>
              <a:rPr lang="en-US" dirty="0"/>
              <a:t>Removal of isolating fuses</a:t>
            </a:r>
          </a:p>
          <a:p>
            <a:pPr lvl="2">
              <a:spcAft>
                <a:spcPts val="600"/>
              </a:spcAft>
            </a:pPr>
            <a:r>
              <a:rPr lang="en-US" dirty="0"/>
              <a:t>Opening an additional isolating disconnect </a:t>
            </a:r>
          </a:p>
        </p:txBody>
      </p:sp>
      <p:pic>
        <p:nvPicPr>
          <p:cNvPr id="8" name="Picture 7" descr="Picture of MC4 male and female touch safe connectors.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48625" y="1047982"/>
            <a:ext cx="2347171" cy="796058"/>
          </a:xfrm>
          <a:prstGeom prst="rect">
            <a:avLst/>
          </a:prstGeom>
        </p:spPr>
      </p:pic>
      <p:pic>
        <p:nvPicPr>
          <p:cNvPr id="6" name="Picture 5" descr="Picture of a dummy quick connector used on a PV source circuit with a tag indicating that the tagout device shouldn't be remov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7658" y="1985291"/>
            <a:ext cx="2268138" cy="1436040"/>
          </a:xfrm>
          <a:prstGeom prst="rect">
            <a:avLst/>
          </a:prstGeom>
          <a:ln w="19050">
            <a:solidFill>
              <a:schemeClr val="tx1"/>
            </a:solidFill>
          </a:ln>
        </p:spPr>
      </p:pic>
      <p:sp>
        <p:nvSpPr>
          <p:cNvPr id="7" name="Rectangle 6"/>
          <p:cNvSpPr/>
          <p:nvPr/>
        </p:nvSpPr>
        <p:spPr>
          <a:xfrm>
            <a:off x="6427658" y="3411247"/>
            <a:ext cx="2268138" cy="584775"/>
          </a:xfrm>
          <a:prstGeom prst="rect">
            <a:avLst/>
          </a:prstGeom>
        </p:spPr>
        <p:txBody>
          <a:bodyPr wrap="square">
            <a:spAutoFit/>
          </a:bodyPr>
          <a:lstStyle/>
          <a:p>
            <a:pPr algn="ctr"/>
            <a:r>
              <a:rPr lang="en-US" sz="1600" dirty="0">
                <a:latin typeface="+mn-lt"/>
              </a:rPr>
              <a:t>Dummy quick-connect </a:t>
            </a:r>
            <a:br>
              <a:rPr lang="en-US" sz="1600" dirty="0">
                <a:latin typeface="+mn-lt"/>
              </a:rPr>
            </a:br>
            <a:r>
              <a:rPr lang="en-US" sz="1600" dirty="0">
                <a:latin typeface="+mn-lt"/>
              </a:rPr>
              <a:t>w/ tag out</a:t>
            </a:r>
          </a:p>
        </p:txBody>
      </p:sp>
      <p:pic>
        <p:nvPicPr>
          <p:cNvPr id="2" name="Picture 1" descr="Picture of a DC combiner box with the fuses remove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651739" y="4464779"/>
            <a:ext cx="2641711" cy="191439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
        <p:nvSpPr>
          <p:cNvPr id="10" name="Rectangle 9"/>
          <p:cNvSpPr/>
          <p:nvPr/>
        </p:nvSpPr>
        <p:spPr>
          <a:xfrm>
            <a:off x="5404439" y="5133077"/>
            <a:ext cx="1498255" cy="830997"/>
          </a:xfrm>
          <a:prstGeom prst="rect">
            <a:avLst/>
          </a:prstGeom>
        </p:spPr>
        <p:txBody>
          <a:bodyPr wrap="square">
            <a:spAutoFit/>
          </a:bodyPr>
          <a:lstStyle/>
          <a:p>
            <a:pPr algn="ctr"/>
            <a:r>
              <a:rPr lang="en-US" sz="1600" dirty="0">
                <a:latin typeface="+mn-lt"/>
              </a:rPr>
              <a:t>PV combiner boxes with fuses removed</a:t>
            </a:r>
          </a:p>
        </p:txBody>
      </p:sp>
    </p:spTree>
    <p:extLst>
      <p:ext uri="{BB962C8B-B14F-4D97-AF65-F5344CB8AC3E}">
        <p14:creationId xmlns:p14="http://schemas.microsoft.com/office/powerpoint/2010/main" val="150078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011CD8-0C74-49E1-8382-9B29C0608F94}"/>
              </a:ext>
            </a:extLst>
          </p:cNvPr>
          <p:cNvSpPr>
            <a:spLocks noGrp="1"/>
          </p:cNvSpPr>
          <p:nvPr>
            <p:ph type="title"/>
          </p:nvPr>
        </p:nvSpPr>
        <p:spPr>
          <a:xfrm>
            <a:off x="0" y="-20965"/>
            <a:ext cx="9143999" cy="914400"/>
          </a:xfrm>
        </p:spPr>
        <p:txBody>
          <a:bodyPr/>
          <a:lstStyle/>
          <a:p>
            <a:r>
              <a:rPr lang="en-US" sz="3600" dirty="0"/>
              <a:t>LOTO Applied: PV Array Management</a:t>
            </a:r>
          </a:p>
        </p:txBody>
      </p:sp>
      <p:sp>
        <p:nvSpPr>
          <p:cNvPr id="12" name="Rectangle 11"/>
          <p:cNvSpPr/>
          <p:nvPr/>
        </p:nvSpPr>
        <p:spPr>
          <a:xfrm>
            <a:off x="68963" y="973036"/>
            <a:ext cx="8868009" cy="1107996"/>
          </a:xfrm>
          <a:prstGeom prst="rect">
            <a:avLst/>
          </a:prstGeom>
        </p:spPr>
        <p:txBody>
          <a:bodyPr wrap="square">
            <a:spAutoFit/>
          </a:bodyPr>
          <a:lstStyle/>
          <a:p>
            <a:pPr marL="456565" lvl="0" indent="-457200">
              <a:spcBef>
                <a:spcPts val="600"/>
              </a:spcBef>
              <a:spcAft>
                <a:spcPts val="600"/>
              </a:spcAft>
              <a:buFont typeface="ZapfDingbatsITC" charset="0"/>
              <a:buChar char="✸"/>
            </a:pPr>
            <a:r>
              <a:rPr lang="en-US" sz="2800" dirty="0">
                <a:solidFill>
                  <a:prstClr val="black"/>
                </a:solidFill>
                <a:latin typeface="Tahoma" charset="0"/>
                <a:ea typeface="Tahoma" charset="0"/>
                <a:cs typeface="Tahoma" charset="0"/>
              </a:rPr>
              <a:t>Install PV modules &amp; make series connections</a:t>
            </a:r>
          </a:p>
          <a:p>
            <a:pPr marL="456565" lvl="0" indent="-457200">
              <a:spcBef>
                <a:spcPts val="600"/>
              </a:spcBef>
              <a:spcAft>
                <a:spcPts val="600"/>
              </a:spcAft>
              <a:buFont typeface="ZapfDingbatsITC" charset="0"/>
              <a:buChar char="✸"/>
            </a:pPr>
            <a:r>
              <a:rPr lang="en-US" sz="2800" dirty="0">
                <a:solidFill>
                  <a:prstClr val="black"/>
                </a:solidFill>
                <a:latin typeface="Tahoma" charset="0"/>
                <a:ea typeface="Tahoma" charset="0"/>
                <a:cs typeface="Tahoma" charset="0"/>
              </a:rPr>
              <a:t>Apply LOTO to isolate the PV power source</a:t>
            </a:r>
          </a:p>
        </p:txBody>
      </p:sp>
      <p:pic>
        <p:nvPicPr>
          <p:cNvPr id="3" name="Picture 2" descr="Diagram of a PV array with two strings of ten modules wired in series and a junction box. The homeruns between the array and junction box are disconnected and lockout tagout devices have been applied to both the array and junction box touch safe connectors.">
            <a:extLst>
              <a:ext uri="{FF2B5EF4-FFF2-40B4-BE49-F238E27FC236}">
                <a16:creationId xmlns:a16="http://schemas.microsoft.com/office/drawing/2014/main" id="{AC96D68F-C6D2-4489-A1AA-D47360D147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399" y="2575695"/>
            <a:ext cx="8205927" cy="3548180"/>
          </a:xfrm>
          <a:prstGeom prst="rect">
            <a:avLst/>
          </a:prstGeom>
        </p:spPr>
      </p:pic>
      <p:sp>
        <p:nvSpPr>
          <p:cNvPr id="308" name="TextBox 307"/>
          <p:cNvSpPr txBox="1"/>
          <p:nvPr/>
        </p:nvSpPr>
        <p:spPr>
          <a:xfrm>
            <a:off x="59972" y="2273251"/>
            <a:ext cx="1788915" cy="1077218"/>
          </a:xfrm>
          <a:prstGeom prst="rect">
            <a:avLst/>
          </a:prstGeom>
          <a:noFill/>
        </p:spPr>
        <p:txBody>
          <a:bodyPr wrap="square" rtlCol="0">
            <a:spAutoFit/>
          </a:bodyPr>
          <a:lstStyle/>
          <a:p>
            <a:r>
              <a:rPr lang="en-US" sz="1600" dirty="0">
                <a:latin typeface="Tahoma"/>
                <a:cs typeface="Tahoma"/>
              </a:rPr>
              <a:t>LOTO applied to ensure worker is not exposed to power source.</a:t>
            </a:r>
          </a:p>
        </p:txBody>
      </p:sp>
      <p:cxnSp>
        <p:nvCxnSpPr>
          <p:cNvPr id="329" name="Straight Arrow Connector 328" descr="Arrow highlighting that lockout tagout should be applied to the quick connectors on the junction box side of a PV source circuit. "/>
          <p:cNvCxnSpPr/>
          <p:nvPr/>
        </p:nvCxnSpPr>
        <p:spPr>
          <a:xfrm>
            <a:off x="1718575" y="2675124"/>
            <a:ext cx="524541" cy="481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8" name="TextBox 327"/>
          <p:cNvSpPr txBox="1"/>
          <p:nvPr/>
        </p:nvSpPr>
        <p:spPr>
          <a:xfrm>
            <a:off x="1619633" y="5372235"/>
            <a:ext cx="1793290" cy="1077218"/>
          </a:xfrm>
          <a:prstGeom prst="rect">
            <a:avLst/>
          </a:prstGeom>
          <a:noFill/>
        </p:spPr>
        <p:txBody>
          <a:bodyPr wrap="square" rtlCol="0">
            <a:spAutoFit/>
          </a:bodyPr>
          <a:lstStyle/>
          <a:p>
            <a:r>
              <a:rPr lang="en-US" sz="1600" dirty="0">
                <a:latin typeface="Tahoma"/>
                <a:cs typeface="Tahoma"/>
              </a:rPr>
              <a:t>LOTO applied to prevent wiring mistakes, such as short circuit.</a:t>
            </a:r>
          </a:p>
        </p:txBody>
      </p:sp>
      <p:cxnSp>
        <p:nvCxnSpPr>
          <p:cNvPr id="309" name="Straight Arrow Connector 308" descr="Arrow highlighting that lockout tagout should be applied to the array side quick connectors on a PV source circuit."/>
          <p:cNvCxnSpPr/>
          <p:nvPr/>
        </p:nvCxnSpPr>
        <p:spPr>
          <a:xfrm flipV="1">
            <a:off x="2727957" y="4901807"/>
            <a:ext cx="443509" cy="4253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286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45E80F-AFD8-4E77-81B0-954CA4E06547}"/>
              </a:ext>
            </a:extLst>
          </p:cNvPr>
          <p:cNvSpPr>
            <a:spLocks noGrp="1"/>
          </p:cNvSpPr>
          <p:nvPr>
            <p:ph type="title"/>
          </p:nvPr>
        </p:nvSpPr>
        <p:spPr>
          <a:xfrm>
            <a:off x="1" y="0"/>
            <a:ext cx="9143999" cy="914400"/>
          </a:xfrm>
        </p:spPr>
        <p:txBody>
          <a:bodyPr/>
          <a:lstStyle/>
          <a:p>
            <a:r>
              <a:rPr lang="en-US" sz="3600" dirty="0"/>
              <a:t>Grid Connected: LOTO Considerations</a:t>
            </a:r>
          </a:p>
        </p:txBody>
      </p:sp>
      <p:sp>
        <p:nvSpPr>
          <p:cNvPr id="38" name="Rectangle 37"/>
          <p:cNvSpPr/>
          <p:nvPr/>
        </p:nvSpPr>
        <p:spPr>
          <a:xfrm>
            <a:off x="106219" y="1076311"/>
            <a:ext cx="8830655" cy="1614032"/>
          </a:xfrm>
          <a:prstGeom prst="rect">
            <a:avLst/>
          </a:prstGeom>
        </p:spPr>
        <p:txBody>
          <a:bodyPr wrap="square">
            <a:spAutoFit/>
          </a:bodyPr>
          <a:lstStyle/>
          <a:p>
            <a:pPr marL="456565" lvl="0" indent="-457200">
              <a:lnSpc>
                <a:spcPct val="120000"/>
              </a:lnSpc>
              <a:spcBef>
                <a:spcPts val="600"/>
              </a:spcBef>
              <a:buFont typeface="ZapfDingbatsITC" charset="0"/>
              <a:buChar char="✸"/>
            </a:pPr>
            <a:r>
              <a:rPr lang="en-US" sz="2200" dirty="0">
                <a:solidFill>
                  <a:prstClr val="black"/>
                </a:solidFill>
                <a:latin typeface="Tahoma" charset="0"/>
                <a:ea typeface="Tahoma" charset="0"/>
                <a:cs typeface="Tahoma" charset="0"/>
              </a:rPr>
              <a:t>Grid-direct PV system (no energy storage)</a:t>
            </a:r>
          </a:p>
          <a:p>
            <a:pPr marL="731520" lvl="1" indent="-365760">
              <a:lnSpc>
                <a:spcPct val="120000"/>
              </a:lnSpc>
              <a:spcBef>
                <a:spcPts val="600"/>
              </a:spcBef>
              <a:buClr>
                <a:srgbClr val="317840"/>
              </a:buClr>
              <a:buFont typeface="ZapfDingbatsITC" charset="0"/>
              <a:buChar char="✧"/>
            </a:pPr>
            <a:r>
              <a:rPr lang="en-US" sz="1800" dirty="0">
                <a:solidFill>
                  <a:prstClr val="black"/>
                </a:solidFill>
                <a:latin typeface="Tahoma" charset="0"/>
                <a:ea typeface="Tahoma" charset="0"/>
                <a:cs typeface="Tahoma" charset="0"/>
              </a:rPr>
              <a:t>Inverter is not a power source</a:t>
            </a:r>
          </a:p>
          <a:p>
            <a:pPr marL="731520" lvl="1" indent="-365760">
              <a:lnSpc>
                <a:spcPct val="120000"/>
              </a:lnSpc>
              <a:spcBef>
                <a:spcPts val="600"/>
              </a:spcBef>
              <a:buClr>
                <a:srgbClr val="317840"/>
              </a:buClr>
              <a:buFont typeface="ZapfDingbatsITC" charset="0"/>
              <a:buChar char="✧"/>
            </a:pPr>
            <a:r>
              <a:rPr lang="en-US" sz="1800" dirty="0">
                <a:solidFill>
                  <a:prstClr val="black"/>
                </a:solidFill>
                <a:latin typeface="Tahoma" charset="0"/>
                <a:ea typeface="Tahoma" charset="0"/>
                <a:cs typeface="Tahoma" charset="0"/>
              </a:rPr>
              <a:t>Utility grid must be present for inverter to operate – no power from inverter when grid is isolated</a:t>
            </a:r>
          </a:p>
        </p:txBody>
      </p:sp>
      <p:sp>
        <p:nvSpPr>
          <p:cNvPr id="93" name="TextBox 35"/>
          <p:cNvSpPr txBox="1"/>
          <p:nvPr/>
        </p:nvSpPr>
        <p:spPr>
          <a:xfrm>
            <a:off x="3334833" y="3089330"/>
            <a:ext cx="413133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lgn="ctr"/>
            <a:r>
              <a:rPr lang="en-US" sz="1600" b="1" dirty="0">
                <a:latin typeface="Tahoma"/>
                <a:cs typeface="Tahoma"/>
              </a:rPr>
              <a:t>No grid = No AC power from inverter</a:t>
            </a:r>
          </a:p>
        </p:txBody>
      </p:sp>
      <p:grpSp>
        <p:nvGrpSpPr>
          <p:cNvPr id="44" name="Group 43" descr="Icon of a PV array."/>
          <p:cNvGrpSpPr/>
          <p:nvPr/>
        </p:nvGrpSpPr>
        <p:grpSpPr>
          <a:xfrm>
            <a:off x="122717" y="3695711"/>
            <a:ext cx="1797648" cy="1243118"/>
            <a:chOff x="204893" y="3129692"/>
            <a:chExt cx="2068593" cy="1489779"/>
          </a:xfrm>
        </p:grpSpPr>
        <p:pic>
          <p:nvPicPr>
            <p:cNvPr id="45" name="Picture 44" descr="Icon of a PV arra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893" y="3129692"/>
              <a:ext cx="690002" cy="1489779"/>
            </a:xfrm>
            <a:prstGeom prst="rect">
              <a:avLst/>
            </a:prstGeom>
          </p:spPr>
        </p:pic>
        <p:pic>
          <p:nvPicPr>
            <p:cNvPr id="46" name="Picture 45" descr="Icon of a PV arra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005" y="3129692"/>
              <a:ext cx="690002" cy="1489779"/>
            </a:xfrm>
            <a:prstGeom prst="rect">
              <a:avLst/>
            </a:prstGeom>
          </p:spPr>
        </p:pic>
        <p:pic>
          <p:nvPicPr>
            <p:cNvPr id="47" name="Picture 46" descr="Icon of a PV arra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3484" y="3129692"/>
              <a:ext cx="690002" cy="1489779"/>
            </a:xfrm>
            <a:prstGeom prst="rect">
              <a:avLst/>
            </a:prstGeom>
          </p:spPr>
        </p:pic>
      </p:grpSp>
      <p:sp>
        <p:nvSpPr>
          <p:cNvPr id="57" name="Text Box 4"/>
          <p:cNvSpPr txBox="1">
            <a:spLocks noChangeArrowheads="1"/>
          </p:cNvSpPr>
          <p:nvPr/>
        </p:nvSpPr>
        <p:spPr bwMode="auto">
          <a:xfrm>
            <a:off x="622021" y="3961309"/>
            <a:ext cx="790114"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sz="1800" dirty="0">
                <a:latin typeface="Tahoma" pitchFamily="34" charset="0"/>
                <a:ea typeface="Tahoma" pitchFamily="34" charset="0"/>
                <a:cs typeface="Tahoma" pitchFamily="34" charset="0"/>
              </a:rPr>
              <a:t>PV</a:t>
            </a:r>
            <a:r>
              <a:rPr lang="en-US" sz="1800" dirty="0">
                <a:solidFill>
                  <a:schemeClr val="bg1"/>
                </a:solidFill>
                <a:latin typeface="Tahoma" pitchFamily="34" charset="0"/>
                <a:ea typeface="Tahoma" pitchFamily="34" charset="0"/>
                <a:cs typeface="Tahoma" pitchFamily="34" charset="0"/>
              </a:rPr>
              <a:t> </a:t>
            </a:r>
            <a:r>
              <a:rPr lang="en-US" sz="1800" dirty="0">
                <a:latin typeface="Tahoma" pitchFamily="34" charset="0"/>
                <a:ea typeface="Tahoma" pitchFamily="34" charset="0"/>
                <a:cs typeface="Tahoma" pitchFamily="34" charset="0"/>
              </a:rPr>
              <a:t>Array</a:t>
            </a:r>
          </a:p>
        </p:txBody>
      </p:sp>
      <p:pic>
        <p:nvPicPr>
          <p:cNvPr id="43" name="Picture 23" descr="Arrow indicating that DC power flows in one direction from the PV array to the inver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7678" y="4202645"/>
            <a:ext cx="658064" cy="301396"/>
          </a:xfrm>
          <a:prstGeom prst="rect">
            <a:avLst/>
          </a:prstGeom>
          <a:noFill/>
          <a:ln w="9525">
            <a:noFill/>
            <a:miter lim="800000"/>
            <a:headEnd/>
            <a:tailEnd/>
          </a:ln>
        </p:spPr>
      </p:pic>
      <p:pic>
        <p:nvPicPr>
          <p:cNvPr id="41" name="Picture 40" descr="A screen shot of a computer&#10;&#10;Description generated with high confidence">
            <a:extLst>
              <a:ext uri="{FF2B5EF4-FFF2-40B4-BE49-F238E27FC236}">
                <a16:creationId xmlns:a16="http://schemas.microsoft.com/office/drawing/2014/main" id="{61000656-0F75-4549-873C-13897D8BDF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5213" y="3708990"/>
            <a:ext cx="1220601" cy="881195"/>
          </a:xfrm>
          <a:prstGeom prst="rect">
            <a:avLst/>
          </a:prstGeom>
        </p:spPr>
      </p:pic>
      <p:sp>
        <p:nvSpPr>
          <p:cNvPr id="40" name="Text Box 4"/>
          <p:cNvSpPr txBox="1">
            <a:spLocks noChangeArrowheads="1"/>
          </p:cNvSpPr>
          <p:nvPr/>
        </p:nvSpPr>
        <p:spPr bwMode="auto">
          <a:xfrm>
            <a:off x="2494954" y="4578108"/>
            <a:ext cx="145408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ts val="300"/>
              </a:spcBef>
            </a:pPr>
            <a:r>
              <a:rPr lang="en-US" sz="1800" dirty="0">
                <a:latin typeface="Tahoma" pitchFamily="34" charset="0"/>
                <a:ea typeface="Tahoma" pitchFamily="34" charset="0"/>
                <a:cs typeface="Tahoma" pitchFamily="34" charset="0"/>
              </a:rPr>
              <a:t>Inverter</a:t>
            </a:r>
          </a:p>
        </p:txBody>
      </p:sp>
      <p:pic>
        <p:nvPicPr>
          <p:cNvPr id="61" name="Picture 43" descr="Arrow indicating that AC power flows in one direction from the inverter to the AC service panel."/>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9626" t="3138" b="-1"/>
          <a:stretch/>
        </p:blipFill>
        <p:spPr bwMode="auto">
          <a:xfrm>
            <a:off x="3890797" y="4226067"/>
            <a:ext cx="646759" cy="311640"/>
          </a:xfrm>
          <a:prstGeom prst="rect">
            <a:avLst/>
          </a:prstGeom>
          <a:noFill/>
          <a:ln w="9525">
            <a:noFill/>
            <a:miter lim="800000"/>
            <a:headEnd/>
            <a:tailEnd/>
          </a:ln>
        </p:spPr>
      </p:pic>
      <p:pic>
        <p:nvPicPr>
          <p:cNvPr id="42" name="Picture 41" descr="A close up of a sign&#10;&#10;Description generated with high confidence">
            <a:extLst>
              <a:ext uri="{FF2B5EF4-FFF2-40B4-BE49-F238E27FC236}">
                <a16:creationId xmlns:a16="http://schemas.microsoft.com/office/drawing/2014/main" id="{42942500-B9BA-44C8-AE2D-77D9765534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56564" y="3667227"/>
            <a:ext cx="843934" cy="1228524"/>
          </a:xfrm>
          <a:prstGeom prst="rect">
            <a:avLst/>
          </a:prstGeom>
        </p:spPr>
      </p:pic>
      <p:sp>
        <p:nvSpPr>
          <p:cNvPr id="84" name="Text Box 4"/>
          <p:cNvSpPr txBox="1">
            <a:spLocks noChangeArrowheads="1"/>
          </p:cNvSpPr>
          <p:nvPr/>
        </p:nvSpPr>
        <p:spPr bwMode="auto">
          <a:xfrm>
            <a:off x="4083477" y="4916642"/>
            <a:ext cx="1755645" cy="68480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ts val="300"/>
              </a:spcBef>
            </a:pPr>
            <a:r>
              <a:rPr lang="en-US" sz="1800" dirty="0">
                <a:latin typeface="Tahoma" pitchFamily="34" charset="0"/>
                <a:ea typeface="Tahoma" pitchFamily="34" charset="0"/>
                <a:cs typeface="Tahoma" pitchFamily="34" charset="0"/>
              </a:rPr>
              <a:t>AC </a:t>
            </a:r>
          </a:p>
          <a:p>
            <a:pPr algn="ctr" eaLnBrk="1" hangingPunct="1">
              <a:spcBef>
                <a:spcPts val="300"/>
              </a:spcBef>
            </a:pPr>
            <a:r>
              <a:rPr lang="en-US" sz="1800" dirty="0">
                <a:latin typeface="Tahoma" pitchFamily="34" charset="0"/>
                <a:ea typeface="Tahoma" pitchFamily="34" charset="0"/>
                <a:cs typeface="Tahoma" pitchFamily="34" charset="0"/>
              </a:rPr>
              <a:t>Service Panel </a:t>
            </a:r>
          </a:p>
        </p:txBody>
      </p:sp>
      <p:pic>
        <p:nvPicPr>
          <p:cNvPr id="60" name="Picture 37" descr="Arrow indicating that AC power flows in either direction between the AC service panel and the utility met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85482" y="4202645"/>
            <a:ext cx="1035208" cy="31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47" descr="Icon of a utility meter.">
            <a:extLst>
              <a:ext uri="{FF2B5EF4-FFF2-40B4-BE49-F238E27FC236}">
                <a16:creationId xmlns:a16="http://schemas.microsoft.com/office/drawing/2014/main" id="{AFFB6649-06AE-4FC9-927C-6B0DB36BDBE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46237" y="3863696"/>
            <a:ext cx="769831" cy="769831"/>
          </a:xfrm>
          <a:prstGeom prst="ellipse">
            <a:avLst/>
          </a:prstGeom>
        </p:spPr>
      </p:pic>
      <p:sp>
        <p:nvSpPr>
          <p:cNvPr id="52" name="Text Box 4"/>
          <p:cNvSpPr txBox="1">
            <a:spLocks noChangeArrowheads="1"/>
          </p:cNvSpPr>
          <p:nvPr/>
        </p:nvSpPr>
        <p:spPr bwMode="auto">
          <a:xfrm>
            <a:off x="6266369" y="4674591"/>
            <a:ext cx="1315764"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ts val="300"/>
              </a:spcBef>
            </a:pPr>
            <a:r>
              <a:rPr lang="en-US" sz="1800" dirty="0">
                <a:latin typeface="Tahoma" pitchFamily="34" charset="0"/>
                <a:ea typeface="Tahoma" pitchFamily="34" charset="0"/>
                <a:cs typeface="Tahoma" pitchFamily="34" charset="0"/>
              </a:rPr>
              <a:t>Meter</a:t>
            </a:r>
          </a:p>
        </p:txBody>
      </p:sp>
      <p:pic>
        <p:nvPicPr>
          <p:cNvPr id="51" name="Picture 50" descr="Icon representing the utility grid.">
            <a:extLst>
              <a:ext uri="{FF2B5EF4-FFF2-40B4-BE49-F238E27FC236}">
                <a16:creationId xmlns:a16="http://schemas.microsoft.com/office/drawing/2014/main" id="{CAC2163B-710F-4169-9242-F27F6E5E4BA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92226" y="3239402"/>
            <a:ext cx="1249981" cy="1812545"/>
          </a:xfrm>
          <a:prstGeom prst="rect">
            <a:avLst/>
          </a:prstGeom>
        </p:spPr>
      </p:pic>
      <p:pic>
        <p:nvPicPr>
          <p:cNvPr id="64" name="Picture 37" descr="Arrow indicating that AC power flows in either direction from the utility meter to the utility gri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69090" y="4173675"/>
            <a:ext cx="940036" cy="287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Text Box 4"/>
          <p:cNvSpPr txBox="1">
            <a:spLocks noChangeArrowheads="1"/>
          </p:cNvSpPr>
          <p:nvPr/>
        </p:nvSpPr>
        <p:spPr bwMode="auto">
          <a:xfrm>
            <a:off x="8235441" y="5085931"/>
            <a:ext cx="857654"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ts val="300"/>
              </a:spcBef>
            </a:pPr>
            <a:r>
              <a:rPr lang="en-US" sz="1800" dirty="0">
                <a:latin typeface="Tahoma" pitchFamily="34" charset="0"/>
                <a:ea typeface="Tahoma" pitchFamily="34" charset="0"/>
                <a:cs typeface="Tahoma" pitchFamily="34" charset="0"/>
              </a:rPr>
              <a:t>Utility Grid</a:t>
            </a:r>
          </a:p>
        </p:txBody>
      </p:sp>
      <p:cxnSp>
        <p:nvCxnSpPr>
          <p:cNvPr id="74" name="Straight Arrow Connector 73" descr="Arrow indicating that a PV array is a DC power source."/>
          <p:cNvCxnSpPr>
            <a:cxnSpLocks noChangeShapeType="1"/>
          </p:cNvCxnSpPr>
          <p:nvPr/>
        </p:nvCxnSpPr>
        <p:spPr bwMode="auto">
          <a:xfrm flipH="1" flipV="1">
            <a:off x="1004500" y="4965774"/>
            <a:ext cx="6" cy="681630"/>
          </a:xfrm>
          <a:prstGeom prst="straightConnector1">
            <a:avLst/>
          </a:prstGeom>
          <a:noFill/>
          <a:ln w="50800">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70" name="TextBox 69"/>
          <p:cNvSpPr txBox="1">
            <a:spLocks noChangeArrowheads="1"/>
          </p:cNvSpPr>
          <p:nvPr/>
        </p:nvSpPr>
        <p:spPr bwMode="auto">
          <a:xfrm>
            <a:off x="334227" y="5352814"/>
            <a:ext cx="1419428" cy="707886"/>
          </a:xfrm>
          <a:prstGeom prst="rect">
            <a:avLst/>
          </a:prstGeom>
          <a:solidFill>
            <a:schemeClr val="bg2"/>
          </a:solidFill>
          <a:ln w="25400">
            <a:solidFill>
              <a:srgbClr val="FF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dirty="0">
                <a:latin typeface="Tahoma" pitchFamily="34" charset="0"/>
                <a:ea typeface="Tahoma" pitchFamily="34" charset="0"/>
                <a:cs typeface="Tahoma" pitchFamily="34" charset="0"/>
              </a:rPr>
              <a:t>DC Power source</a:t>
            </a:r>
          </a:p>
        </p:txBody>
      </p:sp>
      <p:cxnSp>
        <p:nvCxnSpPr>
          <p:cNvPr id="87" name="Straight Arrow Connector 86" descr="Arrow indicating that an inverter is not a power source."/>
          <p:cNvCxnSpPr>
            <a:cxnSpLocks noChangeShapeType="1"/>
          </p:cNvCxnSpPr>
          <p:nvPr/>
        </p:nvCxnSpPr>
        <p:spPr bwMode="auto">
          <a:xfrm flipH="1" flipV="1">
            <a:off x="3167612" y="4989852"/>
            <a:ext cx="6" cy="681630"/>
          </a:xfrm>
          <a:prstGeom prst="straightConnector1">
            <a:avLst/>
          </a:prstGeom>
          <a:noFill/>
          <a:ln w="50800">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71" name="TextBox 70"/>
          <p:cNvSpPr txBox="1">
            <a:spLocks noChangeArrowheads="1"/>
          </p:cNvSpPr>
          <p:nvPr/>
        </p:nvSpPr>
        <p:spPr bwMode="auto">
          <a:xfrm>
            <a:off x="2468169" y="5352814"/>
            <a:ext cx="1454080" cy="1015663"/>
          </a:xfrm>
          <a:prstGeom prst="rect">
            <a:avLst/>
          </a:prstGeom>
          <a:solidFill>
            <a:schemeClr val="bg2"/>
          </a:solidFill>
          <a:ln w="25400">
            <a:solidFill>
              <a:srgbClr val="FF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dirty="0">
                <a:latin typeface="Tahoma" pitchFamily="34" charset="0"/>
                <a:ea typeface="Tahoma" pitchFamily="34" charset="0"/>
                <a:cs typeface="Tahoma" pitchFamily="34" charset="0"/>
              </a:rPr>
              <a:t>Not a power source*</a:t>
            </a:r>
          </a:p>
        </p:txBody>
      </p:sp>
      <p:cxnSp>
        <p:nvCxnSpPr>
          <p:cNvPr id="59" name="Straight Arrow Connector 58" descr="Arrow indicating that the utility grid is an AC power source."/>
          <p:cNvCxnSpPr>
            <a:cxnSpLocks noChangeShapeType="1"/>
          </p:cNvCxnSpPr>
          <p:nvPr/>
        </p:nvCxnSpPr>
        <p:spPr bwMode="auto">
          <a:xfrm flipV="1">
            <a:off x="7515225" y="4690998"/>
            <a:ext cx="815550" cy="781115"/>
          </a:xfrm>
          <a:prstGeom prst="straightConnector1">
            <a:avLst/>
          </a:prstGeom>
          <a:noFill/>
          <a:ln w="50800">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72" name="TextBox 71"/>
          <p:cNvSpPr txBox="1">
            <a:spLocks noChangeArrowheads="1"/>
          </p:cNvSpPr>
          <p:nvPr/>
        </p:nvSpPr>
        <p:spPr bwMode="auto">
          <a:xfrm>
            <a:off x="6266369" y="5386569"/>
            <a:ext cx="1333536" cy="707886"/>
          </a:xfrm>
          <a:prstGeom prst="rect">
            <a:avLst/>
          </a:prstGeom>
          <a:solidFill>
            <a:schemeClr val="bg2"/>
          </a:solidFill>
          <a:ln w="25400">
            <a:solidFill>
              <a:srgbClr val="FF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dirty="0">
                <a:latin typeface="Tahoma" pitchFamily="34" charset="0"/>
                <a:ea typeface="Tahoma" pitchFamily="34" charset="0"/>
                <a:cs typeface="Tahoma" pitchFamily="34" charset="0"/>
              </a:rPr>
              <a:t>AC Power source</a:t>
            </a:r>
          </a:p>
        </p:txBody>
      </p:sp>
      <p:sp>
        <p:nvSpPr>
          <p:cNvPr id="49" name="TextBox 48"/>
          <p:cNvSpPr txBox="1"/>
          <p:nvPr/>
        </p:nvSpPr>
        <p:spPr>
          <a:xfrm>
            <a:off x="-222251" y="6483163"/>
            <a:ext cx="7560803" cy="508000"/>
          </a:xfrm>
          <a:prstGeom prst="rect">
            <a:avLst/>
          </a:prstGeom>
          <a:noFill/>
          <a:ln>
            <a:noFill/>
          </a:ln>
        </p:spPr>
        <p:txBody>
          <a:bodyPr wrap="none" lIns="91425" tIns="91425" rIns="91425" bIns="91425" rtlCol="0" anchor="t" anchorCtr="0">
            <a:noAutofit/>
          </a:bodyPr>
          <a:lstStyle/>
          <a:p>
            <a:pPr marL="139700" rtl="0">
              <a:spcBef>
                <a:spcPts val="0"/>
              </a:spcBef>
              <a:buClr>
                <a:srgbClr val="000000"/>
              </a:buClr>
              <a:buSzPct val="100000"/>
            </a:pPr>
            <a:r>
              <a:rPr lang="en-US" sz="1600" i="1" dirty="0">
                <a:latin typeface="Tahoma"/>
                <a:cs typeface="Tahoma"/>
              </a:rPr>
              <a:t>*Confirm inverter DC capacitors have discharged before work</a:t>
            </a:r>
          </a:p>
        </p:txBody>
      </p:sp>
    </p:spTree>
    <p:extLst>
      <p:ext uri="{BB962C8B-B14F-4D97-AF65-F5344CB8AC3E}">
        <p14:creationId xmlns:p14="http://schemas.microsoft.com/office/powerpoint/2010/main" val="189167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BCFEF6-8DB3-4A96-81C0-B66EA5D8B09E}"/>
              </a:ext>
            </a:extLst>
          </p:cNvPr>
          <p:cNvSpPr>
            <a:spLocks noGrp="1"/>
          </p:cNvSpPr>
          <p:nvPr>
            <p:ph type="title"/>
          </p:nvPr>
        </p:nvSpPr>
        <p:spPr>
          <a:xfrm>
            <a:off x="1" y="0"/>
            <a:ext cx="9143999" cy="914400"/>
          </a:xfrm>
        </p:spPr>
        <p:txBody>
          <a:bodyPr/>
          <a:lstStyle/>
          <a:p>
            <a:r>
              <a:rPr lang="en-US" sz="3600" dirty="0"/>
              <a:t>Battery-based: LOTO Considerations</a:t>
            </a:r>
          </a:p>
        </p:txBody>
      </p:sp>
      <p:sp>
        <p:nvSpPr>
          <p:cNvPr id="2" name="Rectangle 1"/>
          <p:cNvSpPr/>
          <p:nvPr/>
        </p:nvSpPr>
        <p:spPr>
          <a:xfrm>
            <a:off x="63686" y="977919"/>
            <a:ext cx="8822567" cy="1384995"/>
          </a:xfrm>
          <a:prstGeom prst="rect">
            <a:avLst/>
          </a:prstGeom>
        </p:spPr>
        <p:txBody>
          <a:bodyPr wrap="square">
            <a:spAutoFit/>
          </a:bodyPr>
          <a:lstStyle/>
          <a:p>
            <a:pPr marL="456565" lvl="0" indent="-457200">
              <a:spcBef>
                <a:spcPts val="600"/>
              </a:spcBef>
              <a:spcAft>
                <a:spcPts val="600"/>
              </a:spcAft>
              <a:buFont typeface="ZapfDingbatsITC" charset="0"/>
              <a:buChar char="✸"/>
            </a:pPr>
            <a:r>
              <a:rPr lang="en-US" dirty="0">
                <a:solidFill>
                  <a:prstClr val="black"/>
                </a:solidFill>
                <a:latin typeface="Tahoma" charset="0"/>
                <a:ea typeface="Tahoma" charset="0"/>
                <a:cs typeface="Tahoma" charset="0"/>
              </a:rPr>
              <a:t>Battery-based off-grid system (no utility grid) </a:t>
            </a:r>
          </a:p>
          <a:p>
            <a:pPr marL="731520" lvl="1" indent="-365760">
              <a:spcBef>
                <a:spcPts val="600"/>
              </a:spcBef>
              <a:spcAft>
                <a:spcPts val="600"/>
              </a:spcAft>
              <a:buClr>
                <a:srgbClr val="317840"/>
              </a:buClr>
              <a:buFont typeface="ZapfDingbatsITC" charset="0"/>
              <a:buChar char="✧"/>
            </a:pPr>
            <a:r>
              <a:rPr lang="en-US" sz="2000" dirty="0">
                <a:solidFill>
                  <a:prstClr val="black"/>
                </a:solidFill>
                <a:latin typeface="Tahoma" charset="0"/>
                <a:ea typeface="Tahoma" charset="0"/>
                <a:cs typeface="Tahoma" charset="0"/>
              </a:rPr>
              <a:t>Inverter can produce AC power if connected to the battery bank</a:t>
            </a:r>
          </a:p>
          <a:p>
            <a:pPr marL="731520" lvl="1" indent="-365760">
              <a:spcBef>
                <a:spcPts val="600"/>
              </a:spcBef>
              <a:spcAft>
                <a:spcPts val="600"/>
              </a:spcAft>
              <a:buClr>
                <a:srgbClr val="317840"/>
              </a:buClr>
              <a:buFont typeface="ZapfDingbatsITC" charset="0"/>
              <a:buChar char="✧"/>
            </a:pPr>
            <a:r>
              <a:rPr lang="en-US" sz="2000" dirty="0">
                <a:solidFill>
                  <a:prstClr val="black"/>
                </a:solidFill>
                <a:latin typeface="Tahoma" charset="0"/>
                <a:ea typeface="Tahoma" charset="0"/>
                <a:cs typeface="Tahoma" charset="0"/>
              </a:rPr>
              <a:t>Isolate all power sources before performing work</a:t>
            </a:r>
          </a:p>
        </p:txBody>
      </p:sp>
      <p:pic>
        <p:nvPicPr>
          <p:cNvPr id="3" name="Picture 2" descr="Diagram of a battery based off-grid system where the power sources are the PV array, battery bank, and generator. In this case since there is no utility grid connection the only AC power source is the generator.">
            <a:extLst>
              <a:ext uri="{FF2B5EF4-FFF2-40B4-BE49-F238E27FC236}">
                <a16:creationId xmlns:a16="http://schemas.microsoft.com/office/drawing/2014/main" id="{72298CF6-C080-4672-B412-F12D38E31D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597" y="2688604"/>
            <a:ext cx="9077731" cy="4084674"/>
          </a:xfrm>
          <a:prstGeom prst="rect">
            <a:avLst/>
          </a:prstGeom>
        </p:spPr>
      </p:pic>
      <p:cxnSp>
        <p:nvCxnSpPr>
          <p:cNvPr id="44" name="Straight Arrow Connector 43" descr="Arrow indicating that a PV array is a DC power source."/>
          <p:cNvCxnSpPr>
            <a:cxnSpLocks noChangeShapeType="1"/>
          </p:cNvCxnSpPr>
          <p:nvPr/>
        </p:nvCxnSpPr>
        <p:spPr bwMode="auto">
          <a:xfrm flipH="1" flipV="1">
            <a:off x="1040347" y="4730941"/>
            <a:ext cx="873885" cy="1035579"/>
          </a:xfrm>
          <a:prstGeom prst="straightConnector1">
            <a:avLst/>
          </a:prstGeom>
          <a:noFill/>
          <a:ln w="50800">
            <a:solidFill>
              <a:srgbClr val="FF0000"/>
            </a:solidFill>
            <a:round/>
            <a:headEnd/>
            <a:tailEnd type="arrow" w="med" len="med"/>
          </a:ln>
          <a:extLst>
            <a:ext uri="{909E8E84-426E-40dd-AFC4-6F175D3DCCD1}">
              <a14:hiddenFill xmlns="" xmlns:a14="http://schemas.microsoft.com/office/drawing/2010/main">
                <a:noFill/>
              </a14:hiddenFill>
            </a:ext>
          </a:extLst>
        </p:spPr>
      </p:cxnSp>
      <p:cxnSp>
        <p:nvCxnSpPr>
          <p:cNvPr id="51" name="Straight Arrow Connector 50" descr="Arrow indicating that a battery bank is a DC power source."/>
          <p:cNvCxnSpPr>
            <a:cxnSpLocks noChangeShapeType="1"/>
          </p:cNvCxnSpPr>
          <p:nvPr/>
        </p:nvCxnSpPr>
        <p:spPr bwMode="auto">
          <a:xfrm flipV="1">
            <a:off x="2066633" y="5403033"/>
            <a:ext cx="1949999" cy="515888"/>
          </a:xfrm>
          <a:prstGeom prst="straightConnector1">
            <a:avLst/>
          </a:prstGeom>
          <a:noFill/>
          <a:ln w="50800">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49" name="TextBox 48"/>
          <p:cNvSpPr txBox="1">
            <a:spLocks noChangeArrowheads="1"/>
          </p:cNvSpPr>
          <p:nvPr/>
        </p:nvSpPr>
        <p:spPr bwMode="auto">
          <a:xfrm>
            <a:off x="1534644" y="5305467"/>
            <a:ext cx="1419428" cy="707886"/>
          </a:xfrm>
          <a:prstGeom prst="rect">
            <a:avLst/>
          </a:prstGeom>
          <a:solidFill>
            <a:schemeClr val="bg2"/>
          </a:solidFill>
          <a:ln w="25400">
            <a:solidFill>
              <a:srgbClr val="FF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dirty="0">
                <a:latin typeface="Tahoma" pitchFamily="34" charset="0"/>
                <a:ea typeface="Tahoma" pitchFamily="34" charset="0"/>
                <a:cs typeface="Tahoma" pitchFamily="34" charset="0"/>
              </a:rPr>
              <a:t>DC power source</a:t>
            </a:r>
          </a:p>
        </p:txBody>
      </p:sp>
      <p:cxnSp>
        <p:nvCxnSpPr>
          <p:cNvPr id="59" name="Straight Arrow Connector 58" descr="Arrow indicating a generator is an AC power source. "/>
          <p:cNvCxnSpPr>
            <a:cxnSpLocks noChangeShapeType="1"/>
          </p:cNvCxnSpPr>
          <p:nvPr/>
        </p:nvCxnSpPr>
        <p:spPr bwMode="auto">
          <a:xfrm flipH="1">
            <a:off x="6966421" y="5764118"/>
            <a:ext cx="888477" cy="2401"/>
          </a:xfrm>
          <a:prstGeom prst="straightConnector1">
            <a:avLst/>
          </a:prstGeom>
          <a:noFill/>
          <a:ln w="50800">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58" name="TextBox 57"/>
          <p:cNvSpPr txBox="1">
            <a:spLocks noChangeArrowheads="1"/>
          </p:cNvSpPr>
          <p:nvPr/>
        </p:nvSpPr>
        <p:spPr bwMode="auto">
          <a:xfrm>
            <a:off x="7609356" y="5403033"/>
            <a:ext cx="1419428" cy="707886"/>
          </a:xfrm>
          <a:prstGeom prst="rect">
            <a:avLst/>
          </a:prstGeom>
          <a:solidFill>
            <a:schemeClr val="bg2"/>
          </a:solidFill>
          <a:ln w="25400">
            <a:solidFill>
              <a:srgbClr val="FF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dirty="0">
                <a:latin typeface="Tahoma" pitchFamily="34" charset="0"/>
                <a:ea typeface="Tahoma" pitchFamily="34" charset="0"/>
                <a:cs typeface="Tahoma" pitchFamily="34" charset="0"/>
              </a:rPr>
              <a:t>AC power source</a:t>
            </a:r>
          </a:p>
        </p:txBody>
      </p:sp>
    </p:spTree>
    <p:extLst>
      <p:ext uri="{BB962C8B-B14F-4D97-AF65-F5344CB8AC3E}">
        <p14:creationId xmlns:p14="http://schemas.microsoft.com/office/powerpoint/2010/main" val="457650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Follow Proper LOTO Procedures</a:t>
            </a:r>
            <a:br>
              <a:rPr lang="en-US" dirty="0"/>
            </a:br>
            <a:r>
              <a:rPr lang="en-US" sz="2000" i="1" dirty="0">
                <a:latin typeface="Tahoma" charset="0"/>
                <a:ea typeface="Tahoma" charset="0"/>
                <a:cs typeface="Tahoma" charset="0"/>
              </a:rPr>
              <a:t>NFPA Article 120, CFR 29 OSHA 1910.147</a:t>
            </a:r>
            <a:endParaRPr lang="en-US" i="1" dirty="0"/>
          </a:p>
        </p:txBody>
      </p:sp>
      <p:sp>
        <p:nvSpPr>
          <p:cNvPr id="4" name="Content Placeholder 3"/>
          <p:cNvSpPr>
            <a:spLocks noGrp="1"/>
          </p:cNvSpPr>
          <p:nvPr>
            <p:ph idx="4294967295"/>
          </p:nvPr>
        </p:nvSpPr>
        <p:spPr>
          <a:xfrm>
            <a:off x="0" y="963613"/>
            <a:ext cx="7421563" cy="5534025"/>
          </a:xfrm>
        </p:spPr>
        <p:txBody>
          <a:bodyPr>
            <a:noAutofit/>
          </a:bodyPr>
          <a:lstStyle/>
          <a:p>
            <a:pPr>
              <a:spcAft>
                <a:spcPts val="600"/>
              </a:spcAft>
            </a:pPr>
            <a:r>
              <a:rPr lang="en-US" sz="2000" dirty="0"/>
              <a:t>Identify all power sources</a:t>
            </a:r>
          </a:p>
          <a:p>
            <a:pPr>
              <a:spcAft>
                <a:spcPts val="600"/>
              </a:spcAft>
            </a:pPr>
            <a:r>
              <a:rPr lang="en-US" sz="2000" dirty="0"/>
              <a:t>Notify affected employees</a:t>
            </a:r>
          </a:p>
          <a:p>
            <a:pPr>
              <a:spcAft>
                <a:spcPts val="600"/>
              </a:spcAft>
            </a:pPr>
            <a:r>
              <a:rPr lang="en-US" sz="2000" dirty="0"/>
              <a:t>Isolate (open disconnecting device)</a:t>
            </a:r>
          </a:p>
          <a:p>
            <a:pPr>
              <a:spcAft>
                <a:spcPts val="600"/>
              </a:spcAft>
            </a:pPr>
            <a:r>
              <a:rPr lang="en-US" sz="2000" dirty="0"/>
              <a:t>Consider stored electrical energy</a:t>
            </a:r>
          </a:p>
          <a:p>
            <a:pPr lvl="1">
              <a:spcAft>
                <a:spcPts val="600"/>
              </a:spcAft>
            </a:pPr>
            <a:r>
              <a:rPr lang="en-US" sz="1800" dirty="0"/>
              <a:t>Inverter capacitors, read manual</a:t>
            </a:r>
          </a:p>
          <a:p>
            <a:pPr>
              <a:spcAft>
                <a:spcPts val="600"/>
              </a:spcAft>
            </a:pPr>
            <a:r>
              <a:rPr lang="en-US" sz="2000" dirty="0"/>
              <a:t>Apply lockout/</a:t>
            </a:r>
            <a:r>
              <a:rPr lang="en-US" sz="2000" dirty="0" err="1"/>
              <a:t>tagout</a:t>
            </a:r>
            <a:r>
              <a:rPr lang="en-US" sz="2000" dirty="0"/>
              <a:t> (LOTO) devices </a:t>
            </a:r>
          </a:p>
          <a:p>
            <a:pPr>
              <a:spcAft>
                <a:spcPts val="600"/>
              </a:spcAft>
            </a:pPr>
            <a:r>
              <a:rPr lang="en-US" sz="2000" dirty="0"/>
              <a:t>Verify meter on known voltage source</a:t>
            </a:r>
          </a:p>
          <a:p>
            <a:pPr>
              <a:spcAft>
                <a:spcPts val="600"/>
              </a:spcAft>
            </a:pPr>
            <a:r>
              <a:rPr lang="en-US" sz="2000" dirty="0"/>
              <a:t>Verify each circuit is de-energized (no voltage)</a:t>
            </a:r>
          </a:p>
          <a:p>
            <a:pPr>
              <a:spcAft>
                <a:spcPts val="600"/>
              </a:spcAft>
            </a:pPr>
            <a:r>
              <a:rPr lang="en-US" sz="2000" dirty="0"/>
              <a:t>Re-verify meter on known source</a:t>
            </a:r>
          </a:p>
          <a:p>
            <a:pPr>
              <a:spcAft>
                <a:spcPts val="600"/>
              </a:spcAft>
            </a:pPr>
            <a:endParaRPr lang="en-US" sz="2400" dirty="0"/>
          </a:p>
          <a:p>
            <a:pPr>
              <a:spcAft>
                <a:spcPts val="600"/>
              </a:spcAft>
            </a:pPr>
            <a:endParaRPr lang="en-US" sz="2400" dirty="0"/>
          </a:p>
        </p:txBody>
      </p:sp>
      <p:pic>
        <p:nvPicPr>
          <p:cNvPr id="13" name="Picture 12" descr="Picture of a locked out AC disconnec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6125" y="1117966"/>
            <a:ext cx="1807562" cy="2542674"/>
          </a:xfrm>
          <a:prstGeom prst="rect">
            <a:avLst/>
          </a:prstGeom>
          <a:ln w="19050">
            <a:solidFill>
              <a:schemeClr val="tx1"/>
            </a:solidFill>
          </a:ln>
        </p:spPr>
      </p:pic>
      <p:pic>
        <p:nvPicPr>
          <p:cNvPr id="5" name="Picture 4" descr="Picture of a DC combiner box with the cover remov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2137" y="3864205"/>
            <a:ext cx="2035538" cy="2714052"/>
          </a:xfrm>
          <a:prstGeom prst="rect">
            <a:avLst/>
          </a:prstGeom>
          <a:ln w="19050">
            <a:solidFill>
              <a:schemeClr val="tx1"/>
            </a:solidFill>
          </a:ln>
        </p:spPr>
      </p:pic>
      <p:pic>
        <p:nvPicPr>
          <p:cNvPr id="6" name="Picture 5" descr="Icon of a multi meter set to test DC volts.">
            <a:extLst>
              <a:ext uri="{FF2B5EF4-FFF2-40B4-BE49-F238E27FC236}">
                <a16:creationId xmlns:a16="http://schemas.microsoft.com/office/drawing/2014/main" id="{5E524C11-337B-4117-8B12-A830042846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2437" y="5038247"/>
            <a:ext cx="4463965" cy="1712280"/>
          </a:xfrm>
          <a:prstGeom prst="rect">
            <a:avLst/>
          </a:prstGeom>
        </p:spPr>
      </p:pic>
    </p:spTree>
    <p:extLst>
      <p:ext uri="{BB962C8B-B14F-4D97-AF65-F5344CB8AC3E}">
        <p14:creationId xmlns:p14="http://schemas.microsoft.com/office/powerpoint/2010/main" val="40950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LOTO Applied: Grid-direct</a:t>
            </a:r>
          </a:p>
        </p:txBody>
      </p:sp>
      <p:pic>
        <p:nvPicPr>
          <p:cNvPr id="2" name="Picture 1" descr="Diagram of a grid-direct system with lockout tagout applied to the array side of the PV source circuits, the junction box side of the PV source circuits, the DC disconnect, the AC disconnect, the PV system interconnection breaker, and the main service breaker.">
            <a:extLst>
              <a:ext uri="{FF2B5EF4-FFF2-40B4-BE49-F238E27FC236}">
                <a16:creationId xmlns:a16="http://schemas.microsoft.com/office/drawing/2014/main" id="{D1FB549C-A0A5-4659-9064-2C2C75D1E0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55" y="818331"/>
            <a:ext cx="9144000" cy="5941774"/>
          </a:xfrm>
          <a:prstGeom prst="rect">
            <a:avLst/>
          </a:prstGeom>
        </p:spPr>
      </p:pic>
    </p:spTree>
    <p:extLst>
      <p:ext uri="{BB962C8B-B14F-4D97-AF65-F5344CB8AC3E}">
        <p14:creationId xmlns:p14="http://schemas.microsoft.com/office/powerpoint/2010/main" val="1557417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sz="4000" dirty="0"/>
              <a:t>What is a DC Ground-fault?</a:t>
            </a:r>
          </a:p>
        </p:txBody>
      </p:sp>
      <p:sp>
        <p:nvSpPr>
          <p:cNvPr id="15362" name="Rectangle 3"/>
          <p:cNvSpPr>
            <a:spLocks noGrp="1" noChangeArrowheads="1"/>
          </p:cNvSpPr>
          <p:nvPr>
            <p:ph idx="4294967295"/>
          </p:nvPr>
        </p:nvSpPr>
        <p:spPr>
          <a:xfrm>
            <a:off x="0" y="1000125"/>
            <a:ext cx="4262438" cy="5619750"/>
          </a:xfrm>
          <a:prstGeom prst="rect">
            <a:avLst/>
          </a:prstGeom>
        </p:spPr>
        <p:txBody>
          <a:bodyPr>
            <a:normAutofit/>
          </a:bodyPr>
          <a:lstStyle/>
          <a:p>
            <a:pPr eaLnBrk="1" hangingPunct="1">
              <a:spcAft>
                <a:spcPts val="600"/>
              </a:spcAft>
            </a:pPr>
            <a:r>
              <a:rPr lang="en-US" dirty="0"/>
              <a:t>PV circuit conductor </a:t>
            </a:r>
            <a:r>
              <a:rPr lang="en-US" dirty="0">
                <a:solidFill>
                  <a:srgbClr val="000000"/>
                </a:solidFill>
              </a:rPr>
              <a:t>makes contact with</a:t>
            </a:r>
          </a:p>
          <a:p>
            <a:pPr lvl="1">
              <a:spcAft>
                <a:spcPts val="600"/>
              </a:spcAft>
            </a:pPr>
            <a:r>
              <a:rPr lang="en-US" dirty="0">
                <a:solidFill>
                  <a:srgbClr val="000000"/>
                </a:solidFill>
              </a:rPr>
              <a:t>Grounding conductor</a:t>
            </a:r>
          </a:p>
          <a:p>
            <a:pPr lvl="1">
              <a:spcAft>
                <a:spcPts val="600"/>
              </a:spcAft>
            </a:pPr>
            <a:r>
              <a:rPr lang="en-US" dirty="0">
                <a:solidFill>
                  <a:srgbClr val="000000"/>
                </a:solidFill>
              </a:rPr>
              <a:t>Metal enclosure</a:t>
            </a:r>
          </a:p>
          <a:p>
            <a:pPr lvl="1">
              <a:spcAft>
                <a:spcPts val="600"/>
              </a:spcAft>
            </a:pPr>
            <a:r>
              <a:rPr lang="en-US" dirty="0">
                <a:solidFill>
                  <a:srgbClr val="000000"/>
                </a:solidFill>
              </a:rPr>
              <a:t>Racking system</a:t>
            </a:r>
          </a:p>
          <a:p>
            <a:pPr lvl="1">
              <a:spcAft>
                <a:spcPts val="600"/>
              </a:spcAft>
            </a:pPr>
            <a:r>
              <a:rPr lang="en-US" dirty="0">
                <a:solidFill>
                  <a:srgbClr val="000000"/>
                </a:solidFill>
              </a:rPr>
              <a:t>Metal conduit</a:t>
            </a:r>
          </a:p>
          <a:p>
            <a:pPr lvl="1">
              <a:spcAft>
                <a:spcPts val="600"/>
              </a:spcAft>
            </a:pPr>
            <a:r>
              <a:rPr lang="en-US" dirty="0">
                <a:solidFill>
                  <a:srgbClr val="000000"/>
                </a:solidFill>
              </a:rPr>
              <a:t>PV module frame</a:t>
            </a:r>
          </a:p>
          <a:p>
            <a:pPr algn="l" eaLnBrk="1" hangingPunct="1"/>
            <a:endParaRPr lang="en-US" sz="2800" dirty="0">
              <a:solidFill>
                <a:srgbClr val="000000"/>
              </a:solidFill>
            </a:endParaRPr>
          </a:p>
        </p:txBody>
      </p:sp>
      <p:pic>
        <p:nvPicPr>
          <p:cNvPr id="15363" name="Picture 1" descr="Picture of a DC combiner box that has a ground fault between one of the current carrying conductors and the metal conduit as it enters the junction box. There has been arcing and the inside of the box is black."/>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548521" y="1194924"/>
            <a:ext cx="4330304" cy="3933649"/>
          </a:xfrm>
          <a:prstGeom prst="rect">
            <a:avLst/>
          </a:prstGeom>
          <a:ln w="19050">
            <a:solidFill>
              <a:schemeClr val="tx1"/>
            </a:solidFill>
          </a:ln>
          <a:extLst>
            <a:ext uri="{909E8E84-426E-40dd-AFC4-6F175D3DCCD1}">
              <a14:hiddenFill xmlns:a14="http://schemas.microsoft.com/office/drawing/2010/main" xmlns="">
                <a:solidFill>
                  <a:srgbClr val="FFFFFF"/>
                </a:solidFill>
              </a14:hiddenFill>
            </a:ext>
          </a:extLst>
        </p:spPr>
      </p:pic>
      <p:cxnSp>
        <p:nvCxnSpPr>
          <p:cNvPr id="15365" name="Straight Arrow Connector 3" descr="Arrow highlighting where the ground fault occurred between one of the ungrounded conductors and the metal conduit where it entered the junction box."/>
          <p:cNvCxnSpPr>
            <a:cxnSpLocks noChangeShapeType="1"/>
          </p:cNvCxnSpPr>
          <p:nvPr/>
        </p:nvCxnSpPr>
        <p:spPr bwMode="auto">
          <a:xfrm flipH="1">
            <a:off x="6846090" y="2388027"/>
            <a:ext cx="642846" cy="645385"/>
          </a:xfrm>
          <a:prstGeom prst="straightConnector1">
            <a:avLst/>
          </a:prstGeom>
          <a:noFill/>
          <a:ln w="50800">
            <a:solidFill>
              <a:schemeClr val="bg2"/>
            </a:solidFill>
            <a:round/>
            <a:headEnd/>
            <a:tailEnd type="triangle" w="med" len="med"/>
          </a:ln>
          <a:extLst>
            <a:ext uri="{909E8E84-426E-40dd-AFC4-6F175D3DCCD1}">
              <a14:hiddenFill xmlns:a14="http://schemas.microsoft.com/office/drawing/2010/main" xmlns="">
                <a:noFill/>
              </a14:hiddenFill>
            </a:ext>
          </a:extLst>
        </p:spPr>
      </p:cxnSp>
      <p:sp>
        <p:nvSpPr>
          <p:cNvPr id="15364" name="TextBox 1"/>
          <p:cNvSpPr txBox="1">
            <a:spLocks noChangeArrowheads="1"/>
          </p:cNvSpPr>
          <p:nvPr/>
        </p:nvSpPr>
        <p:spPr bwMode="auto">
          <a:xfrm>
            <a:off x="5386523" y="1464697"/>
            <a:ext cx="2654300" cy="923330"/>
          </a:xfrm>
          <a:prstGeom prst="rect">
            <a:avLst/>
          </a:prstGeom>
          <a:solidFill>
            <a:schemeClr val="bg2">
              <a:alpha val="70195"/>
            </a:schemeClr>
          </a:solidFill>
          <a:ln w="19050">
            <a:solidFill>
              <a:schemeClr val="tx1"/>
            </a:solid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1800">
                <a:latin typeface="Tahoma" pitchFamily="34" charset="0"/>
                <a:ea typeface="Tahoma" pitchFamily="34" charset="0"/>
                <a:cs typeface="Tahoma" pitchFamily="34" charset="0"/>
              </a:rPr>
              <a:t>Ground-fault between ungrounded conductor and grounded conduit</a:t>
            </a:r>
          </a:p>
        </p:txBody>
      </p:sp>
    </p:spTree>
    <p:extLst>
      <p:ext uri="{BB962C8B-B14F-4D97-AF65-F5344CB8AC3E}">
        <p14:creationId xmlns:p14="http://schemas.microsoft.com/office/powerpoint/2010/main" val="212917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cap="small" dirty="0">
                <a:ea typeface="MS PGothic" charset="0"/>
                <a:cs typeface="MS PGothic" charset="0"/>
              </a:rPr>
              <a:t>NFPA 70E and NFPA 70</a:t>
            </a:r>
            <a:endParaRPr lang="en-US" sz="3600" cap="small" dirty="0">
              <a:ea typeface="MS PGothic" charset="0"/>
              <a:cs typeface="MS PGothic" charset="0"/>
            </a:endParaRPr>
          </a:p>
        </p:txBody>
      </p:sp>
      <p:sp>
        <p:nvSpPr>
          <p:cNvPr id="4" name="Content Placeholder 3"/>
          <p:cNvSpPr>
            <a:spLocks noGrp="1"/>
          </p:cNvSpPr>
          <p:nvPr>
            <p:ph idx="4294967295"/>
          </p:nvPr>
        </p:nvSpPr>
        <p:spPr>
          <a:xfrm>
            <a:off x="0" y="890588"/>
            <a:ext cx="6935788" cy="5534025"/>
          </a:xfrm>
        </p:spPr>
        <p:txBody>
          <a:bodyPr>
            <a:noAutofit/>
          </a:bodyPr>
          <a:lstStyle/>
          <a:p>
            <a:pPr marL="456565" lvl="1" indent="-457200">
              <a:buClrTx/>
              <a:buFont typeface="ZapfDingbatsITC" charset="0"/>
              <a:buChar char="✸"/>
            </a:pPr>
            <a:r>
              <a:rPr lang="en-US" sz="2400" dirty="0"/>
              <a:t>Provides guidance on </a:t>
            </a:r>
            <a:r>
              <a:rPr lang="en-US" sz="2400" b="1" dirty="0"/>
              <a:t>“how to do it” </a:t>
            </a:r>
          </a:p>
          <a:p>
            <a:pPr lvl="1" indent="-365760"/>
            <a:r>
              <a:rPr lang="en-US" sz="2000" dirty="0">
                <a:solidFill>
                  <a:prstClr val="black"/>
                </a:solidFill>
              </a:rPr>
              <a:t>NFPA 70E and NFPA 70 are national consensus standards</a:t>
            </a:r>
          </a:p>
          <a:p>
            <a:pPr lvl="1" indent="-365760"/>
            <a:r>
              <a:rPr lang="en-US" sz="2000" dirty="0">
                <a:solidFill>
                  <a:prstClr val="black"/>
                </a:solidFill>
              </a:rPr>
              <a:t>Recognized by OSHA as providing guidance for worker protection</a:t>
            </a:r>
            <a:endParaRPr lang="en-US" sz="2000" dirty="0"/>
          </a:p>
          <a:p>
            <a:pPr indent="-457200"/>
            <a:r>
              <a:rPr lang="en-US" sz="2400" b="1" dirty="0"/>
              <a:t>NFPA 70E </a:t>
            </a:r>
            <a:r>
              <a:rPr lang="en-US" sz="2400" dirty="0"/>
              <a:t>– Standard for Electrical Safety in the Workplace</a:t>
            </a:r>
          </a:p>
          <a:p>
            <a:pPr lvl="1" indent="-365760"/>
            <a:r>
              <a:rPr lang="en-US" sz="2000" dirty="0"/>
              <a:t>Intent is to reduce exposure to hazards of shock </a:t>
            </a:r>
            <a:br>
              <a:rPr lang="en-US" sz="2000" dirty="0"/>
            </a:br>
            <a:r>
              <a:rPr lang="en-US" sz="2000" dirty="0"/>
              <a:t>and arc-flash during electrical work</a:t>
            </a:r>
          </a:p>
          <a:p>
            <a:pPr lvl="1" indent="-365760"/>
            <a:r>
              <a:rPr lang="en-US" sz="2000" dirty="0"/>
              <a:t>Tailored to fulfill OSHA’s guidelines and be </a:t>
            </a:r>
            <a:br>
              <a:rPr lang="en-US" sz="2000" dirty="0"/>
            </a:br>
            <a:r>
              <a:rPr lang="en-US" sz="2000" dirty="0"/>
              <a:t>consistent with National Electrical Code (NEC)</a:t>
            </a:r>
          </a:p>
          <a:p>
            <a:pPr indent="-457200"/>
            <a:r>
              <a:rPr lang="en-US" sz="2400" b="1" dirty="0"/>
              <a:t>NFPA 70 </a:t>
            </a:r>
            <a:r>
              <a:rPr lang="en-US" sz="2400" dirty="0"/>
              <a:t>– National Electrical Code (NEC)</a:t>
            </a:r>
          </a:p>
          <a:p>
            <a:pPr lvl="1" indent="-365760"/>
            <a:r>
              <a:rPr lang="en-US" sz="2000" dirty="0"/>
              <a:t>Benchmark for safe electrical design, installation, and inspection to protect people and property from electrical hazards</a:t>
            </a:r>
          </a:p>
        </p:txBody>
      </p:sp>
      <p:pic>
        <p:nvPicPr>
          <p:cNvPr id="2" name="Picture 1" descr="Picture of the cover of NFPA 70E Standard for Electrical Safety in the Workplace.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6437" y="1075722"/>
            <a:ext cx="2100366" cy="2695707"/>
          </a:xfrm>
          <a:prstGeom prst="rect">
            <a:avLst/>
          </a:prstGeom>
        </p:spPr>
      </p:pic>
      <p:pic>
        <p:nvPicPr>
          <p:cNvPr id="9" name="Picture 8" descr="Picture of the cover of NAPA 70 the National Electrical Cod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6437" y="3870387"/>
            <a:ext cx="2100366" cy="2774184"/>
          </a:xfrm>
          <a:prstGeom prst="rect">
            <a:avLst/>
          </a:prstGeom>
        </p:spPr>
      </p:pic>
    </p:spTree>
    <p:extLst>
      <p:ext uri="{BB962C8B-B14F-4D97-AF65-F5344CB8AC3E}">
        <p14:creationId xmlns:p14="http://schemas.microsoft.com/office/powerpoint/2010/main" val="110670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r>
              <a:rPr lang="en-US" dirty="0"/>
              <a:t>What Causes a Ground-fault?</a:t>
            </a:r>
          </a:p>
        </p:txBody>
      </p:sp>
      <p:sp>
        <p:nvSpPr>
          <p:cNvPr id="17411" name="Rectangle 3"/>
          <p:cNvSpPr>
            <a:spLocks noGrp="1" noChangeArrowheads="1"/>
          </p:cNvSpPr>
          <p:nvPr>
            <p:ph idx="4294967295"/>
          </p:nvPr>
        </p:nvSpPr>
        <p:spPr>
          <a:xfrm>
            <a:off x="0" y="955675"/>
            <a:ext cx="6037263" cy="5532438"/>
          </a:xfrm>
        </p:spPr>
        <p:txBody>
          <a:bodyPr>
            <a:noAutofit/>
          </a:bodyPr>
          <a:lstStyle/>
          <a:p>
            <a:pPr marL="365760" indent="-365760">
              <a:spcAft>
                <a:spcPts val="600"/>
              </a:spcAft>
            </a:pPr>
            <a:r>
              <a:rPr lang="en-US" sz="2400" dirty="0">
                <a:solidFill>
                  <a:srgbClr val="000000"/>
                </a:solidFill>
              </a:rPr>
              <a:t>Damaged conductor insulation</a:t>
            </a:r>
          </a:p>
          <a:p>
            <a:pPr lvl="1">
              <a:spcAft>
                <a:spcPts val="600"/>
              </a:spcAft>
            </a:pPr>
            <a:r>
              <a:rPr lang="en-US" sz="2000" dirty="0">
                <a:solidFill>
                  <a:srgbClr val="000000"/>
                </a:solidFill>
              </a:rPr>
              <a:t>Nicked or chaffed wires</a:t>
            </a:r>
          </a:p>
          <a:p>
            <a:pPr lvl="1">
              <a:spcAft>
                <a:spcPts val="600"/>
              </a:spcAft>
            </a:pPr>
            <a:r>
              <a:rPr lang="en-US" sz="2000" dirty="0">
                <a:solidFill>
                  <a:srgbClr val="000000"/>
                </a:solidFill>
              </a:rPr>
              <a:t>Pinched wires between module frames     and mounting structure</a:t>
            </a:r>
          </a:p>
          <a:p>
            <a:pPr marL="365760" indent="-365760">
              <a:spcAft>
                <a:spcPts val="600"/>
              </a:spcAft>
            </a:pPr>
            <a:r>
              <a:rPr lang="en-US" sz="2400" dirty="0">
                <a:solidFill>
                  <a:srgbClr val="000000"/>
                </a:solidFill>
              </a:rPr>
              <a:t>Thermal movement – expansion       and contraction</a:t>
            </a:r>
          </a:p>
          <a:p>
            <a:pPr lvl="1" indent="-365760">
              <a:spcAft>
                <a:spcPts val="600"/>
              </a:spcAft>
            </a:pPr>
            <a:r>
              <a:rPr lang="en-US" sz="2000" dirty="0">
                <a:solidFill>
                  <a:srgbClr val="000000"/>
                </a:solidFill>
              </a:rPr>
              <a:t>Improperly supported conduit</a:t>
            </a:r>
          </a:p>
          <a:p>
            <a:pPr lvl="1" indent="-365760">
              <a:spcAft>
                <a:spcPts val="600"/>
              </a:spcAft>
            </a:pPr>
            <a:r>
              <a:rPr lang="en-US" sz="2000" dirty="0">
                <a:solidFill>
                  <a:srgbClr val="000000"/>
                </a:solidFill>
              </a:rPr>
              <a:t>Sharp wire bends</a:t>
            </a:r>
          </a:p>
          <a:p>
            <a:pPr lvl="1" indent="-365760">
              <a:spcAft>
                <a:spcPts val="600"/>
              </a:spcAft>
            </a:pPr>
            <a:r>
              <a:rPr lang="en-US" sz="2000" dirty="0">
                <a:solidFill>
                  <a:srgbClr val="000000"/>
                </a:solidFill>
              </a:rPr>
              <a:t>Sharp edges</a:t>
            </a:r>
          </a:p>
          <a:p>
            <a:pPr marL="365760" indent="-365760">
              <a:spcAft>
                <a:spcPts val="600"/>
              </a:spcAft>
            </a:pPr>
            <a:r>
              <a:rPr lang="en-US" sz="2400" dirty="0">
                <a:solidFill>
                  <a:srgbClr val="000000"/>
                </a:solidFill>
              </a:rPr>
              <a:t>Junction box or conduit filling with water</a:t>
            </a:r>
          </a:p>
          <a:p>
            <a:pPr marL="365760" indent="-365760">
              <a:spcAft>
                <a:spcPts val="600"/>
              </a:spcAft>
            </a:pPr>
            <a:r>
              <a:rPr lang="en-US" sz="2400" dirty="0"/>
              <a:t>Ground-fault protection (GFP) must be provided per </a:t>
            </a:r>
            <a:r>
              <a:rPr lang="en-US" sz="2400" i="1" dirty="0"/>
              <a:t>NEC</a:t>
            </a:r>
            <a:r>
              <a:rPr lang="en-US" sz="2400" dirty="0"/>
              <a:t> by a ground-fault detection and interruption device (GFDI)</a:t>
            </a:r>
            <a:endParaRPr lang="en-US" sz="2000" dirty="0"/>
          </a:p>
          <a:p>
            <a:pPr marL="365760" indent="-365760">
              <a:spcAft>
                <a:spcPts val="600"/>
              </a:spcAft>
            </a:pPr>
            <a:endParaRPr lang="en-US" sz="2000" dirty="0">
              <a:solidFill>
                <a:srgbClr val="000000"/>
              </a:solidFill>
            </a:endParaRPr>
          </a:p>
        </p:txBody>
      </p:sp>
      <p:pic>
        <p:nvPicPr>
          <p:cNvPr id="17413" name="Picture 2" descr="Picture of wires in a junction box where a screw from outside the box is penetrating the inside of the box and potentially rubbing against the conductors. This could become a ground fault in the futu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7036" y="1133886"/>
            <a:ext cx="3100807" cy="2295114"/>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Lst>
        </p:spPr>
      </p:pic>
      <p:cxnSp>
        <p:nvCxnSpPr>
          <p:cNvPr id="4" name="Straight Connector 3" descr="Arrow pointing out screw rubbing against a group of wires."/>
          <p:cNvCxnSpPr/>
          <p:nvPr/>
        </p:nvCxnSpPr>
        <p:spPr>
          <a:xfrm flipH="1" flipV="1">
            <a:off x="7117477" y="2044593"/>
            <a:ext cx="259962" cy="1495096"/>
          </a:xfrm>
          <a:prstGeom prst="line">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52862" y="3513082"/>
            <a:ext cx="1939496"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800" dirty="0">
                <a:solidFill>
                  <a:schemeClr val="tx1"/>
                </a:solidFill>
                <a:latin typeface="Tahoma"/>
                <a:cs typeface="Tahoma"/>
              </a:rPr>
              <a:t>Possible future ground-fault</a:t>
            </a:r>
          </a:p>
        </p:txBody>
      </p:sp>
      <p:sp>
        <p:nvSpPr>
          <p:cNvPr id="7" name="TextBox 6"/>
          <p:cNvSpPr txBox="1"/>
          <p:nvPr/>
        </p:nvSpPr>
        <p:spPr>
          <a:xfrm>
            <a:off x="6379344" y="4630312"/>
            <a:ext cx="2635777"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800" dirty="0">
                <a:solidFill>
                  <a:srgbClr val="FF0000"/>
                </a:solidFill>
                <a:latin typeface="Tahoma"/>
                <a:cs typeface="Tahoma"/>
              </a:rPr>
              <a:t>Normally non-energized equipment may be energized if ground fault is present! </a:t>
            </a:r>
          </a:p>
        </p:txBody>
      </p:sp>
    </p:spTree>
    <p:extLst>
      <p:ext uri="{BB962C8B-B14F-4D97-AF65-F5344CB8AC3E}">
        <p14:creationId xmlns:p14="http://schemas.microsoft.com/office/powerpoint/2010/main" val="1679668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defRPr/>
            </a:pPr>
            <a:r>
              <a:rPr lang="en-US" cap="small" dirty="0">
                <a:ea typeface="ＭＳ Ｐゴシック" charset="0"/>
                <a:cs typeface="ＭＳ Ｐゴシック" charset="0"/>
              </a:rPr>
              <a:t>What is an Arc-fault?</a:t>
            </a:r>
          </a:p>
        </p:txBody>
      </p:sp>
      <p:sp>
        <p:nvSpPr>
          <p:cNvPr id="2" name="Content Placeholder 1"/>
          <p:cNvSpPr>
            <a:spLocks noGrp="1"/>
          </p:cNvSpPr>
          <p:nvPr>
            <p:ph idx="4294967295"/>
          </p:nvPr>
        </p:nvSpPr>
        <p:spPr>
          <a:xfrm>
            <a:off x="0" y="963613"/>
            <a:ext cx="4892675" cy="1943100"/>
          </a:xfrm>
        </p:spPr>
        <p:txBody>
          <a:bodyPr>
            <a:noAutofit/>
          </a:bodyPr>
          <a:lstStyle/>
          <a:p>
            <a:pPr>
              <a:spcAft>
                <a:spcPts val="0"/>
              </a:spcAft>
            </a:pPr>
            <a:r>
              <a:rPr lang="en-US" sz="2800" dirty="0"/>
              <a:t>Series fault</a:t>
            </a:r>
          </a:p>
          <a:p>
            <a:pPr lvl="1">
              <a:spcAft>
                <a:spcPts val="0"/>
              </a:spcAft>
            </a:pPr>
            <a:r>
              <a:rPr lang="en-US" sz="2400" dirty="0"/>
              <a:t>A current-carrying conductor has a high resistance failure point that current arcs across</a:t>
            </a:r>
          </a:p>
        </p:txBody>
      </p:sp>
      <p:sp>
        <p:nvSpPr>
          <p:cNvPr id="10" name="Content Placeholder 1"/>
          <p:cNvSpPr txBox="1">
            <a:spLocks/>
          </p:cNvSpPr>
          <p:nvPr/>
        </p:nvSpPr>
        <p:spPr>
          <a:xfrm>
            <a:off x="4773495" y="963539"/>
            <a:ext cx="4489051" cy="1942940"/>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800" dirty="0"/>
              <a:t>Parallel fault</a:t>
            </a:r>
          </a:p>
          <a:p>
            <a:pPr lvl="1">
              <a:spcAft>
                <a:spcPts val="0"/>
              </a:spcAft>
            </a:pPr>
            <a:r>
              <a:rPr lang="en-US" sz="2400" dirty="0"/>
              <a:t>Inadvertent connection between two current-carrying conductors</a:t>
            </a:r>
          </a:p>
        </p:txBody>
      </p:sp>
      <p:pic>
        <p:nvPicPr>
          <p:cNvPr id="56323" name="Picture 4" descr="Picture of the inside of a DC combiner box that experienced a catastrophic arc fault failure. Many of the wires have melted away and the inside of the box is badly scorched.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579" y="3032148"/>
            <a:ext cx="3809755" cy="3689533"/>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Lst>
        </p:spPr>
      </p:pic>
      <p:pic>
        <p:nvPicPr>
          <p:cNvPr id="56325" name="Picture 5" descr="Picture of a module lead which has compromised insulation which can lead to an arc fault."/>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3736" y="3032148"/>
            <a:ext cx="2404943" cy="2487783"/>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Lst>
        </p:spPr>
      </p:pic>
      <p:pic>
        <p:nvPicPr>
          <p:cNvPr id="11" name="Picture 10" descr="Picture of a module quick connector that experience a series arc fault which burnt the plastic off the connecto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73736" y="5786774"/>
            <a:ext cx="2404942" cy="580789"/>
          </a:xfrm>
          <a:prstGeom prst="rect">
            <a:avLst/>
          </a:prstGeom>
          <a:ln w="19050">
            <a:solidFill>
              <a:schemeClr val="tx1"/>
            </a:solidFill>
          </a:ln>
        </p:spPr>
      </p:pic>
      <p:pic>
        <p:nvPicPr>
          <p:cNvPr id="56324" name="Picture 9" descr="Picture of a module that had an internal arc fault which has lead to a burn on the back sheet."/>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06081" y="3032148"/>
            <a:ext cx="2375945" cy="2242355"/>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26289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an Arc-fault?</a:t>
            </a:r>
          </a:p>
        </p:txBody>
      </p:sp>
      <p:sp>
        <p:nvSpPr>
          <p:cNvPr id="3" name="Content Placeholder 2"/>
          <p:cNvSpPr>
            <a:spLocks noGrp="1"/>
          </p:cNvSpPr>
          <p:nvPr>
            <p:ph idx="4294967295"/>
          </p:nvPr>
        </p:nvSpPr>
        <p:spPr>
          <a:xfrm>
            <a:off x="0" y="1020763"/>
            <a:ext cx="5230813" cy="5837237"/>
          </a:xfrm>
        </p:spPr>
        <p:txBody>
          <a:bodyPr>
            <a:noAutofit/>
          </a:bodyPr>
          <a:lstStyle/>
          <a:p>
            <a:pPr>
              <a:spcAft>
                <a:spcPts val="600"/>
              </a:spcAft>
            </a:pPr>
            <a:r>
              <a:rPr lang="en-US" sz="2400" dirty="0"/>
              <a:t>Loose wire terminations</a:t>
            </a:r>
          </a:p>
          <a:p>
            <a:pPr lvl="1">
              <a:spcAft>
                <a:spcPts val="600"/>
              </a:spcAft>
            </a:pPr>
            <a:r>
              <a:rPr lang="en-US" sz="2000" dirty="0"/>
              <a:t>Torque terminals to specification! </a:t>
            </a:r>
          </a:p>
          <a:p>
            <a:pPr>
              <a:spcAft>
                <a:spcPts val="600"/>
              </a:spcAft>
            </a:pPr>
            <a:r>
              <a:rPr lang="en-US" sz="2400" dirty="0"/>
              <a:t>Improper connections</a:t>
            </a:r>
          </a:p>
          <a:p>
            <a:pPr lvl="1">
              <a:spcAft>
                <a:spcPts val="600"/>
              </a:spcAft>
            </a:pPr>
            <a:r>
              <a:rPr lang="en-US" sz="2000" dirty="0"/>
              <a:t>Loose PV quick connectors</a:t>
            </a:r>
          </a:p>
          <a:p>
            <a:pPr lvl="1">
              <a:spcAft>
                <a:spcPts val="600"/>
              </a:spcAft>
            </a:pPr>
            <a:r>
              <a:rPr lang="en-US" sz="2000" dirty="0"/>
              <a:t>Incorrectly made crimps</a:t>
            </a:r>
          </a:p>
          <a:p>
            <a:pPr lvl="1">
              <a:spcAft>
                <a:spcPts val="600"/>
              </a:spcAft>
            </a:pPr>
            <a:r>
              <a:rPr lang="en-US" sz="2000" dirty="0"/>
              <a:t>Manufacturing defects</a:t>
            </a:r>
            <a:endParaRPr lang="en-US" sz="1600" dirty="0"/>
          </a:p>
          <a:p>
            <a:pPr>
              <a:spcAft>
                <a:spcPts val="600"/>
              </a:spcAft>
            </a:pPr>
            <a:r>
              <a:rPr lang="en-US" sz="2400" dirty="0"/>
              <a:t>Arc-fault protection is required per NEC for most PV Systems</a:t>
            </a:r>
          </a:p>
          <a:p>
            <a:pPr lvl="1">
              <a:spcAft>
                <a:spcPts val="600"/>
              </a:spcAft>
            </a:pPr>
            <a:r>
              <a:rPr lang="en-US" sz="2000" dirty="0"/>
              <a:t>Introduced in 2011 Code cycle </a:t>
            </a:r>
          </a:p>
          <a:p>
            <a:pPr lvl="2">
              <a:spcAft>
                <a:spcPts val="600"/>
              </a:spcAft>
            </a:pPr>
            <a:r>
              <a:rPr lang="en-US" sz="1800" dirty="0"/>
              <a:t>Most older systems do not have it</a:t>
            </a:r>
          </a:p>
          <a:p>
            <a:pPr lvl="2">
              <a:spcAft>
                <a:spcPts val="600"/>
              </a:spcAft>
            </a:pPr>
            <a:r>
              <a:rPr lang="en-US" sz="1800" dirty="0"/>
              <a:t>Many large (MW) systems do not have it</a:t>
            </a:r>
            <a:endParaRPr lang="en-US" dirty="0"/>
          </a:p>
        </p:txBody>
      </p:sp>
      <p:pic>
        <p:nvPicPr>
          <p:cNvPr id="10" name="Picture 9" descr="Picture of a DC combiner box with integrated disconnec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5331" y="1065144"/>
            <a:ext cx="2736818" cy="2736818"/>
          </a:xfrm>
          <a:prstGeom prst="rect">
            <a:avLst/>
          </a:prstGeom>
          <a:ln w="19050">
            <a:solidFill>
              <a:schemeClr val="tx1"/>
            </a:solidFill>
          </a:ln>
        </p:spPr>
      </p:pic>
      <p:pic>
        <p:nvPicPr>
          <p:cNvPr id="14" name="Picture 13" descr="Picture of module touch safe connectors that experienced series arc faults which melted the plastic connector covering.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5331" y="4009032"/>
            <a:ext cx="1986455" cy="1489841"/>
          </a:xfrm>
          <a:prstGeom prst="rect">
            <a:avLst/>
          </a:prstGeom>
          <a:ln w="19050">
            <a:solidFill>
              <a:schemeClr val="tx1"/>
            </a:solidFill>
          </a:ln>
        </p:spPr>
      </p:pic>
      <p:pic>
        <p:nvPicPr>
          <p:cNvPr id="11" name="Picture 2" descr="Picture of an inverte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9868" y="3337475"/>
            <a:ext cx="1899450" cy="3357341"/>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877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9"/>
          <p:cNvSpPr>
            <a:spLocks noGrp="1" noChangeArrowheads="1"/>
          </p:cNvSpPr>
          <p:nvPr>
            <p:ph type="title"/>
          </p:nvPr>
        </p:nvSpPr>
        <p:spPr/>
        <p:txBody>
          <a:bodyPr/>
          <a:lstStyle/>
          <a:p>
            <a:pPr eaLnBrk="1" hangingPunct="1"/>
            <a:r>
              <a:rPr lang="en-US" dirty="0"/>
              <a:t>Equipment Grounding</a:t>
            </a:r>
          </a:p>
        </p:txBody>
      </p:sp>
      <p:sp>
        <p:nvSpPr>
          <p:cNvPr id="31749" name="Rectangle 10"/>
          <p:cNvSpPr>
            <a:spLocks noGrp="1" noChangeArrowheads="1"/>
          </p:cNvSpPr>
          <p:nvPr>
            <p:ph sz="half" idx="1"/>
          </p:nvPr>
        </p:nvSpPr>
        <p:spPr>
          <a:xfrm>
            <a:off x="1895753" y="1665974"/>
            <a:ext cx="3388607" cy="1539896"/>
          </a:xfrm>
        </p:spPr>
        <p:txBody>
          <a:bodyPr/>
          <a:lstStyle/>
          <a:p>
            <a:pPr marL="0" lvl="1" indent="0" eaLnBrk="1" hangingPunct="1">
              <a:spcAft>
                <a:spcPts val="600"/>
              </a:spcAft>
              <a:buFontTx/>
              <a:buNone/>
            </a:pPr>
            <a:r>
              <a:rPr lang="en-US" sz="2400" dirty="0"/>
              <a:t>Bonding all non-current-carrying, exposed metal parts of an electrical system to ground</a:t>
            </a:r>
            <a:endParaRPr lang="en-US" sz="900" dirty="0"/>
          </a:p>
        </p:txBody>
      </p:sp>
      <p:pic>
        <p:nvPicPr>
          <p:cNvPr id="2" name="Picture 1" descr="Picture of a lay in lug with equipment ground wire attached to a solar mounting rack."/>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8336" y="1602445"/>
            <a:ext cx="1652337" cy="1572126"/>
          </a:xfrm>
          <a:prstGeom prst="rect">
            <a:avLst/>
          </a:prstGeom>
          <a:ln w="19050">
            <a:solidFill>
              <a:schemeClr val="tx1"/>
            </a:solidFill>
          </a:ln>
        </p:spPr>
      </p:pic>
      <p:sp>
        <p:nvSpPr>
          <p:cNvPr id="31759" name="Text Box 18"/>
          <p:cNvSpPr txBox="1">
            <a:spLocks noChangeArrowheads="1"/>
          </p:cNvSpPr>
          <p:nvPr/>
        </p:nvSpPr>
        <p:spPr bwMode="auto">
          <a:xfrm>
            <a:off x="243416" y="3148927"/>
            <a:ext cx="1490652" cy="584775"/>
          </a:xfrm>
          <a:prstGeom prst="rect">
            <a:avLst/>
          </a:prstGeom>
          <a:solidFill>
            <a:schemeClr val="bg1">
              <a:alpha val="7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sz="1600" dirty="0">
                <a:solidFill>
                  <a:srgbClr val="000000"/>
                </a:solidFill>
                <a:latin typeface="Tahoma" pitchFamily="34" charset="0"/>
                <a:ea typeface="Tahoma" pitchFamily="34" charset="0"/>
                <a:cs typeface="Tahoma" pitchFamily="34" charset="0"/>
              </a:rPr>
              <a:t>Lay-in lug on array rack</a:t>
            </a:r>
          </a:p>
        </p:txBody>
      </p:sp>
      <p:pic>
        <p:nvPicPr>
          <p:cNvPr id="17" name="Picture 23" descr="IMG_332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4505" y="1126220"/>
            <a:ext cx="3091810" cy="1635828"/>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Lst>
        </p:spPr>
      </p:pic>
      <p:sp>
        <p:nvSpPr>
          <p:cNvPr id="31762" name="Text Box 24"/>
          <p:cNvSpPr txBox="1">
            <a:spLocks noChangeArrowheads="1"/>
          </p:cNvSpPr>
          <p:nvPr/>
        </p:nvSpPr>
        <p:spPr bwMode="auto">
          <a:xfrm>
            <a:off x="5790555" y="2784475"/>
            <a:ext cx="331971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sz="1600" dirty="0">
                <a:solidFill>
                  <a:srgbClr val="000000"/>
                </a:solidFill>
                <a:latin typeface="Tahoma" pitchFamily="34" charset="0"/>
                <a:ea typeface="Tahoma" pitchFamily="34" charset="0"/>
                <a:cs typeface="Tahoma" pitchFamily="34" charset="0"/>
              </a:rPr>
              <a:t>Grounding bus bar in an enclosure</a:t>
            </a:r>
          </a:p>
        </p:txBody>
      </p:sp>
      <p:sp>
        <p:nvSpPr>
          <p:cNvPr id="31755" name="Rectangle 24"/>
          <p:cNvSpPr>
            <a:spLocks noChangeArrowheads="1"/>
          </p:cNvSpPr>
          <p:nvPr/>
        </p:nvSpPr>
        <p:spPr bwMode="auto">
          <a:xfrm>
            <a:off x="447394" y="971975"/>
            <a:ext cx="356860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SzPct val="75000"/>
            </a:pPr>
            <a:r>
              <a:rPr lang="en-US" b="1" dirty="0">
                <a:latin typeface="Tahoma" pitchFamily="34" charset="0"/>
                <a:ea typeface="Tahoma" pitchFamily="34" charset="0"/>
                <a:cs typeface="Tahoma" pitchFamily="34" charset="0"/>
              </a:rPr>
              <a:t>Equipment Grounding</a:t>
            </a:r>
          </a:p>
        </p:txBody>
      </p:sp>
      <p:sp>
        <p:nvSpPr>
          <p:cNvPr id="16" name="Line 22" descr="Arrow pointing out equipment grounding conductor attached to a lay in lug."/>
          <p:cNvSpPr>
            <a:spLocks noChangeShapeType="1"/>
          </p:cNvSpPr>
          <p:nvPr/>
        </p:nvSpPr>
        <p:spPr bwMode="auto">
          <a:xfrm flipH="1">
            <a:off x="923056" y="1396139"/>
            <a:ext cx="151943" cy="875127"/>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31761" name="Line 22" descr="Arrow pointing out equipment grounding conductor attached to grounding bus bar in a wiring trough. "/>
          <p:cNvSpPr>
            <a:spLocks noChangeShapeType="1"/>
          </p:cNvSpPr>
          <p:nvPr/>
        </p:nvSpPr>
        <p:spPr bwMode="auto">
          <a:xfrm>
            <a:off x="4016000" y="1319275"/>
            <a:ext cx="3541633" cy="592507"/>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31756" name="Rectangle 25"/>
          <p:cNvSpPr>
            <a:spLocks noChangeArrowheads="1"/>
          </p:cNvSpPr>
          <p:nvPr/>
        </p:nvSpPr>
        <p:spPr bwMode="auto">
          <a:xfrm>
            <a:off x="664072" y="3771533"/>
            <a:ext cx="77503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ctr">
              <a:spcBef>
                <a:spcPts val="0"/>
              </a:spcBef>
            </a:pPr>
            <a:r>
              <a:rPr lang="en-US" b="1" dirty="0">
                <a:solidFill>
                  <a:srgbClr val="02A046"/>
                </a:solidFill>
                <a:latin typeface="Tahoma" pitchFamily="34" charset="0"/>
                <a:ea typeface="Tahoma" pitchFamily="34" charset="0"/>
                <a:cs typeface="Tahoma" pitchFamily="34" charset="0"/>
              </a:rPr>
              <a:t>Equipment grounding is required in all systems!</a:t>
            </a:r>
          </a:p>
        </p:txBody>
      </p:sp>
      <p:sp>
        <p:nvSpPr>
          <p:cNvPr id="31757" name="Line 27" title="equipment grounding">
            <a:extLst>
              <a:ext uri="{C183D7F6-B498-43B3-948B-1728B52AA6E4}">
                <adec:decorative xmlns:adec="http://schemas.microsoft.com/office/drawing/2017/decorative" xmlns="" val="1"/>
              </a:ext>
            </a:extLst>
          </p:cNvPr>
          <p:cNvSpPr>
            <a:spLocks noChangeShapeType="1"/>
          </p:cNvSpPr>
          <p:nvPr/>
        </p:nvSpPr>
        <p:spPr bwMode="auto">
          <a:xfrm>
            <a:off x="350097" y="4238985"/>
            <a:ext cx="8378297" cy="1535"/>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31758" name="Rectangle 28"/>
          <p:cNvSpPr>
            <a:spLocks noChangeArrowheads="1"/>
          </p:cNvSpPr>
          <p:nvPr/>
        </p:nvSpPr>
        <p:spPr bwMode="auto">
          <a:xfrm>
            <a:off x="442015" y="5116958"/>
            <a:ext cx="53689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lvl="1"/>
            <a:r>
              <a:rPr lang="en-US" dirty="0">
                <a:solidFill>
                  <a:srgbClr val="000000"/>
                </a:solidFill>
                <a:latin typeface="Tahoma" pitchFamily="34" charset="0"/>
                <a:ea typeface="Tahoma" pitchFamily="34" charset="0"/>
                <a:cs typeface="Tahoma" pitchFamily="34" charset="0"/>
              </a:rPr>
              <a:t>A conductor or conductive path installed to connect normally non-current-carrying metal parts of equipment together to ground</a:t>
            </a:r>
            <a:endParaRPr lang="en-US" sz="400" i="1" dirty="0">
              <a:solidFill>
                <a:srgbClr val="000000"/>
              </a:solidFill>
              <a:latin typeface="Tahoma" pitchFamily="34" charset="0"/>
              <a:ea typeface="Tahoma" pitchFamily="34" charset="0"/>
              <a:cs typeface="Tahoma" pitchFamily="34" charset="0"/>
            </a:endParaRPr>
          </a:p>
        </p:txBody>
      </p:sp>
      <p:pic>
        <p:nvPicPr>
          <p:cNvPr id="18" name="Picture 20" descr="Equpit-Ground-(dsiz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4620" y="5019435"/>
            <a:ext cx="3669925" cy="1742214"/>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Lst>
        </p:spPr>
      </p:pic>
      <p:sp>
        <p:nvSpPr>
          <p:cNvPr id="31753" name="Rectangle 22"/>
          <p:cNvSpPr>
            <a:spLocks noChangeArrowheads="1"/>
          </p:cNvSpPr>
          <p:nvPr/>
        </p:nvSpPr>
        <p:spPr bwMode="auto">
          <a:xfrm>
            <a:off x="401674" y="4486302"/>
            <a:ext cx="7545387"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SzPct val="75000"/>
            </a:pPr>
            <a:r>
              <a:rPr lang="en-US" b="1" dirty="0">
                <a:solidFill>
                  <a:srgbClr val="000000"/>
                </a:solidFill>
                <a:latin typeface="Tahoma" pitchFamily="34" charset="0"/>
                <a:ea typeface="Tahoma" pitchFamily="34" charset="0"/>
                <a:cs typeface="Tahoma" pitchFamily="34" charset="0"/>
              </a:rPr>
              <a:t>Equipment Grounding Conductor (EGC)</a:t>
            </a:r>
            <a:endParaRPr lang="en-US" dirty="0">
              <a:solidFill>
                <a:srgbClr val="000000"/>
              </a:solidFill>
              <a:latin typeface="Tahoma" pitchFamily="34" charset="0"/>
              <a:ea typeface="Tahoma" pitchFamily="34" charset="0"/>
              <a:cs typeface="Tahoma" pitchFamily="34" charset="0"/>
            </a:endParaRPr>
          </a:p>
        </p:txBody>
      </p:sp>
      <p:sp>
        <p:nvSpPr>
          <p:cNvPr id="31752" name="Line 21" descr="Arrow pointing out equipment grounding conductor on ground mounted solar array which connects the frame of each module together."/>
          <p:cNvSpPr>
            <a:spLocks noChangeShapeType="1"/>
          </p:cNvSpPr>
          <p:nvPr/>
        </p:nvSpPr>
        <p:spPr bwMode="auto">
          <a:xfrm>
            <a:off x="6606516" y="4750001"/>
            <a:ext cx="1246131" cy="971441"/>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74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P spid="31758" grpId="0"/>
      <p:bldP spid="31753" grpId="0"/>
      <p:bldP spid="3175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Rack Integrated Equipment Grounding</a:t>
            </a:r>
          </a:p>
        </p:txBody>
      </p:sp>
      <p:pic>
        <p:nvPicPr>
          <p:cNvPr id="3" name="Picture 2" descr="Icon diagram of the different parts of a PV mounting system that has rack integrated equipment grounding.">
            <a:extLst>
              <a:ext uri="{FF2B5EF4-FFF2-40B4-BE49-F238E27FC236}">
                <a16:creationId xmlns:a16="http://schemas.microsoft.com/office/drawing/2014/main" id="{23CF76DF-8807-40F0-8192-700F5CA5F5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2007" y="2060062"/>
            <a:ext cx="3365284" cy="2962913"/>
          </a:xfrm>
          <a:prstGeom prst="rect">
            <a:avLst/>
          </a:prstGeom>
        </p:spPr>
      </p:pic>
      <p:sp>
        <p:nvSpPr>
          <p:cNvPr id="5" name="Content Placeholder 4"/>
          <p:cNvSpPr>
            <a:spLocks noGrp="1"/>
          </p:cNvSpPr>
          <p:nvPr>
            <p:ph sz="half" idx="4294967295"/>
          </p:nvPr>
        </p:nvSpPr>
        <p:spPr>
          <a:xfrm>
            <a:off x="2303714" y="940768"/>
            <a:ext cx="2965450" cy="1423988"/>
          </a:xfrm>
          <a:prstGeom prst="rect">
            <a:avLst/>
          </a:prstGeom>
        </p:spPr>
        <p:txBody>
          <a:bodyPr/>
          <a:lstStyle/>
          <a:p>
            <a:pPr marL="0" indent="0">
              <a:buNone/>
            </a:pPr>
            <a:r>
              <a:rPr lang="en-US" sz="2000" dirty="0">
                <a:latin typeface="Tahoma" charset="0"/>
                <a:ea typeface="Tahoma" charset="0"/>
                <a:cs typeface="Tahoma" charset="0"/>
              </a:rPr>
              <a:t>Lay-in lugs bond each row of </a:t>
            </a:r>
            <a:r>
              <a:rPr lang="en-US" sz="2000" dirty="0">
                <a:solidFill>
                  <a:srgbClr val="000000"/>
                </a:solidFill>
                <a:latin typeface="Tahoma" pitchFamily="34" charset="0"/>
                <a:ea typeface="Tahoma" pitchFamily="34" charset="0"/>
                <a:cs typeface="Tahoma" pitchFamily="34" charset="0"/>
              </a:rPr>
              <a:t>modules</a:t>
            </a:r>
            <a:r>
              <a:rPr lang="en-US" sz="2000" dirty="0">
                <a:latin typeface="Tahoma" charset="0"/>
                <a:ea typeface="Tahoma" charset="0"/>
                <a:cs typeface="Tahoma" charset="0"/>
              </a:rPr>
              <a:t> to equipment grounding conductor (1 per rail)</a:t>
            </a:r>
          </a:p>
        </p:txBody>
      </p:sp>
      <p:pic>
        <p:nvPicPr>
          <p:cNvPr id="52" name="Picture 51" descr="Picture of a lay in lug and equipment grounding conductor that are connected to a PV mounting rail."/>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0172" y="1025802"/>
            <a:ext cx="2086472" cy="1985186"/>
          </a:xfrm>
          <a:prstGeom prst="rect">
            <a:avLst/>
          </a:prstGeom>
          <a:ln w="19050">
            <a:solidFill>
              <a:schemeClr val="tx1"/>
            </a:solidFill>
          </a:ln>
        </p:spPr>
      </p:pic>
      <p:cxnSp>
        <p:nvCxnSpPr>
          <p:cNvPr id="49" name="Straight Arrow Connector 48" descr="Arrow pointing out lay in lug and equipment ground wire that bonds two PV mounting rails together."/>
          <p:cNvCxnSpPr/>
          <p:nvPr/>
        </p:nvCxnSpPr>
        <p:spPr>
          <a:xfrm>
            <a:off x="3797451" y="2341731"/>
            <a:ext cx="1556211" cy="25827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1" name="Content Placeholder 3"/>
          <p:cNvSpPr txBox="1">
            <a:spLocks/>
          </p:cNvSpPr>
          <p:nvPr/>
        </p:nvSpPr>
        <p:spPr>
          <a:xfrm>
            <a:off x="6942311" y="922631"/>
            <a:ext cx="1865612" cy="965200"/>
          </a:xfrm>
          <a:prstGeom prst="rect">
            <a:avLst/>
          </a:prstGeom>
        </p:spPr>
        <p:txBody>
          <a:bodyPr lIns="0" tIns="0" rIns="0" bIns="0"/>
          <a:lstStyle>
            <a:lvl1pPr marL="342780" indent="-342780" algn="l" rtl="0" eaLnBrk="1" fontAlgn="base" hangingPunct="1">
              <a:spcBef>
                <a:spcPts val="600"/>
              </a:spcBef>
              <a:spcAft>
                <a:spcPct val="0"/>
              </a:spcAft>
              <a:buSzPct val="75000"/>
              <a:buFontTx/>
              <a:buBlip>
                <a:blip r:embed="rId5"/>
              </a:buBlip>
              <a:defRPr sz="2600" kern="1200">
                <a:solidFill>
                  <a:schemeClr val="tx1"/>
                </a:solidFill>
                <a:latin typeface="Tahoma" pitchFamily="34" charset="0"/>
                <a:ea typeface="Tahoma" pitchFamily="34" charset="0"/>
                <a:cs typeface="Tahoma" pitchFamily="34" charset="0"/>
              </a:defRPr>
            </a:lvl1pPr>
            <a:lvl2pPr marL="822768" indent="-548512" algn="l" rtl="0" eaLnBrk="1" fontAlgn="base" hangingPunct="1">
              <a:spcBef>
                <a:spcPts val="600"/>
              </a:spcBef>
              <a:spcAft>
                <a:spcPct val="0"/>
              </a:spcAft>
              <a:buSzPct val="60000"/>
              <a:buFontTx/>
              <a:buBlip>
                <a:blip r:embed="rId6"/>
              </a:buBlip>
              <a:defRPr sz="2200" kern="1200">
                <a:solidFill>
                  <a:schemeClr val="tx1"/>
                </a:solidFill>
                <a:latin typeface="Tahoma" pitchFamily="34" charset="0"/>
                <a:ea typeface="Tahoma" pitchFamily="34" charset="0"/>
                <a:cs typeface="Tahoma" pitchFamily="34" charset="0"/>
              </a:defRPr>
            </a:lvl2pPr>
            <a:lvl3pPr marL="1139825" indent="-225425" algn="l" rtl="0" eaLnBrk="1" fontAlgn="base" hangingPunct="1">
              <a:spcBef>
                <a:spcPts val="600"/>
              </a:spcBef>
              <a:spcAft>
                <a:spcPct val="0"/>
              </a:spcAft>
              <a:buFont typeface="Arial" charset="0"/>
              <a:buChar char="•"/>
              <a:defRPr sz="2000" kern="1200">
                <a:solidFill>
                  <a:schemeClr val="tx1"/>
                </a:solidFill>
                <a:latin typeface="Tahoma" pitchFamily="34" charset="0"/>
                <a:ea typeface="Tahoma" pitchFamily="34" charset="0"/>
                <a:cs typeface="Tahoma" pitchFamily="34" charset="0"/>
              </a:defRPr>
            </a:lvl3pPr>
            <a:lvl4pPr marL="1597025" indent="-225425" algn="l" rtl="0" eaLnBrk="1" fontAlgn="base" hangingPunct="1">
              <a:spcBef>
                <a:spcPts val="600"/>
              </a:spcBef>
              <a:spcAft>
                <a:spcPct val="0"/>
              </a:spcAft>
              <a:buFont typeface="Arial" charset="0"/>
              <a:buChar char="–"/>
              <a:defRPr sz="1800" kern="1200">
                <a:solidFill>
                  <a:schemeClr val="tx1"/>
                </a:solidFill>
                <a:latin typeface="Tahoma" pitchFamily="34" charset="0"/>
                <a:ea typeface="Tahoma" pitchFamily="34" charset="0"/>
                <a:cs typeface="Tahoma" pitchFamily="34" charset="0"/>
              </a:defRPr>
            </a:lvl4pPr>
            <a:lvl5pPr marL="2054225" indent="-225425" algn="l" rtl="0" eaLnBrk="1" fontAlgn="base" hangingPunct="1">
              <a:spcBef>
                <a:spcPts val="600"/>
              </a:spcBef>
              <a:spcAft>
                <a:spcPct val="0"/>
              </a:spcAft>
              <a:buFont typeface="Arial" charset="0"/>
              <a:buChar char="»"/>
              <a:defRPr sz="1800" kern="1200">
                <a:solidFill>
                  <a:schemeClr val="tx1"/>
                </a:solidFill>
                <a:latin typeface="Tahoma" pitchFamily="34" charset="0"/>
                <a:ea typeface="Tahoma" pitchFamily="34" charset="0"/>
                <a:cs typeface="Tahoma" pitchFamily="34" charset="0"/>
              </a:defRPr>
            </a:lvl5pPr>
            <a:lvl6pPr marL="2513718" indent="-228519" algn="l" defTabSz="91407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sz="2000" dirty="0">
                <a:solidFill>
                  <a:srgbClr val="000000"/>
                </a:solidFill>
              </a:rPr>
              <a:t>Hardware</a:t>
            </a:r>
            <a:r>
              <a:rPr lang="en-US" sz="2000" dirty="0"/>
              <a:t> bonds mounting feet to rails</a:t>
            </a:r>
          </a:p>
        </p:txBody>
      </p:sp>
      <p:cxnSp>
        <p:nvCxnSpPr>
          <p:cNvPr id="82" name="Straight Arrow Connector 81" descr="Arrow pointing out the PV mounting bracket that is bonded to the PV mounting rail."/>
          <p:cNvCxnSpPr/>
          <p:nvPr/>
        </p:nvCxnSpPr>
        <p:spPr>
          <a:xfrm flipH="1">
            <a:off x="6406031" y="1391772"/>
            <a:ext cx="471188" cy="7365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548693" y="3783515"/>
            <a:ext cx="2393465" cy="646331"/>
          </a:xfrm>
          <a:prstGeom prst="rect">
            <a:avLst/>
          </a:prstGeom>
          <a:noFill/>
          <a:ln>
            <a:noFill/>
          </a:ln>
        </p:spPr>
        <p:txBody>
          <a:bodyPr wrap="square" anchor="ctr">
            <a:spAutoFit/>
          </a:bodyPr>
          <a:lstStyle/>
          <a:p>
            <a:pPr>
              <a:lnSpc>
                <a:spcPct val="90000"/>
              </a:lnSpc>
            </a:pPr>
            <a:r>
              <a:rPr lang="en-US" sz="2000" dirty="0">
                <a:solidFill>
                  <a:srgbClr val="000000"/>
                </a:solidFill>
                <a:latin typeface="Tahoma" pitchFamily="34" charset="0"/>
                <a:ea typeface="Tahoma" pitchFamily="34" charset="0"/>
                <a:cs typeface="Tahoma" pitchFamily="34" charset="0"/>
              </a:rPr>
              <a:t>Mid clamps </a:t>
            </a:r>
          </a:p>
          <a:p>
            <a:pPr>
              <a:lnSpc>
                <a:spcPct val="90000"/>
              </a:lnSpc>
            </a:pPr>
            <a:r>
              <a:rPr lang="en-US" sz="2000" dirty="0">
                <a:solidFill>
                  <a:srgbClr val="000000"/>
                </a:solidFill>
                <a:latin typeface="Tahoma" pitchFamily="34" charset="0"/>
                <a:ea typeface="Tahoma" pitchFamily="34" charset="0"/>
                <a:cs typeface="Tahoma" pitchFamily="34" charset="0"/>
              </a:rPr>
              <a:t>bond module to rail</a:t>
            </a:r>
          </a:p>
        </p:txBody>
      </p:sp>
      <p:cxnSp>
        <p:nvCxnSpPr>
          <p:cNvPr id="96" name="Straight Arrow Connector 95" descr="Arrow pointing out the mid clamp between two modules that bonds the two modules together."/>
          <p:cNvCxnSpPr/>
          <p:nvPr/>
        </p:nvCxnSpPr>
        <p:spPr>
          <a:xfrm flipV="1">
            <a:off x="3967631" y="2718015"/>
            <a:ext cx="3263899" cy="127725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Picture of a PV mounting system mid clamp that has integrated equipment grounding. The clamp has ridges on the underside which electrically bonds the two modules together."/>
          <p:cNvPicPr>
            <a:picLocks noChangeAspect="1"/>
          </p:cNvPicPr>
          <p:nvPr/>
        </p:nvPicPr>
        <p:blipFill rotWithShape="1">
          <a:blip r:embed="rId7" cstate="email">
            <a:extLst>
              <a:ext uri="{28A0092B-C50C-407E-A947-70E740481C1C}">
                <a14:useLocalDpi xmlns:a14="http://schemas.microsoft.com/office/drawing/2010/main"/>
              </a:ext>
            </a:extLst>
          </a:blip>
          <a:srcRect b="11152"/>
          <a:stretch/>
        </p:blipFill>
        <p:spPr>
          <a:xfrm>
            <a:off x="247180" y="3666045"/>
            <a:ext cx="2411880" cy="2426007"/>
          </a:xfrm>
          <a:prstGeom prst="rect">
            <a:avLst/>
          </a:prstGeom>
        </p:spPr>
      </p:pic>
      <p:sp>
        <p:nvSpPr>
          <p:cNvPr id="69" name="Rectangle 13"/>
          <p:cNvSpPr>
            <a:spLocks noChangeArrowheads="1"/>
          </p:cNvSpPr>
          <p:nvPr/>
        </p:nvSpPr>
        <p:spPr bwMode="auto">
          <a:xfrm>
            <a:off x="3123152" y="5573318"/>
            <a:ext cx="38755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nSpc>
                <a:spcPct val="90000"/>
              </a:lnSpc>
            </a:pPr>
            <a:r>
              <a:rPr lang="en-US" sz="2000" dirty="0">
                <a:solidFill>
                  <a:srgbClr val="000000"/>
                </a:solidFill>
                <a:latin typeface="Tahoma" pitchFamily="34" charset="0"/>
                <a:ea typeface="Tahoma" pitchFamily="34" charset="0"/>
                <a:cs typeface="Tahoma" pitchFamily="34" charset="0"/>
              </a:rPr>
              <a:t>Grounding washer may be used to bond modules to rail</a:t>
            </a:r>
          </a:p>
        </p:txBody>
      </p:sp>
      <p:cxnSp>
        <p:nvCxnSpPr>
          <p:cNvPr id="72" name="Straight Arrow Connector 71" descr="Arrow that points out that a separate grounding washer may be used between modules to bond the two modules to the PV mounting rail."/>
          <p:cNvCxnSpPr/>
          <p:nvPr/>
        </p:nvCxnSpPr>
        <p:spPr>
          <a:xfrm>
            <a:off x="6058171" y="6050680"/>
            <a:ext cx="108561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Image result for weeb ground washer">
            <a:extLst>
              <a:ext uri="{FF2B5EF4-FFF2-40B4-BE49-F238E27FC236}">
                <a16:creationId xmlns:a16="http://schemas.microsoft.com/office/drawing/2014/main" id="{41C056FB-E9C5-4ABD-9490-CA5B830D46B8}"/>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184906" y="5523789"/>
            <a:ext cx="1959093" cy="114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79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a:t>Electrical Safety: </a:t>
            </a:r>
            <a:br>
              <a:rPr lang="en-US" sz="3200" dirty="0"/>
            </a:br>
            <a:r>
              <a:rPr lang="en-US" sz="3200" dirty="0"/>
              <a:t>Common PV Array Installation Errors</a:t>
            </a:r>
          </a:p>
        </p:txBody>
      </p:sp>
      <p:sp>
        <p:nvSpPr>
          <p:cNvPr id="4" name="Content Placeholder 3"/>
          <p:cNvSpPr>
            <a:spLocks noGrp="1"/>
          </p:cNvSpPr>
          <p:nvPr>
            <p:ph idx="4294967295"/>
          </p:nvPr>
        </p:nvSpPr>
        <p:spPr>
          <a:xfrm>
            <a:off x="0" y="942975"/>
            <a:ext cx="5376863" cy="5761038"/>
          </a:xfrm>
        </p:spPr>
        <p:txBody>
          <a:bodyPr/>
          <a:lstStyle/>
          <a:p>
            <a:pPr>
              <a:spcAft>
                <a:spcPts val="600"/>
              </a:spcAft>
            </a:pPr>
            <a:r>
              <a:rPr lang="en-US" sz="2400" dirty="0">
                <a:solidFill>
                  <a:srgbClr val="000000"/>
                </a:solidFill>
              </a:rPr>
              <a:t>Series and parallel wiring mistakes</a:t>
            </a:r>
          </a:p>
          <a:p>
            <a:pPr lvl="1">
              <a:spcAft>
                <a:spcPts val="600"/>
              </a:spcAft>
            </a:pPr>
            <a:r>
              <a:rPr lang="en-US" sz="2000" dirty="0"/>
              <a:t>Plan and layout homeruns before module installation </a:t>
            </a:r>
          </a:p>
          <a:p>
            <a:pPr lvl="1">
              <a:spcAft>
                <a:spcPts val="600"/>
              </a:spcAft>
            </a:pPr>
            <a:r>
              <a:rPr lang="en-US" sz="2000" dirty="0">
                <a:solidFill>
                  <a:srgbClr val="000000"/>
                </a:solidFill>
              </a:rPr>
              <a:t>Do not short circuit PV array!</a:t>
            </a:r>
          </a:p>
          <a:p>
            <a:pPr lvl="1">
              <a:spcAft>
                <a:spcPts val="600"/>
              </a:spcAft>
            </a:pPr>
            <a:r>
              <a:rPr lang="en-US" sz="2000" dirty="0">
                <a:solidFill>
                  <a:srgbClr val="000000"/>
                </a:solidFill>
              </a:rPr>
              <a:t>Test for correct voltage and polarity </a:t>
            </a:r>
          </a:p>
          <a:p>
            <a:pPr>
              <a:spcAft>
                <a:spcPts val="600"/>
              </a:spcAft>
            </a:pPr>
            <a:r>
              <a:rPr lang="en-US" sz="2400" dirty="0">
                <a:solidFill>
                  <a:srgbClr val="000000"/>
                </a:solidFill>
              </a:rPr>
              <a:t>Inadequate equipment grounding </a:t>
            </a:r>
          </a:p>
          <a:p>
            <a:pPr lvl="1">
              <a:spcAft>
                <a:spcPts val="600"/>
              </a:spcAft>
            </a:pPr>
            <a:r>
              <a:rPr lang="en-US" sz="2000" dirty="0">
                <a:solidFill>
                  <a:srgbClr val="000000"/>
                </a:solidFill>
              </a:rPr>
              <a:t>NEC and equipment manufacturer grounding requirements</a:t>
            </a:r>
          </a:p>
          <a:p>
            <a:pPr>
              <a:spcAft>
                <a:spcPts val="600"/>
              </a:spcAft>
            </a:pPr>
            <a:r>
              <a:rPr lang="en-US" sz="2400" dirty="0"/>
              <a:t>Wire management </a:t>
            </a:r>
          </a:p>
          <a:p>
            <a:pPr lvl="1">
              <a:spcAft>
                <a:spcPts val="600"/>
              </a:spcAft>
            </a:pPr>
            <a:r>
              <a:rPr lang="en-US" sz="2000" dirty="0">
                <a:solidFill>
                  <a:srgbClr val="000000"/>
                </a:solidFill>
              </a:rPr>
              <a:t>Suitable for the application</a:t>
            </a:r>
          </a:p>
          <a:p>
            <a:pPr lvl="2">
              <a:spcAft>
                <a:spcPts val="600"/>
              </a:spcAft>
            </a:pPr>
            <a:r>
              <a:rPr lang="en-US" sz="1800" dirty="0">
                <a:solidFill>
                  <a:srgbClr val="000000"/>
                </a:solidFill>
              </a:rPr>
              <a:t>USE-2 or PV Wire</a:t>
            </a:r>
            <a:endParaRPr lang="en-US" dirty="0">
              <a:solidFill>
                <a:srgbClr val="000000"/>
              </a:solidFill>
            </a:endParaRPr>
          </a:p>
          <a:p>
            <a:pPr lvl="1">
              <a:spcAft>
                <a:spcPts val="600"/>
              </a:spcAft>
            </a:pPr>
            <a:r>
              <a:rPr lang="en-US" sz="2000" dirty="0">
                <a:solidFill>
                  <a:srgbClr val="000000"/>
                </a:solidFill>
              </a:rPr>
              <a:t>Secure and Support</a:t>
            </a:r>
          </a:p>
          <a:p>
            <a:pPr lvl="1">
              <a:spcAft>
                <a:spcPts val="600"/>
              </a:spcAft>
            </a:pPr>
            <a:r>
              <a:rPr lang="en-US" sz="2000" dirty="0">
                <a:solidFill>
                  <a:srgbClr val="000000"/>
                </a:solidFill>
              </a:rPr>
              <a:t>Protect against physical damage</a:t>
            </a:r>
          </a:p>
        </p:txBody>
      </p:sp>
      <p:pic>
        <p:nvPicPr>
          <p:cNvPr id="2" name="Picture 1" descr="Picture of a PV system mounted on a sloped roof. The rails have been installed along with the equipment grounding which consists of lay in lugs on each rail with an equipment grounding conductor between them.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992203" y="1648166"/>
            <a:ext cx="4536339" cy="3402254"/>
          </a:xfrm>
          <a:prstGeom prst="rect">
            <a:avLst/>
          </a:prstGeom>
          <a:ln w="19050">
            <a:solidFill>
              <a:schemeClr val="tx1"/>
            </a:solidFill>
          </a:ln>
        </p:spPr>
      </p:pic>
    </p:spTree>
    <p:extLst>
      <p:ext uri="{BB962C8B-B14F-4D97-AF65-F5344CB8AC3E}">
        <p14:creationId xmlns:p14="http://schemas.microsoft.com/office/powerpoint/2010/main" val="1395865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the underside of a PV array that's mounted on a sloped roof. This photo shows wiring neatly installed under the array with no wires touching the roof." title="underside of PV arra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421" y="1001399"/>
            <a:ext cx="5905500" cy="3438525"/>
          </a:xfrm>
          <a:prstGeom prst="rect">
            <a:avLst/>
          </a:prstGeom>
        </p:spPr>
      </p:pic>
      <p:sp>
        <p:nvSpPr>
          <p:cNvPr id="49154" name="Rectangle 2"/>
          <p:cNvSpPr>
            <a:spLocks noGrp="1" noChangeArrowheads="1"/>
          </p:cNvSpPr>
          <p:nvPr>
            <p:ph type="title"/>
          </p:nvPr>
        </p:nvSpPr>
        <p:spPr/>
        <p:txBody>
          <a:bodyPr/>
          <a:lstStyle/>
          <a:p>
            <a:pPr eaLnBrk="1" hangingPunct="1">
              <a:defRPr/>
            </a:pPr>
            <a:r>
              <a:rPr lang="en-US" dirty="0">
                <a:ea typeface="+mj-ea"/>
                <a:cs typeface="+mj-cs"/>
              </a:rPr>
              <a:t>Good Array Wire Management</a:t>
            </a:r>
          </a:p>
        </p:txBody>
      </p:sp>
      <p:pic>
        <p:nvPicPr>
          <p:cNvPr id="3" name="Picture 2" descr="Picture of a rubber coated stainless steel cable tie used to secure wires to a PV mounting rail."/>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500" y="4499653"/>
            <a:ext cx="3698207" cy="2248875"/>
          </a:xfrm>
          <a:prstGeom prst="rect">
            <a:avLst/>
          </a:prstGeom>
          <a:ln w="19050">
            <a:solidFill>
              <a:schemeClr val="tx1"/>
            </a:solidFill>
          </a:ln>
        </p:spPr>
      </p:pic>
      <p:pic>
        <p:nvPicPr>
          <p:cNvPr id="2" name="Picture 1" descr="Picture of two wire management clips that attach to the frame of a PV module and keep the wires from hanging under the array."/>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938" y="1427653"/>
            <a:ext cx="2883475" cy="1838215"/>
          </a:xfrm>
          <a:prstGeom prst="rect">
            <a:avLst/>
          </a:prstGeom>
        </p:spPr>
      </p:pic>
      <p:pic>
        <p:nvPicPr>
          <p:cNvPr id="21510" name="Picture 6" descr="Picture of a PV array mounted on a flat commercial roof. The modules are tilted up while being installed and the wiring underneath the array is very neat and now wires are hanging down or touching the roof. "/>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48100" y="3387789"/>
            <a:ext cx="5195316" cy="3360739"/>
          </a:xfrm>
          <a:prstGeom prst="rect">
            <a:avLst/>
          </a:prstGeom>
          <a:ln w="1905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3293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dirty="0">
                <a:ln w="19050">
                  <a:solidFill>
                    <a:schemeClr val="tx1"/>
                  </a:solidFill>
                </a:ln>
                <a:solidFill>
                  <a:srgbClr val="FF0000"/>
                </a:solidFill>
              </a:rPr>
              <a:t>POOR</a:t>
            </a:r>
            <a:r>
              <a:rPr lang="en-US" dirty="0">
                <a:ea typeface="+mj-ea"/>
                <a:cs typeface="+mj-cs"/>
              </a:rPr>
              <a:t> Array Wire Management</a:t>
            </a:r>
          </a:p>
        </p:txBody>
      </p:sp>
      <p:pic>
        <p:nvPicPr>
          <p:cNvPr id="12" name="Picture 11" descr="Picture of PV source circuit wires passing into a section or racking with the wire directly touching the sharp edge of the rack."/>
          <p:cNvPicPr>
            <a:picLocks noChangeAspect="1"/>
          </p:cNvPicPr>
          <p:nvPr/>
        </p:nvPicPr>
        <p:blipFill rotWithShape="1">
          <a:blip r:embed="rId3" cstate="email">
            <a:extLst>
              <a:ext uri="{28A0092B-C50C-407E-A947-70E740481C1C}">
                <a14:useLocalDpi xmlns:a14="http://schemas.microsoft.com/office/drawing/2010/main"/>
              </a:ext>
            </a:extLst>
          </a:blip>
          <a:srcRect l="-356" b="-554"/>
          <a:stretch/>
        </p:blipFill>
        <p:spPr>
          <a:xfrm rot="5400000">
            <a:off x="-330497" y="1516593"/>
            <a:ext cx="2617202" cy="1664814"/>
          </a:xfrm>
          <a:prstGeom prst="rect">
            <a:avLst/>
          </a:prstGeom>
          <a:noFill/>
          <a:ln w="63500">
            <a:solidFill>
              <a:srgbClr val="FF0000"/>
            </a:solidFill>
            <a:miter lim="800000"/>
            <a:headEnd/>
            <a:tailEnd/>
          </a:ln>
        </p:spPr>
      </p:pic>
      <p:pic>
        <p:nvPicPr>
          <p:cNvPr id="8" name="Picture 7" descr="Picture of PV source circuit wires on the inside of an attic stapled to a rafter. DC wires inside a building must be in metallic condui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974839" y="1040398"/>
            <a:ext cx="3142053" cy="2617201"/>
          </a:xfrm>
          <a:prstGeom prst="rect">
            <a:avLst/>
          </a:prstGeom>
          <a:noFill/>
          <a:ln w="635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 name="Picture 1" descr="Picture of the underside of a ground mounted PV array with wires poorly managed that over time will end up hanging dow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81219" y="1040399"/>
            <a:ext cx="3714826" cy="2860015"/>
          </a:xfrm>
          <a:prstGeom prst="rect">
            <a:avLst/>
          </a:prstGeom>
          <a:noFill/>
          <a:ln w="63500">
            <a:solidFill>
              <a:srgbClr val="FF0000"/>
            </a:solidFill>
            <a:miter lim="800000"/>
            <a:headEnd/>
            <a:tailEnd/>
          </a:ln>
        </p:spPr>
      </p:pic>
      <p:pic>
        <p:nvPicPr>
          <p:cNvPr id="11" name="Picture 10" descr="Picture of PV source circuit conductors laying on a sloped asphalt roof not secured and exposed to weathe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145697" y="3810903"/>
            <a:ext cx="4971195" cy="2907135"/>
          </a:xfrm>
          <a:prstGeom prst="rect">
            <a:avLst/>
          </a:prstGeom>
          <a:noFill/>
          <a:ln w="635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2" descr="Picture of home run wires on the underside of a ground mount PV array. The wires are hanging all over and poorly managed."/>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80089" y="4059269"/>
            <a:ext cx="3717597" cy="2658769"/>
          </a:xfrm>
          <a:prstGeom prst="rect">
            <a:avLst/>
          </a:prstGeom>
          <a:noFill/>
          <a:ln w="63500">
            <a:solidFill>
              <a:srgbClr val="FF0000"/>
            </a:solidFill>
            <a:miter lim="800000"/>
            <a:headEnd/>
            <a:tailEnd/>
          </a:ln>
        </p:spPr>
      </p:pic>
    </p:spTree>
    <p:extLst>
      <p:ext uri="{BB962C8B-B14F-4D97-AF65-F5344CB8AC3E}">
        <p14:creationId xmlns:p14="http://schemas.microsoft.com/office/powerpoint/2010/main" val="2123471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dirty="0"/>
              <a:t>Wiring Methods </a:t>
            </a:r>
          </a:p>
        </p:txBody>
      </p:sp>
      <p:sp>
        <p:nvSpPr>
          <p:cNvPr id="2" name="Content Placeholder 1"/>
          <p:cNvSpPr>
            <a:spLocks noGrp="1"/>
          </p:cNvSpPr>
          <p:nvPr>
            <p:ph idx="4294967295"/>
          </p:nvPr>
        </p:nvSpPr>
        <p:spPr>
          <a:xfrm>
            <a:off x="0" y="1092200"/>
            <a:ext cx="5273675" cy="2309813"/>
          </a:xfrm>
        </p:spPr>
        <p:txBody>
          <a:bodyPr>
            <a:normAutofit/>
          </a:bodyPr>
          <a:lstStyle/>
          <a:p>
            <a:pPr marL="0" indent="0">
              <a:lnSpc>
                <a:spcPct val="110000"/>
              </a:lnSpc>
              <a:spcAft>
                <a:spcPts val="600"/>
              </a:spcAft>
              <a:buNone/>
            </a:pPr>
            <a:r>
              <a:rPr lang="en-US" sz="2400" dirty="0"/>
              <a:t>DC PV circuits inside a building must be in metal raceway, metal enclosure, or metal clad cable (Type MC) from point of penetration to first readily accessible disconnecting means</a:t>
            </a:r>
          </a:p>
        </p:txBody>
      </p:sp>
      <p:pic>
        <p:nvPicPr>
          <p:cNvPr id="4" name="Picture 3" descr="Picture of metallic electrical conduit in a commercial electrical ro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879802" y="1676731"/>
            <a:ext cx="4672716" cy="3504538"/>
          </a:xfrm>
          <a:prstGeom prst="rect">
            <a:avLst/>
          </a:prstGeom>
          <a:ln w="19050">
            <a:solidFill>
              <a:schemeClr val="tx1"/>
            </a:solidFill>
          </a:ln>
        </p:spPr>
      </p:pic>
      <p:pic>
        <p:nvPicPr>
          <p:cNvPr id="8" name="Picture 7" descr="Diagram of the inside of type MC (metal clad) cabl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901665"/>
            <a:ext cx="4533900" cy="3819176"/>
          </a:xfrm>
          <a:prstGeom prst="rect">
            <a:avLst/>
          </a:prstGeom>
        </p:spPr>
      </p:pic>
    </p:spTree>
    <p:extLst>
      <p:ext uri="{BB962C8B-B14F-4D97-AF65-F5344CB8AC3E}">
        <p14:creationId xmlns:p14="http://schemas.microsoft.com/office/powerpoint/2010/main" val="1096321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1"/>
            <a:ext cx="9143999" cy="896462"/>
          </a:xfrm>
        </p:spPr>
        <p:txBody>
          <a:bodyPr/>
          <a:lstStyle/>
          <a:p>
            <a:pPr marL="90805" lvl="0">
              <a:spcBef>
                <a:spcPts val="600"/>
              </a:spcBef>
              <a:spcAft>
                <a:spcPts val="600"/>
              </a:spcAft>
            </a:pPr>
            <a:r>
              <a:rPr lang="en-US" dirty="0"/>
              <a:t>Disconnecting Means</a:t>
            </a:r>
            <a:br>
              <a:rPr lang="en-US" dirty="0"/>
            </a:br>
            <a:r>
              <a:rPr lang="en-US" sz="1800" i="1" cap="none" dirty="0">
                <a:ln>
                  <a:noFill/>
                </a:ln>
                <a:latin typeface="Tahoma" charset="0"/>
                <a:ea typeface="Tahoma" charset="0"/>
                <a:cs typeface="Tahoma" charset="0"/>
              </a:rPr>
              <a:t>OSHA </a:t>
            </a:r>
            <a:r>
              <a:rPr lang="mr-IN" sz="1800" i="1" cap="none" dirty="0">
                <a:ln>
                  <a:noFill/>
                </a:ln>
                <a:latin typeface="Tahoma" charset="0"/>
                <a:ea typeface="Tahoma" charset="0"/>
                <a:cs typeface="Tahoma" charset="0"/>
              </a:rPr>
              <a:t>1910.308 (</a:t>
            </a:r>
            <a:r>
              <a:rPr lang="mr-IN" sz="1800" i="1" cap="none" dirty="0" err="1">
                <a:ln>
                  <a:noFill/>
                </a:ln>
                <a:latin typeface="Tahoma" charset="0"/>
                <a:ea typeface="Tahoma" charset="0"/>
                <a:cs typeface="Tahoma" charset="0"/>
              </a:rPr>
              <a:t>f</a:t>
            </a:r>
            <a:r>
              <a:rPr lang="mr-IN" sz="1800" i="1" cap="none" dirty="0">
                <a:ln>
                  <a:noFill/>
                </a:ln>
                <a:latin typeface="Tahoma" charset="0"/>
                <a:ea typeface="Tahoma" charset="0"/>
                <a:cs typeface="Tahoma" charset="0"/>
              </a:rPr>
              <a:t>)</a:t>
            </a:r>
            <a:r>
              <a:rPr lang="en-US" sz="1800" i="1" cap="none" dirty="0">
                <a:ln>
                  <a:noFill/>
                </a:ln>
                <a:latin typeface="Tahoma" charset="0"/>
                <a:ea typeface="Tahoma" charset="0"/>
                <a:cs typeface="Tahoma" charset="0"/>
              </a:rPr>
              <a:t>(2)</a:t>
            </a:r>
            <a:r>
              <a:rPr lang="mr-IN" sz="1800" i="1" cap="none" dirty="0">
                <a:ln>
                  <a:noFill/>
                </a:ln>
                <a:latin typeface="Tahoma" charset="0"/>
                <a:ea typeface="Tahoma" charset="0"/>
                <a:cs typeface="Tahoma" charset="0"/>
              </a:rPr>
              <a:t> </a:t>
            </a:r>
            <a:r>
              <a:rPr lang="en-US" sz="1800" i="1" cap="none" dirty="0">
                <a:ln>
                  <a:noFill/>
                </a:ln>
                <a:latin typeface="Tahoma" charset="0"/>
                <a:ea typeface="Tahoma" charset="0"/>
                <a:cs typeface="Tahoma" charset="0"/>
              </a:rPr>
              <a:t>&amp; 1926.403</a:t>
            </a:r>
            <a:r>
              <a:rPr lang="de-DE" sz="1800" i="1" cap="none" dirty="0">
                <a:ln>
                  <a:noFill/>
                </a:ln>
                <a:latin typeface="Tahoma" charset="0"/>
                <a:ea typeface="Tahoma" charset="0"/>
                <a:cs typeface="Tahoma" charset="0"/>
              </a:rPr>
              <a:t>(c)</a:t>
            </a:r>
            <a:r>
              <a:rPr lang="en-US" sz="1800" i="1" cap="none" dirty="0">
                <a:ln>
                  <a:noFill/>
                </a:ln>
                <a:latin typeface="Tahoma" charset="0"/>
                <a:ea typeface="Tahoma" charset="0"/>
                <a:cs typeface="Tahoma" charset="0"/>
              </a:rPr>
              <a:t>, NFPA 70 NEC 690 Part II &amp; Article 705</a:t>
            </a:r>
            <a:endParaRPr lang="en-US" sz="4400" dirty="0"/>
          </a:p>
        </p:txBody>
      </p:sp>
      <p:pic>
        <p:nvPicPr>
          <p:cNvPr id="4" name="Picture 3" descr="Diagram of the components of a grid direct PV system including PV array, DC combiner, DC disconnect, Inverter, AC disconnect, and AC service panel. ">
            <a:extLst>
              <a:ext uri="{FF2B5EF4-FFF2-40B4-BE49-F238E27FC236}">
                <a16:creationId xmlns:a16="http://schemas.microsoft.com/office/drawing/2014/main" id="{555CFFDE-848A-4436-B510-89C7898AA6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76" y="1990219"/>
            <a:ext cx="9047248" cy="2877561"/>
          </a:xfrm>
          <a:prstGeom prst="rect">
            <a:avLst/>
          </a:prstGeom>
        </p:spPr>
      </p:pic>
      <p:sp>
        <p:nvSpPr>
          <p:cNvPr id="9220" name="Line 8" descr="Arrow pointing out inverter equipment disconnect on the DC side of the system."/>
          <p:cNvSpPr>
            <a:spLocks noChangeShapeType="1"/>
          </p:cNvSpPr>
          <p:nvPr/>
        </p:nvSpPr>
        <p:spPr bwMode="auto">
          <a:xfrm flipH="1" flipV="1">
            <a:off x="3246030" y="4530671"/>
            <a:ext cx="439636" cy="806735"/>
          </a:xfrm>
          <a:prstGeom prst="line">
            <a:avLst/>
          </a:prstGeom>
          <a:noFill/>
          <a:ln w="63500">
            <a:solidFill>
              <a:srgbClr val="FF6600"/>
            </a:solidFill>
            <a:round/>
            <a:headEnd/>
            <a:tailEnd type="triangle" w="med" len="med"/>
          </a:ln>
          <a:extLst>
            <a:ext uri="{909E8E84-426E-40dd-AFC4-6F175D3DCCD1}">
              <a14:hiddenFill xmlns="" xmlns:a14="http://schemas.microsoft.com/office/drawing/2010/main">
                <a:noFill/>
              </a14:hiddenFill>
            </a:ext>
          </a:extLst>
        </p:spPr>
        <p:txBody>
          <a:bodyPr wrap="square">
            <a:spAutoFit/>
          </a:bodyPr>
          <a:lstStyle/>
          <a:p>
            <a:endParaRPr lang="en-US" sz="1800" dirty="0">
              <a:latin typeface="Tahoma" pitchFamily="34" charset="0"/>
              <a:ea typeface="Tahoma" pitchFamily="34" charset="0"/>
              <a:cs typeface="Tahoma" pitchFamily="34" charset="0"/>
            </a:endParaRPr>
          </a:p>
        </p:txBody>
      </p:sp>
      <p:sp>
        <p:nvSpPr>
          <p:cNvPr id="9221" name="Line 9" descr="Arrow pointing out inverter equipment disconnect on the AC side of the system."/>
          <p:cNvSpPr>
            <a:spLocks noChangeShapeType="1"/>
          </p:cNvSpPr>
          <p:nvPr/>
        </p:nvSpPr>
        <p:spPr bwMode="auto">
          <a:xfrm flipV="1">
            <a:off x="6369873" y="4547871"/>
            <a:ext cx="313385" cy="617597"/>
          </a:xfrm>
          <a:prstGeom prst="line">
            <a:avLst/>
          </a:prstGeom>
          <a:noFill/>
          <a:ln w="63500">
            <a:solidFill>
              <a:srgbClr val="FF6600"/>
            </a:solidFill>
            <a:round/>
            <a:headEnd/>
            <a:tailEnd type="triangle" w="med" len="med"/>
          </a:ln>
          <a:extLst>
            <a:ext uri="{909E8E84-426E-40dd-AFC4-6F175D3DCCD1}">
              <a14:hiddenFill xmlns="" xmlns:a14="http://schemas.microsoft.com/office/drawing/2010/main">
                <a:noFill/>
              </a14:hiddenFill>
            </a:ext>
          </a:extLst>
        </p:spPr>
        <p:txBody>
          <a:bodyPr wrap="square">
            <a:spAutoFit/>
          </a:bodyPr>
          <a:lstStyle/>
          <a:p>
            <a:endParaRPr lang="en-US" sz="1800" dirty="0">
              <a:latin typeface="Tahoma" pitchFamily="34" charset="0"/>
              <a:ea typeface="Tahoma" pitchFamily="34" charset="0"/>
              <a:cs typeface="Tahoma" pitchFamily="34" charset="0"/>
            </a:endParaRPr>
          </a:p>
        </p:txBody>
      </p:sp>
      <p:sp>
        <p:nvSpPr>
          <p:cNvPr id="9222" name="Text Box 10"/>
          <p:cNvSpPr txBox="1">
            <a:spLocks noChangeArrowheads="1"/>
          </p:cNvSpPr>
          <p:nvPr/>
        </p:nvSpPr>
        <p:spPr bwMode="auto">
          <a:xfrm>
            <a:off x="3124944" y="5072732"/>
            <a:ext cx="3676295" cy="369332"/>
          </a:xfrm>
          <a:prstGeom prst="rect">
            <a:avLst/>
          </a:prstGeom>
          <a:solidFill>
            <a:schemeClr val="bg1"/>
          </a:solidFill>
          <a:ln w="28575">
            <a:solidFill>
              <a:srgbClr val="FF6600"/>
            </a:solidFill>
            <a:miter lim="800000"/>
            <a:headEnd/>
            <a:tailEnd/>
          </a:ln>
        </p:spPr>
        <p:txBody>
          <a:bodyPr wrap="square">
            <a:spAutoFit/>
          </a:bodyPr>
          <a:lstStyle>
            <a:lvl1pPr eaLnBrk="0" hangingPunct="0">
              <a:defRPr sz="2000" b="1">
                <a:solidFill>
                  <a:schemeClr val="accent2"/>
                </a:solidFill>
                <a:latin typeface="Times New Roman" pitchFamily="18" charset="0"/>
                <a:ea typeface="MS PGothic" pitchFamily="34" charset="-128"/>
              </a:defRPr>
            </a:lvl1pPr>
            <a:lvl2pPr marL="742950" indent="-285750" eaLnBrk="0" hangingPunct="0">
              <a:defRPr sz="2000" b="1">
                <a:solidFill>
                  <a:schemeClr val="accent2"/>
                </a:solidFill>
                <a:latin typeface="Times New Roman" pitchFamily="18" charset="0"/>
                <a:ea typeface="MS PGothic" pitchFamily="34" charset="-128"/>
              </a:defRPr>
            </a:lvl2pPr>
            <a:lvl3pPr marL="1143000" indent="-228600" eaLnBrk="0" hangingPunct="0">
              <a:defRPr sz="2000" b="1">
                <a:solidFill>
                  <a:schemeClr val="accent2"/>
                </a:solidFill>
                <a:latin typeface="Times New Roman" pitchFamily="18" charset="0"/>
                <a:ea typeface="MS PGothic" pitchFamily="34" charset="-128"/>
              </a:defRPr>
            </a:lvl3pPr>
            <a:lvl4pPr marL="1600200" indent="-228600" eaLnBrk="0" hangingPunct="0">
              <a:defRPr sz="2000" b="1">
                <a:solidFill>
                  <a:schemeClr val="accent2"/>
                </a:solidFill>
                <a:latin typeface="Times New Roman" pitchFamily="18" charset="0"/>
                <a:ea typeface="MS PGothic" pitchFamily="34" charset="-128"/>
              </a:defRPr>
            </a:lvl4pPr>
            <a:lvl5pPr marL="2057400" indent="-228600" eaLnBrk="0" hangingPunct="0">
              <a:defRPr sz="2000" b="1">
                <a:solidFill>
                  <a:schemeClr val="accent2"/>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9pPr>
          </a:lstStyle>
          <a:p>
            <a:pPr algn="ctr" eaLnBrk="1" hangingPunct="1"/>
            <a:r>
              <a:rPr lang="en-US" sz="1800" b="0" dirty="0">
                <a:solidFill>
                  <a:schemeClr val="tx1"/>
                </a:solidFill>
                <a:latin typeface="Tahoma" pitchFamily="34" charset="0"/>
                <a:ea typeface="Tahoma" pitchFamily="34" charset="0"/>
                <a:cs typeface="Tahoma" pitchFamily="34" charset="0"/>
              </a:rPr>
              <a:t>Equipment Disconnects (Inverter)</a:t>
            </a:r>
          </a:p>
        </p:txBody>
      </p:sp>
      <p:sp>
        <p:nvSpPr>
          <p:cNvPr id="9226" name="Line 18" descr="Arrow pointing out the PV system disconnect, in this case it's the AC disconnect between the inverter and AC service panel."/>
          <p:cNvSpPr>
            <a:spLocks noChangeShapeType="1"/>
          </p:cNvSpPr>
          <p:nvPr/>
        </p:nvSpPr>
        <p:spPr bwMode="auto">
          <a:xfrm>
            <a:off x="6457533" y="1415936"/>
            <a:ext cx="332322" cy="1009597"/>
          </a:xfrm>
          <a:prstGeom prst="line">
            <a:avLst/>
          </a:prstGeom>
          <a:noFill/>
          <a:ln w="63500">
            <a:solidFill>
              <a:srgbClr val="FF6600"/>
            </a:solidFill>
            <a:round/>
            <a:headEnd/>
            <a:tailEnd type="triangle" w="med" len="med"/>
          </a:ln>
          <a:extLst>
            <a:ext uri="{909E8E84-426E-40dd-AFC4-6F175D3DCCD1}">
              <a14:hiddenFill xmlns="" xmlns:a14="http://schemas.microsoft.com/office/drawing/2010/main">
                <a:noFill/>
              </a14:hiddenFill>
            </a:ext>
          </a:extLst>
        </p:spPr>
        <p:txBody>
          <a:bodyPr wrap="square">
            <a:spAutoFit/>
          </a:bodyPr>
          <a:lstStyle/>
          <a:p>
            <a:endParaRPr lang="en-US" sz="1800" dirty="0">
              <a:latin typeface="Tahoma" pitchFamily="34" charset="0"/>
              <a:ea typeface="Tahoma" pitchFamily="34" charset="0"/>
              <a:cs typeface="Tahoma" pitchFamily="34" charset="0"/>
            </a:endParaRPr>
          </a:p>
        </p:txBody>
      </p:sp>
      <p:sp>
        <p:nvSpPr>
          <p:cNvPr id="9227" name="Text Box 12"/>
          <p:cNvSpPr txBox="1">
            <a:spLocks noChangeArrowheads="1"/>
          </p:cNvSpPr>
          <p:nvPr/>
        </p:nvSpPr>
        <p:spPr bwMode="auto">
          <a:xfrm>
            <a:off x="4315944" y="1173059"/>
            <a:ext cx="2667000" cy="369332"/>
          </a:xfrm>
          <a:prstGeom prst="rect">
            <a:avLst/>
          </a:prstGeom>
          <a:solidFill>
            <a:schemeClr val="bg1"/>
          </a:solidFill>
          <a:ln w="28575">
            <a:solidFill>
              <a:srgbClr val="FF6600"/>
            </a:solidFill>
            <a:miter lim="800000"/>
            <a:headEnd/>
            <a:tailEnd/>
          </a:ln>
        </p:spPr>
        <p:txBody>
          <a:bodyPr>
            <a:spAutoFit/>
          </a:bodyPr>
          <a:lstStyle>
            <a:lvl1pPr eaLnBrk="0" hangingPunct="0">
              <a:defRPr sz="2000" b="1">
                <a:solidFill>
                  <a:schemeClr val="accent2"/>
                </a:solidFill>
                <a:latin typeface="Times New Roman" pitchFamily="18" charset="0"/>
                <a:ea typeface="MS PGothic" pitchFamily="34" charset="-128"/>
              </a:defRPr>
            </a:lvl1pPr>
            <a:lvl2pPr marL="742950" indent="-285750" eaLnBrk="0" hangingPunct="0">
              <a:defRPr sz="2000" b="1">
                <a:solidFill>
                  <a:schemeClr val="accent2"/>
                </a:solidFill>
                <a:latin typeface="Times New Roman" pitchFamily="18" charset="0"/>
                <a:ea typeface="MS PGothic" pitchFamily="34" charset="-128"/>
              </a:defRPr>
            </a:lvl2pPr>
            <a:lvl3pPr marL="1143000" indent="-228600" eaLnBrk="0" hangingPunct="0">
              <a:defRPr sz="2000" b="1">
                <a:solidFill>
                  <a:schemeClr val="accent2"/>
                </a:solidFill>
                <a:latin typeface="Times New Roman" pitchFamily="18" charset="0"/>
                <a:ea typeface="MS PGothic" pitchFamily="34" charset="-128"/>
              </a:defRPr>
            </a:lvl3pPr>
            <a:lvl4pPr marL="1600200" indent="-228600" eaLnBrk="0" hangingPunct="0">
              <a:defRPr sz="2000" b="1">
                <a:solidFill>
                  <a:schemeClr val="accent2"/>
                </a:solidFill>
                <a:latin typeface="Times New Roman" pitchFamily="18" charset="0"/>
                <a:ea typeface="MS PGothic" pitchFamily="34" charset="-128"/>
              </a:defRPr>
            </a:lvl4pPr>
            <a:lvl5pPr marL="2057400" indent="-228600" eaLnBrk="0" hangingPunct="0">
              <a:defRPr sz="2000" b="1">
                <a:solidFill>
                  <a:schemeClr val="accent2"/>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9pPr>
          </a:lstStyle>
          <a:p>
            <a:pPr algn="ctr" eaLnBrk="1" hangingPunct="1"/>
            <a:r>
              <a:rPr lang="en-US" sz="1800" b="0" dirty="0">
                <a:solidFill>
                  <a:schemeClr val="tx1"/>
                </a:solidFill>
                <a:latin typeface="Tahoma" pitchFamily="34" charset="0"/>
                <a:ea typeface="Tahoma" pitchFamily="34" charset="0"/>
                <a:cs typeface="Tahoma" pitchFamily="34" charset="0"/>
              </a:rPr>
              <a:t>PV System Disconnect</a:t>
            </a:r>
          </a:p>
        </p:txBody>
      </p:sp>
      <p:sp>
        <p:nvSpPr>
          <p:cNvPr id="3" name="TextBox 2"/>
          <p:cNvSpPr txBox="1"/>
          <p:nvPr/>
        </p:nvSpPr>
        <p:spPr>
          <a:xfrm>
            <a:off x="1888946" y="5588820"/>
            <a:ext cx="6148293" cy="723275"/>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algn="ctr" eaLnBrk="1" hangingPunct="1">
              <a:spcBef>
                <a:spcPts val="600"/>
              </a:spcBef>
              <a:buSzPct val="75000"/>
              <a:defRPr sz="1600" b="0">
                <a:latin typeface="Tahoma" pitchFamily="34" charset="0"/>
                <a:ea typeface="Tahoma" pitchFamily="34" charset="0"/>
                <a:cs typeface="Tahoma" pitchFamily="34" charset="0"/>
              </a:defRPr>
            </a:lvl1pPr>
            <a:lvl2pPr marL="742950" indent="-285750" eaLnBrk="0" hangingPunct="0">
              <a:defRPr b="1">
                <a:latin typeface="Times New Roman" pitchFamily="18" charset="0"/>
                <a:ea typeface="MS PGothic" pitchFamily="34" charset="-128"/>
                <a:cs typeface="+mn-cs"/>
              </a:defRPr>
            </a:lvl2pPr>
            <a:lvl3pPr marL="1143000" indent="-228600" eaLnBrk="0" hangingPunct="0">
              <a:defRPr b="1">
                <a:latin typeface="Times New Roman" pitchFamily="18" charset="0"/>
                <a:ea typeface="MS PGothic" pitchFamily="34" charset="-128"/>
                <a:cs typeface="+mn-cs"/>
              </a:defRPr>
            </a:lvl3pPr>
            <a:lvl4pPr marL="1600200" indent="-228600" eaLnBrk="0" hangingPunct="0">
              <a:defRPr b="1">
                <a:latin typeface="Times New Roman" pitchFamily="18" charset="0"/>
                <a:ea typeface="MS PGothic" pitchFamily="34" charset="-128"/>
                <a:cs typeface="+mn-cs"/>
              </a:defRPr>
            </a:lvl4pPr>
            <a:lvl5pPr marL="2057400" indent="-228600" eaLnBrk="0" hangingPunct="0">
              <a:defRPr b="1">
                <a:latin typeface="Times New Roman" pitchFamily="18" charset="0"/>
                <a:ea typeface="MS PGothic" pitchFamily="34" charset="-128"/>
                <a:cs typeface="+mn-cs"/>
              </a:defRPr>
            </a:lvl5pPr>
            <a:lvl6pPr marL="2514600" indent="-228600" eaLnBrk="0" fontAlgn="base" hangingPunct="0">
              <a:spcBef>
                <a:spcPct val="0"/>
              </a:spcBef>
              <a:spcAft>
                <a:spcPct val="0"/>
              </a:spcAft>
              <a:defRPr b="1">
                <a:latin typeface="Times New Roman" pitchFamily="18" charset="0"/>
                <a:ea typeface="MS PGothic" pitchFamily="34" charset="-128"/>
                <a:cs typeface="+mn-cs"/>
              </a:defRPr>
            </a:lvl6pPr>
            <a:lvl7pPr marL="2971800" indent="-228600" eaLnBrk="0" fontAlgn="base" hangingPunct="0">
              <a:spcBef>
                <a:spcPct val="0"/>
              </a:spcBef>
              <a:spcAft>
                <a:spcPct val="0"/>
              </a:spcAft>
              <a:defRPr b="1">
                <a:latin typeface="Times New Roman" pitchFamily="18" charset="0"/>
                <a:ea typeface="MS PGothic" pitchFamily="34" charset="-128"/>
                <a:cs typeface="+mn-cs"/>
              </a:defRPr>
            </a:lvl7pPr>
            <a:lvl8pPr marL="3429000" indent="-228600" eaLnBrk="0" fontAlgn="base" hangingPunct="0">
              <a:spcBef>
                <a:spcPct val="0"/>
              </a:spcBef>
              <a:spcAft>
                <a:spcPct val="0"/>
              </a:spcAft>
              <a:defRPr b="1">
                <a:latin typeface="Times New Roman" pitchFamily="18" charset="0"/>
                <a:ea typeface="MS PGothic" pitchFamily="34" charset="-128"/>
                <a:cs typeface="+mn-cs"/>
              </a:defRPr>
            </a:lvl8pPr>
            <a:lvl9pPr marL="3886200" indent="-228600" eaLnBrk="0" fontAlgn="base" hangingPunct="0">
              <a:spcBef>
                <a:spcPct val="0"/>
              </a:spcBef>
              <a:spcAft>
                <a:spcPct val="0"/>
              </a:spcAft>
              <a:defRPr b="1">
                <a:latin typeface="Times New Roman" pitchFamily="18" charset="0"/>
                <a:ea typeface="MS PGothic" pitchFamily="34" charset="-128"/>
                <a:cs typeface="+mn-cs"/>
              </a:defRPr>
            </a:lvl9pPr>
          </a:lstStyle>
          <a:p>
            <a:r>
              <a:rPr lang="en-US" sz="1800" dirty="0"/>
              <a:t>Note: many configurations possible;</a:t>
            </a:r>
          </a:p>
          <a:p>
            <a:r>
              <a:rPr lang="en-US" sz="1800" dirty="0"/>
              <a:t>disconnects may be integrated into combiners or inverters</a:t>
            </a:r>
          </a:p>
        </p:txBody>
      </p:sp>
    </p:spTree>
    <p:extLst>
      <p:ext uri="{BB962C8B-B14F-4D97-AF65-F5344CB8AC3E}">
        <p14:creationId xmlns:p14="http://schemas.microsoft.com/office/powerpoint/2010/main" val="38345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AEE13-968E-4A7E-ABE6-A1489C2D29DB}"/>
              </a:ext>
            </a:extLst>
          </p:cNvPr>
          <p:cNvSpPr>
            <a:spLocks noGrp="1"/>
          </p:cNvSpPr>
          <p:nvPr>
            <p:ph type="title"/>
          </p:nvPr>
        </p:nvSpPr>
        <p:spPr/>
        <p:txBody>
          <a:bodyPr/>
          <a:lstStyle/>
          <a:p>
            <a:pPr marL="90805" lvl="0">
              <a:spcBef>
                <a:spcPts val="600"/>
              </a:spcBef>
              <a:spcAft>
                <a:spcPts val="600"/>
              </a:spcAft>
            </a:pPr>
            <a:r>
              <a:rPr lang="en-US" dirty="0"/>
              <a:t/>
            </a:r>
            <a:br>
              <a:rPr lang="en-US" dirty="0"/>
            </a:br>
            <a:r>
              <a:rPr lang="en-US" dirty="0"/>
              <a:t>Qualified Person</a:t>
            </a:r>
            <a:br>
              <a:rPr lang="en-US" dirty="0"/>
            </a:br>
            <a:r>
              <a:rPr lang="ro-RO" sz="2000" i="1" cap="none" dirty="0">
                <a:ln>
                  <a:noFill/>
                </a:ln>
                <a:latin typeface="Tahoma" charset="0"/>
                <a:ea typeface="Tahoma" charset="0"/>
                <a:cs typeface="Tahoma" charset="0"/>
              </a:rPr>
              <a:t>OSHA 1910.332, NFPA 70E </a:t>
            </a:r>
            <a:r>
              <a:rPr lang="ro-RO" sz="2000" i="1" cap="none" dirty="0" err="1">
                <a:ln>
                  <a:noFill/>
                </a:ln>
                <a:latin typeface="Tahoma" charset="0"/>
                <a:ea typeface="Tahoma" charset="0"/>
                <a:cs typeface="Tahoma" charset="0"/>
              </a:rPr>
              <a:t>Article</a:t>
            </a:r>
            <a:r>
              <a:rPr lang="ro-RO" sz="2000" i="1" cap="none" dirty="0">
                <a:ln>
                  <a:noFill/>
                </a:ln>
                <a:latin typeface="Tahoma" charset="0"/>
                <a:ea typeface="Tahoma" charset="0"/>
                <a:cs typeface="Tahoma" charset="0"/>
              </a:rPr>
              <a:t> 100 &amp; 110</a:t>
            </a:r>
            <a:r>
              <a:rPr lang="ro-RO" sz="1600" b="0" cap="none" dirty="0">
                <a:ln>
                  <a:noFill/>
                </a:ln>
                <a:solidFill>
                  <a:prstClr val="black"/>
                </a:solidFill>
                <a:latin typeface="Tahoma" charset="0"/>
                <a:ea typeface="Tahoma" charset="0"/>
                <a:cs typeface="Tahoma" charset="0"/>
              </a:rPr>
              <a:t/>
            </a:r>
            <a:br>
              <a:rPr lang="ro-RO" sz="1600" b="0" cap="none" dirty="0">
                <a:ln>
                  <a:noFill/>
                </a:ln>
                <a:solidFill>
                  <a:prstClr val="black"/>
                </a:solidFill>
                <a:latin typeface="Tahoma" charset="0"/>
                <a:ea typeface="Tahoma" charset="0"/>
                <a:cs typeface="Tahoma" charset="0"/>
              </a:rPr>
            </a:br>
            <a:endParaRPr lang="en-US" dirty="0"/>
          </a:p>
        </p:txBody>
      </p:sp>
      <p:sp>
        <p:nvSpPr>
          <p:cNvPr id="4" name="Content Placeholder 3">
            <a:extLst>
              <a:ext uri="{FF2B5EF4-FFF2-40B4-BE49-F238E27FC236}">
                <a16:creationId xmlns:a16="http://schemas.microsoft.com/office/drawing/2014/main" id="{8B951184-C13C-46BA-8DE0-8570E1347B65}"/>
              </a:ext>
            </a:extLst>
          </p:cNvPr>
          <p:cNvSpPr>
            <a:spLocks noGrp="1"/>
          </p:cNvSpPr>
          <p:nvPr>
            <p:ph idx="4294967295"/>
          </p:nvPr>
        </p:nvSpPr>
        <p:spPr>
          <a:xfrm>
            <a:off x="95393" y="967964"/>
            <a:ext cx="5905500" cy="2344738"/>
          </a:xfrm>
        </p:spPr>
        <p:txBody>
          <a:bodyPr/>
          <a:lstStyle/>
          <a:p>
            <a:pPr>
              <a:spcAft>
                <a:spcPts val="600"/>
              </a:spcAft>
            </a:pPr>
            <a:r>
              <a:rPr lang="en-US" sz="2800" dirty="0"/>
              <a:t>Qualified person</a:t>
            </a:r>
          </a:p>
          <a:p>
            <a:pPr lvl="1">
              <a:spcAft>
                <a:spcPts val="600"/>
              </a:spcAft>
            </a:pPr>
            <a:r>
              <a:rPr lang="en-US" sz="2200" dirty="0"/>
              <a:t>One who has skills and knowledge related to the construction, operation, and installation of electrical equipment and the hazards involved</a:t>
            </a:r>
          </a:p>
        </p:txBody>
      </p:sp>
      <p:sp>
        <p:nvSpPr>
          <p:cNvPr id="8" name="Content Placeholder 3">
            <a:extLst>
              <a:ext uri="{FF2B5EF4-FFF2-40B4-BE49-F238E27FC236}">
                <a16:creationId xmlns:a16="http://schemas.microsoft.com/office/drawing/2014/main" id="{8B951184-C13C-46BA-8DE0-8570E1347B65}"/>
              </a:ext>
            </a:extLst>
          </p:cNvPr>
          <p:cNvSpPr txBox="1">
            <a:spLocks/>
          </p:cNvSpPr>
          <p:nvPr/>
        </p:nvSpPr>
        <p:spPr>
          <a:xfrm>
            <a:off x="75528" y="3055412"/>
            <a:ext cx="8936182" cy="3603017"/>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Training requirements                            </a:t>
            </a:r>
          </a:p>
          <a:p>
            <a:pPr lvl="1">
              <a:spcAft>
                <a:spcPts val="600"/>
              </a:spcAft>
            </a:pPr>
            <a:r>
              <a:rPr lang="en-US" sz="2200" dirty="0"/>
              <a:t>Safety-related work practices</a:t>
            </a:r>
          </a:p>
          <a:p>
            <a:pPr lvl="1">
              <a:spcAft>
                <a:spcPts val="600"/>
              </a:spcAft>
            </a:pPr>
            <a:r>
              <a:rPr lang="en-US" sz="2200" dirty="0"/>
              <a:t>Skills and techniques necessary to distinguish exposed live parts from other parts of electric equipment</a:t>
            </a:r>
          </a:p>
          <a:p>
            <a:pPr lvl="1">
              <a:spcAft>
                <a:spcPts val="600"/>
              </a:spcAft>
            </a:pPr>
            <a:r>
              <a:rPr lang="en-US" sz="2200" dirty="0"/>
              <a:t>Skills and techniques necessary to determine nominal voltage of exposed live parts</a:t>
            </a:r>
          </a:p>
          <a:p>
            <a:pPr lvl="1">
              <a:spcAft>
                <a:spcPts val="600"/>
              </a:spcAft>
            </a:pPr>
            <a:r>
              <a:rPr lang="en-US" sz="2200" dirty="0"/>
              <a:t>Determine approach distances and corresponding voltages</a:t>
            </a:r>
          </a:p>
        </p:txBody>
      </p:sp>
      <p:pic>
        <p:nvPicPr>
          <p:cNvPr id="7" name="Picture 6" descr="Picture of two people standing in front of a PV array in winter with lots of snow on the ground. They are wearing the appropriate cold weather gear, hardhats, safety glasses, and reflective vests.">
            <a:extLst>
              <a:ext uri="{FF2B5EF4-FFF2-40B4-BE49-F238E27FC236}">
                <a16:creationId xmlns:a16="http://schemas.microsoft.com/office/drawing/2014/main" id="{B3D56B03-A2B4-4C45-906A-F9172EBA93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20758" y="967964"/>
            <a:ext cx="3047714" cy="2854411"/>
          </a:xfrm>
          <a:prstGeom prst="rect">
            <a:avLst/>
          </a:prstGeom>
          <a:ln w="19050">
            <a:solidFill>
              <a:schemeClr val="tx1"/>
            </a:solidFill>
          </a:ln>
        </p:spPr>
      </p:pic>
    </p:spTree>
    <p:extLst>
      <p:ext uri="{BB962C8B-B14F-4D97-AF65-F5344CB8AC3E}">
        <p14:creationId xmlns:p14="http://schemas.microsoft.com/office/powerpoint/2010/main" val="27527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0" y="182683"/>
            <a:ext cx="9143999" cy="974362"/>
          </a:xfrm>
        </p:spPr>
        <p:txBody>
          <a:bodyPr vert="horz" lIns="91407" tIns="45704" rIns="91407" bIns="45704" rtlCol="0" anchor="ctr">
            <a:normAutofit fontScale="90000"/>
          </a:bodyPr>
          <a:lstStyle/>
          <a:p>
            <a:pPr marL="90805" lvl="0">
              <a:spcBef>
                <a:spcPts val="600"/>
              </a:spcBef>
              <a:spcAft>
                <a:spcPts val="600"/>
              </a:spcAft>
            </a:pPr>
            <a:r>
              <a:rPr lang="en-US" sz="4400" dirty="0"/>
              <a:t>Identification and Grouping </a:t>
            </a:r>
            <a:r>
              <a:rPr lang="en-US" dirty="0"/>
              <a:t/>
            </a:r>
            <a:br>
              <a:rPr lang="en-US" dirty="0"/>
            </a:br>
            <a:r>
              <a:rPr lang="en-US" sz="2200" i="1" cap="none" dirty="0">
                <a:ln>
                  <a:noFill/>
                </a:ln>
                <a:latin typeface="Tahoma" charset="0"/>
                <a:ea typeface="Tahoma" charset="0"/>
                <a:cs typeface="Tahoma" charset="0"/>
              </a:rPr>
              <a:t>OSHA </a:t>
            </a:r>
            <a:r>
              <a:rPr lang="mr-IN" sz="2200" i="1" cap="none" dirty="0">
                <a:ln>
                  <a:noFill/>
                </a:ln>
                <a:latin typeface="Tahoma" charset="0"/>
                <a:ea typeface="Tahoma" charset="0"/>
                <a:cs typeface="Tahoma" charset="0"/>
              </a:rPr>
              <a:t>1910.308 (</a:t>
            </a:r>
            <a:r>
              <a:rPr lang="mr-IN" sz="2200" i="1" cap="none" dirty="0" err="1">
                <a:ln>
                  <a:noFill/>
                </a:ln>
                <a:latin typeface="Tahoma" charset="0"/>
                <a:ea typeface="Tahoma" charset="0"/>
                <a:cs typeface="Tahoma" charset="0"/>
              </a:rPr>
              <a:t>f</a:t>
            </a:r>
            <a:r>
              <a:rPr lang="mr-IN" sz="2200" i="1" cap="none" dirty="0">
                <a:ln>
                  <a:noFill/>
                </a:ln>
                <a:latin typeface="Tahoma" charset="0"/>
                <a:ea typeface="Tahoma" charset="0"/>
                <a:cs typeface="Tahoma" charset="0"/>
              </a:rPr>
              <a:t>)</a:t>
            </a:r>
            <a:r>
              <a:rPr lang="en-US" sz="2200" i="1" cap="none" dirty="0">
                <a:ln>
                  <a:noFill/>
                </a:ln>
                <a:latin typeface="Tahoma" charset="0"/>
                <a:ea typeface="Tahoma" charset="0"/>
                <a:cs typeface="Tahoma" charset="0"/>
              </a:rPr>
              <a:t>(1)</a:t>
            </a:r>
            <a:r>
              <a:rPr lang="mr-IN" sz="2200" i="1" cap="none" dirty="0">
                <a:ln>
                  <a:noFill/>
                </a:ln>
                <a:latin typeface="Tahoma" charset="0"/>
                <a:ea typeface="Tahoma" charset="0"/>
                <a:cs typeface="Tahoma" charset="0"/>
              </a:rPr>
              <a:t> </a:t>
            </a:r>
            <a:r>
              <a:rPr lang="en-US" sz="2200" i="1" cap="none" dirty="0">
                <a:ln>
                  <a:noFill/>
                </a:ln>
                <a:latin typeface="Tahoma" charset="0"/>
                <a:ea typeface="Tahoma" charset="0"/>
                <a:cs typeface="Tahoma" charset="0"/>
              </a:rPr>
              <a:t>, NFPA 70 NEC 690.31(B)</a:t>
            </a:r>
            <a:r>
              <a:rPr lang="en-US" sz="1600" b="0" cap="none" dirty="0">
                <a:ln>
                  <a:noFill/>
                </a:ln>
                <a:solidFill>
                  <a:prstClr val="black"/>
                </a:solidFill>
                <a:latin typeface="Tahoma" charset="0"/>
                <a:ea typeface="Tahoma" charset="0"/>
                <a:cs typeface="Tahoma" charset="0"/>
              </a:rPr>
              <a:t/>
            </a:r>
            <a:br>
              <a:rPr lang="en-US" sz="1600" b="0" cap="none" dirty="0">
                <a:ln>
                  <a:noFill/>
                </a:ln>
                <a:solidFill>
                  <a:prstClr val="black"/>
                </a:solidFill>
                <a:latin typeface="Tahoma" charset="0"/>
                <a:ea typeface="Tahoma" charset="0"/>
                <a:cs typeface="Tahoma" charset="0"/>
              </a:rPr>
            </a:br>
            <a:endParaRPr lang="en-US" dirty="0"/>
          </a:p>
        </p:txBody>
      </p:sp>
      <p:sp>
        <p:nvSpPr>
          <p:cNvPr id="2" name="Content Placeholder 1"/>
          <p:cNvSpPr>
            <a:spLocks noGrp="1"/>
          </p:cNvSpPr>
          <p:nvPr>
            <p:ph idx="4294967295"/>
          </p:nvPr>
        </p:nvSpPr>
        <p:spPr>
          <a:xfrm>
            <a:off x="124664" y="940629"/>
            <a:ext cx="8662987" cy="1863042"/>
          </a:xfrm>
        </p:spPr>
        <p:txBody>
          <a:bodyPr>
            <a:noAutofit/>
          </a:bodyPr>
          <a:lstStyle/>
          <a:p>
            <a:r>
              <a:rPr lang="en-US" sz="2400" dirty="0"/>
              <a:t>DC PV system conductors must be in separate raceways, junction boxes, etc., or be separated by partition, from</a:t>
            </a:r>
          </a:p>
          <a:p>
            <a:pPr lvl="1"/>
            <a:r>
              <a:rPr lang="en-US" sz="2000" dirty="0"/>
              <a:t>Any inverter output circuit (AC) </a:t>
            </a:r>
          </a:p>
          <a:p>
            <a:pPr lvl="1"/>
            <a:r>
              <a:rPr lang="en-US" sz="2000" dirty="0"/>
              <a:t>Circuits from any non-PV system	</a:t>
            </a:r>
          </a:p>
        </p:txBody>
      </p:sp>
      <p:pic>
        <p:nvPicPr>
          <p:cNvPr id="4" name="Picture 3" title="image of PV system conducto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1295" y="2619442"/>
            <a:ext cx="6400800" cy="4143375"/>
          </a:xfrm>
          <a:prstGeom prst="rect">
            <a:avLst/>
          </a:prstGeom>
        </p:spPr>
      </p:pic>
    </p:spTree>
    <p:extLst>
      <p:ext uri="{BB962C8B-B14F-4D97-AF65-F5344CB8AC3E}">
        <p14:creationId xmlns:p14="http://schemas.microsoft.com/office/powerpoint/2010/main" val="583606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ctrTitle"/>
          </p:nvPr>
        </p:nvSpPr>
        <p:spPr/>
        <p:txBody>
          <a:bodyPr>
            <a:noAutofit/>
          </a:bodyPr>
          <a:lstStyle/>
          <a:p>
            <a:pPr marL="90805" lvl="0">
              <a:spcBef>
                <a:spcPts val="600"/>
              </a:spcBef>
              <a:spcAft>
                <a:spcPts val="600"/>
              </a:spcAft>
            </a:pPr>
            <a:r>
              <a:rPr lang="en-US" sz="3200" dirty="0">
                <a:latin typeface="Tahoma"/>
                <a:ea typeface="ＭＳ Ｐゴシック" charset="-128"/>
                <a:cs typeface="Tahoma"/>
              </a:rPr>
              <a:t>Working Space: Depth, Width, &amp; Height</a:t>
            </a:r>
            <a:br>
              <a:rPr lang="en-US" sz="3200" dirty="0">
                <a:latin typeface="Tahoma"/>
                <a:ea typeface="ＭＳ Ｐゴシック" charset="-128"/>
                <a:cs typeface="Tahoma"/>
              </a:rPr>
            </a:br>
            <a:r>
              <a:rPr lang="en-US" sz="2000" i="1" cap="none" dirty="0">
                <a:ln>
                  <a:noFill/>
                </a:ln>
                <a:latin typeface="Tahoma" charset="0"/>
                <a:ea typeface="Tahoma" charset="0"/>
                <a:cs typeface="Tahoma" charset="0"/>
              </a:rPr>
              <a:t>OSHA 29 CFR </a:t>
            </a:r>
            <a:r>
              <a:rPr lang="mr-IN" sz="2000" i="1" cap="none" dirty="0">
                <a:ln>
                  <a:noFill/>
                </a:ln>
                <a:latin typeface="Tahoma" charset="0"/>
                <a:ea typeface="Tahoma" charset="0"/>
                <a:cs typeface="Tahoma" charset="0"/>
              </a:rPr>
              <a:t>19</a:t>
            </a:r>
            <a:r>
              <a:rPr lang="en-US" sz="2000" i="1" cap="none" dirty="0">
                <a:ln>
                  <a:noFill/>
                </a:ln>
                <a:latin typeface="Tahoma" charset="0"/>
                <a:ea typeface="Tahoma" charset="0"/>
                <a:cs typeface="Tahoma" charset="0"/>
              </a:rPr>
              <a:t>26</a:t>
            </a:r>
            <a:r>
              <a:rPr lang="mr-IN" sz="2000" i="1" cap="none" dirty="0">
                <a:ln>
                  <a:noFill/>
                </a:ln>
                <a:latin typeface="Tahoma" charset="0"/>
                <a:ea typeface="Tahoma" charset="0"/>
                <a:cs typeface="Tahoma" charset="0"/>
              </a:rPr>
              <a:t>.</a:t>
            </a:r>
            <a:r>
              <a:rPr lang="en-US" sz="2000" i="1" cap="none" dirty="0">
                <a:ln>
                  <a:noFill/>
                </a:ln>
                <a:latin typeface="Tahoma" charset="0"/>
                <a:ea typeface="Tahoma" charset="0"/>
                <a:cs typeface="Tahoma" charset="0"/>
              </a:rPr>
              <a:t>4</a:t>
            </a:r>
            <a:r>
              <a:rPr lang="mr-IN" sz="2000" i="1" cap="none" dirty="0">
                <a:ln>
                  <a:noFill/>
                </a:ln>
                <a:latin typeface="Tahoma" charset="0"/>
                <a:ea typeface="Tahoma" charset="0"/>
                <a:cs typeface="Tahoma" charset="0"/>
              </a:rPr>
              <a:t>0</a:t>
            </a:r>
            <a:r>
              <a:rPr lang="en-US" sz="2000" i="1" cap="none" dirty="0">
                <a:ln>
                  <a:noFill/>
                </a:ln>
                <a:latin typeface="Tahoma" charset="0"/>
                <a:ea typeface="Tahoma" charset="0"/>
                <a:cs typeface="Tahoma" charset="0"/>
              </a:rPr>
              <a:t>3</a:t>
            </a:r>
            <a:r>
              <a:rPr lang="mr-IN" sz="2000" i="1" cap="none" dirty="0">
                <a:ln>
                  <a:noFill/>
                </a:ln>
                <a:latin typeface="Tahoma" charset="0"/>
                <a:ea typeface="Tahoma" charset="0"/>
                <a:cs typeface="Tahoma" charset="0"/>
              </a:rPr>
              <a:t> </a:t>
            </a:r>
            <a:r>
              <a:rPr lang="en-US" sz="2000" i="1" cap="none" dirty="0">
                <a:ln>
                  <a:noFill/>
                </a:ln>
                <a:latin typeface="Tahoma" charset="0"/>
                <a:ea typeface="Tahoma" charset="0"/>
                <a:cs typeface="Tahoma" charset="0"/>
              </a:rPr>
              <a:t>&amp; 1910.303 </a:t>
            </a:r>
            <a:r>
              <a:rPr lang="en-US" sz="1600" b="0" cap="none" dirty="0">
                <a:ln>
                  <a:noFill/>
                </a:ln>
                <a:solidFill>
                  <a:prstClr val="black"/>
                </a:solidFill>
                <a:latin typeface="Tahoma" charset="0"/>
                <a:ea typeface="Tahoma" charset="0"/>
                <a:cs typeface="Tahoma" charset="0"/>
              </a:rPr>
              <a:t/>
            </a:r>
            <a:br>
              <a:rPr lang="en-US" sz="1600" b="0" cap="none" dirty="0">
                <a:ln>
                  <a:noFill/>
                </a:ln>
                <a:solidFill>
                  <a:prstClr val="black"/>
                </a:solidFill>
                <a:latin typeface="Tahoma" charset="0"/>
                <a:ea typeface="Tahoma" charset="0"/>
                <a:cs typeface="Tahoma" charset="0"/>
              </a:rPr>
            </a:br>
            <a:endParaRPr lang="en-US" sz="3200" dirty="0">
              <a:latin typeface="Tahoma"/>
              <a:ea typeface="ＭＳ Ｐゴシック" charset="-128"/>
              <a:cs typeface="Tahoma"/>
            </a:endParaRPr>
          </a:p>
        </p:txBody>
      </p:sp>
      <p:sp>
        <p:nvSpPr>
          <p:cNvPr id="8" name="Content Placeholder 1"/>
          <p:cNvSpPr txBox="1">
            <a:spLocks/>
          </p:cNvSpPr>
          <p:nvPr/>
        </p:nvSpPr>
        <p:spPr>
          <a:xfrm>
            <a:off x="0" y="932343"/>
            <a:ext cx="9144000" cy="527512"/>
          </a:xfrm>
          <a:prstGeom prst="rect">
            <a:avLst/>
          </a:prstGeom>
        </p:spPr>
        <p:txBody>
          <a:bodyPr>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Many conditions to consider - must be referenced appropriately </a:t>
            </a:r>
          </a:p>
          <a:p>
            <a:pPr algn="ctr"/>
            <a:endParaRPr lang="en-US" sz="2400" dirty="0"/>
          </a:p>
          <a:p>
            <a:pPr lvl="1" algn="ctr"/>
            <a:endParaRPr lang="en-US" sz="1800" dirty="0"/>
          </a:p>
        </p:txBody>
      </p:sp>
      <p:sp>
        <p:nvSpPr>
          <p:cNvPr id="14" name="Content Placeholder 1"/>
          <p:cNvSpPr txBox="1">
            <a:spLocks/>
          </p:cNvSpPr>
          <p:nvPr/>
        </p:nvSpPr>
        <p:spPr>
          <a:xfrm>
            <a:off x="645035" y="1441914"/>
            <a:ext cx="3350893" cy="1144715"/>
          </a:xfrm>
          <a:prstGeom prst="rect">
            <a:avLst/>
          </a:prstGeom>
        </p:spPr>
        <p:txBody>
          <a:bodyPr>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Up to 1,000 volts</a:t>
            </a:r>
          </a:p>
          <a:p>
            <a:pPr lvl="1"/>
            <a:r>
              <a:rPr lang="en-US" sz="2000" dirty="0"/>
              <a:t>NFPA 70 NEC 110.26</a:t>
            </a:r>
          </a:p>
        </p:txBody>
      </p:sp>
      <p:sp>
        <p:nvSpPr>
          <p:cNvPr id="10" name="Content Placeholder 1"/>
          <p:cNvSpPr txBox="1">
            <a:spLocks/>
          </p:cNvSpPr>
          <p:nvPr/>
        </p:nvSpPr>
        <p:spPr>
          <a:xfrm>
            <a:off x="4395402" y="1441913"/>
            <a:ext cx="4205668" cy="1144715"/>
          </a:xfrm>
          <a:prstGeom prst="rect">
            <a:avLst/>
          </a:prstGeom>
        </p:spPr>
        <p:txBody>
          <a:bodyPr>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Over 1,000 volts</a:t>
            </a:r>
          </a:p>
          <a:p>
            <a:pPr lvl="1"/>
            <a:r>
              <a:rPr lang="en-US" sz="2000" dirty="0"/>
              <a:t>NFPA 70 NEC 110.32, 110.34</a:t>
            </a:r>
          </a:p>
        </p:txBody>
      </p:sp>
      <p:pic>
        <p:nvPicPr>
          <p:cNvPr id="11" name="Picture 10" descr="Screen shot of an inverter installation manual that illustrates the working clearances needed on the side, above, and below the inverter.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416" y="2576780"/>
            <a:ext cx="3207437" cy="3633424"/>
          </a:xfrm>
          <a:prstGeom prst="rect">
            <a:avLst/>
          </a:prstGeom>
        </p:spPr>
      </p:pic>
      <p:sp>
        <p:nvSpPr>
          <p:cNvPr id="12" name="TextBox 11"/>
          <p:cNvSpPr txBox="1"/>
          <p:nvPr/>
        </p:nvSpPr>
        <p:spPr>
          <a:xfrm>
            <a:off x="2043182" y="6210204"/>
            <a:ext cx="1428468" cy="276999"/>
          </a:xfrm>
          <a:prstGeom prst="rect">
            <a:avLst/>
          </a:prstGeom>
          <a:noFill/>
        </p:spPr>
        <p:txBody>
          <a:bodyPr wrap="none" rtlCol="0">
            <a:spAutoFit/>
          </a:bodyPr>
          <a:lstStyle/>
          <a:p>
            <a:r>
              <a:rPr lang="en-US" sz="1200" i="1" dirty="0">
                <a:latin typeface="Tahoma"/>
                <a:cs typeface="Tahoma"/>
              </a:rPr>
              <a:t>Source: SolarEdge</a:t>
            </a:r>
          </a:p>
        </p:txBody>
      </p:sp>
      <p:sp>
        <p:nvSpPr>
          <p:cNvPr id="13" name="Text Box 7"/>
          <p:cNvSpPr txBox="1">
            <a:spLocks noChangeArrowheads="1"/>
          </p:cNvSpPr>
          <p:nvPr/>
        </p:nvSpPr>
        <p:spPr bwMode="auto">
          <a:xfrm>
            <a:off x="3852472" y="5196358"/>
            <a:ext cx="5015880" cy="830997"/>
          </a:xfrm>
          <a:prstGeom prst="rect">
            <a:avLst/>
          </a:prstGeom>
          <a:ln w="19050">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eaLnBrk="1" hangingPunct="1">
              <a:spcBef>
                <a:spcPts val="600"/>
              </a:spcBef>
              <a:buSzPct val="75000"/>
            </a:pPr>
            <a:r>
              <a:rPr lang="en-US" sz="1600" b="0" dirty="0">
                <a:latin typeface="Tahoma" pitchFamily="34" charset="0"/>
                <a:ea typeface="Tahoma" pitchFamily="34" charset="0"/>
                <a:cs typeface="Tahoma" pitchFamily="34" charset="0"/>
              </a:rPr>
              <a:t>Manufacturer’s instructions often have additional space and mounting requirements - these must be observed per NEC 110.3(B)</a:t>
            </a:r>
          </a:p>
        </p:txBody>
      </p:sp>
      <p:pic>
        <p:nvPicPr>
          <p:cNvPr id="3" name="Picture 2" descr="Picture of a load center with someone holding a tape measure in front of it illustrating the working space available in front of the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954" y="2431222"/>
            <a:ext cx="3981450" cy="2562225"/>
          </a:xfrm>
          <a:prstGeom prst="rect">
            <a:avLst/>
          </a:prstGeom>
        </p:spPr>
      </p:pic>
    </p:spTree>
    <p:extLst>
      <p:ext uri="{BB962C8B-B14F-4D97-AF65-F5344CB8AC3E}">
        <p14:creationId xmlns:p14="http://schemas.microsoft.com/office/powerpoint/2010/main" val="301502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ea typeface="MS PGothic" pitchFamily="34" charset="-128"/>
              </a:rPr>
              <a:t>Safe Meter Testing Procedures</a:t>
            </a:r>
          </a:p>
        </p:txBody>
      </p:sp>
      <p:sp>
        <p:nvSpPr>
          <p:cNvPr id="2" name="Content Placeholder 1"/>
          <p:cNvSpPr>
            <a:spLocks noGrp="1"/>
          </p:cNvSpPr>
          <p:nvPr>
            <p:ph idx="4294967295"/>
          </p:nvPr>
        </p:nvSpPr>
        <p:spPr>
          <a:xfrm>
            <a:off x="0" y="935038"/>
            <a:ext cx="5802313" cy="5922962"/>
          </a:xfrm>
        </p:spPr>
        <p:txBody>
          <a:bodyPr>
            <a:noAutofit/>
          </a:bodyPr>
          <a:lstStyle/>
          <a:p>
            <a:pPr>
              <a:spcAft>
                <a:spcPts val="300"/>
              </a:spcAft>
            </a:pPr>
            <a:r>
              <a:rPr lang="en-US" sz="2600" dirty="0"/>
              <a:t>Testing is the most dangerous electrical activity for a PV technician</a:t>
            </a:r>
          </a:p>
          <a:p>
            <a:pPr lvl="1">
              <a:spcAft>
                <a:spcPts val="300"/>
              </a:spcAft>
            </a:pPr>
            <a:r>
              <a:rPr lang="en-US" sz="2200" dirty="0"/>
              <a:t>Use appropriate PPE</a:t>
            </a:r>
          </a:p>
          <a:p>
            <a:pPr lvl="1">
              <a:spcAft>
                <a:spcPts val="300"/>
              </a:spcAft>
            </a:pPr>
            <a:r>
              <a:rPr lang="en-US" sz="2200" dirty="0"/>
              <a:t>Before testing - confirm correct meter setting and probe socket</a:t>
            </a:r>
          </a:p>
          <a:p>
            <a:pPr lvl="1">
              <a:spcAft>
                <a:spcPts val="300"/>
              </a:spcAft>
            </a:pPr>
            <a:r>
              <a:rPr lang="en-US" sz="2200" dirty="0"/>
              <a:t>Check for current in all circuits before operating non-load-break rated devices</a:t>
            </a:r>
          </a:p>
          <a:p>
            <a:pPr>
              <a:spcAft>
                <a:spcPts val="300"/>
              </a:spcAft>
            </a:pPr>
            <a:r>
              <a:rPr lang="en-US" sz="2600" dirty="0"/>
              <a:t>Test DC voltage and polarity in each piece of equipment before</a:t>
            </a:r>
          </a:p>
          <a:p>
            <a:pPr lvl="1">
              <a:spcAft>
                <a:spcPts val="300"/>
              </a:spcAft>
            </a:pPr>
            <a:r>
              <a:rPr lang="en-US" sz="2200" dirty="0"/>
              <a:t>Performing work</a:t>
            </a:r>
          </a:p>
          <a:p>
            <a:pPr lvl="1">
              <a:spcAft>
                <a:spcPts val="300"/>
              </a:spcAft>
            </a:pPr>
            <a:r>
              <a:rPr lang="en-US" sz="2200" dirty="0"/>
              <a:t>System commissioning</a:t>
            </a:r>
          </a:p>
          <a:p>
            <a:pPr lvl="2">
              <a:spcAft>
                <a:spcPts val="300"/>
              </a:spcAft>
            </a:pPr>
            <a:r>
              <a:rPr lang="en-US" sz="1800" dirty="0"/>
              <a:t>Closing switches</a:t>
            </a:r>
          </a:p>
          <a:p>
            <a:pPr lvl="2">
              <a:spcAft>
                <a:spcPts val="300"/>
              </a:spcAft>
            </a:pPr>
            <a:r>
              <a:rPr lang="en-US" sz="1800" dirty="0"/>
              <a:t>Installing fuses</a:t>
            </a:r>
          </a:p>
        </p:txBody>
      </p:sp>
      <p:pic>
        <p:nvPicPr>
          <p:cNvPr id="9" name="Picture 8" descr="Picture of a touch save module connector that has experienced a series arc fault which has melted the plastic cover of the connector.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72529" y="2158257"/>
            <a:ext cx="3001433" cy="706104"/>
          </a:xfrm>
          <a:prstGeom prst="rect">
            <a:avLst/>
          </a:prstGeom>
          <a:ln w="19050">
            <a:solidFill>
              <a:schemeClr val="tx1"/>
            </a:solidFill>
          </a:ln>
        </p:spPr>
      </p:pic>
      <p:pic>
        <p:nvPicPr>
          <p:cNvPr id="12" name="Picture 11" descr="Photo of a person wearing electrically insulating gloves while checking DC current in a DC combiner box."/>
          <p:cNvPicPr>
            <a:picLocks noChangeAspect="1"/>
          </p:cNvPicPr>
          <p:nvPr/>
        </p:nvPicPr>
        <p:blipFill rotWithShape="1">
          <a:blip r:embed="rId4" cstate="email">
            <a:extLst>
              <a:ext uri="{28A0092B-C50C-407E-A947-70E740481C1C}">
                <a14:useLocalDpi xmlns:a14="http://schemas.microsoft.com/office/drawing/2010/main"/>
              </a:ext>
            </a:extLst>
          </a:blip>
          <a:srcRect t="-1"/>
          <a:stretch/>
        </p:blipFill>
        <p:spPr>
          <a:xfrm rot="16200000">
            <a:off x="6365456" y="1334540"/>
            <a:ext cx="3001432" cy="2353539"/>
          </a:xfrm>
          <a:prstGeom prst="rect">
            <a:avLst/>
          </a:prstGeom>
          <a:ln w="19050"/>
        </p:spPr>
        <p:style>
          <a:lnRef idx="2">
            <a:schemeClr val="dk1"/>
          </a:lnRef>
          <a:fillRef idx="1">
            <a:schemeClr val="lt1"/>
          </a:fillRef>
          <a:effectRef idx="0">
            <a:schemeClr val="dk1"/>
          </a:effectRef>
          <a:fontRef idx="minor">
            <a:schemeClr val="dk1"/>
          </a:fontRef>
        </p:style>
      </p:pic>
      <p:pic>
        <p:nvPicPr>
          <p:cNvPr id="4" name="Picture 3" descr="Picture of the inside of a DC combiner box with the fuse holders open and the fuses remove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02205" y="4108218"/>
            <a:ext cx="2672060" cy="2667451"/>
          </a:xfrm>
          <a:prstGeom prst="rect">
            <a:avLst/>
          </a:prstGeom>
          <a:ln w="19050"/>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93472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defRPr/>
            </a:pPr>
            <a:r>
              <a:rPr dirty="0"/>
              <a:t>Meter Safety Check</a:t>
            </a:r>
            <a:endParaRPr sz="3600" dirty="0"/>
          </a:p>
        </p:txBody>
      </p:sp>
      <p:sp>
        <p:nvSpPr>
          <p:cNvPr id="7171" name="Content Placeholder 2"/>
          <p:cNvSpPr>
            <a:spLocks noGrp="1"/>
          </p:cNvSpPr>
          <p:nvPr>
            <p:ph idx="4294967295"/>
          </p:nvPr>
        </p:nvSpPr>
        <p:spPr>
          <a:xfrm>
            <a:off x="0" y="914400"/>
            <a:ext cx="8323263" cy="5838825"/>
          </a:xfrm>
        </p:spPr>
        <p:txBody>
          <a:bodyPr>
            <a:noAutofit/>
          </a:bodyPr>
          <a:lstStyle/>
          <a:p>
            <a:pPr eaLnBrk="1" fontAlgn="auto" hangingPunct="1">
              <a:lnSpc>
                <a:spcPct val="110000"/>
              </a:lnSpc>
              <a:spcAft>
                <a:spcPts val="600"/>
              </a:spcAft>
              <a:buFontTx/>
              <a:buNone/>
              <a:defRPr/>
            </a:pPr>
            <a:r>
              <a:rPr lang="en-US" b="1" dirty="0">
                <a:solidFill>
                  <a:srgbClr val="000000"/>
                </a:solidFill>
              </a:rPr>
              <a:t>Inspect before each use!</a:t>
            </a:r>
            <a:endParaRPr lang="en-US" sz="900" b="1" dirty="0">
              <a:solidFill>
                <a:srgbClr val="000000"/>
              </a:solidFill>
            </a:endParaRPr>
          </a:p>
          <a:p>
            <a:pPr>
              <a:spcAft>
                <a:spcPts val="600"/>
              </a:spcAft>
            </a:pPr>
            <a:r>
              <a:rPr lang="en-US" sz="2800" dirty="0"/>
              <a:t>Look for</a:t>
            </a:r>
          </a:p>
          <a:p>
            <a:pPr lvl="1">
              <a:spcAft>
                <a:spcPts val="600"/>
              </a:spcAft>
            </a:pPr>
            <a:r>
              <a:rPr lang="en-US" sz="2400" dirty="0"/>
              <a:t>Cracked or oily case</a:t>
            </a:r>
          </a:p>
          <a:p>
            <a:pPr lvl="1">
              <a:spcAft>
                <a:spcPts val="600"/>
              </a:spcAft>
            </a:pPr>
            <a:r>
              <a:rPr lang="en-US" sz="2400" dirty="0"/>
              <a:t>Worn probe wire insulation </a:t>
            </a:r>
          </a:p>
          <a:p>
            <a:pPr lvl="1">
              <a:spcAft>
                <a:spcPts val="600"/>
              </a:spcAft>
            </a:pPr>
            <a:r>
              <a:rPr lang="en-US" sz="2400" dirty="0"/>
              <a:t>Loose or broken probe tips</a:t>
            </a:r>
          </a:p>
          <a:p>
            <a:pPr>
              <a:spcAft>
                <a:spcPts val="600"/>
              </a:spcAft>
            </a:pPr>
            <a:r>
              <a:rPr lang="en-US" sz="2800" dirty="0"/>
              <a:t>Other considerations</a:t>
            </a:r>
          </a:p>
          <a:p>
            <a:pPr lvl="1">
              <a:spcAft>
                <a:spcPts val="600"/>
              </a:spcAft>
            </a:pPr>
            <a:r>
              <a:rPr lang="en-US" sz="2400" dirty="0"/>
              <a:t>Proper voltage and safety rating</a:t>
            </a:r>
            <a:r>
              <a:rPr lang="en-US" sz="2000" dirty="0"/>
              <a:t> </a:t>
            </a:r>
          </a:p>
          <a:p>
            <a:pPr lvl="1">
              <a:spcAft>
                <a:spcPts val="600"/>
              </a:spcAft>
            </a:pPr>
            <a:r>
              <a:rPr lang="en-US" sz="2400" dirty="0"/>
              <a:t>Fused leads</a:t>
            </a:r>
          </a:p>
          <a:p>
            <a:pPr lvl="1">
              <a:spcAft>
                <a:spcPts val="600"/>
              </a:spcAft>
            </a:pPr>
            <a:r>
              <a:rPr lang="en-US" sz="2400" dirty="0"/>
              <a:t>Manufacturer approved replacement fuses</a:t>
            </a:r>
          </a:p>
          <a:p>
            <a:pPr lvl="1">
              <a:spcAft>
                <a:spcPts val="600"/>
              </a:spcAft>
            </a:pPr>
            <a:r>
              <a:rPr lang="en-US" sz="2400" dirty="0"/>
              <a:t>Proper storage and care</a:t>
            </a:r>
          </a:p>
          <a:p>
            <a:pPr lvl="1">
              <a:spcAft>
                <a:spcPts val="600"/>
              </a:spcAft>
            </a:pPr>
            <a:r>
              <a:rPr lang="en-US" sz="2400" dirty="0"/>
              <a:t>Use quality meters from reputable brand</a:t>
            </a:r>
          </a:p>
          <a:p>
            <a:pPr eaLnBrk="1" fontAlgn="auto" hangingPunct="1">
              <a:lnSpc>
                <a:spcPct val="110000"/>
              </a:lnSpc>
              <a:spcAft>
                <a:spcPts val="600"/>
              </a:spcAft>
              <a:buFontTx/>
              <a:buNone/>
              <a:defRPr/>
            </a:pPr>
            <a:endParaRPr lang="en-US" sz="2800" dirty="0">
              <a:solidFill>
                <a:srgbClr val="000000"/>
              </a:solidFill>
            </a:endParaRPr>
          </a:p>
        </p:txBody>
      </p:sp>
      <p:pic>
        <p:nvPicPr>
          <p:cNvPr id="5" name="Picture 3" descr="Picture of a multi meter that has experienced a catastrophic failure. The case of the meter has broken open and the inside and outside of the meter is black (it was originally yellow)."/>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6483" y="1402140"/>
            <a:ext cx="3592984" cy="3157334"/>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761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defRPr/>
            </a:pPr>
            <a:r>
              <a:rPr dirty="0"/>
              <a:t>Meter </a:t>
            </a:r>
            <a:r>
              <a:rPr lang="en-US" dirty="0"/>
              <a:t>Category (CAT) Ratings</a:t>
            </a:r>
            <a:endParaRPr sz="3600" dirty="0"/>
          </a:p>
        </p:txBody>
      </p:sp>
      <p:sp>
        <p:nvSpPr>
          <p:cNvPr id="2" name="Content Placeholder 1"/>
          <p:cNvSpPr>
            <a:spLocks noGrp="1"/>
          </p:cNvSpPr>
          <p:nvPr>
            <p:ph idx="4294967295"/>
          </p:nvPr>
        </p:nvSpPr>
        <p:spPr>
          <a:xfrm>
            <a:off x="4051300" y="889000"/>
            <a:ext cx="5092700" cy="5546725"/>
          </a:xfrm>
        </p:spPr>
        <p:txBody>
          <a:bodyPr>
            <a:noAutofit/>
          </a:bodyPr>
          <a:lstStyle/>
          <a:p>
            <a:pPr marL="0" indent="0">
              <a:buNone/>
            </a:pPr>
            <a:r>
              <a:rPr lang="en-US" sz="2400" b="1" dirty="0"/>
              <a:t>CAT I and II</a:t>
            </a:r>
          </a:p>
          <a:p>
            <a:pPr lvl="1"/>
            <a:r>
              <a:rPr lang="en-US" sz="2000" dirty="0"/>
              <a:t>Electronic equipment, portable tools, plug connected loads</a:t>
            </a:r>
          </a:p>
          <a:p>
            <a:pPr lvl="1"/>
            <a:r>
              <a:rPr lang="en-US" sz="2000" dirty="0"/>
              <a:t>In general </a:t>
            </a:r>
            <a:r>
              <a:rPr lang="en-US" sz="2000" b="1" dirty="0"/>
              <a:t>not acceptable for PV </a:t>
            </a:r>
            <a:r>
              <a:rPr lang="en-US" sz="2000" dirty="0"/>
              <a:t>system use </a:t>
            </a:r>
          </a:p>
          <a:p>
            <a:pPr marL="0" indent="0">
              <a:buNone/>
            </a:pPr>
            <a:r>
              <a:rPr lang="en-US" sz="2400" b="1" dirty="0"/>
              <a:t>CAT III</a:t>
            </a:r>
          </a:p>
          <a:p>
            <a:pPr lvl="1"/>
            <a:r>
              <a:rPr lang="en-US" sz="2000" dirty="0"/>
              <a:t>Permanently installed loads</a:t>
            </a:r>
          </a:p>
          <a:p>
            <a:pPr lvl="1"/>
            <a:r>
              <a:rPr lang="en-US" sz="2000" dirty="0"/>
              <a:t>Distribution panels</a:t>
            </a:r>
          </a:p>
          <a:p>
            <a:pPr lvl="1"/>
            <a:r>
              <a:rPr lang="en-US" sz="2000" dirty="0"/>
              <a:t>Feeders and short branch circuits</a:t>
            </a:r>
          </a:p>
          <a:p>
            <a:pPr lvl="1"/>
            <a:r>
              <a:rPr lang="en-US" sz="2000" dirty="0"/>
              <a:t>Heavy appliance outlets, large lighting systems</a:t>
            </a:r>
          </a:p>
          <a:p>
            <a:pPr marL="0" indent="0">
              <a:buNone/>
            </a:pPr>
            <a:r>
              <a:rPr lang="en-US" sz="2400" b="1" dirty="0"/>
              <a:t>CAT IV</a:t>
            </a:r>
          </a:p>
          <a:p>
            <a:pPr lvl="1"/>
            <a:r>
              <a:rPr lang="en-US" sz="2000" dirty="0"/>
              <a:t>Utility transformers, meters and primary overcurrent protection</a:t>
            </a:r>
          </a:p>
          <a:p>
            <a:pPr lvl="1"/>
            <a:r>
              <a:rPr lang="en-US" sz="2000" dirty="0"/>
              <a:t>Service entrances</a:t>
            </a:r>
          </a:p>
          <a:p>
            <a:pPr lvl="1"/>
            <a:r>
              <a:rPr lang="en-US" sz="2000" dirty="0"/>
              <a:t>Any </a:t>
            </a:r>
            <a:r>
              <a:rPr lang="en-US" sz="2000" b="1" dirty="0"/>
              <a:t>exterior</a:t>
            </a:r>
            <a:r>
              <a:rPr lang="en-US" sz="2000" dirty="0"/>
              <a:t> conductor runs</a:t>
            </a:r>
          </a:p>
        </p:txBody>
      </p:sp>
      <p:sp>
        <p:nvSpPr>
          <p:cNvPr id="9" name="TextBox 8"/>
          <p:cNvSpPr txBox="1">
            <a:spLocks noChangeArrowheads="1"/>
          </p:cNvSpPr>
          <p:nvPr/>
        </p:nvSpPr>
        <p:spPr bwMode="auto">
          <a:xfrm>
            <a:off x="73440" y="4676354"/>
            <a:ext cx="194835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600" baseline="-25000">
                <a:solidFill>
                  <a:schemeClr val="tx1"/>
                </a:solidFill>
                <a:latin typeface="Arial" charset="0"/>
                <a:ea typeface="ＭＳ Ｐゴシック" charset="0"/>
                <a:cs typeface="ＭＳ Ｐゴシック" charset="0"/>
              </a:defRPr>
            </a:lvl1pPr>
            <a:lvl2pPr marL="37931725" indent="-37474525">
              <a:defRPr sz="3600" baseline="-25000">
                <a:solidFill>
                  <a:schemeClr val="tx1"/>
                </a:solidFill>
                <a:latin typeface="Arial" charset="0"/>
                <a:ea typeface="ＭＳ Ｐゴシック" charset="0"/>
              </a:defRPr>
            </a:lvl2pPr>
            <a:lvl3pPr>
              <a:defRPr sz="3600" baseline="-25000">
                <a:solidFill>
                  <a:schemeClr val="tx1"/>
                </a:solidFill>
                <a:latin typeface="Arial" charset="0"/>
                <a:ea typeface="ＭＳ Ｐゴシック" charset="0"/>
              </a:defRPr>
            </a:lvl3pPr>
            <a:lvl4pPr>
              <a:defRPr sz="3600" baseline="-25000">
                <a:solidFill>
                  <a:schemeClr val="tx1"/>
                </a:solidFill>
                <a:latin typeface="Arial" charset="0"/>
                <a:ea typeface="ＭＳ Ｐゴシック" charset="0"/>
              </a:defRPr>
            </a:lvl4pPr>
            <a:lvl5pPr>
              <a:defRPr sz="3600" baseline="-25000">
                <a:solidFill>
                  <a:schemeClr val="tx1"/>
                </a:solidFill>
                <a:latin typeface="Arial" charset="0"/>
                <a:ea typeface="ＭＳ Ｐゴシック" charset="0"/>
              </a:defRPr>
            </a:lvl5pPr>
            <a:lvl6pPr marL="457200" eaLnBrk="0" fontAlgn="base" hangingPunct="0">
              <a:spcBef>
                <a:spcPct val="0"/>
              </a:spcBef>
              <a:spcAft>
                <a:spcPct val="0"/>
              </a:spcAft>
              <a:defRPr sz="3600" baseline="-25000">
                <a:solidFill>
                  <a:schemeClr val="tx1"/>
                </a:solidFill>
                <a:latin typeface="Arial" charset="0"/>
                <a:ea typeface="ＭＳ Ｐゴシック" charset="0"/>
              </a:defRPr>
            </a:lvl6pPr>
            <a:lvl7pPr marL="914400" eaLnBrk="0" fontAlgn="base" hangingPunct="0">
              <a:spcBef>
                <a:spcPct val="0"/>
              </a:spcBef>
              <a:spcAft>
                <a:spcPct val="0"/>
              </a:spcAft>
              <a:defRPr sz="3600" baseline="-25000">
                <a:solidFill>
                  <a:schemeClr val="tx1"/>
                </a:solidFill>
                <a:latin typeface="Arial" charset="0"/>
                <a:ea typeface="ＭＳ Ｐゴシック" charset="0"/>
              </a:defRPr>
            </a:lvl7pPr>
            <a:lvl8pPr marL="1371600" eaLnBrk="0" fontAlgn="base" hangingPunct="0">
              <a:spcBef>
                <a:spcPct val="0"/>
              </a:spcBef>
              <a:spcAft>
                <a:spcPct val="0"/>
              </a:spcAft>
              <a:defRPr sz="3600" baseline="-25000">
                <a:solidFill>
                  <a:schemeClr val="tx1"/>
                </a:solidFill>
                <a:latin typeface="Arial" charset="0"/>
                <a:ea typeface="ＭＳ Ｐゴシック" charset="0"/>
              </a:defRPr>
            </a:lvl8pPr>
            <a:lvl9pPr marL="1828800" eaLnBrk="0" fontAlgn="base" hangingPunct="0">
              <a:spcBef>
                <a:spcPct val="0"/>
              </a:spcBef>
              <a:spcAft>
                <a:spcPct val="0"/>
              </a:spcAft>
              <a:defRPr sz="3600" baseline="-25000">
                <a:solidFill>
                  <a:schemeClr val="tx1"/>
                </a:solidFill>
                <a:latin typeface="Arial" charset="0"/>
                <a:ea typeface="ＭＳ Ｐゴシック" charset="0"/>
              </a:defRPr>
            </a:lvl9pPr>
          </a:lstStyle>
          <a:p>
            <a:r>
              <a:rPr lang="en-US" sz="1200" i="1" baseline="0" dirty="0">
                <a:latin typeface="Tahoma"/>
                <a:cs typeface="Tahoma"/>
              </a:rPr>
              <a:t>Source: Fluke Corporation</a:t>
            </a:r>
          </a:p>
        </p:txBody>
      </p:sp>
      <p:sp>
        <p:nvSpPr>
          <p:cNvPr id="7" name="TextBox 6"/>
          <p:cNvSpPr txBox="1"/>
          <p:nvPr/>
        </p:nvSpPr>
        <p:spPr>
          <a:xfrm>
            <a:off x="20398" y="4991100"/>
            <a:ext cx="3942001" cy="1846659"/>
          </a:xfrm>
          <a:prstGeom prst="rect">
            <a:avLst/>
          </a:prstGeom>
          <a:ln w="19050">
            <a:solidFill>
              <a:schemeClr val="tx1"/>
            </a:solidFill>
          </a:ln>
        </p:spPr>
        <p:txBody>
          <a:bodyPr wrap="square" rtlCol="0">
            <a:spAutoFit/>
          </a:bodyPr>
          <a:lstStyle/>
          <a:p>
            <a:pPr algn="ctr">
              <a:spcBef>
                <a:spcPts val="1200"/>
              </a:spcBef>
            </a:pPr>
            <a:r>
              <a:rPr lang="en-US" sz="1800" dirty="0">
                <a:latin typeface="Tahoma" charset="0"/>
                <a:ea typeface="Tahoma" charset="0"/>
                <a:cs typeface="Tahoma" charset="0"/>
              </a:rPr>
              <a:t>In general, look for meters rated:</a:t>
            </a:r>
          </a:p>
          <a:p>
            <a:pPr algn="ctr">
              <a:spcBef>
                <a:spcPts val="1200"/>
              </a:spcBef>
            </a:pPr>
            <a:r>
              <a:rPr lang="en-US" sz="2000" b="1" dirty="0">
                <a:latin typeface="Tahoma" charset="0"/>
                <a:ea typeface="Tahoma" charset="0"/>
                <a:cs typeface="Tahoma" charset="0"/>
              </a:rPr>
              <a:t>CAT III 1000V / </a:t>
            </a:r>
          </a:p>
          <a:p>
            <a:pPr algn="ctr">
              <a:spcBef>
                <a:spcPts val="0"/>
              </a:spcBef>
            </a:pPr>
            <a:r>
              <a:rPr lang="en-US" sz="2000" b="1" dirty="0">
                <a:latin typeface="Tahoma" charset="0"/>
                <a:ea typeface="Tahoma" charset="0"/>
                <a:cs typeface="Tahoma" charset="0"/>
              </a:rPr>
              <a:t>CAT IV 600V</a:t>
            </a:r>
          </a:p>
          <a:p>
            <a:pPr algn="ctr">
              <a:spcBef>
                <a:spcPts val="1200"/>
              </a:spcBef>
            </a:pPr>
            <a:r>
              <a:rPr lang="en-US" sz="1800" dirty="0">
                <a:latin typeface="Tahoma" charset="0"/>
                <a:ea typeface="Tahoma" charset="0"/>
                <a:cs typeface="Tahoma" charset="0"/>
              </a:rPr>
              <a:t>Selection of CAT IV 1000V and CAT III or IV 1500V meters is limited</a:t>
            </a:r>
          </a:p>
        </p:txBody>
      </p:sp>
      <p:pic>
        <p:nvPicPr>
          <p:cNvPr id="3" name="Picture 2" descr="Illustration of a building that shows what locations specific categories of meters can be used. The closer the work is to the utility the higher the category rating that's required." title="Image of building showing mete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910" y="910942"/>
            <a:ext cx="3797121" cy="3838013"/>
          </a:xfrm>
          <a:prstGeom prst="rect">
            <a:avLst/>
          </a:prstGeom>
        </p:spPr>
      </p:pic>
    </p:spTree>
    <p:extLst>
      <p:ext uri="{BB962C8B-B14F-4D97-AF65-F5344CB8AC3E}">
        <p14:creationId xmlns:p14="http://schemas.microsoft.com/office/powerpoint/2010/main" val="1389672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9317" y="600120"/>
            <a:ext cx="1678665"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Jane </a:t>
            </a:r>
            <a:r>
              <a:rPr lang="en-US" sz="2000" dirty="0" err="1">
                <a:solidFill>
                  <a:srgbClr val="0070C0"/>
                </a:solidFill>
                <a:latin typeface="Casual" charset="0"/>
                <a:ea typeface="Casual" charset="0"/>
                <a:cs typeface="Casual" charset="0"/>
              </a:rPr>
              <a:t>Rockstar</a:t>
            </a:r>
            <a:r>
              <a:rPr lang="en-US" sz="2000" dirty="0">
                <a:solidFill>
                  <a:schemeClr val="accent5">
                    <a:lumMod val="75000"/>
                  </a:schemeClr>
                </a:solidFill>
                <a:latin typeface="Casual" charset="0"/>
                <a:ea typeface="Casual" charset="0"/>
                <a:cs typeface="Casual" charset="0"/>
              </a:rPr>
              <a:t> </a:t>
            </a:r>
            <a:endParaRPr lang="en-US" sz="2000" dirty="0"/>
          </a:p>
        </p:txBody>
      </p:sp>
      <p:sp>
        <p:nvSpPr>
          <p:cNvPr id="8" name="Rectangle 7"/>
          <p:cNvSpPr/>
          <p:nvPr/>
        </p:nvSpPr>
        <p:spPr>
          <a:xfrm>
            <a:off x="4535120" y="608375"/>
            <a:ext cx="123623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1/2/2018</a:t>
            </a:r>
            <a:endParaRPr lang="en-US" sz="2000" dirty="0"/>
          </a:p>
        </p:txBody>
      </p:sp>
      <p:sp>
        <p:nvSpPr>
          <p:cNvPr id="10" name="Rectangle 9"/>
          <p:cNvSpPr/>
          <p:nvPr/>
        </p:nvSpPr>
        <p:spPr>
          <a:xfrm>
            <a:off x="1285045" y="954233"/>
            <a:ext cx="2860078" cy="369332"/>
          </a:xfrm>
          <a:prstGeom prst="rect">
            <a:avLst/>
          </a:prstGeom>
        </p:spPr>
        <p:txBody>
          <a:bodyPr wrap="none">
            <a:spAutoFit/>
          </a:bodyPr>
          <a:lstStyle/>
          <a:p>
            <a:r>
              <a:rPr lang="en-US" sz="1800" dirty="0">
                <a:solidFill>
                  <a:srgbClr val="0070C0"/>
                </a:solidFill>
                <a:latin typeface="Casual" charset="0"/>
                <a:ea typeface="Casual" charset="0"/>
                <a:cs typeface="Casual" charset="0"/>
              </a:rPr>
              <a:t>123 Main St. </a:t>
            </a:r>
            <a:r>
              <a:rPr lang="en-US" sz="1800" dirty="0" err="1">
                <a:solidFill>
                  <a:srgbClr val="0070C0"/>
                </a:solidFill>
                <a:latin typeface="Casual" charset="0"/>
                <a:ea typeface="Casual" charset="0"/>
                <a:cs typeface="Casual" charset="0"/>
              </a:rPr>
              <a:t>Paonia</a:t>
            </a:r>
            <a:r>
              <a:rPr lang="en-US" sz="1800" dirty="0">
                <a:solidFill>
                  <a:srgbClr val="0070C0"/>
                </a:solidFill>
                <a:latin typeface="Casual" charset="0"/>
                <a:ea typeface="Casual" charset="0"/>
                <a:cs typeface="Casual" charset="0"/>
              </a:rPr>
              <a:t>, CO </a:t>
            </a:r>
            <a:endParaRPr lang="en-US" sz="1800" dirty="0"/>
          </a:p>
        </p:txBody>
      </p:sp>
      <p:sp>
        <p:nvSpPr>
          <p:cNvPr id="9" name="Rectangle 8"/>
          <p:cNvSpPr/>
          <p:nvPr/>
        </p:nvSpPr>
        <p:spPr>
          <a:xfrm>
            <a:off x="6203662" y="935881"/>
            <a:ext cx="2174121"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Delta Hospital, 911</a:t>
            </a:r>
          </a:p>
        </p:txBody>
      </p:sp>
      <p:sp>
        <p:nvSpPr>
          <p:cNvPr id="22" name="Rectangle 21"/>
          <p:cNvSpPr/>
          <p:nvPr/>
        </p:nvSpPr>
        <p:spPr>
          <a:xfrm>
            <a:off x="2366546" y="1306876"/>
            <a:ext cx="6740948" cy="338554"/>
          </a:xfrm>
          <a:prstGeom prst="rect">
            <a:avLst/>
          </a:prstGeom>
        </p:spPr>
        <p:txBody>
          <a:bodyPr wrap="none">
            <a:spAutoFit/>
          </a:bodyPr>
          <a:lstStyle/>
          <a:p>
            <a:r>
              <a:rPr lang="en-US" sz="1600" dirty="0">
                <a:solidFill>
                  <a:srgbClr val="0070C0"/>
                </a:solidFill>
                <a:latin typeface="Casual" charset="0"/>
                <a:ea typeface="Casual" charset="0"/>
                <a:cs typeface="Casual" charset="0"/>
              </a:rPr>
              <a:t>Existing residential, single story building, no other work crews onsite</a:t>
            </a:r>
            <a:endParaRPr lang="en-US" sz="1600" dirty="0"/>
          </a:p>
        </p:txBody>
      </p:sp>
      <p:sp>
        <p:nvSpPr>
          <p:cNvPr id="15" name="Rectangle 14"/>
          <p:cNvSpPr/>
          <p:nvPr/>
        </p:nvSpPr>
        <p:spPr>
          <a:xfrm>
            <a:off x="3575073" y="2444031"/>
            <a:ext cx="5460911" cy="923330"/>
          </a:xfrm>
          <a:prstGeom prst="rect">
            <a:avLst/>
          </a:prstGeom>
        </p:spPr>
        <p:txBody>
          <a:bodyPr wrap="square">
            <a:spAutoFit/>
          </a:bodyPr>
          <a:lstStyle/>
          <a:p>
            <a:r>
              <a:rPr lang="en-US" sz="1800" dirty="0">
                <a:solidFill>
                  <a:srgbClr val="0070C0"/>
                </a:solidFill>
                <a:latin typeface="Casual" charset="0"/>
                <a:ea typeface="Casual" charset="0"/>
                <a:cs typeface="Casual" charset="0"/>
              </a:rPr>
              <a:t>Install grid-direct inverter, route wire &amp; conduit from both AC and DC sides</a:t>
            </a:r>
          </a:p>
          <a:p>
            <a:endParaRPr lang="en-US" sz="1800" dirty="0">
              <a:solidFill>
                <a:srgbClr val="0070C0"/>
              </a:solidFill>
              <a:latin typeface="Casual" charset="0"/>
              <a:ea typeface="Casual" charset="0"/>
              <a:cs typeface="Casual" charset="0"/>
            </a:endParaRPr>
          </a:p>
        </p:txBody>
      </p:sp>
      <p:sp>
        <p:nvSpPr>
          <p:cNvPr id="11" name="Rectangle 10"/>
          <p:cNvSpPr/>
          <p:nvPr/>
        </p:nvSpPr>
        <p:spPr>
          <a:xfrm>
            <a:off x="3589020" y="3519739"/>
            <a:ext cx="5352757" cy="646331"/>
          </a:xfrm>
          <a:prstGeom prst="rect">
            <a:avLst/>
          </a:prstGeom>
        </p:spPr>
        <p:txBody>
          <a:bodyPr wrap="square">
            <a:spAutoFit/>
          </a:bodyPr>
          <a:lstStyle/>
          <a:p>
            <a:pPr defTabSz="914079"/>
            <a:r>
              <a:rPr lang="en-US" sz="1800" dirty="0">
                <a:solidFill>
                  <a:srgbClr val="0070C0"/>
                </a:solidFill>
                <a:latin typeface="Casual" charset="0"/>
                <a:ea typeface="Casual" charset="0"/>
                <a:cs typeface="Casual" charset="0"/>
              </a:rPr>
              <a:t>Group LOTO applied by all employees working on positive and negative of each PV source circuit</a:t>
            </a:r>
          </a:p>
        </p:txBody>
      </p:sp>
      <p:sp>
        <p:nvSpPr>
          <p:cNvPr id="12" name="Rectangle 11"/>
          <p:cNvSpPr/>
          <p:nvPr/>
        </p:nvSpPr>
        <p:spPr>
          <a:xfrm>
            <a:off x="3589019" y="4201096"/>
            <a:ext cx="5446965" cy="646331"/>
          </a:xfrm>
          <a:prstGeom prst="rect">
            <a:avLst/>
          </a:prstGeom>
        </p:spPr>
        <p:txBody>
          <a:bodyPr wrap="square">
            <a:spAutoFit/>
          </a:bodyPr>
          <a:lstStyle/>
          <a:p>
            <a:pPr defTabSz="914079"/>
            <a:r>
              <a:rPr lang="en-US" sz="1800" dirty="0">
                <a:solidFill>
                  <a:srgbClr val="0070C0"/>
                </a:solidFill>
                <a:latin typeface="Casual" charset="0"/>
                <a:ea typeface="Casual" charset="0"/>
                <a:cs typeface="Casual" charset="0"/>
              </a:rPr>
              <a:t>Group LOTO applied by all employees working on main service panel breakers as needed</a:t>
            </a:r>
          </a:p>
        </p:txBody>
      </p:sp>
      <p:sp>
        <p:nvSpPr>
          <p:cNvPr id="23" name="Rectangle 22"/>
          <p:cNvSpPr/>
          <p:nvPr/>
        </p:nvSpPr>
        <p:spPr>
          <a:xfrm>
            <a:off x="3589020" y="4972421"/>
            <a:ext cx="5352757" cy="369332"/>
          </a:xfrm>
          <a:prstGeom prst="rect">
            <a:avLst/>
          </a:prstGeom>
        </p:spPr>
        <p:txBody>
          <a:bodyPr wrap="square">
            <a:spAutoFit/>
          </a:bodyPr>
          <a:lstStyle/>
          <a:p>
            <a:pPr defTabSz="914079" fontAlgn="auto">
              <a:spcBef>
                <a:spcPts val="0"/>
              </a:spcBef>
              <a:spcAft>
                <a:spcPts val="0"/>
              </a:spcAft>
              <a:defRPr/>
            </a:pPr>
            <a:r>
              <a:rPr lang="en-US" sz="1800" dirty="0">
                <a:solidFill>
                  <a:srgbClr val="0070C0"/>
                </a:solidFill>
                <a:latin typeface="Casual" charset="0"/>
                <a:ea typeface="Casual" charset="0"/>
                <a:cs typeface="Casual" charset="0"/>
              </a:rPr>
              <a:t>Remind crew daily of hazard, keep safe distance</a:t>
            </a:r>
          </a:p>
        </p:txBody>
      </p:sp>
      <p:sp>
        <p:nvSpPr>
          <p:cNvPr id="27" name="Rectangle 26"/>
          <p:cNvSpPr/>
          <p:nvPr/>
        </p:nvSpPr>
        <p:spPr>
          <a:xfrm>
            <a:off x="3589019" y="5741596"/>
            <a:ext cx="5446965" cy="646331"/>
          </a:xfrm>
          <a:prstGeom prst="rect">
            <a:avLst/>
          </a:prstGeom>
        </p:spPr>
        <p:txBody>
          <a:bodyPr wrap="square">
            <a:spAutoFit/>
          </a:bodyPr>
          <a:lstStyle/>
          <a:p>
            <a:pPr defTabSz="914079" fontAlgn="auto">
              <a:spcBef>
                <a:spcPts val="0"/>
              </a:spcBef>
              <a:spcAft>
                <a:spcPts val="0"/>
              </a:spcAft>
              <a:defRPr/>
            </a:pPr>
            <a:r>
              <a:rPr lang="en-US" sz="1800" dirty="0">
                <a:solidFill>
                  <a:srgbClr val="0070C0"/>
                </a:solidFill>
                <a:latin typeface="Casual" charset="0"/>
                <a:ea typeface="Casual" charset="0"/>
                <a:cs typeface="Casual" charset="0"/>
              </a:rPr>
              <a:t>No energized work will be performed. Shock and arc flash risk isolated by LOTO procedures</a:t>
            </a:r>
          </a:p>
        </p:txBody>
      </p:sp>
      <p:pic>
        <p:nvPicPr>
          <p:cNvPr id="4" name="Picture 3" title="Job Hazard Analysi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530" y="173234"/>
            <a:ext cx="8925318" cy="6285521"/>
          </a:xfrm>
          <a:prstGeom prst="rect">
            <a:avLst/>
          </a:prstGeom>
        </p:spPr>
      </p:pic>
      <p:sp>
        <p:nvSpPr>
          <p:cNvPr id="3" name="Title 2"/>
          <p:cNvSpPr>
            <a:spLocks noGrp="1"/>
          </p:cNvSpPr>
          <p:nvPr>
            <p:ph type="title"/>
          </p:nvPr>
        </p:nvSpPr>
        <p:spPr>
          <a:xfrm>
            <a:off x="0" y="0"/>
            <a:ext cx="1519707" cy="154546"/>
          </a:xfrm>
        </p:spPr>
        <p:txBody>
          <a:bodyPr>
            <a:normAutofit fontScale="90000"/>
          </a:bodyPr>
          <a:lstStyle/>
          <a:p>
            <a:r>
              <a:rPr lang="en-US" sz="900" dirty="0" smtClean="0">
                <a:solidFill>
                  <a:schemeClr val="bg1"/>
                </a:solidFill>
              </a:rPr>
              <a:t>Job Hazard Analysis</a:t>
            </a:r>
            <a:endParaRPr lang="en-US" sz="900" dirty="0">
              <a:solidFill>
                <a:schemeClr val="bg1"/>
              </a:solidFill>
            </a:endParaRPr>
          </a:p>
        </p:txBody>
      </p:sp>
    </p:spTree>
    <p:extLst>
      <p:ext uri="{BB962C8B-B14F-4D97-AF65-F5344CB8AC3E}">
        <p14:creationId xmlns:p14="http://schemas.microsoft.com/office/powerpoint/2010/main" val="5562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repeatCount="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left)">
                                      <p:cBhvr>
                                        <p:cTn id="29" dur="500"/>
                                        <p:tgtEl>
                                          <p:spTgt spid="11">
                                            <p:txEl>
                                              <p:pRg st="0" end="0"/>
                                            </p:txEl>
                                          </p:spTgt>
                                        </p:tgtEl>
                                      </p:cBhvr>
                                    </p:animEffect>
                                  </p:childTnLst>
                                </p:cTn>
                              </p:par>
                              <p:par>
                                <p:cTn id="30" presetID="22" presetClass="entr" presetSubtype="8" repeatCount="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repeatCount="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P spid="22" grpId="0"/>
      <p:bldP spid="15" grpId="0"/>
      <p:bldP spid="12" grpId="0"/>
      <p:bldP spid="23"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80599" y="989685"/>
            <a:ext cx="9063399" cy="5533821"/>
          </a:xfrm>
        </p:spPr>
        <p:txBody>
          <a:bodyPr/>
          <a:lstStyle/>
          <a:p>
            <a:r>
              <a:rPr lang="en-US" sz="2800" dirty="0"/>
              <a:t>Home Power issue #175</a:t>
            </a:r>
          </a:p>
          <a:p>
            <a:pPr lvl="1"/>
            <a:r>
              <a:rPr lang="en-US" sz="2400" i="1" dirty="0"/>
              <a:t>Working Safely with Electrical Systems</a:t>
            </a:r>
          </a:p>
          <a:p>
            <a:r>
              <a:rPr lang="en-US" sz="2800" dirty="0"/>
              <a:t>NECA NFPA 70E Lockout </a:t>
            </a:r>
            <a:r>
              <a:rPr lang="en-US" sz="2800" dirty="0" err="1"/>
              <a:t>Tagout</a:t>
            </a:r>
            <a:r>
              <a:rPr lang="en-US" sz="2800" dirty="0"/>
              <a:t> Guide</a:t>
            </a:r>
            <a:endParaRPr lang="en-US" sz="2800" i="1" dirty="0">
              <a:hlinkClick r:id="rId3"/>
            </a:endParaRPr>
          </a:p>
          <a:p>
            <a:r>
              <a:rPr lang="en-US" sz="2800" dirty="0"/>
              <a:t>OSHA factsheet: Lockout </a:t>
            </a:r>
            <a:r>
              <a:rPr lang="en-US" sz="2800" dirty="0" err="1"/>
              <a:t>Tagout</a:t>
            </a:r>
            <a:endParaRPr lang="en-US" sz="2800" dirty="0"/>
          </a:p>
          <a:p>
            <a:r>
              <a:rPr lang="en-US" sz="2800" dirty="0"/>
              <a:t>Fluke</a:t>
            </a:r>
          </a:p>
          <a:p>
            <a:pPr lvl="1"/>
            <a:r>
              <a:rPr lang="en-US" sz="2400" i="1" dirty="0"/>
              <a:t>ABCs of </a:t>
            </a:r>
            <a:r>
              <a:rPr lang="en-US" sz="2400" i="1" dirty="0" err="1"/>
              <a:t>Multimeter</a:t>
            </a:r>
            <a:r>
              <a:rPr lang="en-US" sz="2400" i="1" dirty="0"/>
              <a:t> Safety</a:t>
            </a:r>
          </a:p>
          <a:p>
            <a:pPr lvl="1"/>
            <a:r>
              <a:rPr lang="en-US" sz="2400" i="1" dirty="0"/>
              <a:t>ABCs of Clamp Meters</a:t>
            </a:r>
          </a:p>
          <a:p>
            <a:pPr lvl="1"/>
            <a:r>
              <a:rPr lang="en-US" sz="2400" i="1" dirty="0"/>
              <a:t>Ten Dumb Things Smart People do When Testing Electricity</a:t>
            </a:r>
          </a:p>
          <a:p>
            <a:endParaRPr lang="en-US" sz="2800" dirty="0"/>
          </a:p>
        </p:txBody>
      </p:sp>
    </p:spTree>
    <p:extLst>
      <p:ext uri="{BB962C8B-B14F-4D97-AF65-F5344CB8AC3E}">
        <p14:creationId xmlns:p14="http://schemas.microsoft.com/office/powerpoint/2010/main" val="141135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Electrical Hazards May Include, </a:t>
            </a:r>
            <a:br>
              <a:rPr lang="en-US" sz="3200" dirty="0"/>
            </a:br>
            <a:r>
              <a:rPr lang="en-US" sz="3200" dirty="0"/>
              <a:t>But Are Not Limited To</a:t>
            </a:r>
            <a:r>
              <a:rPr lang="mr-IN" sz="3200" dirty="0"/>
              <a:t>…</a:t>
            </a:r>
            <a:endParaRPr lang="en-US" sz="3200" dirty="0"/>
          </a:p>
        </p:txBody>
      </p:sp>
      <p:pic>
        <p:nvPicPr>
          <p:cNvPr id="19" name="Picture 18" descr="Picture of a utility pole representing the utility gri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071" y="1142415"/>
            <a:ext cx="2694708" cy="2469820"/>
          </a:xfrm>
          <a:prstGeom prst="rect">
            <a:avLst/>
          </a:prstGeom>
          <a:ln w="19050">
            <a:solidFill>
              <a:schemeClr val="tx1"/>
            </a:solidFill>
          </a:ln>
        </p:spPr>
      </p:pic>
      <p:sp>
        <p:nvSpPr>
          <p:cNvPr id="20" name="Rectangle 19"/>
          <p:cNvSpPr/>
          <p:nvPr/>
        </p:nvSpPr>
        <p:spPr>
          <a:xfrm>
            <a:off x="1738529" y="3484791"/>
            <a:ext cx="1235093" cy="33855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lvl="0" algn="ctr">
              <a:spcBef>
                <a:spcPts val="600"/>
              </a:spcBef>
              <a:spcAft>
                <a:spcPts val="600"/>
              </a:spcAft>
            </a:pPr>
            <a:r>
              <a:rPr lang="en-US" sz="1600" dirty="0">
                <a:solidFill>
                  <a:prstClr val="black"/>
                </a:solidFill>
                <a:latin typeface="Tahoma" charset="0"/>
                <a:ea typeface="Tahoma" charset="0"/>
                <a:cs typeface="Tahoma" charset="0"/>
              </a:rPr>
              <a:t>Utility</a:t>
            </a:r>
            <a:r>
              <a:rPr lang="ro-RO" sz="1600" dirty="0">
                <a:solidFill>
                  <a:prstClr val="black"/>
                </a:solidFill>
                <a:latin typeface="Tahoma" charset="0"/>
                <a:ea typeface="Tahoma" charset="0"/>
                <a:cs typeface="Tahoma" charset="0"/>
              </a:rPr>
              <a:t> Grid</a:t>
            </a:r>
          </a:p>
        </p:txBody>
      </p:sp>
      <p:pic>
        <p:nvPicPr>
          <p:cNvPr id="17" name="Picture 16" descr="Picture of an AC service panel and utility meter."/>
          <p:cNvPicPr>
            <a:picLocks noChangeAspect="1"/>
          </p:cNvPicPr>
          <p:nvPr/>
        </p:nvPicPr>
        <p:blipFill rotWithShape="1">
          <a:blip r:embed="rId4" cstate="email">
            <a:lum bright="7000"/>
            <a:extLst>
              <a:ext uri="{28A0092B-C50C-407E-A947-70E740481C1C}">
                <a14:useLocalDpi xmlns:a14="http://schemas.microsoft.com/office/drawing/2010/main"/>
              </a:ext>
            </a:extLst>
          </a:blip>
          <a:srcRect/>
          <a:stretch/>
        </p:blipFill>
        <p:spPr>
          <a:xfrm>
            <a:off x="3342778" y="1029971"/>
            <a:ext cx="2469820" cy="2694708"/>
          </a:xfrm>
          <a:prstGeom prst="rect">
            <a:avLst/>
          </a:prstGeom>
          <a:ln w="19050">
            <a:solidFill>
              <a:schemeClr val="tx1"/>
            </a:solidFill>
          </a:ln>
        </p:spPr>
      </p:pic>
      <p:sp>
        <p:nvSpPr>
          <p:cNvPr id="21" name="Rectangle 20"/>
          <p:cNvSpPr/>
          <p:nvPr/>
        </p:nvSpPr>
        <p:spPr>
          <a:xfrm>
            <a:off x="4221437" y="3484791"/>
            <a:ext cx="2018445" cy="33855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lvl="0" algn="ctr">
              <a:spcBef>
                <a:spcPts val="600"/>
              </a:spcBef>
              <a:spcAft>
                <a:spcPts val="600"/>
              </a:spcAft>
            </a:pPr>
            <a:r>
              <a:rPr lang="ro-RO" sz="1600">
                <a:solidFill>
                  <a:prstClr val="black"/>
                </a:solidFill>
                <a:latin typeface="Tahoma" charset="0"/>
                <a:ea typeface="Tahoma" charset="0"/>
                <a:cs typeface="Tahoma" charset="0"/>
              </a:rPr>
              <a:t>AC Service Panel(s)</a:t>
            </a:r>
          </a:p>
        </p:txBody>
      </p:sp>
      <p:pic>
        <p:nvPicPr>
          <p:cNvPr id="12" name="Picture 11" descr="Picture of a photovoltaic modu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4840" y="972567"/>
            <a:ext cx="1583741" cy="2870829"/>
          </a:xfrm>
          <a:prstGeom prst="rect">
            <a:avLst/>
          </a:prstGeom>
        </p:spPr>
      </p:pic>
      <p:sp>
        <p:nvSpPr>
          <p:cNvPr id="22" name="Rectangle 21"/>
          <p:cNvSpPr/>
          <p:nvPr/>
        </p:nvSpPr>
        <p:spPr>
          <a:xfrm>
            <a:off x="7469283" y="3484791"/>
            <a:ext cx="1058236" cy="33855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lvl="0" algn="ctr">
              <a:spcBef>
                <a:spcPts val="600"/>
              </a:spcBef>
              <a:spcAft>
                <a:spcPts val="600"/>
              </a:spcAft>
            </a:pPr>
            <a:r>
              <a:rPr lang="ro-RO" sz="1600" dirty="0">
                <a:solidFill>
                  <a:prstClr val="black"/>
                </a:solidFill>
                <a:latin typeface="Tahoma" charset="0"/>
                <a:ea typeface="Tahoma" charset="0"/>
                <a:cs typeface="Tahoma" charset="0"/>
              </a:rPr>
              <a:t>Solar PV</a:t>
            </a:r>
          </a:p>
        </p:txBody>
      </p:sp>
      <p:pic>
        <p:nvPicPr>
          <p:cNvPr id="4" name="Picture 3" descr="Photo of a battery bank inside a metal box."/>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8784" y="4167152"/>
            <a:ext cx="2694707" cy="2527544"/>
          </a:xfrm>
          <a:prstGeom prst="rect">
            <a:avLst/>
          </a:prstGeom>
          <a:ln w="19050">
            <a:solidFill>
              <a:schemeClr val="tx1"/>
            </a:solidFill>
          </a:ln>
        </p:spPr>
      </p:pic>
      <p:sp>
        <p:nvSpPr>
          <p:cNvPr id="23" name="Rectangle 22"/>
          <p:cNvSpPr/>
          <p:nvPr/>
        </p:nvSpPr>
        <p:spPr>
          <a:xfrm>
            <a:off x="1261272" y="6471267"/>
            <a:ext cx="1454727" cy="33855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lvl="0" algn="ctr">
              <a:spcBef>
                <a:spcPts val="600"/>
              </a:spcBef>
              <a:spcAft>
                <a:spcPts val="600"/>
              </a:spcAft>
            </a:pPr>
            <a:r>
              <a:rPr lang="en-US" sz="1600" dirty="0">
                <a:solidFill>
                  <a:prstClr val="black"/>
                </a:solidFill>
                <a:latin typeface="Tahoma" charset="0"/>
                <a:ea typeface="Tahoma" charset="0"/>
                <a:cs typeface="Tahoma" charset="0"/>
              </a:rPr>
              <a:t>Battery</a:t>
            </a:r>
            <a:r>
              <a:rPr lang="ro-RO" sz="1600" dirty="0">
                <a:solidFill>
                  <a:prstClr val="black"/>
                </a:solidFill>
                <a:latin typeface="Tahoma" charset="0"/>
                <a:ea typeface="Tahoma" charset="0"/>
                <a:cs typeface="Tahoma" charset="0"/>
              </a:rPr>
              <a:t> Bank</a:t>
            </a:r>
          </a:p>
        </p:txBody>
      </p:sp>
      <p:sp>
        <p:nvSpPr>
          <p:cNvPr id="8" name="Rectangle 7"/>
          <p:cNvSpPr/>
          <p:nvPr/>
        </p:nvSpPr>
        <p:spPr>
          <a:xfrm>
            <a:off x="40060" y="4047847"/>
            <a:ext cx="2527543" cy="293312"/>
          </a:xfrm>
          <a:prstGeom prst="rect">
            <a:avLst/>
          </a:prstGeom>
          <a:ln w="19050">
            <a:noFill/>
          </a:ln>
        </p:spPr>
        <p:txBody>
          <a:bodyPr wrap="none">
            <a:spAutoFit/>
          </a:bodyPr>
          <a:lstStyle/>
          <a:p>
            <a:r>
              <a:rPr lang="en-US" sz="1200" i="1" dirty="0">
                <a:solidFill>
                  <a:schemeClr val="bg1"/>
                </a:solidFill>
                <a:latin typeface="+mn-lt"/>
              </a:rPr>
              <a:t>Source: Honey Electric Solar, Inc.</a:t>
            </a:r>
          </a:p>
        </p:txBody>
      </p:sp>
      <p:pic>
        <p:nvPicPr>
          <p:cNvPr id="14" name="Picture 13" descr="Picture of a generator."/>
          <p:cNvPicPr>
            <a:picLocks noChangeAspect="1"/>
          </p:cNvPicPr>
          <p:nvPr/>
        </p:nvPicPr>
        <p:blipFill rotWithShape="1">
          <a:blip r:embed="rId7" cstate="email">
            <a:extLst>
              <a:ext uri="{28A0092B-C50C-407E-A947-70E740481C1C}">
                <a14:useLocalDpi xmlns:a14="http://schemas.microsoft.com/office/drawing/2010/main"/>
              </a:ext>
            </a:extLst>
          </a:blip>
          <a:srcRect t="-425"/>
          <a:stretch/>
        </p:blipFill>
        <p:spPr>
          <a:xfrm>
            <a:off x="3047315" y="4285053"/>
            <a:ext cx="2078866" cy="1855966"/>
          </a:xfrm>
          <a:prstGeom prst="rect">
            <a:avLst/>
          </a:prstGeom>
        </p:spPr>
      </p:pic>
      <p:sp>
        <p:nvSpPr>
          <p:cNvPr id="25" name="Rectangle 24"/>
          <p:cNvSpPr/>
          <p:nvPr/>
        </p:nvSpPr>
        <p:spPr>
          <a:xfrm>
            <a:off x="3418559" y="6464964"/>
            <a:ext cx="1402473" cy="33855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lvl="0" algn="ctr">
              <a:spcBef>
                <a:spcPts val="600"/>
              </a:spcBef>
              <a:spcAft>
                <a:spcPts val="600"/>
              </a:spcAft>
            </a:pPr>
            <a:r>
              <a:rPr lang="ro-RO" sz="1600">
                <a:solidFill>
                  <a:prstClr val="black"/>
                </a:solidFill>
                <a:latin typeface="Tahoma" charset="0"/>
                <a:ea typeface="Tahoma" charset="0"/>
                <a:cs typeface="Tahoma" charset="0"/>
              </a:rPr>
              <a:t>Generator</a:t>
            </a:r>
            <a:endParaRPr lang="ro-RO" sz="1600" dirty="0">
              <a:solidFill>
                <a:prstClr val="black"/>
              </a:solidFill>
              <a:latin typeface="Tahoma" charset="0"/>
              <a:ea typeface="Tahoma" charset="0"/>
              <a:cs typeface="Tahoma" charset="0"/>
            </a:endParaRPr>
          </a:p>
        </p:txBody>
      </p:sp>
      <p:pic>
        <p:nvPicPr>
          <p:cNvPr id="16" name="Picture 9" descr="Picture of a dam in a micro hydro system."/>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a:xfrm>
            <a:off x="5441233" y="4046647"/>
            <a:ext cx="1878957" cy="273025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Rectangle 23"/>
          <p:cNvSpPr/>
          <p:nvPr/>
        </p:nvSpPr>
        <p:spPr>
          <a:xfrm>
            <a:off x="6239882" y="6471267"/>
            <a:ext cx="1305990" cy="33855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lvl="0" algn="ctr">
              <a:spcBef>
                <a:spcPts val="600"/>
              </a:spcBef>
              <a:spcAft>
                <a:spcPts val="600"/>
              </a:spcAft>
            </a:pPr>
            <a:r>
              <a:rPr lang="ro-RO" sz="1600" dirty="0">
                <a:solidFill>
                  <a:prstClr val="black"/>
                </a:solidFill>
                <a:latin typeface="Tahoma" charset="0"/>
                <a:ea typeface="Tahoma" charset="0"/>
                <a:cs typeface="Tahoma" charset="0"/>
              </a:rPr>
              <a:t>Microhydro</a:t>
            </a:r>
          </a:p>
        </p:txBody>
      </p:sp>
      <p:pic>
        <p:nvPicPr>
          <p:cNvPr id="13" name="Picture 12" descr="Icon of a wind turbine.">
            <a:extLst>
              <a:ext uri="{FF2B5EF4-FFF2-40B4-BE49-F238E27FC236}">
                <a16:creationId xmlns:a16="http://schemas.microsoft.com/office/drawing/2014/main" id="{015AA8AA-0151-4F81-8BA2-7110B0028B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35242" y="4156371"/>
            <a:ext cx="1371405" cy="2128447"/>
          </a:xfrm>
          <a:prstGeom prst="rect">
            <a:avLst/>
          </a:prstGeom>
        </p:spPr>
      </p:pic>
      <p:sp>
        <p:nvSpPr>
          <p:cNvPr id="26" name="Rectangle 25"/>
          <p:cNvSpPr/>
          <p:nvPr/>
        </p:nvSpPr>
        <p:spPr>
          <a:xfrm>
            <a:off x="7856753" y="6225046"/>
            <a:ext cx="1235093" cy="584775"/>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lvl="0" algn="ctr">
              <a:spcBef>
                <a:spcPts val="600"/>
              </a:spcBef>
              <a:spcAft>
                <a:spcPts val="600"/>
              </a:spcAft>
            </a:pPr>
            <a:r>
              <a:rPr lang="en-US" sz="1600" dirty="0">
                <a:solidFill>
                  <a:prstClr val="black"/>
                </a:solidFill>
                <a:latin typeface="Tahoma" charset="0"/>
                <a:ea typeface="Tahoma" charset="0"/>
                <a:cs typeface="Tahoma" charset="0"/>
              </a:rPr>
              <a:t>Wind Generator</a:t>
            </a:r>
          </a:p>
        </p:txBody>
      </p:sp>
    </p:spTree>
    <p:extLst>
      <p:ext uri="{BB962C8B-B14F-4D97-AF65-F5344CB8AC3E}">
        <p14:creationId xmlns:p14="http://schemas.microsoft.com/office/powerpoint/2010/main" val="64448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Grp="1" noChangeArrowheads="1"/>
          </p:cNvSpPr>
          <p:nvPr>
            <p:ph type="title"/>
          </p:nvPr>
        </p:nvSpPr>
        <p:spPr/>
        <p:txBody>
          <a:bodyPr/>
          <a:lstStyle/>
          <a:p>
            <a:pPr>
              <a:defRPr/>
            </a:pPr>
            <a:r>
              <a:rPr lang="en-US" dirty="0">
                <a:latin typeface="Tahoma" charset="0"/>
                <a:ea typeface="Tahoma" charset="0"/>
                <a:cs typeface="Tahoma" charset="0"/>
              </a:rPr>
              <a:t>PV Hazard: </a:t>
            </a:r>
            <a:r>
              <a:rPr dirty="0">
                <a:latin typeface="Tahoma" charset="0"/>
                <a:ea typeface="Tahoma" charset="0"/>
                <a:cs typeface="Tahoma" charset="0"/>
              </a:rPr>
              <a:t>Series Connections</a:t>
            </a:r>
          </a:p>
        </p:txBody>
      </p:sp>
      <p:sp>
        <p:nvSpPr>
          <p:cNvPr id="15" name="Content Placeholder 14"/>
          <p:cNvSpPr>
            <a:spLocks noGrp="1"/>
          </p:cNvSpPr>
          <p:nvPr>
            <p:ph idx="4294967295"/>
          </p:nvPr>
        </p:nvSpPr>
        <p:spPr>
          <a:xfrm>
            <a:off x="4516438" y="1028700"/>
            <a:ext cx="4627562" cy="5629275"/>
          </a:xfrm>
        </p:spPr>
        <p:txBody>
          <a:bodyPr>
            <a:noAutofit/>
          </a:bodyPr>
          <a:lstStyle/>
          <a:p>
            <a:pPr>
              <a:spcAft>
                <a:spcPts val="600"/>
              </a:spcAft>
            </a:pPr>
            <a:r>
              <a:rPr lang="en-US" sz="2200" dirty="0">
                <a:solidFill>
                  <a:srgbClr val="000000"/>
                </a:solidFill>
              </a:rPr>
              <a:t>Negative from one module connects with positive from another</a:t>
            </a:r>
          </a:p>
          <a:p>
            <a:pPr>
              <a:spcAft>
                <a:spcPts val="600"/>
              </a:spcAft>
            </a:pPr>
            <a:r>
              <a:rPr lang="en-US" sz="2200" b="1" dirty="0">
                <a:solidFill>
                  <a:srgbClr val="000000"/>
                </a:solidFill>
              </a:rPr>
              <a:t>Voltage</a:t>
            </a:r>
            <a:r>
              <a:rPr lang="en-US" sz="2200" dirty="0">
                <a:solidFill>
                  <a:srgbClr val="000000"/>
                </a:solidFill>
              </a:rPr>
              <a:t> is </a:t>
            </a:r>
            <a:r>
              <a:rPr lang="en-US" sz="2200" b="1" dirty="0">
                <a:solidFill>
                  <a:srgbClr val="000000"/>
                </a:solidFill>
              </a:rPr>
              <a:t>additive</a:t>
            </a:r>
          </a:p>
          <a:p>
            <a:pPr>
              <a:spcAft>
                <a:spcPts val="600"/>
              </a:spcAft>
            </a:pPr>
            <a:r>
              <a:rPr lang="en-US" sz="2200" b="1" dirty="0">
                <a:solidFill>
                  <a:srgbClr val="000000"/>
                </a:solidFill>
              </a:rPr>
              <a:t>Current</a:t>
            </a:r>
            <a:r>
              <a:rPr lang="en-US" sz="2200" dirty="0">
                <a:solidFill>
                  <a:srgbClr val="000000"/>
                </a:solidFill>
              </a:rPr>
              <a:t> remains </a:t>
            </a:r>
            <a:r>
              <a:rPr lang="en-US" sz="2200" b="1" dirty="0">
                <a:solidFill>
                  <a:srgbClr val="000000"/>
                </a:solidFill>
              </a:rPr>
              <a:t>the same</a:t>
            </a:r>
            <a:br>
              <a:rPr lang="en-US" sz="2200" b="1" dirty="0">
                <a:solidFill>
                  <a:srgbClr val="000000"/>
                </a:solidFill>
              </a:rPr>
            </a:br>
            <a:r>
              <a:rPr lang="en-US" sz="2200" dirty="0">
                <a:solidFill>
                  <a:srgbClr val="000000"/>
                </a:solidFill>
              </a:rPr>
              <a:t>(through all parts of the circuit)</a:t>
            </a:r>
          </a:p>
          <a:p>
            <a:pPr>
              <a:spcAft>
                <a:spcPts val="600"/>
              </a:spcAft>
            </a:pPr>
            <a:r>
              <a:rPr lang="en-US" sz="2200" dirty="0">
                <a:solidFill>
                  <a:srgbClr val="000000"/>
                </a:solidFill>
              </a:rPr>
              <a:t>Modules in series form a </a:t>
            </a:r>
            <a:r>
              <a:rPr lang="ja-JP" altLang="en-US" sz="2200" dirty="0">
                <a:solidFill>
                  <a:srgbClr val="000000"/>
                </a:solidFill>
              </a:rPr>
              <a:t>“</a:t>
            </a:r>
            <a:r>
              <a:rPr lang="en-US" altLang="ja-JP" sz="2200" dirty="0">
                <a:solidFill>
                  <a:srgbClr val="000000"/>
                </a:solidFill>
              </a:rPr>
              <a:t>series-string</a:t>
            </a:r>
            <a:r>
              <a:rPr lang="ja-JP" altLang="en-US" sz="2200" dirty="0">
                <a:solidFill>
                  <a:srgbClr val="000000"/>
                </a:solidFill>
              </a:rPr>
              <a:t>”</a:t>
            </a:r>
            <a:r>
              <a:rPr lang="en-US" altLang="ja-JP" sz="2200" dirty="0">
                <a:solidFill>
                  <a:srgbClr val="000000"/>
                </a:solidFill>
              </a:rPr>
              <a:t> or </a:t>
            </a:r>
            <a:r>
              <a:rPr lang="en-US" altLang="ja-JP" sz="2200" b="1" dirty="0">
                <a:solidFill>
                  <a:srgbClr val="000000"/>
                </a:solidFill>
              </a:rPr>
              <a:t>PV source</a:t>
            </a:r>
            <a:br>
              <a:rPr lang="en-US" altLang="ja-JP" sz="2200" b="1" dirty="0">
                <a:solidFill>
                  <a:srgbClr val="000000"/>
                </a:solidFill>
              </a:rPr>
            </a:br>
            <a:r>
              <a:rPr lang="en-US" altLang="ja-JP" sz="2200" b="1" dirty="0">
                <a:solidFill>
                  <a:srgbClr val="000000"/>
                </a:solidFill>
              </a:rPr>
              <a:t>circuit</a:t>
            </a:r>
          </a:p>
          <a:p>
            <a:pPr>
              <a:spcAft>
                <a:spcPts val="600"/>
              </a:spcAft>
            </a:pPr>
            <a:r>
              <a:rPr lang="en-US" sz="2200" dirty="0">
                <a:solidFill>
                  <a:srgbClr val="000000"/>
                </a:solidFill>
              </a:rPr>
              <a:t>Open positive and negative </a:t>
            </a:r>
            <a:r>
              <a:rPr lang="en-US" sz="2200" b="1" dirty="0">
                <a:solidFill>
                  <a:srgbClr val="000000"/>
                </a:solidFill>
              </a:rPr>
              <a:t>“homeruns” are energized at PV open circuit voltage</a:t>
            </a:r>
            <a:r>
              <a:rPr lang="en-US" sz="2200" dirty="0">
                <a:solidFill>
                  <a:srgbClr val="000000"/>
                </a:solidFill>
              </a:rPr>
              <a:t>! </a:t>
            </a:r>
            <a:endParaRPr lang="en-US" altLang="ja-JP" sz="2200" b="1" dirty="0">
              <a:solidFill>
                <a:srgbClr val="000000"/>
              </a:solidFill>
            </a:endParaRPr>
          </a:p>
          <a:p>
            <a:pPr lvl="1">
              <a:spcAft>
                <a:spcPts val="600"/>
              </a:spcAft>
            </a:pPr>
            <a:r>
              <a:rPr lang="en-US" sz="1800" dirty="0"/>
              <a:t>PV source circuits may be designed up to 1,500 VDC</a:t>
            </a:r>
            <a:endParaRPr lang="en-US" sz="1800" b="1" dirty="0"/>
          </a:p>
        </p:txBody>
      </p:sp>
      <p:pic>
        <p:nvPicPr>
          <p:cNvPr id="6" name="Picture 5" descr="Icon diagram of two PV modules. Each module has an open circuit voltage of 39.5 and a short circuit current of 9.6. The two modules wired in series have a combined open circuit voltage of 79.0 as shown by a multi meter icon with the test leads attached to the positive of one module and the negative of the other modu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 y="1477884"/>
            <a:ext cx="4316342" cy="4730906"/>
          </a:xfrm>
          <a:prstGeom prst="rect">
            <a:avLst/>
          </a:prstGeom>
        </p:spPr>
      </p:pic>
    </p:spTree>
    <p:extLst>
      <p:ext uri="{BB962C8B-B14F-4D97-AF65-F5344CB8AC3E}">
        <p14:creationId xmlns:p14="http://schemas.microsoft.com/office/powerpoint/2010/main" val="3466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ctrTitle"/>
          </p:nvPr>
        </p:nvSpPr>
        <p:spPr/>
        <p:txBody>
          <a:bodyPr/>
          <a:lstStyle/>
          <a:p>
            <a:pPr>
              <a:defRPr/>
            </a:pPr>
            <a:r>
              <a:rPr lang="en-US" dirty="0">
                <a:latin typeface="Tahoma" charset="0"/>
                <a:ea typeface="Tahoma" charset="0"/>
                <a:cs typeface="Tahoma" charset="0"/>
              </a:rPr>
              <a:t>PV Hazard: Parallel Connections</a:t>
            </a:r>
            <a:endParaRPr sz="3600" dirty="0">
              <a:latin typeface="Tahoma" charset="0"/>
              <a:ea typeface="Tahoma" charset="0"/>
              <a:cs typeface="Tahoma" charset="0"/>
            </a:endParaRPr>
          </a:p>
        </p:txBody>
      </p:sp>
      <p:sp>
        <p:nvSpPr>
          <p:cNvPr id="43" name="Content Placeholder 14" title="parallel connections"/>
          <p:cNvSpPr txBox="1">
            <a:spLocks/>
          </p:cNvSpPr>
          <p:nvPr/>
        </p:nvSpPr>
        <p:spPr>
          <a:xfrm>
            <a:off x="5132257" y="1248093"/>
            <a:ext cx="3997453" cy="5708293"/>
          </a:xfrm>
          <a:prstGeom prst="rect">
            <a:avLst/>
          </a:prstGeom>
        </p:spPr>
        <p:txBody>
          <a:bodyPr>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solidFill>
                  <a:srgbClr val="000000"/>
                </a:solidFill>
              </a:rPr>
              <a:t>Positive to positive and negative to negative</a:t>
            </a:r>
          </a:p>
          <a:p>
            <a:pPr>
              <a:spcAft>
                <a:spcPts val="600"/>
              </a:spcAft>
            </a:pPr>
            <a:r>
              <a:rPr lang="en-US" sz="2400" b="1" dirty="0">
                <a:solidFill>
                  <a:srgbClr val="000000"/>
                </a:solidFill>
              </a:rPr>
              <a:t>Current </a:t>
            </a:r>
            <a:r>
              <a:rPr lang="en-US" sz="2400" dirty="0">
                <a:solidFill>
                  <a:srgbClr val="000000"/>
                </a:solidFill>
              </a:rPr>
              <a:t>is</a:t>
            </a:r>
            <a:r>
              <a:rPr lang="en-US" sz="2400" b="1" dirty="0">
                <a:solidFill>
                  <a:srgbClr val="000000"/>
                </a:solidFill>
              </a:rPr>
              <a:t> additive</a:t>
            </a:r>
          </a:p>
          <a:p>
            <a:pPr>
              <a:spcAft>
                <a:spcPts val="600"/>
              </a:spcAft>
            </a:pPr>
            <a:r>
              <a:rPr lang="en-US" sz="2400" b="1" dirty="0">
                <a:solidFill>
                  <a:srgbClr val="000000"/>
                </a:solidFill>
              </a:rPr>
              <a:t>Voltage </a:t>
            </a:r>
            <a:r>
              <a:rPr lang="en-US" sz="2400" dirty="0">
                <a:solidFill>
                  <a:srgbClr val="000000"/>
                </a:solidFill>
              </a:rPr>
              <a:t>remains</a:t>
            </a:r>
            <a:r>
              <a:rPr lang="en-US" sz="2400" b="1" dirty="0">
                <a:solidFill>
                  <a:srgbClr val="000000"/>
                </a:solidFill>
              </a:rPr>
              <a:t> the same</a:t>
            </a:r>
          </a:p>
          <a:p>
            <a:pPr>
              <a:spcAft>
                <a:spcPts val="600"/>
              </a:spcAft>
            </a:pPr>
            <a:r>
              <a:rPr lang="en-US" sz="2400" dirty="0">
                <a:solidFill>
                  <a:srgbClr val="000000"/>
                </a:solidFill>
              </a:rPr>
              <a:t>PV source circuits in parallel form a PV output circuit</a:t>
            </a:r>
          </a:p>
          <a:p>
            <a:pPr>
              <a:spcAft>
                <a:spcPts val="600"/>
              </a:spcAft>
            </a:pPr>
            <a:r>
              <a:rPr lang="en-US" sz="2400" dirty="0">
                <a:solidFill>
                  <a:srgbClr val="000000"/>
                </a:solidFill>
              </a:rPr>
              <a:t>Parallel connections increase available fault current!</a:t>
            </a:r>
          </a:p>
        </p:txBody>
      </p:sp>
      <p:sp>
        <p:nvSpPr>
          <p:cNvPr id="11269" name="Text Box 14"/>
          <p:cNvSpPr txBox="1">
            <a:spLocks noChangeArrowheads="1"/>
          </p:cNvSpPr>
          <p:nvPr/>
        </p:nvSpPr>
        <p:spPr bwMode="auto">
          <a:xfrm>
            <a:off x="622596" y="6336622"/>
            <a:ext cx="4466266" cy="461653"/>
          </a:xfrm>
          <a:prstGeom prst="rect">
            <a:avLst/>
          </a:prstGeom>
          <a:solidFill>
            <a:schemeClr val="bg1"/>
          </a:solidFill>
          <a:ln w="19050">
            <a:solidFill>
              <a:schemeClr val="tx1"/>
            </a:solidFill>
            <a:miter lim="800000"/>
            <a:headEnd/>
            <a:tailEnd/>
          </a:ln>
        </p:spPr>
        <p:txBody>
          <a:bodyPr wrap="square" lIns="91429" tIns="45714" rIns="91429" bIns="45714">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atin typeface="Tahoma" charset="0"/>
                <a:ea typeface="Tahoma" charset="0"/>
                <a:cs typeface="Tahoma" charset="0"/>
              </a:rPr>
              <a:t>___V x _____A  = _________</a:t>
            </a:r>
          </a:p>
        </p:txBody>
      </p:sp>
      <p:sp>
        <p:nvSpPr>
          <p:cNvPr id="49167" name="Text Box 15"/>
          <p:cNvSpPr txBox="1">
            <a:spLocks noChangeArrowheads="1"/>
          </p:cNvSpPr>
          <p:nvPr/>
        </p:nvSpPr>
        <p:spPr bwMode="auto">
          <a:xfrm>
            <a:off x="134154" y="6318710"/>
            <a:ext cx="4775691" cy="461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b="1" dirty="0">
                <a:solidFill>
                  <a:srgbClr val="CC3300"/>
                </a:solidFill>
                <a:latin typeface="Tahoma" charset="0"/>
                <a:ea typeface="Tahoma" charset="0"/>
                <a:cs typeface="Tahoma" charset="0"/>
              </a:rPr>
              <a:t>    </a:t>
            </a:r>
            <a:r>
              <a:rPr lang="en-US" b="1" dirty="0">
                <a:solidFill>
                  <a:srgbClr val="008000"/>
                </a:solidFill>
                <a:latin typeface="Tahoma" charset="0"/>
                <a:ea typeface="Tahoma" charset="0"/>
                <a:cs typeface="Tahoma" charset="0"/>
              </a:rPr>
              <a:t>31</a:t>
            </a:r>
            <a:r>
              <a:rPr lang="en-US" b="1" dirty="0">
                <a:solidFill>
                  <a:srgbClr val="CC3300"/>
                </a:solidFill>
                <a:latin typeface="Tahoma" charset="0"/>
                <a:ea typeface="Tahoma" charset="0"/>
                <a:cs typeface="Tahoma" charset="0"/>
              </a:rPr>
              <a:t>       </a:t>
            </a:r>
            <a:r>
              <a:rPr lang="en-US" b="1" dirty="0">
                <a:solidFill>
                  <a:srgbClr val="008000"/>
                </a:solidFill>
                <a:latin typeface="Tahoma" charset="0"/>
                <a:ea typeface="Tahoma" charset="0"/>
                <a:cs typeface="Tahoma" charset="0"/>
              </a:rPr>
              <a:t>18.2</a:t>
            </a:r>
            <a:r>
              <a:rPr lang="en-US" b="1" dirty="0">
                <a:solidFill>
                  <a:srgbClr val="CC3300"/>
                </a:solidFill>
                <a:latin typeface="Tahoma" charset="0"/>
                <a:ea typeface="Tahoma" charset="0"/>
                <a:cs typeface="Tahoma" charset="0"/>
              </a:rPr>
              <a:t>           </a:t>
            </a:r>
            <a:r>
              <a:rPr lang="en-US" b="1" dirty="0">
                <a:solidFill>
                  <a:srgbClr val="008000"/>
                </a:solidFill>
                <a:latin typeface="Tahoma" charset="0"/>
                <a:ea typeface="Tahoma" charset="0"/>
                <a:cs typeface="Tahoma" charset="0"/>
              </a:rPr>
              <a:t>564.2 W</a:t>
            </a:r>
          </a:p>
        </p:txBody>
      </p:sp>
      <p:grpSp>
        <p:nvGrpSpPr>
          <p:cNvPr id="8" name="Group 7" descr="Icon diagram of two modules wired individually to a combiner box where the output of each module is connected in parallel and the combined output goes from the combiner to a charge controller. Each module has an open circuit voltage of 31 and a short circuit current of 9.1. When voltage is tested at the point where the two modules are combined in the combiner box a multi meter reads 31 volts DC which is equal to the voltage of one module. When a clamp on amp meter is used to test the current of the output of one module before the combiner box it reads 9.1 amps. When a clamp on amp meter is used to test the combined output of the two modules as it leaves the combiner box the current reads 18.2 amps because the modules are connected in series.">
            <a:extLst>
              <a:ext uri="{FF2B5EF4-FFF2-40B4-BE49-F238E27FC236}">
                <a16:creationId xmlns:a16="http://schemas.microsoft.com/office/drawing/2014/main" id="{2BAA63BE-B13A-4F90-9FFC-572B179B1B7E}"/>
              </a:ext>
            </a:extLst>
          </p:cNvPr>
          <p:cNvGrpSpPr/>
          <p:nvPr/>
        </p:nvGrpSpPr>
        <p:grpSpPr>
          <a:xfrm>
            <a:off x="73088" y="1176328"/>
            <a:ext cx="5023526" cy="5178860"/>
            <a:chOff x="73088" y="1176328"/>
            <a:chExt cx="5023526" cy="5178860"/>
          </a:xfrm>
        </p:grpSpPr>
        <p:pic>
          <p:nvPicPr>
            <p:cNvPr id="4" name="Picture 3" descr="Icon diagram of two modules wired individually to a combiner box where the output of each module is connected in parallel and the combined output goes from the combiner to a charge controller. Each module has an open circuit voltage of 31 and a short circuit current of 9.1. When voltage is tested at the point where the two modules are combined in the combiner box a multi meter reads 31 volts DC which is equal to the voltage of one module. When a clamp on amp meter is used to test the current of the output of one module before the combiner box it reads 9.1 amps. When a clamp on amp meter is used to test the combined output of the two modules as it leaves the combiner box the current reads 18.2 amps because the modules are connected in seri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8" y="1598694"/>
              <a:ext cx="5023526" cy="3525507"/>
            </a:xfrm>
            <a:prstGeom prst="rect">
              <a:avLst/>
            </a:prstGeom>
          </p:spPr>
        </p:pic>
        <p:grpSp>
          <p:nvGrpSpPr>
            <p:cNvPr id="25" name="Group 36"/>
            <p:cNvGrpSpPr>
              <a:grpSpLocks/>
            </p:cNvGrpSpPr>
            <p:nvPr/>
          </p:nvGrpSpPr>
          <p:grpSpPr bwMode="auto">
            <a:xfrm rot="9776267" flipH="1">
              <a:off x="2151904" y="4343450"/>
              <a:ext cx="549249" cy="269082"/>
              <a:chOff x="2097" y="2081"/>
              <a:chExt cx="489" cy="1168"/>
            </a:xfrm>
          </p:grpSpPr>
          <p:sp>
            <p:nvSpPr>
              <p:cNvPr id="27" name="Line 37"/>
              <p:cNvSpPr>
                <a:spLocks noChangeShapeType="1"/>
              </p:cNvSpPr>
              <p:nvPr/>
            </p:nvSpPr>
            <p:spPr bwMode="auto">
              <a:xfrm>
                <a:off x="2414" y="2840"/>
                <a:ext cx="172" cy="409"/>
              </a:xfrm>
              <a:prstGeom prst="line">
                <a:avLst/>
              </a:prstGeom>
              <a:noFill/>
              <a:ln w="412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Tahoma" charset="0"/>
                  <a:ea typeface="Tahoma" charset="0"/>
                  <a:cs typeface="Tahoma" charset="0"/>
                </a:endParaRPr>
              </a:p>
            </p:txBody>
          </p:sp>
          <p:sp>
            <p:nvSpPr>
              <p:cNvPr id="28" name="Line 38"/>
              <p:cNvSpPr>
                <a:spLocks noChangeShapeType="1"/>
              </p:cNvSpPr>
              <p:nvPr/>
            </p:nvSpPr>
            <p:spPr bwMode="auto">
              <a:xfrm>
                <a:off x="2233" y="2404"/>
                <a:ext cx="186" cy="455"/>
              </a:xfrm>
              <a:prstGeom prst="line">
                <a:avLst/>
              </a:prstGeom>
              <a:noFill/>
              <a:ln w="889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Tahoma" charset="0"/>
                  <a:ea typeface="Tahoma" charset="0"/>
                  <a:cs typeface="Tahoma" charset="0"/>
                </a:endParaRPr>
              </a:p>
            </p:txBody>
          </p:sp>
          <p:sp>
            <p:nvSpPr>
              <p:cNvPr id="29" name="Line 39"/>
              <p:cNvSpPr>
                <a:spLocks noChangeShapeType="1"/>
              </p:cNvSpPr>
              <p:nvPr/>
            </p:nvSpPr>
            <p:spPr bwMode="auto">
              <a:xfrm>
                <a:off x="2273" y="2518"/>
                <a:ext cx="57" cy="122"/>
              </a:xfrm>
              <a:prstGeom prst="line">
                <a:avLst/>
              </a:prstGeom>
              <a:noFill/>
              <a:ln w="136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latin typeface="Tahoma" charset="0"/>
                  <a:ea typeface="Tahoma" charset="0"/>
                  <a:cs typeface="Tahoma" charset="0"/>
                </a:endParaRPr>
              </a:p>
            </p:txBody>
          </p:sp>
          <p:sp>
            <p:nvSpPr>
              <p:cNvPr id="30" name="Line 40"/>
              <p:cNvSpPr>
                <a:spLocks noChangeShapeType="1"/>
              </p:cNvSpPr>
              <p:nvPr/>
            </p:nvSpPr>
            <p:spPr bwMode="auto">
              <a:xfrm>
                <a:off x="2097" y="2081"/>
                <a:ext cx="136" cy="328"/>
              </a:xfrm>
              <a:prstGeom prst="line">
                <a:avLst/>
              </a:prstGeom>
              <a:noFill/>
              <a:ln w="38100">
                <a:solidFill>
                  <a:srgbClr val="333333"/>
                </a:solidFill>
                <a:round/>
                <a:headEnd/>
                <a:tailEnd/>
              </a:ln>
              <a:extLst>
                <a:ext uri="{909E8E84-426E-40dd-AFC4-6F175D3DCCD1}">
                  <a14:hiddenFill xmlns="" xmlns:a14="http://schemas.microsoft.com/office/drawing/2010/main">
                    <a:noFill/>
                  </a14:hiddenFill>
                </a:ext>
              </a:extLst>
            </p:spPr>
            <p:txBody>
              <a:bodyPr/>
              <a:lstStyle/>
              <a:p>
                <a:endParaRPr lang="en-US">
                  <a:latin typeface="Tahoma" charset="0"/>
                  <a:ea typeface="Tahoma" charset="0"/>
                  <a:cs typeface="Tahoma" charset="0"/>
                </a:endParaRPr>
              </a:p>
            </p:txBody>
          </p:sp>
        </p:grpSp>
        <p:grpSp>
          <p:nvGrpSpPr>
            <p:cNvPr id="32" name="Group 116"/>
            <p:cNvGrpSpPr>
              <a:grpSpLocks/>
            </p:cNvGrpSpPr>
            <p:nvPr/>
          </p:nvGrpSpPr>
          <p:grpSpPr bwMode="auto">
            <a:xfrm rot="14374238">
              <a:off x="2428633" y="3784424"/>
              <a:ext cx="175781" cy="507278"/>
              <a:chOff x="-189" y="1340"/>
              <a:chExt cx="314" cy="778"/>
            </a:xfrm>
          </p:grpSpPr>
          <p:sp>
            <p:nvSpPr>
              <p:cNvPr id="34" name="Line 32"/>
              <p:cNvSpPr>
                <a:spLocks noChangeShapeType="1"/>
              </p:cNvSpPr>
              <p:nvPr/>
            </p:nvSpPr>
            <p:spPr bwMode="auto">
              <a:xfrm>
                <a:off x="-61" y="1663"/>
                <a:ext cx="186" cy="455"/>
              </a:xfrm>
              <a:prstGeom prst="line">
                <a:avLst/>
              </a:prstGeom>
              <a:noFill/>
              <a:ln w="889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ahoma" charset="0"/>
                  <a:ea typeface="Tahoma" charset="0"/>
                  <a:cs typeface="Tahoma" charset="0"/>
                </a:endParaRPr>
              </a:p>
            </p:txBody>
          </p:sp>
          <p:sp>
            <p:nvSpPr>
              <p:cNvPr id="35" name="Line 33"/>
              <p:cNvSpPr>
                <a:spLocks noChangeShapeType="1"/>
              </p:cNvSpPr>
              <p:nvPr/>
            </p:nvSpPr>
            <p:spPr bwMode="auto">
              <a:xfrm>
                <a:off x="-16" y="1769"/>
                <a:ext cx="44" cy="122"/>
              </a:xfrm>
              <a:prstGeom prst="line">
                <a:avLst/>
              </a:prstGeom>
              <a:noFill/>
              <a:ln w="136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ahoma" charset="0"/>
                  <a:ea typeface="Tahoma" charset="0"/>
                  <a:cs typeface="Tahoma" charset="0"/>
                </a:endParaRPr>
              </a:p>
            </p:txBody>
          </p:sp>
          <p:sp>
            <p:nvSpPr>
              <p:cNvPr id="36" name="Line 35"/>
              <p:cNvSpPr>
                <a:spLocks noChangeShapeType="1"/>
              </p:cNvSpPr>
              <p:nvPr/>
            </p:nvSpPr>
            <p:spPr bwMode="auto">
              <a:xfrm>
                <a:off x="-189" y="1340"/>
                <a:ext cx="136" cy="328"/>
              </a:xfrm>
              <a:prstGeom prst="line">
                <a:avLst/>
              </a:prstGeom>
              <a:noFill/>
              <a:ln w="38100">
                <a:solidFill>
                  <a:srgbClr val="333333"/>
                </a:solidFill>
                <a:round/>
                <a:headEnd/>
                <a:tailEnd/>
              </a:ln>
              <a:extLst>
                <a:ext uri="{909E8E84-426E-40dd-AFC4-6F175D3DCCD1}">
                  <a14:hiddenFill xmlns="" xmlns:a14="http://schemas.microsoft.com/office/drawing/2010/main">
                    <a:noFill/>
                  </a14:hiddenFill>
                </a:ext>
              </a:extLst>
            </p:spPr>
            <p:txBody>
              <a:bodyPr/>
              <a:lstStyle/>
              <a:p>
                <a:endParaRPr lang="en-US">
                  <a:latin typeface="Tahoma" charset="0"/>
                  <a:ea typeface="Tahoma" charset="0"/>
                  <a:cs typeface="Tahoma" charset="0"/>
                </a:endParaRPr>
              </a:p>
            </p:txBody>
          </p:sp>
        </p:grpSp>
        <p:sp>
          <p:nvSpPr>
            <p:cNvPr id="2" name="Freeform 1"/>
            <p:cNvSpPr/>
            <p:nvPr/>
          </p:nvSpPr>
          <p:spPr>
            <a:xfrm>
              <a:off x="2688764" y="2579572"/>
              <a:ext cx="1375886" cy="1254245"/>
            </a:xfrm>
            <a:custGeom>
              <a:avLst/>
              <a:gdLst>
                <a:gd name="connsiteX0" fmla="*/ 550415 w 958794"/>
                <a:gd name="connsiteY0" fmla="*/ 0 h 1154097"/>
                <a:gd name="connsiteX1" fmla="*/ 958788 w 958794"/>
                <a:gd name="connsiteY1" fmla="*/ 168676 h 1154097"/>
                <a:gd name="connsiteX2" fmla="*/ 559293 w 958794"/>
                <a:gd name="connsiteY2" fmla="*/ 727969 h 1154097"/>
                <a:gd name="connsiteX3" fmla="*/ 0 w 958794"/>
                <a:gd name="connsiteY3" fmla="*/ 1154097 h 1154097"/>
              </a:gdLst>
              <a:ahLst/>
              <a:cxnLst>
                <a:cxn ang="0">
                  <a:pos x="connsiteX0" y="connsiteY0"/>
                </a:cxn>
                <a:cxn ang="0">
                  <a:pos x="connsiteX1" y="connsiteY1"/>
                </a:cxn>
                <a:cxn ang="0">
                  <a:pos x="connsiteX2" y="connsiteY2"/>
                </a:cxn>
                <a:cxn ang="0">
                  <a:pos x="connsiteX3" y="connsiteY3"/>
                </a:cxn>
              </a:cxnLst>
              <a:rect l="l" t="t" r="r" b="b"/>
              <a:pathLst>
                <a:path w="958794" h="1154097">
                  <a:moveTo>
                    <a:pt x="550415" y="0"/>
                  </a:moveTo>
                  <a:cubicBezTo>
                    <a:pt x="753861" y="23674"/>
                    <a:pt x="957308" y="47348"/>
                    <a:pt x="958788" y="168676"/>
                  </a:cubicBezTo>
                  <a:cubicBezTo>
                    <a:pt x="960268" y="290004"/>
                    <a:pt x="719091" y="563732"/>
                    <a:pt x="559293" y="727969"/>
                  </a:cubicBezTo>
                  <a:cubicBezTo>
                    <a:pt x="399495" y="892206"/>
                    <a:pt x="199747" y="1023151"/>
                    <a:pt x="0" y="1154097"/>
                  </a:cubicBez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latin typeface="Tahoma" charset="0"/>
                <a:ea typeface="Tahoma" charset="0"/>
                <a:cs typeface="Tahoma" charset="0"/>
              </a:endParaRPr>
            </a:p>
          </p:txBody>
        </p:sp>
        <p:sp>
          <p:nvSpPr>
            <p:cNvPr id="3" name="Freeform 2"/>
            <p:cNvSpPr/>
            <p:nvPr/>
          </p:nvSpPr>
          <p:spPr>
            <a:xfrm>
              <a:off x="2584851" y="2375386"/>
              <a:ext cx="1657182" cy="1935067"/>
            </a:xfrm>
            <a:custGeom>
              <a:avLst/>
              <a:gdLst>
                <a:gd name="connsiteX0" fmla="*/ 603681 w 1325196"/>
                <a:gd name="connsiteY0" fmla="*/ 0 h 2041864"/>
                <a:gd name="connsiteX1" fmla="*/ 1251751 w 1325196"/>
                <a:gd name="connsiteY1" fmla="*/ 133165 h 2041864"/>
                <a:gd name="connsiteX2" fmla="*/ 1251751 w 1325196"/>
                <a:gd name="connsiteY2" fmla="*/ 674703 h 2041864"/>
                <a:gd name="connsiteX3" fmla="*/ 727969 w 1325196"/>
                <a:gd name="connsiteY3" fmla="*/ 1429305 h 2041864"/>
                <a:gd name="connsiteX4" fmla="*/ 346229 w 1325196"/>
                <a:gd name="connsiteY4" fmla="*/ 1784412 h 2041864"/>
                <a:gd name="connsiteX5" fmla="*/ 0 w 1325196"/>
                <a:gd name="connsiteY5" fmla="*/ 2041864 h 204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196" h="2041864">
                  <a:moveTo>
                    <a:pt x="603681" y="0"/>
                  </a:moveTo>
                  <a:cubicBezTo>
                    <a:pt x="873710" y="10357"/>
                    <a:pt x="1143739" y="20715"/>
                    <a:pt x="1251751" y="133165"/>
                  </a:cubicBezTo>
                  <a:cubicBezTo>
                    <a:pt x="1359763" y="245615"/>
                    <a:pt x="1339048" y="458680"/>
                    <a:pt x="1251751" y="674703"/>
                  </a:cubicBezTo>
                  <a:cubicBezTo>
                    <a:pt x="1164454" y="890726"/>
                    <a:pt x="878889" y="1244354"/>
                    <a:pt x="727969" y="1429305"/>
                  </a:cubicBezTo>
                  <a:cubicBezTo>
                    <a:pt x="577049" y="1614257"/>
                    <a:pt x="467557" y="1682319"/>
                    <a:pt x="346229" y="1784412"/>
                  </a:cubicBezTo>
                  <a:cubicBezTo>
                    <a:pt x="224901" y="1886505"/>
                    <a:pt x="112450" y="1964184"/>
                    <a:pt x="0" y="2041864"/>
                  </a:cubicBezTo>
                </a:path>
              </a:pathLst>
            </a:cu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atin typeface="Tahoma" charset="0"/>
                <a:ea typeface="Tahoma" charset="0"/>
                <a:cs typeface="Tahoma" charset="0"/>
              </a:endParaRPr>
            </a:p>
          </p:txBody>
        </p:sp>
        <p:pic>
          <p:nvPicPr>
            <p:cNvPr id="21504" name="Picture 21503" descr="Icon diagram of two modules wired individually to a combiner box where the output of each module is connected in parallel and the combined output goes from the combiner to a charge controller. Each module has an open circuit voltage of 31 and a short circuit current of 9.1. When voltage is tested at the point where the two modules are combined in the combiner box a multi meter reads 31 volts DC which is equal to the voltage of one module. When a clamp on amp meter is used to test the current of the output of one module before the combiner box it reads 9.1 amps. When a clamp on amp meter is used to test the combined output of the two modules as it leaves the combiner box the current reads 18.2 amps because the modules are connected in seri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48932">
              <a:off x="258963" y="4410237"/>
              <a:ext cx="964729" cy="1870675"/>
            </a:xfrm>
            <a:prstGeom prst="rect">
              <a:avLst/>
            </a:prstGeom>
          </p:spPr>
        </p:pic>
        <p:sp>
          <p:nvSpPr>
            <p:cNvPr id="91" name="TextBox 90"/>
            <p:cNvSpPr txBox="1"/>
            <p:nvPr/>
          </p:nvSpPr>
          <p:spPr>
            <a:xfrm rot="1965366">
              <a:off x="236957" y="5635289"/>
              <a:ext cx="771279" cy="276999"/>
            </a:xfrm>
            <a:prstGeom prst="rect">
              <a:avLst/>
            </a:prstGeom>
            <a:noFill/>
          </p:spPr>
          <p:txBody>
            <a:bodyPr wrap="square" rtlCol="0">
              <a:spAutoFit/>
            </a:bodyPr>
            <a:lstStyle/>
            <a:p>
              <a:r>
                <a:rPr lang="en-US" sz="1200">
                  <a:latin typeface="Tahoma" charset="0"/>
                  <a:ea typeface="Tahoma" charset="0"/>
                  <a:cs typeface="Tahoma" charset="0"/>
                </a:rPr>
                <a:t>9.1A</a:t>
              </a:r>
              <a:endParaRPr lang="en-US" sz="1200" baseline="34000">
                <a:latin typeface="Tahoma" charset="0"/>
                <a:ea typeface="Tahoma" charset="0"/>
                <a:cs typeface="Tahoma" charset="0"/>
              </a:endParaRPr>
            </a:p>
          </p:txBody>
        </p:sp>
        <p:pic>
          <p:nvPicPr>
            <p:cNvPr id="95" name="Picture 94" descr="Icon diagram of two modules wired individually to a combiner box where the output of each module is connected in parallel and the combined output goes from the combiner to a charge controller. Each module has an open circuit voltage of 31 and a short circuit current of 9.1. When voltage is tested at the point where the two modules are combined in the combiner box a multi meter reads 31 volts DC which is equal to the voltage of one module. When a clamp on amp meter is used to test the current of the output of one module before the combiner box it reads 9.1 amps. When a clamp on amp meter is used to test the combined output of the two modules as it leaves the combiner box the current reads 18.2 amps because the modules are connected in seri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48932">
              <a:off x="2005901" y="4484513"/>
              <a:ext cx="964729" cy="1870675"/>
            </a:xfrm>
            <a:prstGeom prst="rect">
              <a:avLst/>
            </a:prstGeom>
          </p:spPr>
        </p:pic>
        <p:sp>
          <p:nvSpPr>
            <p:cNvPr id="98" name="Oval 97"/>
            <p:cNvSpPr/>
            <p:nvPr/>
          </p:nvSpPr>
          <p:spPr>
            <a:xfrm>
              <a:off x="2649813" y="5424591"/>
              <a:ext cx="72684" cy="57524"/>
            </a:xfrm>
            <a:prstGeom prst="ellipse">
              <a:avLst/>
            </a:prstGeom>
            <a:solidFill>
              <a:schemeClr val="tx2">
                <a:lumMod val="40000"/>
                <a:lumOff val="60000"/>
              </a:schemeClr>
            </a:solidFill>
            <a:ln>
              <a:noFill/>
            </a:ln>
            <a:scene3d>
              <a:camera prst="orthographicFront"/>
              <a:lightRig rig="threePt" dir="t"/>
            </a:scene3d>
            <a:sp3d>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charset="0"/>
                <a:ea typeface="Tahoma" charset="0"/>
                <a:cs typeface="Tahoma" charset="0"/>
              </a:endParaRPr>
            </a:p>
          </p:txBody>
        </p:sp>
        <p:sp>
          <p:nvSpPr>
            <p:cNvPr id="102" name="Oval 101"/>
            <p:cNvSpPr/>
            <p:nvPr/>
          </p:nvSpPr>
          <p:spPr>
            <a:xfrm>
              <a:off x="784857" y="5378191"/>
              <a:ext cx="72684" cy="57524"/>
            </a:xfrm>
            <a:prstGeom prst="ellipse">
              <a:avLst/>
            </a:prstGeom>
            <a:solidFill>
              <a:schemeClr val="tx2">
                <a:lumMod val="40000"/>
                <a:lumOff val="60000"/>
              </a:schemeClr>
            </a:solidFill>
            <a:ln>
              <a:noFill/>
            </a:ln>
            <a:scene3d>
              <a:camera prst="orthographicFront"/>
              <a:lightRig rig="threePt" dir="t"/>
            </a:scene3d>
            <a:sp3d>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charset="0"/>
                <a:ea typeface="Tahoma" charset="0"/>
                <a:cs typeface="Tahoma" charset="0"/>
              </a:endParaRPr>
            </a:p>
          </p:txBody>
        </p:sp>
        <p:sp>
          <p:nvSpPr>
            <p:cNvPr id="54" name="Flowchart: Terminator 53"/>
            <p:cNvSpPr/>
            <p:nvPr/>
          </p:nvSpPr>
          <p:spPr>
            <a:xfrm>
              <a:off x="153905" y="2419535"/>
              <a:ext cx="909136" cy="448880"/>
            </a:xfrm>
            <a:prstGeom prst="flowChartTermina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900" err="1">
                  <a:solidFill>
                    <a:prstClr val="black"/>
                  </a:solidFill>
                  <a:latin typeface="Tahoma" charset="0"/>
                  <a:ea typeface="Tahoma" charset="0"/>
                  <a:cs typeface="Tahoma" charset="0"/>
                </a:rPr>
                <a:t>Vmp</a:t>
              </a:r>
              <a:r>
                <a:rPr lang="en-US" sz="900">
                  <a:solidFill>
                    <a:prstClr val="black"/>
                  </a:solidFill>
                  <a:latin typeface="Tahoma" charset="0"/>
                  <a:ea typeface="Tahoma" charset="0"/>
                  <a:cs typeface="Tahoma" charset="0"/>
                </a:rPr>
                <a:t> = 31 V</a:t>
              </a:r>
            </a:p>
            <a:p>
              <a:pPr lvl="0" algn="ctr"/>
              <a:r>
                <a:rPr lang="en-US" sz="900">
                  <a:solidFill>
                    <a:prstClr val="black"/>
                  </a:solidFill>
                  <a:latin typeface="Tahoma" charset="0"/>
                  <a:ea typeface="Tahoma" charset="0"/>
                  <a:cs typeface="Tahoma" charset="0"/>
                </a:rPr>
                <a:t>Imp = 9.1 A</a:t>
              </a:r>
            </a:p>
          </p:txBody>
        </p:sp>
        <p:pic>
          <p:nvPicPr>
            <p:cNvPr id="14" name="Picture 13" descr="DMM.eps" title="image of parallel connection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86535" y="1176328"/>
              <a:ext cx="950329" cy="1590768"/>
            </a:xfrm>
            <a:prstGeom prst="rect">
              <a:avLst/>
            </a:prstGeom>
          </p:spPr>
        </p:pic>
        <p:sp>
          <p:nvSpPr>
            <p:cNvPr id="53" name="Rectangle 52"/>
            <p:cNvSpPr/>
            <p:nvPr/>
          </p:nvSpPr>
          <p:spPr>
            <a:xfrm>
              <a:off x="2908237" y="1310630"/>
              <a:ext cx="285750" cy="222136"/>
            </a:xfrm>
            <a:prstGeom prst="rect">
              <a:avLst/>
            </a:prstGeom>
            <a:solidFill>
              <a:srgbClr val="95C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charset="0"/>
                <a:ea typeface="Tahoma" charset="0"/>
                <a:cs typeface="Tahoma" charset="0"/>
              </a:endParaRPr>
            </a:p>
          </p:txBody>
        </p:sp>
        <p:sp>
          <p:nvSpPr>
            <p:cNvPr id="37" name="TextBox 36"/>
            <p:cNvSpPr txBox="1"/>
            <p:nvPr/>
          </p:nvSpPr>
          <p:spPr>
            <a:xfrm>
              <a:off x="2793444" y="1233805"/>
              <a:ext cx="1077734" cy="400110"/>
            </a:xfrm>
            <a:prstGeom prst="rect">
              <a:avLst/>
            </a:prstGeom>
            <a:noFill/>
          </p:spPr>
          <p:txBody>
            <a:bodyPr wrap="square" rtlCol="0">
              <a:spAutoFit/>
            </a:bodyPr>
            <a:lstStyle/>
            <a:p>
              <a:r>
                <a:rPr lang="en-US" sz="2000">
                  <a:latin typeface="Tahoma" charset="0"/>
                  <a:ea typeface="Tahoma" charset="0"/>
                  <a:cs typeface="Tahoma" charset="0"/>
                </a:rPr>
                <a:t>31.0</a:t>
              </a:r>
              <a:endParaRPr lang="en-US" sz="1800" baseline="34000">
                <a:latin typeface="Tahoma" charset="0"/>
                <a:ea typeface="Tahoma" charset="0"/>
                <a:cs typeface="Tahoma" charset="0"/>
              </a:endParaRPr>
            </a:p>
          </p:txBody>
        </p:sp>
        <p:sp>
          <p:nvSpPr>
            <p:cNvPr id="56" name="Flowchart: Terminator 55"/>
            <p:cNvSpPr/>
            <p:nvPr/>
          </p:nvSpPr>
          <p:spPr>
            <a:xfrm>
              <a:off x="1090375" y="2419535"/>
              <a:ext cx="898860" cy="448880"/>
            </a:xfrm>
            <a:prstGeom prst="flowChartTermina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900" err="1">
                  <a:solidFill>
                    <a:prstClr val="black"/>
                  </a:solidFill>
                  <a:latin typeface="Tahoma" charset="0"/>
                  <a:ea typeface="Tahoma" charset="0"/>
                  <a:cs typeface="Tahoma" charset="0"/>
                </a:rPr>
                <a:t>Vmp</a:t>
              </a:r>
              <a:r>
                <a:rPr lang="en-US" sz="900">
                  <a:solidFill>
                    <a:prstClr val="black"/>
                  </a:solidFill>
                  <a:latin typeface="Tahoma" charset="0"/>
                  <a:ea typeface="Tahoma" charset="0"/>
                  <a:cs typeface="Tahoma" charset="0"/>
                </a:rPr>
                <a:t> = 31 V</a:t>
              </a:r>
            </a:p>
            <a:p>
              <a:pPr lvl="0" algn="ctr"/>
              <a:r>
                <a:rPr lang="en-US" sz="900">
                  <a:solidFill>
                    <a:prstClr val="black"/>
                  </a:solidFill>
                  <a:latin typeface="Tahoma" charset="0"/>
                  <a:ea typeface="Tahoma" charset="0"/>
                  <a:cs typeface="Tahoma" charset="0"/>
                </a:rPr>
                <a:t>Imp = 9.1 A</a:t>
              </a:r>
            </a:p>
          </p:txBody>
        </p:sp>
        <p:sp>
          <p:nvSpPr>
            <p:cNvPr id="57" name="TextBox 56"/>
            <p:cNvSpPr txBox="1"/>
            <p:nvPr/>
          </p:nvSpPr>
          <p:spPr>
            <a:xfrm rot="1965366">
              <a:off x="1953379" y="5699883"/>
              <a:ext cx="771279" cy="276999"/>
            </a:xfrm>
            <a:prstGeom prst="rect">
              <a:avLst/>
            </a:prstGeom>
            <a:noFill/>
          </p:spPr>
          <p:txBody>
            <a:bodyPr wrap="square" rtlCol="0">
              <a:spAutoFit/>
            </a:bodyPr>
            <a:lstStyle/>
            <a:p>
              <a:r>
                <a:rPr lang="en-US" sz="1200">
                  <a:latin typeface="Tahoma" charset="0"/>
                  <a:ea typeface="Tahoma" charset="0"/>
                  <a:cs typeface="Tahoma" charset="0"/>
                </a:rPr>
                <a:t>18.2A</a:t>
              </a:r>
              <a:endParaRPr lang="en-US" sz="1200" baseline="34000">
                <a:latin typeface="Tahoma" charset="0"/>
                <a:ea typeface="Tahoma" charset="0"/>
                <a:cs typeface="Tahoma" charset="0"/>
              </a:endParaRPr>
            </a:p>
          </p:txBody>
        </p:sp>
        <p:sp>
          <p:nvSpPr>
            <p:cNvPr id="5" name="TextBox 4"/>
            <p:cNvSpPr txBox="1"/>
            <p:nvPr/>
          </p:nvSpPr>
          <p:spPr>
            <a:xfrm>
              <a:off x="1973769" y="4240071"/>
              <a:ext cx="452760" cy="369332"/>
            </a:xfrm>
            <a:prstGeom prst="rect">
              <a:avLst/>
            </a:prstGeom>
            <a:noFill/>
          </p:spPr>
          <p:txBody>
            <a:bodyPr wrap="square" rtlCol="0">
              <a:spAutoFit/>
            </a:bodyPr>
            <a:lstStyle/>
            <a:p>
              <a:r>
                <a:rPr lang="en-US" sz="1800">
                  <a:latin typeface="Tahoma" charset="0"/>
                  <a:ea typeface="Tahoma" charset="0"/>
                  <a:cs typeface="Tahoma" charset="0"/>
                </a:rPr>
                <a:t>+</a:t>
              </a:r>
            </a:p>
          </p:txBody>
        </p:sp>
        <p:cxnSp>
          <p:nvCxnSpPr>
            <p:cNvPr id="7" name="Straight Connector 6"/>
            <p:cNvCxnSpPr/>
            <p:nvPr/>
          </p:nvCxnSpPr>
          <p:spPr>
            <a:xfrm>
              <a:off x="2274778" y="4004481"/>
              <a:ext cx="128480"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Rectangle 12"/>
            <p:cNvSpPr/>
            <p:nvPr/>
          </p:nvSpPr>
          <p:spPr>
            <a:xfrm>
              <a:off x="3816405" y="4648921"/>
              <a:ext cx="605169" cy="208471"/>
            </a:xfrm>
            <a:prstGeom prst="rect">
              <a:avLst/>
            </a:prstGeom>
            <a:solidFill>
              <a:srgbClr val="BBD6B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Tahoma" charset="0"/>
                <a:ea typeface="Tahoma" charset="0"/>
                <a:cs typeface="Tahoma" charset="0"/>
              </a:endParaRPr>
            </a:p>
          </p:txBody>
        </p:sp>
        <p:sp>
          <p:nvSpPr>
            <p:cNvPr id="38" name="TextBox 37"/>
            <p:cNvSpPr txBox="1"/>
            <p:nvPr/>
          </p:nvSpPr>
          <p:spPr>
            <a:xfrm>
              <a:off x="3702568" y="4614656"/>
              <a:ext cx="933784" cy="261610"/>
            </a:xfrm>
            <a:prstGeom prst="rect">
              <a:avLst/>
            </a:prstGeom>
            <a:noFill/>
          </p:spPr>
          <p:txBody>
            <a:bodyPr wrap="square" rtlCol="0">
              <a:spAutoFit/>
            </a:bodyPr>
            <a:lstStyle/>
            <a:p>
              <a:r>
                <a:rPr lang="en-US" sz="1100">
                  <a:latin typeface="Tahoma" charset="0"/>
                  <a:ea typeface="Tahoma" charset="0"/>
                  <a:cs typeface="Tahoma" charset="0"/>
                </a:rPr>
                <a:t>≈564.2 W</a:t>
              </a:r>
              <a:endParaRPr lang="en-US" sz="1100" baseline="34000">
                <a:latin typeface="Tahoma" charset="0"/>
                <a:ea typeface="Tahoma" charset="0"/>
                <a:cs typeface="Tahoma" charset="0"/>
              </a:endParaRPr>
            </a:p>
          </p:txBody>
        </p:sp>
        <p:sp>
          <p:nvSpPr>
            <p:cNvPr id="42" name="Oval 41"/>
            <p:cNvSpPr/>
            <p:nvPr/>
          </p:nvSpPr>
          <p:spPr>
            <a:xfrm>
              <a:off x="4652055" y="4753155"/>
              <a:ext cx="116671" cy="104417"/>
            </a:xfrm>
            <a:prstGeom prst="ellipse">
              <a:avLst/>
            </a:prstGeom>
            <a:solidFill>
              <a:srgbClr val="92D050"/>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charset="0"/>
                <a:ea typeface="Tahoma" charset="0"/>
                <a:cs typeface="Tahoma" charset="0"/>
              </a:endParaRPr>
            </a:p>
          </p:txBody>
        </p:sp>
        <p:cxnSp>
          <p:nvCxnSpPr>
            <p:cNvPr id="18" name="Straight Arrow Connector 17"/>
            <p:cNvCxnSpPr/>
            <p:nvPr/>
          </p:nvCxnSpPr>
          <p:spPr>
            <a:xfrm flipV="1">
              <a:off x="4586097" y="4891655"/>
              <a:ext cx="124293" cy="4865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87500" y="5368292"/>
              <a:ext cx="1645924" cy="307777"/>
            </a:xfrm>
            <a:prstGeom prst="rect">
              <a:avLst/>
            </a:prstGeom>
            <a:noFill/>
            <a:ln>
              <a:solidFill>
                <a:schemeClr val="tx1"/>
              </a:solidFill>
            </a:ln>
          </p:spPr>
          <p:txBody>
            <a:bodyPr wrap="square" rtlCol="0">
              <a:spAutoFit/>
            </a:bodyPr>
            <a:lstStyle/>
            <a:p>
              <a:r>
                <a:rPr lang="en-US" sz="1400" dirty="0">
                  <a:latin typeface="Tahoma" charset="0"/>
                  <a:ea typeface="Tahoma" charset="0"/>
                  <a:cs typeface="Tahoma" charset="0"/>
                </a:rPr>
                <a:t>System operating</a:t>
              </a:r>
            </a:p>
          </p:txBody>
        </p:sp>
        <p:sp>
          <p:nvSpPr>
            <p:cNvPr id="39" name="TextBox 38"/>
            <p:cNvSpPr txBox="1"/>
            <p:nvPr/>
          </p:nvSpPr>
          <p:spPr>
            <a:xfrm>
              <a:off x="3487787" y="3904768"/>
              <a:ext cx="1290638" cy="553986"/>
            </a:xfrm>
            <a:prstGeom prst="rect">
              <a:avLst/>
            </a:prstGeom>
            <a:solidFill>
              <a:schemeClr val="tx1">
                <a:lumMod val="50000"/>
                <a:lumOff val="50000"/>
              </a:schemeClr>
            </a:solidFill>
            <a:ln w="34925" cmpd="sng">
              <a:noFill/>
            </a:ln>
          </p:spPr>
          <p:txBody>
            <a:bodyPr lIns="91429" tIns="45714" rIns="91429" bIns="45714">
              <a:spAutoFit/>
            </a:bodyPr>
            <a:lstStyle/>
            <a:p>
              <a:pPr algn="ctr" fontAlgn="auto">
                <a:spcBef>
                  <a:spcPts val="0"/>
                </a:spcBef>
                <a:spcAft>
                  <a:spcPts val="0"/>
                </a:spcAft>
                <a:defRPr/>
              </a:pPr>
              <a:r>
                <a:rPr lang="en-US" sz="1500" kern="0">
                  <a:solidFill>
                    <a:schemeClr val="bg1"/>
                  </a:solidFill>
                  <a:latin typeface="Tahoma" charset="0"/>
                  <a:ea typeface="Tahoma" charset="0"/>
                  <a:cs typeface="Tahoma" charset="0"/>
                </a:rPr>
                <a:t>Charge Controller </a:t>
              </a:r>
            </a:p>
          </p:txBody>
        </p:sp>
      </p:grpSp>
    </p:spTree>
    <p:extLst>
      <p:ext uri="{BB962C8B-B14F-4D97-AF65-F5344CB8AC3E}">
        <p14:creationId xmlns:p14="http://schemas.microsoft.com/office/powerpoint/2010/main" val="5523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491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5"/>
          <p:cNvSpPr>
            <a:spLocks noGrp="1" noChangeArrowheads="1"/>
          </p:cNvSpPr>
          <p:nvPr>
            <p:ph type="title"/>
          </p:nvPr>
        </p:nvSpPr>
        <p:spPr>
          <a:xfrm>
            <a:off x="0" y="1"/>
            <a:ext cx="9144000" cy="883919"/>
          </a:xfrm>
        </p:spPr>
        <p:txBody>
          <a:bodyPr/>
          <a:lstStyle/>
          <a:p>
            <a:pPr>
              <a:defRPr/>
            </a:pPr>
            <a:r>
              <a:rPr lang="en-US" sz="2400" dirty="0">
                <a:latin typeface="Tahoma" charset="0"/>
                <a:ea typeface="Tahoma" charset="0"/>
                <a:cs typeface="Tahoma" charset="0"/>
              </a:rPr>
              <a:t>PV Hazard: System Voltage and Amperage</a:t>
            </a:r>
            <a:br>
              <a:rPr lang="en-US" sz="2400" dirty="0">
                <a:latin typeface="Tahoma" charset="0"/>
                <a:ea typeface="Tahoma" charset="0"/>
                <a:cs typeface="Tahoma" charset="0"/>
              </a:rPr>
            </a:br>
            <a:r>
              <a:rPr lang="en-US" sz="2400" dirty="0">
                <a:latin typeface="Tahoma" charset="0"/>
                <a:ea typeface="Tahoma" charset="0"/>
                <a:cs typeface="Tahoma" charset="0"/>
              </a:rPr>
              <a:t>6 Modules in Series x 2 Source Circuits in Parallel</a:t>
            </a:r>
            <a:endParaRPr sz="2400" dirty="0">
              <a:latin typeface="Tahoma" charset="0"/>
              <a:ea typeface="Tahoma" charset="0"/>
              <a:cs typeface="Tahoma" charset="0"/>
            </a:endParaRPr>
          </a:p>
        </p:txBody>
      </p:sp>
      <p:sp>
        <p:nvSpPr>
          <p:cNvPr id="8" name="TextBox 7"/>
          <p:cNvSpPr txBox="1"/>
          <p:nvPr/>
        </p:nvSpPr>
        <p:spPr>
          <a:xfrm>
            <a:off x="6559895" y="5088290"/>
            <a:ext cx="2434708" cy="1477328"/>
          </a:xfrm>
          <a:prstGeom prst="rect">
            <a:avLst/>
          </a:prstGeom>
          <a:noFill/>
        </p:spPr>
        <p:txBody>
          <a:bodyPr wrap="square" rtlCol="0">
            <a:spAutoFit/>
          </a:bodyPr>
          <a:lstStyle/>
          <a:p>
            <a:pPr>
              <a:spcBef>
                <a:spcPts val="600"/>
              </a:spcBef>
              <a:spcAft>
                <a:spcPts val="600"/>
              </a:spcAft>
            </a:pPr>
            <a:r>
              <a:rPr lang="en-US" sz="1400" b="1">
                <a:latin typeface="Tahoma" charset="0"/>
                <a:ea typeface="Tahoma" charset="0"/>
                <a:cs typeface="Tahoma" charset="0"/>
              </a:rPr>
              <a:t>System </a:t>
            </a:r>
            <a:r>
              <a:rPr lang="en-US" sz="1400" b="1" err="1">
                <a:latin typeface="Tahoma" charset="0"/>
                <a:ea typeface="Tahoma" charset="0"/>
                <a:cs typeface="Tahoma" charset="0"/>
              </a:rPr>
              <a:t>Voc</a:t>
            </a:r>
            <a:r>
              <a:rPr lang="en-US" sz="1400" b="1">
                <a:latin typeface="Tahoma" charset="0"/>
                <a:ea typeface="Tahoma" charset="0"/>
                <a:cs typeface="Tahoma" charset="0"/>
              </a:rPr>
              <a:t>: ________</a:t>
            </a:r>
          </a:p>
          <a:p>
            <a:pPr>
              <a:spcBef>
                <a:spcPts val="600"/>
              </a:spcBef>
              <a:spcAft>
                <a:spcPts val="600"/>
              </a:spcAft>
            </a:pPr>
            <a:r>
              <a:rPr lang="en-US" sz="1400" b="1">
                <a:latin typeface="Tahoma" charset="0"/>
                <a:ea typeface="Tahoma" charset="0"/>
                <a:cs typeface="Tahoma" charset="0"/>
              </a:rPr>
              <a:t>Operating </a:t>
            </a:r>
            <a:r>
              <a:rPr lang="en-US" sz="1400" b="1" err="1">
                <a:latin typeface="Tahoma" charset="0"/>
                <a:ea typeface="Tahoma" charset="0"/>
                <a:cs typeface="Tahoma" charset="0"/>
              </a:rPr>
              <a:t>Vmp</a:t>
            </a:r>
            <a:r>
              <a:rPr lang="en-US" sz="1400" b="1">
                <a:latin typeface="Tahoma" charset="0"/>
                <a:ea typeface="Tahoma" charset="0"/>
                <a:cs typeface="Tahoma" charset="0"/>
              </a:rPr>
              <a:t>: ______</a:t>
            </a:r>
          </a:p>
          <a:p>
            <a:pPr>
              <a:spcBef>
                <a:spcPts val="600"/>
              </a:spcBef>
              <a:spcAft>
                <a:spcPts val="600"/>
              </a:spcAft>
            </a:pPr>
            <a:r>
              <a:rPr lang="en-US" sz="1400" b="1">
                <a:latin typeface="Tahoma" charset="0"/>
                <a:ea typeface="Tahoma" charset="0"/>
                <a:cs typeface="Tahoma" charset="0"/>
              </a:rPr>
              <a:t>Operating Imp: _______</a:t>
            </a:r>
          </a:p>
          <a:p>
            <a:pPr>
              <a:spcBef>
                <a:spcPts val="600"/>
              </a:spcBef>
              <a:spcAft>
                <a:spcPts val="600"/>
              </a:spcAft>
            </a:pPr>
            <a:endParaRPr lang="en-US" sz="1800">
              <a:latin typeface="Tahoma" charset="0"/>
              <a:ea typeface="Tahoma" charset="0"/>
              <a:cs typeface="Tahoma" charset="0"/>
            </a:endParaRPr>
          </a:p>
        </p:txBody>
      </p:sp>
      <p:pic>
        <p:nvPicPr>
          <p:cNvPr id="42" name="Picture 41" descr="Icon diagram of two strings of six modules. Each module has a open circuit voltage of 39.5, a maximum power voltage of 31, a short circuit current of 9.6, and a maximum power current of 9.1. When six modules are connected in series the total voltage for that string is 186. When the two strings are connected in parallel the total current is 18.2.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44" y="944619"/>
            <a:ext cx="9004572" cy="5620999"/>
          </a:xfrm>
          <a:prstGeom prst="rect">
            <a:avLst/>
          </a:prstGeom>
        </p:spPr>
      </p:pic>
      <p:sp>
        <p:nvSpPr>
          <p:cNvPr id="41" name="TextBox 40"/>
          <p:cNvSpPr txBox="1"/>
          <p:nvPr/>
        </p:nvSpPr>
        <p:spPr>
          <a:xfrm>
            <a:off x="606818" y="6201229"/>
            <a:ext cx="7943624" cy="646331"/>
          </a:xfrm>
          <a:prstGeom prst="rect">
            <a:avLst/>
          </a:prstGeom>
          <a:noFill/>
        </p:spPr>
        <p:txBody>
          <a:bodyPr wrap="square" rtlCol="0">
            <a:spAutoFit/>
          </a:bodyPr>
          <a:lstStyle/>
          <a:p>
            <a:pPr algn="ctr"/>
            <a:r>
              <a:rPr lang="en-US" sz="1800">
                <a:latin typeface="Tahoma" charset="0"/>
                <a:ea typeface="Tahoma" charset="0"/>
                <a:cs typeface="Tahoma" charset="0"/>
              </a:rPr>
              <a:t>Note: Actual PV circuit voltage and current are dependent on variables such as temperature and irradiance</a:t>
            </a:r>
          </a:p>
        </p:txBody>
      </p:sp>
    </p:spTree>
    <p:extLst>
      <p:ext uri="{BB962C8B-B14F-4D97-AF65-F5344CB8AC3E}">
        <p14:creationId xmlns:p14="http://schemas.microsoft.com/office/powerpoint/2010/main" val="29151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8"/>
  <p:tag name="ISPRING_ULTRA_SCORM_DURATION" val="3600"/>
  <p:tag name="ISPRING_ULTRA_SCORM_QUIZ_NUMBER" val="0"/>
  <p:tag name="ISPRING_RESOURCE_PATHS_HASH_2" val="cbf3833bb9551b6263dacd31eb3cb6c56573bca"/>
</p:tagLst>
</file>

<file path=ppt/theme/theme1.xml><?xml version="1.0" encoding="utf-8"?>
<a:theme xmlns:a="http://schemas.openxmlformats.org/drawingml/2006/main" name="2017 SEI PPT Template 11.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Tahoma"/>
            <a:cs typeface="Tahoma"/>
          </a:defRPr>
        </a:defPPr>
      </a:lstStyle>
    </a:txDef>
  </a:objectDefaults>
  <a:extraClrSchemeLst/>
  <a:extLst>
    <a:ext uri="{05A4C25C-085E-4340-85A3-A5531E510DB2}">
      <thm15:themeFamily xmlns:thm15="http://schemas.microsoft.com/office/thememl/2012/main" name="SEI 2017.5 Master Template" id="{CBCCE843-8573-4CC4-A1E0-8BEF1CF449A2}" vid="{2F00FD2E-2F6F-4279-981D-6AAD1FFFEB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2017.5 Master Template</Template>
  <TotalTime>0</TotalTime>
  <Words>9123</Words>
  <Application>Microsoft Office PowerPoint</Application>
  <PresentationFormat>On-screen Show (4:3)</PresentationFormat>
  <Paragraphs>957</Paragraphs>
  <Slides>56</Slides>
  <Notes>56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ＭＳ Ｐゴシック</vt:lpstr>
      <vt:lpstr>ＭＳ Ｐゴシック</vt:lpstr>
      <vt:lpstr>Arial</vt:lpstr>
      <vt:lpstr>Casual</vt:lpstr>
      <vt:lpstr>Courier</vt:lpstr>
      <vt:lpstr>Gill Sans</vt:lpstr>
      <vt:lpstr>MS Mincho</vt:lpstr>
      <vt:lpstr>Tahoma</vt:lpstr>
      <vt:lpstr>Times New Roman</vt:lpstr>
      <vt:lpstr>Wingdings</vt:lpstr>
      <vt:lpstr>ZapfDingbatsITC</vt:lpstr>
      <vt:lpstr>2017 SEI PPT Template 11.22</vt:lpstr>
      <vt:lpstr>Solar Electrical Safety</vt:lpstr>
      <vt:lpstr>Learning Objectives</vt:lpstr>
      <vt:lpstr>OSHA Electrical Regulations</vt:lpstr>
      <vt:lpstr>NFPA 70E and NFPA 70</vt:lpstr>
      <vt:lpstr> Qualified Person OSHA 1910.332, NFPA 70E Article 100 &amp; 110 </vt:lpstr>
      <vt:lpstr>Electrical Hazards May Include,  But Are Not Limited To…</vt:lpstr>
      <vt:lpstr>PV Hazard: Series Connections</vt:lpstr>
      <vt:lpstr>PV Hazard: Parallel Connections</vt:lpstr>
      <vt:lpstr>PV Hazard: System Voltage and Amperage 6 Modules in Series x 2 Source Circuits in Parallel</vt:lpstr>
      <vt:lpstr>Electrical Hazard - PV Array</vt:lpstr>
      <vt:lpstr>Electrical Hazard - PV Array </vt:lpstr>
      <vt:lpstr>Electrical Hazard - PV Array  </vt:lpstr>
      <vt:lpstr>Electrical Hazard - PV Array   </vt:lpstr>
      <vt:lpstr>Battery Hazards OSHA 1926.441 &amp; 1910.305(j)(7) &amp; NFPA 70E Article 320  </vt:lpstr>
      <vt:lpstr>Flooded Lead-acid Battery Safety</vt:lpstr>
      <vt:lpstr>Create an Electrically Safe Work Environment</vt:lpstr>
      <vt:lpstr>Electrical Shock Hazards</vt:lpstr>
      <vt:lpstr>Outcomes of Electrical Shock</vt:lpstr>
      <vt:lpstr>Shock Hazard </vt:lpstr>
      <vt:lpstr>Shock Hazard Boundaries </vt:lpstr>
      <vt:lpstr>Arc Flash</vt:lpstr>
      <vt:lpstr>Arc Flash Boundary</vt:lpstr>
      <vt:lpstr>Arc Flash Boundary &amp; PPE</vt:lpstr>
      <vt:lpstr>Personal Protective Equipment (PPE)</vt:lpstr>
      <vt:lpstr>Electrically Insulated Gloves</vt:lpstr>
      <vt:lpstr>Lockout / Tagout Principles (LOTO)</vt:lpstr>
      <vt:lpstr>Lockout / Tagout Principles (LOTO) OSHA 1910.147, 1910.333(b)(2), 1926.417, &amp; NFPA 70E Article 120</vt:lpstr>
      <vt:lpstr>Employer LOTO Responsibilities OSHA 29 1910.333(b)(2), NFPA 70E Article 120</vt:lpstr>
      <vt:lpstr>LOTO: Padlocks</vt:lpstr>
      <vt:lpstr>LOTO: Hasps</vt:lpstr>
      <vt:lpstr>LOTO: Circuit Breakers</vt:lpstr>
      <vt:lpstr>PV Source Circuit Lockout</vt:lpstr>
      <vt:lpstr>PV Source Circuit Tagout OSHA 29 CFR 1910.333, NFPA 70E 120.4</vt:lpstr>
      <vt:lpstr>LOTO Applied: PV Array Management</vt:lpstr>
      <vt:lpstr>Grid Connected: LOTO Considerations</vt:lpstr>
      <vt:lpstr>Battery-based: LOTO Considerations</vt:lpstr>
      <vt:lpstr>Follow Proper LOTO Procedures NFPA Article 120, CFR 29 OSHA 1910.147</vt:lpstr>
      <vt:lpstr>LOTO Applied: Grid-direct</vt:lpstr>
      <vt:lpstr>What is a DC Ground-fault?</vt:lpstr>
      <vt:lpstr>What Causes a Ground-fault?</vt:lpstr>
      <vt:lpstr>What is an Arc-fault?</vt:lpstr>
      <vt:lpstr>What Causes an Arc-fault?</vt:lpstr>
      <vt:lpstr>Equipment Grounding</vt:lpstr>
      <vt:lpstr>Rack Integrated Equipment Grounding</vt:lpstr>
      <vt:lpstr>Electrical Safety:  Common PV Array Installation Errors</vt:lpstr>
      <vt:lpstr>Good Array Wire Management</vt:lpstr>
      <vt:lpstr>POOR Array Wire Management</vt:lpstr>
      <vt:lpstr>Wiring Methods </vt:lpstr>
      <vt:lpstr>Disconnecting Means OSHA 1910.308 (f)(2) &amp; 1926.403(c), NFPA 70 NEC 690 Part II &amp; Article 705</vt:lpstr>
      <vt:lpstr>Identification and Grouping  OSHA 1910.308 (f)(1) , NFPA 70 NEC 690.31(B) </vt:lpstr>
      <vt:lpstr>Working Space: Depth, Width, &amp; Height OSHA 29 CFR 1926.403 &amp; 1910.303  </vt:lpstr>
      <vt:lpstr>Safe Meter Testing Procedures</vt:lpstr>
      <vt:lpstr>Meter Safety Check</vt:lpstr>
      <vt:lpstr>Meter Category (CAT) Ratings</vt:lpstr>
      <vt:lpstr>Job Hazard Analysis</vt:lpstr>
      <vt:lpstr>Additional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2020-03-09T12:39:43Z</dcterms:created>
  <dcterms:modified xsi:type="dcterms:W3CDTF">2020-03-09T13:43:28Z</dcterms:modified>
  <cp:category/>
</cp:coreProperties>
</file>