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920" r:id="rId1"/>
  </p:sldMasterIdLst>
  <p:notesMasterIdLst>
    <p:notesMasterId r:id="rId48"/>
  </p:notesMasterIdLst>
  <p:handoutMasterIdLst>
    <p:handoutMasterId r:id="rId49"/>
  </p:handoutMasterIdLst>
  <p:sldIdLst>
    <p:sldId id="287" r:id="rId2"/>
    <p:sldId id="295" r:id="rId3"/>
    <p:sldId id="416" r:id="rId4"/>
    <p:sldId id="423" r:id="rId5"/>
    <p:sldId id="393" r:id="rId6"/>
    <p:sldId id="425" r:id="rId7"/>
    <p:sldId id="363" r:id="rId8"/>
    <p:sldId id="364" r:id="rId9"/>
    <p:sldId id="365" r:id="rId10"/>
    <p:sldId id="366" r:id="rId11"/>
    <p:sldId id="367" r:id="rId12"/>
    <p:sldId id="382" r:id="rId13"/>
    <p:sldId id="384" r:id="rId14"/>
    <p:sldId id="404" r:id="rId15"/>
    <p:sldId id="395" r:id="rId16"/>
    <p:sldId id="329" r:id="rId17"/>
    <p:sldId id="401" r:id="rId18"/>
    <p:sldId id="349" r:id="rId19"/>
    <p:sldId id="375" r:id="rId20"/>
    <p:sldId id="414" r:id="rId21"/>
    <p:sldId id="341" r:id="rId22"/>
    <p:sldId id="396" r:id="rId23"/>
    <p:sldId id="398" r:id="rId24"/>
    <p:sldId id="397" r:id="rId25"/>
    <p:sldId id="317" r:id="rId26"/>
    <p:sldId id="387" r:id="rId27"/>
    <p:sldId id="405" r:id="rId28"/>
    <p:sldId id="337" r:id="rId29"/>
    <p:sldId id="422" r:id="rId30"/>
    <p:sldId id="308" r:id="rId31"/>
    <p:sldId id="318" r:id="rId32"/>
    <p:sldId id="339" r:id="rId33"/>
    <p:sldId id="400" r:id="rId34"/>
    <p:sldId id="340" r:id="rId35"/>
    <p:sldId id="301" r:id="rId36"/>
    <p:sldId id="316" r:id="rId37"/>
    <p:sldId id="353" r:id="rId38"/>
    <p:sldId id="328" r:id="rId39"/>
    <p:sldId id="388" r:id="rId40"/>
    <p:sldId id="389" r:id="rId41"/>
    <p:sldId id="390" r:id="rId42"/>
    <p:sldId id="403" r:id="rId43"/>
    <p:sldId id="399" r:id="rId44"/>
    <p:sldId id="391" r:id="rId45"/>
    <p:sldId id="392" r:id="rId46"/>
    <p:sldId id="326" r:id="rId47"/>
  </p:sldIdLst>
  <p:sldSz cx="9144000" cy="6858000" type="screen4x3"/>
  <p:notesSz cx="6924675" cy="9210675"/>
  <p:custDataLst>
    <p:tags r:id="rId50"/>
  </p:custDataLst>
  <p:defaultTextStyle>
    <a:defPPr>
      <a:defRPr lang="en-US"/>
    </a:defPPr>
    <a:lvl1pPr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New Roman" charset="0"/>
        <a:ea typeface="ＭＳ Ｐゴシック" charset="0"/>
        <a:cs typeface="ＭＳ Ｐゴシック" charset="0"/>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6" name="Author" initials="A" lastIdx="0" clrIdx="45"/>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4"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BC171B"/>
    <a:srgbClr val="317840"/>
    <a:srgbClr val="FFD42A"/>
    <a:srgbClr val="ECECEC"/>
    <a:srgbClr val="996633"/>
    <a:srgbClr val="3D8F4E"/>
    <a:srgbClr val="368246"/>
    <a:srgbClr val="2C6F3B"/>
    <a:srgbClr val="4975A4"/>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979" autoAdjust="0"/>
    <p:restoredTop sz="74303" autoAdjust="0"/>
  </p:normalViewPr>
  <p:slideViewPr>
    <p:cSldViewPr snapToGrid="0">
      <p:cViewPr varScale="1">
        <p:scale>
          <a:sx n="78" d="100"/>
          <a:sy n="78" d="100"/>
        </p:scale>
        <p:origin x="2166" y="96"/>
      </p:cViewPr>
      <p:guideLst/>
    </p:cSldViewPr>
  </p:slideViewPr>
  <p:notesTextViewPr>
    <p:cViewPr>
      <p:scale>
        <a:sx n="100" d="100"/>
        <a:sy n="100" d="100"/>
      </p:scale>
      <p:origin x="0" y="0"/>
    </p:cViewPr>
  </p:notesTextViewPr>
  <p:sorterViewPr>
    <p:cViewPr>
      <p:scale>
        <a:sx n="90" d="100"/>
        <a:sy n="90" d="100"/>
      </p:scale>
      <p:origin x="0" y="-3787"/>
    </p:cViewPr>
  </p:sorterViewPr>
  <p:notesViewPr>
    <p:cSldViewPr snapToGrid="0">
      <p:cViewPr>
        <p:scale>
          <a:sx n="71" d="100"/>
          <a:sy n="71" d="100"/>
        </p:scale>
        <p:origin x="3444" y="32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ags" Target="tags/tag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commentAuthors" Target="commentAuthors.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rot="5400000">
            <a:off x="-2145506" y="4469607"/>
            <a:ext cx="5310187" cy="260350"/>
          </a:xfrm>
          <a:prstGeom prst="rect">
            <a:avLst/>
          </a:prstGeom>
          <a:noFill/>
          <a:ln w="9525">
            <a:noFill/>
            <a:miter lim="800000"/>
            <a:headEnd/>
            <a:tailEnd/>
          </a:ln>
          <a:effectLst/>
        </p:spPr>
        <p:txBody>
          <a:bodyPr vert="horz" wrap="square" lIns="92189" tIns="46095" rIns="92189" bIns="46095" numCol="1" anchor="t" anchorCtr="0" compatLnSpc="1">
            <a:prstTxWarp prst="textNoShape">
              <a:avLst/>
            </a:prstTxWarp>
          </a:bodyPr>
          <a:lstStyle>
            <a:lvl1pPr algn="ctr" defTabSz="922338">
              <a:defRPr sz="1600">
                <a:latin typeface="Tahoma" pitchFamily="34" charset="0"/>
                <a:ea typeface="Tahoma" pitchFamily="34" charset="0"/>
                <a:cs typeface="Tahoma" pitchFamily="34" charset="0"/>
              </a:defRPr>
            </a:lvl1pPr>
          </a:lstStyle>
          <a:p>
            <a:pPr>
              <a:defRPr/>
            </a:pPr>
            <a:r>
              <a:rPr lang="en-US"/>
              <a:t>Enter the Footer (Lesson Title) Here</a:t>
            </a:r>
          </a:p>
        </p:txBody>
      </p:sp>
    </p:spTree>
    <p:extLst>
      <p:ext uri="{BB962C8B-B14F-4D97-AF65-F5344CB8AC3E}">
        <p14:creationId xmlns:p14="http://schemas.microsoft.com/office/powerpoint/2010/main" val="222787833"/>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1" y="2"/>
            <a:ext cx="3001963" cy="460374"/>
          </a:xfrm>
          <a:prstGeom prst="rect">
            <a:avLst/>
          </a:prstGeom>
          <a:noFill/>
          <a:ln w="9525">
            <a:noFill/>
            <a:miter lim="800000"/>
            <a:headEnd/>
            <a:tailEnd/>
          </a:ln>
          <a:effectLst/>
        </p:spPr>
        <p:txBody>
          <a:bodyPr vert="horz" wrap="square" lIns="92189" tIns="46095" rIns="92189" bIns="46095" numCol="1" anchor="ctr" anchorCtr="0" compatLnSpc="1">
            <a:prstTxWarp prst="textNoShape">
              <a:avLst/>
            </a:prstTxWarp>
          </a:bodyPr>
          <a:lstStyle>
            <a:lvl1pPr defTabSz="922338">
              <a:defRPr sz="1400">
                <a:latin typeface="Tahoma" pitchFamily="34" charset="0"/>
                <a:ea typeface="Tahoma" pitchFamily="34" charset="0"/>
                <a:cs typeface="Tahoma" pitchFamily="34" charset="0"/>
              </a:defRPr>
            </a:lvl1pPr>
          </a:lstStyle>
          <a:p>
            <a:pPr>
              <a:defRPr/>
            </a:pPr>
            <a:r>
              <a:rPr lang="en-US"/>
              <a:t>&lt;Presentation Title&gt;</a:t>
            </a:r>
          </a:p>
        </p:txBody>
      </p:sp>
      <p:sp>
        <p:nvSpPr>
          <p:cNvPr id="9219" name="Rectangle 4"/>
          <p:cNvSpPr>
            <a:spLocks noGrp="1" noRot="1" noChangeAspect="1" noChangeArrowheads="1" noTextEdit="1"/>
          </p:cNvSpPr>
          <p:nvPr>
            <p:ph type="sldImg" idx="2"/>
          </p:nvPr>
        </p:nvSpPr>
        <p:spPr bwMode="auto">
          <a:xfrm>
            <a:off x="1371600" y="457200"/>
            <a:ext cx="4143172" cy="3108960"/>
          </a:xfrm>
          <a:prstGeom prst="rect">
            <a:avLst/>
          </a:prstGeom>
          <a:noFill/>
          <a:ln w="9525">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33797" name="Rectangle 5"/>
          <p:cNvSpPr>
            <a:spLocks noGrp="1" noChangeArrowheads="1"/>
          </p:cNvSpPr>
          <p:nvPr>
            <p:ph type="body" sz="quarter" idx="3"/>
          </p:nvPr>
        </p:nvSpPr>
        <p:spPr bwMode="auto">
          <a:xfrm>
            <a:off x="274320" y="3657600"/>
            <a:ext cx="6400800" cy="5279366"/>
          </a:xfrm>
          <a:prstGeom prst="rect">
            <a:avLst/>
          </a:prstGeom>
          <a:noFill/>
          <a:ln w="9525">
            <a:noFill/>
            <a:miter lim="800000"/>
            <a:headEnd/>
            <a:tailEnd/>
          </a:ln>
          <a:effectLst/>
        </p:spPr>
        <p:txBody>
          <a:bodyPr vert="horz" wrap="square" lIns="92189" tIns="46095" rIns="92189" bIns="46095" numCol="1" anchor="t" anchorCtr="0" compatLnSpc="1">
            <a:prstTxWarp prst="textNoShape">
              <a:avLst/>
            </a:prstTxWarp>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3" name="Slide Number Placeholder 2"/>
          <p:cNvSpPr>
            <a:spLocks noGrp="1"/>
          </p:cNvSpPr>
          <p:nvPr>
            <p:ph type="sldNum" sz="quarter" idx="5"/>
          </p:nvPr>
        </p:nvSpPr>
        <p:spPr>
          <a:xfrm>
            <a:off x="6331790" y="8919713"/>
            <a:ext cx="591299" cy="290962"/>
          </a:xfrm>
          <a:prstGeom prst="rect">
            <a:avLst/>
          </a:prstGeom>
        </p:spPr>
        <p:txBody>
          <a:bodyPr vert="horz" lIns="91440" tIns="45720" rIns="91440" bIns="45720" rtlCol="0" anchor="b"/>
          <a:lstStyle>
            <a:lvl1pPr algn="r">
              <a:defRPr sz="1200">
                <a:latin typeface="Tahoma" charset="0"/>
                <a:ea typeface="Tahoma" charset="0"/>
                <a:cs typeface="Tahoma" charset="0"/>
              </a:defRPr>
            </a:lvl1pPr>
          </a:lstStyle>
          <a:p>
            <a:fld id="{F2044902-878F-B949-9CEA-0806CB61E298}" type="slidenum">
              <a:rPr lang="en-US" smtClean="0"/>
              <a:pPr/>
              <a:t>‹#›</a:t>
            </a:fld>
            <a:endParaRPr lang="en-US"/>
          </a:p>
        </p:txBody>
      </p:sp>
    </p:spTree>
    <p:extLst>
      <p:ext uri="{BB962C8B-B14F-4D97-AF65-F5344CB8AC3E}">
        <p14:creationId xmlns:p14="http://schemas.microsoft.com/office/powerpoint/2010/main" val="2155694440"/>
      </p:ext>
    </p:extLst>
  </p:cSld>
  <p:clrMap bg1="lt1" tx1="dk1" bg2="lt2" tx2="dk2" accent1="accent1" accent2="accent2" accent3="accent3" accent4="accent4" accent5="accent5" accent6="accent6" hlink="hlink" folHlink="folHlink"/>
  <p:hf ftr="0" dt="0"/>
  <p:notesStyle>
    <a:lvl1pPr algn="l" rtl="0" eaLnBrk="0" fontAlgn="base" hangingPunct="0">
      <a:spcBef>
        <a:spcPct val="0"/>
      </a:spcBef>
      <a:spcAft>
        <a:spcPct val="0"/>
      </a:spcAft>
      <a:defRPr sz="1200" kern="1200">
        <a:solidFill>
          <a:schemeClr val="tx1"/>
        </a:solidFill>
        <a:latin typeface="Tahoma" pitchFamily="34" charset="0"/>
        <a:ea typeface="ＭＳ Ｐゴシック" charset="0"/>
        <a:cs typeface="Tahoma" pitchFamily="34" charset="0"/>
      </a:defRPr>
    </a:lvl1pPr>
    <a:lvl2pPr marL="457200" algn="l" rtl="0" eaLnBrk="0" fontAlgn="base" hangingPunct="0">
      <a:spcBef>
        <a:spcPct val="0"/>
      </a:spcBef>
      <a:spcAft>
        <a:spcPct val="0"/>
      </a:spcAft>
      <a:defRPr sz="1200" kern="1200">
        <a:solidFill>
          <a:schemeClr val="tx1"/>
        </a:solidFill>
        <a:latin typeface="Tahoma" pitchFamily="34" charset="0"/>
        <a:ea typeface="Tahoma" pitchFamily="34" charset="0"/>
        <a:cs typeface="Tahoma" pitchFamily="34" charset="0"/>
      </a:defRPr>
    </a:lvl2pPr>
    <a:lvl3pPr marL="914400" algn="l" rtl="0" eaLnBrk="0" fontAlgn="base" hangingPunct="0">
      <a:spcBef>
        <a:spcPct val="0"/>
      </a:spcBef>
      <a:spcAft>
        <a:spcPct val="0"/>
      </a:spcAft>
      <a:defRPr sz="1200" kern="1200">
        <a:solidFill>
          <a:schemeClr val="tx1"/>
        </a:solidFill>
        <a:latin typeface="Tahoma" pitchFamily="34" charset="0"/>
        <a:ea typeface="Tahoma" pitchFamily="34" charset="0"/>
        <a:cs typeface="Tahoma" pitchFamily="34" charset="0"/>
      </a:defRPr>
    </a:lvl3pPr>
    <a:lvl4pPr marL="1371600" algn="l" rtl="0" eaLnBrk="0" fontAlgn="base" hangingPunct="0">
      <a:spcBef>
        <a:spcPct val="0"/>
      </a:spcBef>
      <a:spcAft>
        <a:spcPct val="0"/>
      </a:spcAft>
      <a:defRPr sz="1200" kern="1200">
        <a:solidFill>
          <a:schemeClr val="tx1"/>
        </a:solidFill>
        <a:latin typeface="Tahoma" pitchFamily="34" charset="0"/>
        <a:ea typeface="Tahoma" pitchFamily="34" charset="0"/>
        <a:cs typeface="Tahoma" pitchFamily="34" charset="0"/>
      </a:defRPr>
    </a:lvl4pPr>
    <a:lvl5pPr marL="1828800" algn="l" rtl="0" eaLnBrk="0" fontAlgn="base" hangingPunct="0">
      <a:spcBef>
        <a:spcPct val="0"/>
      </a:spcBef>
      <a:spcAft>
        <a:spcPct val="0"/>
      </a:spcAft>
      <a:defRPr sz="1200" kern="1200">
        <a:solidFill>
          <a:schemeClr val="tx1"/>
        </a:solidFill>
        <a:latin typeface="Tahoma" pitchFamily="34" charset="0"/>
        <a:ea typeface="Tahoma" pitchFamily="34" charset="0"/>
        <a:cs typeface="Tahoma"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mod="1">
    <p:ext uri="{620B2872-D7B9-4A21-9093-7833F8D536E1}">
      <p15:sldGuideLst xmlns:p15="http://schemas.microsoft.com/office/powerpoint/2012/main">
        <p15:guide id="1" pos="2181"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8588" y="485775"/>
            <a:ext cx="4159250" cy="3121025"/>
          </a:xfrm>
        </p:spPr>
      </p:sp>
      <p:sp>
        <p:nvSpPr>
          <p:cNvPr id="3" name="Notes Placeholder 2"/>
          <p:cNvSpPr>
            <a:spLocks noGrp="1"/>
          </p:cNvSpPr>
          <p:nvPr>
            <p:ph type="body" idx="1"/>
          </p:nvPr>
        </p:nvSpPr>
        <p:spPr/>
        <p:txBody>
          <a:bodyPr/>
          <a:lstStyle/>
          <a:p>
            <a:pPr marL="171450" indent="-171450">
              <a:buFontTx/>
              <a:buChar char="-"/>
            </a:pPr>
            <a:r>
              <a:rPr lang="en-US" dirty="0"/>
              <a:t>Welcome</a:t>
            </a:r>
            <a:r>
              <a:rPr lang="en-US" baseline="0" dirty="0"/>
              <a:t> to this presentation on safe PV roof mounting methods</a:t>
            </a:r>
          </a:p>
          <a:p>
            <a:pPr marL="171450" indent="-171450">
              <a:buFontTx/>
              <a:buChar char="-"/>
            </a:pPr>
            <a:r>
              <a:rPr lang="en-US" baseline="0" dirty="0"/>
              <a:t>This is Sarah Wilder again, with Solar Energy International</a:t>
            </a:r>
          </a:p>
          <a:p>
            <a:pPr marL="171450" indent="-171450">
              <a:buFontTx/>
              <a:buChar char="-"/>
            </a:pPr>
            <a:r>
              <a:rPr lang="en-US" baseline="0" dirty="0"/>
              <a:t>So by now you’ve completed the introductory lesson, as well as lesson 1 on PV ladder and lift safety, and lesson 2 on fall protection</a:t>
            </a:r>
          </a:p>
          <a:p>
            <a:pPr marL="171450" indent="-171450">
              <a:buFontTx/>
              <a:buChar char="-"/>
            </a:pPr>
            <a:r>
              <a:rPr lang="en-US" baseline="0" dirty="0"/>
              <a:t>If you haven’t completed completed those lessons yet, I highly encourage you to do so- at this point we’re ready to start doing some work on the roof, so it’s important that you’ve gone through those other lessons first.</a:t>
            </a:r>
          </a:p>
        </p:txBody>
      </p:sp>
      <p:sp>
        <p:nvSpPr>
          <p:cNvPr id="4" name="Header Placeholder 3"/>
          <p:cNvSpPr>
            <a:spLocks noGrp="1"/>
          </p:cNvSpPr>
          <p:nvPr>
            <p:ph type="hdr" sz="quarter" idx="10"/>
          </p:nvPr>
        </p:nvSpPr>
        <p:spPr/>
        <p:txBody>
          <a:bodyPr/>
          <a:lstStyle/>
          <a:p>
            <a:pPr>
              <a:defRPr/>
            </a:pPr>
            <a:r>
              <a:rPr lang="en-US"/>
              <a:t>&lt;Presentation Title&gt;</a:t>
            </a:r>
          </a:p>
        </p:txBody>
      </p:sp>
      <p:sp>
        <p:nvSpPr>
          <p:cNvPr id="5" name="Slide Number Placeholder 4"/>
          <p:cNvSpPr>
            <a:spLocks noGrp="1"/>
          </p:cNvSpPr>
          <p:nvPr>
            <p:ph type="sldNum" sz="quarter" idx="11"/>
          </p:nvPr>
        </p:nvSpPr>
        <p:spPr/>
        <p:txBody>
          <a:bodyPr/>
          <a:lstStyle/>
          <a:p>
            <a:fld id="{F2044902-878F-B949-9CEA-0806CB61E298}" type="slidenum">
              <a:rPr lang="en-US" smtClean="0"/>
              <a:pPr/>
              <a:t>1</a:t>
            </a:fld>
            <a:endParaRPr lang="en-US"/>
          </a:p>
        </p:txBody>
      </p:sp>
    </p:spTree>
    <p:extLst>
      <p:ext uri="{BB962C8B-B14F-4D97-AF65-F5344CB8AC3E}">
        <p14:creationId xmlns:p14="http://schemas.microsoft.com/office/powerpoint/2010/main" val="9270390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457200"/>
            <a:ext cx="4143375" cy="3108325"/>
          </a:xfrm>
        </p:spPr>
      </p:sp>
      <p:sp>
        <p:nvSpPr>
          <p:cNvPr id="3" name="Notes Placeholder 2"/>
          <p:cNvSpPr>
            <a:spLocks noGrp="1"/>
          </p:cNvSpPr>
          <p:nvPr>
            <p:ph type="body" idx="1"/>
          </p:nvPr>
        </p:nvSpPr>
        <p:spPr/>
        <p:txBody>
          <a:bodyPr/>
          <a:lstStyle/>
          <a:p>
            <a:pPr marL="171450" indent="-171450">
              <a:buFontTx/>
              <a:buChar char="-"/>
            </a:pPr>
            <a:r>
              <a:rPr lang="en-US" dirty="0"/>
              <a:t>So how to prevent</a:t>
            </a:r>
            <a:r>
              <a:rPr lang="en-US" baseline="0" dirty="0"/>
              <a:t> heat stress and heat illness? Remember that i</a:t>
            </a:r>
            <a:r>
              <a:rPr lang="en-US" dirty="0"/>
              <a:t>t’s the employer’s responsibility to provide training</a:t>
            </a:r>
            <a:r>
              <a:rPr lang="en-US" baseline="0" dirty="0"/>
              <a:t> and control methods to prevent it</a:t>
            </a:r>
          </a:p>
          <a:p>
            <a:pPr marL="171450" indent="-171450">
              <a:buFontTx/>
              <a:buChar char="-"/>
            </a:pPr>
            <a:r>
              <a:rPr lang="en-US" baseline="0" dirty="0"/>
              <a:t>Training: How to prevent, recognize, treat- : First-Aid training is great for knowing what to do if someone has a heat-related illness</a:t>
            </a:r>
          </a:p>
          <a:p>
            <a:r>
              <a:rPr lang="en-US" baseline="0" dirty="0"/>
              <a:t>- Encourage frequent breaks, provide water fill stations, on an exposed job site with no trees or shady areas, erect a canopy structure for installers to take breaks under. </a:t>
            </a:r>
          </a:p>
          <a:p>
            <a:pPr marL="171450" indent="-171450">
              <a:buFontTx/>
              <a:buChar char="-"/>
            </a:pPr>
            <a:r>
              <a:rPr lang="en-US" baseline="0" dirty="0"/>
              <a:t>And then again that safety culture concept.. Buddy system of at least 2 workers on a roof. Obviously if someone gets heat stroke on a job, they’re done for the day.</a:t>
            </a:r>
          </a:p>
          <a:p>
            <a:pPr marL="171450" indent="-171450">
              <a:buFontTx/>
              <a:buChar char="-"/>
            </a:pPr>
            <a:endParaRPr lang="en-US" baseline="0" dirty="0"/>
          </a:p>
          <a:p>
            <a:pPr marL="171450" indent="-171450">
              <a:buFontTx/>
              <a:buChar char="-"/>
            </a:pPr>
            <a:r>
              <a:rPr lang="en-US" baseline="0" dirty="0"/>
              <a:t>Then it’s also the employees role needs to take some responsibility- Workers need to know their limits and take care of themselves. Employer can’t force you to drink water- should drink 1 pint per hour (take an insulated water bottle up to the roof if they’re not willing to come down frequently). Monitor color of urine.</a:t>
            </a:r>
          </a:p>
          <a:p>
            <a:pPr marL="171450" indent="-171450">
              <a:buFontTx/>
              <a:buChar char="-"/>
            </a:pPr>
            <a:endParaRPr lang="en-US" baseline="0" dirty="0"/>
          </a:p>
          <a:p>
            <a:pPr marL="171450" indent="-171450">
              <a:buFontTx/>
              <a:buChar char="-"/>
            </a:pPr>
            <a:r>
              <a:rPr lang="en-US" baseline="0" dirty="0"/>
              <a:t>Lastly, if you don’t take care of yourself because you feel like your employer is pushing you too hard, you’re going to burn out quickly. Employers should consider turn over rates of rooftop workers.</a:t>
            </a:r>
            <a:endParaRPr lang="en-US" dirty="0"/>
          </a:p>
        </p:txBody>
      </p:sp>
      <p:sp>
        <p:nvSpPr>
          <p:cNvPr id="4" name="Header Placeholder 3"/>
          <p:cNvSpPr>
            <a:spLocks noGrp="1"/>
          </p:cNvSpPr>
          <p:nvPr>
            <p:ph type="hdr" sz="quarter" idx="10"/>
          </p:nvPr>
        </p:nvSpPr>
        <p:spPr/>
        <p:txBody>
          <a:bodyPr/>
          <a:lstStyle/>
          <a:p>
            <a:pPr>
              <a:defRPr/>
            </a:pPr>
            <a:r>
              <a:rPr lang="en-US"/>
              <a:t>&lt;Presentation Title&gt;</a:t>
            </a:r>
          </a:p>
        </p:txBody>
      </p:sp>
      <p:sp>
        <p:nvSpPr>
          <p:cNvPr id="5" name="Slide Number Placeholder 4"/>
          <p:cNvSpPr>
            <a:spLocks noGrp="1"/>
          </p:cNvSpPr>
          <p:nvPr>
            <p:ph type="sldNum" sz="quarter" idx="11"/>
          </p:nvPr>
        </p:nvSpPr>
        <p:spPr/>
        <p:txBody>
          <a:bodyPr/>
          <a:lstStyle/>
          <a:p>
            <a:fld id="{F2044902-878F-B949-9CEA-0806CB61E298}" type="slidenum">
              <a:rPr lang="en-US" smtClean="0"/>
              <a:pPr/>
              <a:t>10</a:t>
            </a:fld>
            <a:endParaRPr lang="en-US"/>
          </a:p>
        </p:txBody>
      </p:sp>
    </p:spTree>
    <p:extLst>
      <p:ext uri="{BB962C8B-B14F-4D97-AF65-F5344CB8AC3E}">
        <p14:creationId xmlns:p14="http://schemas.microsoft.com/office/powerpoint/2010/main" val="17279506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457200"/>
            <a:ext cx="4143375" cy="3108325"/>
          </a:xfrm>
        </p:spPr>
      </p:sp>
      <p:sp>
        <p:nvSpPr>
          <p:cNvPr id="3" name="Notes Placeholder 2"/>
          <p:cNvSpPr>
            <a:spLocks noGrp="1"/>
          </p:cNvSpPr>
          <p:nvPr>
            <p:ph type="body" idx="1"/>
          </p:nvPr>
        </p:nvSpPr>
        <p:spPr/>
        <p:txBody>
          <a:bodyPr/>
          <a:lstStyle/>
          <a:p>
            <a:pPr marL="171450" indent="-171450">
              <a:buFontTx/>
              <a:buChar char="-"/>
            </a:pPr>
            <a:r>
              <a:rPr lang="en-US" dirty="0"/>
              <a:t>And then</a:t>
            </a:r>
            <a:r>
              <a:rPr lang="en-US" baseline="0" dirty="0"/>
              <a:t> on the other extreme- </a:t>
            </a:r>
            <a:r>
              <a:rPr lang="en-US" dirty="0"/>
              <a:t>Unless</a:t>
            </a:r>
            <a:r>
              <a:rPr lang="en-US" baseline="0" dirty="0"/>
              <a:t> you work in a year-round warm climate, chances are that as a solar installer you will work through the winter. </a:t>
            </a:r>
          </a:p>
          <a:p>
            <a:pPr marL="171450" indent="-171450">
              <a:buFontTx/>
              <a:buChar char="-"/>
            </a:pPr>
            <a:r>
              <a:rPr lang="en-US" baseline="0" dirty="0"/>
              <a:t>Some of the risk factors include improper/wet clothing or skin, exhaustion</a:t>
            </a:r>
          </a:p>
          <a:p>
            <a:pPr marL="171450" indent="-171450">
              <a:buFontTx/>
              <a:buChar char="-"/>
            </a:pPr>
            <a:r>
              <a:rPr lang="en-US" baseline="0" dirty="0"/>
              <a:t>In the winter days are shorter- installers are especially susceptible to cold stress at the end of a long day when they’re tired and racing to finish up a job, when temperatures drop, it’s getting dark out, and the body is exhausted- many of us have certainly been there.</a:t>
            </a:r>
          </a:p>
          <a:p>
            <a:pPr marL="171450" indent="-171450">
              <a:buFontTx/>
              <a:buChar char="-"/>
            </a:pPr>
            <a:endParaRPr lang="en-US" baseline="0" dirty="0"/>
          </a:p>
          <a:p>
            <a:pPr marL="171450" indent="-171450">
              <a:buFontTx/>
              <a:buChar char="-"/>
            </a:pPr>
            <a:r>
              <a:rPr lang="en-US" baseline="0" dirty="0"/>
              <a:t>This is a dangerous time for your health and safety- could get hypothermia or frostbite, you might drop something off a roof or forget to perform LOTO on equipment.</a:t>
            </a:r>
          </a:p>
          <a:p>
            <a:pPr marL="171450" indent="-171450">
              <a:buFontTx/>
              <a:buChar char="-"/>
            </a:pPr>
            <a:r>
              <a:rPr lang="en-US" baseline="0" dirty="0"/>
              <a:t>This is also a challenging time for system quality- you might forget to tighten down some bolts or plug in or secure connectors.</a:t>
            </a:r>
          </a:p>
          <a:p>
            <a:pPr marL="171450" indent="-171450">
              <a:buFontTx/>
              <a:buChar char="-"/>
            </a:pPr>
            <a:endParaRPr lang="en-US" dirty="0"/>
          </a:p>
        </p:txBody>
      </p:sp>
      <p:sp>
        <p:nvSpPr>
          <p:cNvPr id="4" name="Header Placeholder 3"/>
          <p:cNvSpPr>
            <a:spLocks noGrp="1"/>
          </p:cNvSpPr>
          <p:nvPr>
            <p:ph type="hdr" sz="quarter" idx="10"/>
          </p:nvPr>
        </p:nvSpPr>
        <p:spPr/>
        <p:txBody>
          <a:bodyPr/>
          <a:lstStyle/>
          <a:p>
            <a:pPr>
              <a:defRPr/>
            </a:pPr>
            <a:r>
              <a:rPr lang="en-US"/>
              <a:t>&lt;Presentation Title&gt;</a:t>
            </a:r>
          </a:p>
        </p:txBody>
      </p:sp>
      <p:sp>
        <p:nvSpPr>
          <p:cNvPr id="5" name="Slide Number Placeholder 4"/>
          <p:cNvSpPr>
            <a:spLocks noGrp="1"/>
          </p:cNvSpPr>
          <p:nvPr>
            <p:ph type="sldNum" sz="quarter" idx="11"/>
          </p:nvPr>
        </p:nvSpPr>
        <p:spPr/>
        <p:txBody>
          <a:bodyPr/>
          <a:lstStyle/>
          <a:p>
            <a:fld id="{F2044902-878F-B949-9CEA-0806CB61E298}" type="slidenum">
              <a:rPr lang="en-US" smtClean="0"/>
              <a:pPr/>
              <a:t>11</a:t>
            </a:fld>
            <a:endParaRPr lang="en-US"/>
          </a:p>
        </p:txBody>
      </p:sp>
    </p:spTree>
    <p:extLst>
      <p:ext uri="{BB962C8B-B14F-4D97-AF65-F5344CB8AC3E}">
        <p14:creationId xmlns:p14="http://schemas.microsoft.com/office/powerpoint/2010/main" val="21156406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457200"/>
            <a:ext cx="4143375" cy="3108325"/>
          </a:xfrm>
        </p:spPr>
      </p:sp>
      <p:sp>
        <p:nvSpPr>
          <p:cNvPr id="3" name="Notes Placeholder 2"/>
          <p:cNvSpPr>
            <a:spLocks noGrp="1"/>
          </p:cNvSpPr>
          <p:nvPr>
            <p:ph type="body" idx="1"/>
          </p:nvPr>
        </p:nvSpPr>
        <p:spPr/>
        <p:txBody>
          <a:bodyPr/>
          <a:lstStyle/>
          <a:p>
            <a:pPr marL="171450" indent="-171450">
              <a:buFontTx/>
              <a:buChar char="-"/>
            </a:pPr>
            <a:r>
              <a:rPr lang="en-US" baseline="0" dirty="0"/>
              <a:t>What are some of the work practices you can do?</a:t>
            </a:r>
          </a:p>
          <a:p>
            <a:pPr marL="628650" lvl="1" indent="-171450">
              <a:buFontTx/>
              <a:buChar char="-"/>
            </a:pPr>
            <a:r>
              <a:rPr lang="en-US" baseline="0" dirty="0"/>
              <a:t>Plan ahead: this is something your company can do with scheduling. Do interior work during bad weather- conduit runs, BOS, etc. or diversify your product and service offerings so that there’s more indoor work in the winter- some companies will do general electrical work, energy efficiency retrofits, etc.</a:t>
            </a:r>
          </a:p>
          <a:p>
            <a:pPr marL="628650" lvl="1" indent="-171450">
              <a:buFontTx/>
              <a:buChar char="-"/>
            </a:pPr>
            <a:endParaRPr lang="en-US" baseline="0" dirty="0"/>
          </a:p>
          <a:p>
            <a:pPr marL="171450" lvl="0" indent="-171450">
              <a:buFontTx/>
              <a:buChar char="-"/>
            </a:pPr>
            <a:r>
              <a:rPr lang="en-US" baseline="0" dirty="0"/>
              <a:t>If you do need to work during super cold, wet weather- company can help provide hand and foot warmers, radiant heater to set up in the customer’s garage, go warm up in the truck. </a:t>
            </a:r>
          </a:p>
          <a:p>
            <a:pPr marL="171450" lvl="0" indent="-171450">
              <a:buFontTx/>
              <a:buChar char="-"/>
            </a:pPr>
            <a:r>
              <a:rPr lang="en-US" baseline="0" dirty="0"/>
              <a:t>Also recommended to drink warm, sweet fluids- avoid caffeine.</a:t>
            </a:r>
          </a:p>
          <a:p>
            <a:pPr marL="171450" lvl="0" indent="-171450">
              <a:buFontTx/>
              <a:buChar char="-"/>
            </a:pPr>
            <a:endParaRPr lang="en-US" baseline="0" dirty="0"/>
          </a:p>
          <a:p>
            <a:pPr marL="171450" lvl="0" indent="-171450">
              <a:buFontTx/>
              <a:buChar char="-"/>
            </a:pPr>
            <a:r>
              <a:rPr lang="en-US" baseline="0" dirty="0"/>
              <a:t>Then finally, dress properly: companies sometimes provide nice branded gear like a waterproof jacket or a warm hat. Some companies even provide an annual stipend for footwear. </a:t>
            </a:r>
          </a:p>
          <a:p>
            <a:pPr marL="171450" lvl="0" indent="-171450">
              <a:buFontTx/>
              <a:buChar char="-"/>
            </a:pPr>
            <a:r>
              <a:rPr lang="en-US" baseline="0" dirty="0"/>
              <a:t>Then again, your responsibility to play a role in your own safety by what you choose to wear on the jobsite and how well you take care of yourself</a:t>
            </a:r>
            <a:endParaRPr lang="en-US" dirty="0"/>
          </a:p>
        </p:txBody>
      </p:sp>
      <p:sp>
        <p:nvSpPr>
          <p:cNvPr id="4" name="Header Placeholder 3"/>
          <p:cNvSpPr>
            <a:spLocks noGrp="1"/>
          </p:cNvSpPr>
          <p:nvPr>
            <p:ph type="hdr" sz="quarter" idx="10"/>
          </p:nvPr>
        </p:nvSpPr>
        <p:spPr/>
        <p:txBody>
          <a:bodyPr/>
          <a:lstStyle/>
          <a:p>
            <a:pPr>
              <a:defRPr/>
            </a:pPr>
            <a:r>
              <a:rPr lang="en-US"/>
              <a:t>&lt;Presentation Title&gt;</a:t>
            </a:r>
          </a:p>
        </p:txBody>
      </p:sp>
      <p:sp>
        <p:nvSpPr>
          <p:cNvPr id="5" name="Slide Number Placeholder 4"/>
          <p:cNvSpPr>
            <a:spLocks noGrp="1"/>
          </p:cNvSpPr>
          <p:nvPr>
            <p:ph type="sldNum" sz="quarter" idx="11"/>
          </p:nvPr>
        </p:nvSpPr>
        <p:spPr/>
        <p:txBody>
          <a:bodyPr/>
          <a:lstStyle/>
          <a:p>
            <a:fld id="{F2044902-878F-B949-9CEA-0806CB61E298}" type="slidenum">
              <a:rPr lang="en-US" smtClean="0"/>
              <a:pPr/>
              <a:t>12</a:t>
            </a:fld>
            <a:endParaRPr lang="en-US"/>
          </a:p>
        </p:txBody>
      </p:sp>
    </p:spTree>
    <p:extLst>
      <p:ext uri="{BB962C8B-B14F-4D97-AF65-F5344CB8AC3E}">
        <p14:creationId xmlns:p14="http://schemas.microsoft.com/office/powerpoint/2010/main" val="7567409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457200"/>
            <a:ext cx="4143375" cy="3108325"/>
          </a:xfrm>
        </p:spPr>
      </p:sp>
      <p:sp>
        <p:nvSpPr>
          <p:cNvPr id="3" name="Notes Placeholder 2"/>
          <p:cNvSpPr>
            <a:spLocks noGrp="1"/>
          </p:cNvSpPr>
          <p:nvPr>
            <p:ph type="body" idx="1"/>
          </p:nvPr>
        </p:nvSpPr>
        <p:spPr/>
        <p:txBody>
          <a:bodyPr/>
          <a:lstStyle/>
          <a:p>
            <a:r>
              <a:rPr lang="en-US" dirty="0"/>
              <a:t>-Moving on, let’s talk about overexertion</a:t>
            </a:r>
          </a:p>
          <a:p>
            <a:pPr marL="171450" indent="-171450">
              <a:buFontTx/>
              <a:buChar char="-"/>
            </a:pPr>
            <a:r>
              <a:rPr lang="en-US" dirty="0"/>
              <a:t>So what</a:t>
            </a:r>
            <a:r>
              <a:rPr lang="en-US" baseline="0" dirty="0"/>
              <a:t> are you doing during a PV installation? Going up and down a ladder, working with tools and equipment on a sloped surface, pulling wire, mounting inverters, - you’re lifting, pushing, pulling, holding, carrying, tossing things</a:t>
            </a:r>
          </a:p>
          <a:p>
            <a:pPr marL="171450" indent="-171450">
              <a:buFontTx/>
              <a:buChar char="-"/>
            </a:pPr>
            <a:r>
              <a:rPr lang="en-US" dirty="0"/>
              <a:t>It’s not just</a:t>
            </a:r>
            <a:r>
              <a:rPr lang="en-US" baseline="0" dirty="0"/>
              <a:t> about the first time you do something like lift a module. It’s what happens after the 10</a:t>
            </a:r>
            <a:r>
              <a:rPr lang="en-US" baseline="30000" dirty="0"/>
              <a:t>th</a:t>
            </a:r>
            <a:r>
              <a:rPr lang="en-US" baseline="0" dirty="0"/>
              <a:t> or the 20th module you lift, after you’ve been pulling wire for 10 mins- those repetitive motions.</a:t>
            </a:r>
            <a:endParaRPr lang="en-US" dirty="0"/>
          </a:p>
          <a:p>
            <a:r>
              <a:rPr lang="en-US" dirty="0"/>
              <a:t>-These</a:t>
            </a:r>
            <a:r>
              <a:rPr lang="en-US" baseline="0" dirty="0"/>
              <a:t> motions can lead to injuries- strains, sprains, tears, soreness, pain</a:t>
            </a:r>
          </a:p>
          <a:p>
            <a:r>
              <a:rPr lang="en-US" baseline="0" dirty="0"/>
              <a:t>	-</a:t>
            </a:r>
            <a:r>
              <a:rPr lang="en-US" dirty="0"/>
              <a:t>Back</a:t>
            </a:r>
            <a:r>
              <a:rPr lang="en-US" baseline="0" dirty="0"/>
              <a:t> injuries are most frequent, followed by injuries to the shoulder, arms, wrists, knees</a:t>
            </a:r>
          </a:p>
          <a:p>
            <a:r>
              <a:rPr lang="en-US" baseline="0" dirty="0"/>
              <a:t>	-These injuries can happen to anyone, I don’t care how young or strong you might be (sometimes it’s the over-ambitious people that wind up getting hurt)</a:t>
            </a:r>
          </a:p>
        </p:txBody>
      </p:sp>
      <p:sp>
        <p:nvSpPr>
          <p:cNvPr id="4" name="Header Placeholder 3"/>
          <p:cNvSpPr>
            <a:spLocks noGrp="1"/>
          </p:cNvSpPr>
          <p:nvPr>
            <p:ph type="hdr" sz="quarter" idx="10"/>
          </p:nvPr>
        </p:nvSpPr>
        <p:spPr/>
        <p:txBody>
          <a:bodyPr/>
          <a:lstStyle/>
          <a:p>
            <a:pPr>
              <a:defRPr/>
            </a:pPr>
            <a:r>
              <a:rPr lang="en-US"/>
              <a:t>&lt;Presentation Title&gt;</a:t>
            </a:r>
          </a:p>
        </p:txBody>
      </p:sp>
      <p:sp>
        <p:nvSpPr>
          <p:cNvPr id="5" name="Slide Number Placeholder 4"/>
          <p:cNvSpPr>
            <a:spLocks noGrp="1"/>
          </p:cNvSpPr>
          <p:nvPr>
            <p:ph type="sldNum" sz="quarter" idx="11"/>
          </p:nvPr>
        </p:nvSpPr>
        <p:spPr/>
        <p:txBody>
          <a:bodyPr/>
          <a:lstStyle/>
          <a:p>
            <a:fld id="{F2044902-878F-B949-9CEA-0806CB61E298}" type="slidenum">
              <a:rPr lang="en-US" smtClean="0"/>
              <a:pPr/>
              <a:t>13</a:t>
            </a:fld>
            <a:endParaRPr lang="en-US"/>
          </a:p>
        </p:txBody>
      </p:sp>
    </p:spTree>
    <p:extLst>
      <p:ext uri="{BB962C8B-B14F-4D97-AF65-F5344CB8AC3E}">
        <p14:creationId xmlns:p14="http://schemas.microsoft.com/office/powerpoint/2010/main" val="10574584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457200"/>
            <a:ext cx="4143375" cy="3108325"/>
          </a:xfrm>
        </p:spPr>
      </p:sp>
      <p:sp>
        <p:nvSpPr>
          <p:cNvPr id="3" name="Notes Placeholder 2"/>
          <p:cNvSpPr>
            <a:spLocks noGrp="1"/>
          </p:cNvSpPr>
          <p:nvPr>
            <p:ph type="body" idx="1"/>
          </p:nvPr>
        </p:nvSpPr>
        <p:spPr/>
        <p:txBody>
          <a:bodyPr/>
          <a:lstStyle/>
          <a:p>
            <a:pPr marL="171450" indent="-171450">
              <a:buFontTx/>
              <a:buChar char="-"/>
            </a:pPr>
            <a:r>
              <a:rPr lang="en-US" dirty="0"/>
              <a:t>Again, eliminate</a:t>
            </a:r>
            <a:r>
              <a:rPr lang="en-US" baseline="0" dirty="0"/>
              <a:t> or control the hazards whenever possible. As a member of a PV crew, know your limits and don’t try to prove anything. You’ll be a way more valuable team member if you’re healthy and consistent. Stretch before work, stay hydrated, take lots of breaks, and practice proper lifting techniques. </a:t>
            </a:r>
          </a:p>
          <a:p>
            <a:pPr lvl="1"/>
            <a:r>
              <a:rPr lang="en-US" sz="1200" b="0" i="0" kern="1200" dirty="0">
                <a:solidFill>
                  <a:schemeClr val="tx1"/>
                </a:solidFill>
                <a:effectLst/>
                <a:latin typeface="Tahoma" pitchFamily="34" charset="0"/>
                <a:ea typeface="ＭＳ Ｐゴシック" charset="0"/>
                <a:cs typeface="Tahoma" pitchFamily="34" charset="0"/>
              </a:rPr>
              <a:t>-Do not attempt to lift by bending forward. Bend your hips and knees to squat down to your load, keep it close to your body, and straighten your legs to lift.</a:t>
            </a:r>
          </a:p>
          <a:p>
            <a:pPr lvl="1"/>
            <a:r>
              <a:rPr lang="en-US" sz="1200" b="0" i="0" kern="1200" dirty="0">
                <a:solidFill>
                  <a:schemeClr val="tx1"/>
                </a:solidFill>
                <a:effectLst/>
                <a:latin typeface="Tahoma" pitchFamily="34" charset="0"/>
                <a:ea typeface="ＭＳ Ｐゴシック" charset="0"/>
                <a:cs typeface="Tahoma" pitchFamily="34" charset="0"/>
              </a:rPr>
              <a:t>-Never lift a heavy object above shoulder level,</a:t>
            </a:r>
            <a:r>
              <a:rPr lang="en-US" sz="1200" b="0" i="0" kern="1200" baseline="0" dirty="0">
                <a:solidFill>
                  <a:schemeClr val="tx1"/>
                </a:solidFill>
                <a:effectLst/>
                <a:latin typeface="Tahoma" pitchFamily="34" charset="0"/>
                <a:ea typeface="ＭＳ Ｐゴシック" charset="0"/>
                <a:cs typeface="Tahoma" pitchFamily="34" charset="0"/>
              </a:rPr>
              <a:t> especially by yourself</a:t>
            </a:r>
            <a:endParaRPr lang="en-US" sz="1200" b="0" i="0" kern="1200" dirty="0">
              <a:solidFill>
                <a:schemeClr val="tx1"/>
              </a:solidFill>
              <a:effectLst/>
              <a:latin typeface="Tahoma" pitchFamily="34" charset="0"/>
              <a:ea typeface="ＭＳ Ｐゴシック" charset="0"/>
              <a:cs typeface="Tahoma" pitchFamily="34" charset="0"/>
            </a:endParaRPr>
          </a:p>
          <a:p>
            <a:pPr lvl="1"/>
            <a:r>
              <a:rPr lang="en-US" sz="1200" b="0" i="0" kern="1200" dirty="0">
                <a:solidFill>
                  <a:schemeClr val="tx1"/>
                </a:solidFill>
                <a:effectLst/>
                <a:latin typeface="Tahoma" pitchFamily="34" charset="0"/>
                <a:ea typeface="ＭＳ Ｐゴシック" charset="0"/>
                <a:cs typeface="Tahoma" pitchFamily="34" charset="0"/>
              </a:rPr>
              <a:t>-Avoid turning or twisting your body while lifting or holding a heavy object.</a:t>
            </a:r>
          </a:p>
          <a:p>
            <a:pPr lvl="1"/>
            <a:endParaRPr lang="en-US" sz="1200" b="0" i="0" kern="1200" dirty="0">
              <a:solidFill>
                <a:schemeClr val="tx1"/>
              </a:solidFill>
              <a:effectLst/>
              <a:latin typeface="Tahoma" pitchFamily="34" charset="0"/>
              <a:ea typeface="ＭＳ Ｐゴシック" charset="0"/>
              <a:cs typeface="Tahoma" pitchFamily="34" charset="0"/>
            </a:endParaRPr>
          </a:p>
          <a:p>
            <a:pPr marL="171450" lvl="0" indent="-171450">
              <a:buFontTx/>
              <a:buChar char="-"/>
            </a:pPr>
            <a:r>
              <a:rPr lang="en-US" sz="1200" b="0" i="0" kern="1200" dirty="0">
                <a:solidFill>
                  <a:schemeClr val="tx1"/>
                </a:solidFill>
                <a:effectLst/>
                <a:latin typeface="Tahoma" pitchFamily="34" charset="0"/>
                <a:ea typeface="ＭＳ Ｐゴシック" charset="0"/>
                <a:cs typeface="Tahoma" pitchFamily="34" charset="0"/>
              </a:rPr>
              <a:t>Then there are the control</a:t>
            </a:r>
            <a:r>
              <a:rPr lang="en-US" sz="1200" b="0" i="0" kern="1200" baseline="0" dirty="0">
                <a:solidFill>
                  <a:schemeClr val="tx1"/>
                </a:solidFill>
                <a:effectLst/>
                <a:latin typeface="Tahoma" pitchFamily="34" charset="0"/>
                <a:ea typeface="ＭＳ Ｐゴシック" charset="0"/>
                <a:cs typeface="Tahoma" pitchFamily="34" charset="0"/>
              </a:rPr>
              <a:t> methods- equipment we discussed in L1 to lift modules to the roof</a:t>
            </a:r>
          </a:p>
          <a:p>
            <a:pPr marL="171450" lvl="0" indent="-171450">
              <a:buFontTx/>
              <a:buChar char="-"/>
            </a:pPr>
            <a:r>
              <a:rPr lang="en-US" sz="1200" b="0" i="0" kern="1200" baseline="0" dirty="0">
                <a:solidFill>
                  <a:schemeClr val="tx1"/>
                </a:solidFill>
                <a:effectLst/>
                <a:latin typeface="Tahoma" pitchFamily="34" charset="0"/>
                <a:ea typeface="ＭＳ Ｐゴシック" charset="0"/>
                <a:cs typeface="Tahoma" pitchFamily="34" charset="0"/>
              </a:rPr>
              <a:t>Use 2 people to carry heavy equipment such as modules whenever possible. This will help to prevent overexertion as well as trips and fall hazards. We’ll get into how to safely carrying and mount modules later in this lesson.</a:t>
            </a:r>
            <a:endParaRPr lang="en-US" sz="1200" b="0" i="0" kern="1200" dirty="0">
              <a:solidFill>
                <a:schemeClr val="tx1"/>
              </a:solidFill>
              <a:effectLst/>
              <a:latin typeface="Tahoma" pitchFamily="34" charset="0"/>
              <a:ea typeface="ＭＳ Ｐゴシック" charset="0"/>
              <a:cs typeface="Tahoma" pitchFamily="34" charset="0"/>
            </a:endParaRPr>
          </a:p>
          <a:p>
            <a:pPr marL="628650" lvl="1" indent="-171450">
              <a:buFontTx/>
              <a:buChar char="-"/>
            </a:pPr>
            <a:endParaRPr lang="en-US" dirty="0"/>
          </a:p>
        </p:txBody>
      </p:sp>
      <p:sp>
        <p:nvSpPr>
          <p:cNvPr id="4" name="Header Placeholder 3"/>
          <p:cNvSpPr>
            <a:spLocks noGrp="1"/>
          </p:cNvSpPr>
          <p:nvPr>
            <p:ph type="hdr" sz="quarter" idx="10"/>
          </p:nvPr>
        </p:nvSpPr>
        <p:spPr/>
        <p:txBody>
          <a:bodyPr/>
          <a:lstStyle/>
          <a:p>
            <a:pPr>
              <a:defRPr/>
            </a:pPr>
            <a:r>
              <a:rPr lang="en-US"/>
              <a:t>&lt;Presentation Title&gt;</a:t>
            </a:r>
          </a:p>
        </p:txBody>
      </p:sp>
      <p:sp>
        <p:nvSpPr>
          <p:cNvPr id="5" name="Slide Number Placeholder 4"/>
          <p:cNvSpPr>
            <a:spLocks noGrp="1"/>
          </p:cNvSpPr>
          <p:nvPr>
            <p:ph type="sldNum" sz="quarter" idx="11"/>
          </p:nvPr>
        </p:nvSpPr>
        <p:spPr/>
        <p:txBody>
          <a:bodyPr/>
          <a:lstStyle/>
          <a:p>
            <a:fld id="{F2044902-878F-B949-9CEA-0806CB61E298}" type="slidenum">
              <a:rPr lang="en-US" smtClean="0"/>
              <a:pPr/>
              <a:t>14</a:t>
            </a:fld>
            <a:endParaRPr lang="en-US"/>
          </a:p>
        </p:txBody>
      </p:sp>
    </p:spTree>
    <p:extLst>
      <p:ext uri="{BB962C8B-B14F-4D97-AF65-F5344CB8AC3E}">
        <p14:creationId xmlns:p14="http://schemas.microsoft.com/office/powerpoint/2010/main" val="7083859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457200"/>
            <a:ext cx="4143375" cy="3108325"/>
          </a:xfrm>
        </p:spPr>
      </p:sp>
      <p:sp>
        <p:nvSpPr>
          <p:cNvPr id="3" name="Notes Placeholder 2"/>
          <p:cNvSpPr>
            <a:spLocks noGrp="1"/>
          </p:cNvSpPr>
          <p:nvPr>
            <p:ph type="body" idx="1"/>
          </p:nvPr>
        </p:nvSpPr>
        <p:spPr/>
        <p:txBody>
          <a:bodyPr/>
          <a:lstStyle/>
          <a:p>
            <a:pPr marL="171450" indent="-171450">
              <a:buFontTx/>
              <a:buChar char="-"/>
            </a:pPr>
            <a:r>
              <a:rPr lang="en-US" dirty="0"/>
              <a:t>Finally, check</a:t>
            </a:r>
            <a:r>
              <a:rPr lang="en-US" baseline="0" dirty="0"/>
              <a:t> installation instructions!</a:t>
            </a:r>
          </a:p>
          <a:p>
            <a:pPr marL="171450" indent="-171450">
              <a:buFontTx/>
              <a:buChar char="-"/>
            </a:pPr>
            <a:r>
              <a:rPr lang="en-US" dirty="0"/>
              <a:t>Manufacturers</a:t>
            </a:r>
            <a:r>
              <a:rPr lang="en-US" baseline="0" dirty="0"/>
              <a:t> will sometimes provide tips on how to to safely manage equipment- here in SMA’s installation manual they point out that this inverter is heavy at 121 pounds; calls out specifically where and how to hold the inverter when mounting it to a wall, recommends a 2-person lift. </a:t>
            </a:r>
            <a:endParaRPr lang="en-US" dirty="0"/>
          </a:p>
        </p:txBody>
      </p:sp>
      <p:sp>
        <p:nvSpPr>
          <p:cNvPr id="4" name="Header Placeholder 3"/>
          <p:cNvSpPr>
            <a:spLocks noGrp="1"/>
          </p:cNvSpPr>
          <p:nvPr>
            <p:ph type="hdr" sz="quarter" idx="10"/>
          </p:nvPr>
        </p:nvSpPr>
        <p:spPr/>
        <p:txBody>
          <a:bodyPr/>
          <a:lstStyle/>
          <a:p>
            <a:pPr>
              <a:defRPr/>
            </a:pPr>
            <a:r>
              <a:rPr lang="en-US"/>
              <a:t>&lt;Presentation Title&gt;</a:t>
            </a:r>
          </a:p>
        </p:txBody>
      </p:sp>
      <p:sp>
        <p:nvSpPr>
          <p:cNvPr id="5" name="Slide Number Placeholder 4"/>
          <p:cNvSpPr>
            <a:spLocks noGrp="1"/>
          </p:cNvSpPr>
          <p:nvPr>
            <p:ph type="sldNum" sz="quarter" idx="11"/>
          </p:nvPr>
        </p:nvSpPr>
        <p:spPr/>
        <p:txBody>
          <a:bodyPr/>
          <a:lstStyle/>
          <a:p>
            <a:fld id="{F2044902-878F-B949-9CEA-0806CB61E298}" type="slidenum">
              <a:rPr lang="en-US" smtClean="0"/>
              <a:pPr/>
              <a:t>15</a:t>
            </a:fld>
            <a:endParaRPr lang="en-US"/>
          </a:p>
        </p:txBody>
      </p:sp>
    </p:spTree>
    <p:extLst>
      <p:ext uri="{BB962C8B-B14F-4D97-AF65-F5344CB8AC3E}">
        <p14:creationId xmlns:p14="http://schemas.microsoft.com/office/powerpoint/2010/main" val="13240734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457200"/>
            <a:ext cx="4143375" cy="3108325"/>
          </a:xfrm>
        </p:spPr>
      </p:sp>
      <p:sp>
        <p:nvSpPr>
          <p:cNvPr id="3" name="Notes Placeholder 2"/>
          <p:cNvSpPr>
            <a:spLocks noGrp="1"/>
          </p:cNvSpPr>
          <p:nvPr>
            <p:ph type="body" idx="1"/>
          </p:nvPr>
        </p:nvSpPr>
        <p:spPr/>
        <p:txBody>
          <a:bodyPr/>
          <a:lstStyle/>
          <a:p>
            <a:r>
              <a:rPr lang="en-US" dirty="0"/>
              <a:t>- There are slips, trips, and fall hazards when working on a roof</a:t>
            </a:r>
          </a:p>
          <a:p>
            <a:r>
              <a:rPr lang="en-US" dirty="0"/>
              <a:t>-Slips are when a contaminant</a:t>
            </a:r>
            <a:r>
              <a:rPr lang="en-US" baseline="0" dirty="0"/>
              <a:t> (water, ice, moss, mud, etc.) covers a walking or climbing surface and causes it to become treacherous. SO be careful when working in inclement weather!</a:t>
            </a:r>
          </a:p>
          <a:p>
            <a:pPr lvl="1"/>
            <a:r>
              <a:rPr lang="en-US" baseline="0" dirty="0"/>
              <a:t>-Your employer should perhaps call off the job if you’ve got an install on a metal roof in the rain- it’s a giant slide! But, it’s also up to you to recognize when something isn’t safe and speak up.</a:t>
            </a:r>
          </a:p>
          <a:p>
            <a:pPr lvl="1"/>
            <a:r>
              <a:rPr lang="en-US" baseline="0" dirty="0"/>
              <a:t>- Beware of north-facing roofs (here in the northern hemisphere)- often have moss build up, greater shingle damage.</a:t>
            </a:r>
          </a:p>
          <a:p>
            <a:r>
              <a:rPr lang="en-US" baseline="0" dirty="0"/>
              <a:t>	</a:t>
            </a:r>
          </a:p>
          <a:p>
            <a:r>
              <a:rPr lang="en-US" baseline="0" dirty="0"/>
              <a:t>-Trips are when a person’s foot contacts unexpected obstacles, causing a loss of balance. On a PV installation, there can be all sorts of things up on the roof- equipment and tools that you’re working with, safety gear like lifelines can cause a hazard because round things roll!, and also fixed objects like skylights or vents, then there’s other people on the roof that you can bump into or presumably both people are using fall protection so you can have moving lifelines</a:t>
            </a:r>
          </a:p>
          <a:p>
            <a:endParaRPr lang="en-US" baseline="0" dirty="0"/>
          </a:p>
          <a:p>
            <a:r>
              <a:rPr lang="en-US" baseline="0" dirty="0"/>
              <a:t>-Falls result from a loss of balance. You can fall off a ladder, off a roof, off scaffolding, through a skylight, etc. </a:t>
            </a:r>
            <a:endParaRPr lang="en-US" dirty="0"/>
          </a:p>
        </p:txBody>
      </p:sp>
      <p:sp>
        <p:nvSpPr>
          <p:cNvPr id="4" name="Header Placeholder 3"/>
          <p:cNvSpPr>
            <a:spLocks noGrp="1"/>
          </p:cNvSpPr>
          <p:nvPr>
            <p:ph type="hdr" sz="quarter" idx="10"/>
          </p:nvPr>
        </p:nvSpPr>
        <p:spPr/>
        <p:txBody>
          <a:bodyPr/>
          <a:lstStyle/>
          <a:p>
            <a:pPr>
              <a:defRPr/>
            </a:pPr>
            <a:r>
              <a:rPr lang="en-US"/>
              <a:t>&lt;Presentation Title&gt;</a:t>
            </a:r>
          </a:p>
        </p:txBody>
      </p:sp>
      <p:sp>
        <p:nvSpPr>
          <p:cNvPr id="5" name="Slide Number Placeholder 4"/>
          <p:cNvSpPr>
            <a:spLocks noGrp="1"/>
          </p:cNvSpPr>
          <p:nvPr>
            <p:ph type="sldNum" sz="quarter" idx="11"/>
          </p:nvPr>
        </p:nvSpPr>
        <p:spPr/>
        <p:txBody>
          <a:bodyPr/>
          <a:lstStyle/>
          <a:p>
            <a:fld id="{F2044902-878F-B949-9CEA-0806CB61E298}" type="slidenum">
              <a:rPr lang="en-US" smtClean="0"/>
              <a:pPr/>
              <a:t>16</a:t>
            </a:fld>
            <a:endParaRPr lang="en-US"/>
          </a:p>
        </p:txBody>
      </p:sp>
    </p:spTree>
    <p:extLst>
      <p:ext uri="{BB962C8B-B14F-4D97-AF65-F5344CB8AC3E}">
        <p14:creationId xmlns:p14="http://schemas.microsoft.com/office/powerpoint/2010/main" val="4451426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457200"/>
            <a:ext cx="4143375" cy="3108325"/>
          </a:xfrm>
        </p:spPr>
      </p:sp>
      <p:sp>
        <p:nvSpPr>
          <p:cNvPr id="3" name="Notes Placeholder 2"/>
          <p:cNvSpPr>
            <a:spLocks noGrp="1"/>
          </p:cNvSpPr>
          <p:nvPr>
            <p:ph type="body" idx="1"/>
          </p:nvPr>
        </p:nvSpPr>
        <p:spPr/>
        <p:txBody>
          <a:bodyPr/>
          <a:lstStyle/>
          <a:p>
            <a:pPr marL="171450" indent="-171450">
              <a:buFontTx/>
              <a:buChar char="-"/>
            </a:pPr>
            <a:r>
              <a:rPr lang="en-US" dirty="0"/>
              <a:t>So what can you do- well remember, the first step</a:t>
            </a:r>
            <a:r>
              <a:rPr lang="en-US" baseline="0" dirty="0"/>
              <a:t> is to always eliminate hazards- keep your work site clean and organized, secure tools. This will help with efficiency.</a:t>
            </a:r>
          </a:p>
          <a:p>
            <a:pPr marL="171450" indent="-171450">
              <a:buFontTx/>
              <a:buChar char="-"/>
            </a:pPr>
            <a:r>
              <a:rPr lang="en-US" baseline="0" dirty="0"/>
              <a:t>Also consider the weather and roof surface- avoid wet metal roofs, wear appropriate footwear</a:t>
            </a:r>
          </a:p>
          <a:p>
            <a:pPr marL="171450" indent="-171450">
              <a:buFontTx/>
              <a:buChar char="-"/>
            </a:pPr>
            <a:endParaRPr lang="en-US" baseline="0" dirty="0"/>
          </a:p>
          <a:p>
            <a:pPr marL="171450" indent="-171450">
              <a:buFontTx/>
              <a:buChar char="-"/>
            </a:pPr>
            <a:r>
              <a:rPr lang="en-US" baseline="0" dirty="0"/>
              <a:t>Then there are engineering controls like skylight covers and toe boards that can help control the hazard</a:t>
            </a:r>
          </a:p>
          <a:p>
            <a:pPr marL="171450" indent="-171450">
              <a:buFontTx/>
              <a:buChar char="-"/>
            </a:pPr>
            <a:r>
              <a:rPr lang="en-US" baseline="0" dirty="0"/>
              <a:t>And then safe work practices-  be aware of your surroundings, don’t walk backwards, communicate with co-workers</a:t>
            </a:r>
          </a:p>
          <a:p>
            <a:pPr marL="171450" indent="-171450">
              <a:buFontTx/>
              <a:buChar char="-"/>
            </a:pPr>
            <a:endParaRPr lang="en-US" baseline="0" dirty="0"/>
          </a:p>
          <a:p>
            <a:pPr marL="171450" indent="-171450">
              <a:buFontTx/>
              <a:buChar char="-"/>
            </a:pPr>
            <a:r>
              <a:rPr lang="en-US" baseline="0" dirty="0"/>
              <a:t>And then there’s your PPE- the last line of defense. Remember from the intro lesson that PPE is totally necessary but it’s your least effective form of hazard control effectiveness. </a:t>
            </a:r>
            <a:endParaRPr lang="en-US" dirty="0"/>
          </a:p>
        </p:txBody>
      </p:sp>
      <p:sp>
        <p:nvSpPr>
          <p:cNvPr id="4" name="Header Placeholder 3"/>
          <p:cNvSpPr>
            <a:spLocks noGrp="1"/>
          </p:cNvSpPr>
          <p:nvPr>
            <p:ph type="hdr" sz="quarter" idx="10"/>
          </p:nvPr>
        </p:nvSpPr>
        <p:spPr/>
        <p:txBody>
          <a:bodyPr/>
          <a:lstStyle/>
          <a:p>
            <a:pPr>
              <a:defRPr/>
            </a:pPr>
            <a:r>
              <a:rPr lang="en-US"/>
              <a:t>&lt;Presentation Title&gt;</a:t>
            </a:r>
          </a:p>
        </p:txBody>
      </p:sp>
      <p:sp>
        <p:nvSpPr>
          <p:cNvPr id="5" name="Slide Number Placeholder 4"/>
          <p:cNvSpPr>
            <a:spLocks noGrp="1"/>
          </p:cNvSpPr>
          <p:nvPr>
            <p:ph type="sldNum" sz="quarter" idx="11"/>
          </p:nvPr>
        </p:nvSpPr>
        <p:spPr/>
        <p:txBody>
          <a:bodyPr/>
          <a:lstStyle/>
          <a:p>
            <a:fld id="{F2044902-878F-B949-9CEA-0806CB61E298}" type="slidenum">
              <a:rPr lang="en-US" smtClean="0"/>
              <a:pPr/>
              <a:t>17</a:t>
            </a:fld>
            <a:endParaRPr lang="en-US"/>
          </a:p>
        </p:txBody>
      </p:sp>
    </p:spTree>
    <p:extLst>
      <p:ext uri="{BB962C8B-B14F-4D97-AF65-F5344CB8AC3E}">
        <p14:creationId xmlns:p14="http://schemas.microsoft.com/office/powerpoint/2010/main" val="17846978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457200"/>
            <a:ext cx="4143375" cy="3108325"/>
          </a:xfrm>
        </p:spPr>
      </p:sp>
      <p:sp>
        <p:nvSpPr>
          <p:cNvPr id="3" name="Notes Placeholder 2"/>
          <p:cNvSpPr>
            <a:spLocks noGrp="1"/>
          </p:cNvSpPr>
          <p:nvPr>
            <p:ph type="body" idx="1"/>
          </p:nvPr>
        </p:nvSpPr>
        <p:spPr/>
        <p:txBody>
          <a:bodyPr/>
          <a:lstStyle/>
          <a:p>
            <a:pPr marL="171450" indent="-171450">
              <a:buFontTx/>
              <a:buChar char="-"/>
            </a:pPr>
            <a:r>
              <a:rPr lang="en-US" dirty="0"/>
              <a:t>On a PV installation site, there’s also the hazard</a:t>
            </a:r>
            <a:r>
              <a:rPr lang="en-US" baseline="0" dirty="0"/>
              <a:t> of being struck by something- a flying object like aluminum particles when you’re cutting rails; something falling off the roof; something swinging like a rail, or struck by another person that might be tripping or falling, or you just aren’t paying attention and you run into each other.</a:t>
            </a:r>
          </a:p>
          <a:p>
            <a:pPr marL="171450" indent="-171450">
              <a:buFontTx/>
              <a:buChar char="-"/>
            </a:pPr>
            <a:endParaRPr lang="en-US" baseline="0" dirty="0"/>
          </a:p>
          <a:p>
            <a:pPr marL="171450" indent="-171450">
              <a:buFontTx/>
              <a:buChar char="-"/>
            </a:pPr>
            <a:r>
              <a:rPr lang="en-US" baseline="0" dirty="0"/>
              <a:t>You can also get caught in or between or under an object, this includes getting hazards of lifting equipment like a crane, or getting your sleeve caught in a drill if you’re not paying attention, getting your hand caught under a module, etc.</a:t>
            </a:r>
            <a:endParaRPr lang="en-US" dirty="0"/>
          </a:p>
        </p:txBody>
      </p:sp>
      <p:sp>
        <p:nvSpPr>
          <p:cNvPr id="4" name="Header Placeholder 3"/>
          <p:cNvSpPr>
            <a:spLocks noGrp="1"/>
          </p:cNvSpPr>
          <p:nvPr>
            <p:ph type="hdr" sz="quarter" idx="10"/>
          </p:nvPr>
        </p:nvSpPr>
        <p:spPr/>
        <p:txBody>
          <a:bodyPr/>
          <a:lstStyle/>
          <a:p>
            <a:pPr>
              <a:defRPr/>
            </a:pPr>
            <a:r>
              <a:rPr lang="en-US"/>
              <a:t>&lt;Presentation Title&gt;</a:t>
            </a:r>
          </a:p>
        </p:txBody>
      </p:sp>
      <p:sp>
        <p:nvSpPr>
          <p:cNvPr id="5" name="Slide Number Placeholder 4"/>
          <p:cNvSpPr>
            <a:spLocks noGrp="1"/>
          </p:cNvSpPr>
          <p:nvPr>
            <p:ph type="sldNum" sz="quarter" idx="11"/>
          </p:nvPr>
        </p:nvSpPr>
        <p:spPr/>
        <p:txBody>
          <a:bodyPr/>
          <a:lstStyle/>
          <a:p>
            <a:fld id="{F2044902-878F-B949-9CEA-0806CB61E298}" type="slidenum">
              <a:rPr lang="en-US" smtClean="0"/>
              <a:pPr/>
              <a:t>18</a:t>
            </a:fld>
            <a:endParaRPr lang="en-US"/>
          </a:p>
        </p:txBody>
      </p:sp>
    </p:spTree>
    <p:extLst>
      <p:ext uri="{BB962C8B-B14F-4D97-AF65-F5344CB8AC3E}">
        <p14:creationId xmlns:p14="http://schemas.microsoft.com/office/powerpoint/2010/main" val="18584532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457200"/>
            <a:ext cx="4143375" cy="3108325"/>
          </a:xfrm>
        </p:spPr>
      </p:sp>
      <p:sp>
        <p:nvSpPr>
          <p:cNvPr id="3" name="Notes Placeholder 2"/>
          <p:cNvSpPr>
            <a:spLocks noGrp="1"/>
          </p:cNvSpPr>
          <p:nvPr>
            <p:ph type="body" idx="1"/>
          </p:nvPr>
        </p:nvSpPr>
        <p:spPr/>
        <p:txBody>
          <a:bodyPr/>
          <a:lstStyle/>
          <a:p>
            <a:pPr marL="171450" indent="-171450">
              <a:buFontTx/>
              <a:buChar char="-"/>
            </a:pPr>
            <a:r>
              <a:rPr lang="en-US" dirty="0"/>
              <a:t>What can you do to eliminate</a:t>
            </a:r>
            <a:r>
              <a:rPr lang="en-US" baseline="0" dirty="0"/>
              <a:t> or mitigate this struck by falling object hazard?</a:t>
            </a:r>
          </a:p>
          <a:p>
            <a:pPr marL="171450" indent="-171450">
              <a:buFontTx/>
              <a:buChar char="-"/>
            </a:pPr>
            <a:r>
              <a:rPr lang="en-US" baseline="0" dirty="0"/>
              <a:t>So first step- eliminate the hazards from above (we’ll talk more about managing parts on a roof later in this presentation). </a:t>
            </a:r>
          </a:p>
          <a:p>
            <a:pPr marL="171450" indent="-171450">
              <a:buFontTx/>
              <a:buChar char="-"/>
            </a:pPr>
            <a:endParaRPr lang="en-US" baseline="0" dirty="0"/>
          </a:p>
          <a:p>
            <a:pPr marL="171450" marR="0" indent="-171450" algn="l" defTabSz="914400" rtl="0" eaLnBrk="0" fontAlgn="base" latinLnBrk="0" hangingPunct="0">
              <a:lnSpc>
                <a:spcPct val="100000"/>
              </a:lnSpc>
              <a:spcBef>
                <a:spcPct val="0"/>
              </a:spcBef>
              <a:spcAft>
                <a:spcPct val="0"/>
              </a:spcAft>
              <a:buClrTx/>
              <a:buSzTx/>
              <a:buFontTx/>
              <a:buChar char="-"/>
              <a:tabLst/>
              <a:defRPr/>
            </a:pPr>
            <a:r>
              <a:rPr lang="en-US" baseline="0" dirty="0"/>
              <a:t>Then, you can take control measures like establishing restricted access zones with barricades, caution tape, cones, etc. You can also erect a canopy structure to work underneath (also provides some shade). </a:t>
            </a:r>
            <a:r>
              <a:rPr lang="en-US" dirty="0"/>
              <a:t>On</a:t>
            </a:r>
            <a:r>
              <a:rPr lang="en-US" baseline="0" dirty="0"/>
              <a:t> every roof-mounted PV job site, there’s pretty much always people down below- homeowner, your own crew doing ground preparation, conduit runs, BOS, etc. Can notify homeowner or tenants of potential hazards from above.</a:t>
            </a:r>
          </a:p>
          <a:p>
            <a:pPr marL="171450" indent="-171450">
              <a:buFontTx/>
              <a:buChar char="-"/>
            </a:pPr>
            <a:endParaRPr lang="en-US" baseline="0" dirty="0"/>
          </a:p>
          <a:p>
            <a:pPr marL="171450" indent="-171450">
              <a:buFontTx/>
              <a:buChar char="-"/>
            </a:pPr>
            <a:r>
              <a:rPr lang="en-US" baseline="0" dirty="0"/>
              <a:t>Finally, you can wear hard hats, safety glasses that are rated to protect against falling objects</a:t>
            </a:r>
            <a:endParaRPr lang="en-US" dirty="0"/>
          </a:p>
        </p:txBody>
      </p:sp>
      <p:sp>
        <p:nvSpPr>
          <p:cNvPr id="4" name="Header Placeholder 3"/>
          <p:cNvSpPr>
            <a:spLocks noGrp="1"/>
          </p:cNvSpPr>
          <p:nvPr>
            <p:ph type="hdr" sz="quarter" idx="10"/>
          </p:nvPr>
        </p:nvSpPr>
        <p:spPr/>
        <p:txBody>
          <a:bodyPr/>
          <a:lstStyle/>
          <a:p>
            <a:pPr>
              <a:defRPr/>
            </a:pPr>
            <a:r>
              <a:rPr lang="en-US"/>
              <a:t>&lt;Presentation Title&gt;</a:t>
            </a:r>
          </a:p>
        </p:txBody>
      </p:sp>
      <p:sp>
        <p:nvSpPr>
          <p:cNvPr id="5" name="Slide Number Placeholder 4"/>
          <p:cNvSpPr>
            <a:spLocks noGrp="1"/>
          </p:cNvSpPr>
          <p:nvPr>
            <p:ph type="sldNum" sz="quarter" idx="11"/>
          </p:nvPr>
        </p:nvSpPr>
        <p:spPr/>
        <p:txBody>
          <a:bodyPr/>
          <a:lstStyle/>
          <a:p>
            <a:fld id="{F2044902-878F-B949-9CEA-0806CB61E298}" type="slidenum">
              <a:rPr lang="en-US" smtClean="0"/>
              <a:pPr/>
              <a:t>19</a:t>
            </a:fld>
            <a:endParaRPr lang="en-US"/>
          </a:p>
        </p:txBody>
      </p:sp>
    </p:spTree>
    <p:extLst>
      <p:ext uri="{BB962C8B-B14F-4D97-AF65-F5344CB8AC3E}">
        <p14:creationId xmlns:p14="http://schemas.microsoft.com/office/powerpoint/2010/main" val="8922863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457200"/>
            <a:ext cx="4143375" cy="3108325"/>
          </a:xfrm>
        </p:spPr>
      </p:sp>
      <p:sp>
        <p:nvSpPr>
          <p:cNvPr id="3" name="Notes Placeholder 2"/>
          <p:cNvSpPr>
            <a:spLocks noGrp="1"/>
          </p:cNvSpPr>
          <p:nvPr>
            <p:ph type="body" idx="1"/>
          </p:nvPr>
        </p:nvSpPr>
        <p:spPr/>
        <p:txBody>
          <a:bodyPr/>
          <a:lstStyle/>
          <a:p>
            <a:pPr marL="0" indent="0">
              <a:buFontTx/>
              <a:buNone/>
            </a:pPr>
            <a:r>
              <a:rPr lang="en-US" dirty="0"/>
              <a:t>Ok so let’s check out the learning objectives</a:t>
            </a:r>
            <a:r>
              <a:rPr lang="en-US" baseline="0" dirty="0"/>
              <a:t> for this lesson. At the end of this lesson, students should be able to:</a:t>
            </a:r>
            <a:endParaRPr lang="en-US" dirty="0"/>
          </a:p>
          <a:p>
            <a:pPr marL="171450" indent="-171450">
              <a:buFont typeface="Arial" charset="0"/>
              <a:buChar char="•"/>
            </a:pPr>
            <a:r>
              <a:rPr lang="en-US" baseline="0" dirty="0"/>
              <a:t>Identify common hazards that workers are exposed to when installing PV mounting equipment on a sloped roof</a:t>
            </a:r>
            <a:endParaRPr lang="en-US" u="sng" baseline="0" dirty="0"/>
          </a:p>
          <a:p>
            <a:pPr marL="171450" indent="-171450">
              <a:buFont typeface="Arial" charset="0"/>
              <a:buChar char="•"/>
            </a:pPr>
            <a:r>
              <a:rPr lang="en-US" baseline="0" dirty="0"/>
              <a:t>Determine safe working practices- what are the actions that you, your employer, your co-workers can do to minimize, or control, some of these hazards</a:t>
            </a:r>
          </a:p>
          <a:p>
            <a:pPr marL="171450" indent="-171450">
              <a:buFont typeface="Arial" charset="0"/>
              <a:buChar char="•"/>
            </a:pPr>
            <a:r>
              <a:rPr lang="en-US" baseline="0" dirty="0"/>
              <a:t>Then we’ll dive even further in to hazards unique to PV installations- describe ways to manage equipment (from flashings to rails to modules), tools (tape measures, wrenches, drills), and small parts (hardware- lag bolts, mid/end clips, etc.) on a sloped roof</a:t>
            </a:r>
          </a:p>
          <a:p>
            <a:pPr marL="171450" indent="-171450">
              <a:buFont typeface="Arial" charset="0"/>
              <a:buChar char="•"/>
            </a:pPr>
            <a:r>
              <a:rPr lang="en-US" baseline="0" dirty="0"/>
              <a:t>Talk about not only safety requirements but also best practices for working safely and efficiently- not everything in this lesson is necessarily an OSHA requirement</a:t>
            </a:r>
          </a:p>
          <a:p>
            <a:pPr marL="171450" indent="-171450">
              <a:buFont typeface="Arial" charset="0"/>
              <a:buChar char="•"/>
            </a:pPr>
            <a:r>
              <a:rPr lang="en-US" baseline="0" dirty="0"/>
              <a:t>Finally, students will be able to identify safe methods for handling and mounting PV modules on a roof. </a:t>
            </a:r>
          </a:p>
          <a:p>
            <a:pPr marL="171450" indent="-171450">
              <a:buFont typeface="Arial" charset="0"/>
              <a:buChar char="•"/>
            </a:pPr>
            <a:r>
              <a:rPr lang="en-US" baseline="0" dirty="0"/>
              <a:t>Note: </a:t>
            </a:r>
            <a:r>
              <a:rPr lang="en-US" dirty="0"/>
              <a:t>Focus is on rail-based,</a:t>
            </a:r>
            <a:r>
              <a:rPr lang="en-US" baseline="0" dirty="0"/>
              <a:t> roof-mounted (sloped) PV installations, primarily residential.</a:t>
            </a:r>
          </a:p>
        </p:txBody>
      </p:sp>
      <p:sp>
        <p:nvSpPr>
          <p:cNvPr id="4" name="Header Placeholder 3"/>
          <p:cNvSpPr>
            <a:spLocks noGrp="1"/>
          </p:cNvSpPr>
          <p:nvPr>
            <p:ph type="hdr" sz="quarter" idx="10"/>
          </p:nvPr>
        </p:nvSpPr>
        <p:spPr/>
        <p:txBody>
          <a:bodyPr/>
          <a:lstStyle/>
          <a:p>
            <a:pPr>
              <a:defRPr/>
            </a:pPr>
            <a:r>
              <a:rPr lang="en-US"/>
              <a:t>&lt;Presentation Title&gt;</a:t>
            </a:r>
          </a:p>
        </p:txBody>
      </p:sp>
      <p:sp>
        <p:nvSpPr>
          <p:cNvPr id="5" name="Slide Number Placeholder 4"/>
          <p:cNvSpPr>
            <a:spLocks noGrp="1"/>
          </p:cNvSpPr>
          <p:nvPr>
            <p:ph type="sldNum" sz="quarter" idx="11"/>
          </p:nvPr>
        </p:nvSpPr>
        <p:spPr/>
        <p:txBody>
          <a:bodyPr/>
          <a:lstStyle/>
          <a:p>
            <a:fld id="{F2044902-878F-B949-9CEA-0806CB61E298}" type="slidenum">
              <a:rPr lang="en-US" smtClean="0"/>
              <a:pPr/>
              <a:t>2</a:t>
            </a:fld>
            <a:endParaRPr lang="en-US"/>
          </a:p>
        </p:txBody>
      </p:sp>
    </p:spTree>
    <p:extLst>
      <p:ext uri="{BB962C8B-B14F-4D97-AF65-F5344CB8AC3E}">
        <p14:creationId xmlns:p14="http://schemas.microsoft.com/office/powerpoint/2010/main" val="15055310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457200"/>
            <a:ext cx="4143375" cy="3108325"/>
          </a:xfrm>
        </p:spPr>
      </p:sp>
      <p:sp>
        <p:nvSpPr>
          <p:cNvPr id="3" name="Notes Placeholder 2"/>
          <p:cNvSpPr>
            <a:spLocks noGrp="1"/>
          </p:cNvSpPr>
          <p:nvPr>
            <p:ph type="body" idx="1"/>
          </p:nvPr>
        </p:nvSpPr>
        <p:spPr/>
        <p:txBody>
          <a:bodyPr/>
          <a:lstStyle/>
          <a:p>
            <a:r>
              <a:rPr lang="en-US" dirty="0"/>
              <a:t>-</a:t>
            </a:r>
            <a:r>
              <a:rPr lang="en-US" baseline="0" dirty="0"/>
              <a:t> One other thing to point out- stacking a large number of unsecured modules is actually an OSHA violation- 1926.250 states that all materials must be stacked, racked, blocked, interlocked, or otherwise secured to prevent sliding, falling, or collapse- which could certainly lead to injury or equipment damage</a:t>
            </a:r>
            <a:endParaRPr lang="en-US" dirty="0"/>
          </a:p>
        </p:txBody>
      </p:sp>
      <p:sp>
        <p:nvSpPr>
          <p:cNvPr id="4" name="Header Placeholder 3"/>
          <p:cNvSpPr>
            <a:spLocks noGrp="1"/>
          </p:cNvSpPr>
          <p:nvPr>
            <p:ph type="hdr" sz="quarter" idx="10"/>
          </p:nvPr>
        </p:nvSpPr>
        <p:spPr/>
        <p:txBody>
          <a:bodyPr/>
          <a:lstStyle/>
          <a:p>
            <a:pPr>
              <a:defRPr/>
            </a:pPr>
            <a:r>
              <a:rPr lang="en-US"/>
              <a:t>&lt;Presentation Title&gt;</a:t>
            </a:r>
          </a:p>
        </p:txBody>
      </p:sp>
      <p:sp>
        <p:nvSpPr>
          <p:cNvPr id="5" name="Slide Number Placeholder 4"/>
          <p:cNvSpPr>
            <a:spLocks noGrp="1"/>
          </p:cNvSpPr>
          <p:nvPr>
            <p:ph type="sldNum" sz="quarter" idx="11"/>
          </p:nvPr>
        </p:nvSpPr>
        <p:spPr/>
        <p:txBody>
          <a:bodyPr/>
          <a:lstStyle/>
          <a:p>
            <a:fld id="{F2044902-878F-B949-9CEA-0806CB61E298}" type="slidenum">
              <a:rPr lang="en-US" smtClean="0"/>
              <a:pPr/>
              <a:t>20</a:t>
            </a:fld>
            <a:endParaRPr lang="en-US"/>
          </a:p>
        </p:txBody>
      </p:sp>
    </p:spTree>
    <p:extLst>
      <p:ext uri="{BB962C8B-B14F-4D97-AF65-F5344CB8AC3E}">
        <p14:creationId xmlns:p14="http://schemas.microsoft.com/office/powerpoint/2010/main" val="6398571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457200"/>
            <a:ext cx="4143375" cy="3108325"/>
          </a:xfrm>
        </p:spPr>
      </p:sp>
      <p:sp>
        <p:nvSpPr>
          <p:cNvPr id="3" name="Notes Placeholder 2"/>
          <p:cNvSpPr>
            <a:spLocks noGrp="1"/>
          </p:cNvSpPr>
          <p:nvPr>
            <p:ph type="body" idx="1"/>
          </p:nvPr>
        </p:nvSpPr>
        <p:spPr/>
        <p:txBody>
          <a:bodyPr/>
          <a:lstStyle/>
          <a:p>
            <a:r>
              <a:rPr lang="en-US" dirty="0"/>
              <a:t>-Now let’s take a look at</a:t>
            </a:r>
            <a:r>
              <a:rPr lang="en-US" baseline="0" dirty="0"/>
              <a:t> some personal protective equipment which may be worn during a PV installation- most of standards cited in this section are from 1926 Subpart E, section on Personal Protective and Live Saving Equipment</a:t>
            </a:r>
          </a:p>
          <a:p>
            <a:pPr marL="171450" indent="-171450">
              <a:buFontTx/>
              <a:buChar char="-"/>
            </a:pPr>
            <a:r>
              <a:rPr lang="en-US" dirty="0"/>
              <a:t>Remember,</a:t>
            </a:r>
            <a:r>
              <a:rPr lang="en-US" baseline="0" dirty="0"/>
              <a:t> first identify and eliminate or control hazards as much as possible</a:t>
            </a:r>
          </a:p>
          <a:p>
            <a:pPr marL="171450" indent="-171450">
              <a:buFontTx/>
              <a:buChar char="-"/>
            </a:pPr>
            <a:endParaRPr lang="en-US" baseline="0" dirty="0"/>
          </a:p>
          <a:p>
            <a:r>
              <a:rPr lang="en-US" baseline="0" dirty="0"/>
              <a:t>-</a:t>
            </a:r>
            <a:r>
              <a:rPr lang="en-US" dirty="0"/>
              <a:t>PPE</a:t>
            </a:r>
            <a:r>
              <a:rPr lang="en-US" baseline="0" dirty="0"/>
              <a:t> is your last line of defense- purpose of PPE is to protect workers from injuries resulting from physical, electrical, or mechanical hazards</a:t>
            </a:r>
          </a:p>
          <a:p>
            <a:r>
              <a:rPr lang="en-US" baseline="0" dirty="0"/>
              <a:t>-Employees must be trained in the use and care of PPE</a:t>
            </a:r>
            <a:endParaRPr lang="en-US" dirty="0"/>
          </a:p>
          <a:p>
            <a:r>
              <a:rPr lang="en-US" dirty="0"/>
              <a:t>-Ther</a:t>
            </a:r>
            <a:r>
              <a:rPr lang="en-US" baseline="0" dirty="0"/>
              <a:t>e are a lot of different levels of PPE, depending on the work you’re doing. Examples include</a:t>
            </a:r>
            <a:r>
              <a:rPr lang="mr-IN" baseline="0" dirty="0"/>
              <a:t>…</a:t>
            </a:r>
            <a:r>
              <a:rPr lang="en-US" baseline="0" dirty="0"/>
              <a:t>.</a:t>
            </a:r>
          </a:p>
          <a:p>
            <a:endParaRPr lang="en-US" baseline="0" dirty="0"/>
          </a:p>
          <a:p>
            <a:r>
              <a:rPr lang="en-US" baseline="0" dirty="0"/>
              <a:t>- Next let’s dive deeper into some of PPE listed here</a:t>
            </a:r>
          </a:p>
          <a:p>
            <a:pPr marL="171450" indent="-171450">
              <a:buFontTx/>
              <a:buChar char="-"/>
            </a:pPr>
            <a:endParaRPr lang="en-US" baseline="0" dirty="0"/>
          </a:p>
          <a:p>
            <a:pPr marL="171450" indent="-171450">
              <a:buFontTx/>
              <a:buChar char="-"/>
            </a:pPr>
            <a:endParaRPr lang="en-US" dirty="0"/>
          </a:p>
        </p:txBody>
      </p:sp>
      <p:sp>
        <p:nvSpPr>
          <p:cNvPr id="4" name="Header Placeholder 3"/>
          <p:cNvSpPr>
            <a:spLocks noGrp="1"/>
          </p:cNvSpPr>
          <p:nvPr>
            <p:ph type="hdr" sz="quarter" idx="10"/>
          </p:nvPr>
        </p:nvSpPr>
        <p:spPr/>
        <p:txBody>
          <a:bodyPr/>
          <a:lstStyle/>
          <a:p>
            <a:pPr>
              <a:defRPr/>
            </a:pPr>
            <a:r>
              <a:rPr lang="en-US"/>
              <a:t>&lt;Presentation Title&gt;</a:t>
            </a:r>
          </a:p>
        </p:txBody>
      </p:sp>
      <p:sp>
        <p:nvSpPr>
          <p:cNvPr id="5" name="Slide Number Placeholder 4"/>
          <p:cNvSpPr>
            <a:spLocks noGrp="1"/>
          </p:cNvSpPr>
          <p:nvPr>
            <p:ph type="sldNum" sz="quarter" idx="11"/>
          </p:nvPr>
        </p:nvSpPr>
        <p:spPr/>
        <p:txBody>
          <a:bodyPr/>
          <a:lstStyle/>
          <a:p>
            <a:fld id="{F2044902-878F-B949-9CEA-0806CB61E298}" type="slidenum">
              <a:rPr lang="en-US" smtClean="0"/>
              <a:pPr/>
              <a:t>21</a:t>
            </a:fld>
            <a:endParaRPr lang="en-US"/>
          </a:p>
        </p:txBody>
      </p:sp>
    </p:spTree>
    <p:extLst>
      <p:ext uri="{BB962C8B-B14F-4D97-AF65-F5344CB8AC3E}">
        <p14:creationId xmlns:p14="http://schemas.microsoft.com/office/powerpoint/2010/main" val="5710211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457200"/>
            <a:ext cx="4143375" cy="3108325"/>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0"/>
              </a:spcBef>
              <a:spcAft>
                <a:spcPct val="0"/>
              </a:spcAft>
              <a:buClrTx/>
              <a:buSzTx/>
              <a:buFontTx/>
              <a:buNone/>
              <a:tabLst/>
              <a:defRPr/>
            </a:pPr>
            <a:r>
              <a:rPr lang="en-US" sz="1200" kern="1200" dirty="0">
                <a:solidFill>
                  <a:schemeClr val="tx1"/>
                </a:solidFill>
                <a:effectLst/>
                <a:latin typeface="Tahoma" pitchFamily="34" charset="0"/>
                <a:ea typeface="ＭＳ Ｐゴシック" charset="0"/>
                <a:cs typeface="Tahoma" pitchFamily="34" charset="0"/>
              </a:rPr>
              <a:t>-OSHA requires that many categories of PPE meet or be equivalent to standards developed by the American National Standards Institute (ANSI). ANSI has been preparing safety standards since the 1920s, when the first safety standard was approved to protect the heads and eyes of industrial workers. </a:t>
            </a:r>
            <a:endParaRPr lang="en-US" dirty="0"/>
          </a:p>
          <a:p>
            <a:r>
              <a:rPr lang="en-US" dirty="0"/>
              <a:t>- Here we have eye</a:t>
            </a:r>
            <a:r>
              <a:rPr lang="en-US" baseline="0" dirty="0"/>
              <a:t> protection- </a:t>
            </a:r>
            <a:r>
              <a:rPr lang="en-US" dirty="0"/>
              <a:t>Ordinary</a:t>
            </a:r>
            <a:r>
              <a:rPr lang="en-US" baseline="0" dirty="0"/>
              <a:t> glasses do not provide proper protection. Per ANSI standards, eye </a:t>
            </a:r>
            <a:r>
              <a:rPr lang="en-US" baseline="0" dirty="0" err="1"/>
              <a:t>proteciont</a:t>
            </a:r>
            <a:r>
              <a:rPr lang="en-US" baseline="0" dirty="0"/>
              <a:t> must protect against specific hazards, fit and be reasonably comfortable, provide unrestricted vision and movement, and be durable, impact resistant, and cleanable</a:t>
            </a:r>
            <a:endParaRPr lang="en-US" dirty="0"/>
          </a:p>
          <a:p>
            <a:r>
              <a:rPr lang="en-US" dirty="0"/>
              <a:t>-Safety spectacles</a:t>
            </a:r>
            <a:r>
              <a:rPr lang="en-US" baseline="0" dirty="0"/>
              <a:t> are typically made of plastic or metal, have impact-resistant lenses, side shields available</a:t>
            </a:r>
          </a:p>
          <a:p>
            <a:r>
              <a:rPr lang="en-US" baseline="0" dirty="0"/>
              <a:t>-Safety goggles </a:t>
            </a:r>
            <a:r>
              <a:rPr lang="en-US" sz="1200" kern="1200" dirty="0">
                <a:solidFill>
                  <a:schemeClr val="tx1"/>
                </a:solidFill>
                <a:effectLst/>
                <a:latin typeface="Tahoma" pitchFamily="34" charset="0"/>
                <a:ea typeface="ＭＳ Ｐゴシック" charset="0"/>
                <a:cs typeface="Tahoma" pitchFamily="34" charset="0"/>
              </a:rPr>
              <a:t>completely cover the eyes, eye sockets and the facial area immediately surrounding the eyes and provide protection from impact, dust and splashes. Some goggles will fit over corrective lenses. </a:t>
            </a:r>
          </a:p>
          <a:p>
            <a:r>
              <a:rPr lang="en-US" sz="1200" kern="1200" dirty="0">
                <a:solidFill>
                  <a:schemeClr val="tx1"/>
                </a:solidFill>
                <a:effectLst/>
                <a:latin typeface="Tahoma" pitchFamily="34" charset="0"/>
                <a:ea typeface="ＭＳ Ｐゴシック" charset="0"/>
                <a:cs typeface="Tahoma" pitchFamily="34" charset="0"/>
              </a:rPr>
              <a:t>- Remember, standard eye glasses or sunglasses do not provide proper protection</a:t>
            </a:r>
            <a:endParaRPr lang="en-US" dirty="0"/>
          </a:p>
          <a:p>
            <a:endParaRPr lang="en-US" dirty="0"/>
          </a:p>
        </p:txBody>
      </p:sp>
      <p:sp>
        <p:nvSpPr>
          <p:cNvPr id="4" name="Header Placeholder 3"/>
          <p:cNvSpPr>
            <a:spLocks noGrp="1"/>
          </p:cNvSpPr>
          <p:nvPr>
            <p:ph type="hdr" sz="quarter" idx="10"/>
          </p:nvPr>
        </p:nvSpPr>
        <p:spPr/>
        <p:txBody>
          <a:bodyPr/>
          <a:lstStyle/>
          <a:p>
            <a:pPr>
              <a:defRPr/>
            </a:pPr>
            <a:r>
              <a:rPr lang="en-US"/>
              <a:t>&lt;Presentation Title&gt;</a:t>
            </a:r>
          </a:p>
        </p:txBody>
      </p:sp>
      <p:sp>
        <p:nvSpPr>
          <p:cNvPr id="5" name="Slide Number Placeholder 4"/>
          <p:cNvSpPr>
            <a:spLocks noGrp="1"/>
          </p:cNvSpPr>
          <p:nvPr>
            <p:ph type="sldNum" sz="quarter" idx="11"/>
          </p:nvPr>
        </p:nvSpPr>
        <p:spPr/>
        <p:txBody>
          <a:bodyPr/>
          <a:lstStyle/>
          <a:p>
            <a:fld id="{F2044902-878F-B949-9CEA-0806CB61E298}" type="slidenum">
              <a:rPr lang="en-US" smtClean="0"/>
              <a:pPr/>
              <a:t>22</a:t>
            </a:fld>
            <a:endParaRPr lang="en-US"/>
          </a:p>
        </p:txBody>
      </p:sp>
    </p:spTree>
    <p:extLst>
      <p:ext uri="{BB962C8B-B14F-4D97-AF65-F5344CB8AC3E}">
        <p14:creationId xmlns:p14="http://schemas.microsoft.com/office/powerpoint/2010/main" val="4536500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457200"/>
            <a:ext cx="4143375" cy="3108325"/>
          </a:xfrm>
        </p:spPr>
      </p:sp>
      <p:sp>
        <p:nvSpPr>
          <p:cNvPr id="3" name="Notes Placeholder 2"/>
          <p:cNvSpPr>
            <a:spLocks noGrp="1"/>
          </p:cNvSpPr>
          <p:nvPr>
            <p:ph type="body" idx="1"/>
          </p:nvPr>
        </p:nvSpPr>
        <p:spPr/>
        <p:txBody>
          <a:bodyPr>
            <a:normAutofit fontScale="92500" lnSpcReduction="10000"/>
          </a:bodyPr>
          <a:lstStyle/>
          <a:p>
            <a:pPr marL="171450" indent="-171450">
              <a:buFontTx/>
              <a:buChar char="-"/>
            </a:pPr>
            <a:r>
              <a:rPr lang="en-US" dirty="0"/>
              <a:t>It’s a good idea to wear a hard hard</a:t>
            </a:r>
            <a:r>
              <a:rPr lang="en-US" baseline="0" dirty="0"/>
              <a:t> during all phases of a PV installation; hard hats not only protect from falling or fixed objects, but depending on the rating can also protect against electrical hazards like an overhead power line. </a:t>
            </a:r>
          </a:p>
          <a:p>
            <a:pPr marL="171450" indent="-171450">
              <a:buFontTx/>
              <a:buChar char="-"/>
            </a:pPr>
            <a:endParaRPr lang="en-US" baseline="0" dirty="0"/>
          </a:p>
          <a:p>
            <a:pPr marL="171450" indent="-171450">
              <a:buFontTx/>
              <a:buChar char="-"/>
            </a:pPr>
            <a:r>
              <a:rPr lang="en-US" baseline="0" dirty="0"/>
              <a:t>ANSI ratings for both type and class of hard hat:</a:t>
            </a:r>
          </a:p>
          <a:p>
            <a:r>
              <a:rPr lang="en-US" sz="1200" b="1" i="0" kern="1200" dirty="0">
                <a:solidFill>
                  <a:schemeClr val="tx1"/>
                </a:solidFill>
                <a:effectLst/>
                <a:latin typeface="Tahoma" pitchFamily="34" charset="0"/>
                <a:ea typeface="ＭＳ Ｐゴシック" charset="0"/>
                <a:cs typeface="Tahoma" pitchFamily="34" charset="0"/>
              </a:rPr>
              <a:t>Hard Hat Types: </a:t>
            </a:r>
            <a:r>
              <a:rPr lang="en-US" sz="1200" b="0" i="0" kern="1200" dirty="0">
                <a:solidFill>
                  <a:schemeClr val="tx1"/>
                </a:solidFill>
                <a:effectLst/>
                <a:latin typeface="Tahoma" pitchFamily="34" charset="0"/>
                <a:ea typeface="ＭＳ Ｐゴシック" charset="0"/>
                <a:cs typeface="Tahoma" pitchFamily="34" charset="0"/>
              </a:rPr>
              <a:t>The two types of hard hats are defined by the area of the head that is protected.</a:t>
            </a:r>
          </a:p>
          <a:p>
            <a:r>
              <a:rPr lang="en-US" sz="1200" b="0" i="0" kern="1200" dirty="0">
                <a:solidFill>
                  <a:schemeClr val="tx1"/>
                </a:solidFill>
                <a:effectLst/>
                <a:latin typeface="Tahoma" pitchFamily="34" charset="0"/>
                <a:ea typeface="ＭＳ Ｐゴシック" charset="0"/>
                <a:cs typeface="Tahoma" pitchFamily="34" charset="0"/>
              </a:rPr>
              <a:t>Type I offers protection to the top of the head and is commonly used in the United States</a:t>
            </a:r>
          </a:p>
          <a:p>
            <a:r>
              <a:rPr lang="en-US" sz="1200" b="0" i="0" kern="1200" dirty="0">
                <a:solidFill>
                  <a:schemeClr val="tx1"/>
                </a:solidFill>
                <a:effectLst/>
                <a:latin typeface="Tahoma" pitchFamily="34" charset="0"/>
                <a:ea typeface="ＭＳ Ｐゴシック" charset="0"/>
                <a:cs typeface="Tahoma" pitchFamily="34" charset="0"/>
              </a:rPr>
              <a:t>Type II offers protection to the top and sides of the head and is commonly used in Europe</a:t>
            </a:r>
          </a:p>
          <a:p>
            <a:r>
              <a:rPr lang="en-US" sz="1200" b="1" i="0" kern="1200" dirty="0">
                <a:solidFill>
                  <a:schemeClr val="tx1"/>
                </a:solidFill>
                <a:effectLst/>
                <a:latin typeface="Tahoma" pitchFamily="34" charset="0"/>
                <a:ea typeface="ＭＳ Ｐゴシック" charset="0"/>
                <a:cs typeface="Tahoma" pitchFamily="34" charset="0"/>
              </a:rPr>
              <a:t>Hard Hat Classes: </a:t>
            </a:r>
            <a:r>
              <a:rPr lang="en-US" sz="1200" b="0" i="0" kern="1200" dirty="0">
                <a:solidFill>
                  <a:schemeClr val="tx1"/>
                </a:solidFill>
                <a:effectLst/>
                <a:latin typeface="Tahoma" pitchFamily="34" charset="0"/>
                <a:ea typeface="ＭＳ Ｐゴシック" charset="0"/>
                <a:cs typeface="Tahoma" pitchFamily="34" charset="0"/>
              </a:rPr>
              <a:t>The three classes are based on the level of protection they provide from electrical hazards.</a:t>
            </a:r>
          </a:p>
          <a:p>
            <a:r>
              <a:rPr lang="en-US" sz="1200" b="0" i="0" kern="1200" dirty="0">
                <a:solidFill>
                  <a:schemeClr val="tx1"/>
                </a:solidFill>
                <a:effectLst/>
                <a:latin typeface="Tahoma" pitchFamily="34" charset="0"/>
                <a:ea typeface="ＭＳ Ｐゴシック" charset="0"/>
                <a:cs typeface="Tahoma" pitchFamily="34" charset="0"/>
              </a:rPr>
              <a:t>Class G (General) hard hats are rated for 2,200 volts</a:t>
            </a:r>
          </a:p>
          <a:p>
            <a:r>
              <a:rPr lang="en-US" sz="1200" b="0" i="0" kern="1200" dirty="0">
                <a:solidFill>
                  <a:schemeClr val="tx1"/>
                </a:solidFill>
                <a:effectLst/>
                <a:latin typeface="Tahoma" pitchFamily="34" charset="0"/>
                <a:ea typeface="ＭＳ Ｐゴシック" charset="0"/>
                <a:cs typeface="Tahoma" pitchFamily="34" charset="0"/>
              </a:rPr>
              <a:t>Class E (Electrical) hard hats are rated for 20,000 volts</a:t>
            </a:r>
          </a:p>
          <a:p>
            <a:r>
              <a:rPr lang="en-US" sz="1200" b="0" i="0" kern="1200" dirty="0">
                <a:solidFill>
                  <a:schemeClr val="tx1"/>
                </a:solidFill>
                <a:effectLst/>
                <a:latin typeface="Tahoma" pitchFamily="34" charset="0"/>
                <a:ea typeface="ＭＳ Ｐゴシック" charset="0"/>
                <a:cs typeface="Tahoma" pitchFamily="34" charset="0"/>
              </a:rPr>
              <a:t>Class C (Conductive) hard hats do not offer electrical protection</a:t>
            </a:r>
          </a:p>
          <a:p>
            <a:endParaRPr lang="en-US" sz="1200" b="0" i="0" kern="1200" dirty="0">
              <a:solidFill>
                <a:schemeClr val="tx1"/>
              </a:solidFill>
              <a:effectLst/>
              <a:latin typeface="Tahoma" pitchFamily="34" charset="0"/>
              <a:ea typeface="ＭＳ Ｐゴシック" charset="0"/>
              <a:cs typeface="Tahoma" pitchFamily="34" charset="0"/>
            </a:endParaRPr>
          </a:p>
          <a:p>
            <a:r>
              <a:rPr lang="en-US" sz="1200" b="0" i="0" kern="1200" dirty="0">
                <a:solidFill>
                  <a:schemeClr val="tx1"/>
                </a:solidFill>
                <a:effectLst/>
                <a:latin typeface="Tahoma" pitchFamily="34" charset="0"/>
                <a:ea typeface="ＭＳ Ｐゴシック" charset="0"/>
                <a:cs typeface="Tahoma" pitchFamily="34" charset="0"/>
              </a:rPr>
              <a:t>-Class E hard hats not only protect</a:t>
            </a:r>
            <a:r>
              <a:rPr lang="en-US" sz="1200" b="0" i="0" kern="1200" baseline="0" dirty="0">
                <a:solidFill>
                  <a:schemeClr val="tx1"/>
                </a:solidFill>
                <a:effectLst/>
                <a:latin typeface="Tahoma" pitchFamily="34" charset="0"/>
                <a:ea typeface="ＭＳ Ｐゴシック" charset="0"/>
                <a:cs typeface="Tahoma" pitchFamily="34" charset="0"/>
              </a:rPr>
              <a:t> from impact and penetration from falling objects, also provide high-voltage shock and burn protection</a:t>
            </a:r>
          </a:p>
          <a:p>
            <a:endParaRPr lang="en-US" sz="1200" b="0" i="0" kern="1200" baseline="0" dirty="0">
              <a:solidFill>
                <a:schemeClr val="tx1"/>
              </a:solidFill>
              <a:effectLst/>
              <a:latin typeface="Tahoma" pitchFamily="34" charset="0"/>
              <a:ea typeface="ＭＳ Ｐゴシック" charset="0"/>
              <a:cs typeface="Tahoma" pitchFamily="34" charset="0"/>
            </a:endParaRPr>
          </a:p>
          <a:p>
            <a:r>
              <a:rPr lang="en-US" sz="1200" b="0" i="0" kern="1200" baseline="0" dirty="0">
                <a:solidFill>
                  <a:schemeClr val="tx1"/>
                </a:solidFill>
                <a:effectLst/>
                <a:latin typeface="Tahoma" pitchFamily="34" charset="0"/>
                <a:ea typeface="ＭＳ Ｐゴシック" charset="0"/>
                <a:cs typeface="Tahoma" pitchFamily="34" charset="0"/>
              </a:rPr>
              <a:t>-Here you can see an example of a hard hat label specifying that it is a type 1, class E hardhat</a:t>
            </a:r>
            <a:r>
              <a:rPr lang="en-US" dirty="0"/>
              <a:t/>
            </a:r>
            <a:br>
              <a:rPr lang="en-US" dirty="0"/>
            </a:br>
            <a:r>
              <a:rPr lang="en-US" dirty="0"/>
              <a:t>-One other thing to</a:t>
            </a:r>
            <a:r>
              <a:rPr lang="en-US" baseline="0" dirty="0"/>
              <a:t> note- </a:t>
            </a:r>
            <a:r>
              <a:rPr lang="en-US" sz="1200" b="0" i="0" kern="1200" baseline="0" dirty="0">
                <a:solidFill>
                  <a:schemeClr val="tx1"/>
                </a:solidFill>
                <a:effectLst/>
                <a:latin typeface="Tahoma" pitchFamily="34" charset="0"/>
                <a:ea typeface="ＭＳ Ｐゴシック" charset="0"/>
                <a:cs typeface="Tahoma" pitchFamily="34" charset="0"/>
              </a:rPr>
              <a:t>h</a:t>
            </a:r>
            <a:r>
              <a:rPr lang="en-US" sz="1200" b="0" i="0" kern="1200" dirty="0">
                <a:solidFill>
                  <a:schemeClr val="tx1"/>
                </a:solidFill>
                <a:effectLst/>
                <a:latin typeface="Tahoma" pitchFamily="34" charset="0"/>
                <a:ea typeface="ＭＳ Ｐゴシック" charset="0"/>
                <a:cs typeface="Tahoma" pitchFamily="34" charset="0"/>
              </a:rPr>
              <a:t>ard hats must be replaced if they show signs of damage (dents, cracks, penetration, or fatigue due to rough treatment). It is essential to inspect hard hats each time they are used. In addition to visual inspections, another way to test a hard hat is to grasp it in two hands and apply force by squeezing the hat. If you hear creaking or other unusual sounds, it is time to replace the hard hat.</a:t>
            </a:r>
          </a:p>
          <a:p>
            <a:r>
              <a:rPr lang="en-US" sz="1200" b="0" i="0" kern="1200" dirty="0">
                <a:solidFill>
                  <a:schemeClr val="tx1"/>
                </a:solidFill>
                <a:effectLst/>
                <a:latin typeface="Tahoma" pitchFamily="34" charset="0"/>
                <a:ea typeface="ＭＳ Ｐゴシック" charset="0"/>
                <a:cs typeface="Tahoma" pitchFamily="34" charset="0"/>
              </a:rPr>
              <a:t>-While OSHA has no specific provision for an expiration date, manufacturers are allowed to determine if their equipment expires on a specific calendar date. In lieu of an expiration date, a generally accepted rule is to replace the support strap yearly and to replace the hard hat every five years. Harsh chemicals and extreme temperatures can make a hard hat degrade more quickly-</a:t>
            </a:r>
            <a:r>
              <a:rPr lang="en-US" sz="1200" b="0" i="0" kern="1200" baseline="0" dirty="0">
                <a:solidFill>
                  <a:schemeClr val="tx1"/>
                </a:solidFill>
                <a:effectLst/>
                <a:latin typeface="Tahoma" pitchFamily="34" charset="0"/>
                <a:ea typeface="ＭＳ Ｐゴシック" charset="0"/>
                <a:cs typeface="Tahoma" pitchFamily="34" charset="0"/>
              </a:rPr>
              <a:t> something for solar installers to consider. </a:t>
            </a:r>
            <a:r>
              <a:rPr lang="en-US" sz="1200" b="0" i="0" kern="1200" dirty="0">
                <a:solidFill>
                  <a:schemeClr val="tx1"/>
                </a:solidFill>
                <a:effectLst/>
                <a:latin typeface="Tahoma" pitchFamily="34" charset="0"/>
                <a:ea typeface="ＭＳ Ｐゴシック" charset="0"/>
                <a:cs typeface="Tahoma" pitchFamily="34" charset="0"/>
              </a:rPr>
              <a:t>Be sure to check with the manufacturer for guidelines on hard hat replacement and maintenance.</a:t>
            </a:r>
          </a:p>
          <a:p>
            <a:r>
              <a:rPr lang="en-US" dirty="0"/>
              <a:t/>
            </a:r>
            <a:br>
              <a:rPr lang="en-US" dirty="0"/>
            </a:br>
            <a:endParaRPr lang="en-US" dirty="0"/>
          </a:p>
        </p:txBody>
      </p:sp>
      <p:sp>
        <p:nvSpPr>
          <p:cNvPr id="4" name="Header Placeholder 3"/>
          <p:cNvSpPr>
            <a:spLocks noGrp="1"/>
          </p:cNvSpPr>
          <p:nvPr>
            <p:ph type="hdr" sz="quarter" idx="10"/>
          </p:nvPr>
        </p:nvSpPr>
        <p:spPr/>
        <p:txBody>
          <a:bodyPr/>
          <a:lstStyle/>
          <a:p>
            <a:pPr>
              <a:defRPr/>
            </a:pPr>
            <a:r>
              <a:rPr lang="en-US"/>
              <a:t>&lt;Presentation Title&gt;</a:t>
            </a:r>
          </a:p>
        </p:txBody>
      </p:sp>
      <p:sp>
        <p:nvSpPr>
          <p:cNvPr id="5" name="Slide Number Placeholder 4"/>
          <p:cNvSpPr>
            <a:spLocks noGrp="1"/>
          </p:cNvSpPr>
          <p:nvPr>
            <p:ph type="sldNum" sz="quarter" idx="11"/>
          </p:nvPr>
        </p:nvSpPr>
        <p:spPr/>
        <p:txBody>
          <a:bodyPr/>
          <a:lstStyle/>
          <a:p>
            <a:fld id="{F2044902-878F-B949-9CEA-0806CB61E298}" type="slidenum">
              <a:rPr lang="en-US" smtClean="0"/>
              <a:pPr/>
              <a:t>23</a:t>
            </a:fld>
            <a:endParaRPr lang="en-US"/>
          </a:p>
        </p:txBody>
      </p:sp>
    </p:spTree>
    <p:extLst>
      <p:ext uri="{BB962C8B-B14F-4D97-AF65-F5344CB8AC3E}">
        <p14:creationId xmlns:p14="http://schemas.microsoft.com/office/powerpoint/2010/main" val="9421195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457200"/>
            <a:ext cx="4143375" cy="3108325"/>
          </a:xfrm>
        </p:spPr>
      </p:sp>
      <p:sp>
        <p:nvSpPr>
          <p:cNvPr id="3" name="Notes Placeholder 2"/>
          <p:cNvSpPr>
            <a:spLocks noGrp="1"/>
          </p:cNvSpPr>
          <p:nvPr>
            <p:ph type="body" idx="1"/>
          </p:nvPr>
        </p:nvSpPr>
        <p:spPr/>
        <p:txBody>
          <a:bodyPr/>
          <a:lstStyle/>
          <a:p>
            <a:r>
              <a:rPr lang="en-US" dirty="0"/>
              <a:t>-Shown in the first picture</a:t>
            </a:r>
            <a:r>
              <a:rPr lang="en-US" baseline="0" dirty="0"/>
              <a:t> are nitrile gloves, commonly used by PV installers. They allow for good mobility and dexterity, provide some protection against sharp objects and abrasive surfaces, but do not be fooled- they don’t provide protection against electrical hazards.</a:t>
            </a:r>
          </a:p>
          <a:p>
            <a:endParaRPr lang="en-US" baseline="0" dirty="0"/>
          </a:p>
          <a:p>
            <a:pPr marL="171450" indent="-171450">
              <a:buFontTx/>
              <a:buChar char="-"/>
            </a:pPr>
            <a:r>
              <a:rPr lang="en-US" baseline="0" dirty="0"/>
              <a:t>To provide electrical safety, you need something entirely different- insulating rubber gloves, which are classified by the level of voltage and protection they provide. Leather protector gloves worn over the top to provide mechanical protection. </a:t>
            </a:r>
          </a:p>
          <a:p>
            <a:pPr marL="171450" indent="-171450">
              <a:buFontTx/>
              <a:buChar char="-"/>
            </a:pPr>
            <a:r>
              <a:rPr lang="en-US" baseline="0" dirty="0"/>
              <a:t>More on electrical safety gear in the PV electric safety course!! (we just want to be sure you recognize the difference here)</a:t>
            </a:r>
            <a:endParaRPr lang="en-US" dirty="0"/>
          </a:p>
          <a:p>
            <a:pPr marL="0" marR="0" indent="0" algn="l" defTabSz="914400" rtl="0" eaLnBrk="0" fontAlgn="base" latinLnBrk="0" hangingPunct="0">
              <a:lnSpc>
                <a:spcPct val="100000"/>
              </a:lnSpc>
              <a:spcBef>
                <a:spcPct val="0"/>
              </a:spcBef>
              <a:spcAft>
                <a:spcPct val="0"/>
              </a:spcAft>
              <a:buClrTx/>
              <a:buSzTx/>
              <a:buFontTx/>
              <a:buNone/>
              <a:tabLst/>
              <a:defRPr/>
            </a:pPr>
            <a:r>
              <a:rPr lang="en-US" sz="1200" b="0" i="0" kern="1200" dirty="0">
                <a:solidFill>
                  <a:schemeClr val="tx1"/>
                </a:solidFill>
                <a:effectLst/>
                <a:latin typeface="Tahoma" pitchFamily="34" charset="0"/>
                <a:ea typeface="ＭＳ Ｐゴシック" charset="0"/>
                <a:cs typeface="Tahoma" pitchFamily="34" charset="0"/>
              </a:rPr>
              <a:t>-</a:t>
            </a:r>
            <a:r>
              <a:rPr lang="en-US" sz="1200" b="0" i="0" kern="1200" baseline="0" dirty="0">
                <a:solidFill>
                  <a:schemeClr val="tx1"/>
                </a:solidFill>
                <a:effectLst/>
                <a:latin typeface="Tahoma" pitchFamily="34" charset="0"/>
                <a:ea typeface="ＭＳ Ｐゴシック" charset="0"/>
                <a:cs typeface="Tahoma" pitchFamily="34" charset="0"/>
              </a:rPr>
              <a:t> </a:t>
            </a:r>
            <a:r>
              <a:rPr lang="en-US" sz="1200" b="0" i="0" kern="1200" dirty="0">
                <a:solidFill>
                  <a:schemeClr val="tx1"/>
                </a:solidFill>
                <a:effectLst/>
                <a:latin typeface="Tahoma" pitchFamily="34" charset="0"/>
                <a:ea typeface="ＭＳ Ｐゴシック" charset="0"/>
                <a:cs typeface="Tahoma" pitchFamily="34" charset="0"/>
              </a:rPr>
              <a:t>Rubber insulating equipment meeting the</a:t>
            </a:r>
            <a:r>
              <a:rPr lang="en-US" sz="1200" b="0" i="0" kern="1200" baseline="0" dirty="0">
                <a:solidFill>
                  <a:schemeClr val="tx1"/>
                </a:solidFill>
                <a:effectLst/>
                <a:latin typeface="Tahoma" pitchFamily="34" charset="0"/>
                <a:ea typeface="ＭＳ Ｐゴシック" charset="0"/>
                <a:cs typeface="Tahoma" pitchFamily="34" charset="0"/>
              </a:rPr>
              <a:t> </a:t>
            </a:r>
            <a:r>
              <a:rPr lang="en-US" sz="1200" b="0" i="0" kern="1200" dirty="0">
                <a:solidFill>
                  <a:schemeClr val="tx1"/>
                </a:solidFill>
                <a:effectLst/>
                <a:latin typeface="Tahoma" pitchFamily="34" charset="0"/>
                <a:ea typeface="ＭＳ Ｐゴシック" charset="0"/>
                <a:cs typeface="Tahoma" pitchFamily="34" charset="0"/>
              </a:rPr>
              <a:t>American Society for Testing and Materials (ASTM) D120-09, </a:t>
            </a:r>
            <a:r>
              <a:rPr lang="en-US" sz="1200" b="0" i="1" kern="1200" dirty="0">
                <a:solidFill>
                  <a:schemeClr val="tx1"/>
                </a:solidFill>
                <a:effectLst/>
                <a:latin typeface="Tahoma" pitchFamily="34" charset="0"/>
                <a:ea typeface="ＭＳ Ｐゴシック" charset="0"/>
                <a:cs typeface="Tahoma" pitchFamily="34" charset="0"/>
              </a:rPr>
              <a:t>Standard Specification for Rubber Insulating Gloves</a:t>
            </a:r>
            <a:r>
              <a:rPr lang="en-US" sz="1200" b="0" i="0" kern="1200" dirty="0">
                <a:solidFill>
                  <a:schemeClr val="tx1"/>
                </a:solidFill>
                <a:effectLst/>
                <a:latin typeface="Tahoma" pitchFamily="34" charset="0"/>
                <a:ea typeface="ＭＳ Ｐゴシック" charset="0"/>
                <a:cs typeface="Tahoma" pitchFamily="34" charset="0"/>
              </a:rPr>
              <a:t>.</a:t>
            </a:r>
          </a:p>
          <a:p>
            <a:r>
              <a:rPr lang="en-US" sz="1200" b="0" i="0" kern="1200" dirty="0">
                <a:solidFill>
                  <a:schemeClr val="tx1"/>
                </a:solidFill>
                <a:effectLst/>
                <a:latin typeface="Tahoma" pitchFamily="34" charset="0"/>
                <a:ea typeface="ＭＳ Ｐゴシック" charset="0"/>
                <a:cs typeface="Tahoma" pitchFamily="34" charset="0"/>
              </a:rPr>
              <a:t>national consensus standards is deemed to be in compliance with the OSHA</a:t>
            </a:r>
            <a:r>
              <a:rPr lang="en-US" sz="1200" b="0" i="0" kern="1200" baseline="0" dirty="0">
                <a:solidFill>
                  <a:schemeClr val="tx1"/>
                </a:solidFill>
                <a:effectLst/>
                <a:latin typeface="Tahoma" pitchFamily="34" charset="0"/>
                <a:ea typeface="ＭＳ Ｐゴシック" charset="0"/>
                <a:cs typeface="Tahoma" pitchFamily="34" charset="0"/>
              </a:rPr>
              <a:t> performance </a:t>
            </a:r>
            <a:r>
              <a:rPr lang="en-US" sz="1200" b="0" i="0" kern="1200" baseline="0" dirty="0" err="1">
                <a:solidFill>
                  <a:schemeClr val="tx1"/>
                </a:solidFill>
                <a:effectLst/>
                <a:latin typeface="Tahoma" pitchFamily="34" charset="0"/>
                <a:ea typeface="ＭＳ Ｐゴシック" charset="0"/>
                <a:cs typeface="Tahoma" pitchFamily="34" charset="0"/>
              </a:rPr>
              <a:t>requirments</a:t>
            </a:r>
            <a:endParaRPr lang="en-US" sz="1200" b="0" i="0" kern="1200" dirty="0">
              <a:solidFill>
                <a:schemeClr val="tx1"/>
              </a:solidFill>
              <a:effectLst/>
              <a:latin typeface="Tahoma" pitchFamily="34" charset="0"/>
              <a:ea typeface="ＭＳ Ｐゴシック" charset="0"/>
              <a:cs typeface="Tahoma" pitchFamily="34" charset="0"/>
            </a:endParaRPr>
          </a:p>
          <a:p>
            <a:endParaRPr lang="en-US" sz="1200" b="0" i="0" kern="1200" dirty="0">
              <a:solidFill>
                <a:schemeClr val="tx1"/>
              </a:solidFill>
              <a:effectLst/>
              <a:latin typeface="Tahoma" pitchFamily="34" charset="0"/>
              <a:ea typeface="ＭＳ Ｐゴシック" charset="0"/>
              <a:cs typeface="Tahoma" pitchFamily="34" charset="0"/>
            </a:endParaRPr>
          </a:p>
          <a:p>
            <a:endParaRPr lang="en-US" dirty="0"/>
          </a:p>
        </p:txBody>
      </p:sp>
      <p:sp>
        <p:nvSpPr>
          <p:cNvPr id="4" name="Header Placeholder 3"/>
          <p:cNvSpPr>
            <a:spLocks noGrp="1"/>
          </p:cNvSpPr>
          <p:nvPr>
            <p:ph type="hdr" sz="quarter" idx="10"/>
          </p:nvPr>
        </p:nvSpPr>
        <p:spPr/>
        <p:txBody>
          <a:bodyPr/>
          <a:lstStyle/>
          <a:p>
            <a:pPr>
              <a:defRPr/>
            </a:pPr>
            <a:r>
              <a:rPr lang="en-US"/>
              <a:t>&lt;Presentation Title&gt;</a:t>
            </a:r>
          </a:p>
        </p:txBody>
      </p:sp>
      <p:sp>
        <p:nvSpPr>
          <p:cNvPr id="5" name="Slide Number Placeholder 4"/>
          <p:cNvSpPr>
            <a:spLocks noGrp="1"/>
          </p:cNvSpPr>
          <p:nvPr>
            <p:ph type="sldNum" sz="quarter" idx="11"/>
          </p:nvPr>
        </p:nvSpPr>
        <p:spPr/>
        <p:txBody>
          <a:bodyPr/>
          <a:lstStyle/>
          <a:p>
            <a:fld id="{F2044902-878F-B949-9CEA-0806CB61E298}" type="slidenum">
              <a:rPr lang="en-US" smtClean="0"/>
              <a:pPr/>
              <a:t>24</a:t>
            </a:fld>
            <a:endParaRPr lang="en-US"/>
          </a:p>
        </p:txBody>
      </p:sp>
    </p:spTree>
    <p:extLst>
      <p:ext uri="{BB962C8B-B14F-4D97-AF65-F5344CB8AC3E}">
        <p14:creationId xmlns:p14="http://schemas.microsoft.com/office/powerpoint/2010/main" val="19469996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457200"/>
            <a:ext cx="4143375" cy="3108325"/>
          </a:xfrm>
        </p:spPr>
      </p:sp>
      <p:sp>
        <p:nvSpPr>
          <p:cNvPr id="3" name="Notes Placeholder 2"/>
          <p:cNvSpPr>
            <a:spLocks noGrp="1"/>
          </p:cNvSpPr>
          <p:nvPr>
            <p:ph type="body" idx="1"/>
          </p:nvPr>
        </p:nvSpPr>
        <p:spPr/>
        <p:txBody>
          <a:bodyPr/>
          <a:lstStyle/>
          <a:p>
            <a:pPr marL="171450" indent="-171450">
              <a:buFontTx/>
              <a:buChar char="-"/>
            </a:pPr>
            <a:r>
              <a:rPr lang="en-US" dirty="0"/>
              <a:t>If attic access is available, it’s likely </a:t>
            </a:r>
            <a:r>
              <a:rPr lang="en-US" baseline="0" dirty="0"/>
              <a:t>that solar installers will access it. Might just be for a short time to gather structural information- rafter size, spacing, etc. Or could be for a longer period of time- to do structural upgrades, run conduit</a:t>
            </a:r>
          </a:p>
          <a:p>
            <a:pPr marL="171450" indent="-171450">
              <a:buFontTx/>
              <a:buChar char="-"/>
            </a:pPr>
            <a:endParaRPr lang="en-US" baseline="0" dirty="0"/>
          </a:p>
          <a:p>
            <a:pPr marL="171450" indent="-171450">
              <a:buFontTx/>
              <a:buChar char="-"/>
            </a:pPr>
            <a:r>
              <a:rPr lang="en-US" baseline="0" dirty="0"/>
              <a:t>There’s lots of hazards that can exist in an attic space</a:t>
            </a:r>
            <a:r>
              <a:rPr lang="mr-IN" baseline="0" dirty="0"/>
              <a:t>…</a:t>
            </a:r>
            <a:r>
              <a:rPr lang="en-US" baseline="0" dirty="0"/>
              <a:t>(list)</a:t>
            </a:r>
          </a:p>
          <a:p>
            <a:pPr marL="171450" indent="-171450">
              <a:buFontTx/>
              <a:buChar char="-"/>
            </a:pPr>
            <a:endParaRPr lang="en-US" baseline="0" dirty="0"/>
          </a:p>
          <a:p>
            <a:pPr marL="171450" indent="-171450">
              <a:buFontTx/>
              <a:buChar char="-"/>
            </a:pPr>
            <a:r>
              <a:rPr lang="en-US" baseline="0" dirty="0"/>
              <a:t>Really important to minimize any time spent in the attic (certainly take breaks if working in there for a long time); wear proper PPE</a:t>
            </a:r>
          </a:p>
          <a:p>
            <a:pPr marL="171450" indent="-171450">
              <a:buFontTx/>
              <a:buChar char="-"/>
            </a:pPr>
            <a:r>
              <a:rPr lang="en-US" dirty="0"/>
              <a:t>When work requires a respirator, the employer needs to provide a respiratory protection program that includes medical evaluations, fit testing, and training for respirator use.</a:t>
            </a:r>
          </a:p>
          <a:p>
            <a:pPr marL="171450" indent="-171450">
              <a:buFontTx/>
              <a:buChar char="-"/>
            </a:pPr>
            <a:r>
              <a:rPr lang="en-US" dirty="0"/>
              <a:t>Much more PPE is required to</a:t>
            </a:r>
            <a:r>
              <a:rPr lang="en-US" baseline="0" dirty="0"/>
              <a:t> work safely around asbestos and certain molds</a:t>
            </a:r>
            <a:endParaRPr lang="en-US" dirty="0"/>
          </a:p>
        </p:txBody>
      </p:sp>
      <p:sp>
        <p:nvSpPr>
          <p:cNvPr id="4" name="Header Placeholder 3"/>
          <p:cNvSpPr>
            <a:spLocks noGrp="1"/>
          </p:cNvSpPr>
          <p:nvPr>
            <p:ph type="hdr" sz="quarter" idx="10"/>
          </p:nvPr>
        </p:nvSpPr>
        <p:spPr/>
        <p:txBody>
          <a:bodyPr/>
          <a:lstStyle/>
          <a:p>
            <a:pPr>
              <a:defRPr/>
            </a:pPr>
            <a:r>
              <a:rPr lang="en-US"/>
              <a:t>&lt;Presentation Title&gt;</a:t>
            </a:r>
          </a:p>
        </p:txBody>
      </p:sp>
      <p:sp>
        <p:nvSpPr>
          <p:cNvPr id="5" name="Slide Number Placeholder 4"/>
          <p:cNvSpPr>
            <a:spLocks noGrp="1"/>
          </p:cNvSpPr>
          <p:nvPr>
            <p:ph type="sldNum" sz="quarter" idx="11"/>
          </p:nvPr>
        </p:nvSpPr>
        <p:spPr/>
        <p:txBody>
          <a:bodyPr/>
          <a:lstStyle/>
          <a:p>
            <a:fld id="{F2044902-878F-B949-9CEA-0806CB61E298}" type="slidenum">
              <a:rPr lang="en-US" smtClean="0"/>
              <a:pPr/>
              <a:t>25</a:t>
            </a:fld>
            <a:endParaRPr lang="en-US"/>
          </a:p>
        </p:txBody>
      </p:sp>
    </p:spTree>
    <p:extLst>
      <p:ext uri="{BB962C8B-B14F-4D97-AF65-F5344CB8AC3E}">
        <p14:creationId xmlns:p14="http://schemas.microsoft.com/office/powerpoint/2010/main" val="5812945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457200"/>
            <a:ext cx="4143375" cy="3108325"/>
          </a:xfrm>
        </p:spPr>
      </p:sp>
      <p:sp>
        <p:nvSpPr>
          <p:cNvPr id="3" name="Notes Placeholder 2"/>
          <p:cNvSpPr>
            <a:spLocks noGrp="1"/>
          </p:cNvSpPr>
          <p:nvPr>
            <p:ph type="body" idx="1"/>
          </p:nvPr>
        </p:nvSpPr>
        <p:spPr/>
        <p:txBody>
          <a:bodyPr/>
          <a:lstStyle/>
          <a:p>
            <a:r>
              <a:rPr lang="en-US" baseline="0" dirty="0"/>
              <a:t>-Now that we’ve described some of the hazards that may exist during racking and mounting work, let’s walk through the basic steps of an installation and identify where some of the hazards may be present: (list)</a:t>
            </a:r>
          </a:p>
          <a:p>
            <a:r>
              <a:rPr lang="en-US" baseline="0" dirty="0"/>
              <a:t>-As we go, we’ll talk about not only safety requirements but also best practices for working safety and efficiently</a:t>
            </a:r>
          </a:p>
          <a:p>
            <a:r>
              <a:rPr lang="en-US" baseline="0" dirty="0"/>
              <a:t>- Remember from lesson 2 on fall protection, whenever you’re exposed to a fall hazard of 6 </a:t>
            </a:r>
            <a:r>
              <a:rPr lang="en-US" baseline="0" dirty="0" err="1"/>
              <a:t>ft</a:t>
            </a:r>
            <a:r>
              <a:rPr lang="en-US" baseline="0" dirty="0"/>
              <a:t> or more, you must use proper fall protection</a:t>
            </a:r>
            <a:endParaRPr lang="en-US" dirty="0"/>
          </a:p>
        </p:txBody>
      </p:sp>
      <p:sp>
        <p:nvSpPr>
          <p:cNvPr id="4" name="Header Placeholder 3"/>
          <p:cNvSpPr>
            <a:spLocks noGrp="1"/>
          </p:cNvSpPr>
          <p:nvPr>
            <p:ph type="hdr" sz="quarter" idx="10"/>
          </p:nvPr>
        </p:nvSpPr>
        <p:spPr/>
        <p:txBody>
          <a:bodyPr/>
          <a:lstStyle/>
          <a:p>
            <a:pPr>
              <a:defRPr/>
            </a:pPr>
            <a:r>
              <a:rPr lang="en-US"/>
              <a:t>&lt;Presentation Title&gt;</a:t>
            </a:r>
          </a:p>
        </p:txBody>
      </p:sp>
      <p:sp>
        <p:nvSpPr>
          <p:cNvPr id="5" name="Slide Number Placeholder 4"/>
          <p:cNvSpPr>
            <a:spLocks noGrp="1"/>
          </p:cNvSpPr>
          <p:nvPr>
            <p:ph type="sldNum" sz="quarter" idx="11"/>
          </p:nvPr>
        </p:nvSpPr>
        <p:spPr/>
        <p:txBody>
          <a:bodyPr/>
          <a:lstStyle/>
          <a:p>
            <a:fld id="{F2044902-878F-B949-9CEA-0806CB61E298}" type="slidenum">
              <a:rPr lang="en-US" smtClean="0"/>
              <a:pPr/>
              <a:t>26</a:t>
            </a:fld>
            <a:endParaRPr lang="en-US"/>
          </a:p>
        </p:txBody>
      </p:sp>
    </p:spTree>
    <p:extLst>
      <p:ext uri="{BB962C8B-B14F-4D97-AF65-F5344CB8AC3E}">
        <p14:creationId xmlns:p14="http://schemas.microsoft.com/office/powerpoint/2010/main" val="4785102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457200"/>
            <a:ext cx="4143375" cy="3108325"/>
          </a:xfrm>
        </p:spPr>
      </p:sp>
      <p:sp>
        <p:nvSpPr>
          <p:cNvPr id="3" name="Notes Placeholder 2"/>
          <p:cNvSpPr>
            <a:spLocks noGrp="1"/>
          </p:cNvSpPr>
          <p:nvPr>
            <p:ph type="body" idx="1"/>
          </p:nvPr>
        </p:nvSpPr>
        <p:spPr/>
        <p:txBody>
          <a:bodyPr/>
          <a:lstStyle/>
          <a:p>
            <a:pPr marL="171450" indent="-171450">
              <a:buFontTx/>
              <a:buChar char="-"/>
            </a:pPr>
            <a:r>
              <a:rPr lang="en-US" dirty="0"/>
              <a:t>First step,</a:t>
            </a:r>
            <a:r>
              <a:rPr lang="en-US" baseline="0" dirty="0"/>
              <a:t> ground preparation.</a:t>
            </a:r>
          </a:p>
          <a:p>
            <a:pPr marL="171450" indent="-171450">
              <a:buFontTx/>
              <a:buChar char="-"/>
            </a:pPr>
            <a:r>
              <a:rPr lang="en-US" dirty="0"/>
              <a:t>Complete as much preparation</a:t>
            </a:r>
            <a:r>
              <a:rPr lang="en-US" baseline="0" dirty="0"/>
              <a:t> and planning work as possible BEFORE you go up to the roof. Take the time to study plan sets before going to the roof- get a good feel for array location, distance between attachment points, access pathways, take note of any roof obstructions like skylights or vents and the plan for the module layout to avoid them. </a:t>
            </a:r>
          </a:p>
          <a:p>
            <a:pPr marL="171450" indent="-171450">
              <a:buFontTx/>
              <a:buChar char="-"/>
            </a:pPr>
            <a:r>
              <a:rPr lang="en-US" baseline="0" dirty="0"/>
              <a:t>Hardware for mounting brackets and module mid and end clips sometimes does not come pre-assembled, depending on the manufacturer- so if you have to assemble these parts, find a safe comfortable space on the ground to put these small parts together. Locate somewhere free from any threat of falling objects, for instance beneath a canopy away from the roof </a:t>
            </a:r>
          </a:p>
          <a:p>
            <a:pPr marL="628650" lvl="1" indent="-171450">
              <a:buFontTx/>
              <a:buChar char="-"/>
            </a:pPr>
            <a:r>
              <a:rPr lang="en-US" baseline="0" dirty="0"/>
              <a:t>Or even better yet- do this at the shop before you even get to the job site to minimize the time you spend there (exposed to heat, cold, daylight constraints, etc.). Thinking ahead and planning like this is one way to be more efficient- many companies strive for one-day installs.</a:t>
            </a:r>
          </a:p>
          <a:p>
            <a:pPr marL="171450" lvl="0" indent="-171450">
              <a:buFontTx/>
              <a:buChar char="-"/>
            </a:pPr>
            <a:r>
              <a:rPr lang="en-US" baseline="0" dirty="0"/>
              <a:t>Also complete any drilling or cutting work you can do on the ground, and be sure to wear proper PPE</a:t>
            </a:r>
          </a:p>
          <a:p>
            <a:pPr marL="628650" lvl="1" indent="-171450">
              <a:buFontTx/>
              <a:buChar char="-"/>
            </a:pPr>
            <a:endParaRPr lang="en-US" baseline="0" dirty="0"/>
          </a:p>
        </p:txBody>
      </p:sp>
      <p:sp>
        <p:nvSpPr>
          <p:cNvPr id="4" name="Header Placeholder 3"/>
          <p:cNvSpPr>
            <a:spLocks noGrp="1"/>
          </p:cNvSpPr>
          <p:nvPr>
            <p:ph type="hdr" sz="quarter" idx="10"/>
          </p:nvPr>
        </p:nvSpPr>
        <p:spPr/>
        <p:txBody>
          <a:bodyPr/>
          <a:lstStyle/>
          <a:p>
            <a:pPr>
              <a:defRPr/>
            </a:pPr>
            <a:r>
              <a:rPr lang="en-US"/>
              <a:t>&lt;Presentation Title&gt;</a:t>
            </a:r>
          </a:p>
        </p:txBody>
      </p:sp>
      <p:sp>
        <p:nvSpPr>
          <p:cNvPr id="5" name="Slide Number Placeholder 4"/>
          <p:cNvSpPr>
            <a:spLocks noGrp="1"/>
          </p:cNvSpPr>
          <p:nvPr>
            <p:ph type="sldNum" sz="quarter" idx="11"/>
          </p:nvPr>
        </p:nvSpPr>
        <p:spPr/>
        <p:txBody>
          <a:bodyPr/>
          <a:lstStyle/>
          <a:p>
            <a:fld id="{F2044902-878F-B949-9CEA-0806CB61E298}" type="slidenum">
              <a:rPr lang="en-US" smtClean="0"/>
              <a:pPr/>
              <a:t>27</a:t>
            </a:fld>
            <a:endParaRPr lang="en-US"/>
          </a:p>
        </p:txBody>
      </p:sp>
    </p:spTree>
    <p:extLst>
      <p:ext uri="{BB962C8B-B14F-4D97-AF65-F5344CB8AC3E}">
        <p14:creationId xmlns:p14="http://schemas.microsoft.com/office/powerpoint/2010/main" val="18594564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457200"/>
            <a:ext cx="4143375" cy="3108325"/>
          </a:xfrm>
        </p:spPr>
      </p:sp>
      <p:sp>
        <p:nvSpPr>
          <p:cNvPr id="3" name="Notes Placeholder 2"/>
          <p:cNvSpPr>
            <a:spLocks noGrp="1"/>
          </p:cNvSpPr>
          <p:nvPr>
            <p:ph type="body" idx="1"/>
          </p:nvPr>
        </p:nvSpPr>
        <p:spPr/>
        <p:txBody>
          <a:bodyPr/>
          <a:lstStyle/>
          <a:p>
            <a:r>
              <a:rPr lang="en-US" dirty="0"/>
              <a:t>- Next step is the</a:t>
            </a:r>
            <a:r>
              <a:rPr lang="en-US" baseline="0" dirty="0"/>
              <a:t> array layout. Y</a:t>
            </a:r>
            <a:r>
              <a:rPr lang="en-US" dirty="0"/>
              <a:t>ou’re up on</a:t>
            </a:r>
            <a:r>
              <a:rPr lang="en-US" baseline="0" dirty="0"/>
              <a:t> the roof you have tools with you- tape measure, hammer to find rafter, drill with finder bit, chalk line, etc. but you don’t have any mounts or rails installed yet, so unless there’s somewhere safe to set these items, you have to be really careful about tripping, falls, and falling object hazards- good idea to have a secure tool bag, tool lanyard,  </a:t>
            </a:r>
          </a:p>
          <a:p>
            <a:pPr marL="171450" indent="-171450">
              <a:buFontTx/>
              <a:buChar char="-"/>
            </a:pPr>
            <a:r>
              <a:rPr lang="en-US" baseline="0" dirty="0"/>
              <a:t>Installers are often likely traversing the roof as they are laying out the array, so make sure your fall protection is set up for all areas you might access, and be careful of roof edges, skylights, etc.</a:t>
            </a:r>
          </a:p>
          <a:p>
            <a:pPr marL="171450" indent="-171450">
              <a:buFontTx/>
              <a:buChar char="-"/>
            </a:pPr>
            <a:r>
              <a:rPr lang="en-US" baseline="0" dirty="0"/>
              <a:t>Beware of insects like wasps!</a:t>
            </a:r>
          </a:p>
          <a:p>
            <a:pPr marL="171450" indent="-171450">
              <a:buFontTx/>
              <a:buChar char="-"/>
            </a:pPr>
            <a:r>
              <a:rPr lang="en-US" baseline="0" dirty="0"/>
              <a:t>Once you actually start using drill, ensure a stable body position, wear proper PPE like gloves and eye protection.</a:t>
            </a:r>
            <a:endParaRPr lang="en-US" dirty="0"/>
          </a:p>
        </p:txBody>
      </p:sp>
      <p:sp>
        <p:nvSpPr>
          <p:cNvPr id="4" name="Header Placeholder 3"/>
          <p:cNvSpPr>
            <a:spLocks noGrp="1"/>
          </p:cNvSpPr>
          <p:nvPr>
            <p:ph type="hdr" sz="quarter" idx="10"/>
          </p:nvPr>
        </p:nvSpPr>
        <p:spPr/>
        <p:txBody>
          <a:bodyPr/>
          <a:lstStyle/>
          <a:p>
            <a:pPr>
              <a:defRPr/>
            </a:pPr>
            <a:r>
              <a:rPr lang="en-US"/>
              <a:t>&lt;Presentation Title&gt;</a:t>
            </a:r>
          </a:p>
        </p:txBody>
      </p:sp>
      <p:sp>
        <p:nvSpPr>
          <p:cNvPr id="5" name="Slide Number Placeholder 4"/>
          <p:cNvSpPr>
            <a:spLocks noGrp="1"/>
          </p:cNvSpPr>
          <p:nvPr>
            <p:ph type="sldNum" sz="quarter" idx="11"/>
          </p:nvPr>
        </p:nvSpPr>
        <p:spPr/>
        <p:txBody>
          <a:bodyPr/>
          <a:lstStyle/>
          <a:p>
            <a:fld id="{F2044902-878F-B949-9CEA-0806CB61E298}" type="slidenum">
              <a:rPr lang="en-US" smtClean="0"/>
              <a:pPr/>
              <a:t>28</a:t>
            </a:fld>
            <a:endParaRPr lang="en-US"/>
          </a:p>
        </p:txBody>
      </p:sp>
    </p:spTree>
    <p:extLst>
      <p:ext uri="{BB962C8B-B14F-4D97-AF65-F5344CB8AC3E}">
        <p14:creationId xmlns:p14="http://schemas.microsoft.com/office/powerpoint/2010/main" val="2079002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457200"/>
            <a:ext cx="4143375" cy="3108325"/>
          </a:xfrm>
        </p:spPr>
      </p:sp>
      <p:sp>
        <p:nvSpPr>
          <p:cNvPr id="3" name="Notes Placeholder 2"/>
          <p:cNvSpPr>
            <a:spLocks noGrp="1"/>
          </p:cNvSpPr>
          <p:nvPr>
            <p:ph type="body" idx="1"/>
          </p:nvPr>
        </p:nvSpPr>
        <p:spPr/>
        <p:txBody>
          <a:bodyPr/>
          <a:lstStyle/>
          <a:p>
            <a:pPr marL="171450" indent="-171450">
              <a:buFontTx/>
              <a:buChar char="-"/>
            </a:pPr>
            <a:r>
              <a:rPr lang="en-US" dirty="0"/>
              <a:t>Remember, it’s really dangerous to walk</a:t>
            </a:r>
            <a:r>
              <a:rPr lang="en-US" baseline="0" dirty="0"/>
              <a:t> backwards on a roof! Especially a hazard when you’re doing a layout with tape measure in hand.</a:t>
            </a:r>
          </a:p>
          <a:p>
            <a:pPr marL="171450" indent="-171450">
              <a:buFontTx/>
              <a:buChar char="-"/>
            </a:pPr>
            <a:r>
              <a:rPr lang="en-US" baseline="0" dirty="0"/>
              <a:t>Here, installer is wearing harness but not roped in!</a:t>
            </a:r>
          </a:p>
          <a:p>
            <a:pPr marL="171450" indent="-171450">
              <a:buFontTx/>
              <a:buChar char="-"/>
            </a:pPr>
            <a:r>
              <a:rPr lang="en-US" baseline="0" dirty="0"/>
              <a:t>Remember the fatality we saw in lesson 2 with the installer who doing something to line up mounting rails- stepped backwards and fell to his death on the concrete below</a:t>
            </a:r>
            <a:endParaRPr lang="en-US" dirty="0"/>
          </a:p>
        </p:txBody>
      </p:sp>
      <p:sp>
        <p:nvSpPr>
          <p:cNvPr id="4" name="Header Placeholder 3"/>
          <p:cNvSpPr>
            <a:spLocks noGrp="1"/>
          </p:cNvSpPr>
          <p:nvPr>
            <p:ph type="hdr" sz="quarter" idx="10"/>
          </p:nvPr>
        </p:nvSpPr>
        <p:spPr/>
        <p:txBody>
          <a:bodyPr/>
          <a:lstStyle/>
          <a:p>
            <a:pPr>
              <a:defRPr/>
            </a:pPr>
            <a:r>
              <a:rPr lang="en-US"/>
              <a:t>&lt;Presentation Title&gt;</a:t>
            </a:r>
          </a:p>
        </p:txBody>
      </p:sp>
      <p:sp>
        <p:nvSpPr>
          <p:cNvPr id="5" name="Slide Number Placeholder 4"/>
          <p:cNvSpPr>
            <a:spLocks noGrp="1"/>
          </p:cNvSpPr>
          <p:nvPr>
            <p:ph type="sldNum" sz="quarter" idx="11"/>
          </p:nvPr>
        </p:nvSpPr>
        <p:spPr/>
        <p:txBody>
          <a:bodyPr/>
          <a:lstStyle/>
          <a:p>
            <a:fld id="{F2044902-878F-B949-9CEA-0806CB61E298}" type="slidenum">
              <a:rPr lang="en-US" smtClean="0"/>
              <a:pPr/>
              <a:t>29</a:t>
            </a:fld>
            <a:endParaRPr lang="en-US"/>
          </a:p>
        </p:txBody>
      </p:sp>
    </p:spTree>
    <p:extLst>
      <p:ext uri="{BB962C8B-B14F-4D97-AF65-F5344CB8AC3E}">
        <p14:creationId xmlns:p14="http://schemas.microsoft.com/office/powerpoint/2010/main" val="14401439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457200"/>
            <a:ext cx="4143375" cy="3108325"/>
          </a:xfrm>
        </p:spPr>
      </p:sp>
      <p:sp>
        <p:nvSpPr>
          <p:cNvPr id="3" name="Notes Placeholder 2"/>
          <p:cNvSpPr>
            <a:spLocks noGrp="1"/>
          </p:cNvSpPr>
          <p:nvPr>
            <p:ph type="body" idx="1"/>
          </p:nvPr>
        </p:nvSpPr>
        <p:spPr/>
        <p:txBody>
          <a:bodyPr/>
          <a:lstStyle/>
          <a:p>
            <a:pPr marL="171450" marR="0" indent="-171450" algn="l" defTabSz="914400" rtl="0" eaLnBrk="0" fontAlgn="base" latinLnBrk="0" hangingPunct="0">
              <a:lnSpc>
                <a:spcPct val="100000"/>
              </a:lnSpc>
              <a:spcBef>
                <a:spcPct val="0"/>
              </a:spcBef>
              <a:spcAft>
                <a:spcPct val="0"/>
              </a:spcAft>
              <a:buClrTx/>
              <a:buSzTx/>
              <a:buFontTx/>
              <a:buChar char="-"/>
              <a:tabLst/>
              <a:defRPr/>
            </a:pPr>
            <a:r>
              <a:rPr lang="en-US" baseline="0" dirty="0"/>
              <a:t>Just a heads up, I mentioned this in the introductory lesson, but this presentation does not cover carports, ground mounts, or pole mounts- more specific to working on a sloped roof</a:t>
            </a:r>
          </a:p>
          <a:p>
            <a:pPr marL="171450" marR="0" indent="-171450" algn="l" defTabSz="914400" rtl="0" eaLnBrk="0" fontAlgn="base" latinLnBrk="0" hangingPunct="0">
              <a:lnSpc>
                <a:spcPct val="100000"/>
              </a:lnSpc>
              <a:spcBef>
                <a:spcPct val="0"/>
              </a:spcBef>
              <a:spcAft>
                <a:spcPct val="0"/>
              </a:spcAft>
              <a:buClrTx/>
              <a:buSzTx/>
              <a:buFontTx/>
              <a:buChar char="-"/>
              <a:tabLst/>
              <a:defRPr/>
            </a:pPr>
            <a:r>
              <a:rPr lang="en-US" baseline="0" dirty="0"/>
              <a:t>If you are installing these types of systems, we encourage you to seek additional safety training, as many hazards exist- for example caught in/between hazards when working in and near trenches and/or doing excavation work.</a:t>
            </a:r>
          </a:p>
          <a:p>
            <a:pPr marL="171450" marR="0" lvl="0" indent="-171450" algn="l" defTabSz="914400" rtl="0" eaLnBrk="0" fontAlgn="base" latinLnBrk="0" hangingPunct="0">
              <a:lnSpc>
                <a:spcPct val="100000"/>
              </a:lnSpc>
              <a:spcBef>
                <a:spcPct val="0"/>
              </a:spcBef>
              <a:spcAft>
                <a:spcPct val="0"/>
              </a:spcAft>
              <a:buClrTx/>
              <a:buSzTx/>
              <a:buFontTx/>
              <a:buChar char="-"/>
              <a:tabLst/>
              <a:defRPr/>
            </a:pPr>
            <a:r>
              <a:rPr lang="en-US" baseline="0" dirty="0"/>
              <a:t>Though within this lesson, some the hazards we discuss, such as environmental exposure and overexertion, do apply to all installations.</a:t>
            </a:r>
          </a:p>
          <a:p>
            <a:pPr marL="171450" marR="0" indent="-171450" algn="l" defTabSz="914400" rtl="0" eaLnBrk="0" fontAlgn="base" latinLnBrk="0" hangingPunct="0">
              <a:lnSpc>
                <a:spcPct val="100000"/>
              </a:lnSpc>
              <a:spcBef>
                <a:spcPct val="0"/>
              </a:spcBef>
              <a:spcAft>
                <a:spcPct val="0"/>
              </a:spcAft>
              <a:buClrTx/>
              <a:buSzTx/>
              <a:buFontTx/>
              <a:buChar char="-"/>
              <a:tabLst/>
              <a:defRPr/>
            </a:pPr>
            <a:r>
              <a:rPr lang="en-US" baseline="0" dirty="0"/>
              <a:t>.</a:t>
            </a:r>
          </a:p>
          <a:p>
            <a:pPr marL="628650" lvl="1" indent="-171450">
              <a:buFontTx/>
              <a:buChar char="-"/>
            </a:pPr>
            <a:endParaRPr lang="en-US" baseline="0" dirty="0"/>
          </a:p>
          <a:p>
            <a:pPr marL="171450" indent="-171450">
              <a:buFontTx/>
              <a:buChar char="-"/>
            </a:pPr>
            <a:endParaRPr lang="en-US" dirty="0"/>
          </a:p>
        </p:txBody>
      </p:sp>
      <p:sp>
        <p:nvSpPr>
          <p:cNvPr id="4" name="Header Placeholder 3"/>
          <p:cNvSpPr>
            <a:spLocks noGrp="1"/>
          </p:cNvSpPr>
          <p:nvPr>
            <p:ph type="hdr" sz="quarter" idx="10"/>
          </p:nvPr>
        </p:nvSpPr>
        <p:spPr/>
        <p:txBody>
          <a:bodyPr/>
          <a:lstStyle/>
          <a:p>
            <a:pPr>
              <a:defRPr/>
            </a:pPr>
            <a:r>
              <a:rPr lang="en-US"/>
              <a:t>&lt;Presentation Title&gt;</a:t>
            </a:r>
          </a:p>
        </p:txBody>
      </p:sp>
      <p:sp>
        <p:nvSpPr>
          <p:cNvPr id="5" name="Slide Number Placeholder 4"/>
          <p:cNvSpPr>
            <a:spLocks noGrp="1"/>
          </p:cNvSpPr>
          <p:nvPr>
            <p:ph type="sldNum" sz="quarter" idx="11"/>
          </p:nvPr>
        </p:nvSpPr>
        <p:spPr/>
        <p:txBody>
          <a:bodyPr/>
          <a:lstStyle/>
          <a:p>
            <a:fld id="{F2044902-878F-B949-9CEA-0806CB61E298}" type="slidenum">
              <a:rPr lang="en-US" smtClean="0"/>
              <a:pPr/>
              <a:t>3</a:t>
            </a:fld>
            <a:endParaRPr lang="en-US"/>
          </a:p>
        </p:txBody>
      </p:sp>
    </p:spTree>
    <p:extLst>
      <p:ext uri="{BB962C8B-B14F-4D97-AF65-F5344CB8AC3E}">
        <p14:creationId xmlns:p14="http://schemas.microsoft.com/office/powerpoint/2010/main" val="3537679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457200"/>
            <a:ext cx="4143375" cy="3108325"/>
          </a:xfrm>
        </p:spPr>
      </p:sp>
      <p:sp>
        <p:nvSpPr>
          <p:cNvPr id="3" name="Notes Placeholder 2"/>
          <p:cNvSpPr>
            <a:spLocks noGrp="1"/>
          </p:cNvSpPr>
          <p:nvPr>
            <p:ph type="body" idx="1"/>
          </p:nvPr>
        </p:nvSpPr>
        <p:spPr/>
        <p:txBody>
          <a:bodyPr/>
          <a:lstStyle/>
          <a:p>
            <a:pPr marL="171450" indent="-171450">
              <a:buFontTx/>
              <a:buChar char="-"/>
            </a:pPr>
            <a:r>
              <a:rPr lang="en-US" dirty="0"/>
              <a:t>You’ve located</a:t>
            </a:r>
            <a:r>
              <a:rPr lang="en-US" baseline="0" dirty="0"/>
              <a:t> your structural members, now it’s time to get the flashings and mounts installed, which nowadays are an all-in-one product. </a:t>
            </a:r>
          </a:p>
          <a:p>
            <a:pPr marL="171450" indent="-171450">
              <a:buFontTx/>
              <a:buChar char="-"/>
            </a:pPr>
            <a:r>
              <a:rPr lang="en-US" baseline="0" dirty="0"/>
              <a:t>These things are sharp!- typically cut aluminum. Wear gloves, be careful when using blades to cut shingles. </a:t>
            </a:r>
          </a:p>
          <a:p>
            <a:pPr marL="171450" indent="-171450">
              <a:buFontTx/>
              <a:buChar char="-"/>
            </a:pPr>
            <a:r>
              <a:rPr lang="en-US" baseline="0" dirty="0"/>
              <a:t>Be careful when using roof sealant- it can get all over things and create untidy work place. </a:t>
            </a:r>
          </a:p>
          <a:p>
            <a:pPr marL="171450" indent="-171450">
              <a:buFontTx/>
              <a:buChar char="-"/>
            </a:pPr>
            <a:endParaRPr lang="en-US" baseline="0" dirty="0"/>
          </a:p>
          <a:p>
            <a:pPr marL="171450" marR="0" indent="-171450" algn="l" defTabSz="914400" rtl="0" eaLnBrk="0" fontAlgn="base" latinLnBrk="0" hangingPunct="0">
              <a:lnSpc>
                <a:spcPct val="100000"/>
              </a:lnSpc>
              <a:spcBef>
                <a:spcPct val="0"/>
              </a:spcBef>
              <a:spcAft>
                <a:spcPct val="0"/>
              </a:spcAft>
              <a:buClrTx/>
              <a:buSzTx/>
              <a:buFontTx/>
              <a:buChar char="-"/>
              <a:tabLst/>
              <a:defRPr/>
            </a:pPr>
            <a:r>
              <a:rPr lang="en-US" baseline="0" dirty="0"/>
              <a:t>Don’t leave flashings unsecured. Some installers will tuck them under shingles near the attachment point, but especially on a steeper roof, they can slide free and create a serious hazard. So keep them secured in a box until you’re ready to install them.</a:t>
            </a:r>
            <a:endParaRPr lang="en-US" dirty="0"/>
          </a:p>
          <a:p>
            <a:pPr marL="171450" indent="-171450">
              <a:buFontTx/>
              <a:buChar char="-"/>
            </a:pPr>
            <a:endParaRPr lang="en-US" baseline="0" dirty="0"/>
          </a:p>
          <a:p>
            <a:pPr marL="171450" indent="-171450">
              <a:buFontTx/>
              <a:buChar char="-"/>
            </a:pPr>
            <a:r>
              <a:rPr lang="en-US" baseline="0" dirty="0"/>
              <a:t>Be careful with drills, they may twist and you can lose your balance or get a glove or loose sleeve caught. Safely position body</a:t>
            </a:r>
          </a:p>
        </p:txBody>
      </p:sp>
      <p:sp>
        <p:nvSpPr>
          <p:cNvPr id="4" name="Header Placeholder 3"/>
          <p:cNvSpPr>
            <a:spLocks noGrp="1"/>
          </p:cNvSpPr>
          <p:nvPr>
            <p:ph type="hdr" sz="quarter" idx="10"/>
          </p:nvPr>
        </p:nvSpPr>
        <p:spPr/>
        <p:txBody>
          <a:bodyPr/>
          <a:lstStyle/>
          <a:p>
            <a:pPr>
              <a:defRPr/>
            </a:pPr>
            <a:r>
              <a:rPr lang="en-US"/>
              <a:t>&lt;Presentation Title&gt;</a:t>
            </a:r>
          </a:p>
        </p:txBody>
      </p:sp>
      <p:sp>
        <p:nvSpPr>
          <p:cNvPr id="5" name="Slide Number Placeholder 4"/>
          <p:cNvSpPr>
            <a:spLocks noGrp="1"/>
          </p:cNvSpPr>
          <p:nvPr>
            <p:ph type="sldNum" sz="quarter" idx="11"/>
          </p:nvPr>
        </p:nvSpPr>
        <p:spPr/>
        <p:txBody>
          <a:bodyPr/>
          <a:lstStyle/>
          <a:p>
            <a:fld id="{F2044902-878F-B949-9CEA-0806CB61E298}" type="slidenum">
              <a:rPr lang="en-US" smtClean="0"/>
              <a:pPr/>
              <a:t>30</a:t>
            </a:fld>
            <a:endParaRPr lang="en-US"/>
          </a:p>
        </p:txBody>
      </p:sp>
    </p:spTree>
    <p:extLst>
      <p:ext uri="{BB962C8B-B14F-4D97-AF65-F5344CB8AC3E}">
        <p14:creationId xmlns:p14="http://schemas.microsoft.com/office/powerpoint/2010/main" val="6543676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457200"/>
            <a:ext cx="4143375" cy="3108325"/>
          </a:xfrm>
        </p:spPr>
      </p:sp>
      <p:sp>
        <p:nvSpPr>
          <p:cNvPr id="3" name="Notes Placeholder 2"/>
          <p:cNvSpPr>
            <a:spLocks noGrp="1"/>
          </p:cNvSpPr>
          <p:nvPr>
            <p:ph type="body" idx="1"/>
          </p:nvPr>
        </p:nvSpPr>
        <p:spPr/>
        <p:txBody>
          <a:bodyPr/>
          <a:lstStyle/>
          <a:p>
            <a:r>
              <a:rPr lang="en-US" dirty="0"/>
              <a:t>-Lots</a:t>
            </a:r>
            <a:r>
              <a:rPr lang="en-US" baseline="0" dirty="0"/>
              <a:t> of PV being installed on tile roofs, especially in places like CA where you have a very strong solar market and a lot of tile roofs.</a:t>
            </a:r>
          </a:p>
          <a:p>
            <a:r>
              <a:rPr lang="en-US" baseline="0" dirty="0"/>
              <a:t>-When cutting tiles, installers can be exposed to silica dust- those that </a:t>
            </a:r>
            <a:r>
              <a:rPr lang="en-US" sz="1200" b="0" i="0" kern="1200" dirty="0">
                <a:solidFill>
                  <a:schemeClr val="tx1"/>
                </a:solidFill>
                <a:effectLst/>
                <a:latin typeface="Tahoma" pitchFamily="34" charset="0"/>
                <a:ea typeface="ＭＳ Ｐゴシック" charset="0"/>
                <a:cs typeface="Tahoma" pitchFamily="34" charset="0"/>
              </a:rPr>
              <a:t>inhale these very small crystalline silica particles are at increased risk of developing serious silica-related diseases, including</a:t>
            </a:r>
            <a:r>
              <a:rPr lang="en-US" sz="1200" b="0" i="0" kern="1200" baseline="0" dirty="0">
                <a:solidFill>
                  <a:schemeClr val="tx1"/>
                </a:solidFill>
                <a:effectLst/>
                <a:latin typeface="Tahoma" pitchFamily="34" charset="0"/>
                <a:ea typeface="ＭＳ Ｐゴシック" charset="0"/>
                <a:cs typeface="Tahoma" pitchFamily="34" charset="0"/>
              </a:rPr>
              <a:t> s</a:t>
            </a:r>
            <a:r>
              <a:rPr lang="en-US" sz="1200" b="0" i="0" kern="1200" dirty="0">
                <a:solidFill>
                  <a:schemeClr val="tx1"/>
                </a:solidFill>
                <a:effectLst/>
                <a:latin typeface="Tahoma" pitchFamily="34" charset="0"/>
                <a:ea typeface="ＭＳ Ｐゴシック" charset="0"/>
                <a:cs typeface="Tahoma" pitchFamily="34" charset="0"/>
              </a:rPr>
              <a:t>ilicosis, an incurable lung disease that can lead to disability and death;</a:t>
            </a:r>
            <a:r>
              <a:rPr lang="en-US" sz="1200" b="0" i="0" kern="1200" baseline="0" dirty="0">
                <a:solidFill>
                  <a:schemeClr val="tx1"/>
                </a:solidFill>
                <a:effectLst/>
                <a:latin typeface="Tahoma" pitchFamily="34" charset="0"/>
                <a:ea typeface="ＭＳ Ｐゴシック" charset="0"/>
                <a:cs typeface="Tahoma" pitchFamily="34" charset="0"/>
              </a:rPr>
              <a:t> </a:t>
            </a:r>
            <a:r>
              <a:rPr lang="en-US" sz="1200" b="0" i="0" kern="1200" dirty="0">
                <a:solidFill>
                  <a:schemeClr val="tx1"/>
                </a:solidFill>
                <a:effectLst/>
                <a:latin typeface="Tahoma" pitchFamily="34" charset="0"/>
                <a:ea typeface="ＭＳ Ｐゴシック" charset="0"/>
                <a:cs typeface="Tahoma" pitchFamily="34" charset="0"/>
              </a:rPr>
              <a:t>Lung cancer;</a:t>
            </a:r>
            <a:r>
              <a:rPr lang="en-US" sz="1200" b="0" i="0" kern="1200" baseline="0" dirty="0">
                <a:solidFill>
                  <a:schemeClr val="tx1"/>
                </a:solidFill>
                <a:effectLst/>
                <a:latin typeface="Tahoma" pitchFamily="34" charset="0"/>
                <a:ea typeface="ＭＳ Ｐゴシック" charset="0"/>
                <a:cs typeface="Tahoma" pitchFamily="34" charset="0"/>
              </a:rPr>
              <a:t> </a:t>
            </a:r>
            <a:r>
              <a:rPr lang="en-US" sz="1200" b="0" i="0" kern="1200" dirty="0">
                <a:solidFill>
                  <a:schemeClr val="tx1"/>
                </a:solidFill>
                <a:effectLst/>
                <a:latin typeface="Tahoma" pitchFamily="34" charset="0"/>
                <a:ea typeface="ＭＳ Ｐゴシック" charset="0"/>
                <a:cs typeface="Tahoma" pitchFamily="34" charset="0"/>
              </a:rPr>
              <a:t>Chronic obstructive pulmonary disease (COPD); and</a:t>
            </a:r>
            <a:r>
              <a:rPr lang="en-US" sz="1200" b="0" i="0" kern="1200" baseline="0" dirty="0">
                <a:solidFill>
                  <a:schemeClr val="tx1"/>
                </a:solidFill>
                <a:effectLst/>
                <a:latin typeface="Tahoma" pitchFamily="34" charset="0"/>
                <a:ea typeface="ＭＳ Ｐゴシック" charset="0"/>
                <a:cs typeface="Tahoma" pitchFamily="34" charset="0"/>
              </a:rPr>
              <a:t> </a:t>
            </a:r>
            <a:r>
              <a:rPr lang="en-US" sz="1200" b="0" i="0" kern="1200" dirty="0">
                <a:solidFill>
                  <a:schemeClr val="tx1"/>
                </a:solidFill>
                <a:effectLst/>
                <a:latin typeface="Tahoma" pitchFamily="34" charset="0"/>
                <a:ea typeface="ＭＳ Ｐゴシック" charset="0"/>
                <a:cs typeface="Tahoma" pitchFamily="34" charset="0"/>
              </a:rPr>
              <a:t>Kidney disease</a:t>
            </a:r>
          </a:p>
          <a:p>
            <a:pPr marL="171450" indent="-171450">
              <a:buFontTx/>
              <a:buChar char="-"/>
            </a:pPr>
            <a:r>
              <a:rPr lang="en-US" sz="1200" b="0" i="0" kern="1200" baseline="0" dirty="0">
                <a:solidFill>
                  <a:schemeClr val="tx1"/>
                </a:solidFill>
                <a:effectLst/>
                <a:latin typeface="Tahoma" pitchFamily="34" charset="0"/>
                <a:ea typeface="ＭＳ Ｐゴシック" charset="0"/>
                <a:cs typeface="Tahoma" pitchFamily="34" charset="0"/>
              </a:rPr>
              <a:t>Blades can also pose the risk of getting cut</a:t>
            </a:r>
          </a:p>
          <a:p>
            <a:pPr marL="171450" indent="-171450">
              <a:buFontTx/>
              <a:buChar char="-"/>
            </a:pPr>
            <a:r>
              <a:rPr lang="en-US" sz="1200" b="0" i="0" kern="1200" baseline="0" dirty="0">
                <a:solidFill>
                  <a:schemeClr val="tx1"/>
                </a:solidFill>
                <a:effectLst/>
                <a:latin typeface="Tahoma" pitchFamily="34" charset="0"/>
                <a:ea typeface="ＭＳ Ｐゴシック" charset="0"/>
                <a:cs typeface="Tahoma" pitchFamily="34" charset="0"/>
              </a:rPr>
              <a:t>Also be careful of electrical cords, as they’re commonly a corded tool</a:t>
            </a:r>
          </a:p>
          <a:p>
            <a:pPr marL="171450" indent="-171450">
              <a:buFontTx/>
              <a:buChar char="-"/>
            </a:pPr>
            <a:endParaRPr lang="en-US" baseline="0" dirty="0"/>
          </a:p>
          <a:p>
            <a:r>
              <a:rPr lang="en-US" baseline="0" dirty="0"/>
              <a:t>- Important to know the hazards and wear proper PPE- respirator, gloves, ear and eye protection. Wet grinding and cutting is the best method of protection.</a:t>
            </a:r>
            <a:endParaRPr lang="en-US" dirty="0"/>
          </a:p>
          <a:p>
            <a:r>
              <a:rPr lang="en-US" sz="1200" b="0" i="0" kern="1200" dirty="0">
                <a:solidFill>
                  <a:schemeClr val="tx1"/>
                </a:solidFill>
                <a:effectLst/>
                <a:latin typeface="Tahoma" pitchFamily="34" charset="0"/>
                <a:ea typeface="ＭＳ Ｐゴシック" charset="0"/>
                <a:cs typeface="Tahoma" pitchFamily="34" charset="0"/>
              </a:rPr>
              <a:t>-To better protect workers exposed to respirable crystalline silica, OSHA has issued two new respirable crystalline silica standards: one for construction, and the other for general industry and maritime. OSHA began enforcing most provisions of the standard for construction on September 23, 2017</a:t>
            </a:r>
          </a:p>
          <a:p>
            <a:endParaRPr lang="en-US" sz="1200" b="0" i="0" kern="1200" dirty="0">
              <a:solidFill>
                <a:schemeClr val="tx1"/>
              </a:solidFill>
              <a:effectLst/>
              <a:latin typeface="Tahoma" pitchFamily="34" charset="0"/>
              <a:ea typeface="ＭＳ Ｐゴシック" charset="0"/>
              <a:cs typeface="Tahoma" pitchFamily="34" charset="0"/>
            </a:endParaRPr>
          </a:p>
          <a:p>
            <a:endParaRPr lang="en-US" dirty="0"/>
          </a:p>
        </p:txBody>
      </p:sp>
      <p:sp>
        <p:nvSpPr>
          <p:cNvPr id="4" name="Header Placeholder 3"/>
          <p:cNvSpPr>
            <a:spLocks noGrp="1"/>
          </p:cNvSpPr>
          <p:nvPr>
            <p:ph type="hdr" sz="quarter" idx="10"/>
          </p:nvPr>
        </p:nvSpPr>
        <p:spPr/>
        <p:txBody>
          <a:bodyPr/>
          <a:lstStyle/>
          <a:p>
            <a:pPr>
              <a:defRPr/>
            </a:pPr>
            <a:r>
              <a:rPr lang="en-US"/>
              <a:t>&lt;Presentation Title&gt;</a:t>
            </a:r>
          </a:p>
        </p:txBody>
      </p:sp>
      <p:sp>
        <p:nvSpPr>
          <p:cNvPr id="5" name="Slide Number Placeholder 4"/>
          <p:cNvSpPr>
            <a:spLocks noGrp="1"/>
          </p:cNvSpPr>
          <p:nvPr>
            <p:ph type="sldNum" sz="quarter" idx="11"/>
          </p:nvPr>
        </p:nvSpPr>
        <p:spPr/>
        <p:txBody>
          <a:bodyPr/>
          <a:lstStyle/>
          <a:p>
            <a:fld id="{F2044902-878F-B949-9CEA-0806CB61E298}" type="slidenum">
              <a:rPr lang="en-US" smtClean="0"/>
              <a:pPr/>
              <a:t>31</a:t>
            </a:fld>
            <a:endParaRPr lang="en-US"/>
          </a:p>
        </p:txBody>
      </p:sp>
    </p:spTree>
    <p:extLst>
      <p:ext uri="{BB962C8B-B14F-4D97-AF65-F5344CB8AC3E}">
        <p14:creationId xmlns:p14="http://schemas.microsoft.com/office/powerpoint/2010/main" val="41984480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457200"/>
            <a:ext cx="4143375" cy="3108325"/>
          </a:xfrm>
        </p:spPr>
      </p:sp>
      <p:sp>
        <p:nvSpPr>
          <p:cNvPr id="3" name="Notes Placeholder 2"/>
          <p:cNvSpPr>
            <a:spLocks noGrp="1"/>
          </p:cNvSpPr>
          <p:nvPr>
            <p:ph type="body" idx="1"/>
          </p:nvPr>
        </p:nvSpPr>
        <p:spPr/>
        <p:txBody>
          <a:bodyPr/>
          <a:lstStyle/>
          <a:p>
            <a:r>
              <a:rPr lang="en-US" dirty="0"/>
              <a:t>- You’ve got your flashings</a:t>
            </a:r>
            <a:r>
              <a:rPr lang="en-US" baseline="0" dirty="0"/>
              <a:t> and mounts installed, now it’s time to bring those aluminum rails up to the roof. These are typically 14-20’ long, they’re conductive </a:t>
            </a:r>
            <a:r>
              <a:rPr lang="en-US" baseline="0" dirty="0" err="1"/>
              <a:t>aluminim</a:t>
            </a:r>
            <a:endParaRPr lang="en-US" dirty="0"/>
          </a:p>
          <a:p>
            <a:r>
              <a:rPr lang="en-US" dirty="0"/>
              <a:t>-‘OSHA’s standard requires that all equipment – ladders, scaffolds, cranes, trucks, forklifts, etc. –</a:t>
            </a:r>
            <a:r>
              <a:rPr lang="en-US" dirty="0">
                <a:cs typeface="Arial" charset="0"/>
              </a:rPr>
              <a:t> </a:t>
            </a:r>
            <a:r>
              <a:rPr lang="en-US" dirty="0"/>
              <a:t>MUST maintain a minimum 10 foot clearance from 50 kV or less, including service entrance cable (unless insulated-</a:t>
            </a:r>
            <a:r>
              <a:rPr lang="en-US" baseline="0" dirty="0"/>
              <a:t> which they might be, but you need to assume they’re not. </a:t>
            </a:r>
          </a:p>
          <a:p>
            <a:pPr marL="171450" indent="-171450">
              <a:buFontTx/>
              <a:buChar char="-"/>
            </a:pPr>
            <a:r>
              <a:rPr lang="en-US" baseline="0" dirty="0"/>
              <a:t>Contact between rail and power line can cause electrocution as electricity is seeking a path to ground through the conductive object, which can include you. Why we stay away from power lines, we use fiberglass ladders, better to set up the ladder, hand your rail up, in a different location entirely. </a:t>
            </a:r>
          </a:p>
          <a:p>
            <a:pPr marL="171450" indent="-171450">
              <a:buFontTx/>
              <a:buChar char="-"/>
            </a:pPr>
            <a:r>
              <a:rPr lang="en-US" baseline="0" dirty="0"/>
              <a:t>Here in photo they’re awful close to power line with aluminum rail, person on roof also not wearing fall </a:t>
            </a:r>
            <a:r>
              <a:rPr lang="en-US" baseline="0" dirty="0" err="1"/>
              <a:t>protetction</a:t>
            </a:r>
            <a:endParaRPr lang="en-US" dirty="0"/>
          </a:p>
          <a:p>
            <a:endParaRPr lang="en-US" dirty="0"/>
          </a:p>
          <a:p>
            <a:r>
              <a:rPr lang="en-US" dirty="0"/>
              <a:t>https://</a:t>
            </a:r>
            <a:r>
              <a:rPr lang="en-US" dirty="0" err="1"/>
              <a:t>www.osha.gov</a:t>
            </a:r>
            <a:r>
              <a:rPr lang="en-US" dirty="0"/>
              <a:t>/</a:t>
            </a:r>
            <a:r>
              <a:rPr lang="en-US" dirty="0" err="1"/>
              <a:t>dte</a:t>
            </a:r>
            <a:r>
              <a:rPr lang="en-US" dirty="0"/>
              <a:t>/</a:t>
            </a:r>
            <a:r>
              <a:rPr lang="en-US" dirty="0" err="1"/>
              <a:t>grant_materials</a:t>
            </a:r>
            <a:r>
              <a:rPr lang="en-US" dirty="0"/>
              <a:t>/fy09/sh-19504-09/</a:t>
            </a:r>
            <a:r>
              <a:rPr lang="en-US" dirty="0" err="1"/>
              <a:t>electrical_safety.pptx</a:t>
            </a:r>
            <a:endParaRPr lang="en-US" dirty="0"/>
          </a:p>
        </p:txBody>
      </p:sp>
      <p:sp>
        <p:nvSpPr>
          <p:cNvPr id="4" name="Header Placeholder 3"/>
          <p:cNvSpPr>
            <a:spLocks noGrp="1"/>
          </p:cNvSpPr>
          <p:nvPr>
            <p:ph type="hdr" sz="quarter" idx="10"/>
          </p:nvPr>
        </p:nvSpPr>
        <p:spPr/>
        <p:txBody>
          <a:bodyPr/>
          <a:lstStyle/>
          <a:p>
            <a:pPr>
              <a:defRPr/>
            </a:pPr>
            <a:r>
              <a:rPr lang="en-US"/>
              <a:t>&lt;Presentation Title&gt;</a:t>
            </a:r>
          </a:p>
        </p:txBody>
      </p:sp>
      <p:sp>
        <p:nvSpPr>
          <p:cNvPr id="5" name="Slide Number Placeholder 4"/>
          <p:cNvSpPr>
            <a:spLocks noGrp="1"/>
          </p:cNvSpPr>
          <p:nvPr>
            <p:ph type="sldNum" sz="quarter" idx="11"/>
          </p:nvPr>
        </p:nvSpPr>
        <p:spPr/>
        <p:txBody>
          <a:bodyPr/>
          <a:lstStyle/>
          <a:p>
            <a:fld id="{F2044902-878F-B949-9CEA-0806CB61E298}" type="slidenum">
              <a:rPr lang="en-US" smtClean="0"/>
              <a:pPr/>
              <a:t>32</a:t>
            </a:fld>
            <a:endParaRPr lang="en-US"/>
          </a:p>
        </p:txBody>
      </p:sp>
    </p:spTree>
    <p:extLst>
      <p:ext uri="{BB962C8B-B14F-4D97-AF65-F5344CB8AC3E}">
        <p14:creationId xmlns:p14="http://schemas.microsoft.com/office/powerpoint/2010/main" val="62126743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457200"/>
            <a:ext cx="4143375" cy="3108325"/>
          </a:xfrm>
        </p:spPr>
      </p:sp>
      <p:sp>
        <p:nvSpPr>
          <p:cNvPr id="3" name="Notes Placeholder 2"/>
          <p:cNvSpPr>
            <a:spLocks noGrp="1"/>
          </p:cNvSpPr>
          <p:nvPr>
            <p:ph type="body" idx="1"/>
          </p:nvPr>
        </p:nvSpPr>
        <p:spPr/>
        <p:txBody>
          <a:bodyPr/>
          <a:lstStyle/>
          <a:p>
            <a:pPr marL="171450" indent="-171450">
              <a:buFontTx/>
              <a:buChar char="-"/>
            </a:pPr>
            <a:r>
              <a:rPr lang="en-US" dirty="0"/>
              <a:t>In</a:t>
            </a:r>
            <a:r>
              <a:rPr lang="en-US" baseline="0" dirty="0"/>
              <a:t> 2009 a solar installer was electrocuted and fell off a scaffold to his death after a 20 </a:t>
            </a:r>
            <a:r>
              <a:rPr lang="en-US" baseline="0" dirty="0" err="1"/>
              <a:t>ft</a:t>
            </a:r>
            <a:r>
              <a:rPr lang="en-US" baseline="0" dirty="0"/>
              <a:t> mounting rail contacted a high voltage power line. </a:t>
            </a:r>
          </a:p>
          <a:p>
            <a:pPr marL="171450" indent="-171450">
              <a:buFontTx/>
              <a:buChar char="-"/>
            </a:pPr>
            <a:r>
              <a:rPr lang="en-US" baseline="0" dirty="0"/>
              <a:t>So again, these hazards are real and accidents, sometimes fatal, to happen</a:t>
            </a:r>
            <a:endParaRPr lang="en-US" dirty="0"/>
          </a:p>
        </p:txBody>
      </p:sp>
      <p:sp>
        <p:nvSpPr>
          <p:cNvPr id="4" name="Header Placeholder 3"/>
          <p:cNvSpPr>
            <a:spLocks noGrp="1"/>
          </p:cNvSpPr>
          <p:nvPr>
            <p:ph type="hdr" sz="quarter" idx="10"/>
          </p:nvPr>
        </p:nvSpPr>
        <p:spPr/>
        <p:txBody>
          <a:bodyPr/>
          <a:lstStyle/>
          <a:p>
            <a:pPr>
              <a:defRPr/>
            </a:pPr>
            <a:r>
              <a:rPr lang="en-US"/>
              <a:t>&lt;Presentation Title&gt;</a:t>
            </a:r>
          </a:p>
        </p:txBody>
      </p:sp>
      <p:sp>
        <p:nvSpPr>
          <p:cNvPr id="5" name="Slide Number Placeholder 4"/>
          <p:cNvSpPr>
            <a:spLocks noGrp="1"/>
          </p:cNvSpPr>
          <p:nvPr>
            <p:ph type="sldNum" sz="quarter" idx="11"/>
          </p:nvPr>
        </p:nvSpPr>
        <p:spPr/>
        <p:txBody>
          <a:bodyPr/>
          <a:lstStyle/>
          <a:p>
            <a:fld id="{F2044902-878F-B949-9CEA-0806CB61E298}" type="slidenum">
              <a:rPr lang="en-US" smtClean="0"/>
              <a:pPr/>
              <a:t>33</a:t>
            </a:fld>
            <a:endParaRPr lang="en-US"/>
          </a:p>
        </p:txBody>
      </p:sp>
    </p:spTree>
    <p:extLst>
      <p:ext uri="{BB962C8B-B14F-4D97-AF65-F5344CB8AC3E}">
        <p14:creationId xmlns:p14="http://schemas.microsoft.com/office/powerpoint/2010/main" val="74511518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457200"/>
            <a:ext cx="4143375" cy="3108325"/>
          </a:xfrm>
        </p:spPr>
      </p:sp>
      <p:sp>
        <p:nvSpPr>
          <p:cNvPr id="3" name="Notes Placeholder 2"/>
          <p:cNvSpPr>
            <a:spLocks noGrp="1"/>
          </p:cNvSpPr>
          <p:nvPr>
            <p:ph type="body" idx="1"/>
          </p:nvPr>
        </p:nvSpPr>
        <p:spPr/>
        <p:txBody>
          <a:bodyPr/>
          <a:lstStyle/>
          <a:p>
            <a:pPr marL="171450" indent="-171450">
              <a:buFontTx/>
              <a:buChar char="-"/>
            </a:pPr>
            <a:r>
              <a:rPr lang="en-US" dirty="0"/>
              <a:t>Awareness is critically</a:t>
            </a:r>
            <a:r>
              <a:rPr lang="en-US" baseline="0" dirty="0"/>
              <a:t> important when handling rails! Be aware of your surrounding</a:t>
            </a:r>
          </a:p>
          <a:p>
            <a:pPr marL="171450" indent="-171450">
              <a:buFontTx/>
              <a:buChar char="-"/>
            </a:pPr>
            <a:r>
              <a:rPr lang="en-US" baseline="0" dirty="0"/>
              <a:t>If you need to change orientation of a rail or move it on the roof, always keep in low to the roof, be aware of swinging radius, walk with rail down in front.</a:t>
            </a:r>
          </a:p>
          <a:p>
            <a:pPr marL="171450" indent="-171450">
              <a:buFontTx/>
              <a:buChar char="-"/>
            </a:pPr>
            <a:endParaRPr lang="en-US" baseline="0" dirty="0"/>
          </a:p>
          <a:p>
            <a:pPr marL="171450" indent="-171450">
              <a:buFontTx/>
              <a:buChar char="-"/>
            </a:pPr>
            <a:r>
              <a:rPr lang="en-US" baseline="0" dirty="0"/>
              <a:t>As part of the job hazard assessment, consider engineering controls such as requesting utility place an insulated wrap around the power lines or even disconnect power from the pole, and a daily reminder at tailgate meetings.</a:t>
            </a:r>
            <a:endParaRPr lang="en-US" dirty="0"/>
          </a:p>
        </p:txBody>
      </p:sp>
      <p:sp>
        <p:nvSpPr>
          <p:cNvPr id="4" name="Header Placeholder 3"/>
          <p:cNvSpPr>
            <a:spLocks noGrp="1"/>
          </p:cNvSpPr>
          <p:nvPr>
            <p:ph type="hdr" sz="quarter" idx="10"/>
          </p:nvPr>
        </p:nvSpPr>
        <p:spPr/>
        <p:txBody>
          <a:bodyPr/>
          <a:lstStyle/>
          <a:p>
            <a:pPr>
              <a:defRPr/>
            </a:pPr>
            <a:r>
              <a:rPr lang="en-US"/>
              <a:t>&lt;Presentation Title&gt;</a:t>
            </a:r>
          </a:p>
        </p:txBody>
      </p:sp>
      <p:sp>
        <p:nvSpPr>
          <p:cNvPr id="5" name="Slide Number Placeholder 4"/>
          <p:cNvSpPr>
            <a:spLocks noGrp="1"/>
          </p:cNvSpPr>
          <p:nvPr>
            <p:ph type="sldNum" sz="quarter" idx="11"/>
          </p:nvPr>
        </p:nvSpPr>
        <p:spPr/>
        <p:txBody>
          <a:bodyPr/>
          <a:lstStyle/>
          <a:p>
            <a:fld id="{F2044902-878F-B949-9CEA-0806CB61E298}" type="slidenum">
              <a:rPr lang="en-US" smtClean="0"/>
              <a:pPr/>
              <a:t>34</a:t>
            </a:fld>
            <a:endParaRPr lang="en-US"/>
          </a:p>
        </p:txBody>
      </p:sp>
    </p:spTree>
    <p:extLst>
      <p:ext uri="{BB962C8B-B14F-4D97-AF65-F5344CB8AC3E}">
        <p14:creationId xmlns:p14="http://schemas.microsoft.com/office/powerpoint/2010/main" val="154431379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457200"/>
            <a:ext cx="4143375" cy="3108325"/>
          </a:xfrm>
        </p:spPr>
      </p:sp>
      <p:sp>
        <p:nvSpPr>
          <p:cNvPr id="3" name="Notes Placeholder 2"/>
          <p:cNvSpPr>
            <a:spLocks noGrp="1"/>
          </p:cNvSpPr>
          <p:nvPr>
            <p:ph type="body" idx="1"/>
          </p:nvPr>
        </p:nvSpPr>
        <p:spPr/>
        <p:txBody>
          <a:bodyPr/>
          <a:lstStyle/>
          <a:p>
            <a:pPr marL="171450" indent="-171450">
              <a:buFontTx/>
              <a:buChar char="-"/>
            </a:pPr>
            <a:r>
              <a:rPr lang="en-US" dirty="0"/>
              <a:t>We talked earlier about protection</a:t>
            </a:r>
            <a:r>
              <a:rPr lang="en-US" baseline="0" dirty="0"/>
              <a:t> from falling objects, and this starts with proper management of equipment, tools, and small parts on the roof. </a:t>
            </a:r>
          </a:p>
          <a:p>
            <a:pPr marL="171450" indent="-171450">
              <a:buFontTx/>
              <a:buChar char="-"/>
            </a:pPr>
            <a:r>
              <a:rPr lang="en-US" baseline="0" dirty="0"/>
              <a:t>Keep items in bags or boxes (we recommend avoiding buckets because they can roll if tipped over) that can be secure- hang from unused anchor point, secure behind rails, toe board, skylight, scaffold, etc. </a:t>
            </a:r>
          </a:p>
          <a:p>
            <a:pPr marL="171450" indent="-171450">
              <a:buFontTx/>
              <a:buChar char="-"/>
            </a:pPr>
            <a:r>
              <a:rPr lang="en-US" baseline="0" dirty="0"/>
              <a:t>Be careful if you’re using a tool belt that has open pouches- you want something with zippers or a way to prevent objects from falling out- installers might be leaning over to access underneath an array and you don’t want things to fall out.</a:t>
            </a:r>
          </a:p>
          <a:p>
            <a:pPr marL="171450" indent="-171450">
              <a:buFontTx/>
              <a:buChar char="-"/>
            </a:pPr>
            <a:endParaRPr lang="en-US" baseline="0" dirty="0"/>
          </a:p>
          <a:p>
            <a:pPr marL="171450" indent="-171450">
              <a:buFontTx/>
              <a:buChar char="-"/>
            </a:pPr>
            <a:r>
              <a:rPr lang="en-US" baseline="0" dirty="0"/>
              <a:t>Continuously clean up and organize- remove tools or any parts you no longer need</a:t>
            </a:r>
            <a:endParaRPr lang="en-US" dirty="0"/>
          </a:p>
        </p:txBody>
      </p:sp>
      <p:sp>
        <p:nvSpPr>
          <p:cNvPr id="4" name="Header Placeholder 3"/>
          <p:cNvSpPr>
            <a:spLocks noGrp="1"/>
          </p:cNvSpPr>
          <p:nvPr>
            <p:ph type="hdr" sz="quarter" idx="10"/>
          </p:nvPr>
        </p:nvSpPr>
        <p:spPr/>
        <p:txBody>
          <a:bodyPr/>
          <a:lstStyle/>
          <a:p>
            <a:pPr>
              <a:defRPr/>
            </a:pPr>
            <a:r>
              <a:rPr lang="en-US"/>
              <a:t>&lt;Presentation Title&gt;</a:t>
            </a:r>
          </a:p>
        </p:txBody>
      </p:sp>
      <p:sp>
        <p:nvSpPr>
          <p:cNvPr id="5" name="Slide Number Placeholder 4"/>
          <p:cNvSpPr>
            <a:spLocks noGrp="1"/>
          </p:cNvSpPr>
          <p:nvPr>
            <p:ph type="sldNum" sz="quarter" idx="11"/>
          </p:nvPr>
        </p:nvSpPr>
        <p:spPr/>
        <p:txBody>
          <a:bodyPr/>
          <a:lstStyle/>
          <a:p>
            <a:fld id="{F2044902-878F-B949-9CEA-0806CB61E298}" type="slidenum">
              <a:rPr lang="en-US" smtClean="0"/>
              <a:pPr/>
              <a:t>35</a:t>
            </a:fld>
            <a:endParaRPr lang="en-US"/>
          </a:p>
        </p:txBody>
      </p:sp>
    </p:spTree>
    <p:extLst>
      <p:ext uri="{BB962C8B-B14F-4D97-AF65-F5344CB8AC3E}">
        <p14:creationId xmlns:p14="http://schemas.microsoft.com/office/powerpoint/2010/main" val="165833753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457200"/>
            <a:ext cx="4143375" cy="3108325"/>
          </a:xfrm>
        </p:spPr>
      </p:sp>
      <p:sp>
        <p:nvSpPr>
          <p:cNvPr id="3" name="Notes Placeholder 2"/>
          <p:cNvSpPr>
            <a:spLocks noGrp="1"/>
          </p:cNvSpPr>
          <p:nvPr>
            <p:ph type="body" idx="1"/>
          </p:nvPr>
        </p:nvSpPr>
        <p:spPr/>
        <p:txBody>
          <a:bodyPr/>
          <a:lstStyle/>
          <a:p>
            <a:pPr marL="171450" indent="-171450">
              <a:buFontTx/>
              <a:buChar char="-"/>
            </a:pPr>
            <a:r>
              <a:rPr lang="en-US" dirty="0"/>
              <a:t>To further</a:t>
            </a:r>
            <a:r>
              <a:rPr lang="en-US" baseline="0" dirty="0"/>
              <a:t> elaborate because this is a really important concept</a:t>
            </a:r>
            <a:r>
              <a:rPr lang="mr-IN" baseline="0" dirty="0"/>
              <a:t>…</a:t>
            </a:r>
            <a:endParaRPr lang="en-US" baseline="0" dirty="0"/>
          </a:p>
          <a:p>
            <a:pPr marL="171450" indent="-171450">
              <a:buFontTx/>
              <a:buChar char="-"/>
            </a:pPr>
            <a:r>
              <a:rPr lang="en-US" baseline="0" dirty="0"/>
              <a:t>The falling object could be you!- On steep roofs it’s common practice to install rows of rails and work up the roof. This doesn’t meet the definition of fall protection so fall protection equipment is still required, but rails can provides a lot of support for positioning yourself and your tools/equipment. </a:t>
            </a:r>
          </a:p>
          <a:p>
            <a:pPr marL="171450" indent="-171450">
              <a:buFontTx/>
              <a:buChar char="-"/>
            </a:pPr>
            <a:r>
              <a:rPr lang="en-US" baseline="0" dirty="0"/>
              <a:t>If doing this, be sure to tighten your bolts to the proper torque settings and then re-tighten after you’re done climbing on them.</a:t>
            </a:r>
          </a:p>
          <a:p>
            <a:pPr marL="171450" indent="-171450">
              <a:buFontTx/>
              <a:buChar char="-"/>
            </a:pPr>
            <a:r>
              <a:rPr lang="en-US" baseline="0" dirty="0" smtClean="0"/>
              <a:t>Lanyards </a:t>
            </a:r>
            <a:r>
              <a:rPr lang="en-US" baseline="0" dirty="0"/>
              <a:t>for </a:t>
            </a:r>
            <a:r>
              <a:rPr lang="en-US" baseline="0" dirty="0" smtClean="0"/>
              <a:t>tools</a:t>
            </a:r>
          </a:p>
          <a:p>
            <a:pPr marL="171450" indent="-171450">
              <a:buFontTx/>
              <a:buChar char="-"/>
            </a:pPr>
            <a:endParaRPr lang="en-US" baseline="0" dirty="0" smtClean="0"/>
          </a:p>
          <a:p>
            <a:pPr marL="171450" indent="-171450">
              <a:buFontTx/>
              <a:buChar char="-"/>
            </a:pPr>
            <a:endParaRPr lang="en-US" baseline="0" dirty="0" smtClean="0"/>
          </a:p>
          <a:p>
            <a:pPr marL="171450" indent="-171450">
              <a:buFontTx/>
              <a:buChar char="-"/>
            </a:pPr>
            <a:r>
              <a:rPr lang="en-US" baseline="0" dirty="0" smtClean="0"/>
              <a:t>http://www.blueridgercd.com/projects/</a:t>
            </a:r>
            <a:endParaRPr lang="en-US" baseline="0" dirty="0"/>
          </a:p>
        </p:txBody>
      </p:sp>
      <p:sp>
        <p:nvSpPr>
          <p:cNvPr id="4" name="Header Placeholder 3"/>
          <p:cNvSpPr>
            <a:spLocks noGrp="1"/>
          </p:cNvSpPr>
          <p:nvPr>
            <p:ph type="hdr" sz="quarter" idx="10"/>
          </p:nvPr>
        </p:nvSpPr>
        <p:spPr/>
        <p:txBody>
          <a:bodyPr/>
          <a:lstStyle/>
          <a:p>
            <a:pPr>
              <a:defRPr/>
            </a:pPr>
            <a:r>
              <a:rPr lang="en-US"/>
              <a:t>&lt;Presentation Title&gt;</a:t>
            </a:r>
          </a:p>
        </p:txBody>
      </p:sp>
      <p:sp>
        <p:nvSpPr>
          <p:cNvPr id="5" name="Slide Number Placeholder 4"/>
          <p:cNvSpPr>
            <a:spLocks noGrp="1"/>
          </p:cNvSpPr>
          <p:nvPr>
            <p:ph type="sldNum" sz="quarter" idx="11"/>
          </p:nvPr>
        </p:nvSpPr>
        <p:spPr/>
        <p:txBody>
          <a:bodyPr/>
          <a:lstStyle/>
          <a:p>
            <a:fld id="{F2044902-878F-B949-9CEA-0806CB61E298}" type="slidenum">
              <a:rPr lang="en-US" smtClean="0"/>
              <a:pPr/>
              <a:t>36</a:t>
            </a:fld>
            <a:endParaRPr lang="en-US"/>
          </a:p>
        </p:txBody>
      </p:sp>
    </p:spTree>
    <p:extLst>
      <p:ext uri="{BB962C8B-B14F-4D97-AF65-F5344CB8AC3E}">
        <p14:creationId xmlns:p14="http://schemas.microsoft.com/office/powerpoint/2010/main" val="64393588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457200"/>
            <a:ext cx="4143375" cy="3108325"/>
          </a:xfrm>
        </p:spPr>
      </p:sp>
      <p:sp>
        <p:nvSpPr>
          <p:cNvPr id="3" name="Notes Placeholder 2"/>
          <p:cNvSpPr>
            <a:spLocks noGrp="1"/>
          </p:cNvSpPr>
          <p:nvPr>
            <p:ph type="body" idx="1"/>
          </p:nvPr>
        </p:nvSpPr>
        <p:spPr/>
        <p:txBody>
          <a:bodyPr/>
          <a:lstStyle/>
          <a:p>
            <a:pPr marL="171450" indent="-171450">
              <a:buFontTx/>
              <a:buChar char="-"/>
            </a:pPr>
            <a:r>
              <a:rPr lang="en-US" dirty="0"/>
              <a:t>Rails</a:t>
            </a:r>
            <a:r>
              <a:rPr lang="en-US" baseline="0" dirty="0"/>
              <a:t> are installed, now it’s time to mount module level power electronics (MLPE) and do any prewiring. </a:t>
            </a:r>
          </a:p>
          <a:p>
            <a:pPr marL="171450" indent="-171450">
              <a:buFontTx/>
              <a:buChar char="-"/>
            </a:pPr>
            <a:r>
              <a:rPr lang="en-US" baseline="0" dirty="0"/>
              <a:t>Do as much of this on the ground as possible. Pre-tie your module leads so that you can quickly connect them once they’re installed.</a:t>
            </a:r>
          </a:p>
          <a:p>
            <a:pPr marL="171450" indent="-171450">
              <a:buFontTx/>
              <a:buChar char="-"/>
            </a:pPr>
            <a:r>
              <a:rPr lang="en-US" baseline="0" dirty="0"/>
              <a:t>Manufacturers offer MLPE mounting brackets that allow you to manage the module leads on the ground.</a:t>
            </a:r>
          </a:p>
          <a:p>
            <a:pPr marL="171450" marR="0" indent="-171450" algn="l" defTabSz="914400" rtl="0" eaLnBrk="0" fontAlgn="base" latinLnBrk="0" hangingPunct="0">
              <a:lnSpc>
                <a:spcPct val="100000"/>
              </a:lnSpc>
              <a:spcBef>
                <a:spcPct val="0"/>
              </a:spcBef>
              <a:spcAft>
                <a:spcPct val="0"/>
              </a:spcAft>
              <a:buClrTx/>
              <a:buSzTx/>
              <a:buFontTx/>
              <a:buChar char="-"/>
              <a:tabLst/>
              <a:defRPr/>
            </a:pPr>
            <a:r>
              <a:rPr lang="en-US" baseline="0" dirty="0"/>
              <a:t>Always follow manufacturer’s instructions</a:t>
            </a:r>
          </a:p>
          <a:p>
            <a:pPr marL="171450" indent="-171450">
              <a:buFontTx/>
              <a:buChar char="-"/>
            </a:pPr>
            <a:r>
              <a:rPr lang="en-US" baseline="0" dirty="0"/>
              <a:t>See the PV Electric Safety course for wiring safety</a:t>
            </a:r>
            <a:endParaRPr lang="en-US" dirty="0"/>
          </a:p>
        </p:txBody>
      </p:sp>
      <p:sp>
        <p:nvSpPr>
          <p:cNvPr id="4" name="Header Placeholder 3"/>
          <p:cNvSpPr>
            <a:spLocks noGrp="1"/>
          </p:cNvSpPr>
          <p:nvPr>
            <p:ph type="hdr" sz="quarter" idx="10"/>
          </p:nvPr>
        </p:nvSpPr>
        <p:spPr/>
        <p:txBody>
          <a:bodyPr/>
          <a:lstStyle/>
          <a:p>
            <a:pPr>
              <a:defRPr/>
            </a:pPr>
            <a:r>
              <a:rPr lang="en-US"/>
              <a:t>&lt;Presentation Title&gt;</a:t>
            </a:r>
          </a:p>
        </p:txBody>
      </p:sp>
      <p:sp>
        <p:nvSpPr>
          <p:cNvPr id="5" name="Slide Number Placeholder 4"/>
          <p:cNvSpPr>
            <a:spLocks noGrp="1"/>
          </p:cNvSpPr>
          <p:nvPr>
            <p:ph type="sldNum" sz="quarter" idx="11"/>
          </p:nvPr>
        </p:nvSpPr>
        <p:spPr/>
        <p:txBody>
          <a:bodyPr/>
          <a:lstStyle/>
          <a:p>
            <a:fld id="{F2044902-878F-B949-9CEA-0806CB61E298}" type="slidenum">
              <a:rPr lang="en-US" smtClean="0"/>
              <a:pPr/>
              <a:t>37</a:t>
            </a:fld>
            <a:endParaRPr lang="en-US"/>
          </a:p>
        </p:txBody>
      </p:sp>
    </p:spTree>
    <p:extLst>
      <p:ext uri="{BB962C8B-B14F-4D97-AF65-F5344CB8AC3E}">
        <p14:creationId xmlns:p14="http://schemas.microsoft.com/office/powerpoint/2010/main" val="196276251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457200"/>
            <a:ext cx="4143375" cy="3108325"/>
          </a:xfrm>
        </p:spPr>
      </p:sp>
      <p:sp>
        <p:nvSpPr>
          <p:cNvPr id="3" name="Notes Placeholder 2"/>
          <p:cNvSpPr>
            <a:spLocks noGrp="1"/>
          </p:cNvSpPr>
          <p:nvPr>
            <p:ph type="body" idx="1"/>
          </p:nvPr>
        </p:nvSpPr>
        <p:spPr/>
        <p:txBody>
          <a:bodyPr/>
          <a:lstStyle/>
          <a:p>
            <a:pPr marL="171450" indent="-171450">
              <a:buFontTx/>
              <a:buChar char="-"/>
            </a:pPr>
            <a:r>
              <a:rPr lang="en-US" baseline="0" dirty="0"/>
              <a:t>Also the structure may not be able to handle the heavy concentrated load- spread out</a:t>
            </a:r>
          </a:p>
          <a:p>
            <a:pPr marL="171450" marR="0" indent="-171450" algn="l" defTabSz="914400" rtl="0" eaLnBrk="0" fontAlgn="base" latinLnBrk="0" hangingPunct="0">
              <a:lnSpc>
                <a:spcPct val="100000"/>
              </a:lnSpc>
              <a:spcBef>
                <a:spcPct val="0"/>
              </a:spcBef>
              <a:spcAft>
                <a:spcPct val="0"/>
              </a:spcAft>
              <a:buClrTx/>
              <a:buSzTx/>
              <a:buFontTx/>
              <a:buChar char="-"/>
              <a:tabLst/>
              <a:defRPr/>
            </a:pPr>
            <a:r>
              <a:rPr lang="en-US" baseline="0" dirty="0"/>
              <a:t>On a sloped roof, best practice to bring one module to the roof at a time and mount it, then move to the next- can present a falling objects hazard- wind, etc.</a:t>
            </a:r>
          </a:p>
          <a:p>
            <a:pPr marL="171450" indent="-171450">
              <a:buFontTx/>
              <a:buChar char="-"/>
            </a:pPr>
            <a:endParaRPr lang="en-US" baseline="0" dirty="0"/>
          </a:p>
          <a:p>
            <a:pPr marL="171450" indent="-171450">
              <a:buFontTx/>
              <a:buChar char="-"/>
            </a:pPr>
            <a:r>
              <a:rPr lang="en-US" baseline="0" dirty="0"/>
              <a:t>Some equipment (reach forklift, module hoists, etc.) will bring multiple modules up at a time, the key is that the modules are in a safe stable place while awaiting install.</a:t>
            </a:r>
            <a:endParaRPr lang="en-US" dirty="0"/>
          </a:p>
        </p:txBody>
      </p:sp>
      <p:sp>
        <p:nvSpPr>
          <p:cNvPr id="4" name="Header Placeholder 3"/>
          <p:cNvSpPr>
            <a:spLocks noGrp="1"/>
          </p:cNvSpPr>
          <p:nvPr>
            <p:ph type="hdr" sz="quarter" idx="10"/>
          </p:nvPr>
        </p:nvSpPr>
        <p:spPr/>
        <p:txBody>
          <a:bodyPr/>
          <a:lstStyle/>
          <a:p>
            <a:pPr>
              <a:defRPr/>
            </a:pPr>
            <a:r>
              <a:rPr lang="en-US"/>
              <a:t>&lt;Presentation Title&gt;</a:t>
            </a:r>
          </a:p>
        </p:txBody>
      </p:sp>
      <p:sp>
        <p:nvSpPr>
          <p:cNvPr id="5" name="Slide Number Placeholder 4"/>
          <p:cNvSpPr>
            <a:spLocks noGrp="1"/>
          </p:cNvSpPr>
          <p:nvPr>
            <p:ph type="sldNum" sz="quarter" idx="11"/>
          </p:nvPr>
        </p:nvSpPr>
        <p:spPr/>
        <p:txBody>
          <a:bodyPr/>
          <a:lstStyle/>
          <a:p>
            <a:fld id="{F2044902-878F-B949-9CEA-0806CB61E298}" type="slidenum">
              <a:rPr lang="en-US" smtClean="0"/>
              <a:pPr/>
              <a:t>38</a:t>
            </a:fld>
            <a:endParaRPr lang="en-US"/>
          </a:p>
        </p:txBody>
      </p:sp>
    </p:spTree>
    <p:extLst>
      <p:ext uri="{BB962C8B-B14F-4D97-AF65-F5344CB8AC3E}">
        <p14:creationId xmlns:p14="http://schemas.microsoft.com/office/powerpoint/2010/main" val="115157603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457200"/>
            <a:ext cx="4143375" cy="3108325"/>
          </a:xfrm>
        </p:spPr>
      </p:sp>
      <p:sp>
        <p:nvSpPr>
          <p:cNvPr id="3" name="Notes Placeholder 2"/>
          <p:cNvSpPr>
            <a:spLocks noGrp="1"/>
          </p:cNvSpPr>
          <p:nvPr>
            <p:ph type="body" idx="1"/>
          </p:nvPr>
        </p:nvSpPr>
        <p:spPr/>
        <p:txBody>
          <a:bodyPr/>
          <a:lstStyle/>
          <a:p>
            <a:r>
              <a:rPr lang="en-US" dirty="0"/>
              <a:t>-Finally, let’s </a:t>
            </a:r>
            <a:r>
              <a:rPr lang="en-US" baseline="0" dirty="0"/>
              <a:t>look at some examples of unsafe practices- you can see the installer climbing the ladder is not maintaining 3 points of contact as we discussed in the ladder safety course, no fall protection is used by the installer on the roof, and 1 person carrying a module like that can certainly lead to some overexertion injuries.</a:t>
            </a:r>
          </a:p>
          <a:p>
            <a:endParaRPr lang="en-US" dirty="0"/>
          </a:p>
        </p:txBody>
      </p:sp>
      <p:sp>
        <p:nvSpPr>
          <p:cNvPr id="4" name="Header Placeholder 3"/>
          <p:cNvSpPr>
            <a:spLocks noGrp="1"/>
          </p:cNvSpPr>
          <p:nvPr>
            <p:ph type="hdr" sz="quarter" idx="10"/>
          </p:nvPr>
        </p:nvSpPr>
        <p:spPr/>
        <p:txBody>
          <a:bodyPr/>
          <a:lstStyle/>
          <a:p>
            <a:pPr>
              <a:defRPr/>
            </a:pPr>
            <a:r>
              <a:rPr lang="en-US"/>
              <a:t>&lt;Presentation Title&gt;</a:t>
            </a:r>
          </a:p>
        </p:txBody>
      </p:sp>
      <p:sp>
        <p:nvSpPr>
          <p:cNvPr id="5" name="Slide Number Placeholder 4"/>
          <p:cNvSpPr>
            <a:spLocks noGrp="1"/>
          </p:cNvSpPr>
          <p:nvPr>
            <p:ph type="sldNum" sz="quarter" idx="11"/>
          </p:nvPr>
        </p:nvSpPr>
        <p:spPr/>
        <p:txBody>
          <a:bodyPr/>
          <a:lstStyle/>
          <a:p>
            <a:fld id="{F2044902-878F-B949-9CEA-0806CB61E298}" type="slidenum">
              <a:rPr lang="en-US" smtClean="0"/>
              <a:pPr/>
              <a:t>39</a:t>
            </a:fld>
            <a:endParaRPr lang="en-US"/>
          </a:p>
        </p:txBody>
      </p:sp>
    </p:spTree>
    <p:extLst>
      <p:ext uri="{BB962C8B-B14F-4D97-AF65-F5344CB8AC3E}">
        <p14:creationId xmlns:p14="http://schemas.microsoft.com/office/powerpoint/2010/main" val="18926220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457200"/>
            <a:ext cx="4144963" cy="3108325"/>
          </a:xfrm>
          <a:noFill/>
          <a:ln w="9525">
            <a:solidFill>
              <a:srgbClr val="000000"/>
            </a:solidFill>
            <a:miter lim="800000"/>
            <a:headEnd/>
            <a:tailEnd/>
          </a:ln>
        </p:spPr>
      </p:sp>
      <p:sp>
        <p:nvSpPr>
          <p:cNvPr id="3" name="Notes Placeholder 2"/>
          <p:cNvSpPr>
            <a:spLocks noGrp="1"/>
          </p:cNvSpPr>
          <p:nvPr>
            <p:ph type="body" idx="1"/>
          </p:nvPr>
        </p:nvSpPr>
        <p:spPr>
          <a:xfrm>
            <a:off x="274320" y="3657600"/>
            <a:ext cx="6400800" cy="5279366"/>
          </a:xfrm>
        </p:spPr>
        <p:txBody>
          <a:bodyPr/>
          <a:lstStyle/>
          <a:p>
            <a:pPr marL="171450" indent="-171450" eaLnBrk="0" fontAlgn="base" hangingPunct="0">
              <a:buFontTx/>
              <a:buChar char="-"/>
            </a:pPr>
            <a:r>
              <a:rPr lang="en-US" baseline="0" dirty="0"/>
              <a:t>In this lesson, we’ll go through some of the hazards that may be present during PV mounting work </a:t>
            </a:r>
            <a:r>
              <a:rPr lang="en-US" b="1" baseline="0" dirty="0"/>
              <a:t>and how to avoid or mitigate</a:t>
            </a:r>
            <a:r>
              <a:rPr lang="en-US" b="0" baseline="0" dirty="0"/>
              <a:t> these hazards </a:t>
            </a:r>
          </a:p>
          <a:p>
            <a:pPr marL="171450" indent="-171450" eaLnBrk="0" fontAlgn="base" hangingPunct="0">
              <a:buFontTx/>
              <a:buChar char="-"/>
            </a:pPr>
            <a:endParaRPr lang="en-US" b="0" baseline="0" dirty="0"/>
          </a:p>
          <a:p>
            <a:pPr marL="171450" indent="-171450" eaLnBrk="0" fontAlgn="base" hangingPunct="0">
              <a:buFontTx/>
              <a:buChar char="-"/>
            </a:pPr>
            <a:r>
              <a:rPr lang="en-US" baseline="0" dirty="0"/>
              <a:t>Environmental exposure: installers can be exposed to extreme temperatures and direct sunlight</a:t>
            </a:r>
          </a:p>
          <a:p>
            <a:pPr marL="171450" indent="-171450" eaLnBrk="0" fontAlgn="base" hangingPunct="0">
              <a:buFontTx/>
              <a:buChar char="-"/>
            </a:pPr>
            <a:r>
              <a:rPr lang="en-US" baseline="0" dirty="0"/>
              <a:t>Overexertion: Solar modules and other equipment can be really heavy and awkwardly sized.. Combine that with working and carrying equipment on pitched roof, and there’s a real potential for </a:t>
            </a:r>
            <a:r>
              <a:rPr lang="en-US" baseline="0" dirty="0" err="1"/>
              <a:t>injurty</a:t>
            </a:r>
            <a:endParaRPr lang="en-US" baseline="0" dirty="0"/>
          </a:p>
          <a:p>
            <a:pPr marL="171450" indent="-171450" eaLnBrk="0" fontAlgn="base" hangingPunct="0">
              <a:buFontTx/>
              <a:buChar char="-"/>
            </a:pPr>
            <a:r>
              <a:rPr lang="en-US" baseline="0" dirty="0"/>
              <a:t>Respiratory/noise: Installers often working in in attics or using loud power tools like </a:t>
            </a:r>
            <a:r>
              <a:rPr lang="en-US" baseline="0" dirty="0" err="1"/>
              <a:t>sawzall</a:t>
            </a:r>
            <a:r>
              <a:rPr lang="en-US" baseline="0" dirty="0"/>
              <a:t>- need proper PPE</a:t>
            </a:r>
          </a:p>
          <a:p>
            <a:pPr marL="171450" indent="-171450" eaLnBrk="0" fontAlgn="base" hangingPunct="0">
              <a:buFontTx/>
              <a:buChar char="-"/>
            </a:pPr>
            <a:endParaRPr lang="en-US" baseline="0" dirty="0"/>
          </a:p>
          <a:p>
            <a:pPr marL="171450" indent="-171450" eaLnBrk="0" fontAlgn="base" hangingPunct="0">
              <a:buFontTx/>
              <a:buChar char="-"/>
            </a:pPr>
            <a:r>
              <a:rPr lang="en-US" baseline="0" dirty="0"/>
              <a:t>Slips, trips, falls on or off the roof</a:t>
            </a:r>
          </a:p>
          <a:p>
            <a:pPr marL="171450" indent="-171450" eaLnBrk="0" fontAlgn="base" hangingPunct="0">
              <a:buFontTx/>
              <a:buChar char="-"/>
            </a:pPr>
            <a:r>
              <a:rPr lang="en-US" b="0" baseline="0" dirty="0"/>
              <a:t>Struck by: an object- impact creates injury</a:t>
            </a:r>
          </a:p>
          <a:p>
            <a:pPr marL="171450" indent="-171450" eaLnBrk="0" fontAlgn="base" hangingPunct="0">
              <a:buFontTx/>
              <a:buChar char="-"/>
            </a:pPr>
            <a:r>
              <a:rPr lang="en-US" b="0" baseline="0" dirty="0"/>
              <a:t>Caught in machinery or tool (think about drills)</a:t>
            </a:r>
          </a:p>
          <a:p>
            <a:pPr marL="171450" indent="-171450" eaLnBrk="0" fontAlgn="base" hangingPunct="0">
              <a:buFontTx/>
              <a:buChar char="-"/>
            </a:pPr>
            <a:r>
              <a:rPr lang="en-US" b="0" baseline="0" dirty="0"/>
              <a:t>Compressed or crushed between objects</a:t>
            </a:r>
          </a:p>
          <a:p>
            <a:pPr marL="171450" indent="-171450" eaLnBrk="0" fontAlgn="base" hangingPunct="0">
              <a:buFontTx/>
              <a:buChar char="-"/>
            </a:pPr>
            <a:endParaRPr lang="en-US" b="0" baseline="0" dirty="0"/>
          </a:p>
          <a:p>
            <a:pPr marL="171450" indent="-171450" eaLnBrk="0" fontAlgn="base" hangingPunct="0">
              <a:buFontTx/>
              <a:buChar char="-"/>
            </a:pPr>
            <a:r>
              <a:rPr lang="en-US" b="0" baseline="0" dirty="0"/>
              <a:t>Electrical hazards- won’t dive into during this lesson but which we’ll cover in great depth lesson 4</a:t>
            </a:r>
          </a:p>
          <a:p>
            <a:pPr marL="628650" lvl="1" indent="-171450" eaLnBrk="0" fontAlgn="base" hangingPunct="0">
              <a:buFontTx/>
              <a:buChar char="-"/>
            </a:pPr>
            <a:endParaRPr lang="en-US" b="0" baseline="0" dirty="0"/>
          </a:p>
          <a:p>
            <a:pPr marL="171450" lvl="0" indent="-171450" eaLnBrk="0" fontAlgn="base" hangingPunct="0">
              <a:buFontTx/>
              <a:buChar char="-"/>
            </a:pPr>
            <a:r>
              <a:rPr lang="en-US" b="0" baseline="0" dirty="0"/>
              <a:t>And then just a reminder that hazards are site specific!</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2044902-878F-B949-9CEA-0806CB61E298}" type="slidenum">
              <a:rPr kumimoji="0" lang="en-US" sz="1200" b="0" i="0" u="none" strike="noStrike" kern="1200" cap="none" spc="0" normalizeH="0" baseline="0" noProof="0" smtClean="0">
                <a:ln>
                  <a:noFill/>
                </a:ln>
                <a:solidFill>
                  <a:srgbClr val="000000"/>
                </a:solidFill>
                <a:effectLst/>
                <a:uLnTx/>
                <a:uFillTx/>
                <a:latin typeface="Tahoma" charset="0"/>
                <a:ea typeface="Tahoma" charset="0"/>
                <a:cs typeface="Tahoma"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sz="1200" b="0" i="0" u="none" strike="noStrike" kern="1200" cap="none" spc="0" normalizeH="0" baseline="0" noProof="0" dirty="0">
              <a:ln>
                <a:noFill/>
              </a:ln>
              <a:solidFill>
                <a:srgbClr val="000000"/>
              </a:solidFill>
              <a:effectLst/>
              <a:uLnTx/>
              <a:uFillTx/>
              <a:latin typeface="Tahoma" charset="0"/>
              <a:ea typeface="Tahoma" charset="0"/>
              <a:cs typeface="Tahoma" charset="0"/>
            </a:endParaRPr>
          </a:p>
        </p:txBody>
      </p:sp>
      <p:sp>
        <p:nvSpPr>
          <p:cNvPr id="6" name="Header Placeholder 5"/>
          <p:cNvSpPr>
            <a:spLocks noGrp="1"/>
          </p:cNvSpPr>
          <p:nvPr>
            <p:ph type="hdr" sz="quarter" idx="11"/>
          </p:nvPr>
        </p:nvSpPr>
        <p:spPr/>
        <p:txBody>
          <a:bodyPr/>
          <a:lstStyle/>
          <a:p>
            <a:pPr marL="0" marR="0" lvl="0" indent="0" algn="l" defTabSz="922338"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ahoma" pitchFamily="34" charset="0"/>
                <a:ea typeface="Tahoma" pitchFamily="34" charset="0"/>
                <a:cs typeface="Tahoma" pitchFamily="34" charset="0"/>
              </a:rPr>
              <a:t>Safe Working Practices</a:t>
            </a:r>
            <a:endParaRPr kumimoji="0" lang="en-US" sz="1400" b="0" i="0" u="none" strike="noStrike" kern="1200" cap="none" spc="0" normalizeH="0" baseline="0" noProof="0" dirty="0">
              <a:ln>
                <a:noFill/>
              </a:ln>
              <a:solidFill>
                <a:srgbClr val="000000"/>
              </a:solidFill>
              <a:effectLst/>
              <a:uLnTx/>
              <a:uFillTx/>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5254542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457200"/>
            <a:ext cx="4143375" cy="3108325"/>
          </a:xfrm>
        </p:spPr>
      </p:sp>
      <p:sp>
        <p:nvSpPr>
          <p:cNvPr id="3" name="Notes Placeholder 2"/>
          <p:cNvSpPr>
            <a:spLocks noGrp="1"/>
          </p:cNvSpPr>
          <p:nvPr>
            <p:ph type="body" idx="1"/>
          </p:nvPr>
        </p:nvSpPr>
        <p:spPr/>
        <p:txBody>
          <a:bodyPr/>
          <a:lstStyle/>
          <a:p>
            <a:pPr marL="171450" indent="-171450">
              <a:buFontTx/>
              <a:buChar char="-"/>
            </a:pPr>
            <a:r>
              <a:rPr lang="en-US" dirty="0"/>
              <a:t>Here</a:t>
            </a:r>
            <a:r>
              <a:rPr lang="en-US" baseline="0" dirty="0"/>
              <a:t> are some examples of better ways to carry modules. </a:t>
            </a:r>
          </a:p>
          <a:p>
            <a:pPr marL="171450" indent="-171450">
              <a:buFontTx/>
              <a:buChar char="-"/>
            </a:pPr>
            <a:r>
              <a:rPr lang="en-US" baseline="0" dirty="0"/>
              <a:t>In the picture to the left, the installers do look like they’re being careful and using fall protection, but you’ve got tripping and overexertion hazards, better to carry with 2 people.</a:t>
            </a:r>
          </a:p>
          <a:p>
            <a:pPr marL="171450" indent="-171450">
              <a:buFontTx/>
              <a:buChar char="-"/>
            </a:pPr>
            <a:r>
              <a:rPr lang="en-US" baseline="0" dirty="0"/>
              <a:t>Picture to the right is better with the 2-person carry, want to establish a firm grip (a module becomes like a sail in a wind gust!) and a clear pathway.</a:t>
            </a:r>
            <a:endParaRPr lang="en-US" dirty="0"/>
          </a:p>
        </p:txBody>
      </p:sp>
      <p:sp>
        <p:nvSpPr>
          <p:cNvPr id="4" name="Header Placeholder 3"/>
          <p:cNvSpPr>
            <a:spLocks noGrp="1"/>
          </p:cNvSpPr>
          <p:nvPr>
            <p:ph type="hdr" sz="quarter" idx="10"/>
          </p:nvPr>
        </p:nvSpPr>
        <p:spPr/>
        <p:txBody>
          <a:bodyPr/>
          <a:lstStyle/>
          <a:p>
            <a:pPr>
              <a:defRPr/>
            </a:pPr>
            <a:r>
              <a:rPr lang="en-US"/>
              <a:t>&lt;Presentation Title&gt;</a:t>
            </a:r>
          </a:p>
        </p:txBody>
      </p:sp>
      <p:sp>
        <p:nvSpPr>
          <p:cNvPr id="5" name="Slide Number Placeholder 4"/>
          <p:cNvSpPr>
            <a:spLocks noGrp="1"/>
          </p:cNvSpPr>
          <p:nvPr>
            <p:ph type="sldNum" sz="quarter" idx="11"/>
          </p:nvPr>
        </p:nvSpPr>
        <p:spPr/>
        <p:txBody>
          <a:bodyPr/>
          <a:lstStyle/>
          <a:p>
            <a:fld id="{F2044902-878F-B949-9CEA-0806CB61E298}" type="slidenum">
              <a:rPr lang="en-US" smtClean="0"/>
              <a:pPr/>
              <a:t>40</a:t>
            </a:fld>
            <a:endParaRPr lang="en-US"/>
          </a:p>
        </p:txBody>
      </p:sp>
    </p:spTree>
    <p:extLst>
      <p:ext uri="{BB962C8B-B14F-4D97-AF65-F5344CB8AC3E}">
        <p14:creationId xmlns:p14="http://schemas.microsoft.com/office/powerpoint/2010/main" val="63788183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457200"/>
            <a:ext cx="4143375" cy="3108325"/>
          </a:xfrm>
        </p:spPr>
      </p:sp>
      <p:sp>
        <p:nvSpPr>
          <p:cNvPr id="3" name="Notes Placeholder 2"/>
          <p:cNvSpPr>
            <a:spLocks noGrp="1"/>
          </p:cNvSpPr>
          <p:nvPr>
            <p:ph type="body" idx="1"/>
          </p:nvPr>
        </p:nvSpPr>
        <p:spPr/>
        <p:txBody>
          <a:bodyPr/>
          <a:lstStyle/>
          <a:p>
            <a:r>
              <a:rPr lang="en-US" dirty="0"/>
              <a:t>- Here,</a:t>
            </a:r>
            <a:r>
              <a:rPr lang="en-US" baseline="0" dirty="0"/>
              <a:t> we have someone trying to mount modules by themselves- overexertion and an unsecured module creating a falling objects hazard (you can also see the module is mounted way out of the manufacturer mounting zone!)</a:t>
            </a:r>
            <a:endParaRPr lang="en-US" dirty="0"/>
          </a:p>
        </p:txBody>
      </p:sp>
      <p:sp>
        <p:nvSpPr>
          <p:cNvPr id="4" name="Header Placeholder 3"/>
          <p:cNvSpPr>
            <a:spLocks noGrp="1"/>
          </p:cNvSpPr>
          <p:nvPr>
            <p:ph type="hdr" sz="quarter" idx="10"/>
          </p:nvPr>
        </p:nvSpPr>
        <p:spPr/>
        <p:txBody>
          <a:bodyPr/>
          <a:lstStyle/>
          <a:p>
            <a:pPr>
              <a:defRPr/>
            </a:pPr>
            <a:r>
              <a:rPr lang="en-US"/>
              <a:t>&lt;Presentation Title&gt;</a:t>
            </a:r>
          </a:p>
        </p:txBody>
      </p:sp>
      <p:sp>
        <p:nvSpPr>
          <p:cNvPr id="5" name="Slide Number Placeholder 4"/>
          <p:cNvSpPr>
            <a:spLocks noGrp="1"/>
          </p:cNvSpPr>
          <p:nvPr>
            <p:ph type="sldNum" sz="quarter" idx="11"/>
          </p:nvPr>
        </p:nvSpPr>
        <p:spPr/>
        <p:txBody>
          <a:bodyPr/>
          <a:lstStyle/>
          <a:p>
            <a:fld id="{F2044902-878F-B949-9CEA-0806CB61E298}" type="slidenum">
              <a:rPr lang="en-US" smtClean="0"/>
              <a:pPr/>
              <a:t>41</a:t>
            </a:fld>
            <a:endParaRPr lang="en-US"/>
          </a:p>
        </p:txBody>
      </p:sp>
    </p:spTree>
    <p:extLst>
      <p:ext uri="{BB962C8B-B14F-4D97-AF65-F5344CB8AC3E}">
        <p14:creationId xmlns:p14="http://schemas.microsoft.com/office/powerpoint/2010/main" val="50228003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457200"/>
            <a:ext cx="4143375" cy="3108325"/>
          </a:xfrm>
        </p:spPr>
      </p:sp>
      <p:sp>
        <p:nvSpPr>
          <p:cNvPr id="3" name="Notes Placeholder 2"/>
          <p:cNvSpPr>
            <a:spLocks noGrp="1"/>
          </p:cNvSpPr>
          <p:nvPr>
            <p:ph type="body" idx="1"/>
          </p:nvPr>
        </p:nvSpPr>
        <p:spPr/>
        <p:txBody>
          <a:bodyPr/>
          <a:lstStyle/>
          <a:p>
            <a:r>
              <a:rPr lang="en-US" dirty="0"/>
              <a:t>- Always mount modules with 2 people:</a:t>
            </a:r>
            <a:r>
              <a:rPr lang="en-US" baseline="0" dirty="0"/>
              <a:t> one to keep the module secure, one to secure it to the racking.</a:t>
            </a:r>
            <a:endParaRPr lang="en-US" dirty="0"/>
          </a:p>
        </p:txBody>
      </p:sp>
      <p:sp>
        <p:nvSpPr>
          <p:cNvPr id="4" name="Header Placeholder 3"/>
          <p:cNvSpPr>
            <a:spLocks noGrp="1"/>
          </p:cNvSpPr>
          <p:nvPr>
            <p:ph type="hdr" sz="quarter" idx="10"/>
          </p:nvPr>
        </p:nvSpPr>
        <p:spPr/>
        <p:txBody>
          <a:bodyPr/>
          <a:lstStyle/>
          <a:p>
            <a:pPr>
              <a:defRPr/>
            </a:pPr>
            <a:r>
              <a:rPr lang="en-US"/>
              <a:t>&lt;Presentation Title&gt;</a:t>
            </a:r>
          </a:p>
        </p:txBody>
      </p:sp>
      <p:sp>
        <p:nvSpPr>
          <p:cNvPr id="5" name="Slide Number Placeholder 4"/>
          <p:cNvSpPr>
            <a:spLocks noGrp="1"/>
          </p:cNvSpPr>
          <p:nvPr>
            <p:ph type="sldNum" sz="quarter" idx="11"/>
          </p:nvPr>
        </p:nvSpPr>
        <p:spPr/>
        <p:txBody>
          <a:bodyPr/>
          <a:lstStyle/>
          <a:p>
            <a:fld id="{F2044902-878F-B949-9CEA-0806CB61E298}" type="slidenum">
              <a:rPr lang="en-US" smtClean="0"/>
              <a:pPr/>
              <a:t>42</a:t>
            </a:fld>
            <a:endParaRPr lang="en-US"/>
          </a:p>
        </p:txBody>
      </p:sp>
    </p:spTree>
    <p:extLst>
      <p:ext uri="{BB962C8B-B14F-4D97-AF65-F5344CB8AC3E}">
        <p14:creationId xmlns:p14="http://schemas.microsoft.com/office/powerpoint/2010/main" val="38374279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457200"/>
            <a:ext cx="4143375" cy="3108325"/>
          </a:xfrm>
        </p:spPr>
      </p:sp>
      <p:sp>
        <p:nvSpPr>
          <p:cNvPr id="3" name="Notes Placeholder 2"/>
          <p:cNvSpPr>
            <a:spLocks noGrp="1"/>
          </p:cNvSpPr>
          <p:nvPr>
            <p:ph type="body" idx="1"/>
          </p:nvPr>
        </p:nvSpPr>
        <p:spPr/>
        <p:txBody>
          <a:bodyPr/>
          <a:lstStyle/>
          <a:p>
            <a:pPr marL="171450" marR="0" lvl="0" indent="-171450" algn="l" defTabSz="914400" rtl="0" eaLnBrk="0" fontAlgn="base" latinLnBrk="0" hangingPunct="0">
              <a:lnSpc>
                <a:spcPct val="100000"/>
              </a:lnSpc>
              <a:spcBef>
                <a:spcPct val="0"/>
              </a:spcBef>
              <a:spcAft>
                <a:spcPct val="0"/>
              </a:spcAft>
              <a:buClrTx/>
              <a:buSzTx/>
              <a:buFontTx/>
              <a:buChar char="-"/>
              <a:tabLst/>
              <a:defRPr/>
            </a:pPr>
            <a:r>
              <a:rPr lang="en-US" dirty="0"/>
              <a:t>Another solar installation fatality</a:t>
            </a:r>
            <a:r>
              <a:rPr lang="en-US" baseline="0" dirty="0"/>
              <a:t>. </a:t>
            </a:r>
            <a:r>
              <a:rPr lang="en-US" dirty="0"/>
              <a:t>In 2009,</a:t>
            </a:r>
            <a:r>
              <a:rPr lang="en-US" baseline="0" dirty="0"/>
              <a:t> an installer accidentally stepped through this skylight and fell to his death.</a:t>
            </a:r>
          </a:p>
          <a:p>
            <a:pPr marL="171450" marR="0" lvl="0" indent="-171450" algn="l" defTabSz="914400" rtl="0" eaLnBrk="0" fontAlgn="base" latinLnBrk="0" hangingPunct="0">
              <a:lnSpc>
                <a:spcPct val="100000"/>
              </a:lnSpc>
              <a:spcBef>
                <a:spcPct val="0"/>
              </a:spcBef>
              <a:spcAft>
                <a:spcPct val="0"/>
              </a:spcAft>
              <a:buClrTx/>
              <a:buSzTx/>
              <a:buFontTx/>
              <a:buChar char="-"/>
              <a:tabLst/>
              <a:defRPr/>
            </a:pPr>
            <a:r>
              <a:rPr lang="en-US" baseline="0" dirty="0"/>
              <a:t>Hazard assessment was conducted prior to start of work, but no engineering controls to guard skylights or personal fall protection were used.</a:t>
            </a:r>
          </a:p>
          <a:p>
            <a:pPr marL="171450" marR="0" lvl="0" indent="-171450" algn="l" defTabSz="914400" rtl="0" eaLnBrk="0" fontAlgn="base" latinLnBrk="0" hangingPunct="0">
              <a:lnSpc>
                <a:spcPct val="100000"/>
              </a:lnSpc>
              <a:spcBef>
                <a:spcPct val="0"/>
              </a:spcBef>
              <a:spcAft>
                <a:spcPct val="0"/>
              </a:spcAft>
              <a:buClrTx/>
              <a:buSzTx/>
              <a:buFontTx/>
              <a:buNone/>
              <a:tabLst/>
              <a:defRPr/>
            </a:pPr>
            <a:r>
              <a:rPr lang="en-US" baseline="0" dirty="0"/>
              <a:t>-  Options include skylight screens and guardrails</a:t>
            </a:r>
          </a:p>
          <a:p>
            <a:pPr marL="171450" marR="0" lvl="0" indent="-171450" algn="l" defTabSz="914400" rtl="0" eaLnBrk="0" fontAlgn="base" latinLnBrk="0" hangingPunct="0">
              <a:lnSpc>
                <a:spcPct val="100000"/>
              </a:lnSpc>
              <a:spcBef>
                <a:spcPct val="0"/>
              </a:spcBef>
              <a:spcAft>
                <a:spcPct val="0"/>
              </a:spcAft>
              <a:buClrTx/>
              <a:buSzTx/>
              <a:buFontTx/>
              <a:buNone/>
              <a:tabLst/>
              <a:defRPr/>
            </a:pPr>
            <a:endParaRPr lang="en-US" dirty="0"/>
          </a:p>
        </p:txBody>
      </p:sp>
      <p:sp>
        <p:nvSpPr>
          <p:cNvPr id="4" name="Header Placeholder 3"/>
          <p:cNvSpPr>
            <a:spLocks noGrp="1"/>
          </p:cNvSpPr>
          <p:nvPr>
            <p:ph type="hdr" sz="quarter" idx="10"/>
          </p:nvPr>
        </p:nvSpPr>
        <p:spPr/>
        <p:txBody>
          <a:bodyPr/>
          <a:lstStyle/>
          <a:p>
            <a:pPr>
              <a:defRPr/>
            </a:pPr>
            <a:r>
              <a:rPr lang="en-US"/>
              <a:t>&lt;Presentation Title&gt;</a:t>
            </a:r>
          </a:p>
        </p:txBody>
      </p:sp>
      <p:sp>
        <p:nvSpPr>
          <p:cNvPr id="5" name="Slide Number Placeholder 4"/>
          <p:cNvSpPr>
            <a:spLocks noGrp="1"/>
          </p:cNvSpPr>
          <p:nvPr>
            <p:ph type="sldNum" sz="quarter" idx="11"/>
          </p:nvPr>
        </p:nvSpPr>
        <p:spPr/>
        <p:txBody>
          <a:bodyPr/>
          <a:lstStyle/>
          <a:p>
            <a:fld id="{F2044902-878F-B949-9CEA-0806CB61E298}" type="slidenum">
              <a:rPr lang="en-US" smtClean="0"/>
              <a:pPr/>
              <a:t>43</a:t>
            </a:fld>
            <a:endParaRPr lang="en-US"/>
          </a:p>
        </p:txBody>
      </p:sp>
    </p:spTree>
    <p:extLst>
      <p:ext uri="{BB962C8B-B14F-4D97-AF65-F5344CB8AC3E}">
        <p14:creationId xmlns:p14="http://schemas.microsoft.com/office/powerpoint/2010/main" val="84584658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457200"/>
            <a:ext cx="4143375" cy="3108325"/>
          </a:xfrm>
        </p:spPr>
      </p:sp>
      <p:sp>
        <p:nvSpPr>
          <p:cNvPr id="3" name="Notes Placeholder 2"/>
          <p:cNvSpPr>
            <a:spLocks noGrp="1"/>
          </p:cNvSpPr>
          <p:nvPr>
            <p:ph type="body" idx="1"/>
          </p:nvPr>
        </p:nvSpPr>
        <p:spPr/>
        <p:txBody>
          <a:bodyPr/>
          <a:lstStyle/>
          <a:p>
            <a:pPr marL="171450" indent="-171450">
              <a:buFontTx/>
              <a:buChar char="-"/>
            </a:pPr>
            <a:r>
              <a:rPr lang="en-US" dirty="0"/>
              <a:t>Don’t stand on PV modules, either during install or maintenance. They’re made of glass, so they’re slippery, especially when wet or dusty. </a:t>
            </a:r>
          </a:p>
          <a:p>
            <a:pPr marL="171450" indent="-171450">
              <a:buFontTx/>
              <a:buChar char="-"/>
            </a:pPr>
            <a:endParaRPr lang="en-US" dirty="0"/>
          </a:p>
          <a:p>
            <a:pPr marL="171450" indent="-171450">
              <a:buFontTx/>
              <a:buChar char="-"/>
            </a:pPr>
            <a:r>
              <a:rPr lang="en-US" dirty="0"/>
              <a:t>Also presents a quality issue- as standing or walking on a module can create micro-cracks</a:t>
            </a:r>
            <a:r>
              <a:rPr lang="en-US" baseline="0" dirty="0"/>
              <a:t> not visible to the eye. Many PV manufacturers specifically call this out in their installation manuals.</a:t>
            </a:r>
            <a:endParaRPr lang="en-US" dirty="0"/>
          </a:p>
        </p:txBody>
      </p:sp>
      <p:sp>
        <p:nvSpPr>
          <p:cNvPr id="4" name="Header Placeholder 3"/>
          <p:cNvSpPr>
            <a:spLocks noGrp="1"/>
          </p:cNvSpPr>
          <p:nvPr>
            <p:ph type="hdr" sz="quarter" idx="10"/>
          </p:nvPr>
        </p:nvSpPr>
        <p:spPr/>
        <p:txBody>
          <a:bodyPr/>
          <a:lstStyle/>
          <a:p>
            <a:pPr>
              <a:defRPr/>
            </a:pPr>
            <a:r>
              <a:rPr lang="en-US"/>
              <a:t>&lt;Presentation Title&gt;</a:t>
            </a:r>
          </a:p>
        </p:txBody>
      </p:sp>
      <p:sp>
        <p:nvSpPr>
          <p:cNvPr id="5" name="Slide Number Placeholder 4"/>
          <p:cNvSpPr>
            <a:spLocks noGrp="1"/>
          </p:cNvSpPr>
          <p:nvPr>
            <p:ph type="sldNum" sz="quarter" idx="11"/>
          </p:nvPr>
        </p:nvSpPr>
        <p:spPr/>
        <p:txBody>
          <a:bodyPr/>
          <a:lstStyle/>
          <a:p>
            <a:fld id="{F2044902-878F-B949-9CEA-0806CB61E298}" type="slidenum">
              <a:rPr lang="en-US" smtClean="0"/>
              <a:pPr/>
              <a:t>44</a:t>
            </a:fld>
            <a:endParaRPr lang="en-US"/>
          </a:p>
        </p:txBody>
      </p:sp>
    </p:spTree>
    <p:extLst>
      <p:ext uri="{BB962C8B-B14F-4D97-AF65-F5344CB8AC3E}">
        <p14:creationId xmlns:p14="http://schemas.microsoft.com/office/powerpoint/2010/main" val="151277692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457200"/>
            <a:ext cx="4143375" cy="3108325"/>
          </a:xfrm>
        </p:spPr>
      </p:sp>
      <p:sp>
        <p:nvSpPr>
          <p:cNvPr id="3" name="Notes Placeholder 2"/>
          <p:cNvSpPr>
            <a:spLocks noGrp="1"/>
          </p:cNvSpPr>
          <p:nvPr>
            <p:ph type="body" idx="1"/>
          </p:nvPr>
        </p:nvSpPr>
        <p:spPr/>
        <p:txBody>
          <a:bodyPr/>
          <a:lstStyle/>
          <a:p>
            <a:r>
              <a:rPr lang="en-US" dirty="0"/>
              <a:t>- After everything is installed, commonly go</a:t>
            </a:r>
            <a:r>
              <a:rPr lang="en-US" baseline="0" dirty="0"/>
              <a:t> around the array and cut extra rail to create nice aesthetics. </a:t>
            </a:r>
          </a:p>
          <a:p>
            <a:pPr marL="171450" indent="-171450">
              <a:buFontTx/>
              <a:buChar char="-"/>
            </a:pPr>
            <a:r>
              <a:rPr lang="en-US" baseline="0" dirty="0"/>
              <a:t>Wear proper PPE! Fall protection, gloves, eye/ear protection, don’t drop loose rail pieces</a:t>
            </a:r>
          </a:p>
          <a:p>
            <a:pPr marL="171450" indent="-171450">
              <a:buFontTx/>
              <a:buChar char="-"/>
            </a:pPr>
            <a:r>
              <a:rPr lang="en-US" baseline="0" dirty="0"/>
              <a:t>Make sure guards are on tools if you’re using a </a:t>
            </a:r>
            <a:r>
              <a:rPr lang="en-US" baseline="0" dirty="0" err="1"/>
              <a:t>sawzall</a:t>
            </a:r>
            <a:r>
              <a:rPr lang="en-US" baseline="0" dirty="0"/>
              <a:t> or </a:t>
            </a:r>
            <a:r>
              <a:rPr lang="en-US" baseline="0" dirty="0" err="1"/>
              <a:t>bandsaw</a:t>
            </a:r>
            <a:endParaRPr lang="en-US" baseline="0" dirty="0"/>
          </a:p>
        </p:txBody>
      </p:sp>
      <p:sp>
        <p:nvSpPr>
          <p:cNvPr id="4" name="Header Placeholder 3"/>
          <p:cNvSpPr>
            <a:spLocks noGrp="1"/>
          </p:cNvSpPr>
          <p:nvPr>
            <p:ph type="hdr" sz="quarter" idx="10"/>
          </p:nvPr>
        </p:nvSpPr>
        <p:spPr/>
        <p:txBody>
          <a:bodyPr/>
          <a:lstStyle/>
          <a:p>
            <a:pPr>
              <a:defRPr/>
            </a:pPr>
            <a:r>
              <a:rPr lang="en-US"/>
              <a:t>&lt;Presentation Title&gt;</a:t>
            </a:r>
          </a:p>
        </p:txBody>
      </p:sp>
      <p:sp>
        <p:nvSpPr>
          <p:cNvPr id="5" name="Slide Number Placeholder 4"/>
          <p:cNvSpPr>
            <a:spLocks noGrp="1"/>
          </p:cNvSpPr>
          <p:nvPr>
            <p:ph type="sldNum" sz="quarter" idx="11"/>
          </p:nvPr>
        </p:nvSpPr>
        <p:spPr/>
        <p:txBody>
          <a:bodyPr/>
          <a:lstStyle/>
          <a:p>
            <a:fld id="{F2044902-878F-B949-9CEA-0806CB61E298}" type="slidenum">
              <a:rPr lang="en-US" smtClean="0"/>
              <a:pPr/>
              <a:t>45</a:t>
            </a:fld>
            <a:endParaRPr lang="en-US"/>
          </a:p>
        </p:txBody>
      </p:sp>
    </p:spTree>
    <p:extLst>
      <p:ext uri="{BB962C8B-B14F-4D97-AF65-F5344CB8AC3E}">
        <p14:creationId xmlns:p14="http://schemas.microsoft.com/office/powerpoint/2010/main" val="6287688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457200"/>
            <a:ext cx="4143375" cy="3108325"/>
          </a:xfrm>
        </p:spPr>
      </p:sp>
      <p:sp>
        <p:nvSpPr>
          <p:cNvPr id="3" name="Notes Placeholder 2"/>
          <p:cNvSpPr>
            <a:spLocks noGrp="1"/>
          </p:cNvSpPr>
          <p:nvPr>
            <p:ph type="body" idx="1"/>
          </p:nvPr>
        </p:nvSpPr>
        <p:spPr/>
        <p:txBody>
          <a:bodyPr/>
          <a:lstStyle/>
          <a:p>
            <a:r>
              <a:rPr lang="en-US"/>
              <a:t>https://www.cdph.ca.gov/Programs/CCDPHP/DEODC/OHB/FACE/Pages/Solar.aspx</a:t>
            </a:r>
          </a:p>
        </p:txBody>
      </p:sp>
      <p:sp>
        <p:nvSpPr>
          <p:cNvPr id="4" name="Header Placeholder 3"/>
          <p:cNvSpPr>
            <a:spLocks noGrp="1"/>
          </p:cNvSpPr>
          <p:nvPr>
            <p:ph type="hdr" sz="quarter" idx="10"/>
          </p:nvPr>
        </p:nvSpPr>
        <p:spPr/>
        <p:txBody>
          <a:bodyPr/>
          <a:lstStyle/>
          <a:p>
            <a:pPr>
              <a:defRPr/>
            </a:pPr>
            <a:r>
              <a:rPr lang="en-US"/>
              <a:t>&lt;Presentation Title&gt;</a:t>
            </a:r>
          </a:p>
        </p:txBody>
      </p:sp>
      <p:sp>
        <p:nvSpPr>
          <p:cNvPr id="5" name="Slide Number Placeholder 4"/>
          <p:cNvSpPr>
            <a:spLocks noGrp="1"/>
          </p:cNvSpPr>
          <p:nvPr>
            <p:ph type="sldNum" sz="quarter" idx="11"/>
          </p:nvPr>
        </p:nvSpPr>
        <p:spPr/>
        <p:txBody>
          <a:bodyPr/>
          <a:lstStyle/>
          <a:p>
            <a:fld id="{F2044902-878F-B949-9CEA-0806CB61E298}" type="slidenum">
              <a:rPr lang="en-US" smtClean="0"/>
              <a:pPr/>
              <a:t>46</a:t>
            </a:fld>
            <a:endParaRPr lang="en-US"/>
          </a:p>
        </p:txBody>
      </p:sp>
    </p:spTree>
    <p:extLst>
      <p:ext uri="{BB962C8B-B14F-4D97-AF65-F5344CB8AC3E}">
        <p14:creationId xmlns:p14="http://schemas.microsoft.com/office/powerpoint/2010/main" val="38054675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457200"/>
            <a:ext cx="4144963" cy="3108325"/>
          </a:xfrm>
          <a:noFill/>
          <a:ln w="9525">
            <a:solidFill>
              <a:srgbClr val="000000"/>
            </a:solidFill>
            <a:miter lim="800000"/>
            <a:headEnd/>
            <a:tailEnd/>
          </a:ln>
        </p:spPr>
      </p:sp>
      <p:sp>
        <p:nvSpPr>
          <p:cNvPr id="3" name="Notes Placeholder 2"/>
          <p:cNvSpPr>
            <a:spLocks noGrp="1"/>
          </p:cNvSpPr>
          <p:nvPr>
            <p:ph type="body" idx="1"/>
          </p:nvPr>
        </p:nvSpPr>
        <p:spPr>
          <a:xfrm>
            <a:off x="274320" y="3657600"/>
            <a:ext cx="6400800" cy="5279366"/>
          </a:xfrm>
        </p:spPr>
        <p:txBody>
          <a:bodyPr/>
          <a:lstStyle/>
          <a:p>
            <a:pPr marL="171450" indent="-171450">
              <a:buFontTx/>
              <a:buChar char="-"/>
            </a:pPr>
            <a:r>
              <a:rPr lang="en-US" dirty="0"/>
              <a:t>Remember,</a:t>
            </a:r>
            <a:r>
              <a:rPr lang="en-US" baseline="0" dirty="0"/>
              <a:t> each site is unique, which is why it’s important to do the pre-installation hazard assessment.</a:t>
            </a:r>
          </a:p>
          <a:p>
            <a:pPr marL="171450" marR="0" lvl="0" indent="-171450" algn="l" defTabSz="914400" rtl="0" eaLnBrk="0" fontAlgn="base" latinLnBrk="0" hangingPunct="0">
              <a:lnSpc>
                <a:spcPct val="100000"/>
              </a:lnSpc>
              <a:spcBef>
                <a:spcPct val="0"/>
              </a:spcBef>
              <a:spcAft>
                <a:spcPct val="0"/>
              </a:spcAft>
              <a:buClrTx/>
              <a:buSzTx/>
              <a:buFontTx/>
              <a:buChar char="-"/>
              <a:tabLst/>
              <a:defRPr/>
            </a:pPr>
            <a:r>
              <a:rPr lang="en-US" b="0" baseline="0" dirty="0"/>
              <a:t>Lots of circumstances that may very- different weather, roof pitch/access/fall hazard, in picture on left, you can see the balance of system is being installed right underneath the array area, so there’s the hazard of any falling objects, you can also see that there’s an overhead service entrance and the ladder is set up really it, you might have some vents/skylights near the array area like you see in the photo on the right.</a:t>
            </a:r>
          </a:p>
          <a:p>
            <a:pPr marL="171450" marR="0" lvl="0" indent="-171450" algn="l" defTabSz="914400" rtl="0" eaLnBrk="0" fontAlgn="base" latinLnBrk="0" hangingPunct="0">
              <a:lnSpc>
                <a:spcPct val="100000"/>
              </a:lnSpc>
              <a:spcBef>
                <a:spcPct val="0"/>
              </a:spcBef>
              <a:spcAft>
                <a:spcPct val="0"/>
              </a:spcAft>
              <a:buClrTx/>
              <a:buSzTx/>
              <a:buFontTx/>
              <a:buChar char="-"/>
              <a:tabLst/>
              <a:defRPr/>
            </a:pPr>
            <a:r>
              <a:rPr lang="en-US" b="0" baseline="0" dirty="0"/>
              <a:t>So this is why it’s really important to complete a job hazard analysis for every installation and have safety check ins every day or anytime the conditions change</a:t>
            </a:r>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2044902-878F-B949-9CEA-0806CB61E298}" type="slidenum">
              <a:rPr kumimoji="0" lang="en-US" sz="1200" b="0" i="0" u="none" strike="noStrike" kern="1200" cap="none" spc="0" normalizeH="0" baseline="0" noProof="0" smtClean="0">
                <a:ln>
                  <a:noFill/>
                </a:ln>
                <a:solidFill>
                  <a:srgbClr val="000000"/>
                </a:solidFill>
                <a:effectLst/>
                <a:uLnTx/>
                <a:uFillTx/>
                <a:latin typeface="Tahoma" charset="0"/>
                <a:ea typeface="Tahoma" charset="0"/>
                <a:cs typeface="Tahoma"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sz="1200" b="0" i="0" u="none" strike="noStrike" kern="1200" cap="none" spc="0" normalizeH="0" baseline="0" noProof="0" dirty="0">
              <a:ln>
                <a:noFill/>
              </a:ln>
              <a:solidFill>
                <a:srgbClr val="000000"/>
              </a:solidFill>
              <a:effectLst/>
              <a:uLnTx/>
              <a:uFillTx/>
              <a:latin typeface="Tahoma" charset="0"/>
              <a:ea typeface="Tahoma" charset="0"/>
              <a:cs typeface="Tahoma" charset="0"/>
            </a:endParaRPr>
          </a:p>
        </p:txBody>
      </p:sp>
      <p:sp>
        <p:nvSpPr>
          <p:cNvPr id="6" name="Header Placeholder 5"/>
          <p:cNvSpPr>
            <a:spLocks noGrp="1"/>
          </p:cNvSpPr>
          <p:nvPr>
            <p:ph type="hdr" sz="quarter" idx="11"/>
          </p:nvPr>
        </p:nvSpPr>
        <p:spPr/>
        <p:txBody>
          <a:bodyPr/>
          <a:lstStyle/>
          <a:p>
            <a:pPr marL="0" marR="0" lvl="0" indent="0" algn="l" defTabSz="922338"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ahoma" pitchFamily="34" charset="0"/>
                <a:ea typeface="Tahoma" pitchFamily="34" charset="0"/>
                <a:cs typeface="Tahoma" pitchFamily="34" charset="0"/>
              </a:rPr>
              <a:t>Safe Working Practices</a:t>
            </a:r>
            <a:endParaRPr kumimoji="0" lang="en-US" sz="1400" b="0" i="0" u="none" strike="noStrike" kern="1200" cap="none" spc="0" normalizeH="0" baseline="0" noProof="0" dirty="0">
              <a:ln>
                <a:noFill/>
              </a:ln>
              <a:solidFill>
                <a:srgbClr val="000000"/>
              </a:solidFill>
              <a:effectLst/>
              <a:uLnTx/>
              <a:uFillTx/>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7827985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457200"/>
            <a:ext cx="4143375" cy="3108325"/>
          </a:xfrm>
        </p:spPr>
      </p:sp>
      <p:sp>
        <p:nvSpPr>
          <p:cNvPr id="3" name="Notes Placeholder 2"/>
          <p:cNvSpPr>
            <a:spLocks noGrp="1"/>
          </p:cNvSpPr>
          <p:nvPr>
            <p:ph type="body" idx="1"/>
          </p:nvPr>
        </p:nvSpPr>
        <p:spPr/>
        <p:txBody>
          <a:bodyPr/>
          <a:lstStyle/>
          <a:p>
            <a:pPr marL="171450" indent="-171450">
              <a:buFontTx/>
              <a:buChar char="-"/>
            </a:pPr>
            <a:r>
              <a:rPr lang="en-US" dirty="0"/>
              <a:t>S</a:t>
            </a:r>
            <a:r>
              <a:rPr lang="en-US" baseline="0" dirty="0"/>
              <a:t>o here’s the job hazard analysis form again</a:t>
            </a:r>
          </a:p>
          <a:p>
            <a:pPr marL="171450" indent="-171450">
              <a:buFontTx/>
              <a:buChar char="-"/>
            </a:pPr>
            <a:r>
              <a:rPr lang="en-US" baseline="0" dirty="0"/>
              <a:t>See the list of applicable hazards during racking installation- sun and heat exposure, working with flashing, falling objects, overhead power lines and the hazard control methods to eliminate or mitigate those hazards to an acceptable risk level</a:t>
            </a:r>
          </a:p>
          <a:p>
            <a:endParaRPr lang="en-US" dirty="0"/>
          </a:p>
        </p:txBody>
      </p:sp>
      <p:sp>
        <p:nvSpPr>
          <p:cNvPr id="4" name="Header Placeholder 3"/>
          <p:cNvSpPr>
            <a:spLocks noGrp="1"/>
          </p:cNvSpPr>
          <p:nvPr>
            <p:ph type="hdr" sz="quarter" idx="10"/>
          </p:nvPr>
        </p:nvSpPr>
        <p:spPr/>
        <p:txBody>
          <a:bodyPr/>
          <a:lstStyle/>
          <a:p>
            <a:pPr>
              <a:defRPr/>
            </a:pPr>
            <a:r>
              <a:rPr lang="en-US"/>
              <a:t>&lt;Presentation Title&gt;</a:t>
            </a:r>
          </a:p>
        </p:txBody>
      </p:sp>
      <p:sp>
        <p:nvSpPr>
          <p:cNvPr id="5" name="Slide Number Placeholder 4"/>
          <p:cNvSpPr>
            <a:spLocks noGrp="1"/>
          </p:cNvSpPr>
          <p:nvPr>
            <p:ph type="sldNum" sz="quarter" idx="11"/>
          </p:nvPr>
        </p:nvSpPr>
        <p:spPr/>
        <p:txBody>
          <a:bodyPr/>
          <a:lstStyle/>
          <a:p>
            <a:fld id="{F2044902-878F-B949-9CEA-0806CB61E298}" type="slidenum">
              <a:rPr lang="en-US" smtClean="0"/>
              <a:pPr/>
              <a:t>6</a:t>
            </a:fld>
            <a:endParaRPr lang="en-US"/>
          </a:p>
        </p:txBody>
      </p:sp>
    </p:spTree>
    <p:extLst>
      <p:ext uri="{BB962C8B-B14F-4D97-AF65-F5344CB8AC3E}">
        <p14:creationId xmlns:p14="http://schemas.microsoft.com/office/powerpoint/2010/main" val="13078913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457200"/>
            <a:ext cx="4143375" cy="3108325"/>
          </a:xfrm>
        </p:spPr>
      </p:sp>
      <p:sp>
        <p:nvSpPr>
          <p:cNvPr id="3" name="Notes Placeholder 2"/>
          <p:cNvSpPr>
            <a:spLocks noGrp="1"/>
          </p:cNvSpPr>
          <p:nvPr>
            <p:ph type="body" idx="1"/>
          </p:nvPr>
        </p:nvSpPr>
        <p:spPr/>
        <p:txBody>
          <a:bodyPr/>
          <a:lstStyle/>
          <a:p>
            <a:pPr marL="171450" indent="-171450">
              <a:buFontTx/>
              <a:buChar char="-"/>
            </a:pPr>
            <a:r>
              <a:rPr lang="en-US" baseline="0" dirty="0"/>
              <a:t>Again, it’s critical that both employers and employees have buy in to this “culture of safety”</a:t>
            </a:r>
          </a:p>
          <a:p>
            <a:pPr marL="171450" indent="-171450">
              <a:buFontTx/>
              <a:buChar char="-"/>
            </a:pPr>
            <a:r>
              <a:rPr lang="en-US" baseline="0" dirty="0"/>
              <a:t>Work mindfully: work at a safe pace</a:t>
            </a:r>
          </a:p>
          <a:p>
            <a:pPr marL="628650" marR="0" lvl="1" indent="-171450" algn="l" defTabSz="914400" rtl="0" eaLnBrk="0" fontAlgn="base" latinLnBrk="0" hangingPunct="0">
              <a:lnSpc>
                <a:spcPct val="100000"/>
              </a:lnSpc>
              <a:spcBef>
                <a:spcPct val="0"/>
              </a:spcBef>
              <a:spcAft>
                <a:spcPct val="0"/>
              </a:spcAft>
              <a:buClrTx/>
              <a:buSzTx/>
              <a:buFontTx/>
              <a:buChar char="-"/>
              <a:tabLst/>
              <a:defRPr/>
            </a:pPr>
            <a:r>
              <a:rPr lang="en-US" baseline="0" dirty="0"/>
              <a:t>Getting the job done is important, but remember- working in a hurry or under pressure can not only lead to unsafe work practices, it can also lead to poor quality installation work, which will inevitably lead to another truck roll and additional expense some time in the future. </a:t>
            </a:r>
          </a:p>
          <a:p>
            <a:pPr marL="171450" indent="-171450">
              <a:buFontTx/>
              <a:buChar char="-"/>
            </a:pPr>
            <a:r>
              <a:rPr lang="en-US" baseline="0" dirty="0"/>
              <a:t>Think before each step- if you don’t take the time to prepare to go to roof- what tools and materials do you need- you’ll waste time going up and down ladder</a:t>
            </a:r>
          </a:p>
          <a:p>
            <a:pPr marL="171450" indent="-171450">
              <a:buFontTx/>
              <a:buChar char="-"/>
            </a:pPr>
            <a:r>
              <a:rPr lang="en-US" baseline="0" dirty="0"/>
              <a:t>Be cautious of employers offering a pay-by-production model: paid per module so there’s a monetary incentive to rush</a:t>
            </a:r>
          </a:p>
          <a:p>
            <a:pPr marL="628650" lvl="1" indent="-171450">
              <a:buFontTx/>
              <a:buChar char="-"/>
            </a:pPr>
            <a:r>
              <a:rPr lang="en-US" baseline="0" dirty="0"/>
              <a:t>Ask yourself “what safety training and equipment do they have available to ensure that I can work both efficiently AND safely?”- for instance some sort of lift to get modules to roof like we discussed in lesson 1, vs. hauling them unsafely up a ladder</a:t>
            </a:r>
          </a:p>
          <a:p>
            <a:pPr marL="628650" marR="0" lvl="1" indent="-171450" algn="l" defTabSz="914400" rtl="0" eaLnBrk="0" fontAlgn="base" latinLnBrk="0" hangingPunct="0">
              <a:lnSpc>
                <a:spcPct val="100000"/>
              </a:lnSpc>
              <a:spcBef>
                <a:spcPct val="0"/>
              </a:spcBef>
              <a:spcAft>
                <a:spcPct val="0"/>
              </a:spcAft>
              <a:buClrTx/>
              <a:buSzTx/>
              <a:buFontTx/>
              <a:buChar char="-"/>
              <a:tabLst/>
              <a:defRPr/>
            </a:pPr>
            <a:r>
              <a:rPr lang="en-US" baseline="0" dirty="0" err="1"/>
              <a:t>Rackers</a:t>
            </a:r>
            <a:r>
              <a:rPr lang="en-US" baseline="0" dirty="0"/>
              <a:t> are often paid the lowest in a PV installation; they are most eager for that new job- need to make sure not being asked to do something unsafe</a:t>
            </a:r>
          </a:p>
          <a:p>
            <a:pPr marL="628650" lvl="1" indent="-171450">
              <a:buFontTx/>
              <a:buChar char="-"/>
            </a:pPr>
            <a:endParaRPr lang="en-US" baseline="0" dirty="0"/>
          </a:p>
          <a:p>
            <a:pPr marL="171450" lvl="0" indent="-171450">
              <a:buFontTx/>
              <a:buChar char="-"/>
            </a:pPr>
            <a:r>
              <a:rPr lang="en-US" baseline="0" dirty="0"/>
              <a:t>Also should never work alone- buddy system is best for both safety and efficiency, as many tasks are better completed with 2 people, for instance mounting modules.</a:t>
            </a:r>
          </a:p>
        </p:txBody>
      </p:sp>
      <p:sp>
        <p:nvSpPr>
          <p:cNvPr id="4" name="Header Placeholder 3"/>
          <p:cNvSpPr>
            <a:spLocks noGrp="1"/>
          </p:cNvSpPr>
          <p:nvPr>
            <p:ph type="hdr" sz="quarter" idx="10"/>
          </p:nvPr>
        </p:nvSpPr>
        <p:spPr/>
        <p:txBody>
          <a:bodyPr/>
          <a:lstStyle/>
          <a:p>
            <a:pPr>
              <a:defRPr/>
            </a:pPr>
            <a:r>
              <a:rPr lang="en-US"/>
              <a:t>&lt;Presentation Title&gt;</a:t>
            </a:r>
          </a:p>
        </p:txBody>
      </p:sp>
      <p:sp>
        <p:nvSpPr>
          <p:cNvPr id="5" name="Slide Number Placeholder 4"/>
          <p:cNvSpPr>
            <a:spLocks noGrp="1"/>
          </p:cNvSpPr>
          <p:nvPr>
            <p:ph type="sldNum" sz="quarter" idx="11"/>
          </p:nvPr>
        </p:nvSpPr>
        <p:spPr/>
        <p:txBody>
          <a:bodyPr/>
          <a:lstStyle/>
          <a:p>
            <a:fld id="{F2044902-878F-B949-9CEA-0806CB61E298}" type="slidenum">
              <a:rPr lang="en-US" smtClean="0"/>
              <a:pPr/>
              <a:t>7</a:t>
            </a:fld>
            <a:endParaRPr lang="en-US"/>
          </a:p>
        </p:txBody>
      </p:sp>
    </p:spTree>
    <p:extLst>
      <p:ext uri="{BB962C8B-B14F-4D97-AF65-F5344CB8AC3E}">
        <p14:creationId xmlns:p14="http://schemas.microsoft.com/office/powerpoint/2010/main" val="7460863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457200"/>
            <a:ext cx="4143375" cy="3108325"/>
          </a:xfrm>
        </p:spPr>
      </p:sp>
      <p:sp>
        <p:nvSpPr>
          <p:cNvPr id="3" name="Notes Placeholder 2"/>
          <p:cNvSpPr>
            <a:spLocks noGrp="1"/>
          </p:cNvSpPr>
          <p:nvPr>
            <p:ph type="body" idx="1"/>
          </p:nvPr>
        </p:nvSpPr>
        <p:spPr/>
        <p:txBody>
          <a:bodyPr/>
          <a:lstStyle/>
          <a:p>
            <a:pPr marL="171450" marR="0" indent="-171450" algn="l" defTabSz="914400" rtl="0" eaLnBrk="0" fontAlgn="base" latinLnBrk="0" hangingPunct="0">
              <a:lnSpc>
                <a:spcPct val="100000"/>
              </a:lnSpc>
              <a:spcBef>
                <a:spcPct val="0"/>
              </a:spcBef>
              <a:spcAft>
                <a:spcPct val="0"/>
              </a:spcAft>
              <a:buClrTx/>
              <a:buSzTx/>
              <a:buFontTx/>
              <a:buChar char="-"/>
              <a:tabLst/>
              <a:defRPr/>
            </a:pPr>
            <a:r>
              <a:rPr lang="en-US" baseline="0" dirty="0"/>
              <a:t>First let’s talk about environmental exposure</a:t>
            </a:r>
          </a:p>
          <a:p>
            <a:pPr marL="171450" marR="0" indent="-171450" algn="l" defTabSz="914400" rtl="0" eaLnBrk="0" fontAlgn="base" latinLnBrk="0" hangingPunct="0">
              <a:lnSpc>
                <a:spcPct val="100000"/>
              </a:lnSpc>
              <a:spcBef>
                <a:spcPct val="0"/>
              </a:spcBef>
              <a:spcAft>
                <a:spcPct val="0"/>
              </a:spcAft>
              <a:buClrTx/>
              <a:buSzTx/>
              <a:buFontTx/>
              <a:buChar char="-"/>
              <a:tabLst/>
              <a:defRPr/>
            </a:pPr>
            <a:r>
              <a:rPr lang="en-US" baseline="0" dirty="0"/>
              <a:t>Solar installers can be exposed to some extreme conditions- in the summertime, days are long and companies try to get a lot done.. It’s common that crews will work 4 10-hour days or even more. </a:t>
            </a:r>
          </a:p>
          <a:p>
            <a:pPr marL="171450" marR="0" indent="-171450" algn="l" defTabSz="914400" rtl="0" eaLnBrk="0" fontAlgn="base" latinLnBrk="0" hangingPunct="0">
              <a:lnSpc>
                <a:spcPct val="100000"/>
              </a:lnSpc>
              <a:spcBef>
                <a:spcPct val="0"/>
              </a:spcBef>
              <a:spcAft>
                <a:spcPct val="0"/>
              </a:spcAft>
              <a:buClrTx/>
              <a:buSzTx/>
              <a:buFontTx/>
              <a:buChar char="-"/>
              <a:tabLst/>
              <a:defRPr/>
            </a:pPr>
            <a:r>
              <a:rPr lang="en-US" baseline="0" dirty="0"/>
              <a:t>Some of the most popular solar markets are in really sunny dry places</a:t>
            </a:r>
          </a:p>
          <a:p>
            <a:pPr marL="171450" marR="0" indent="-171450" algn="l" defTabSz="914400" rtl="0" eaLnBrk="0" fontAlgn="base" latinLnBrk="0" hangingPunct="0">
              <a:lnSpc>
                <a:spcPct val="100000"/>
              </a:lnSpc>
              <a:spcBef>
                <a:spcPct val="0"/>
              </a:spcBef>
              <a:spcAft>
                <a:spcPct val="0"/>
              </a:spcAft>
              <a:buClrTx/>
              <a:buSzTx/>
              <a:buFontTx/>
              <a:buChar char="-"/>
              <a:tabLst/>
              <a:defRPr/>
            </a:pPr>
            <a:r>
              <a:rPr lang="en-US" baseline="0" dirty="0"/>
              <a:t>OSHA has a great publication available called </a:t>
            </a:r>
            <a:r>
              <a:rPr lang="en-US" dirty="0"/>
              <a:t>“Protecting Workers from Heat Stress” (included as a resource with this lesson) that identifies heat-related risk factors, symptoms and steps you can take to prevent injuries.</a:t>
            </a:r>
          </a:p>
          <a:p>
            <a:pPr marL="171450" marR="0" indent="-171450" algn="l" defTabSz="914400" rtl="0" eaLnBrk="0" fontAlgn="base" latinLnBrk="0" hangingPunct="0">
              <a:lnSpc>
                <a:spcPct val="100000"/>
              </a:lnSpc>
              <a:spcBef>
                <a:spcPct val="0"/>
              </a:spcBef>
              <a:spcAft>
                <a:spcPct val="0"/>
              </a:spcAft>
              <a:buClrTx/>
              <a:buSzTx/>
              <a:buFontTx/>
              <a:buChar char="-"/>
              <a:tabLst/>
              <a:defRPr/>
            </a:pPr>
            <a:r>
              <a:rPr lang="en-US" dirty="0"/>
              <a:t>If you look at the risk factors listed there, you’ll recognize that a lot of these exist for installers-</a:t>
            </a:r>
            <a:r>
              <a:rPr lang="en-US" baseline="0" dirty="0"/>
              <a:t> since solar modules are installed on the sunniest and most exposed parts of the roof, this means that installers are also exposed to these conditions.</a:t>
            </a:r>
          </a:p>
          <a:p>
            <a:pPr marL="171450" marR="0" indent="-171450" algn="l" defTabSz="914400" rtl="0" eaLnBrk="0" fontAlgn="base" latinLnBrk="0" hangingPunct="0">
              <a:lnSpc>
                <a:spcPct val="100000"/>
              </a:lnSpc>
              <a:spcBef>
                <a:spcPct val="0"/>
              </a:spcBef>
              <a:spcAft>
                <a:spcPct val="0"/>
              </a:spcAft>
              <a:buClrTx/>
              <a:buSzTx/>
              <a:buFontTx/>
              <a:buChar char="-"/>
              <a:tabLst/>
              <a:defRPr/>
            </a:pPr>
            <a:r>
              <a:rPr lang="en-US" baseline="0" dirty="0"/>
              <a:t>Sometimes that weather changes quickly and installers need to pause what they’re doing and take the time to adapt.</a:t>
            </a:r>
          </a:p>
          <a:p>
            <a:pPr marL="171450" marR="0" indent="-171450" algn="l" defTabSz="914400" rtl="0" eaLnBrk="0" fontAlgn="base" latinLnBrk="0" hangingPunct="0">
              <a:lnSpc>
                <a:spcPct val="100000"/>
              </a:lnSpc>
              <a:spcBef>
                <a:spcPct val="0"/>
              </a:spcBef>
              <a:spcAft>
                <a:spcPct val="0"/>
              </a:spcAft>
              <a:buClrTx/>
              <a:buSzTx/>
              <a:buFontTx/>
              <a:buChar char="-"/>
              <a:tabLst/>
              <a:defRPr/>
            </a:pPr>
            <a:r>
              <a:rPr lang="en-US" baseline="0" dirty="0"/>
              <a:t>Working while sick includes being hung over!</a:t>
            </a:r>
            <a:endParaRPr lang="en-US" dirty="0"/>
          </a:p>
          <a:p>
            <a:pPr marL="171450" marR="0" indent="-171450" algn="l" defTabSz="914400" rtl="0" eaLnBrk="0" fontAlgn="base" latinLnBrk="0" hangingPunct="0">
              <a:lnSpc>
                <a:spcPct val="100000"/>
              </a:lnSpc>
              <a:spcBef>
                <a:spcPct val="0"/>
              </a:spcBef>
              <a:spcAft>
                <a:spcPct val="0"/>
              </a:spcAft>
              <a:buClrTx/>
              <a:buSzTx/>
              <a:buFontTx/>
              <a:buChar char="-"/>
              <a:tabLst/>
              <a:defRPr/>
            </a:pPr>
            <a:endParaRPr lang="en-US" dirty="0"/>
          </a:p>
          <a:p>
            <a:endParaRPr lang="en-US" dirty="0"/>
          </a:p>
          <a:p>
            <a:endParaRPr lang="en-US" dirty="0"/>
          </a:p>
        </p:txBody>
      </p:sp>
      <p:sp>
        <p:nvSpPr>
          <p:cNvPr id="4" name="Header Placeholder 3"/>
          <p:cNvSpPr>
            <a:spLocks noGrp="1"/>
          </p:cNvSpPr>
          <p:nvPr>
            <p:ph type="hdr" sz="quarter" idx="10"/>
          </p:nvPr>
        </p:nvSpPr>
        <p:spPr/>
        <p:txBody>
          <a:bodyPr/>
          <a:lstStyle/>
          <a:p>
            <a:pPr>
              <a:defRPr/>
            </a:pPr>
            <a:r>
              <a:rPr lang="en-US"/>
              <a:t>&lt;Presentation Title&gt;</a:t>
            </a:r>
          </a:p>
        </p:txBody>
      </p:sp>
      <p:sp>
        <p:nvSpPr>
          <p:cNvPr id="5" name="Slide Number Placeholder 4"/>
          <p:cNvSpPr>
            <a:spLocks noGrp="1"/>
          </p:cNvSpPr>
          <p:nvPr>
            <p:ph type="sldNum" sz="quarter" idx="11"/>
          </p:nvPr>
        </p:nvSpPr>
        <p:spPr/>
        <p:txBody>
          <a:bodyPr/>
          <a:lstStyle/>
          <a:p>
            <a:fld id="{F2044902-878F-B949-9CEA-0806CB61E298}" type="slidenum">
              <a:rPr lang="en-US" smtClean="0"/>
              <a:pPr/>
              <a:t>8</a:t>
            </a:fld>
            <a:endParaRPr lang="en-US"/>
          </a:p>
        </p:txBody>
      </p:sp>
    </p:spTree>
    <p:extLst>
      <p:ext uri="{BB962C8B-B14F-4D97-AF65-F5344CB8AC3E}">
        <p14:creationId xmlns:p14="http://schemas.microsoft.com/office/powerpoint/2010/main" val="9585136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457200"/>
            <a:ext cx="4143375" cy="3108325"/>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0"/>
              </a:spcBef>
              <a:spcAft>
                <a:spcPct val="0"/>
              </a:spcAft>
              <a:buClrTx/>
              <a:buSzTx/>
              <a:buFontTx/>
              <a:buNone/>
              <a:tabLst/>
              <a:defRPr/>
            </a:pPr>
            <a:r>
              <a:rPr lang="en-US" dirty="0"/>
              <a:t>-Intense heat stress</a:t>
            </a:r>
            <a:r>
              <a:rPr lang="en-US" baseline="0" dirty="0"/>
              <a:t> can result in heat illness, </a:t>
            </a:r>
            <a:r>
              <a:rPr lang="en-US" sz="1200" dirty="0"/>
              <a:t>which is serious &amp; comes on unexpectedly-</a:t>
            </a:r>
            <a:r>
              <a:rPr lang="en-US" baseline="0" dirty="0"/>
              <a:t>. </a:t>
            </a:r>
          </a:p>
          <a:p>
            <a:pPr marL="171450" indent="-171450">
              <a:buFontTx/>
              <a:buChar char="-"/>
            </a:pPr>
            <a:r>
              <a:rPr lang="en-US" baseline="0" dirty="0"/>
              <a:t>Someone suffering from heat exhaustion can get faint or dizzy, get nauseous or have their muscles cramp up.</a:t>
            </a:r>
          </a:p>
          <a:p>
            <a:pPr marL="171450" indent="-171450">
              <a:buFontTx/>
              <a:buChar char="-"/>
            </a:pPr>
            <a:r>
              <a:rPr lang="en-US" dirty="0"/>
              <a:t>Someone suffering</a:t>
            </a:r>
            <a:r>
              <a:rPr lang="en-US" baseline="0" dirty="0"/>
              <a:t> from heat stroke could lose consciousness</a:t>
            </a:r>
          </a:p>
          <a:p>
            <a:pPr marL="171450" marR="0" indent="-171450" algn="l" defTabSz="914400" rtl="0" eaLnBrk="0" fontAlgn="base" latinLnBrk="0" hangingPunct="0">
              <a:lnSpc>
                <a:spcPct val="100000"/>
              </a:lnSpc>
              <a:spcBef>
                <a:spcPct val="0"/>
              </a:spcBef>
              <a:spcAft>
                <a:spcPct val="0"/>
              </a:spcAft>
              <a:buClrTx/>
              <a:buSzTx/>
              <a:buFontTx/>
              <a:buChar char="-"/>
              <a:tabLst/>
              <a:defRPr/>
            </a:pPr>
            <a:r>
              <a:rPr lang="en-US" dirty="0"/>
              <a:t>So consider the consequences if you or a co-worker suffered</a:t>
            </a:r>
            <a:r>
              <a:rPr lang="en-US" baseline="0" dirty="0"/>
              <a:t> from heat illness while on a job site, especially </a:t>
            </a:r>
            <a:r>
              <a:rPr lang="en-US" sz="1200" baseline="0" dirty="0"/>
              <a:t>on a roof- this really exemplifies the importance of wearing fall protection and not working along</a:t>
            </a:r>
            <a:endParaRPr lang="en-US" sz="1200" dirty="0"/>
          </a:p>
          <a:p>
            <a:pPr marL="171450" indent="-171450">
              <a:buFontTx/>
              <a:buChar char="-"/>
            </a:pPr>
            <a:endParaRPr lang="en-US" baseline="0" dirty="0"/>
          </a:p>
        </p:txBody>
      </p:sp>
      <p:sp>
        <p:nvSpPr>
          <p:cNvPr id="4" name="Header Placeholder 3"/>
          <p:cNvSpPr>
            <a:spLocks noGrp="1"/>
          </p:cNvSpPr>
          <p:nvPr>
            <p:ph type="hdr" sz="quarter" idx="10"/>
          </p:nvPr>
        </p:nvSpPr>
        <p:spPr/>
        <p:txBody>
          <a:bodyPr/>
          <a:lstStyle/>
          <a:p>
            <a:pPr>
              <a:defRPr/>
            </a:pPr>
            <a:r>
              <a:rPr lang="en-US"/>
              <a:t>&lt;Presentation Title&gt;</a:t>
            </a:r>
          </a:p>
        </p:txBody>
      </p:sp>
      <p:sp>
        <p:nvSpPr>
          <p:cNvPr id="5" name="Slide Number Placeholder 4"/>
          <p:cNvSpPr>
            <a:spLocks noGrp="1"/>
          </p:cNvSpPr>
          <p:nvPr>
            <p:ph type="sldNum" sz="quarter" idx="11"/>
          </p:nvPr>
        </p:nvSpPr>
        <p:spPr/>
        <p:txBody>
          <a:bodyPr/>
          <a:lstStyle/>
          <a:p>
            <a:fld id="{F2044902-878F-B949-9CEA-0806CB61E298}" type="slidenum">
              <a:rPr lang="en-US" smtClean="0"/>
              <a:pPr/>
              <a:t>9</a:t>
            </a:fld>
            <a:endParaRPr lang="en-US"/>
          </a:p>
        </p:txBody>
      </p:sp>
    </p:spTree>
    <p:extLst>
      <p:ext uri="{BB962C8B-B14F-4D97-AF65-F5344CB8AC3E}">
        <p14:creationId xmlns:p14="http://schemas.microsoft.com/office/powerpoint/2010/main" val="16984617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4564961" y="1097858"/>
            <a:ext cx="4317066" cy="3782359"/>
          </a:xfrm>
          <a:prstGeom prst="rect">
            <a:avLst/>
          </a:prstGeom>
        </p:spPr>
        <p:txBody>
          <a:bodyPr lIns="0" tIns="0" rIns="0" bIns="0" anchor="ctr"/>
          <a:lstStyle>
            <a:lvl1pPr marL="0" indent="0" algn="ctr">
              <a:buNone/>
              <a:defRPr>
                <a:latin typeface="Tahoma"/>
                <a:cs typeface="Tahoma"/>
              </a:defRPr>
            </a:lvl1pPr>
          </a:lstStyle>
          <a:p>
            <a:pPr lvl="0"/>
            <a:r>
              <a:rPr lang="en-US" noProof="0"/>
              <a:t>Click icon to add picture</a:t>
            </a:r>
            <a:endParaRPr lang="en-US" noProof="0" dirty="0"/>
          </a:p>
        </p:txBody>
      </p:sp>
      <p:sp>
        <p:nvSpPr>
          <p:cNvPr id="10" name="Title 1"/>
          <p:cNvSpPr txBox="1">
            <a:spLocks/>
          </p:cNvSpPr>
          <p:nvPr userDrawn="1"/>
        </p:nvSpPr>
        <p:spPr>
          <a:xfrm>
            <a:off x="2591060" y="0"/>
            <a:ext cx="6526937" cy="892629"/>
          </a:xfrm>
          <a:prstGeom prst="rect">
            <a:avLst/>
          </a:prstGeom>
        </p:spPr>
        <p:txBody>
          <a:bodyPr vert="horz" lIns="91407" tIns="45704" rIns="91407" bIns="45704" rtlCol="0" anchor="ctr">
            <a:noAutofit/>
          </a:bodyPr>
          <a:lstStyle>
            <a:lvl1pPr algn="ctr" rtl="0" eaLnBrk="1" fontAlgn="base" hangingPunct="1">
              <a:spcBef>
                <a:spcPct val="0"/>
              </a:spcBef>
              <a:spcAft>
                <a:spcPct val="0"/>
              </a:spcAft>
              <a:defRPr lang="en-US" sz="3200" b="1" kern="1200" cap="small" baseline="0">
                <a:ln>
                  <a:gradFill flip="none" rotWithShape="1">
                    <a:gsLst>
                      <a:gs pos="0">
                        <a:schemeClr val="bg1">
                          <a:lumMod val="50000"/>
                          <a:alpha val="30000"/>
                        </a:schemeClr>
                      </a:gs>
                      <a:gs pos="100000">
                        <a:srgbClr val="FFFFFF">
                          <a:alpha val="30000"/>
                        </a:srgbClr>
                      </a:gs>
                    </a:gsLst>
                    <a:lin ang="5400000" scaled="0"/>
                    <a:tileRect/>
                  </a:gradFill>
                </a:ln>
                <a:solidFill>
                  <a:schemeClr val="bg1"/>
                </a:solidFill>
                <a:effectLst>
                  <a:outerShdw blurRad="38100" dist="38100" dir="2700000" algn="tl">
                    <a:srgbClr val="000000">
                      <a:alpha val="43137"/>
                    </a:srgbClr>
                  </a:outerShdw>
                </a:effectLst>
                <a:latin typeface="Tahoma" pitchFamily="34" charset="0"/>
                <a:ea typeface="ＭＳ Ｐゴシック" charset="0"/>
                <a:cs typeface="Tahoma" pitchFamily="34" charset="0"/>
              </a:defRPr>
            </a:lvl1pPr>
            <a:lvl2pPr algn="ctr" rtl="0" eaLnBrk="1" fontAlgn="base" hangingPunct="1">
              <a:spcBef>
                <a:spcPct val="0"/>
              </a:spcBef>
              <a:spcAft>
                <a:spcPct val="0"/>
              </a:spcAft>
              <a:defRPr sz="3600" b="1">
                <a:solidFill>
                  <a:schemeClr val="tx1"/>
                </a:solidFill>
                <a:latin typeface="Tahoma" charset="0"/>
                <a:ea typeface="ＭＳ Ｐゴシック" charset="0"/>
                <a:cs typeface="Tahoma" charset="0"/>
              </a:defRPr>
            </a:lvl2pPr>
            <a:lvl3pPr algn="ctr" rtl="0" eaLnBrk="1" fontAlgn="base" hangingPunct="1">
              <a:spcBef>
                <a:spcPct val="0"/>
              </a:spcBef>
              <a:spcAft>
                <a:spcPct val="0"/>
              </a:spcAft>
              <a:defRPr sz="3600" b="1">
                <a:solidFill>
                  <a:schemeClr val="tx1"/>
                </a:solidFill>
                <a:latin typeface="Tahoma" charset="0"/>
                <a:ea typeface="ＭＳ Ｐゴシック" charset="0"/>
                <a:cs typeface="Tahoma" charset="0"/>
              </a:defRPr>
            </a:lvl3pPr>
            <a:lvl4pPr algn="ctr" rtl="0" eaLnBrk="1" fontAlgn="base" hangingPunct="1">
              <a:spcBef>
                <a:spcPct val="0"/>
              </a:spcBef>
              <a:spcAft>
                <a:spcPct val="0"/>
              </a:spcAft>
              <a:defRPr sz="3600" b="1">
                <a:solidFill>
                  <a:schemeClr val="tx1"/>
                </a:solidFill>
                <a:latin typeface="Tahoma" charset="0"/>
                <a:ea typeface="ＭＳ Ｐゴシック" charset="0"/>
                <a:cs typeface="Tahoma" charset="0"/>
              </a:defRPr>
            </a:lvl4pPr>
            <a:lvl5pPr algn="ctr" rtl="0" eaLnBrk="1" fontAlgn="base" hangingPunct="1">
              <a:spcBef>
                <a:spcPct val="0"/>
              </a:spcBef>
              <a:spcAft>
                <a:spcPct val="0"/>
              </a:spcAft>
              <a:defRPr sz="3600" b="1">
                <a:solidFill>
                  <a:schemeClr val="tx1"/>
                </a:solidFill>
                <a:latin typeface="Tahoma" charset="0"/>
                <a:ea typeface="ＭＳ Ｐゴシック" charset="0"/>
                <a:cs typeface="Tahoma" charset="0"/>
              </a:defRPr>
            </a:lvl5pPr>
            <a:lvl6pPr marL="457039" algn="ctr" rtl="0" eaLnBrk="1" fontAlgn="base" hangingPunct="1">
              <a:spcBef>
                <a:spcPct val="0"/>
              </a:spcBef>
              <a:spcAft>
                <a:spcPct val="0"/>
              </a:spcAft>
              <a:defRPr sz="4400" b="1">
                <a:solidFill>
                  <a:schemeClr val="tx1"/>
                </a:solidFill>
                <a:latin typeface="Gill Sans"/>
                <a:ea typeface="MS PGothic" pitchFamily="34" charset="-128"/>
              </a:defRPr>
            </a:lvl6pPr>
            <a:lvl7pPr marL="914079" algn="ctr" rtl="0" eaLnBrk="1" fontAlgn="base" hangingPunct="1">
              <a:spcBef>
                <a:spcPct val="0"/>
              </a:spcBef>
              <a:spcAft>
                <a:spcPct val="0"/>
              </a:spcAft>
              <a:defRPr sz="4400" b="1">
                <a:solidFill>
                  <a:schemeClr val="tx1"/>
                </a:solidFill>
                <a:latin typeface="Gill Sans"/>
                <a:ea typeface="MS PGothic" pitchFamily="34" charset="-128"/>
              </a:defRPr>
            </a:lvl7pPr>
            <a:lvl8pPr marL="1371119" algn="ctr" rtl="0" eaLnBrk="1" fontAlgn="base" hangingPunct="1">
              <a:spcBef>
                <a:spcPct val="0"/>
              </a:spcBef>
              <a:spcAft>
                <a:spcPct val="0"/>
              </a:spcAft>
              <a:defRPr sz="4400" b="1">
                <a:solidFill>
                  <a:schemeClr val="tx1"/>
                </a:solidFill>
                <a:latin typeface="Gill Sans"/>
                <a:ea typeface="MS PGothic" pitchFamily="34" charset="-128"/>
              </a:defRPr>
            </a:lvl8pPr>
            <a:lvl9pPr marL="1828159" algn="ctr" rtl="0" eaLnBrk="1" fontAlgn="base" hangingPunct="1">
              <a:spcBef>
                <a:spcPct val="0"/>
              </a:spcBef>
              <a:spcAft>
                <a:spcPct val="0"/>
              </a:spcAft>
              <a:defRPr sz="4400" b="1">
                <a:solidFill>
                  <a:schemeClr val="tx1"/>
                </a:solidFill>
                <a:latin typeface="Gill Sans"/>
                <a:ea typeface="MS PGothic" pitchFamily="34" charset="-128"/>
              </a:defRPr>
            </a:lvl9pPr>
          </a:lstStyle>
          <a:p>
            <a:pPr>
              <a:lnSpc>
                <a:spcPct val="100000"/>
              </a:lnSpc>
              <a:spcBef>
                <a:spcPts val="0"/>
              </a:spcBef>
            </a:pPr>
            <a:r>
              <a:rPr lang="en-US" sz="3600" dirty="0">
                <a:effectLst>
                  <a:outerShdw blurRad="38100" sx="1000" sy="1000" algn="tl">
                    <a:srgbClr val="000000"/>
                  </a:outerShdw>
                </a:effectLst>
              </a:rPr>
              <a:t>Solar Energy</a:t>
            </a:r>
            <a:r>
              <a:rPr lang="en-US" sz="3600" baseline="0" dirty="0">
                <a:effectLst>
                  <a:outerShdw blurRad="38100" sx="1000" sy="1000" algn="tl">
                    <a:srgbClr val="000000"/>
                  </a:outerShdw>
                </a:effectLst>
              </a:rPr>
              <a:t> </a:t>
            </a:r>
            <a:r>
              <a:rPr lang="en-US" sz="3600" dirty="0">
                <a:effectLst>
                  <a:outerShdw blurRad="38100" sx="1000" sy="1000" algn="tl">
                    <a:srgbClr val="000000"/>
                  </a:outerShdw>
                </a:effectLst>
              </a:rPr>
              <a:t>International</a:t>
            </a:r>
          </a:p>
        </p:txBody>
      </p:sp>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t="21980" r="67546" b="23587"/>
          <a:stretch/>
        </p:blipFill>
        <p:spPr>
          <a:xfrm>
            <a:off x="0" y="-101931"/>
            <a:ext cx="2460428" cy="1099755"/>
          </a:xfrm>
          <a:prstGeom prst="rect">
            <a:avLst/>
          </a:prstGeom>
        </p:spPr>
      </p:pic>
      <p:pic>
        <p:nvPicPr>
          <p:cNvPr id="12" name="Picture 11"/>
          <p:cNvPicPr>
            <a:picLocks noChangeAspect="1"/>
          </p:cNvPicPr>
          <p:nvPr userDrawn="1"/>
        </p:nvPicPr>
        <p:blipFill rotWithShape="1">
          <a:blip r:embed="rId3" cstate="email">
            <a:alphaModFix amt="70000"/>
            <a:extLst>
              <a:ext uri="{28A0092B-C50C-407E-A947-70E740481C1C}">
                <a14:useLocalDpi xmlns:a14="http://schemas.microsoft.com/office/drawing/2010/main"/>
              </a:ext>
            </a:extLst>
          </a:blip>
          <a:srcRect/>
          <a:stretch/>
        </p:blipFill>
        <p:spPr>
          <a:xfrm>
            <a:off x="0" y="4388759"/>
            <a:ext cx="9144000" cy="2469241"/>
          </a:xfrm>
          <a:prstGeom prst="rect">
            <a:avLst/>
          </a:prstGeom>
        </p:spPr>
      </p:pic>
      <p:sp>
        <p:nvSpPr>
          <p:cNvPr id="2" name="Title 1"/>
          <p:cNvSpPr>
            <a:spLocks noGrp="1"/>
          </p:cNvSpPr>
          <p:nvPr>
            <p:ph type="title" hasCustomPrompt="1"/>
          </p:nvPr>
        </p:nvSpPr>
        <p:spPr>
          <a:xfrm>
            <a:off x="442451" y="1327357"/>
            <a:ext cx="3303639" cy="1858296"/>
          </a:xfrm>
        </p:spPr>
        <p:txBody>
          <a:bodyPr/>
          <a:lstStyle>
            <a:lvl1pPr algn="ctr" rtl="0" eaLnBrk="1" fontAlgn="base" hangingPunct="1">
              <a:lnSpc>
                <a:spcPct val="100000"/>
              </a:lnSpc>
              <a:spcBef>
                <a:spcPts val="0"/>
              </a:spcBef>
              <a:spcAft>
                <a:spcPct val="0"/>
              </a:spcAft>
              <a:defRPr lang="en-US" sz="4400" b="1" kern="1200" cap="none" baseline="0">
                <a:ln>
                  <a:gradFill flip="none" rotWithShape="1">
                    <a:gsLst>
                      <a:gs pos="0">
                        <a:schemeClr val="bg1">
                          <a:lumMod val="50000"/>
                          <a:alpha val="30000"/>
                        </a:schemeClr>
                      </a:gs>
                      <a:gs pos="100000">
                        <a:srgbClr val="FFFFFF">
                          <a:alpha val="30000"/>
                        </a:srgbClr>
                      </a:gs>
                    </a:gsLst>
                    <a:lin ang="5400000" scaled="0"/>
                    <a:tileRect/>
                  </a:gradFill>
                </a:ln>
                <a:solidFill>
                  <a:schemeClr val="tx1"/>
                </a:solidFill>
                <a:effectLst/>
                <a:latin typeface="Tahoma" pitchFamily="34" charset="0"/>
                <a:ea typeface="ＭＳ Ｐゴシック" charset="0"/>
                <a:cs typeface="Tahoma" pitchFamily="34" charset="0"/>
              </a:defRPr>
            </a:lvl1pPr>
          </a:lstStyle>
          <a:p>
            <a:r>
              <a:rPr lang="en-US" dirty="0"/>
              <a:t>Lesson Title</a:t>
            </a:r>
          </a:p>
        </p:txBody>
      </p:sp>
    </p:spTree>
    <p:extLst>
      <p:ext uri="{BB962C8B-B14F-4D97-AF65-F5344CB8AC3E}">
        <p14:creationId xmlns:p14="http://schemas.microsoft.com/office/powerpoint/2010/main" val="2522881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earning Obectives and Additional Resources">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email">
            <a:alphaModFix amt="70000"/>
            <a:extLst>
              <a:ext uri="{28A0092B-C50C-407E-A947-70E740481C1C}">
                <a14:useLocalDpi xmlns:a14="http://schemas.microsoft.com/office/drawing/2010/main"/>
              </a:ext>
            </a:extLst>
          </a:blip>
          <a:srcRect/>
          <a:stretch/>
        </p:blipFill>
        <p:spPr>
          <a:xfrm>
            <a:off x="0" y="4388759"/>
            <a:ext cx="9144000" cy="2469241"/>
          </a:xfrm>
          <a:prstGeom prst="rect">
            <a:avLst/>
          </a:prstGeom>
        </p:spPr>
      </p:pic>
      <p:sp>
        <p:nvSpPr>
          <p:cNvPr id="2" name="Title 1"/>
          <p:cNvSpPr>
            <a:spLocks noGrp="1"/>
          </p:cNvSpPr>
          <p:nvPr>
            <p:ph type="title"/>
          </p:nvPr>
        </p:nvSpPr>
        <p:spPr/>
        <p:txBody>
          <a:bodyPr/>
          <a:lstStyle>
            <a:lvl1pPr algn="ctr" rtl="0" eaLnBrk="1" fontAlgn="base" hangingPunct="1">
              <a:lnSpc>
                <a:spcPct val="100000"/>
              </a:lnSpc>
              <a:spcBef>
                <a:spcPts val="0"/>
              </a:spcBef>
              <a:spcAft>
                <a:spcPct val="0"/>
              </a:spcAft>
              <a:defRPr lang="en-US" sz="4000" b="1" kern="1200" cap="small" baseline="0" dirty="0">
                <a:ln>
                  <a:gradFill flip="none" rotWithShape="1">
                    <a:gsLst>
                      <a:gs pos="0">
                        <a:schemeClr val="bg1">
                          <a:lumMod val="50000"/>
                          <a:alpha val="30000"/>
                        </a:schemeClr>
                      </a:gs>
                      <a:gs pos="100000">
                        <a:srgbClr val="FFFFFF">
                          <a:alpha val="30000"/>
                        </a:srgbClr>
                      </a:gs>
                    </a:gsLst>
                    <a:lin ang="5400000" scaled="0"/>
                    <a:tileRect/>
                  </a:gradFill>
                </a:ln>
                <a:solidFill>
                  <a:schemeClr val="bg1"/>
                </a:solidFill>
                <a:effectLst/>
                <a:latin typeface="Tahoma" pitchFamily="34" charset="0"/>
                <a:ea typeface="ＭＳ Ｐゴシック" charset="0"/>
                <a:cs typeface="Tahoma" pitchFamily="34" charset="0"/>
              </a:defRPr>
            </a:lvl1pPr>
          </a:lstStyle>
          <a:p>
            <a:r>
              <a:rPr lang="en-US"/>
              <a:t>Click to edit Master title style</a:t>
            </a:r>
            <a:endParaRPr lang="en-US" dirty="0"/>
          </a:p>
        </p:txBody>
      </p:sp>
      <p:pic>
        <p:nvPicPr>
          <p:cNvPr id="8" name="Picture 7"/>
          <p:cNvPicPr>
            <a:picLocks noChangeAspect="1"/>
          </p:cNvPicPr>
          <p:nvPr userDrawn="1"/>
        </p:nvPicPr>
        <p:blipFill rotWithShape="1">
          <a:blip r:embed="rId3" cstate="email">
            <a:extLst>
              <a:ext uri="{28A0092B-C50C-407E-A947-70E740481C1C}">
                <a14:useLocalDpi xmlns:a14="http://schemas.microsoft.com/office/drawing/2010/main"/>
              </a:ext>
            </a:extLst>
          </a:blip>
          <a:srcRect t="21980" r="67546" b="23587"/>
          <a:stretch/>
        </p:blipFill>
        <p:spPr>
          <a:xfrm>
            <a:off x="3478261" y="5845124"/>
            <a:ext cx="2021786" cy="903692"/>
          </a:xfrm>
          <a:prstGeom prst="rect">
            <a:avLst/>
          </a:prstGeom>
        </p:spPr>
      </p:pic>
      <p:sp>
        <p:nvSpPr>
          <p:cNvPr id="7" name="Text Placeholder 2"/>
          <p:cNvSpPr>
            <a:spLocks noGrp="1"/>
          </p:cNvSpPr>
          <p:nvPr>
            <p:ph idx="1"/>
          </p:nvPr>
        </p:nvSpPr>
        <p:spPr>
          <a:xfrm>
            <a:off x="245192" y="1117701"/>
            <a:ext cx="8662834" cy="5533821"/>
          </a:xfrm>
          <a:prstGeom prst="rect">
            <a:avLst/>
          </a:prstGeom>
        </p:spPr>
        <p:txBody>
          <a:bodyPr vert="horz" lIns="91440" tIns="45720" rIns="91440" bIns="45720" rtlCol="0">
            <a:noAutofit/>
          </a:bodyPr>
          <a:lstStyle>
            <a:lvl1pPr>
              <a:spcAft>
                <a:spcPts val="600"/>
              </a:spcAft>
              <a:defRPr/>
            </a:lvl1pPr>
            <a:lvl2pPr>
              <a:spcAft>
                <a:spcPts val="600"/>
              </a:spcAft>
              <a:defRPr/>
            </a:lvl2pPr>
            <a:lvl3pPr>
              <a:spcAft>
                <a:spcPts val="600"/>
              </a:spcAft>
              <a:defRPr/>
            </a:lvl3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873042050"/>
      </p:ext>
    </p:extLst>
  </p:cSld>
  <p:clrMapOvr>
    <a:masterClrMapping/>
  </p:clrMapOvr>
  <p:extLst mod="1">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6445776" y="6018961"/>
            <a:ext cx="2599370" cy="694349"/>
          </a:xfrm>
          <a:prstGeom prst="rect">
            <a:avLst/>
          </a:prstGeom>
        </p:spPr>
      </p:pic>
      <p:sp>
        <p:nvSpPr>
          <p:cNvPr id="4" name="Title 3"/>
          <p:cNvSpPr>
            <a:spLocks noGrp="1"/>
          </p:cNvSpPr>
          <p:nvPr>
            <p:ph type="title"/>
          </p:nvPr>
        </p:nvSpPr>
        <p:spPr/>
        <p:txBody>
          <a:bodyPr/>
          <a:lstStyle/>
          <a:p>
            <a:r>
              <a:rPr lang="en-US"/>
              <a:t>Click to edit Master title style</a:t>
            </a:r>
            <a:endParaRPr lang="en-US" dirty="0"/>
          </a:p>
        </p:txBody>
      </p:sp>
      <p:sp>
        <p:nvSpPr>
          <p:cNvPr id="8" name="Text Placeholder 2"/>
          <p:cNvSpPr>
            <a:spLocks noGrp="1"/>
          </p:cNvSpPr>
          <p:nvPr>
            <p:ph idx="1"/>
          </p:nvPr>
        </p:nvSpPr>
        <p:spPr>
          <a:xfrm>
            <a:off x="245192" y="1117701"/>
            <a:ext cx="8662834" cy="5533821"/>
          </a:xfrm>
          <a:prstGeom prst="rect">
            <a:avLst/>
          </a:prstGeom>
        </p:spPr>
        <p:txBody>
          <a:bodyPr vert="horz" lIns="91440" tIns="45720" rIns="91440" bIns="45720" rtlCol="0">
            <a:noAutofit/>
          </a:bodyPr>
          <a:lstStyle/>
          <a:p>
            <a:pPr lvl="0"/>
            <a:r>
              <a:rPr lang="en-US"/>
              <a:t>Edit Master text styles</a:t>
            </a:r>
          </a:p>
          <a:p>
            <a:pPr lvl="1"/>
            <a:r>
              <a:rPr lang="en-US"/>
              <a:t>Second level</a:t>
            </a:r>
          </a:p>
          <a:p>
            <a:pPr lvl="2"/>
            <a:r>
              <a:rPr lang="en-US"/>
              <a:t>Third level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with Logo">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6445776" y="6018961"/>
            <a:ext cx="2574656" cy="694349"/>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Columns text">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6445776" y="6018961"/>
            <a:ext cx="2633698" cy="694349"/>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9" name="Text Placeholder 2"/>
          <p:cNvSpPr>
            <a:spLocks noGrp="1"/>
          </p:cNvSpPr>
          <p:nvPr>
            <p:ph idx="1"/>
          </p:nvPr>
        </p:nvSpPr>
        <p:spPr>
          <a:xfrm>
            <a:off x="245192" y="1117701"/>
            <a:ext cx="4183933" cy="5533821"/>
          </a:xfrm>
          <a:prstGeom prst="rect">
            <a:avLst/>
          </a:prstGeom>
        </p:spPr>
        <p:txBody>
          <a:bodyPr vert="horz" lIns="91440" tIns="45720" rIns="91440" bIns="45720" rtlCol="0">
            <a:noAutofit/>
          </a:bodyPr>
          <a:lstStyle/>
          <a:p>
            <a:pPr lvl="0"/>
            <a:r>
              <a:rPr lang="en-US"/>
              <a:t>Edit Master text styles</a:t>
            </a:r>
          </a:p>
          <a:p>
            <a:pPr lvl="1"/>
            <a:r>
              <a:rPr lang="en-US"/>
              <a:t>Second level</a:t>
            </a:r>
          </a:p>
          <a:p>
            <a:pPr lvl="2"/>
            <a:r>
              <a:rPr lang="en-US"/>
              <a:t>Third level</a:t>
            </a:r>
          </a:p>
        </p:txBody>
      </p:sp>
      <p:sp>
        <p:nvSpPr>
          <p:cNvPr id="10" name="Text Placeholder 2"/>
          <p:cNvSpPr>
            <a:spLocks noGrp="1"/>
          </p:cNvSpPr>
          <p:nvPr>
            <p:ph idx="10"/>
          </p:nvPr>
        </p:nvSpPr>
        <p:spPr>
          <a:xfrm>
            <a:off x="4600574" y="1117701"/>
            <a:ext cx="4307451" cy="4954487"/>
          </a:xfrm>
          <a:prstGeom prst="rect">
            <a:avLst/>
          </a:prstGeom>
        </p:spPr>
        <p:txBody>
          <a:bodyPr vert="horz" lIns="91440" tIns="45720" rIns="91440" bIns="45720" rtlCol="0">
            <a:noAutofit/>
          </a:bodyPr>
          <a:lstStyle/>
          <a:p>
            <a:pPr lvl="0"/>
            <a:r>
              <a:rPr lang="en-US"/>
              <a:t>Edit Master text styles</a:t>
            </a:r>
          </a:p>
          <a:p>
            <a:pPr lvl="1"/>
            <a:r>
              <a:rPr lang="en-US"/>
              <a:t>Second level</a:t>
            </a:r>
          </a:p>
          <a:p>
            <a:pPr lvl="2"/>
            <a:r>
              <a:rPr lang="en-US"/>
              <a:t>Third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and Text">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6445776" y="6018961"/>
            <a:ext cx="2616810" cy="694349"/>
          </a:xfrm>
          <a:prstGeom prst="rect">
            <a:avLst/>
          </a:prstGeom>
        </p:spPr>
      </p:pic>
      <p:sp>
        <p:nvSpPr>
          <p:cNvPr id="12" name="Picture Placeholder 11"/>
          <p:cNvSpPr>
            <a:spLocks noGrp="1"/>
          </p:cNvSpPr>
          <p:nvPr>
            <p:ph type="pic" sz="quarter" idx="10"/>
          </p:nvPr>
        </p:nvSpPr>
        <p:spPr>
          <a:xfrm>
            <a:off x="116239" y="1114426"/>
            <a:ext cx="4372639" cy="4887364"/>
          </a:xfrm>
          <a:prstGeom prst="rect">
            <a:avLst/>
          </a:prstGeom>
        </p:spPr>
        <p:txBody>
          <a:bodyPr/>
          <a:lstStyle>
            <a:lvl1pPr marL="0" indent="0" algn="ctr">
              <a:buNone/>
              <a:defRPr>
                <a:latin typeface="Tahoma" charset="0"/>
                <a:ea typeface="Tahoma" charset="0"/>
                <a:cs typeface="Tahoma" charset="0"/>
              </a:defRPr>
            </a:lvl1pPr>
          </a:lstStyle>
          <a:p>
            <a:pPr lvl="0"/>
            <a:r>
              <a:rPr lang="en-US" noProof="0"/>
              <a:t>Click icon to add picture</a:t>
            </a:r>
            <a:endParaRPr lang="en-US" noProof="0" dirty="0"/>
          </a:p>
        </p:txBody>
      </p:sp>
      <p:sp>
        <p:nvSpPr>
          <p:cNvPr id="2" name="Title 1"/>
          <p:cNvSpPr>
            <a:spLocks noGrp="1"/>
          </p:cNvSpPr>
          <p:nvPr>
            <p:ph type="title"/>
          </p:nvPr>
        </p:nvSpPr>
        <p:spPr/>
        <p:txBody>
          <a:bodyPr/>
          <a:lstStyle/>
          <a:p>
            <a:r>
              <a:rPr lang="en-US"/>
              <a:t>Click to edit Master title style</a:t>
            </a:r>
            <a:endParaRPr lang="en-US" dirty="0"/>
          </a:p>
        </p:txBody>
      </p:sp>
      <p:sp>
        <p:nvSpPr>
          <p:cNvPr id="8" name="Text Placeholder 2"/>
          <p:cNvSpPr>
            <a:spLocks noGrp="1"/>
          </p:cNvSpPr>
          <p:nvPr>
            <p:ph idx="1"/>
          </p:nvPr>
        </p:nvSpPr>
        <p:spPr>
          <a:xfrm>
            <a:off x="4643438" y="1117701"/>
            <a:ext cx="4264588" cy="4897337"/>
          </a:xfrm>
          <a:prstGeom prst="rect">
            <a:avLst/>
          </a:prstGeom>
        </p:spPr>
        <p:txBody>
          <a:bodyPr vert="horz" lIns="91440" tIns="45720" rIns="91440" bIns="45720" rtlCol="0">
            <a:noAutofit/>
          </a:bodyPr>
          <a:lstStyle/>
          <a:p>
            <a:pPr lvl="0"/>
            <a:r>
              <a:rPr lang="en-US"/>
              <a:t>Edit Master text styles</a:t>
            </a:r>
          </a:p>
          <a:p>
            <a:pPr lvl="1"/>
            <a:r>
              <a:rPr lang="en-US"/>
              <a:t>Second level</a:t>
            </a:r>
          </a:p>
          <a:p>
            <a:pPr lvl="2"/>
            <a:r>
              <a:rPr lang="en-US"/>
              <a:t>Third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ots of bullet points">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6445776" y="6018961"/>
            <a:ext cx="2599370" cy="694349"/>
          </a:xfrm>
          <a:prstGeom prst="rect">
            <a:avLst/>
          </a:prstGeom>
        </p:spPr>
      </p:pic>
      <p:sp>
        <p:nvSpPr>
          <p:cNvPr id="4" name="Title 3"/>
          <p:cNvSpPr>
            <a:spLocks noGrp="1"/>
          </p:cNvSpPr>
          <p:nvPr>
            <p:ph type="title"/>
          </p:nvPr>
        </p:nvSpPr>
        <p:spPr/>
        <p:txBody>
          <a:bodyPr/>
          <a:lstStyle/>
          <a:p>
            <a:r>
              <a:rPr lang="en-US"/>
              <a:t>Click to edit Master title style</a:t>
            </a:r>
            <a:endParaRPr lang="en-US" dirty="0"/>
          </a:p>
        </p:txBody>
      </p:sp>
      <p:sp>
        <p:nvSpPr>
          <p:cNvPr id="8" name="Text Placeholder 2"/>
          <p:cNvSpPr>
            <a:spLocks noGrp="1"/>
          </p:cNvSpPr>
          <p:nvPr>
            <p:ph idx="1"/>
          </p:nvPr>
        </p:nvSpPr>
        <p:spPr>
          <a:xfrm>
            <a:off x="245192" y="1126247"/>
            <a:ext cx="8662834" cy="5533821"/>
          </a:xfrm>
          <a:prstGeom prst="rect">
            <a:avLst/>
          </a:prstGeom>
        </p:spPr>
        <p:txBody>
          <a:bodyPr vert="horz" lIns="91440" tIns="45720" rIns="91440" bIns="45720" rtlCol="0">
            <a:noAutofit/>
          </a:bodyPr>
          <a:lstStyle>
            <a:lvl1pPr indent="-365760">
              <a:spcAft>
                <a:spcPts val="600"/>
              </a:spcAft>
              <a:defRPr sz="2400"/>
            </a:lvl1pPr>
            <a:lvl2pPr indent="-274320">
              <a:spcAft>
                <a:spcPts val="600"/>
              </a:spcAft>
              <a:defRPr sz="2000"/>
            </a:lvl2pPr>
            <a:lvl3pPr indent="-182880">
              <a:spcAft>
                <a:spcPts val="600"/>
              </a:spcAft>
              <a:defRPr sz="1800"/>
            </a:lvl3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9661493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defRPr>
            </a:lvl1pPr>
          </a:lstStyle>
          <a:p>
            <a:r>
              <a:rPr lang="en-US"/>
              <a:t>Click to edit Master title style</a:t>
            </a:r>
            <a:endParaRPr lang="en-US" dirty="0"/>
          </a:p>
        </p:txBody>
      </p:sp>
    </p:spTree>
    <p:extLst>
      <p:ext uri="{BB962C8B-B14F-4D97-AF65-F5344CB8AC3E}">
        <p14:creationId xmlns:p14="http://schemas.microsoft.com/office/powerpoint/2010/main" val="104214294"/>
      </p:ext>
    </p:extLst>
  </p:cSld>
  <p:clrMapOvr>
    <a:masterClrMapping/>
  </p:clrMapOvr>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Slate">
    <p:spTree>
      <p:nvGrpSpPr>
        <p:cNvPr id="1" name=""/>
        <p:cNvGrpSpPr/>
        <p:nvPr/>
      </p:nvGrpSpPr>
      <p:grpSpPr>
        <a:xfrm>
          <a:off x="0" y="0"/>
          <a:ext cx="0" cy="0"/>
          <a:chOff x="0" y="0"/>
          <a:chExt cx="0" cy="0"/>
        </a:xfrm>
      </p:grpSpPr>
      <p:sp>
        <p:nvSpPr>
          <p:cNvPr id="3" name="Rectangle 2"/>
          <p:cNvSpPr/>
          <p:nvPr userDrawn="1"/>
        </p:nvSpPr>
        <p:spPr>
          <a:xfrm>
            <a:off x="0" y="-103763"/>
            <a:ext cx="9144000" cy="12302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7" name="Title Placeholder 1"/>
          <p:cNvSpPr>
            <a:spLocks noGrp="1"/>
          </p:cNvSpPr>
          <p:nvPr>
            <p:ph type="title"/>
          </p:nvPr>
        </p:nvSpPr>
        <p:spPr>
          <a:xfrm>
            <a:off x="0" y="-14748"/>
            <a:ext cx="9144000" cy="929640"/>
          </a:xfrm>
          <a:prstGeom prst="rect">
            <a:avLst/>
          </a:prstGeom>
        </p:spPr>
        <p:txBody>
          <a:bodyPr vert="horz" lIns="91440" tIns="45720" rIns="91440" bIns="45720" rtlCol="0" anchor="ctr">
            <a:normAutofit/>
          </a:bodyPr>
          <a:lstStyle>
            <a:lvl1pPr algn="ctr" rtl="0" eaLnBrk="1" fontAlgn="base" hangingPunct="1">
              <a:lnSpc>
                <a:spcPct val="100000"/>
              </a:lnSpc>
              <a:spcBef>
                <a:spcPts val="0"/>
              </a:spcBef>
              <a:spcAft>
                <a:spcPct val="0"/>
              </a:spcAft>
              <a:defRPr lang="en-US" sz="4000" b="1" kern="1200" cap="small" baseline="0" dirty="0">
                <a:ln>
                  <a:gradFill flip="none" rotWithShape="1">
                    <a:gsLst>
                      <a:gs pos="0">
                        <a:schemeClr val="bg1">
                          <a:lumMod val="50000"/>
                          <a:alpha val="30000"/>
                        </a:schemeClr>
                      </a:gs>
                      <a:gs pos="100000">
                        <a:srgbClr val="FFFFFF">
                          <a:alpha val="30000"/>
                        </a:srgbClr>
                      </a:gs>
                    </a:gsLst>
                    <a:lin ang="5400000" scaled="0"/>
                    <a:tileRect/>
                  </a:gradFill>
                </a:ln>
                <a:solidFill>
                  <a:schemeClr val="tx1"/>
                </a:solidFill>
                <a:effectLst/>
                <a:latin typeface="Tahoma" pitchFamily="34" charset="0"/>
                <a:ea typeface="ＭＳ Ｐゴシック" charset="0"/>
                <a:cs typeface="Tahoma" pitchFamily="34" charset="0"/>
              </a:defRPr>
            </a:lvl1pPr>
          </a:lstStyle>
          <a:p>
            <a:r>
              <a:rPr lang="en-US"/>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0"/>
            <a:ext cx="9143999" cy="906463"/>
          </a:xfrm>
          <a:prstGeom prst="rect">
            <a:avLst/>
          </a:prstGeom>
          <a:gradFill>
            <a:gsLst>
              <a:gs pos="0">
                <a:srgbClr val="2C6F3B"/>
              </a:gs>
              <a:gs pos="60000">
                <a:srgbClr val="3B894A"/>
              </a:gs>
            </a:gsLst>
            <a:lin ang="16200000" scaled="0"/>
          </a:gradFill>
          <a:ln>
            <a:noFill/>
          </a:ln>
          <a:effectLst>
            <a:outerShdw dist="12700" dir="5400000" algn="tl" rotWithShape="0">
              <a:srgbClr val="000000">
                <a:alpha val="50000"/>
              </a:srgbClr>
            </a:outerShdw>
          </a:effectLst>
        </p:spPr>
        <p:style>
          <a:lnRef idx="1">
            <a:schemeClr val="accent1"/>
          </a:lnRef>
          <a:fillRef idx="3">
            <a:schemeClr val="accent1"/>
          </a:fillRef>
          <a:effectRef idx="2">
            <a:schemeClr val="accent1"/>
          </a:effectRef>
          <a:fontRef idx="minor">
            <a:schemeClr val="lt1"/>
          </a:fontRef>
        </p:style>
        <p:txBody>
          <a:bodyPr lIns="91407" tIns="45704" rIns="91407" bIns="45704" anchor="ctr"/>
          <a:lstStyle/>
          <a:p>
            <a:pPr algn="ctr" defTabSz="914186">
              <a:defRPr/>
            </a:pPr>
            <a:endParaRPr lang="en-US" dirty="0">
              <a:solidFill>
                <a:prstClr val="white"/>
              </a:solidFill>
              <a:latin typeface="Tahoma"/>
            </a:endParaRPr>
          </a:p>
        </p:txBody>
      </p:sp>
      <p:sp>
        <p:nvSpPr>
          <p:cNvPr id="2" name="Title Placeholder 1"/>
          <p:cNvSpPr>
            <a:spLocks noGrp="1"/>
          </p:cNvSpPr>
          <p:nvPr>
            <p:ph type="title"/>
          </p:nvPr>
        </p:nvSpPr>
        <p:spPr>
          <a:xfrm>
            <a:off x="0" y="1"/>
            <a:ext cx="9143999" cy="914400"/>
          </a:xfrm>
          <a:prstGeom prst="rect">
            <a:avLst/>
          </a:prstGeom>
        </p:spPr>
        <p:txBody>
          <a:bodyPr vert="horz" lIns="91407" tIns="45704" rIns="91407" bIns="45704"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245192" y="1117701"/>
            <a:ext cx="8662834" cy="5533821"/>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p:txBody>
      </p:sp>
    </p:spTree>
  </p:cSld>
  <p:clrMap bg1="lt1" tx1="dk1" bg2="lt2" tx2="dk2" accent1="accent1" accent2="accent2" accent3="accent3" accent4="accent4" accent5="accent5" accent6="accent6" hlink="hlink" folHlink="folHlink"/>
  <p:sldLayoutIdLst>
    <p:sldLayoutId id="2147483977" r:id="rId1"/>
    <p:sldLayoutId id="2147483980" r:id="rId2"/>
    <p:sldLayoutId id="2147483981" r:id="rId3"/>
    <p:sldLayoutId id="2147483982" r:id="rId4"/>
    <p:sldLayoutId id="2147483983" r:id="rId5"/>
    <p:sldLayoutId id="2147483984" r:id="rId6"/>
    <p:sldLayoutId id="2147483987" r:id="rId7"/>
    <p:sldLayoutId id="2147483979" r:id="rId8"/>
    <p:sldLayoutId id="2147483986" r:id="rId9"/>
  </p:sldLayoutIdLst>
  <p:hf sldNum="0" hdr="0" ftr="0" dt="0"/>
  <p:txStyles>
    <p:titleStyle>
      <a:lvl1pPr algn="ctr" rtl="0" eaLnBrk="1" fontAlgn="base" hangingPunct="1">
        <a:lnSpc>
          <a:spcPct val="100000"/>
        </a:lnSpc>
        <a:spcBef>
          <a:spcPts val="0"/>
        </a:spcBef>
        <a:spcAft>
          <a:spcPct val="0"/>
        </a:spcAft>
        <a:defRPr lang="en-US" sz="4000" b="1" kern="1200" cap="small" baseline="0" dirty="0">
          <a:ln>
            <a:gradFill flip="none" rotWithShape="1">
              <a:gsLst>
                <a:gs pos="0">
                  <a:schemeClr val="bg1">
                    <a:lumMod val="50000"/>
                    <a:alpha val="30000"/>
                  </a:schemeClr>
                </a:gs>
                <a:gs pos="100000">
                  <a:srgbClr val="FFFFFF">
                    <a:alpha val="30000"/>
                  </a:srgbClr>
                </a:gs>
              </a:gsLst>
              <a:lin ang="5400000" scaled="0"/>
              <a:tileRect/>
            </a:gradFill>
          </a:ln>
          <a:solidFill>
            <a:schemeClr val="bg1"/>
          </a:solidFill>
          <a:effectLst/>
          <a:latin typeface="Tahoma" pitchFamily="34" charset="0"/>
          <a:ea typeface="ＭＳ Ｐゴシック" charset="0"/>
          <a:cs typeface="Tahoma" pitchFamily="34" charset="0"/>
        </a:defRPr>
      </a:lvl1pPr>
      <a:lvl2pPr algn="ctr" rtl="0" eaLnBrk="1" fontAlgn="base" hangingPunct="1">
        <a:spcBef>
          <a:spcPct val="0"/>
        </a:spcBef>
        <a:spcAft>
          <a:spcPct val="0"/>
        </a:spcAft>
        <a:defRPr sz="3600" b="1">
          <a:solidFill>
            <a:schemeClr val="tx1"/>
          </a:solidFill>
          <a:latin typeface="Tahoma" charset="0"/>
          <a:ea typeface="ＭＳ Ｐゴシック" charset="0"/>
          <a:cs typeface="Tahoma" charset="0"/>
        </a:defRPr>
      </a:lvl2pPr>
      <a:lvl3pPr algn="ctr" rtl="0" eaLnBrk="1" fontAlgn="base" hangingPunct="1">
        <a:spcBef>
          <a:spcPct val="0"/>
        </a:spcBef>
        <a:spcAft>
          <a:spcPct val="0"/>
        </a:spcAft>
        <a:defRPr sz="3600" b="1">
          <a:solidFill>
            <a:schemeClr val="tx1"/>
          </a:solidFill>
          <a:latin typeface="Tahoma" charset="0"/>
          <a:ea typeface="ＭＳ Ｐゴシック" charset="0"/>
          <a:cs typeface="Tahoma" charset="0"/>
        </a:defRPr>
      </a:lvl3pPr>
      <a:lvl4pPr algn="ctr" rtl="0" eaLnBrk="1" fontAlgn="base" hangingPunct="1">
        <a:spcBef>
          <a:spcPct val="0"/>
        </a:spcBef>
        <a:spcAft>
          <a:spcPct val="0"/>
        </a:spcAft>
        <a:defRPr sz="3600" b="1">
          <a:solidFill>
            <a:schemeClr val="tx1"/>
          </a:solidFill>
          <a:latin typeface="Tahoma" charset="0"/>
          <a:ea typeface="ＭＳ Ｐゴシック" charset="0"/>
          <a:cs typeface="Tahoma" charset="0"/>
        </a:defRPr>
      </a:lvl4pPr>
      <a:lvl5pPr algn="ctr" rtl="0" eaLnBrk="1" fontAlgn="base" hangingPunct="1">
        <a:spcBef>
          <a:spcPct val="0"/>
        </a:spcBef>
        <a:spcAft>
          <a:spcPct val="0"/>
        </a:spcAft>
        <a:defRPr sz="3600" b="1">
          <a:solidFill>
            <a:schemeClr val="tx1"/>
          </a:solidFill>
          <a:latin typeface="Tahoma" charset="0"/>
          <a:ea typeface="ＭＳ Ｐゴシック" charset="0"/>
          <a:cs typeface="Tahoma" charset="0"/>
        </a:defRPr>
      </a:lvl5pPr>
      <a:lvl6pPr marL="457039" algn="ctr" rtl="0" eaLnBrk="1" fontAlgn="base" hangingPunct="1">
        <a:spcBef>
          <a:spcPct val="0"/>
        </a:spcBef>
        <a:spcAft>
          <a:spcPct val="0"/>
        </a:spcAft>
        <a:defRPr sz="4400" b="1">
          <a:solidFill>
            <a:schemeClr val="tx1"/>
          </a:solidFill>
          <a:latin typeface="Gill Sans"/>
          <a:ea typeface="MS PGothic" pitchFamily="34" charset="-128"/>
        </a:defRPr>
      </a:lvl6pPr>
      <a:lvl7pPr marL="914079" algn="ctr" rtl="0" eaLnBrk="1" fontAlgn="base" hangingPunct="1">
        <a:spcBef>
          <a:spcPct val="0"/>
        </a:spcBef>
        <a:spcAft>
          <a:spcPct val="0"/>
        </a:spcAft>
        <a:defRPr sz="4400" b="1">
          <a:solidFill>
            <a:schemeClr val="tx1"/>
          </a:solidFill>
          <a:latin typeface="Gill Sans"/>
          <a:ea typeface="MS PGothic" pitchFamily="34" charset="-128"/>
        </a:defRPr>
      </a:lvl7pPr>
      <a:lvl8pPr marL="1371119" algn="ctr" rtl="0" eaLnBrk="1" fontAlgn="base" hangingPunct="1">
        <a:spcBef>
          <a:spcPct val="0"/>
        </a:spcBef>
        <a:spcAft>
          <a:spcPct val="0"/>
        </a:spcAft>
        <a:defRPr sz="4400" b="1">
          <a:solidFill>
            <a:schemeClr val="tx1"/>
          </a:solidFill>
          <a:latin typeface="Gill Sans"/>
          <a:ea typeface="MS PGothic" pitchFamily="34" charset="-128"/>
        </a:defRPr>
      </a:lvl8pPr>
      <a:lvl9pPr marL="1828159" algn="ctr" rtl="0" eaLnBrk="1" fontAlgn="base" hangingPunct="1">
        <a:spcBef>
          <a:spcPct val="0"/>
        </a:spcBef>
        <a:spcAft>
          <a:spcPct val="0"/>
        </a:spcAft>
        <a:defRPr sz="4400" b="1">
          <a:solidFill>
            <a:schemeClr val="tx1"/>
          </a:solidFill>
          <a:latin typeface="Gill Sans"/>
          <a:ea typeface="MS PGothic" pitchFamily="34" charset="-128"/>
        </a:defRPr>
      </a:lvl9pPr>
    </p:titleStyle>
    <p:bodyStyle>
      <a:lvl1pPr marL="456565" indent="-457200" algn="l" rtl="0" eaLnBrk="1" fontAlgn="base" hangingPunct="1">
        <a:spcBef>
          <a:spcPts val="600"/>
        </a:spcBef>
        <a:spcAft>
          <a:spcPct val="0"/>
        </a:spcAft>
        <a:buFont typeface="ZapfDingbatsITC" charset="0"/>
        <a:buChar char="✸"/>
        <a:tabLst/>
        <a:defRPr sz="3200" kern="1200">
          <a:solidFill>
            <a:schemeClr val="tx1"/>
          </a:solidFill>
          <a:latin typeface="Tahoma" charset="0"/>
          <a:ea typeface="Tahoma" charset="0"/>
          <a:cs typeface="Tahoma" charset="0"/>
        </a:defRPr>
      </a:lvl1pPr>
      <a:lvl2pPr marL="731520" indent="-365760" algn="l" rtl="0" eaLnBrk="1" fontAlgn="base" hangingPunct="1">
        <a:spcBef>
          <a:spcPts val="600"/>
        </a:spcBef>
        <a:spcAft>
          <a:spcPct val="0"/>
        </a:spcAft>
        <a:buClr>
          <a:srgbClr val="317840"/>
        </a:buClr>
        <a:buFont typeface="ZapfDingbatsITC" charset="0"/>
        <a:buChar char="✧"/>
        <a:defRPr sz="2800" kern="1200">
          <a:solidFill>
            <a:schemeClr val="tx1"/>
          </a:solidFill>
          <a:latin typeface="Tahoma" charset="0"/>
          <a:ea typeface="Tahoma" charset="0"/>
          <a:cs typeface="Tahoma" charset="0"/>
        </a:defRPr>
      </a:lvl2pPr>
      <a:lvl3pPr marL="914400" indent="-274320" algn="l" rtl="0" eaLnBrk="1" fontAlgn="base" hangingPunct="1">
        <a:spcBef>
          <a:spcPts val="600"/>
        </a:spcBef>
        <a:spcAft>
          <a:spcPct val="0"/>
        </a:spcAft>
        <a:buFont typeface="Arial" charset="0"/>
        <a:buChar char="•"/>
        <a:defRPr sz="2400" kern="1200">
          <a:solidFill>
            <a:schemeClr val="tx1"/>
          </a:solidFill>
          <a:latin typeface="Tahoma" charset="0"/>
          <a:ea typeface="Tahoma" charset="0"/>
          <a:cs typeface="Tahoma" charset="0"/>
        </a:defRPr>
      </a:lvl3pPr>
      <a:lvl4pPr marL="1597025" indent="-225425" algn="l" rtl="0" eaLnBrk="1" fontAlgn="base" hangingPunct="1">
        <a:spcBef>
          <a:spcPct val="20000"/>
        </a:spcBef>
        <a:spcAft>
          <a:spcPct val="0"/>
        </a:spcAft>
        <a:buFont typeface="Arial" charset="0"/>
        <a:buChar char="–"/>
        <a:defRPr sz="2000" kern="1200">
          <a:solidFill>
            <a:schemeClr val="tx1"/>
          </a:solidFill>
          <a:latin typeface="Tahoma" charset="0"/>
          <a:ea typeface="Tahoma" charset="0"/>
          <a:cs typeface="Tahoma" charset="0"/>
        </a:defRPr>
      </a:lvl4pPr>
      <a:lvl5pPr marL="2054225" indent="-225425" algn="l" rtl="0" eaLnBrk="1" fontAlgn="base" hangingPunct="1">
        <a:spcBef>
          <a:spcPct val="20000"/>
        </a:spcBef>
        <a:spcAft>
          <a:spcPct val="0"/>
        </a:spcAft>
        <a:buFont typeface="Arial" charset="0"/>
        <a:buChar char="»"/>
        <a:defRPr sz="2000" kern="1200">
          <a:solidFill>
            <a:schemeClr val="tx1"/>
          </a:solidFill>
          <a:latin typeface="Tahoma" charset="0"/>
          <a:ea typeface="Tahoma" charset="0"/>
          <a:cs typeface="Tahoma" charset="0"/>
        </a:defRPr>
      </a:lvl5pPr>
      <a:lvl6pPr marL="2513718"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758"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797"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837"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079" rtl="0" eaLnBrk="1" latinLnBrk="0" hangingPunct="1">
        <a:defRPr sz="1800" kern="1200">
          <a:solidFill>
            <a:schemeClr val="tx1"/>
          </a:solidFill>
          <a:latin typeface="+mn-lt"/>
          <a:ea typeface="+mn-ea"/>
          <a:cs typeface="+mn-cs"/>
        </a:defRPr>
      </a:lvl1pPr>
      <a:lvl2pPr marL="457039" algn="l" defTabSz="914079" rtl="0" eaLnBrk="1" latinLnBrk="0" hangingPunct="1">
        <a:defRPr sz="1800" kern="1200">
          <a:solidFill>
            <a:schemeClr val="tx1"/>
          </a:solidFill>
          <a:latin typeface="+mn-lt"/>
          <a:ea typeface="+mn-ea"/>
          <a:cs typeface="+mn-cs"/>
        </a:defRPr>
      </a:lvl2pPr>
      <a:lvl3pPr marL="914079" algn="l" defTabSz="914079" rtl="0" eaLnBrk="1" latinLnBrk="0" hangingPunct="1">
        <a:defRPr sz="1800" kern="1200">
          <a:solidFill>
            <a:schemeClr val="tx1"/>
          </a:solidFill>
          <a:latin typeface="+mn-lt"/>
          <a:ea typeface="+mn-ea"/>
          <a:cs typeface="+mn-cs"/>
        </a:defRPr>
      </a:lvl3pPr>
      <a:lvl4pPr marL="1371119" algn="l" defTabSz="914079" rtl="0" eaLnBrk="1" latinLnBrk="0" hangingPunct="1">
        <a:defRPr sz="1800" kern="1200">
          <a:solidFill>
            <a:schemeClr val="tx1"/>
          </a:solidFill>
          <a:latin typeface="+mn-lt"/>
          <a:ea typeface="+mn-ea"/>
          <a:cs typeface="+mn-cs"/>
        </a:defRPr>
      </a:lvl4pPr>
      <a:lvl5pPr marL="1828159" algn="l" defTabSz="914079" rtl="0" eaLnBrk="1" latinLnBrk="0" hangingPunct="1">
        <a:defRPr sz="1800" kern="1200">
          <a:solidFill>
            <a:schemeClr val="tx1"/>
          </a:solidFill>
          <a:latin typeface="+mn-lt"/>
          <a:ea typeface="+mn-ea"/>
          <a:cs typeface="+mn-cs"/>
        </a:defRPr>
      </a:lvl5pPr>
      <a:lvl6pPr marL="2285199" algn="l" defTabSz="914079" rtl="0" eaLnBrk="1" latinLnBrk="0" hangingPunct="1">
        <a:defRPr sz="1800" kern="1200">
          <a:solidFill>
            <a:schemeClr val="tx1"/>
          </a:solidFill>
          <a:latin typeface="+mn-lt"/>
          <a:ea typeface="+mn-ea"/>
          <a:cs typeface="+mn-cs"/>
        </a:defRPr>
      </a:lvl6pPr>
      <a:lvl7pPr marL="2742237" algn="l" defTabSz="914079" rtl="0" eaLnBrk="1" latinLnBrk="0" hangingPunct="1">
        <a:defRPr sz="1800" kern="1200">
          <a:solidFill>
            <a:schemeClr val="tx1"/>
          </a:solidFill>
          <a:latin typeface="+mn-lt"/>
          <a:ea typeface="+mn-ea"/>
          <a:cs typeface="+mn-cs"/>
        </a:defRPr>
      </a:lvl7pPr>
      <a:lvl8pPr marL="3199278" algn="l" defTabSz="914079" rtl="0" eaLnBrk="1" latinLnBrk="0" hangingPunct="1">
        <a:defRPr sz="1800" kern="1200">
          <a:solidFill>
            <a:schemeClr val="tx1"/>
          </a:solidFill>
          <a:latin typeface="+mn-lt"/>
          <a:ea typeface="+mn-ea"/>
          <a:cs typeface="+mn-cs"/>
        </a:defRPr>
      </a:lvl8pPr>
      <a:lvl9pPr marL="3656316" algn="l" defTabSz="91407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8.xml"/><Relationship Id="rId5" Type="http://schemas.openxmlformats.org/officeDocument/2006/relationships/image" Target="../media/image22.jpeg"/><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24.jpg"/><Relationship Id="rId4" Type="http://schemas.openxmlformats.org/officeDocument/2006/relationships/image" Target="../media/image23.tiff"/></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26.jpeg"/></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image" Target="../media/image28.jpeg"/></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8.xml"/><Relationship Id="rId5" Type="http://schemas.openxmlformats.org/officeDocument/2006/relationships/image" Target="../media/image31.jpeg"/><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image" Target="../media/image32.tiff"/><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33.jpe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8.xml"/><Relationship Id="rId5" Type="http://schemas.openxmlformats.org/officeDocument/2006/relationships/image" Target="../media/image35.jpeg"/><Relationship Id="rId4" Type="http://schemas.openxmlformats.org/officeDocument/2006/relationships/image" Target="../media/image34.jpeg"/></Relationships>
</file>

<file path=ppt/slides/_rels/slide1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37.tif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image" Target="../media/image39.jpeg"/><Relationship Id="rId7" Type="http://schemas.openxmlformats.org/officeDocument/2006/relationships/image" Target="../media/image43.jpeg"/><Relationship Id="rId2" Type="http://schemas.openxmlformats.org/officeDocument/2006/relationships/notesSlide" Target="../notesSlides/notesSlide21.xml"/><Relationship Id="rId1" Type="http://schemas.openxmlformats.org/officeDocument/2006/relationships/slideLayout" Target="../slideLayouts/slideLayout8.xml"/><Relationship Id="rId6" Type="http://schemas.openxmlformats.org/officeDocument/2006/relationships/image" Target="../media/image42.tiff"/><Relationship Id="rId5" Type="http://schemas.openxmlformats.org/officeDocument/2006/relationships/image" Target="../media/image41.jpeg"/><Relationship Id="rId4" Type="http://schemas.openxmlformats.org/officeDocument/2006/relationships/image" Target="../media/image40.jpeg"/></Relationships>
</file>

<file path=ppt/slides/_rels/slide22.xml.rels><?xml version="1.0" encoding="UTF-8" standalone="yes"?>
<Relationships xmlns="http://schemas.openxmlformats.org/package/2006/relationships"><Relationship Id="rId3" Type="http://schemas.openxmlformats.org/officeDocument/2006/relationships/image" Target="../media/image45.tiff"/><Relationship Id="rId2" Type="http://schemas.openxmlformats.org/officeDocument/2006/relationships/notesSlide" Target="../notesSlides/notesSlide22.xml"/><Relationship Id="rId1" Type="http://schemas.openxmlformats.org/officeDocument/2006/relationships/slideLayout" Target="../slideLayouts/slideLayout8.xml"/><Relationship Id="rId6" Type="http://schemas.openxmlformats.org/officeDocument/2006/relationships/image" Target="../media/image48.tiff"/><Relationship Id="rId5" Type="http://schemas.openxmlformats.org/officeDocument/2006/relationships/image" Target="../media/image47.tiff"/><Relationship Id="rId4" Type="http://schemas.openxmlformats.org/officeDocument/2006/relationships/image" Target="../media/image46.tiff"/></Relationships>
</file>

<file path=ppt/slides/_rels/slide2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3.xml"/><Relationship Id="rId1" Type="http://schemas.openxmlformats.org/officeDocument/2006/relationships/slideLayout" Target="../slideLayouts/slideLayout8.xml"/><Relationship Id="rId6" Type="http://schemas.openxmlformats.org/officeDocument/2006/relationships/image" Target="../media/image52.jpeg"/><Relationship Id="rId5" Type="http://schemas.openxmlformats.org/officeDocument/2006/relationships/image" Target="../media/image51.jpeg"/><Relationship Id="rId4" Type="http://schemas.openxmlformats.org/officeDocument/2006/relationships/image" Target="../media/image50.tiff"/></Relationships>
</file>

<file path=ppt/slides/_rels/slide24.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24.xml"/><Relationship Id="rId1" Type="http://schemas.openxmlformats.org/officeDocument/2006/relationships/slideLayout" Target="../slideLayouts/slideLayout8.xml"/><Relationship Id="rId4" Type="http://schemas.openxmlformats.org/officeDocument/2006/relationships/image" Target="../media/image54.tiff"/></Relationships>
</file>

<file path=ppt/slides/_rels/slide25.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25.xml"/><Relationship Id="rId1" Type="http://schemas.openxmlformats.org/officeDocument/2006/relationships/slideLayout" Target="../slideLayouts/slideLayout8.xml"/><Relationship Id="rId5" Type="http://schemas.openxmlformats.org/officeDocument/2006/relationships/image" Target="../media/image57.png"/><Relationship Id="rId4" Type="http://schemas.openxmlformats.org/officeDocument/2006/relationships/image" Target="../media/image56.jpeg"/></Relationships>
</file>

<file path=ppt/slides/_rels/slide2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6.xml"/><Relationship Id="rId1" Type="http://schemas.openxmlformats.org/officeDocument/2006/relationships/slideLayout" Target="../slideLayouts/slideLayout8.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27.xml.rels><?xml version="1.0" encoding="UTF-8" standalone="yes"?>
<Relationships xmlns="http://schemas.openxmlformats.org/package/2006/relationships"><Relationship Id="rId8" Type="http://schemas.openxmlformats.org/officeDocument/2006/relationships/image" Target="../media/image66.jpeg"/><Relationship Id="rId3" Type="http://schemas.openxmlformats.org/officeDocument/2006/relationships/image" Target="../media/image62.tiff"/><Relationship Id="rId7" Type="http://schemas.openxmlformats.org/officeDocument/2006/relationships/image" Target="../media/image42.tiff"/><Relationship Id="rId2" Type="http://schemas.openxmlformats.org/officeDocument/2006/relationships/notesSlide" Target="../notesSlides/notesSlide27.xml"/><Relationship Id="rId1" Type="http://schemas.openxmlformats.org/officeDocument/2006/relationships/slideLayout" Target="../slideLayouts/slideLayout8.xml"/><Relationship Id="rId6" Type="http://schemas.openxmlformats.org/officeDocument/2006/relationships/image" Target="../media/image65.jpeg"/><Relationship Id="rId5" Type="http://schemas.openxmlformats.org/officeDocument/2006/relationships/image" Target="../media/image64.jpeg"/><Relationship Id="rId4" Type="http://schemas.openxmlformats.org/officeDocument/2006/relationships/image" Target="../media/image63.png"/><Relationship Id="rId9" Type="http://schemas.openxmlformats.org/officeDocument/2006/relationships/image" Target="../media/image67.jpeg"/></Relationships>
</file>

<file path=ppt/slides/_rels/slide28.xml.rels><?xml version="1.0" encoding="UTF-8" standalone="yes"?>
<Relationships xmlns="http://schemas.openxmlformats.org/package/2006/relationships"><Relationship Id="rId3" Type="http://schemas.openxmlformats.org/officeDocument/2006/relationships/image" Target="../media/image68.jpeg"/><Relationship Id="rId7" Type="http://schemas.openxmlformats.org/officeDocument/2006/relationships/image" Target="../media/image72.jpeg"/><Relationship Id="rId2" Type="http://schemas.openxmlformats.org/officeDocument/2006/relationships/notesSlide" Target="../notesSlides/notesSlide28.xml"/><Relationship Id="rId1" Type="http://schemas.openxmlformats.org/officeDocument/2006/relationships/slideLayout" Target="../slideLayouts/slideLayout8.xml"/><Relationship Id="rId6" Type="http://schemas.openxmlformats.org/officeDocument/2006/relationships/image" Target="../media/image71.jpeg"/><Relationship Id="rId5" Type="http://schemas.openxmlformats.org/officeDocument/2006/relationships/image" Target="../media/image70.jpeg"/><Relationship Id="rId4" Type="http://schemas.openxmlformats.org/officeDocument/2006/relationships/image" Target="../media/image69.jpeg"/></Relationships>
</file>

<file path=ppt/slides/_rels/slide29.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30.xml"/><Relationship Id="rId1" Type="http://schemas.openxmlformats.org/officeDocument/2006/relationships/slideLayout" Target="../slideLayouts/slideLayout8.xml"/><Relationship Id="rId4" Type="http://schemas.openxmlformats.org/officeDocument/2006/relationships/image" Target="../media/image75.jpeg"/></Relationships>
</file>

<file path=ppt/slides/_rels/slide31.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image" Target="../media/image77.png"/></Relationships>
</file>

<file path=ppt/slides/_rels/slide32.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32.xml"/><Relationship Id="rId1" Type="http://schemas.openxmlformats.org/officeDocument/2006/relationships/slideLayout" Target="../slideLayouts/slideLayout8.xml"/><Relationship Id="rId4" Type="http://schemas.openxmlformats.org/officeDocument/2006/relationships/image" Target="../media/image79.jpeg"/></Relationships>
</file>

<file path=ppt/slides/_rels/slide33.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notesSlide" Target="../notesSlides/notesSlide34.xml"/><Relationship Id="rId1" Type="http://schemas.openxmlformats.org/officeDocument/2006/relationships/slideLayout" Target="../slideLayouts/slideLayout8.xml"/><Relationship Id="rId4" Type="http://schemas.openxmlformats.org/officeDocument/2006/relationships/image" Target="../media/image82.jpeg"/></Relationships>
</file>

<file path=ppt/slides/_rels/slide35.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35.xml"/><Relationship Id="rId1" Type="http://schemas.openxmlformats.org/officeDocument/2006/relationships/slideLayout" Target="../slideLayouts/slideLayout3.xml"/><Relationship Id="rId5" Type="http://schemas.openxmlformats.org/officeDocument/2006/relationships/image" Target="../media/image85.jpeg"/><Relationship Id="rId4" Type="http://schemas.openxmlformats.org/officeDocument/2006/relationships/image" Target="../media/image84.jpeg"/></Relationships>
</file>

<file path=ppt/slides/_rels/slide36.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notesSlide" Target="../notesSlides/notesSlide36.xml"/><Relationship Id="rId1" Type="http://schemas.openxmlformats.org/officeDocument/2006/relationships/slideLayout" Target="../slideLayouts/slideLayout3.xml"/><Relationship Id="rId4" Type="http://schemas.openxmlformats.org/officeDocument/2006/relationships/image" Target="../media/image87.jpeg"/></Relationships>
</file>

<file path=ppt/slides/_rels/slide37.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notesSlide" Target="../notesSlides/notesSlide39.xml"/><Relationship Id="rId1" Type="http://schemas.openxmlformats.org/officeDocument/2006/relationships/slideLayout" Target="../slideLayouts/slideLayout8.xml"/><Relationship Id="rId4" Type="http://schemas.openxmlformats.org/officeDocument/2006/relationships/image" Target="../media/image91.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8.xml"/><Relationship Id="rId5" Type="http://schemas.openxmlformats.org/officeDocument/2006/relationships/image" Target="../media/image11.jpeg"/><Relationship Id="rId4" Type="http://schemas.openxmlformats.org/officeDocument/2006/relationships/image" Target="../media/image10.jpeg"/></Relationships>
</file>

<file path=ppt/slides/_rels/slide40.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notesSlide" Target="../notesSlides/notesSlide40.xml"/><Relationship Id="rId1" Type="http://schemas.openxmlformats.org/officeDocument/2006/relationships/slideLayout" Target="../slideLayouts/slideLayout8.xml"/><Relationship Id="rId4" Type="http://schemas.openxmlformats.org/officeDocument/2006/relationships/image" Target="../media/image93.jpeg"/></Relationships>
</file>

<file path=ppt/slides/_rels/slide41.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notesSlide" Target="../notesSlides/notesSlide41.xml"/><Relationship Id="rId1" Type="http://schemas.openxmlformats.org/officeDocument/2006/relationships/slideLayout" Target="../slideLayouts/slideLayout8.xml"/><Relationship Id="rId4" Type="http://schemas.openxmlformats.org/officeDocument/2006/relationships/image" Target="../media/image91.png"/></Relationships>
</file>

<file path=ppt/slides/_rels/slide42.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notesSlide" Target="../notesSlides/notesSlide42.xml"/><Relationship Id="rId1" Type="http://schemas.openxmlformats.org/officeDocument/2006/relationships/slideLayout" Target="../slideLayouts/slideLayout8.xml"/><Relationship Id="rId4" Type="http://schemas.openxmlformats.org/officeDocument/2006/relationships/image" Target="../media/image96.jpeg"/></Relationships>
</file>

<file path=ppt/slides/_rels/slide43.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43.xml"/><Relationship Id="rId1" Type="http://schemas.openxmlformats.org/officeDocument/2006/relationships/slideLayout" Target="../slideLayouts/slideLayout8.xml"/><Relationship Id="rId4" Type="http://schemas.openxmlformats.org/officeDocument/2006/relationships/image" Target="../media/image98.jpeg"/></Relationships>
</file>

<file path=ppt/slides/_rels/slide44.xml.rels><?xml version="1.0" encoding="UTF-8" standalone="yes"?>
<Relationships xmlns="http://schemas.openxmlformats.org/package/2006/relationships"><Relationship Id="rId3" Type="http://schemas.openxmlformats.org/officeDocument/2006/relationships/image" Target="../media/image99.jpeg"/><Relationship Id="rId2" Type="http://schemas.openxmlformats.org/officeDocument/2006/relationships/notesSlide" Target="../notesSlides/notesSlide44.xml"/><Relationship Id="rId1" Type="http://schemas.openxmlformats.org/officeDocument/2006/relationships/slideLayout" Target="../slideLayouts/slideLayout8.xml"/><Relationship Id="rId4" Type="http://schemas.openxmlformats.org/officeDocument/2006/relationships/image" Target="../media/image100.jpeg"/></Relationships>
</file>

<file path=ppt/slides/_rels/slide45.xml.rels><?xml version="1.0" encoding="UTF-8" standalone="yes"?>
<Relationships xmlns="http://schemas.openxmlformats.org/package/2006/relationships"><Relationship Id="rId3" Type="http://schemas.openxmlformats.org/officeDocument/2006/relationships/image" Target="../media/image101.jpeg"/><Relationship Id="rId2" Type="http://schemas.openxmlformats.org/officeDocument/2006/relationships/notesSlide" Target="../notesSlides/notesSlide45.xml"/><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8.xml"/><Relationship Id="rId5" Type="http://schemas.openxmlformats.org/officeDocument/2006/relationships/image" Target="../media/image14.tiff"/><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hyperlink" Target="osha.gov/publications/osha3154.pdf" TargetMode="External"/><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600" dirty="0"/>
              <a:t>Safe PV Roof Mounting Methods</a:t>
            </a:r>
          </a:p>
        </p:txBody>
      </p:sp>
      <p:sp>
        <p:nvSpPr>
          <p:cNvPr id="6" name="TextBox 5">
            <a:extLst>
              <a:ext uri="{FF2B5EF4-FFF2-40B4-BE49-F238E27FC236}">
                <a16:creationId xmlns:a16="http://schemas.microsoft.com/office/drawing/2014/main" id="{7BBF91F0-D4FC-41A7-9932-A5582EC811C7}"/>
              </a:ext>
            </a:extLst>
          </p:cNvPr>
          <p:cNvSpPr txBox="1"/>
          <p:nvPr/>
        </p:nvSpPr>
        <p:spPr>
          <a:xfrm>
            <a:off x="399009" y="4447308"/>
            <a:ext cx="4646816" cy="1600438"/>
          </a:xfrm>
          <a:prstGeom prst="rect">
            <a:avLst/>
          </a:prstGeom>
          <a:noFill/>
          <a:ln>
            <a:noFill/>
          </a:ln>
        </p:spPr>
        <p:txBody>
          <a:bodyPr wrap="square" rtlCol="0">
            <a:spAutoFit/>
          </a:bodyPr>
          <a:lstStyle/>
          <a:p>
            <a:r>
              <a:rPr lang="en-US" sz="1400" b="1" dirty="0">
                <a:latin typeface="Tahoma"/>
                <a:cs typeface="Tahoma"/>
              </a:rPr>
              <a:t>Disclaimer: </a:t>
            </a:r>
            <a:r>
              <a:rPr lang="en-US" sz="1400" dirty="0">
                <a:latin typeface="Tahoma"/>
                <a:cs typeface="Tahoma"/>
              </a:rPr>
              <a:t>This material was produced under grant number SH-31237- SH7 from the Occupational Safety and Health Administration, U.S. Department of Labor. It does not necessarily reflect the views or policies of the U.S. Department of Labor, nor does mention of trade names, commercial products, or organizations imply endorsement by the U.S. Government.</a:t>
            </a:r>
          </a:p>
        </p:txBody>
      </p:sp>
      <p:pic>
        <p:nvPicPr>
          <p:cNvPr id="7" name="Picture 6" descr="Picture of a residential building under construction with solar being installed. two workers are on the roof and both are wearing fall protection equipment."/>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651598" y="1412417"/>
            <a:ext cx="4228606" cy="2743947"/>
          </a:xfrm>
          <a:prstGeom prst="rect">
            <a:avLst/>
          </a:prstGeom>
          <a:ln w="19050">
            <a:solidFill>
              <a:schemeClr val="tx1"/>
            </a:solidFill>
          </a:ln>
        </p:spPr>
      </p:pic>
    </p:spTree>
    <p:extLst>
      <p:ext uri="{BB962C8B-B14F-4D97-AF65-F5344CB8AC3E}">
        <p14:creationId xmlns:p14="http://schemas.microsoft.com/office/powerpoint/2010/main" val="18447163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Preventing Heat Stress</a:t>
            </a:r>
          </a:p>
        </p:txBody>
      </p:sp>
      <p:sp>
        <p:nvSpPr>
          <p:cNvPr id="15" name="Content Placeholder 14"/>
          <p:cNvSpPr>
            <a:spLocks noGrp="1"/>
          </p:cNvSpPr>
          <p:nvPr>
            <p:ph idx="4294967295"/>
          </p:nvPr>
        </p:nvSpPr>
        <p:spPr>
          <a:xfrm>
            <a:off x="0" y="4403725"/>
            <a:ext cx="2320925" cy="1343025"/>
          </a:xfrm>
        </p:spPr>
        <p:txBody>
          <a:bodyPr/>
          <a:lstStyle/>
          <a:p>
            <a:r>
              <a:rPr lang="en-US" sz="2600" dirty="0">
                <a:latin typeface="Tahoma"/>
                <a:cs typeface="Tahoma"/>
              </a:rPr>
              <a:t>Training</a:t>
            </a:r>
          </a:p>
          <a:p>
            <a:pPr lvl="1"/>
            <a:r>
              <a:rPr lang="en-US" sz="2400" dirty="0"/>
              <a:t>Prevent</a:t>
            </a:r>
          </a:p>
          <a:p>
            <a:pPr lvl="1"/>
            <a:r>
              <a:rPr lang="en-US" sz="2400" dirty="0"/>
              <a:t>Recognize </a:t>
            </a:r>
          </a:p>
          <a:p>
            <a:pPr lvl="1"/>
            <a:r>
              <a:rPr lang="en-US" sz="2400" dirty="0"/>
              <a:t>Treat</a:t>
            </a:r>
          </a:p>
        </p:txBody>
      </p:sp>
      <p:sp>
        <p:nvSpPr>
          <p:cNvPr id="6" name="TextBox 5"/>
          <p:cNvSpPr txBox="1"/>
          <p:nvPr/>
        </p:nvSpPr>
        <p:spPr>
          <a:xfrm>
            <a:off x="645499" y="923271"/>
            <a:ext cx="7853003" cy="584775"/>
          </a:xfrm>
          <a:prstGeom prst="rect">
            <a:avLst/>
          </a:prstGeom>
          <a:noFill/>
        </p:spPr>
        <p:txBody>
          <a:bodyPr wrap="square" rtlCol="0">
            <a:spAutoFit/>
          </a:bodyPr>
          <a:lstStyle/>
          <a:p>
            <a:pPr algn="ctr"/>
            <a:r>
              <a:rPr lang="en-US" sz="3200" dirty="0">
                <a:latin typeface="Tahoma"/>
                <a:cs typeface="Tahoma"/>
              </a:rPr>
              <a:t>Provide employees with</a:t>
            </a:r>
            <a:r>
              <a:rPr lang="mr-IN" sz="3200" dirty="0">
                <a:latin typeface="Tahoma"/>
                <a:cs typeface="Tahoma"/>
              </a:rPr>
              <a:t>…</a:t>
            </a:r>
            <a:endParaRPr lang="en-US" sz="3200" dirty="0">
              <a:latin typeface="Tahoma"/>
              <a:cs typeface="Tahoma"/>
            </a:endParaRPr>
          </a:p>
        </p:txBody>
      </p:sp>
      <p:pic>
        <p:nvPicPr>
          <p:cNvPr id="7" name="Picture 6" descr="Screen shot of the  OSHA quick card document that discusses protecting workers from heat stres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7418" y="1696096"/>
            <a:ext cx="2216432" cy="2383260"/>
          </a:xfrm>
          <a:prstGeom prst="rect">
            <a:avLst/>
          </a:prstGeom>
          <a:ln w="19050">
            <a:solidFill>
              <a:schemeClr val="tx1"/>
            </a:solidFill>
          </a:ln>
        </p:spPr>
      </p:pic>
      <p:pic>
        <p:nvPicPr>
          <p:cNvPr id="4" name="Picture 3" descr="Picture of three people taking a break on a hot day under a shade structure with an insulated jug of cool wate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758048" y="1851979"/>
            <a:ext cx="2752690" cy="2133548"/>
          </a:xfrm>
          <a:prstGeom prst="rect">
            <a:avLst/>
          </a:prstGeom>
          <a:ln w="19050">
            <a:solidFill>
              <a:schemeClr val="tx1"/>
            </a:solidFill>
          </a:ln>
        </p:spPr>
      </p:pic>
      <p:sp>
        <p:nvSpPr>
          <p:cNvPr id="16" name="Content Placeholder 14"/>
          <p:cNvSpPr txBox="1">
            <a:spLocks/>
          </p:cNvSpPr>
          <p:nvPr/>
        </p:nvSpPr>
        <p:spPr>
          <a:xfrm>
            <a:off x="2278251" y="4403587"/>
            <a:ext cx="4091552" cy="1818152"/>
          </a:xfrm>
          <a:prstGeom prst="rect">
            <a:avLst/>
          </a:prstGeom>
        </p:spPr>
        <p:txBody>
          <a:bodyPr vert="horz" lIns="91440" tIns="45720" rIns="91440" bIns="45720" rtlCol="0">
            <a:noAutofit/>
          </a:bodyPr>
          <a:lstStyle>
            <a:lvl1pPr marL="456565" indent="-457200" algn="l" rtl="0" eaLnBrk="1" fontAlgn="base" hangingPunct="1">
              <a:spcBef>
                <a:spcPts val="600"/>
              </a:spcBef>
              <a:spcAft>
                <a:spcPct val="0"/>
              </a:spcAft>
              <a:buFont typeface="ZapfDingbatsITC" charset="0"/>
              <a:buChar char="✸"/>
              <a:tabLst/>
              <a:defRPr sz="3200" kern="1200">
                <a:solidFill>
                  <a:schemeClr val="tx1"/>
                </a:solidFill>
                <a:latin typeface="Tahoma" charset="0"/>
                <a:ea typeface="Tahoma" charset="0"/>
                <a:cs typeface="Tahoma" charset="0"/>
              </a:defRPr>
            </a:lvl1pPr>
            <a:lvl2pPr marL="731520" indent="-365760" algn="l" rtl="0" eaLnBrk="1" fontAlgn="base" hangingPunct="1">
              <a:spcBef>
                <a:spcPts val="600"/>
              </a:spcBef>
              <a:spcAft>
                <a:spcPct val="0"/>
              </a:spcAft>
              <a:buClr>
                <a:srgbClr val="317840"/>
              </a:buClr>
              <a:buFont typeface="ZapfDingbatsITC" charset="0"/>
              <a:buChar char="✧"/>
              <a:defRPr sz="2800" kern="1200">
                <a:solidFill>
                  <a:schemeClr val="tx1"/>
                </a:solidFill>
                <a:latin typeface="Tahoma" charset="0"/>
                <a:ea typeface="Tahoma" charset="0"/>
                <a:cs typeface="Tahoma" charset="0"/>
              </a:defRPr>
            </a:lvl2pPr>
            <a:lvl3pPr marL="914400" indent="-274320" algn="l" rtl="0" eaLnBrk="1" fontAlgn="base" hangingPunct="1">
              <a:spcBef>
                <a:spcPts val="600"/>
              </a:spcBef>
              <a:spcAft>
                <a:spcPct val="0"/>
              </a:spcAft>
              <a:buFont typeface="Arial" charset="0"/>
              <a:buChar char="•"/>
              <a:defRPr sz="2400" kern="1200">
                <a:solidFill>
                  <a:schemeClr val="tx1"/>
                </a:solidFill>
                <a:latin typeface="Tahoma" charset="0"/>
                <a:ea typeface="Tahoma" charset="0"/>
                <a:cs typeface="Tahoma" charset="0"/>
              </a:defRPr>
            </a:lvl3pPr>
            <a:lvl4pPr marL="1597025" indent="-225425" algn="l" rtl="0" eaLnBrk="1" fontAlgn="base" hangingPunct="1">
              <a:spcBef>
                <a:spcPct val="20000"/>
              </a:spcBef>
              <a:spcAft>
                <a:spcPct val="0"/>
              </a:spcAft>
              <a:buFont typeface="Arial" charset="0"/>
              <a:buChar char="–"/>
              <a:defRPr sz="2000" kern="1200">
                <a:solidFill>
                  <a:schemeClr val="tx1"/>
                </a:solidFill>
                <a:latin typeface="Tahoma" charset="0"/>
                <a:ea typeface="Tahoma" charset="0"/>
                <a:cs typeface="Tahoma" charset="0"/>
              </a:defRPr>
            </a:lvl4pPr>
            <a:lvl5pPr marL="2054225" indent="-225425" algn="l" rtl="0" eaLnBrk="1" fontAlgn="base" hangingPunct="1">
              <a:spcBef>
                <a:spcPct val="20000"/>
              </a:spcBef>
              <a:spcAft>
                <a:spcPct val="0"/>
              </a:spcAft>
              <a:buFont typeface="Arial" charset="0"/>
              <a:buChar char="»"/>
              <a:defRPr sz="2000" kern="1200">
                <a:solidFill>
                  <a:schemeClr val="tx1"/>
                </a:solidFill>
                <a:latin typeface="Tahoma" charset="0"/>
                <a:ea typeface="Tahoma" charset="0"/>
                <a:cs typeface="Tahoma" charset="0"/>
              </a:defRPr>
            </a:lvl5pPr>
            <a:lvl6pPr marL="2513718"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758"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797"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837"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600" dirty="0">
                <a:latin typeface="Tahoma"/>
                <a:cs typeface="Tahoma"/>
              </a:rPr>
              <a:t>Clean water &amp; shade</a:t>
            </a:r>
          </a:p>
          <a:p>
            <a:pPr lvl="1"/>
            <a:r>
              <a:rPr lang="en-US" sz="2400" dirty="0"/>
              <a:t>Frequent breaks</a:t>
            </a:r>
          </a:p>
          <a:p>
            <a:pPr lvl="1"/>
            <a:r>
              <a:rPr lang="en-US" sz="2400" dirty="0"/>
              <a:t>Large water jugs</a:t>
            </a:r>
          </a:p>
          <a:p>
            <a:pPr lvl="1"/>
            <a:r>
              <a:rPr lang="en-US" sz="2400" dirty="0"/>
              <a:t>1 pint per hour per worker</a:t>
            </a:r>
          </a:p>
        </p:txBody>
      </p:sp>
      <p:pic>
        <p:nvPicPr>
          <p:cNvPr id="10" name="Picture 9" descr="Picture of two people on a sloped roof installing solar modules. They are both wearing fall protection equipment."/>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774936" y="1851979"/>
            <a:ext cx="3200323" cy="2133548"/>
          </a:xfrm>
          <a:prstGeom prst="rect">
            <a:avLst/>
          </a:prstGeom>
          <a:ln w="19050">
            <a:solidFill>
              <a:schemeClr val="tx1"/>
            </a:solidFill>
          </a:ln>
        </p:spPr>
      </p:pic>
      <p:sp>
        <p:nvSpPr>
          <p:cNvPr id="17" name="Content Placeholder 14"/>
          <p:cNvSpPr txBox="1">
            <a:spLocks/>
          </p:cNvSpPr>
          <p:nvPr/>
        </p:nvSpPr>
        <p:spPr>
          <a:xfrm>
            <a:off x="5920353" y="4397649"/>
            <a:ext cx="3192651" cy="1136709"/>
          </a:xfrm>
          <a:prstGeom prst="rect">
            <a:avLst/>
          </a:prstGeom>
        </p:spPr>
        <p:txBody>
          <a:bodyPr vert="horz" lIns="91440" tIns="45720" rIns="91440" bIns="45720" rtlCol="0">
            <a:noAutofit/>
          </a:bodyPr>
          <a:lstStyle>
            <a:lvl1pPr marL="456565" indent="-457200" algn="l" rtl="0" eaLnBrk="1" fontAlgn="base" hangingPunct="1">
              <a:spcBef>
                <a:spcPts val="600"/>
              </a:spcBef>
              <a:spcAft>
                <a:spcPct val="0"/>
              </a:spcAft>
              <a:buFont typeface="ZapfDingbatsITC" charset="0"/>
              <a:buChar char="✸"/>
              <a:tabLst/>
              <a:defRPr sz="3200" kern="1200">
                <a:solidFill>
                  <a:schemeClr val="tx1"/>
                </a:solidFill>
                <a:latin typeface="Tahoma" charset="0"/>
                <a:ea typeface="Tahoma" charset="0"/>
                <a:cs typeface="Tahoma" charset="0"/>
              </a:defRPr>
            </a:lvl1pPr>
            <a:lvl2pPr marL="731520" indent="-365760" algn="l" rtl="0" eaLnBrk="1" fontAlgn="base" hangingPunct="1">
              <a:spcBef>
                <a:spcPts val="600"/>
              </a:spcBef>
              <a:spcAft>
                <a:spcPct val="0"/>
              </a:spcAft>
              <a:buClr>
                <a:srgbClr val="317840"/>
              </a:buClr>
              <a:buFont typeface="ZapfDingbatsITC" charset="0"/>
              <a:buChar char="✧"/>
              <a:defRPr sz="2800" kern="1200">
                <a:solidFill>
                  <a:schemeClr val="tx1"/>
                </a:solidFill>
                <a:latin typeface="Tahoma" charset="0"/>
                <a:ea typeface="Tahoma" charset="0"/>
                <a:cs typeface="Tahoma" charset="0"/>
              </a:defRPr>
            </a:lvl2pPr>
            <a:lvl3pPr marL="914400" indent="-274320" algn="l" rtl="0" eaLnBrk="1" fontAlgn="base" hangingPunct="1">
              <a:spcBef>
                <a:spcPts val="600"/>
              </a:spcBef>
              <a:spcAft>
                <a:spcPct val="0"/>
              </a:spcAft>
              <a:buFont typeface="Arial" charset="0"/>
              <a:buChar char="•"/>
              <a:defRPr sz="2400" kern="1200">
                <a:solidFill>
                  <a:schemeClr val="tx1"/>
                </a:solidFill>
                <a:latin typeface="Tahoma" charset="0"/>
                <a:ea typeface="Tahoma" charset="0"/>
                <a:cs typeface="Tahoma" charset="0"/>
              </a:defRPr>
            </a:lvl3pPr>
            <a:lvl4pPr marL="1597025" indent="-225425" algn="l" rtl="0" eaLnBrk="1" fontAlgn="base" hangingPunct="1">
              <a:spcBef>
                <a:spcPct val="20000"/>
              </a:spcBef>
              <a:spcAft>
                <a:spcPct val="0"/>
              </a:spcAft>
              <a:buFont typeface="Arial" charset="0"/>
              <a:buChar char="–"/>
              <a:defRPr sz="2000" kern="1200">
                <a:solidFill>
                  <a:schemeClr val="tx1"/>
                </a:solidFill>
                <a:latin typeface="Tahoma" charset="0"/>
                <a:ea typeface="Tahoma" charset="0"/>
                <a:cs typeface="Tahoma" charset="0"/>
              </a:defRPr>
            </a:lvl4pPr>
            <a:lvl5pPr marL="2054225" indent="-225425" algn="l" rtl="0" eaLnBrk="1" fontAlgn="base" hangingPunct="1">
              <a:spcBef>
                <a:spcPct val="20000"/>
              </a:spcBef>
              <a:spcAft>
                <a:spcPct val="0"/>
              </a:spcAft>
              <a:buFont typeface="Arial" charset="0"/>
              <a:buChar char="»"/>
              <a:defRPr sz="2000" kern="1200">
                <a:solidFill>
                  <a:schemeClr val="tx1"/>
                </a:solidFill>
                <a:latin typeface="Tahoma" charset="0"/>
                <a:ea typeface="Tahoma" charset="0"/>
                <a:cs typeface="Tahoma" charset="0"/>
              </a:defRPr>
            </a:lvl5pPr>
            <a:lvl6pPr marL="2513718"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758"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797"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837"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600" dirty="0">
                <a:latin typeface="Tahoma"/>
                <a:cs typeface="Tahoma"/>
              </a:rPr>
              <a:t>Buddy system</a:t>
            </a:r>
          </a:p>
          <a:p>
            <a:pPr lvl="1"/>
            <a:r>
              <a:rPr lang="en-US" sz="2400" dirty="0"/>
              <a:t>Never work alone!</a:t>
            </a:r>
          </a:p>
          <a:p>
            <a:pPr lvl="1"/>
            <a:endParaRPr lang="en-US" sz="2400" dirty="0"/>
          </a:p>
        </p:txBody>
      </p:sp>
    </p:spTree>
    <p:extLst>
      <p:ext uri="{BB962C8B-B14F-4D97-AF65-F5344CB8AC3E}">
        <p14:creationId xmlns:p14="http://schemas.microsoft.com/office/powerpoint/2010/main" val="10871969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Cold Stress</a:t>
            </a:r>
          </a:p>
        </p:txBody>
      </p:sp>
      <p:pic>
        <p:nvPicPr>
          <p:cNvPr id="6" name="Picture 5" descr="Caution icon made up of a triangle with a black border and yellow background with a black exclamation point in the middle.">
            <a:extLst>
              <a:ext uri="{FF2B5EF4-FFF2-40B4-BE49-F238E27FC236}">
                <a16:creationId xmlns:a16="http://schemas.microsoft.com/office/drawing/2014/main" id="{936106BD-1622-4BA5-AC71-7BC771AC6C0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6792" y="151060"/>
            <a:ext cx="666306" cy="612281"/>
          </a:xfrm>
          <a:prstGeom prst="rect">
            <a:avLst/>
          </a:prstGeom>
        </p:spPr>
      </p:pic>
      <p:pic>
        <p:nvPicPr>
          <p:cNvPr id="7" name="Picture 6" descr="Caution icon made up of a triangle with a black border and yellow background with a black exclamation point in the middle.">
            <a:extLst>
              <a:ext uri="{FF2B5EF4-FFF2-40B4-BE49-F238E27FC236}">
                <a16:creationId xmlns:a16="http://schemas.microsoft.com/office/drawing/2014/main" id="{936106BD-1622-4BA5-AC71-7BC771AC6C0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92192" y="151059"/>
            <a:ext cx="666306" cy="612281"/>
          </a:xfrm>
          <a:prstGeom prst="rect">
            <a:avLst/>
          </a:prstGeom>
        </p:spPr>
      </p:pic>
      <p:sp>
        <p:nvSpPr>
          <p:cNvPr id="3" name="Content Placeholder 2"/>
          <p:cNvSpPr>
            <a:spLocks noGrp="1"/>
          </p:cNvSpPr>
          <p:nvPr>
            <p:ph idx="1"/>
          </p:nvPr>
        </p:nvSpPr>
        <p:spPr>
          <a:xfrm>
            <a:off x="118192" y="1016100"/>
            <a:ext cx="8742864" cy="5371999"/>
          </a:xfrm>
        </p:spPr>
        <p:txBody>
          <a:bodyPr>
            <a:normAutofit/>
          </a:bodyPr>
          <a:lstStyle/>
          <a:p>
            <a:pPr>
              <a:spcAft>
                <a:spcPts val="600"/>
              </a:spcAft>
            </a:pPr>
            <a:r>
              <a:rPr lang="en-US" sz="2800" dirty="0"/>
              <a:t>Many solar installers work year-round</a:t>
            </a:r>
          </a:p>
          <a:p>
            <a:pPr lvl="1">
              <a:spcAft>
                <a:spcPts val="1200"/>
              </a:spcAft>
            </a:pPr>
            <a:r>
              <a:rPr lang="en-US" sz="2400" dirty="0"/>
              <a:t>Exposure to cold inclement weather</a:t>
            </a:r>
            <a:endParaRPr lang="en-US" sz="2800" dirty="0"/>
          </a:p>
          <a:p>
            <a:pPr>
              <a:spcAft>
                <a:spcPts val="600"/>
              </a:spcAft>
            </a:pPr>
            <a:r>
              <a:rPr lang="en-US" sz="2800" dirty="0"/>
              <a:t>Risk factors</a:t>
            </a:r>
          </a:p>
          <a:p>
            <a:pPr lvl="1"/>
            <a:r>
              <a:rPr lang="en-US" sz="2400" dirty="0"/>
              <a:t>Improper clothing</a:t>
            </a:r>
          </a:p>
          <a:p>
            <a:pPr lvl="1"/>
            <a:r>
              <a:rPr lang="en-US" sz="2400" dirty="0"/>
              <a:t>Wet clothing / skin</a:t>
            </a:r>
          </a:p>
          <a:p>
            <a:pPr lvl="1">
              <a:spcAft>
                <a:spcPts val="600"/>
              </a:spcAft>
            </a:pPr>
            <a:r>
              <a:rPr lang="en-US" sz="2400" dirty="0"/>
              <a:t>Exhaustion</a:t>
            </a:r>
            <a:endParaRPr lang="en-US" dirty="0"/>
          </a:p>
        </p:txBody>
      </p:sp>
      <p:sp>
        <p:nvSpPr>
          <p:cNvPr id="10" name="Content Placeholder 2"/>
          <p:cNvSpPr txBox="1">
            <a:spLocks/>
          </p:cNvSpPr>
          <p:nvPr/>
        </p:nvSpPr>
        <p:spPr>
          <a:xfrm>
            <a:off x="3479708" y="2226877"/>
            <a:ext cx="4978400" cy="2005021"/>
          </a:xfrm>
          <a:prstGeom prst="rect">
            <a:avLst/>
          </a:prstGeom>
        </p:spPr>
        <p:txBody>
          <a:bodyPr vert="horz" lIns="91440" tIns="45720" rIns="91440" bIns="45720" rtlCol="0">
            <a:normAutofit fontScale="92500" lnSpcReduction="10000"/>
          </a:bodyPr>
          <a:lstStyle>
            <a:lvl1pPr marL="456565" indent="-457200" algn="l" rtl="0" eaLnBrk="1" fontAlgn="base" hangingPunct="1">
              <a:spcBef>
                <a:spcPts val="600"/>
              </a:spcBef>
              <a:spcAft>
                <a:spcPct val="0"/>
              </a:spcAft>
              <a:buFont typeface="ZapfDingbatsITC" charset="0"/>
              <a:buChar char="✸"/>
              <a:tabLst/>
              <a:defRPr sz="3200" kern="1200">
                <a:solidFill>
                  <a:schemeClr val="tx1"/>
                </a:solidFill>
                <a:latin typeface="Tahoma" charset="0"/>
                <a:ea typeface="Tahoma" charset="0"/>
                <a:cs typeface="Tahoma" charset="0"/>
              </a:defRPr>
            </a:lvl1pPr>
            <a:lvl2pPr marL="731520" indent="-365760" algn="l" rtl="0" eaLnBrk="1" fontAlgn="base" hangingPunct="1">
              <a:spcBef>
                <a:spcPts val="600"/>
              </a:spcBef>
              <a:spcAft>
                <a:spcPct val="0"/>
              </a:spcAft>
              <a:buClr>
                <a:srgbClr val="317840"/>
              </a:buClr>
              <a:buFont typeface="ZapfDingbatsITC" charset="0"/>
              <a:buChar char="✧"/>
              <a:defRPr sz="2800" kern="1200">
                <a:solidFill>
                  <a:schemeClr val="tx1"/>
                </a:solidFill>
                <a:latin typeface="Tahoma" charset="0"/>
                <a:ea typeface="Tahoma" charset="0"/>
                <a:cs typeface="Tahoma" charset="0"/>
              </a:defRPr>
            </a:lvl2pPr>
            <a:lvl3pPr marL="914400" indent="-274320" algn="l" rtl="0" eaLnBrk="1" fontAlgn="base" hangingPunct="1">
              <a:spcBef>
                <a:spcPts val="600"/>
              </a:spcBef>
              <a:spcAft>
                <a:spcPct val="0"/>
              </a:spcAft>
              <a:buFont typeface="Arial" charset="0"/>
              <a:buChar char="•"/>
              <a:defRPr sz="2400" kern="1200">
                <a:solidFill>
                  <a:schemeClr val="tx1"/>
                </a:solidFill>
                <a:latin typeface="Tahoma" charset="0"/>
                <a:ea typeface="Tahoma" charset="0"/>
                <a:cs typeface="Tahoma" charset="0"/>
              </a:defRPr>
            </a:lvl3pPr>
            <a:lvl4pPr marL="1597025" indent="-225425" algn="l" rtl="0" eaLnBrk="1" fontAlgn="base" hangingPunct="1">
              <a:spcBef>
                <a:spcPct val="20000"/>
              </a:spcBef>
              <a:spcAft>
                <a:spcPct val="0"/>
              </a:spcAft>
              <a:buFont typeface="Arial" charset="0"/>
              <a:buChar char="–"/>
              <a:defRPr sz="2000" kern="1200">
                <a:solidFill>
                  <a:schemeClr val="tx1"/>
                </a:solidFill>
                <a:latin typeface="Tahoma" charset="0"/>
                <a:ea typeface="Tahoma" charset="0"/>
                <a:cs typeface="Tahoma" charset="0"/>
              </a:defRPr>
            </a:lvl4pPr>
            <a:lvl5pPr marL="2054225" indent="-225425" algn="l" rtl="0" eaLnBrk="1" fontAlgn="base" hangingPunct="1">
              <a:spcBef>
                <a:spcPct val="20000"/>
              </a:spcBef>
              <a:spcAft>
                <a:spcPct val="0"/>
              </a:spcAft>
              <a:buFont typeface="Arial" charset="0"/>
              <a:buChar char="»"/>
              <a:defRPr sz="2000" kern="1200">
                <a:solidFill>
                  <a:schemeClr val="tx1"/>
                </a:solidFill>
                <a:latin typeface="Tahoma" charset="0"/>
                <a:ea typeface="Tahoma" charset="0"/>
                <a:cs typeface="Tahoma" charset="0"/>
              </a:defRPr>
            </a:lvl5pPr>
            <a:lvl6pPr marL="2513718"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758"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797"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837"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600"/>
              </a:spcAft>
            </a:pPr>
            <a:r>
              <a:rPr lang="en-US" sz="3000" dirty="0"/>
              <a:t>Can lead to</a:t>
            </a:r>
          </a:p>
          <a:p>
            <a:pPr lvl="1">
              <a:spcAft>
                <a:spcPts val="600"/>
              </a:spcAft>
            </a:pPr>
            <a:r>
              <a:rPr lang="en-US" sz="2600" dirty="0"/>
              <a:t>Hypothermia and frostbite</a:t>
            </a:r>
          </a:p>
          <a:p>
            <a:pPr lvl="1">
              <a:spcAft>
                <a:spcPts val="600"/>
              </a:spcAft>
            </a:pPr>
            <a:r>
              <a:rPr lang="en-US" sz="2600" dirty="0"/>
              <a:t>Unsafe / poor quality work </a:t>
            </a:r>
          </a:p>
          <a:p>
            <a:pPr lvl="1">
              <a:spcAft>
                <a:spcPts val="600"/>
              </a:spcAft>
            </a:pPr>
            <a:r>
              <a:rPr lang="en-US" sz="2600" dirty="0"/>
              <a:t>Bad judgement</a:t>
            </a:r>
          </a:p>
        </p:txBody>
      </p:sp>
      <p:sp>
        <p:nvSpPr>
          <p:cNvPr id="4" name="TextBox 3"/>
          <p:cNvSpPr txBox="1"/>
          <p:nvPr/>
        </p:nvSpPr>
        <p:spPr>
          <a:xfrm>
            <a:off x="4107049" y="6326107"/>
            <a:ext cx="1703412" cy="276999"/>
          </a:xfrm>
          <a:prstGeom prst="rect">
            <a:avLst/>
          </a:prstGeom>
          <a:noFill/>
        </p:spPr>
        <p:txBody>
          <a:bodyPr wrap="square" rtlCol="0">
            <a:spAutoFit/>
          </a:bodyPr>
          <a:lstStyle/>
          <a:p>
            <a:r>
              <a:rPr lang="en-US" sz="1200" i="1" dirty="0">
                <a:latin typeface="Tahoma"/>
                <a:cs typeface="Tahoma"/>
              </a:rPr>
              <a:t>Source: </a:t>
            </a:r>
            <a:r>
              <a:rPr lang="en-US" sz="1200" i="1" dirty="0" err="1">
                <a:latin typeface="Tahoma"/>
                <a:cs typeface="Tahoma"/>
              </a:rPr>
              <a:t>sunvest.com</a:t>
            </a:r>
            <a:endParaRPr lang="en-US" sz="1200" i="1" dirty="0">
              <a:latin typeface="Tahoma"/>
              <a:cs typeface="Tahoma"/>
            </a:endParaRPr>
          </a:p>
        </p:txBody>
      </p:sp>
      <p:pic>
        <p:nvPicPr>
          <p:cNvPr id="8" name="Picture 7" descr="Screen shot of the  OSHA quick card document that discusses protecting workers from cold stress."/>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482685" y="3990826"/>
            <a:ext cx="2496630" cy="2751384"/>
          </a:xfrm>
          <a:prstGeom prst="rect">
            <a:avLst/>
          </a:prstGeom>
        </p:spPr>
      </p:pic>
      <p:pic>
        <p:nvPicPr>
          <p:cNvPr id="9" name="Picture 8" descr="Picture of people on a flat roof that has a solar array that's covered in snow. They're removing the snow from the array." title="Wprlers pm a snowy roof"/>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43195" y="4065373"/>
            <a:ext cx="4867275" cy="2286000"/>
          </a:xfrm>
          <a:prstGeom prst="rect">
            <a:avLst/>
          </a:prstGeom>
        </p:spPr>
      </p:pic>
    </p:spTree>
    <p:extLst>
      <p:ext uri="{BB962C8B-B14F-4D97-AF65-F5344CB8AC3E}">
        <p14:creationId xmlns:p14="http://schemas.microsoft.com/office/powerpoint/2010/main" val="665312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Preventing Cold Stress</a:t>
            </a:r>
          </a:p>
        </p:txBody>
      </p:sp>
      <p:sp>
        <p:nvSpPr>
          <p:cNvPr id="3" name="Content Placeholder 2"/>
          <p:cNvSpPr>
            <a:spLocks noGrp="1"/>
          </p:cNvSpPr>
          <p:nvPr>
            <p:ph idx="4294967295"/>
          </p:nvPr>
        </p:nvSpPr>
        <p:spPr>
          <a:xfrm>
            <a:off x="0" y="920750"/>
            <a:ext cx="8731250" cy="5576888"/>
          </a:xfrm>
        </p:spPr>
        <p:txBody>
          <a:bodyPr/>
          <a:lstStyle/>
          <a:p>
            <a:pPr>
              <a:spcAft>
                <a:spcPts val="300"/>
              </a:spcAft>
            </a:pPr>
            <a:r>
              <a:rPr lang="en-US" sz="2800" dirty="0"/>
              <a:t>Plan ahead</a:t>
            </a:r>
          </a:p>
          <a:p>
            <a:pPr lvl="1">
              <a:spcAft>
                <a:spcPts val="300"/>
              </a:spcAft>
            </a:pPr>
            <a:r>
              <a:rPr lang="en-US" sz="2400" dirty="0"/>
              <a:t>Perform interior work during cold or bad weather</a:t>
            </a:r>
          </a:p>
          <a:p>
            <a:pPr>
              <a:spcAft>
                <a:spcPts val="300"/>
              </a:spcAft>
            </a:pPr>
            <a:r>
              <a:rPr lang="en-US" sz="2800" dirty="0"/>
              <a:t>Provide warm spaces</a:t>
            </a:r>
          </a:p>
          <a:p>
            <a:pPr lvl="1">
              <a:spcAft>
                <a:spcPts val="300"/>
              </a:spcAft>
            </a:pPr>
            <a:r>
              <a:rPr lang="en-US" sz="2400" dirty="0"/>
              <a:t>Space heaters</a:t>
            </a:r>
          </a:p>
          <a:p>
            <a:pPr lvl="1">
              <a:spcAft>
                <a:spcPts val="300"/>
              </a:spcAft>
            </a:pPr>
            <a:r>
              <a:rPr lang="en-US" sz="2400" dirty="0"/>
              <a:t>Building or truck</a:t>
            </a:r>
          </a:p>
          <a:p>
            <a:pPr>
              <a:spcAft>
                <a:spcPts val="300"/>
              </a:spcAft>
            </a:pPr>
            <a:r>
              <a:rPr lang="en-US" sz="2800" dirty="0"/>
              <a:t>Drink warm, sweet                                    beverages</a:t>
            </a:r>
          </a:p>
          <a:p>
            <a:pPr lvl="1">
              <a:spcAft>
                <a:spcPts val="300"/>
              </a:spcAft>
            </a:pPr>
            <a:r>
              <a:rPr lang="en-US" sz="2400" dirty="0"/>
              <a:t>Avoid caffeine</a:t>
            </a:r>
          </a:p>
          <a:p>
            <a:pPr>
              <a:spcAft>
                <a:spcPts val="300"/>
              </a:spcAft>
            </a:pPr>
            <a:r>
              <a:rPr lang="en-US" sz="2800" dirty="0"/>
              <a:t>Dress properly</a:t>
            </a:r>
          </a:p>
          <a:p>
            <a:pPr lvl="1">
              <a:spcAft>
                <a:spcPts val="300"/>
              </a:spcAft>
            </a:pPr>
            <a:r>
              <a:rPr lang="en-US" sz="2400" dirty="0"/>
              <a:t>Layers of loose-fitting clothes</a:t>
            </a:r>
          </a:p>
          <a:p>
            <a:pPr lvl="1">
              <a:spcAft>
                <a:spcPts val="300"/>
              </a:spcAft>
            </a:pPr>
            <a:r>
              <a:rPr lang="en-US" sz="2400" dirty="0"/>
              <a:t>Insulated jacket, gloves, hat</a:t>
            </a:r>
          </a:p>
          <a:p>
            <a:pPr lvl="1">
              <a:spcAft>
                <a:spcPts val="300"/>
              </a:spcAft>
            </a:pPr>
            <a:r>
              <a:rPr lang="en-US" sz="2400" dirty="0"/>
              <a:t>Insulated, waterproof footwear</a:t>
            </a:r>
          </a:p>
        </p:txBody>
      </p:sp>
      <p:pic>
        <p:nvPicPr>
          <p:cNvPr id="5" name="Picture 4" descr="Picture of a person in cold weather dressed appropriately in cold weather gear and holding a hot drink in an insulated cup."/>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58376" y="2311796"/>
            <a:ext cx="4192187" cy="2794791"/>
          </a:xfrm>
          <a:prstGeom prst="rect">
            <a:avLst/>
          </a:prstGeom>
          <a:ln w="19050">
            <a:solidFill>
              <a:schemeClr val="tx1"/>
            </a:solidFill>
          </a:ln>
        </p:spPr>
      </p:pic>
    </p:spTree>
    <p:extLst>
      <p:ext uri="{BB962C8B-B14F-4D97-AF65-F5344CB8AC3E}">
        <p14:creationId xmlns:p14="http://schemas.microsoft.com/office/powerpoint/2010/main" val="81564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Overexertion</a:t>
            </a:r>
          </a:p>
        </p:txBody>
      </p:sp>
      <p:sp>
        <p:nvSpPr>
          <p:cNvPr id="3" name="Content Placeholder 2"/>
          <p:cNvSpPr>
            <a:spLocks noGrp="1"/>
          </p:cNvSpPr>
          <p:nvPr>
            <p:ph idx="4294967295"/>
          </p:nvPr>
        </p:nvSpPr>
        <p:spPr>
          <a:xfrm>
            <a:off x="0" y="4976813"/>
            <a:ext cx="8594725" cy="2152650"/>
          </a:xfrm>
          <a:noFill/>
        </p:spPr>
        <p:txBody>
          <a:bodyPr/>
          <a:lstStyle/>
          <a:p>
            <a:pPr>
              <a:spcAft>
                <a:spcPts val="600"/>
              </a:spcAft>
            </a:pPr>
            <a:r>
              <a:rPr lang="en-US" sz="2800" dirty="0"/>
              <a:t>Can lead to strains, sprains, tears, soreness, pain</a:t>
            </a:r>
          </a:p>
          <a:p>
            <a:pPr lvl="1">
              <a:spcAft>
                <a:spcPts val="600"/>
              </a:spcAft>
            </a:pPr>
            <a:r>
              <a:rPr lang="en-US" sz="2400" dirty="0"/>
              <a:t>Back injuries </a:t>
            </a:r>
          </a:p>
          <a:p>
            <a:pPr lvl="1">
              <a:spcAft>
                <a:spcPts val="600"/>
              </a:spcAft>
            </a:pPr>
            <a:r>
              <a:rPr lang="en-US" sz="2400" dirty="0"/>
              <a:t>Shoulder, arm, wrist, knee injuries</a:t>
            </a:r>
          </a:p>
        </p:txBody>
      </p:sp>
      <p:pic>
        <p:nvPicPr>
          <p:cNvPr id="4" name="Picture 3" descr="Caution icon made up of a triangle with a black border and yellow background with a black exclamation point in the middle.">
            <a:extLst>
              <a:ext uri="{FF2B5EF4-FFF2-40B4-BE49-F238E27FC236}">
                <a16:creationId xmlns:a16="http://schemas.microsoft.com/office/drawing/2014/main" id="{936106BD-1622-4BA5-AC71-7BC771AC6C0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67710" y="146432"/>
            <a:ext cx="666306" cy="612281"/>
          </a:xfrm>
          <a:prstGeom prst="rect">
            <a:avLst/>
          </a:prstGeom>
        </p:spPr>
      </p:pic>
      <p:pic>
        <p:nvPicPr>
          <p:cNvPr id="5" name="Picture 4" descr="Caution icon made up of a triangle with a black border and yellow background with a black exclamation point in the middle.">
            <a:extLst>
              <a:ext uri="{FF2B5EF4-FFF2-40B4-BE49-F238E27FC236}">
                <a16:creationId xmlns:a16="http://schemas.microsoft.com/office/drawing/2014/main" id="{936106BD-1622-4BA5-AC71-7BC771AC6C0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5192" y="146432"/>
            <a:ext cx="666306" cy="612281"/>
          </a:xfrm>
          <a:prstGeom prst="rect">
            <a:avLst/>
          </a:prstGeom>
        </p:spPr>
      </p:pic>
      <p:sp>
        <p:nvSpPr>
          <p:cNvPr id="11" name="Content Placeholder 2"/>
          <p:cNvSpPr txBox="1">
            <a:spLocks/>
          </p:cNvSpPr>
          <p:nvPr/>
        </p:nvSpPr>
        <p:spPr>
          <a:xfrm>
            <a:off x="177798" y="1060833"/>
            <a:ext cx="8756218" cy="2163014"/>
          </a:xfrm>
          <a:prstGeom prst="rect">
            <a:avLst/>
          </a:prstGeom>
          <a:noFill/>
        </p:spPr>
        <p:txBody>
          <a:bodyPr vert="horz" lIns="91440" tIns="45720" rIns="91440" bIns="45720" rtlCol="0">
            <a:noAutofit/>
          </a:bodyPr>
          <a:lstStyle>
            <a:lvl1pPr marL="456565" indent="-457200" algn="l" rtl="0" eaLnBrk="1" fontAlgn="base" hangingPunct="1">
              <a:spcBef>
                <a:spcPts val="600"/>
              </a:spcBef>
              <a:spcAft>
                <a:spcPct val="0"/>
              </a:spcAft>
              <a:buFont typeface="ZapfDingbatsITC" charset="0"/>
              <a:buChar char="✸"/>
              <a:tabLst/>
              <a:defRPr sz="3200" kern="1200">
                <a:solidFill>
                  <a:schemeClr val="tx1"/>
                </a:solidFill>
                <a:latin typeface="Tahoma" charset="0"/>
                <a:ea typeface="Tahoma" charset="0"/>
                <a:cs typeface="Tahoma" charset="0"/>
              </a:defRPr>
            </a:lvl1pPr>
            <a:lvl2pPr marL="731520" indent="-365760" algn="l" rtl="0" eaLnBrk="1" fontAlgn="base" hangingPunct="1">
              <a:spcBef>
                <a:spcPts val="600"/>
              </a:spcBef>
              <a:spcAft>
                <a:spcPct val="0"/>
              </a:spcAft>
              <a:buClr>
                <a:srgbClr val="317840"/>
              </a:buClr>
              <a:buFont typeface="ZapfDingbatsITC" charset="0"/>
              <a:buChar char="✧"/>
              <a:defRPr sz="2800" kern="1200">
                <a:solidFill>
                  <a:schemeClr val="tx1"/>
                </a:solidFill>
                <a:latin typeface="Tahoma" charset="0"/>
                <a:ea typeface="Tahoma" charset="0"/>
                <a:cs typeface="Tahoma" charset="0"/>
              </a:defRPr>
            </a:lvl2pPr>
            <a:lvl3pPr marL="914400" indent="-274320" algn="l" rtl="0" eaLnBrk="1" fontAlgn="base" hangingPunct="1">
              <a:spcBef>
                <a:spcPts val="600"/>
              </a:spcBef>
              <a:spcAft>
                <a:spcPct val="0"/>
              </a:spcAft>
              <a:buFont typeface="Arial" charset="0"/>
              <a:buChar char="•"/>
              <a:defRPr sz="2400" kern="1200">
                <a:solidFill>
                  <a:schemeClr val="tx1"/>
                </a:solidFill>
                <a:latin typeface="Tahoma" charset="0"/>
                <a:ea typeface="Tahoma" charset="0"/>
                <a:cs typeface="Tahoma" charset="0"/>
              </a:defRPr>
            </a:lvl3pPr>
            <a:lvl4pPr marL="1597025" indent="-225425" algn="l" rtl="0" eaLnBrk="1" fontAlgn="base" hangingPunct="1">
              <a:spcBef>
                <a:spcPct val="20000"/>
              </a:spcBef>
              <a:spcAft>
                <a:spcPct val="0"/>
              </a:spcAft>
              <a:buFont typeface="Arial" charset="0"/>
              <a:buChar char="–"/>
              <a:defRPr sz="2000" kern="1200">
                <a:solidFill>
                  <a:schemeClr val="tx1"/>
                </a:solidFill>
                <a:latin typeface="Tahoma" charset="0"/>
                <a:ea typeface="Tahoma" charset="0"/>
                <a:cs typeface="Tahoma" charset="0"/>
              </a:defRPr>
            </a:lvl4pPr>
            <a:lvl5pPr marL="2054225" indent="-225425" algn="l" rtl="0" eaLnBrk="1" fontAlgn="base" hangingPunct="1">
              <a:spcBef>
                <a:spcPct val="20000"/>
              </a:spcBef>
              <a:spcAft>
                <a:spcPct val="0"/>
              </a:spcAft>
              <a:buFont typeface="Arial" charset="0"/>
              <a:buChar char="»"/>
              <a:defRPr sz="2000" kern="1200">
                <a:solidFill>
                  <a:schemeClr val="tx1"/>
                </a:solidFill>
                <a:latin typeface="Tahoma" charset="0"/>
                <a:ea typeface="Tahoma" charset="0"/>
                <a:cs typeface="Tahoma" charset="0"/>
              </a:defRPr>
            </a:lvl5pPr>
            <a:lvl6pPr marL="2513718"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758"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797"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837"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600"/>
              </a:spcAft>
            </a:pPr>
            <a:r>
              <a:rPr lang="en-US" sz="2800" dirty="0"/>
              <a:t>Work beyond your exertion abilities / physical limits</a:t>
            </a:r>
          </a:p>
          <a:p>
            <a:pPr lvl="1">
              <a:spcAft>
                <a:spcPts val="600"/>
              </a:spcAft>
            </a:pPr>
            <a:r>
              <a:rPr lang="en-US" sz="2400" dirty="0"/>
              <a:t>Lifting, pushing, pulling, holding, carrying, throwing</a:t>
            </a:r>
          </a:p>
          <a:p>
            <a:pPr lvl="1">
              <a:spcAft>
                <a:spcPts val="600"/>
              </a:spcAft>
            </a:pPr>
            <a:r>
              <a:rPr lang="en-US" sz="2400" dirty="0"/>
              <a:t>Lifting / mounting heavy equipment</a:t>
            </a:r>
          </a:p>
          <a:p>
            <a:pPr lvl="2">
              <a:spcAft>
                <a:spcPts val="600"/>
              </a:spcAft>
            </a:pPr>
            <a:r>
              <a:rPr lang="en-US" sz="2200" dirty="0"/>
              <a:t>Modules, inverters</a:t>
            </a:r>
          </a:p>
          <a:p>
            <a:pPr lvl="1">
              <a:spcAft>
                <a:spcPts val="600"/>
              </a:spcAft>
            </a:pPr>
            <a:r>
              <a:rPr lang="en-US" sz="2400" dirty="0"/>
              <a:t>Repetitive motions</a:t>
            </a:r>
          </a:p>
          <a:p>
            <a:pPr lvl="2">
              <a:spcAft>
                <a:spcPts val="600"/>
              </a:spcAft>
            </a:pPr>
            <a:r>
              <a:rPr lang="en-US" sz="2200" dirty="0"/>
              <a:t>Many modules</a:t>
            </a:r>
          </a:p>
          <a:p>
            <a:pPr lvl="2">
              <a:spcAft>
                <a:spcPts val="600"/>
              </a:spcAft>
            </a:pPr>
            <a:r>
              <a:rPr lang="en-US" sz="2200" dirty="0"/>
              <a:t>Pulling wire</a:t>
            </a:r>
          </a:p>
          <a:p>
            <a:pPr lvl="1">
              <a:spcAft>
                <a:spcPts val="600"/>
              </a:spcAft>
            </a:pPr>
            <a:endParaRPr lang="en-US" sz="2400" dirty="0"/>
          </a:p>
          <a:p>
            <a:pPr lvl="2">
              <a:spcAft>
                <a:spcPts val="600"/>
              </a:spcAft>
            </a:pPr>
            <a:endParaRPr lang="en-US" sz="2000" dirty="0"/>
          </a:p>
        </p:txBody>
      </p:sp>
      <p:grpSp>
        <p:nvGrpSpPr>
          <p:cNvPr id="6" name="Group 5" descr="Picture of a person picking up a solar module. The way they have grasped the module is causing them to strain their back and overexert themselves. There is a red anti sign over the photo to indicate that this isn't the proper way to lift a module.">
            <a:extLst>
              <a:ext uri="{FF2B5EF4-FFF2-40B4-BE49-F238E27FC236}">
                <a16:creationId xmlns:a16="http://schemas.microsoft.com/office/drawing/2014/main" id="{79812302-C56F-40A7-9AFF-B9DB06B9F977}"/>
              </a:ext>
            </a:extLst>
          </p:cNvPr>
          <p:cNvGrpSpPr/>
          <p:nvPr/>
        </p:nvGrpSpPr>
        <p:grpSpPr>
          <a:xfrm>
            <a:off x="4885937" y="2763872"/>
            <a:ext cx="3381773" cy="2125686"/>
            <a:chOff x="4885937" y="2763872"/>
            <a:chExt cx="3381773" cy="2125686"/>
          </a:xfrm>
        </p:grpSpPr>
        <p:pic>
          <p:nvPicPr>
            <p:cNvPr id="7" name="Picture 6" descr="Picture of a person picking up a solar module. The way they have grasped the module is causing them to strain their back and overexert themselves. There is a red anti sign over the photo to indicate that this isn't the proper way to lift a module."/>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885937" y="2763872"/>
              <a:ext cx="3381773" cy="2125686"/>
            </a:xfrm>
            <a:prstGeom prst="rect">
              <a:avLst/>
            </a:prstGeom>
            <a:ln w="19050">
              <a:solidFill>
                <a:schemeClr val="tx1"/>
              </a:solidFill>
            </a:ln>
          </p:spPr>
        </p:pic>
        <p:sp>
          <p:nvSpPr>
            <p:cNvPr id="12" name="AutoShape 5"/>
            <p:cNvSpPr>
              <a:spLocks noChangeArrowheads="1"/>
            </p:cNvSpPr>
            <p:nvPr/>
          </p:nvSpPr>
          <p:spPr bwMode="auto">
            <a:xfrm>
              <a:off x="5525263" y="2768332"/>
              <a:ext cx="2103120" cy="2103120"/>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lnTo>
                    <a:pt x="17401" y="15493"/>
                  </a:lnTo>
                  <a:close/>
                  <a:moveTo>
                    <a:pt x="4198" y="6106"/>
                  </a:moveTo>
                  <a:cubicBezTo>
                    <a:pt x="3223" y="7477"/>
                    <a:pt x="2700" y="9117"/>
                    <a:pt x="2700" y="10799"/>
                  </a:cubicBezTo>
                  <a:cubicBezTo>
                    <a:pt x="2700" y="15273"/>
                    <a:pt x="6326" y="18900"/>
                    <a:pt x="10800" y="18900"/>
                  </a:cubicBezTo>
                  <a:cubicBezTo>
                    <a:pt x="12482" y="18900"/>
                    <a:pt x="14122" y="18376"/>
                    <a:pt x="15493" y="17401"/>
                  </a:cubicBezTo>
                  <a:lnTo>
                    <a:pt x="4198" y="6106"/>
                  </a:lnTo>
                  <a:close/>
                </a:path>
              </a:pathLst>
            </a:custGeom>
            <a:solidFill>
              <a:srgbClr val="FF0000">
                <a:alpha val="39999"/>
              </a:srgbClr>
            </a:solidFill>
            <a:ln w="9525" cap="rnd">
              <a:solidFill>
                <a:srgbClr val="000000"/>
              </a:solidFill>
              <a:prstDash val="sysDot"/>
              <a:miter lim="800000"/>
              <a:headEnd/>
              <a:tailEnd/>
            </a:ln>
          </p:spPr>
          <p:txBody>
            <a:bodyPr wrap="none" anchor="ctr"/>
            <a:lstStyle/>
            <a:p>
              <a:endParaRPr lang="en-US"/>
            </a:p>
          </p:txBody>
        </p:sp>
      </p:grpSp>
    </p:spTree>
    <p:extLst>
      <p:ext uri="{BB962C8B-B14F-4D97-AF65-F5344CB8AC3E}">
        <p14:creationId xmlns:p14="http://schemas.microsoft.com/office/powerpoint/2010/main" val="879397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Preventing Overexertion</a:t>
            </a:r>
          </a:p>
        </p:txBody>
      </p:sp>
      <p:pic>
        <p:nvPicPr>
          <p:cNvPr id="4" name="Picture 3" descr="Picture of three people stretching with a building that has solar panels in the background."/>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2808" y="1219135"/>
            <a:ext cx="3861414" cy="2574276"/>
          </a:xfrm>
          <a:prstGeom prst="rect">
            <a:avLst/>
          </a:prstGeom>
          <a:ln w="19050">
            <a:solidFill>
              <a:schemeClr val="tx1"/>
            </a:solidFill>
          </a:ln>
        </p:spPr>
      </p:pic>
      <p:sp>
        <p:nvSpPr>
          <p:cNvPr id="15" name="Content Placeholder 14"/>
          <p:cNvSpPr>
            <a:spLocks noGrp="1"/>
          </p:cNvSpPr>
          <p:nvPr>
            <p:ph idx="4294967295"/>
          </p:nvPr>
        </p:nvSpPr>
        <p:spPr>
          <a:xfrm>
            <a:off x="273049" y="3982256"/>
            <a:ext cx="4298950" cy="1936750"/>
          </a:xfrm>
        </p:spPr>
        <p:txBody>
          <a:bodyPr/>
          <a:lstStyle/>
          <a:p>
            <a:r>
              <a:rPr lang="en-US" sz="2800" dirty="0">
                <a:latin typeface="Tahoma"/>
                <a:cs typeface="Tahoma"/>
              </a:rPr>
              <a:t>Protect your body</a:t>
            </a:r>
          </a:p>
          <a:p>
            <a:pPr lvl="1"/>
            <a:r>
              <a:rPr lang="en-US" sz="2400" dirty="0"/>
              <a:t>Know your limits</a:t>
            </a:r>
          </a:p>
          <a:p>
            <a:pPr lvl="1"/>
            <a:r>
              <a:rPr lang="en-US" sz="2400" dirty="0"/>
              <a:t>Stretch before work </a:t>
            </a:r>
          </a:p>
          <a:p>
            <a:pPr lvl="1"/>
            <a:r>
              <a:rPr lang="en-US" sz="2400" dirty="0"/>
              <a:t>Stay hydrated</a:t>
            </a:r>
          </a:p>
          <a:p>
            <a:pPr lvl="1"/>
            <a:r>
              <a:rPr lang="en-US" sz="2400" dirty="0"/>
              <a:t>Frequent breaks</a:t>
            </a:r>
          </a:p>
          <a:p>
            <a:pPr lvl="1"/>
            <a:r>
              <a:rPr lang="en-US" sz="2400" dirty="0"/>
              <a:t>Proper lifting techniques</a:t>
            </a:r>
          </a:p>
        </p:txBody>
      </p:sp>
      <p:pic>
        <p:nvPicPr>
          <p:cNvPr id="5" name="Picture 4" descr="Picture of two people on a sloped roof carrying a solar module. They each have one side so neither is overexerting and the module is well supported. "/>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819197" y="1219135"/>
            <a:ext cx="3867912" cy="2578608"/>
          </a:xfrm>
          <a:prstGeom prst="rect">
            <a:avLst/>
          </a:prstGeom>
          <a:ln w="19050">
            <a:solidFill>
              <a:schemeClr val="tx1"/>
            </a:solidFill>
          </a:ln>
        </p:spPr>
      </p:pic>
      <p:sp>
        <p:nvSpPr>
          <p:cNvPr id="17" name="Content Placeholder 14"/>
          <p:cNvSpPr txBox="1">
            <a:spLocks/>
          </p:cNvSpPr>
          <p:nvPr/>
        </p:nvSpPr>
        <p:spPr>
          <a:xfrm>
            <a:off x="4697276" y="3980987"/>
            <a:ext cx="3913336" cy="2355909"/>
          </a:xfrm>
          <a:prstGeom prst="rect">
            <a:avLst/>
          </a:prstGeom>
          <a:solidFill>
            <a:schemeClr val="bg1"/>
          </a:solidFill>
        </p:spPr>
        <p:txBody>
          <a:bodyPr vert="horz" lIns="91440" tIns="45720" rIns="91440" bIns="45720" rtlCol="0">
            <a:noAutofit/>
          </a:bodyPr>
          <a:lstStyle>
            <a:lvl1pPr marL="456565" indent="-457200" algn="l" rtl="0" eaLnBrk="1" fontAlgn="base" hangingPunct="1">
              <a:spcBef>
                <a:spcPts val="600"/>
              </a:spcBef>
              <a:spcAft>
                <a:spcPct val="0"/>
              </a:spcAft>
              <a:buFont typeface="ZapfDingbatsITC" charset="0"/>
              <a:buChar char="✸"/>
              <a:tabLst/>
              <a:defRPr sz="3200" kern="1200">
                <a:solidFill>
                  <a:schemeClr val="tx1"/>
                </a:solidFill>
                <a:latin typeface="Tahoma" charset="0"/>
                <a:ea typeface="Tahoma" charset="0"/>
                <a:cs typeface="Tahoma" charset="0"/>
              </a:defRPr>
            </a:lvl1pPr>
            <a:lvl2pPr marL="731520" indent="-365760" algn="l" rtl="0" eaLnBrk="1" fontAlgn="base" hangingPunct="1">
              <a:spcBef>
                <a:spcPts val="600"/>
              </a:spcBef>
              <a:spcAft>
                <a:spcPct val="0"/>
              </a:spcAft>
              <a:buClr>
                <a:srgbClr val="317840"/>
              </a:buClr>
              <a:buFont typeface="ZapfDingbatsITC" charset="0"/>
              <a:buChar char="✧"/>
              <a:defRPr sz="2800" kern="1200">
                <a:solidFill>
                  <a:schemeClr val="tx1"/>
                </a:solidFill>
                <a:latin typeface="Tahoma" charset="0"/>
                <a:ea typeface="Tahoma" charset="0"/>
                <a:cs typeface="Tahoma" charset="0"/>
              </a:defRPr>
            </a:lvl2pPr>
            <a:lvl3pPr marL="914400" indent="-274320" algn="l" rtl="0" eaLnBrk="1" fontAlgn="base" hangingPunct="1">
              <a:spcBef>
                <a:spcPts val="600"/>
              </a:spcBef>
              <a:spcAft>
                <a:spcPct val="0"/>
              </a:spcAft>
              <a:buFont typeface="Arial" charset="0"/>
              <a:buChar char="•"/>
              <a:defRPr sz="2400" kern="1200">
                <a:solidFill>
                  <a:schemeClr val="tx1"/>
                </a:solidFill>
                <a:latin typeface="Tahoma" charset="0"/>
                <a:ea typeface="Tahoma" charset="0"/>
                <a:cs typeface="Tahoma" charset="0"/>
              </a:defRPr>
            </a:lvl3pPr>
            <a:lvl4pPr marL="1597025" indent="-225425" algn="l" rtl="0" eaLnBrk="1" fontAlgn="base" hangingPunct="1">
              <a:spcBef>
                <a:spcPct val="20000"/>
              </a:spcBef>
              <a:spcAft>
                <a:spcPct val="0"/>
              </a:spcAft>
              <a:buFont typeface="Arial" charset="0"/>
              <a:buChar char="–"/>
              <a:defRPr sz="2000" kern="1200">
                <a:solidFill>
                  <a:schemeClr val="tx1"/>
                </a:solidFill>
                <a:latin typeface="Tahoma" charset="0"/>
                <a:ea typeface="Tahoma" charset="0"/>
                <a:cs typeface="Tahoma" charset="0"/>
              </a:defRPr>
            </a:lvl4pPr>
            <a:lvl5pPr marL="2054225" indent="-225425" algn="l" rtl="0" eaLnBrk="1" fontAlgn="base" hangingPunct="1">
              <a:spcBef>
                <a:spcPct val="20000"/>
              </a:spcBef>
              <a:spcAft>
                <a:spcPct val="0"/>
              </a:spcAft>
              <a:buFont typeface="Arial" charset="0"/>
              <a:buChar char="»"/>
              <a:defRPr sz="2000" kern="1200">
                <a:solidFill>
                  <a:schemeClr val="tx1"/>
                </a:solidFill>
                <a:latin typeface="Tahoma" charset="0"/>
                <a:ea typeface="Tahoma" charset="0"/>
                <a:cs typeface="Tahoma" charset="0"/>
              </a:defRPr>
            </a:lvl5pPr>
            <a:lvl6pPr marL="2513718"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758"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797"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837"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a:latin typeface="Tahoma"/>
                <a:cs typeface="Tahoma"/>
              </a:rPr>
              <a:t>Control methods</a:t>
            </a:r>
          </a:p>
          <a:p>
            <a:pPr lvl="1"/>
            <a:r>
              <a:rPr lang="en-US" sz="2400" dirty="0"/>
              <a:t>Module hoists, reach forklifts, etc.</a:t>
            </a:r>
          </a:p>
          <a:p>
            <a:pPr lvl="1"/>
            <a:r>
              <a:rPr lang="en-US" sz="2400" dirty="0"/>
              <a:t>2-person lifts</a:t>
            </a:r>
          </a:p>
          <a:p>
            <a:pPr lvl="2"/>
            <a:r>
              <a:rPr lang="en-US" sz="2000" dirty="0"/>
              <a:t>Modules, inverters,          ladders, etc</a:t>
            </a:r>
            <a:r>
              <a:rPr lang="en-US" sz="1600" dirty="0"/>
              <a:t>.</a:t>
            </a:r>
          </a:p>
          <a:p>
            <a:pPr lvl="1"/>
            <a:endParaRPr lang="en-US" sz="2400" dirty="0"/>
          </a:p>
        </p:txBody>
      </p:sp>
    </p:spTree>
    <p:extLst>
      <p:ext uri="{BB962C8B-B14F-4D97-AF65-F5344CB8AC3E}">
        <p14:creationId xmlns:p14="http://schemas.microsoft.com/office/powerpoint/2010/main" val="949396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Preventing </a:t>
            </a:r>
            <a:r>
              <a:rPr lang="en-US" dirty="0" smtClean="0"/>
              <a:t>Overexertion </a:t>
            </a:r>
            <a:endParaRPr lang="en-US" dirty="0"/>
          </a:p>
        </p:txBody>
      </p:sp>
      <p:sp>
        <p:nvSpPr>
          <p:cNvPr id="6" name="TextBox 5"/>
          <p:cNvSpPr txBox="1"/>
          <p:nvPr/>
        </p:nvSpPr>
        <p:spPr>
          <a:xfrm>
            <a:off x="578029" y="1014985"/>
            <a:ext cx="7987940" cy="523220"/>
          </a:xfrm>
          <a:prstGeom prst="rect">
            <a:avLst/>
          </a:prstGeom>
          <a:noFill/>
        </p:spPr>
        <p:txBody>
          <a:bodyPr wrap="square" rtlCol="0">
            <a:spAutoFit/>
          </a:bodyPr>
          <a:lstStyle/>
          <a:p>
            <a:pPr algn="ctr"/>
            <a:r>
              <a:rPr lang="en-US" sz="2800" dirty="0">
                <a:latin typeface="Tahoma"/>
                <a:cs typeface="Tahoma"/>
              </a:rPr>
              <a:t>See manufacturer instructions for safety tips</a:t>
            </a:r>
          </a:p>
        </p:txBody>
      </p:sp>
      <p:pic>
        <p:nvPicPr>
          <p:cNvPr id="5" name="Picture 4" descr="Screen shot of an inverter manual warning that the inverter is heavy and there is a risk of injury if it is lifted incorrectly."/>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1745" y="1693651"/>
            <a:ext cx="8380510" cy="4300749"/>
          </a:xfrm>
          <a:prstGeom prst="rect">
            <a:avLst/>
          </a:prstGeom>
          <a:ln w="19050">
            <a:solidFill>
              <a:schemeClr val="tx1"/>
            </a:solidFill>
          </a:ln>
        </p:spPr>
      </p:pic>
    </p:spTree>
    <p:extLst>
      <p:ext uri="{BB962C8B-B14F-4D97-AF65-F5344CB8AC3E}">
        <p14:creationId xmlns:p14="http://schemas.microsoft.com/office/powerpoint/2010/main" val="6851526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Slips, Trips, &amp; Fall Hazards</a:t>
            </a:r>
          </a:p>
        </p:txBody>
      </p:sp>
      <p:pic>
        <p:nvPicPr>
          <p:cNvPr id="4" name="Picture 3" descr="Caution icon made up of a triangle with a black border and yellow background with a black exclamation point in the middle.">
            <a:extLst>
              <a:ext uri="{FF2B5EF4-FFF2-40B4-BE49-F238E27FC236}">
                <a16:creationId xmlns:a16="http://schemas.microsoft.com/office/drawing/2014/main" id="{936106BD-1622-4BA5-AC71-7BC771AC6C0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67710" y="146432"/>
            <a:ext cx="666306" cy="612281"/>
          </a:xfrm>
          <a:prstGeom prst="rect">
            <a:avLst/>
          </a:prstGeom>
        </p:spPr>
      </p:pic>
      <p:pic>
        <p:nvPicPr>
          <p:cNvPr id="5" name="Picture 4" descr="Caution icon made up of a triangle with a black border and yellow background with a black exclamation point in the middle.">
            <a:extLst>
              <a:ext uri="{FF2B5EF4-FFF2-40B4-BE49-F238E27FC236}">
                <a16:creationId xmlns:a16="http://schemas.microsoft.com/office/drawing/2014/main" id="{936106BD-1622-4BA5-AC71-7BC771AC6C0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5192" y="146432"/>
            <a:ext cx="666306" cy="612281"/>
          </a:xfrm>
          <a:prstGeom prst="rect">
            <a:avLst/>
          </a:prstGeom>
        </p:spPr>
      </p:pic>
      <p:sp>
        <p:nvSpPr>
          <p:cNvPr id="3" name="Content Placeholder 2"/>
          <p:cNvSpPr>
            <a:spLocks noGrp="1"/>
          </p:cNvSpPr>
          <p:nvPr>
            <p:ph idx="4294967295"/>
          </p:nvPr>
        </p:nvSpPr>
        <p:spPr>
          <a:xfrm>
            <a:off x="3749400" y="914401"/>
            <a:ext cx="5308600" cy="5676900"/>
          </a:xfrm>
          <a:noFill/>
        </p:spPr>
        <p:txBody>
          <a:bodyPr>
            <a:noAutofit/>
          </a:bodyPr>
          <a:lstStyle/>
          <a:p>
            <a:pPr>
              <a:spcAft>
                <a:spcPts val="300"/>
              </a:spcAft>
            </a:pPr>
            <a:r>
              <a:rPr lang="en-US" sz="2800" dirty="0"/>
              <a:t>Slips </a:t>
            </a:r>
          </a:p>
          <a:p>
            <a:pPr lvl="1">
              <a:spcAft>
                <a:spcPts val="300"/>
              </a:spcAft>
            </a:pPr>
            <a:r>
              <a:rPr lang="en-US" sz="2400" dirty="0"/>
              <a:t>Water, oil, ice, moss, etc.</a:t>
            </a:r>
          </a:p>
          <a:p>
            <a:pPr lvl="2">
              <a:spcAft>
                <a:spcPts val="300"/>
              </a:spcAft>
            </a:pPr>
            <a:r>
              <a:rPr lang="en-US" sz="2000" dirty="0"/>
              <a:t>Avoid wet metal roofs</a:t>
            </a:r>
          </a:p>
          <a:p>
            <a:pPr>
              <a:spcAft>
                <a:spcPts val="300"/>
              </a:spcAft>
            </a:pPr>
            <a:r>
              <a:rPr lang="en-US" sz="2800" dirty="0"/>
              <a:t>Trips</a:t>
            </a:r>
            <a:r>
              <a:rPr lang="en-US" dirty="0"/>
              <a:t> </a:t>
            </a:r>
          </a:p>
          <a:p>
            <a:pPr lvl="1">
              <a:spcAft>
                <a:spcPts val="300"/>
              </a:spcAft>
            </a:pPr>
            <a:r>
              <a:rPr lang="en-US" sz="2400" dirty="0"/>
              <a:t>Equipment, tools</a:t>
            </a:r>
          </a:p>
          <a:p>
            <a:pPr lvl="1">
              <a:spcAft>
                <a:spcPts val="300"/>
              </a:spcAft>
            </a:pPr>
            <a:r>
              <a:rPr lang="en-US" sz="2400" dirty="0"/>
              <a:t>Lifelines, cords</a:t>
            </a:r>
          </a:p>
          <a:p>
            <a:pPr lvl="2">
              <a:spcAft>
                <a:spcPts val="300"/>
              </a:spcAft>
            </a:pPr>
            <a:r>
              <a:rPr lang="en-US" sz="2000" dirty="0"/>
              <a:t>Round things roll!</a:t>
            </a:r>
          </a:p>
          <a:p>
            <a:pPr lvl="1">
              <a:spcAft>
                <a:spcPts val="300"/>
              </a:spcAft>
            </a:pPr>
            <a:r>
              <a:rPr lang="en-US" sz="2400" dirty="0"/>
              <a:t>S</a:t>
            </a:r>
            <a:r>
              <a:rPr lang="is-IS" sz="2400" dirty="0"/>
              <a:t>kylights, vents</a:t>
            </a:r>
          </a:p>
          <a:p>
            <a:pPr lvl="1">
              <a:spcAft>
                <a:spcPts val="300"/>
              </a:spcAft>
            </a:pPr>
            <a:r>
              <a:rPr lang="en-US" sz="2400" dirty="0"/>
              <a:t>Other people</a:t>
            </a:r>
            <a:endParaRPr lang="is-IS" sz="2400" dirty="0"/>
          </a:p>
          <a:p>
            <a:pPr>
              <a:spcAft>
                <a:spcPts val="300"/>
              </a:spcAft>
            </a:pPr>
            <a:r>
              <a:rPr lang="is-IS" sz="2800" dirty="0"/>
              <a:t>Falls</a:t>
            </a:r>
            <a:r>
              <a:rPr lang="is-IS" dirty="0"/>
              <a:t>  </a:t>
            </a:r>
          </a:p>
          <a:p>
            <a:pPr lvl="1">
              <a:spcAft>
                <a:spcPts val="300"/>
              </a:spcAft>
            </a:pPr>
            <a:r>
              <a:rPr lang="en-US" sz="2400" dirty="0"/>
              <a:t>Off roof, ladder, scaffolding</a:t>
            </a:r>
          </a:p>
          <a:p>
            <a:pPr lvl="1">
              <a:spcAft>
                <a:spcPts val="300"/>
              </a:spcAft>
            </a:pPr>
            <a:r>
              <a:rPr lang="en-US" sz="2400" dirty="0"/>
              <a:t>Through skylights</a:t>
            </a:r>
          </a:p>
          <a:p>
            <a:pPr marL="0" indent="0">
              <a:spcAft>
                <a:spcPts val="300"/>
              </a:spcAft>
              <a:buNone/>
            </a:pPr>
            <a:endParaRPr lang="en-US" dirty="0"/>
          </a:p>
        </p:txBody>
      </p:sp>
      <p:pic>
        <p:nvPicPr>
          <p:cNvPr id="9" name="Picture 8" descr="Picture of a sloped roof with PV racking installed on it. The roof has a thin layer of snow on it creating a slip and fall hazard."/>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17812" y="1176094"/>
            <a:ext cx="3402249" cy="1923567"/>
          </a:xfrm>
          <a:prstGeom prst="rect">
            <a:avLst/>
          </a:prstGeom>
          <a:ln w="19050">
            <a:solidFill>
              <a:schemeClr val="tx1"/>
            </a:solidFill>
          </a:ln>
        </p:spPr>
      </p:pic>
      <p:pic>
        <p:nvPicPr>
          <p:cNvPr id="8" name="Picture 7" descr="Picture of a person carrying a solar module over their head on a sloped roof. There are wires, tools, solar racking, and fall protection ropes on the surface of the roof which are creating a slip, trip, and fall hazard."/>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17812" y="3361354"/>
            <a:ext cx="3402249" cy="3062279"/>
          </a:xfrm>
          <a:prstGeom prst="rect">
            <a:avLst/>
          </a:prstGeom>
          <a:ln w="19050">
            <a:solidFill>
              <a:schemeClr val="tx1"/>
            </a:solidFill>
          </a:ln>
        </p:spPr>
      </p:pic>
    </p:spTree>
    <p:extLst>
      <p:ext uri="{BB962C8B-B14F-4D97-AF65-F5344CB8AC3E}">
        <p14:creationId xmlns:p14="http://schemas.microsoft.com/office/powerpoint/2010/main" val="931762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Protecting Against </a:t>
            </a:r>
            <a:br>
              <a:rPr lang="en-US" sz="3200" dirty="0"/>
            </a:br>
            <a:r>
              <a:rPr lang="en-US" sz="3200" dirty="0"/>
              <a:t>Slips, Trips, and Falls</a:t>
            </a:r>
          </a:p>
        </p:txBody>
      </p:sp>
      <p:sp>
        <p:nvSpPr>
          <p:cNvPr id="4" name="Content Placeholder 2"/>
          <p:cNvSpPr>
            <a:spLocks noGrp="1"/>
          </p:cNvSpPr>
          <p:nvPr>
            <p:ph idx="1"/>
          </p:nvPr>
        </p:nvSpPr>
        <p:spPr>
          <a:xfrm>
            <a:off x="25141" y="978409"/>
            <a:ext cx="8978900" cy="5829199"/>
          </a:xfrm>
          <a:solidFill>
            <a:schemeClr val="bg1"/>
          </a:solidFill>
        </p:spPr>
        <p:txBody>
          <a:bodyPr/>
          <a:lstStyle/>
          <a:p>
            <a:pPr>
              <a:spcAft>
                <a:spcPts val="300"/>
              </a:spcAft>
            </a:pPr>
            <a:r>
              <a:rPr lang="en-US" sz="2800" dirty="0"/>
              <a:t>Keep work site clean &amp; organized, secure tools</a:t>
            </a:r>
          </a:p>
          <a:p>
            <a:pPr>
              <a:spcAft>
                <a:spcPts val="300"/>
              </a:spcAft>
            </a:pPr>
            <a:r>
              <a:rPr lang="en-US" sz="2800" dirty="0"/>
              <a:t>Consider weather and roof surface</a:t>
            </a:r>
          </a:p>
          <a:p>
            <a:pPr lvl="1">
              <a:spcAft>
                <a:spcPts val="300"/>
              </a:spcAft>
            </a:pPr>
            <a:r>
              <a:rPr lang="en-US" sz="2400" dirty="0"/>
              <a:t>Avoid wet metal / shake roofs</a:t>
            </a:r>
          </a:p>
          <a:p>
            <a:pPr lvl="1">
              <a:spcAft>
                <a:spcPts val="300"/>
              </a:spcAft>
            </a:pPr>
            <a:r>
              <a:rPr lang="en-US" sz="2400" dirty="0"/>
              <a:t>Wear appropriate footwear</a:t>
            </a:r>
          </a:p>
          <a:p>
            <a:pPr>
              <a:spcAft>
                <a:spcPts val="300"/>
              </a:spcAft>
            </a:pPr>
            <a:r>
              <a:rPr lang="en-US" sz="2800" dirty="0"/>
              <a:t>Engineering controls</a:t>
            </a:r>
          </a:p>
          <a:p>
            <a:pPr lvl="1">
              <a:spcAft>
                <a:spcPts val="300"/>
              </a:spcAft>
            </a:pPr>
            <a:r>
              <a:rPr lang="en-US" sz="2400" dirty="0"/>
              <a:t>Skylight covers, toe boards, etc.</a:t>
            </a:r>
          </a:p>
          <a:p>
            <a:pPr>
              <a:spcAft>
                <a:spcPts val="300"/>
              </a:spcAft>
            </a:pPr>
            <a:r>
              <a:rPr lang="en-US" sz="2800" dirty="0"/>
              <a:t>Be aware of your surroundings </a:t>
            </a:r>
          </a:p>
          <a:p>
            <a:pPr lvl="1">
              <a:spcAft>
                <a:spcPts val="300"/>
              </a:spcAft>
            </a:pPr>
            <a:r>
              <a:rPr lang="en-US" sz="2400" dirty="0"/>
              <a:t>Never walk backwards</a:t>
            </a:r>
          </a:p>
          <a:p>
            <a:pPr lvl="1">
              <a:spcAft>
                <a:spcPts val="300"/>
              </a:spcAft>
            </a:pPr>
            <a:r>
              <a:rPr lang="en-US" sz="2400" dirty="0"/>
              <a:t>Communicate!</a:t>
            </a:r>
          </a:p>
          <a:p>
            <a:pPr>
              <a:spcAft>
                <a:spcPts val="300"/>
              </a:spcAft>
            </a:pPr>
            <a:r>
              <a:rPr lang="en-US" sz="2800" dirty="0"/>
              <a:t>Use proper PPE</a:t>
            </a:r>
          </a:p>
          <a:p>
            <a:pPr lvl="1">
              <a:spcAft>
                <a:spcPts val="300"/>
              </a:spcAft>
            </a:pPr>
            <a:r>
              <a:rPr lang="en-US" sz="2400" dirty="0"/>
              <a:t>Fall protection, safety vest, etc.</a:t>
            </a:r>
          </a:p>
        </p:txBody>
      </p:sp>
      <p:pic>
        <p:nvPicPr>
          <p:cNvPr id="6" name="Picture 5" descr="Picture of a sloped metal roof that has a skylight which is covered by a guard to prevent falls through the skylight."/>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75730" y="1678948"/>
            <a:ext cx="2943909" cy="2146601"/>
          </a:xfrm>
          <a:prstGeom prst="rect">
            <a:avLst/>
          </a:prstGeom>
          <a:ln w="19050">
            <a:solidFill>
              <a:schemeClr val="tx1"/>
            </a:solidFill>
          </a:ln>
        </p:spPr>
      </p:pic>
      <p:sp>
        <p:nvSpPr>
          <p:cNvPr id="3" name="Rectangle 2"/>
          <p:cNvSpPr/>
          <p:nvPr/>
        </p:nvSpPr>
        <p:spPr>
          <a:xfrm>
            <a:off x="6087148" y="3825550"/>
            <a:ext cx="2396105" cy="276999"/>
          </a:xfrm>
          <a:prstGeom prst="rect">
            <a:avLst/>
          </a:prstGeom>
        </p:spPr>
        <p:txBody>
          <a:bodyPr wrap="none">
            <a:spAutoFit/>
          </a:bodyPr>
          <a:lstStyle/>
          <a:p>
            <a:r>
              <a:rPr lang="en-US" sz="1200" i="1" dirty="0">
                <a:latin typeface="+mn-lt"/>
              </a:rPr>
              <a:t>Source: tritechfallprotection.com</a:t>
            </a:r>
          </a:p>
        </p:txBody>
      </p:sp>
      <p:pic>
        <p:nvPicPr>
          <p:cNvPr id="8" name="Picture 7" descr="Picture of a person on a sloped roof installing the racking for a PV system. They're wearing fall protection equipment. "/>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548393" y="4180006"/>
            <a:ext cx="3486844" cy="2324562"/>
          </a:xfrm>
          <a:prstGeom prst="rect">
            <a:avLst/>
          </a:prstGeom>
          <a:ln w="19050">
            <a:solidFill>
              <a:schemeClr val="tx1"/>
            </a:solidFill>
          </a:ln>
        </p:spPr>
      </p:pic>
    </p:spTree>
    <p:extLst>
      <p:ext uri="{BB962C8B-B14F-4D97-AF65-F5344CB8AC3E}">
        <p14:creationId xmlns:p14="http://schemas.microsoft.com/office/powerpoint/2010/main" val="1639596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tabLst>
                <a:tab pos="2057400" algn="l"/>
              </a:tabLst>
            </a:pPr>
            <a:r>
              <a:rPr lang="en-US" sz="3600" dirty="0"/>
              <a:t>Struck By &amp; Caught In/between</a:t>
            </a:r>
          </a:p>
        </p:txBody>
      </p:sp>
      <p:sp>
        <p:nvSpPr>
          <p:cNvPr id="3" name="Content Placeholder 2"/>
          <p:cNvSpPr>
            <a:spLocks noGrp="1"/>
          </p:cNvSpPr>
          <p:nvPr>
            <p:ph idx="4294967295"/>
          </p:nvPr>
        </p:nvSpPr>
        <p:spPr>
          <a:xfrm>
            <a:off x="0" y="1060450"/>
            <a:ext cx="6862763" cy="5534025"/>
          </a:xfrm>
        </p:spPr>
        <p:txBody>
          <a:bodyPr/>
          <a:lstStyle/>
          <a:p>
            <a:pPr>
              <a:spcAft>
                <a:spcPts val="600"/>
              </a:spcAft>
            </a:pPr>
            <a:r>
              <a:rPr lang="en-US" sz="2800" dirty="0"/>
              <a:t>Struck by</a:t>
            </a:r>
          </a:p>
          <a:p>
            <a:pPr lvl="1">
              <a:spcAft>
                <a:spcPts val="600"/>
              </a:spcAft>
            </a:pPr>
            <a:r>
              <a:rPr lang="en-US" sz="2400" dirty="0"/>
              <a:t>Flying object</a:t>
            </a:r>
          </a:p>
          <a:p>
            <a:pPr lvl="1">
              <a:spcAft>
                <a:spcPts val="600"/>
              </a:spcAft>
            </a:pPr>
            <a:r>
              <a:rPr lang="en-US" sz="2400" dirty="0"/>
              <a:t>Falling object</a:t>
            </a:r>
          </a:p>
          <a:p>
            <a:pPr lvl="1">
              <a:spcAft>
                <a:spcPts val="600"/>
              </a:spcAft>
            </a:pPr>
            <a:r>
              <a:rPr lang="en-US" sz="2400" dirty="0"/>
              <a:t>Swinging object</a:t>
            </a:r>
          </a:p>
          <a:p>
            <a:pPr lvl="1">
              <a:spcAft>
                <a:spcPts val="600"/>
              </a:spcAft>
            </a:pPr>
            <a:r>
              <a:rPr lang="en-US" sz="2400" dirty="0"/>
              <a:t>Person</a:t>
            </a:r>
          </a:p>
          <a:p>
            <a:pPr>
              <a:spcAft>
                <a:spcPts val="600"/>
              </a:spcAft>
            </a:pPr>
            <a:r>
              <a:rPr lang="en-US" sz="2800" dirty="0"/>
              <a:t>Caught in/between</a:t>
            </a:r>
          </a:p>
          <a:p>
            <a:pPr lvl="1">
              <a:spcAft>
                <a:spcPts val="600"/>
              </a:spcAft>
            </a:pPr>
            <a:r>
              <a:rPr lang="en-US" sz="2400" dirty="0"/>
              <a:t>Person (or body part) is crushed, squeezed, or pinched in between or under object</a:t>
            </a:r>
          </a:p>
          <a:p>
            <a:pPr lvl="2">
              <a:spcAft>
                <a:spcPts val="600"/>
              </a:spcAft>
            </a:pPr>
            <a:r>
              <a:rPr lang="en-US" sz="2000" dirty="0"/>
              <a:t>Cranes, lifts, or</a:t>
            </a:r>
            <a:r>
              <a:rPr lang="en-US" sz="2000" dirty="0">
                <a:solidFill>
                  <a:srgbClr val="BC171B"/>
                </a:solidFill>
              </a:rPr>
              <a:t> </a:t>
            </a:r>
            <a:r>
              <a:rPr lang="en-US" sz="2000" dirty="0"/>
              <a:t>trenching (cave-ins)</a:t>
            </a:r>
          </a:p>
          <a:p>
            <a:pPr lvl="2">
              <a:spcAft>
                <a:spcPts val="600"/>
              </a:spcAft>
            </a:pPr>
            <a:r>
              <a:rPr lang="en-US" sz="2000" dirty="0"/>
              <a:t>Tools - especially if misused</a:t>
            </a:r>
          </a:p>
          <a:p>
            <a:pPr lvl="2">
              <a:spcAft>
                <a:spcPts val="600"/>
              </a:spcAft>
            </a:pPr>
            <a:r>
              <a:rPr lang="en-US" sz="2000" dirty="0"/>
              <a:t>PV equipment – rails and modules</a:t>
            </a:r>
          </a:p>
          <a:p>
            <a:pPr lvl="2">
              <a:spcAft>
                <a:spcPts val="600"/>
              </a:spcAft>
            </a:pPr>
            <a:endParaRPr lang="en-US" sz="2000" dirty="0"/>
          </a:p>
          <a:p>
            <a:pPr lvl="1">
              <a:spcAft>
                <a:spcPts val="600"/>
              </a:spcAft>
            </a:pPr>
            <a:endParaRPr lang="en-US" sz="2400" dirty="0"/>
          </a:p>
        </p:txBody>
      </p:sp>
      <p:pic>
        <p:nvPicPr>
          <p:cNvPr id="7" name="Picture 6" descr="Caution icon made up of a triangle with a black border and yellow background with a black exclamation point in the middle.">
            <a:extLst>
              <a:ext uri="{FF2B5EF4-FFF2-40B4-BE49-F238E27FC236}">
                <a16:creationId xmlns:a16="http://schemas.microsoft.com/office/drawing/2014/main" id="{936106BD-1622-4BA5-AC71-7BC771AC6C0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1692" y="108332"/>
            <a:ext cx="666306" cy="612281"/>
          </a:xfrm>
          <a:prstGeom prst="rect">
            <a:avLst/>
          </a:prstGeom>
        </p:spPr>
      </p:pic>
      <p:pic>
        <p:nvPicPr>
          <p:cNvPr id="8" name="Picture 7" descr="Caution icon made up of a triangle with a black border and yellow background with a black exclamation point in the middle.">
            <a:extLst>
              <a:ext uri="{FF2B5EF4-FFF2-40B4-BE49-F238E27FC236}">
                <a16:creationId xmlns:a16="http://schemas.microsoft.com/office/drawing/2014/main" id="{936106BD-1622-4BA5-AC71-7BC771AC6C0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96992" y="146432"/>
            <a:ext cx="666306" cy="612281"/>
          </a:xfrm>
          <a:prstGeom prst="rect">
            <a:avLst/>
          </a:prstGeom>
        </p:spPr>
      </p:pic>
      <p:pic>
        <p:nvPicPr>
          <p:cNvPr id="4" name="Picture 3" descr="Picture of a person who was using a reciprocating saw to cut the end of an aluminum rail but they weren't wearing eye protection and they got a piece of aluminum shavings in their eye. "/>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37946" y="1341894"/>
            <a:ext cx="3115159" cy="2076773"/>
          </a:xfrm>
          <a:prstGeom prst="rect">
            <a:avLst/>
          </a:prstGeom>
          <a:ln w="19050">
            <a:solidFill>
              <a:schemeClr val="tx1"/>
            </a:solidFill>
          </a:ln>
        </p:spPr>
      </p:pic>
      <p:pic>
        <p:nvPicPr>
          <p:cNvPr id="9" name="Picture 8" descr="Picture of a person installing solar modules on a sloped roof and they got their hand caught in between the modules."/>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842703" y="2104414"/>
            <a:ext cx="3115158" cy="2076772"/>
          </a:xfrm>
          <a:prstGeom prst="rect">
            <a:avLst/>
          </a:prstGeom>
          <a:ln w="19050">
            <a:solidFill>
              <a:schemeClr val="tx1"/>
            </a:solidFill>
          </a:ln>
        </p:spPr>
      </p:pic>
    </p:spTree>
    <p:extLst>
      <p:ext uri="{BB962C8B-B14F-4D97-AF65-F5344CB8AC3E}">
        <p14:creationId xmlns:p14="http://schemas.microsoft.com/office/powerpoint/2010/main" val="1030519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362EE-2585-48B8-9792-8C2A78BAF222}"/>
              </a:ext>
            </a:extLst>
          </p:cNvPr>
          <p:cNvSpPr>
            <a:spLocks noGrp="1"/>
          </p:cNvSpPr>
          <p:nvPr>
            <p:ph type="title"/>
          </p:nvPr>
        </p:nvSpPr>
        <p:spPr>
          <a:xfrm>
            <a:off x="0" y="0"/>
            <a:ext cx="9143999" cy="914400"/>
          </a:xfrm>
        </p:spPr>
        <p:txBody>
          <a:bodyPr/>
          <a:lstStyle/>
          <a:p>
            <a:r>
              <a:rPr lang="en-US" dirty="0"/>
              <a:t>Struck by Falling Objects</a:t>
            </a:r>
          </a:p>
        </p:txBody>
      </p:sp>
      <p:sp>
        <p:nvSpPr>
          <p:cNvPr id="3" name="Content Placeholder 2">
            <a:extLst>
              <a:ext uri="{FF2B5EF4-FFF2-40B4-BE49-F238E27FC236}">
                <a16:creationId xmlns:a16="http://schemas.microsoft.com/office/drawing/2014/main" id="{96EAD6DF-94A8-4B81-A39F-F6716EE15B78}"/>
              </a:ext>
            </a:extLst>
          </p:cNvPr>
          <p:cNvSpPr>
            <a:spLocks noGrp="1"/>
          </p:cNvSpPr>
          <p:nvPr>
            <p:ph idx="1"/>
          </p:nvPr>
        </p:nvSpPr>
        <p:spPr>
          <a:xfrm>
            <a:off x="104162" y="1030636"/>
            <a:ext cx="8857940" cy="5684108"/>
          </a:xfrm>
          <a:solidFill>
            <a:schemeClr val="bg1"/>
          </a:solidFill>
        </p:spPr>
        <p:txBody>
          <a:bodyPr>
            <a:noAutofit/>
          </a:bodyPr>
          <a:lstStyle/>
          <a:p>
            <a:pPr>
              <a:spcAft>
                <a:spcPts val="600"/>
              </a:spcAft>
            </a:pPr>
            <a:r>
              <a:rPr lang="en-US" sz="3000" dirty="0"/>
              <a:t>Eliminate / minimize hazards from above</a:t>
            </a:r>
          </a:p>
          <a:p>
            <a:pPr>
              <a:spcAft>
                <a:spcPts val="600"/>
              </a:spcAft>
            </a:pPr>
            <a:r>
              <a:rPr lang="en-US" sz="3000" dirty="0"/>
              <a:t>Establish restricted access zones </a:t>
            </a:r>
          </a:p>
          <a:p>
            <a:pPr lvl="1">
              <a:spcAft>
                <a:spcPts val="600"/>
              </a:spcAft>
            </a:pPr>
            <a:r>
              <a:rPr lang="en-US" sz="2400" dirty="0"/>
              <a:t>Mark falling objects hazard area with                 barricades and/or caution tape</a:t>
            </a:r>
          </a:p>
          <a:p>
            <a:pPr lvl="1">
              <a:spcAft>
                <a:spcPts val="600"/>
              </a:spcAft>
            </a:pPr>
            <a:r>
              <a:rPr lang="en-US" sz="2400" dirty="0"/>
              <a:t>Block doors with caution tape and/or cones</a:t>
            </a:r>
          </a:p>
          <a:p>
            <a:pPr lvl="1">
              <a:spcAft>
                <a:spcPts val="600"/>
              </a:spcAft>
            </a:pPr>
            <a:r>
              <a:rPr lang="en-US" sz="2400" dirty="0"/>
              <a:t>Erect canopy structure</a:t>
            </a:r>
          </a:p>
          <a:p>
            <a:pPr>
              <a:spcAft>
                <a:spcPts val="600"/>
              </a:spcAft>
            </a:pPr>
            <a:r>
              <a:rPr lang="en-US" sz="3000" dirty="0"/>
              <a:t>Notify homeowner                                                 or tenants </a:t>
            </a:r>
          </a:p>
          <a:p>
            <a:pPr>
              <a:spcAft>
                <a:spcPts val="600"/>
              </a:spcAft>
            </a:pPr>
            <a:r>
              <a:rPr lang="en-US" sz="3000" dirty="0"/>
              <a:t>PPE</a:t>
            </a:r>
          </a:p>
          <a:p>
            <a:pPr lvl="1">
              <a:spcAft>
                <a:spcPts val="600"/>
              </a:spcAft>
            </a:pPr>
            <a:r>
              <a:rPr lang="en-US" sz="2600" dirty="0"/>
              <a:t>Hard hats, safety glasses</a:t>
            </a:r>
          </a:p>
          <a:p>
            <a:pPr>
              <a:spcAft>
                <a:spcPts val="600"/>
              </a:spcAft>
            </a:pPr>
            <a:endParaRPr lang="en-US" dirty="0"/>
          </a:p>
        </p:txBody>
      </p:sp>
      <p:pic>
        <p:nvPicPr>
          <p:cNvPr id="4" name="Picture 3" descr="Picture of a person installing conduit on the side of a building while standing at the top of a ladder. The ladder is directly next to a door which creates a struck by falling objects hazard."/>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76535" y="3903500"/>
            <a:ext cx="4220736" cy="2813824"/>
          </a:xfrm>
          <a:prstGeom prst="rect">
            <a:avLst/>
          </a:prstGeom>
          <a:ln w="19050">
            <a:solidFill>
              <a:schemeClr val="tx1"/>
            </a:solidFill>
          </a:ln>
        </p:spPr>
      </p:pic>
      <p:pic>
        <p:nvPicPr>
          <p:cNvPr id="7" name="Picture 6" descr="Icon of a warning sign that indicates the location is near a falling objects hazard and hard hats are required."/>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928770" y="1892172"/>
            <a:ext cx="1982709" cy="2773789"/>
          </a:xfrm>
          <a:prstGeom prst="roundRect">
            <a:avLst>
              <a:gd name="adj" fmla="val 5051"/>
            </a:avLst>
          </a:prstGeom>
          <a:ln w="19050">
            <a:solidFill>
              <a:schemeClr val="tx1"/>
            </a:solidFill>
          </a:ln>
        </p:spPr>
      </p:pic>
    </p:spTree>
    <p:extLst>
      <p:ext uri="{BB962C8B-B14F-4D97-AF65-F5344CB8AC3E}">
        <p14:creationId xmlns:p14="http://schemas.microsoft.com/office/powerpoint/2010/main" val="78804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Learning Objectives</a:t>
            </a:r>
          </a:p>
        </p:txBody>
      </p:sp>
      <p:sp>
        <p:nvSpPr>
          <p:cNvPr id="5" name="Content Placeholder 4"/>
          <p:cNvSpPr>
            <a:spLocks noGrp="1"/>
          </p:cNvSpPr>
          <p:nvPr>
            <p:ph idx="1"/>
          </p:nvPr>
        </p:nvSpPr>
        <p:spPr>
          <a:xfrm>
            <a:off x="100585" y="1012830"/>
            <a:ext cx="8732519" cy="3342539"/>
          </a:xfrm>
        </p:spPr>
        <p:txBody>
          <a:bodyPr>
            <a:noAutofit/>
          </a:bodyPr>
          <a:lstStyle/>
          <a:p>
            <a:pPr lvl="0">
              <a:lnSpc>
                <a:spcPct val="110000"/>
              </a:lnSpc>
            </a:pPr>
            <a:r>
              <a:rPr lang="en-US" sz="2800" dirty="0"/>
              <a:t>Identify common hazards workers are exposed to  when installing PV mounting equipment on a roof</a:t>
            </a:r>
          </a:p>
          <a:p>
            <a:pPr lvl="0">
              <a:lnSpc>
                <a:spcPct val="110000"/>
              </a:lnSpc>
            </a:pPr>
            <a:r>
              <a:rPr lang="en-US" sz="2800" dirty="0"/>
              <a:t>Determine safe working practices and PPE </a:t>
            </a:r>
          </a:p>
          <a:p>
            <a:pPr lvl="0">
              <a:lnSpc>
                <a:spcPct val="110000"/>
              </a:lnSpc>
            </a:pPr>
            <a:r>
              <a:rPr lang="en-US" sz="2800" dirty="0"/>
              <a:t>Describe ways to manage equipment, tools, and small parts on a sloped roof</a:t>
            </a:r>
          </a:p>
          <a:p>
            <a:pPr lvl="0">
              <a:lnSpc>
                <a:spcPct val="110000"/>
              </a:lnSpc>
            </a:pPr>
            <a:r>
              <a:rPr lang="en-US" sz="2800" dirty="0"/>
              <a:t>Identify safe methods for handling and mounting PV modules on a roof</a:t>
            </a:r>
          </a:p>
          <a:p>
            <a:pPr>
              <a:lnSpc>
                <a:spcPct val="110000"/>
              </a:lnSpc>
            </a:pPr>
            <a:endParaRPr lang="en-US" sz="2800" dirty="0"/>
          </a:p>
        </p:txBody>
      </p:sp>
    </p:spTree>
    <p:extLst>
      <p:ext uri="{BB962C8B-B14F-4D97-AF65-F5344CB8AC3E}">
        <p14:creationId xmlns:p14="http://schemas.microsoft.com/office/powerpoint/2010/main" val="1789428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EC0CC-3616-4C4D-BF80-70976083D783}"/>
              </a:ext>
            </a:extLst>
          </p:cNvPr>
          <p:cNvSpPr>
            <a:spLocks noGrp="1"/>
          </p:cNvSpPr>
          <p:nvPr>
            <p:ph type="title"/>
          </p:nvPr>
        </p:nvSpPr>
        <p:spPr/>
        <p:txBody>
          <a:bodyPr/>
          <a:lstStyle/>
          <a:p>
            <a:r>
              <a:rPr lang="en-US" dirty="0"/>
              <a:t>Caught In/Between Modules</a:t>
            </a:r>
            <a:br>
              <a:rPr lang="en-US" dirty="0"/>
            </a:br>
            <a:r>
              <a:rPr lang="en-US" sz="2000" i="1" dirty="0"/>
              <a:t>OSHA 1926.250</a:t>
            </a:r>
            <a:endParaRPr lang="en-US" sz="2000" dirty="0"/>
          </a:p>
        </p:txBody>
      </p:sp>
      <p:sp>
        <p:nvSpPr>
          <p:cNvPr id="3" name="Content Placeholder 2">
            <a:extLst>
              <a:ext uri="{FF2B5EF4-FFF2-40B4-BE49-F238E27FC236}">
                <a16:creationId xmlns:a16="http://schemas.microsoft.com/office/drawing/2014/main" id="{E811C5FA-AB52-DA4E-85BF-73AF95E25999}"/>
              </a:ext>
            </a:extLst>
          </p:cNvPr>
          <p:cNvSpPr>
            <a:spLocks noGrp="1"/>
          </p:cNvSpPr>
          <p:nvPr>
            <p:ph idx="4294967295"/>
          </p:nvPr>
        </p:nvSpPr>
        <p:spPr>
          <a:xfrm>
            <a:off x="0" y="1117600"/>
            <a:ext cx="8661400" cy="5534025"/>
          </a:xfrm>
        </p:spPr>
        <p:txBody>
          <a:bodyPr/>
          <a:lstStyle/>
          <a:p>
            <a:r>
              <a:rPr lang="en-US" dirty="0"/>
              <a:t>Hazard</a:t>
            </a:r>
          </a:p>
          <a:p>
            <a:pPr lvl="1"/>
            <a:r>
              <a:rPr lang="en-US" dirty="0"/>
              <a:t>Modules can fall</a:t>
            </a:r>
          </a:p>
          <a:p>
            <a:pPr lvl="1"/>
            <a:r>
              <a:rPr lang="en-US" dirty="0"/>
              <a:t>Worker can be                                         crushed! </a:t>
            </a:r>
          </a:p>
        </p:txBody>
      </p:sp>
      <p:grpSp>
        <p:nvGrpSpPr>
          <p:cNvPr id="5" name="Group 4" descr="Picture of a stack of modules leaning up against a wall which is a hazard. The modules could fall over and crush or trap a worker.">
            <a:extLst>
              <a:ext uri="{FF2B5EF4-FFF2-40B4-BE49-F238E27FC236}">
                <a16:creationId xmlns:a16="http://schemas.microsoft.com/office/drawing/2014/main" id="{99297A2F-C488-40D6-9341-1AC5EB765880}"/>
              </a:ext>
            </a:extLst>
          </p:cNvPr>
          <p:cNvGrpSpPr/>
          <p:nvPr/>
        </p:nvGrpSpPr>
        <p:grpSpPr>
          <a:xfrm>
            <a:off x="4146871" y="1145188"/>
            <a:ext cx="4235128" cy="3176346"/>
            <a:chOff x="4146871" y="1145188"/>
            <a:chExt cx="4235128" cy="3176346"/>
          </a:xfrm>
        </p:grpSpPr>
        <p:pic>
          <p:nvPicPr>
            <p:cNvPr id="4" name="Picture 4" descr="Picture of a stack of modules leaning up against a wall which is a hazard. The modules could fall over and crush or trap a worker.">
              <a:extLst>
                <a:ext uri="{FF2B5EF4-FFF2-40B4-BE49-F238E27FC236}">
                  <a16:creationId xmlns:a16="http://schemas.microsoft.com/office/drawing/2014/main" id="{99B73991-F2BE-9942-8471-D99093241C0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46871" y="1145188"/>
              <a:ext cx="4235128" cy="3176346"/>
            </a:xfrm>
            <a:prstGeom prst="rect">
              <a:avLst/>
            </a:prstGeom>
            <a:ln w="19050">
              <a:solidFill>
                <a:schemeClr val="tx1"/>
              </a:solidFill>
            </a:ln>
          </p:spPr>
        </p:pic>
        <p:sp>
          <p:nvSpPr>
            <p:cNvPr id="6" name="AutoShape 5">
              <a:extLst>
                <a:ext uri="{FF2B5EF4-FFF2-40B4-BE49-F238E27FC236}">
                  <a16:creationId xmlns:a16="http://schemas.microsoft.com/office/drawing/2014/main" id="{325845B9-346B-6942-8A8A-160D9AF32E77}"/>
                </a:ext>
              </a:extLst>
            </p:cNvPr>
            <p:cNvSpPr>
              <a:spLocks noChangeArrowheads="1"/>
            </p:cNvSpPr>
            <p:nvPr/>
          </p:nvSpPr>
          <p:spPr bwMode="auto">
            <a:xfrm>
              <a:off x="4938555" y="1407481"/>
              <a:ext cx="2651760" cy="2651760"/>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lnTo>
                    <a:pt x="17401" y="15493"/>
                  </a:lnTo>
                  <a:close/>
                  <a:moveTo>
                    <a:pt x="4198" y="6106"/>
                  </a:moveTo>
                  <a:cubicBezTo>
                    <a:pt x="3223" y="7477"/>
                    <a:pt x="2700" y="9117"/>
                    <a:pt x="2700" y="10799"/>
                  </a:cubicBezTo>
                  <a:cubicBezTo>
                    <a:pt x="2700" y="15273"/>
                    <a:pt x="6326" y="18900"/>
                    <a:pt x="10800" y="18900"/>
                  </a:cubicBezTo>
                  <a:cubicBezTo>
                    <a:pt x="12482" y="18900"/>
                    <a:pt x="14122" y="18376"/>
                    <a:pt x="15493" y="17401"/>
                  </a:cubicBezTo>
                  <a:lnTo>
                    <a:pt x="4198" y="6106"/>
                  </a:lnTo>
                  <a:close/>
                </a:path>
              </a:pathLst>
            </a:custGeom>
            <a:solidFill>
              <a:srgbClr val="FF0000">
                <a:alpha val="39999"/>
              </a:srgbClr>
            </a:solidFill>
            <a:ln w="9525" cap="rnd">
              <a:solidFill>
                <a:srgbClr val="000000"/>
              </a:solidFill>
              <a:prstDash val="sysDot"/>
              <a:miter lim="800000"/>
              <a:headEnd/>
              <a:tailEnd/>
            </a:ln>
          </p:spPr>
          <p:txBody>
            <a:bodyPr wrap="none" anchor="ctr"/>
            <a:lstStyle/>
            <a:p>
              <a:endParaRPr lang="en-US" dirty="0"/>
            </a:p>
          </p:txBody>
        </p:sp>
      </p:grpSp>
      <p:sp>
        <p:nvSpPr>
          <p:cNvPr id="8" name="Rectangle 7"/>
          <p:cNvSpPr/>
          <p:nvPr/>
        </p:nvSpPr>
        <p:spPr>
          <a:xfrm>
            <a:off x="740549" y="4562841"/>
            <a:ext cx="7641450" cy="1569660"/>
          </a:xfrm>
          <a:prstGeom prst="rect">
            <a:avLst/>
          </a:prstGeom>
          <a:solidFill>
            <a:schemeClr val="bg1"/>
          </a:solidFill>
          <a:ln w="76200">
            <a:solidFill>
              <a:srgbClr val="FF0000"/>
            </a:solidFill>
          </a:ln>
        </p:spPr>
        <p:txBody>
          <a:bodyPr wrap="square">
            <a:spAutoFit/>
          </a:bodyPr>
          <a:lstStyle/>
          <a:p>
            <a:pPr marL="0" lvl="1" algn="ctr"/>
            <a:r>
              <a:rPr lang="en-US" b="1" dirty="0">
                <a:latin typeface="+mn-lt"/>
              </a:rPr>
              <a:t>OSHA Safety Violation</a:t>
            </a:r>
          </a:p>
          <a:p>
            <a:pPr marL="0" lvl="1" algn="ctr"/>
            <a:r>
              <a:rPr lang="en-US" dirty="0">
                <a:latin typeface="+mj-lt"/>
              </a:rPr>
              <a:t>All materials stored in tier shall be stacked, racked, blocked, interlocked, or otherwise secured to prevent sliding, falling, or collapse</a:t>
            </a:r>
          </a:p>
        </p:txBody>
      </p:sp>
    </p:spTree>
    <p:extLst>
      <p:ext uri="{BB962C8B-B14F-4D97-AF65-F5344CB8AC3E}">
        <p14:creationId xmlns:p14="http://schemas.microsoft.com/office/powerpoint/2010/main" val="31857124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Personal Protective Equipment (PPE)</a:t>
            </a:r>
            <a:br>
              <a:rPr lang="en-US" sz="3600" dirty="0"/>
            </a:br>
            <a:r>
              <a:rPr lang="en-US" sz="2000" i="1" dirty="0"/>
              <a:t>OSHA 1926.95</a:t>
            </a:r>
            <a:endParaRPr lang="en-US" sz="3600" i="1" dirty="0"/>
          </a:p>
        </p:txBody>
      </p:sp>
      <p:sp>
        <p:nvSpPr>
          <p:cNvPr id="3" name="Content Placeholder 2"/>
          <p:cNvSpPr>
            <a:spLocks noGrp="1"/>
          </p:cNvSpPr>
          <p:nvPr>
            <p:ph idx="4294967295"/>
          </p:nvPr>
        </p:nvSpPr>
        <p:spPr>
          <a:xfrm>
            <a:off x="0" y="1011238"/>
            <a:ext cx="6821488" cy="5534025"/>
          </a:xfrm>
        </p:spPr>
        <p:txBody>
          <a:bodyPr/>
          <a:lstStyle/>
          <a:p>
            <a:pPr>
              <a:spcAft>
                <a:spcPts val="600"/>
              </a:spcAft>
            </a:pPr>
            <a:r>
              <a:rPr lang="en-US" sz="2800" dirty="0"/>
              <a:t>Identify, eliminate control hazards first!</a:t>
            </a:r>
          </a:p>
          <a:p>
            <a:pPr>
              <a:spcAft>
                <a:spcPts val="600"/>
              </a:spcAft>
            </a:pPr>
            <a:r>
              <a:rPr lang="en-US" sz="2800" dirty="0"/>
              <a:t>PPE is the last line of defense!</a:t>
            </a:r>
          </a:p>
          <a:p>
            <a:pPr lvl="1">
              <a:spcAft>
                <a:spcPts val="600"/>
              </a:spcAft>
            </a:pPr>
            <a:r>
              <a:rPr lang="en-US" sz="2400" dirty="0"/>
              <a:t>Fall protection</a:t>
            </a:r>
          </a:p>
          <a:p>
            <a:pPr lvl="1">
              <a:spcAft>
                <a:spcPts val="600"/>
              </a:spcAft>
            </a:pPr>
            <a:r>
              <a:rPr lang="en-US" sz="2400" dirty="0"/>
              <a:t>Eye / face protection</a:t>
            </a:r>
          </a:p>
          <a:p>
            <a:pPr lvl="1">
              <a:spcAft>
                <a:spcPts val="600"/>
              </a:spcAft>
            </a:pPr>
            <a:r>
              <a:rPr lang="en-US" sz="2400" dirty="0"/>
              <a:t>Ear protection</a:t>
            </a:r>
          </a:p>
          <a:p>
            <a:pPr lvl="1">
              <a:spcAft>
                <a:spcPts val="600"/>
              </a:spcAft>
            </a:pPr>
            <a:r>
              <a:rPr lang="en-US" sz="2400" dirty="0"/>
              <a:t>Hard hats</a:t>
            </a:r>
          </a:p>
          <a:p>
            <a:pPr lvl="1">
              <a:spcAft>
                <a:spcPts val="600"/>
              </a:spcAft>
            </a:pPr>
            <a:r>
              <a:rPr lang="en-US" sz="2400" dirty="0"/>
              <a:t>Gloves</a:t>
            </a:r>
          </a:p>
          <a:p>
            <a:pPr lvl="2">
              <a:spcAft>
                <a:spcPts val="600"/>
              </a:spcAft>
            </a:pPr>
            <a:r>
              <a:rPr lang="en-US" sz="2200" dirty="0"/>
              <a:t>Rated for electrical work as needed</a:t>
            </a:r>
          </a:p>
          <a:p>
            <a:pPr lvl="1">
              <a:spcAft>
                <a:spcPts val="600"/>
              </a:spcAft>
            </a:pPr>
            <a:r>
              <a:rPr lang="en-US" sz="2400" dirty="0"/>
              <a:t>Mask / respirator</a:t>
            </a:r>
          </a:p>
          <a:p>
            <a:pPr lvl="1">
              <a:spcAft>
                <a:spcPts val="600"/>
              </a:spcAft>
            </a:pPr>
            <a:r>
              <a:rPr lang="en-US" sz="2400" dirty="0"/>
              <a:t>Foot protection </a:t>
            </a:r>
            <a:r>
              <a:rPr lang="en-US" dirty="0"/>
              <a:t>- </a:t>
            </a:r>
            <a:r>
              <a:rPr lang="en-US" sz="2400" dirty="0"/>
              <a:t>shoes, work boots</a:t>
            </a:r>
          </a:p>
          <a:p>
            <a:pPr lvl="1">
              <a:spcAft>
                <a:spcPts val="600"/>
              </a:spcAft>
            </a:pPr>
            <a:r>
              <a:rPr lang="en-US" sz="2400" dirty="0"/>
              <a:t>Knee pads</a:t>
            </a:r>
            <a:endParaRPr lang="en-US" sz="2000" dirty="0"/>
          </a:p>
        </p:txBody>
      </p:sp>
      <p:pic>
        <p:nvPicPr>
          <p:cNvPr id="4" name="Picture 3" descr="Picture of ear muffs for hearing protection."/>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97307" y="2234410"/>
            <a:ext cx="1258235" cy="1258235"/>
          </a:xfrm>
          <a:prstGeom prst="rect">
            <a:avLst/>
          </a:prstGeom>
        </p:spPr>
      </p:pic>
      <p:pic>
        <p:nvPicPr>
          <p:cNvPr id="7" name="Picture 6" descr="Picture of knee pads."/>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112479" y="3606126"/>
            <a:ext cx="1149350" cy="1149350"/>
          </a:xfrm>
          <a:prstGeom prst="rect">
            <a:avLst/>
          </a:prstGeom>
        </p:spPr>
      </p:pic>
      <p:pic>
        <p:nvPicPr>
          <p:cNvPr id="10" name="Picture 9" descr="Picture of a fall protection body harness."/>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484981" y="1783079"/>
            <a:ext cx="1610144" cy="3749041"/>
          </a:xfrm>
          <a:prstGeom prst="rect">
            <a:avLst/>
          </a:prstGeom>
        </p:spPr>
      </p:pic>
      <p:pic>
        <p:nvPicPr>
          <p:cNvPr id="5" name="Picture 4" descr="Picture of safety glasses."/>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254978" y="1331242"/>
            <a:ext cx="1610144" cy="1207608"/>
          </a:xfrm>
          <a:prstGeom prst="rect">
            <a:avLst/>
          </a:prstGeom>
        </p:spPr>
      </p:pic>
      <p:pic>
        <p:nvPicPr>
          <p:cNvPr id="11" name="Picture 10" descr="Picture of a face mask/respirator.">
            <a:extLst>
              <a:ext uri="{FF2B5EF4-FFF2-40B4-BE49-F238E27FC236}">
                <a16:creationId xmlns:a16="http://schemas.microsoft.com/office/drawing/2014/main" id="{E3C0151C-12DE-422A-BD56-8AD2FCC070DD}"/>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443097" y="2736845"/>
            <a:ext cx="1282752" cy="1285609"/>
          </a:xfrm>
          <a:prstGeom prst="rect">
            <a:avLst/>
          </a:prstGeom>
        </p:spPr>
      </p:pic>
      <p:pic>
        <p:nvPicPr>
          <p:cNvPr id="6" name="Picture 5" descr="Picture of a hard hat."/>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254979" y="4180801"/>
            <a:ext cx="1774718" cy="1682924"/>
          </a:xfrm>
          <a:prstGeom prst="rect">
            <a:avLst/>
          </a:prstGeom>
        </p:spPr>
      </p:pic>
    </p:spTree>
    <p:extLst>
      <p:ext uri="{BB962C8B-B14F-4D97-AF65-F5344CB8AC3E}">
        <p14:creationId xmlns:p14="http://schemas.microsoft.com/office/powerpoint/2010/main" val="247412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PPE: Eye Protection</a:t>
            </a:r>
            <a:r>
              <a:rPr lang="en-US" dirty="0"/>
              <a:t/>
            </a:r>
            <a:br>
              <a:rPr lang="en-US" dirty="0"/>
            </a:br>
            <a:r>
              <a:rPr lang="en-US" sz="2000" i="1" dirty="0"/>
              <a:t>OSHA 1926.102 / ANSI Z87.1</a:t>
            </a:r>
          </a:p>
        </p:txBody>
      </p:sp>
      <p:pic>
        <p:nvPicPr>
          <p:cNvPr id="4" name="Content Placeholder 3" descr="Picture of clear safety glasses."/>
          <p:cNvPicPr>
            <a:picLocks noGrp="1" noChangeAspect="1"/>
          </p:cNvPicPr>
          <p:nvPr>
            <p:ph idx="4294967295"/>
          </p:nvPr>
        </p:nvPicPr>
        <p:blipFill>
          <a:blip r:embed="rId3" cstate="email">
            <a:extLst>
              <a:ext uri="{28A0092B-C50C-407E-A947-70E740481C1C}">
                <a14:useLocalDpi xmlns:a14="http://schemas.microsoft.com/office/drawing/2010/main"/>
              </a:ext>
            </a:extLst>
          </a:blip>
          <a:stretch>
            <a:fillRect/>
          </a:stretch>
        </p:blipFill>
        <p:spPr>
          <a:xfrm>
            <a:off x="223486" y="3389685"/>
            <a:ext cx="1687513" cy="1374775"/>
          </a:xfrm>
          <a:prstGeom prst="rect">
            <a:avLst/>
          </a:prstGeom>
        </p:spPr>
      </p:pic>
      <p:sp>
        <p:nvSpPr>
          <p:cNvPr id="8" name="Content Placeholder 2"/>
          <p:cNvSpPr txBox="1">
            <a:spLocks/>
          </p:cNvSpPr>
          <p:nvPr/>
        </p:nvSpPr>
        <p:spPr>
          <a:xfrm>
            <a:off x="91440" y="1013746"/>
            <a:ext cx="8643620" cy="2534921"/>
          </a:xfrm>
          <a:prstGeom prst="rect">
            <a:avLst/>
          </a:prstGeom>
        </p:spPr>
        <p:txBody>
          <a:bodyPr vert="horz" lIns="91440" tIns="45720" rIns="91440" bIns="45720" rtlCol="0">
            <a:normAutofit/>
          </a:bodyPr>
          <a:lstStyle>
            <a:lvl1pPr marL="456565" indent="-457200" algn="l" rtl="0" eaLnBrk="1" fontAlgn="base" hangingPunct="1">
              <a:spcBef>
                <a:spcPts val="600"/>
              </a:spcBef>
              <a:spcAft>
                <a:spcPct val="0"/>
              </a:spcAft>
              <a:buFont typeface="ZapfDingbatsITC" charset="0"/>
              <a:buChar char="✸"/>
              <a:tabLst/>
              <a:defRPr sz="3200" kern="1200">
                <a:solidFill>
                  <a:schemeClr val="tx1"/>
                </a:solidFill>
                <a:latin typeface="Tahoma" charset="0"/>
                <a:ea typeface="Tahoma" charset="0"/>
                <a:cs typeface="Tahoma" charset="0"/>
              </a:defRPr>
            </a:lvl1pPr>
            <a:lvl2pPr marL="731520" indent="-365760" algn="l" rtl="0" eaLnBrk="1" fontAlgn="base" hangingPunct="1">
              <a:spcBef>
                <a:spcPts val="600"/>
              </a:spcBef>
              <a:spcAft>
                <a:spcPct val="0"/>
              </a:spcAft>
              <a:buClr>
                <a:srgbClr val="317840"/>
              </a:buClr>
              <a:buFont typeface="ZapfDingbatsITC" charset="0"/>
              <a:buChar char="✧"/>
              <a:defRPr sz="2800" kern="1200">
                <a:solidFill>
                  <a:schemeClr val="tx1"/>
                </a:solidFill>
                <a:latin typeface="Tahoma" charset="0"/>
                <a:ea typeface="Tahoma" charset="0"/>
                <a:cs typeface="Tahoma" charset="0"/>
              </a:defRPr>
            </a:lvl2pPr>
            <a:lvl3pPr marL="914400" indent="-274320" algn="l" rtl="0" eaLnBrk="1" fontAlgn="base" hangingPunct="1">
              <a:spcBef>
                <a:spcPts val="600"/>
              </a:spcBef>
              <a:spcAft>
                <a:spcPct val="0"/>
              </a:spcAft>
              <a:buFont typeface="Arial" charset="0"/>
              <a:buChar char="•"/>
              <a:defRPr sz="2400" kern="1200">
                <a:solidFill>
                  <a:schemeClr val="tx1"/>
                </a:solidFill>
                <a:latin typeface="Tahoma" charset="0"/>
                <a:ea typeface="Tahoma" charset="0"/>
                <a:cs typeface="Tahoma" charset="0"/>
              </a:defRPr>
            </a:lvl3pPr>
            <a:lvl4pPr marL="1597025" indent="-225425" algn="l" rtl="0" eaLnBrk="1" fontAlgn="base" hangingPunct="1">
              <a:spcBef>
                <a:spcPct val="20000"/>
              </a:spcBef>
              <a:spcAft>
                <a:spcPct val="0"/>
              </a:spcAft>
              <a:buFont typeface="Arial" charset="0"/>
              <a:buChar char="–"/>
              <a:defRPr sz="2000" kern="1200">
                <a:solidFill>
                  <a:schemeClr val="tx1"/>
                </a:solidFill>
                <a:latin typeface="Tahoma" charset="0"/>
                <a:ea typeface="Tahoma" charset="0"/>
                <a:cs typeface="Tahoma" charset="0"/>
              </a:defRPr>
            </a:lvl4pPr>
            <a:lvl5pPr marL="2054225" indent="-225425" algn="l" rtl="0" eaLnBrk="1" fontAlgn="base" hangingPunct="1">
              <a:spcBef>
                <a:spcPct val="20000"/>
              </a:spcBef>
              <a:spcAft>
                <a:spcPct val="0"/>
              </a:spcAft>
              <a:buFont typeface="Arial" charset="0"/>
              <a:buChar char="»"/>
              <a:defRPr sz="2000" kern="1200">
                <a:solidFill>
                  <a:schemeClr val="tx1"/>
                </a:solidFill>
                <a:latin typeface="Tahoma" charset="0"/>
                <a:ea typeface="Tahoma" charset="0"/>
                <a:cs typeface="Tahoma" charset="0"/>
              </a:defRPr>
            </a:lvl5pPr>
            <a:lvl6pPr marL="2513718"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758"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797"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837"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600"/>
              </a:spcAft>
            </a:pPr>
            <a:r>
              <a:rPr lang="en-US" sz="2800" dirty="0"/>
              <a:t>Ability to protect against specific hazards</a:t>
            </a:r>
          </a:p>
          <a:p>
            <a:pPr>
              <a:spcAft>
                <a:spcPts val="600"/>
              </a:spcAft>
            </a:pPr>
            <a:r>
              <a:rPr lang="en-US" sz="2800" dirty="0"/>
              <a:t>Should fit properly &amp; be reasonably comfortable</a:t>
            </a:r>
          </a:p>
          <a:p>
            <a:pPr>
              <a:spcAft>
                <a:spcPts val="600"/>
              </a:spcAft>
            </a:pPr>
            <a:r>
              <a:rPr lang="en-US" sz="2800" dirty="0"/>
              <a:t>Should provide unrestricted vision &amp; movement</a:t>
            </a:r>
          </a:p>
          <a:p>
            <a:pPr>
              <a:spcAft>
                <a:spcPts val="600"/>
              </a:spcAft>
            </a:pPr>
            <a:r>
              <a:rPr lang="en-US" sz="2800" dirty="0"/>
              <a:t>Should be durable (impact resistant) &amp; cleanable</a:t>
            </a:r>
          </a:p>
        </p:txBody>
      </p:sp>
      <p:sp>
        <p:nvSpPr>
          <p:cNvPr id="10" name="TextBox 9"/>
          <p:cNvSpPr txBox="1"/>
          <p:nvPr/>
        </p:nvSpPr>
        <p:spPr>
          <a:xfrm>
            <a:off x="1067243" y="4764460"/>
            <a:ext cx="2944368" cy="400110"/>
          </a:xfrm>
          <a:prstGeom prst="rect">
            <a:avLst/>
          </a:prstGeom>
          <a:noFill/>
        </p:spPr>
        <p:txBody>
          <a:bodyPr wrap="square" rtlCol="0">
            <a:spAutoFit/>
          </a:bodyPr>
          <a:lstStyle/>
          <a:p>
            <a:pPr algn="ctr"/>
            <a:r>
              <a:rPr lang="en-US" sz="2000" dirty="0">
                <a:latin typeface="Tahoma"/>
                <a:cs typeface="Tahoma"/>
              </a:rPr>
              <a:t>Safety spectacles</a:t>
            </a:r>
          </a:p>
        </p:txBody>
      </p:sp>
      <p:pic>
        <p:nvPicPr>
          <p:cNvPr id="5" name="Picture 4" descr="Picture of tinted safety glasses."/>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337012" y="3548667"/>
            <a:ext cx="1886478" cy="1123893"/>
          </a:xfrm>
          <a:prstGeom prst="rect">
            <a:avLst/>
          </a:prstGeom>
        </p:spPr>
      </p:pic>
      <p:sp>
        <p:nvSpPr>
          <p:cNvPr id="12" name="TextBox 11"/>
          <p:cNvSpPr txBox="1"/>
          <p:nvPr/>
        </p:nvSpPr>
        <p:spPr>
          <a:xfrm>
            <a:off x="5005266" y="4696726"/>
            <a:ext cx="2765372" cy="400110"/>
          </a:xfrm>
          <a:prstGeom prst="rect">
            <a:avLst/>
          </a:prstGeom>
          <a:noFill/>
        </p:spPr>
        <p:txBody>
          <a:bodyPr wrap="square" rtlCol="0">
            <a:spAutoFit/>
          </a:bodyPr>
          <a:lstStyle/>
          <a:p>
            <a:pPr algn="ctr"/>
            <a:r>
              <a:rPr lang="en-US" sz="2000" dirty="0">
                <a:latin typeface="Tahoma"/>
                <a:cs typeface="Tahoma"/>
              </a:rPr>
              <a:t>Safety goggles</a:t>
            </a:r>
          </a:p>
        </p:txBody>
      </p:sp>
      <p:pic>
        <p:nvPicPr>
          <p:cNvPr id="11" name="Picture 10" descr="Picture of safety goggles."/>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753437" y="3423865"/>
            <a:ext cx="1353218" cy="1353218"/>
          </a:xfrm>
          <a:prstGeom prst="rect">
            <a:avLst/>
          </a:prstGeom>
        </p:spPr>
      </p:pic>
      <p:sp>
        <p:nvSpPr>
          <p:cNvPr id="9" name="TextBox 8"/>
          <p:cNvSpPr txBox="1"/>
          <p:nvPr/>
        </p:nvSpPr>
        <p:spPr>
          <a:xfrm>
            <a:off x="2681402" y="6446109"/>
            <a:ext cx="2961090" cy="400110"/>
          </a:xfrm>
          <a:prstGeom prst="rect">
            <a:avLst/>
          </a:prstGeom>
          <a:noFill/>
        </p:spPr>
        <p:txBody>
          <a:bodyPr wrap="square" rtlCol="0">
            <a:spAutoFit/>
          </a:bodyPr>
          <a:lstStyle/>
          <a:p>
            <a:pPr algn="ctr"/>
            <a:r>
              <a:rPr lang="en-US" sz="2000">
                <a:latin typeface="Tahoma"/>
                <a:cs typeface="Tahoma"/>
              </a:rPr>
              <a:t>Standard sunglasses</a:t>
            </a:r>
            <a:endParaRPr lang="en-US" sz="2000" dirty="0">
              <a:latin typeface="Tahoma"/>
              <a:cs typeface="Tahoma"/>
            </a:endParaRPr>
          </a:p>
        </p:txBody>
      </p:sp>
      <p:grpSp>
        <p:nvGrpSpPr>
          <p:cNvPr id="6" name="Group 5" descr="Picture of standard sunglasses with a red anti sign over them to indicate that standard glasses are not rated for eye protection.">
            <a:extLst>
              <a:ext uri="{FF2B5EF4-FFF2-40B4-BE49-F238E27FC236}">
                <a16:creationId xmlns:a16="http://schemas.microsoft.com/office/drawing/2014/main" id="{EE888043-FA4E-4D4F-A134-F31D2713263A}"/>
              </a:ext>
            </a:extLst>
          </p:cNvPr>
          <p:cNvGrpSpPr/>
          <p:nvPr/>
        </p:nvGrpSpPr>
        <p:grpSpPr>
          <a:xfrm>
            <a:off x="3347966" y="5193412"/>
            <a:ext cx="1887490" cy="1280160"/>
            <a:chOff x="3347966" y="5193412"/>
            <a:chExt cx="1887490" cy="1280160"/>
          </a:xfrm>
        </p:grpSpPr>
        <p:pic>
          <p:nvPicPr>
            <p:cNvPr id="3" name="Picture 2" descr="Picture of standard sunglasses with a red anti sign over them to indicate that standard glasses are not rated for eye protection."/>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3347966" y="5453314"/>
              <a:ext cx="1887490" cy="738573"/>
            </a:xfrm>
            <a:prstGeom prst="rect">
              <a:avLst/>
            </a:prstGeom>
          </p:spPr>
        </p:pic>
        <p:sp>
          <p:nvSpPr>
            <p:cNvPr id="13" name="AutoShape 5">
              <a:extLst>
                <a:ext uri="{FF2B5EF4-FFF2-40B4-BE49-F238E27FC236}">
                  <a16:creationId xmlns:a16="http://schemas.microsoft.com/office/drawing/2014/main" id="{325845B9-346B-6942-8A8A-160D9AF32E77}"/>
                </a:ext>
              </a:extLst>
            </p:cNvPr>
            <p:cNvSpPr>
              <a:spLocks noChangeArrowheads="1"/>
            </p:cNvSpPr>
            <p:nvPr/>
          </p:nvSpPr>
          <p:spPr bwMode="auto">
            <a:xfrm>
              <a:off x="3475261" y="5193412"/>
              <a:ext cx="1280160" cy="1280160"/>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lnTo>
                    <a:pt x="17401" y="15493"/>
                  </a:lnTo>
                  <a:close/>
                  <a:moveTo>
                    <a:pt x="4198" y="6106"/>
                  </a:moveTo>
                  <a:cubicBezTo>
                    <a:pt x="3223" y="7477"/>
                    <a:pt x="2700" y="9117"/>
                    <a:pt x="2700" y="10799"/>
                  </a:cubicBezTo>
                  <a:cubicBezTo>
                    <a:pt x="2700" y="15273"/>
                    <a:pt x="6326" y="18900"/>
                    <a:pt x="10800" y="18900"/>
                  </a:cubicBezTo>
                  <a:cubicBezTo>
                    <a:pt x="12482" y="18900"/>
                    <a:pt x="14122" y="18376"/>
                    <a:pt x="15493" y="17401"/>
                  </a:cubicBezTo>
                  <a:lnTo>
                    <a:pt x="4198" y="6106"/>
                  </a:lnTo>
                  <a:close/>
                </a:path>
              </a:pathLst>
            </a:custGeom>
            <a:solidFill>
              <a:srgbClr val="FF0000">
                <a:alpha val="39999"/>
              </a:srgbClr>
            </a:solidFill>
            <a:ln w="9525" cap="rnd">
              <a:solidFill>
                <a:srgbClr val="000000"/>
              </a:solidFill>
              <a:prstDash val="sysDot"/>
              <a:miter lim="800000"/>
              <a:headEnd/>
              <a:tailEnd/>
            </a:ln>
          </p:spPr>
          <p:txBody>
            <a:bodyPr wrap="none" anchor="ctr"/>
            <a:lstStyle/>
            <a:p>
              <a:endParaRPr lang="en-US"/>
            </a:p>
          </p:txBody>
        </p:sp>
      </p:grpSp>
    </p:spTree>
    <p:extLst>
      <p:ext uri="{BB962C8B-B14F-4D97-AF65-F5344CB8AC3E}">
        <p14:creationId xmlns:p14="http://schemas.microsoft.com/office/powerpoint/2010/main" val="6492568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PPE: Head Protection</a:t>
            </a:r>
            <a:r>
              <a:rPr lang="en-US" dirty="0"/>
              <a:t/>
            </a:r>
            <a:br>
              <a:rPr lang="en-US" dirty="0"/>
            </a:br>
            <a:r>
              <a:rPr lang="en-US" sz="2000" i="1" dirty="0"/>
              <a:t>OSHA 1926.100 / ANSI Z89.1</a:t>
            </a:r>
          </a:p>
        </p:txBody>
      </p:sp>
      <p:pic>
        <p:nvPicPr>
          <p:cNvPr id="7" name="Picture 6" descr="Picture of a hard hat."/>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12015" y="2"/>
            <a:ext cx="931985" cy="883780"/>
          </a:xfrm>
          <a:prstGeom prst="rect">
            <a:avLst/>
          </a:prstGeom>
        </p:spPr>
      </p:pic>
      <p:sp>
        <p:nvSpPr>
          <p:cNvPr id="8" name="Content Placeholder 2"/>
          <p:cNvSpPr txBox="1">
            <a:spLocks/>
          </p:cNvSpPr>
          <p:nvPr/>
        </p:nvSpPr>
        <p:spPr>
          <a:xfrm>
            <a:off x="41209" y="1043617"/>
            <a:ext cx="6225948" cy="3928082"/>
          </a:xfrm>
          <a:prstGeom prst="rect">
            <a:avLst/>
          </a:prstGeom>
        </p:spPr>
        <p:txBody>
          <a:bodyPr vert="horz" lIns="91440" tIns="45720" rIns="91440" bIns="45720" rtlCol="0">
            <a:noAutofit/>
          </a:bodyPr>
          <a:lstStyle>
            <a:lvl1pPr marL="456565" indent="-457200" algn="l" rtl="0" eaLnBrk="1" fontAlgn="base" hangingPunct="1">
              <a:spcBef>
                <a:spcPts val="600"/>
              </a:spcBef>
              <a:spcAft>
                <a:spcPct val="0"/>
              </a:spcAft>
              <a:buFont typeface="ZapfDingbatsITC" charset="0"/>
              <a:buChar char="✸"/>
              <a:tabLst/>
              <a:defRPr sz="3200" kern="1200">
                <a:solidFill>
                  <a:schemeClr val="tx1"/>
                </a:solidFill>
                <a:latin typeface="Tahoma" charset="0"/>
                <a:ea typeface="Tahoma" charset="0"/>
                <a:cs typeface="Tahoma" charset="0"/>
              </a:defRPr>
            </a:lvl1pPr>
            <a:lvl2pPr marL="731520" indent="-365760" algn="l" rtl="0" eaLnBrk="1" fontAlgn="base" hangingPunct="1">
              <a:spcBef>
                <a:spcPts val="600"/>
              </a:spcBef>
              <a:spcAft>
                <a:spcPct val="0"/>
              </a:spcAft>
              <a:buClr>
                <a:srgbClr val="317840"/>
              </a:buClr>
              <a:buFont typeface="ZapfDingbatsITC" charset="0"/>
              <a:buChar char="✧"/>
              <a:defRPr sz="2800" kern="1200">
                <a:solidFill>
                  <a:schemeClr val="tx1"/>
                </a:solidFill>
                <a:latin typeface="Tahoma" charset="0"/>
                <a:ea typeface="Tahoma" charset="0"/>
                <a:cs typeface="Tahoma" charset="0"/>
              </a:defRPr>
            </a:lvl2pPr>
            <a:lvl3pPr marL="914400" indent="-274320" algn="l" rtl="0" eaLnBrk="1" fontAlgn="base" hangingPunct="1">
              <a:spcBef>
                <a:spcPts val="600"/>
              </a:spcBef>
              <a:spcAft>
                <a:spcPct val="0"/>
              </a:spcAft>
              <a:buFont typeface="Arial" charset="0"/>
              <a:buChar char="•"/>
              <a:defRPr sz="2400" kern="1200">
                <a:solidFill>
                  <a:schemeClr val="tx1"/>
                </a:solidFill>
                <a:latin typeface="Tahoma" charset="0"/>
                <a:ea typeface="Tahoma" charset="0"/>
                <a:cs typeface="Tahoma" charset="0"/>
              </a:defRPr>
            </a:lvl3pPr>
            <a:lvl4pPr marL="1597025" indent="-225425" algn="l" rtl="0" eaLnBrk="1" fontAlgn="base" hangingPunct="1">
              <a:spcBef>
                <a:spcPct val="20000"/>
              </a:spcBef>
              <a:spcAft>
                <a:spcPct val="0"/>
              </a:spcAft>
              <a:buFont typeface="Arial" charset="0"/>
              <a:buChar char="–"/>
              <a:defRPr sz="2000" kern="1200">
                <a:solidFill>
                  <a:schemeClr val="tx1"/>
                </a:solidFill>
                <a:latin typeface="Tahoma" charset="0"/>
                <a:ea typeface="Tahoma" charset="0"/>
                <a:cs typeface="Tahoma" charset="0"/>
              </a:defRPr>
            </a:lvl4pPr>
            <a:lvl5pPr marL="2054225" indent="-225425" algn="l" rtl="0" eaLnBrk="1" fontAlgn="base" hangingPunct="1">
              <a:spcBef>
                <a:spcPct val="20000"/>
              </a:spcBef>
              <a:spcAft>
                <a:spcPct val="0"/>
              </a:spcAft>
              <a:buFont typeface="Arial" charset="0"/>
              <a:buChar char="»"/>
              <a:defRPr sz="2000" kern="1200">
                <a:solidFill>
                  <a:schemeClr val="tx1"/>
                </a:solidFill>
                <a:latin typeface="Tahoma" charset="0"/>
                <a:ea typeface="Tahoma" charset="0"/>
                <a:cs typeface="Tahoma" charset="0"/>
              </a:defRPr>
            </a:lvl5pPr>
            <a:lvl6pPr marL="2513718"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758"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797"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837"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t>Must be worn when</a:t>
            </a:r>
          </a:p>
          <a:p>
            <a:pPr lvl="1"/>
            <a:r>
              <a:rPr lang="en-US" sz="2000" dirty="0"/>
              <a:t>Possibility of contact with fixed objects</a:t>
            </a:r>
          </a:p>
          <a:p>
            <a:pPr lvl="1"/>
            <a:r>
              <a:rPr lang="en-US" sz="2000" dirty="0"/>
              <a:t>Objects might fall from above </a:t>
            </a:r>
          </a:p>
          <a:p>
            <a:pPr lvl="1"/>
            <a:r>
              <a:rPr lang="en-US" sz="2000" dirty="0"/>
              <a:t>Possibility of head contact with electrical hazards</a:t>
            </a:r>
          </a:p>
          <a:p>
            <a:pPr lvl="2"/>
            <a:r>
              <a:rPr lang="en-US" sz="1800" dirty="0"/>
              <a:t>Overhead power lines</a:t>
            </a:r>
          </a:p>
          <a:p>
            <a:r>
              <a:rPr lang="en-US" sz="2400" dirty="0"/>
              <a:t>Class E hard hats</a:t>
            </a:r>
          </a:p>
          <a:p>
            <a:pPr lvl="1"/>
            <a:r>
              <a:rPr lang="en-US" sz="2000" dirty="0"/>
              <a:t>Protection from impact and penetration from falling objects</a:t>
            </a:r>
          </a:p>
          <a:p>
            <a:pPr lvl="1"/>
            <a:r>
              <a:rPr lang="en-US" sz="2000" dirty="0"/>
              <a:t>High-voltage shock and burn protection</a:t>
            </a:r>
          </a:p>
          <a:p>
            <a:pPr lvl="1"/>
            <a:endParaRPr lang="en-US" sz="2400" dirty="0"/>
          </a:p>
        </p:txBody>
      </p:sp>
      <p:pic>
        <p:nvPicPr>
          <p:cNvPr id="6" name="Picture 5" descr="Icons illustrating what different hard hat ratings mean. One type is rated for bumps, one for falling objects, and one for electrical hazards."/>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312877" y="1313541"/>
            <a:ext cx="2750164" cy="1912421"/>
          </a:xfrm>
          <a:prstGeom prst="rect">
            <a:avLst/>
          </a:prstGeom>
          <a:ln w="19050">
            <a:solidFill>
              <a:schemeClr val="tx1"/>
            </a:solidFill>
          </a:ln>
        </p:spPr>
      </p:pic>
      <p:pic>
        <p:nvPicPr>
          <p:cNvPr id="5" name="Picture 4" descr="Chart that shows the different classes of electrical ratings for hard hats. Class C is conductive and rated for 0 volts, Class G is general and rated for 2,200 volts, Class E is electrical and rated for 20,000 volts."/>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306907" y="3429001"/>
            <a:ext cx="2750164" cy="2267828"/>
          </a:xfrm>
          <a:prstGeom prst="rect">
            <a:avLst/>
          </a:prstGeom>
        </p:spPr>
      </p:pic>
      <p:sp>
        <p:nvSpPr>
          <p:cNvPr id="11" name="TextBox 10"/>
          <p:cNvSpPr txBox="1"/>
          <p:nvPr/>
        </p:nvSpPr>
        <p:spPr>
          <a:xfrm>
            <a:off x="283613" y="5738043"/>
            <a:ext cx="1592549" cy="646331"/>
          </a:xfrm>
          <a:prstGeom prst="rect">
            <a:avLst/>
          </a:prstGeom>
          <a:noFill/>
        </p:spPr>
        <p:txBody>
          <a:bodyPr wrap="square" rtlCol="0">
            <a:spAutoFit/>
          </a:bodyPr>
          <a:lstStyle/>
          <a:p>
            <a:pPr algn="r"/>
            <a:r>
              <a:rPr lang="en-US" sz="1800" dirty="0">
                <a:latin typeface="Tahoma"/>
                <a:cs typeface="Tahoma"/>
              </a:rPr>
              <a:t>Hard hat </a:t>
            </a:r>
            <a:r>
              <a:rPr lang="en-US" sz="1800">
                <a:latin typeface="Tahoma"/>
                <a:cs typeface="Tahoma"/>
              </a:rPr>
              <a:t>label example</a:t>
            </a:r>
            <a:endParaRPr lang="en-US" sz="1800" dirty="0">
              <a:latin typeface="Tahoma"/>
              <a:cs typeface="Tahoma"/>
            </a:endParaRPr>
          </a:p>
        </p:txBody>
      </p:sp>
      <p:pic>
        <p:nvPicPr>
          <p:cNvPr id="10" name="Picture 9" descr="Screen shot of a typical label found on the inside of a hard hat. This one is rated for Class E."/>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876162" y="5049555"/>
            <a:ext cx="3774831" cy="1549602"/>
          </a:xfrm>
          <a:prstGeom prst="rect">
            <a:avLst/>
          </a:prstGeom>
        </p:spPr>
      </p:pic>
      <p:cxnSp>
        <p:nvCxnSpPr>
          <p:cNvPr id="14" name="Straight Arrow Connector 13" descr="Arrow pointing out that the label shows this hard hat is rated for Class E."/>
          <p:cNvCxnSpPr/>
          <p:nvPr/>
        </p:nvCxnSpPr>
        <p:spPr>
          <a:xfrm>
            <a:off x="2001687" y="5237314"/>
            <a:ext cx="219808" cy="24618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977105" y="5123449"/>
            <a:ext cx="1060249" cy="369332"/>
          </a:xfrm>
          <a:prstGeom prst="rect">
            <a:avLst/>
          </a:prstGeom>
          <a:solidFill>
            <a:schemeClr val="bg1"/>
          </a:solidFill>
          <a:ln w="19050">
            <a:solidFill>
              <a:srgbClr val="FF0000"/>
            </a:solidFill>
          </a:ln>
        </p:spPr>
        <p:txBody>
          <a:bodyPr wrap="square" rtlCol="0">
            <a:spAutoFit/>
          </a:bodyPr>
          <a:lstStyle/>
          <a:p>
            <a:r>
              <a:rPr lang="en-US" sz="1800" dirty="0">
                <a:latin typeface="Tahoma"/>
                <a:cs typeface="Tahoma"/>
              </a:rPr>
              <a:t>CLASS E</a:t>
            </a:r>
          </a:p>
        </p:txBody>
      </p:sp>
      <p:sp>
        <p:nvSpPr>
          <p:cNvPr id="15" name="TextBox 14"/>
          <p:cNvSpPr txBox="1"/>
          <p:nvPr/>
        </p:nvSpPr>
        <p:spPr>
          <a:xfrm>
            <a:off x="2731010" y="6451044"/>
            <a:ext cx="2057399" cy="276999"/>
          </a:xfrm>
          <a:prstGeom prst="rect">
            <a:avLst/>
          </a:prstGeom>
          <a:noFill/>
        </p:spPr>
        <p:txBody>
          <a:bodyPr wrap="square" rtlCol="0">
            <a:spAutoFit/>
          </a:bodyPr>
          <a:lstStyle/>
          <a:p>
            <a:pPr algn="ctr"/>
            <a:r>
              <a:rPr lang="en-US" sz="1200" i="1" dirty="0">
                <a:latin typeface="Tahoma"/>
                <a:cs typeface="Tahoma"/>
              </a:rPr>
              <a:t>Source: </a:t>
            </a:r>
            <a:r>
              <a:rPr lang="en-US" sz="1200" i="1" dirty="0" err="1">
                <a:latin typeface="Tahoma"/>
                <a:cs typeface="Tahoma"/>
              </a:rPr>
              <a:t>coopersafety.com</a:t>
            </a:r>
            <a:endParaRPr lang="en-US" sz="1200" i="1" dirty="0">
              <a:latin typeface="Tahoma"/>
              <a:cs typeface="Tahoma"/>
            </a:endParaRPr>
          </a:p>
        </p:txBody>
      </p:sp>
    </p:spTree>
    <p:extLst>
      <p:ext uri="{BB962C8B-B14F-4D97-AF65-F5344CB8AC3E}">
        <p14:creationId xmlns:p14="http://schemas.microsoft.com/office/powerpoint/2010/main" val="1453880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PPE: Gloves</a:t>
            </a:r>
            <a:r>
              <a:rPr lang="en-US" sz="2000" dirty="0"/>
              <a:t/>
            </a:r>
            <a:br>
              <a:rPr lang="en-US" sz="2000" dirty="0"/>
            </a:br>
            <a:r>
              <a:rPr lang="en-US" sz="2000" i="1" dirty="0"/>
              <a:t>Electrical: OSHA 1926.97 / ASTM D120-09</a:t>
            </a:r>
          </a:p>
        </p:txBody>
      </p:sp>
      <p:pic>
        <p:nvPicPr>
          <p:cNvPr id="7" name="Content Placeholder 6" descr="Picture of synthetic work gloves."/>
          <p:cNvPicPr>
            <a:picLocks noGrp="1" noChangeAspect="1"/>
          </p:cNvPicPr>
          <p:nvPr>
            <p:ph idx="4294967295"/>
          </p:nvPr>
        </p:nvPicPr>
        <p:blipFill>
          <a:blip r:embed="rId3" cstate="email">
            <a:extLst>
              <a:ext uri="{28A0092B-C50C-407E-A947-70E740481C1C}">
                <a14:useLocalDpi xmlns:a14="http://schemas.microsoft.com/office/drawing/2010/main"/>
              </a:ext>
            </a:extLst>
          </a:blip>
          <a:stretch>
            <a:fillRect/>
          </a:stretch>
        </p:blipFill>
        <p:spPr>
          <a:xfrm>
            <a:off x="1587062" y="1131241"/>
            <a:ext cx="1477963" cy="1760537"/>
          </a:xfrm>
          <a:prstGeom prst="rect">
            <a:avLst/>
          </a:prstGeom>
        </p:spPr>
      </p:pic>
      <p:sp>
        <p:nvSpPr>
          <p:cNvPr id="9" name="Content Placeholder 2"/>
          <p:cNvSpPr txBox="1">
            <a:spLocks/>
          </p:cNvSpPr>
          <p:nvPr/>
        </p:nvSpPr>
        <p:spPr>
          <a:xfrm>
            <a:off x="83821" y="3091685"/>
            <a:ext cx="4911512" cy="3725241"/>
          </a:xfrm>
          <a:prstGeom prst="rect">
            <a:avLst/>
          </a:prstGeom>
        </p:spPr>
        <p:txBody>
          <a:bodyPr vert="horz" lIns="91440" tIns="45720" rIns="91440" bIns="45720" rtlCol="0">
            <a:noAutofit/>
          </a:bodyPr>
          <a:lstStyle>
            <a:lvl1pPr marL="456565" indent="-457200" algn="l" rtl="0" eaLnBrk="1" fontAlgn="base" hangingPunct="1">
              <a:spcBef>
                <a:spcPts val="600"/>
              </a:spcBef>
              <a:spcAft>
                <a:spcPct val="0"/>
              </a:spcAft>
              <a:buFont typeface="ZapfDingbatsITC" charset="0"/>
              <a:buChar char="✸"/>
              <a:tabLst/>
              <a:defRPr sz="3200" kern="1200">
                <a:solidFill>
                  <a:schemeClr val="tx1"/>
                </a:solidFill>
                <a:latin typeface="Tahoma" charset="0"/>
                <a:ea typeface="Tahoma" charset="0"/>
                <a:cs typeface="Tahoma" charset="0"/>
              </a:defRPr>
            </a:lvl1pPr>
            <a:lvl2pPr marL="731520" indent="-365760" algn="l" rtl="0" eaLnBrk="1" fontAlgn="base" hangingPunct="1">
              <a:spcBef>
                <a:spcPts val="600"/>
              </a:spcBef>
              <a:spcAft>
                <a:spcPct val="0"/>
              </a:spcAft>
              <a:buClr>
                <a:srgbClr val="317840"/>
              </a:buClr>
              <a:buFont typeface="ZapfDingbatsITC" charset="0"/>
              <a:buChar char="✧"/>
              <a:defRPr sz="2800" kern="1200">
                <a:solidFill>
                  <a:schemeClr val="tx1"/>
                </a:solidFill>
                <a:latin typeface="Tahoma" charset="0"/>
                <a:ea typeface="Tahoma" charset="0"/>
                <a:cs typeface="Tahoma" charset="0"/>
              </a:defRPr>
            </a:lvl2pPr>
            <a:lvl3pPr marL="914400" indent="-274320" algn="l" rtl="0" eaLnBrk="1" fontAlgn="base" hangingPunct="1">
              <a:spcBef>
                <a:spcPts val="600"/>
              </a:spcBef>
              <a:spcAft>
                <a:spcPct val="0"/>
              </a:spcAft>
              <a:buFont typeface="Arial" charset="0"/>
              <a:buChar char="•"/>
              <a:defRPr sz="2400" kern="1200">
                <a:solidFill>
                  <a:schemeClr val="tx1"/>
                </a:solidFill>
                <a:latin typeface="Tahoma" charset="0"/>
                <a:ea typeface="Tahoma" charset="0"/>
                <a:cs typeface="Tahoma" charset="0"/>
              </a:defRPr>
            </a:lvl3pPr>
            <a:lvl4pPr marL="1597025" indent="-225425" algn="l" rtl="0" eaLnBrk="1" fontAlgn="base" hangingPunct="1">
              <a:spcBef>
                <a:spcPct val="20000"/>
              </a:spcBef>
              <a:spcAft>
                <a:spcPct val="0"/>
              </a:spcAft>
              <a:buFont typeface="Arial" charset="0"/>
              <a:buChar char="–"/>
              <a:defRPr sz="2000" kern="1200">
                <a:solidFill>
                  <a:schemeClr val="tx1"/>
                </a:solidFill>
                <a:latin typeface="Tahoma" charset="0"/>
                <a:ea typeface="Tahoma" charset="0"/>
                <a:cs typeface="Tahoma" charset="0"/>
              </a:defRPr>
            </a:lvl4pPr>
            <a:lvl5pPr marL="2054225" indent="-225425" algn="l" rtl="0" eaLnBrk="1" fontAlgn="base" hangingPunct="1">
              <a:spcBef>
                <a:spcPct val="20000"/>
              </a:spcBef>
              <a:spcAft>
                <a:spcPct val="0"/>
              </a:spcAft>
              <a:buFont typeface="Arial" charset="0"/>
              <a:buChar char="»"/>
              <a:defRPr sz="2000" kern="1200">
                <a:solidFill>
                  <a:schemeClr val="tx1"/>
                </a:solidFill>
                <a:latin typeface="Tahoma" charset="0"/>
                <a:ea typeface="Tahoma" charset="0"/>
                <a:cs typeface="Tahoma" charset="0"/>
              </a:defRPr>
            </a:lvl5pPr>
            <a:lvl6pPr marL="2513718"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758"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797"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837"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0"/>
              </a:spcAft>
            </a:pPr>
            <a:r>
              <a:rPr lang="en-US" sz="2800" dirty="0"/>
              <a:t>Synthetic gloves</a:t>
            </a:r>
          </a:p>
          <a:p>
            <a:pPr lvl="1">
              <a:spcAft>
                <a:spcPts val="0"/>
              </a:spcAft>
            </a:pPr>
            <a:r>
              <a:rPr lang="en-US" sz="2400" dirty="0"/>
              <a:t>Commonly used for PV mounting work</a:t>
            </a:r>
          </a:p>
          <a:p>
            <a:pPr lvl="1">
              <a:spcAft>
                <a:spcPts val="0"/>
              </a:spcAft>
            </a:pPr>
            <a:r>
              <a:rPr lang="en-US" sz="2400" dirty="0"/>
              <a:t>Finger dexterity </a:t>
            </a:r>
          </a:p>
          <a:p>
            <a:pPr lvl="1">
              <a:spcAft>
                <a:spcPts val="0"/>
              </a:spcAft>
            </a:pPr>
            <a:r>
              <a:rPr lang="en-US" sz="2400" dirty="0"/>
              <a:t>Cut and abrasive-resistant</a:t>
            </a:r>
          </a:p>
          <a:p>
            <a:pPr lvl="1">
              <a:spcAft>
                <a:spcPts val="0"/>
              </a:spcAft>
            </a:pPr>
            <a:r>
              <a:rPr lang="en-US" sz="2400" dirty="0"/>
              <a:t>Resistant to some chemicals </a:t>
            </a:r>
          </a:p>
          <a:p>
            <a:pPr lvl="1">
              <a:spcAft>
                <a:spcPts val="0"/>
              </a:spcAft>
            </a:pPr>
            <a:r>
              <a:rPr lang="en-US" sz="2400" dirty="0"/>
              <a:t>Do not protect against electrical hazards!</a:t>
            </a:r>
          </a:p>
          <a:p>
            <a:pPr lvl="1">
              <a:spcAft>
                <a:spcPts val="0"/>
              </a:spcAft>
            </a:pPr>
            <a:endParaRPr lang="en-US" sz="2000" dirty="0"/>
          </a:p>
        </p:txBody>
      </p:sp>
      <p:pic>
        <p:nvPicPr>
          <p:cNvPr id="6" name="Picture 5" descr="Picture of electrically insulating glove components including cotton liner, electrical glove, and leather outer. "/>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226357" y="1092799"/>
            <a:ext cx="2998329" cy="1998885"/>
          </a:xfrm>
          <a:prstGeom prst="rect">
            <a:avLst/>
          </a:prstGeom>
          <a:ln w="19050">
            <a:solidFill>
              <a:schemeClr val="tx1"/>
            </a:solidFill>
          </a:ln>
        </p:spPr>
      </p:pic>
      <p:sp>
        <p:nvSpPr>
          <p:cNvPr id="10" name="Content Placeholder 2"/>
          <p:cNvSpPr txBox="1">
            <a:spLocks/>
          </p:cNvSpPr>
          <p:nvPr/>
        </p:nvSpPr>
        <p:spPr>
          <a:xfrm>
            <a:off x="4414179" y="3108619"/>
            <a:ext cx="4768597" cy="3594100"/>
          </a:xfrm>
          <a:prstGeom prst="rect">
            <a:avLst/>
          </a:prstGeom>
          <a:noFill/>
        </p:spPr>
        <p:txBody>
          <a:bodyPr vert="horz" lIns="91440" tIns="45720" rIns="91440" bIns="45720" rtlCol="0">
            <a:noAutofit/>
          </a:bodyPr>
          <a:lstStyle>
            <a:lvl1pPr marL="456565" indent="-457200" algn="l" rtl="0" eaLnBrk="1" fontAlgn="base" hangingPunct="1">
              <a:spcBef>
                <a:spcPts val="600"/>
              </a:spcBef>
              <a:spcAft>
                <a:spcPct val="0"/>
              </a:spcAft>
              <a:buFont typeface="ZapfDingbatsITC" charset="0"/>
              <a:buChar char="✸"/>
              <a:tabLst/>
              <a:defRPr sz="3200" kern="1200">
                <a:solidFill>
                  <a:schemeClr val="tx1"/>
                </a:solidFill>
                <a:latin typeface="Tahoma" charset="0"/>
                <a:ea typeface="Tahoma" charset="0"/>
                <a:cs typeface="Tahoma" charset="0"/>
              </a:defRPr>
            </a:lvl1pPr>
            <a:lvl2pPr marL="731520" indent="-365760" algn="l" rtl="0" eaLnBrk="1" fontAlgn="base" hangingPunct="1">
              <a:spcBef>
                <a:spcPts val="600"/>
              </a:spcBef>
              <a:spcAft>
                <a:spcPct val="0"/>
              </a:spcAft>
              <a:buClr>
                <a:srgbClr val="317840"/>
              </a:buClr>
              <a:buFont typeface="ZapfDingbatsITC" charset="0"/>
              <a:buChar char="✧"/>
              <a:defRPr sz="2800" kern="1200">
                <a:solidFill>
                  <a:schemeClr val="tx1"/>
                </a:solidFill>
                <a:latin typeface="Tahoma" charset="0"/>
                <a:ea typeface="Tahoma" charset="0"/>
                <a:cs typeface="Tahoma" charset="0"/>
              </a:defRPr>
            </a:lvl2pPr>
            <a:lvl3pPr marL="914400" indent="-274320" algn="l" rtl="0" eaLnBrk="1" fontAlgn="base" hangingPunct="1">
              <a:spcBef>
                <a:spcPts val="600"/>
              </a:spcBef>
              <a:spcAft>
                <a:spcPct val="0"/>
              </a:spcAft>
              <a:buFont typeface="Arial" charset="0"/>
              <a:buChar char="•"/>
              <a:defRPr sz="2400" kern="1200">
                <a:solidFill>
                  <a:schemeClr val="tx1"/>
                </a:solidFill>
                <a:latin typeface="Tahoma" charset="0"/>
                <a:ea typeface="Tahoma" charset="0"/>
                <a:cs typeface="Tahoma" charset="0"/>
              </a:defRPr>
            </a:lvl3pPr>
            <a:lvl4pPr marL="1597025" indent="-225425" algn="l" rtl="0" eaLnBrk="1" fontAlgn="base" hangingPunct="1">
              <a:spcBef>
                <a:spcPct val="20000"/>
              </a:spcBef>
              <a:spcAft>
                <a:spcPct val="0"/>
              </a:spcAft>
              <a:buFont typeface="Arial" charset="0"/>
              <a:buChar char="–"/>
              <a:defRPr sz="2000" kern="1200">
                <a:solidFill>
                  <a:schemeClr val="tx1"/>
                </a:solidFill>
                <a:latin typeface="Tahoma" charset="0"/>
                <a:ea typeface="Tahoma" charset="0"/>
                <a:cs typeface="Tahoma" charset="0"/>
              </a:defRPr>
            </a:lvl4pPr>
            <a:lvl5pPr marL="2054225" indent="-225425" algn="l" rtl="0" eaLnBrk="1" fontAlgn="base" hangingPunct="1">
              <a:spcBef>
                <a:spcPct val="20000"/>
              </a:spcBef>
              <a:spcAft>
                <a:spcPct val="0"/>
              </a:spcAft>
              <a:buFont typeface="Arial" charset="0"/>
              <a:buChar char="»"/>
              <a:defRPr sz="2000" kern="1200">
                <a:solidFill>
                  <a:schemeClr val="tx1"/>
                </a:solidFill>
                <a:latin typeface="Tahoma" charset="0"/>
                <a:ea typeface="Tahoma" charset="0"/>
                <a:cs typeface="Tahoma" charset="0"/>
              </a:defRPr>
            </a:lvl5pPr>
            <a:lvl6pPr marL="2513718"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758"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797"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837"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0"/>
              </a:spcAft>
            </a:pPr>
            <a:r>
              <a:rPr lang="en-US" sz="2800" dirty="0"/>
              <a:t>Insulating rubber gloves </a:t>
            </a:r>
          </a:p>
          <a:p>
            <a:pPr lvl="1">
              <a:spcAft>
                <a:spcPts val="0"/>
              </a:spcAft>
            </a:pPr>
            <a:r>
              <a:rPr lang="en-US" sz="2400" dirty="0"/>
              <a:t>For electrical safety </a:t>
            </a:r>
          </a:p>
          <a:p>
            <a:pPr lvl="1">
              <a:spcAft>
                <a:spcPts val="0"/>
              </a:spcAft>
            </a:pPr>
            <a:r>
              <a:rPr lang="en-US" sz="2400" dirty="0"/>
              <a:t>See lesson on Solar Electric Safety!</a:t>
            </a:r>
          </a:p>
        </p:txBody>
      </p:sp>
    </p:spTree>
    <p:extLst>
      <p:ext uri="{BB962C8B-B14F-4D97-AF65-F5344CB8AC3E}">
        <p14:creationId xmlns:p14="http://schemas.microsoft.com/office/powerpoint/2010/main" val="597365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33171-AE02-4880-882A-68CAF38B1E56}"/>
              </a:ext>
            </a:extLst>
          </p:cNvPr>
          <p:cNvSpPr>
            <a:spLocks noGrp="1"/>
          </p:cNvSpPr>
          <p:nvPr>
            <p:ph type="title"/>
          </p:nvPr>
        </p:nvSpPr>
        <p:spPr/>
        <p:txBody>
          <a:bodyPr/>
          <a:lstStyle/>
          <a:p>
            <a:r>
              <a:rPr lang="en-US" dirty="0"/>
              <a:t>Working in Attic Spaces</a:t>
            </a:r>
          </a:p>
        </p:txBody>
      </p:sp>
      <p:sp>
        <p:nvSpPr>
          <p:cNvPr id="3" name="Content Placeholder 2">
            <a:extLst>
              <a:ext uri="{FF2B5EF4-FFF2-40B4-BE49-F238E27FC236}">
                <a16:creationId xmlns:a16="http://schemas.microsoft.com/office/drawing/2014/main" id="{09ABE014-72D4-46F1-940F-66B24ABF0A0F}"/>
              </a:ext>
            </a:extLst>
          </p:cNvPr>
          <p:cNvSpPr>
            <a:spLocks noGrp="1"/>
          </p:cNvSpPr>
          <p:nvPr>
            <p:ph idx="4294967295"/>
          </p:nvPr>
        </p:nvSpPr>
        <p:spPr>
          <a:xfrm>
            <a:off x="38100" y="938213"/>
            <a:ext cx="9105900" cy="5919787"/>
          </a:xfrm>
        </p:spPr>
        <p:txBody>
          <a:bodyPr>
            <a:noAutofit/>
          </a:bodyPr>
          <a:lstStyle/>
          <a:p>
            <a:pPr>
              <a:spcAft>
                <a:spcPts val="600"/>
              </a:spcAft>
            </a:pPr>
            <a:r>
              <a:rPr lang="en-US" sz="2400" dirty="0"/>
              <a:t>May need to access</a:t>
            </a:r>
          </a:p>
          <a:p>
            <a:pPr lvl="1">
              <a:spcAft>
                <a:spcPts val="600"/>
              </a:spcAft>
            </a:pPr>
            <a:r>
              <a:rPr lang="en-US" sz="2000" dirty="0"/>
              <a:t>Structural info, upgrades</a:t>
            </a:r>
          </a:p>
          <a:p>
            <a:pPr lvl="1">
              <a:spcAft>
                <a:spcPts val="600"/>
              </a:spcAft>
            </a:pPr>
            <a:r>
              <a:rPr lang="en-US" sz="2000" dirty="0"/>
              <a:t>Conduit runs</a:t>
            </a:r>
          </a:p>
          <a:p>
            <a:r>
              <a:rPr lang="en-US" sz="2400" dirty="0"/>
              <a:t>Be aware of hazards</a:t>
            </a:r>
          </a:p>
          <a:p>
            <a:pPr lvl="1"/>
            <a:r>
              <a:rPr lang="en-US" sz="2000" dirty="0"/>
              <a:t>Dust &amp; particles</a:t>
            </a:r>
          </a:p>
          <a:p>
            <a:pPr lvl="1"/>
            <a:r>
              <a:rPr lang="en-US" sz="2000" dirty="0"/>
              <a:t>Fiberglass</a:t>
            </a:r>
          </a:p>
          <a:p>
            <a:pPr lvl="1"/>
            <a:r>
              <a:rPr lang="en-US" sz="2000" dirty="0"/>
              <a:t>Asbestos </a:t>
            </a:r>
          </a:p>
          <a:p>
            <a:pPr lvl="1"/>
            <a:r>
              <a:rPr lang="en-US" sz="2000" dirty="0"/>
              <a:t>Nails through roof deck</a:t>
            </a:r>
          </a:p>
          <a:p>
            <a:pPr lvl="1"/>
            <a:r>
              <a:rPr lang="en-US" sz="2000" dirty="0"/>
              <a:t>Exposed electrical wiring</a:t>
            </a:r>
          </a:p>
          <a:p>
            <a:pPr lvl="1"/>
            <a:r>
              <a:rPr lang="en-US" sz="2000" dirty="0"/>
              <a:t>Falls between joists</a:t>
            </a:r>
          </a:p>
          <a:p>
            <a:pPr lvl="1"/>
            <a:r>
              <a:rPr lang="en-US" sz="2000" dirty="0"/>
              <a:t>Low light levels</a:t>
            </a:r>
          </a:p>
          <a:p>
            <a:pPr lvl="1"/>
            <a:r>
              <a:rPr lang="en-US" sz="2000" dirty="0"/>
              <a:t>Heat</a:t>
            </a:r>
          </a:p>
          <a:p>
            <a:pPr lvl="1"/>
            <a:r>
              <a:rPr lang="en-US" sz="2000" dirty="0"/>
              <a:t>Mold</a:t>
            </a:r>
          </a:p>
        </p:txBody>
      </p:sp>
      <p:sp>
        <p:nvSpPr>
          <p:cNvPr id="7" name="Content Placeholder 2">
            <a:extLst>
              <a:ext uri="{FF2B5EF4-FFF2-40B4-BE49-F238E27FC236}">
                <a16:creationId xmlns:a16="http://schemas.microsoft.com/office/drawing/2014/main" id="{09ABE014-72D4-46F1-940F-66B24ABF0A0F}"/>
              </a:ext>
            </a:extLst>
          </p:cNvPr>
          <p:cNvSpPr txBox="1">
            <a:spLocks/>
          </p:cNvSpPr>
          <p:nvPr/>
        </p:nvSpPr>
        <p:spPr>
          <a:xfrm>
            <a:off x="3931921" y="2390171"/>
            <a:ext cx="5212078" cy="3136059"/>
          </a:xfrm>
          <a:prstGeom prst="rect">
            <a:avLst/>
          </a:prstGeom>
        </p:spPr>
        <p:txBody>
          <a:bodyPr vert="horz" lIns="91440" tIns="45720" rIns="91440" bIns="45720" rtlCol="0">
            <a:noAutofit/>
          </a:bodyPr>
          <a:lstStyle>
            <a:lvl1pPr marL="456565" indent="-457200" algn="l" rtl="0" eaLnBrk="1" fontAlgn="base" hangingPunct="1">
              <a:spcBef>
                <a:spcPts val="600"/>
              </a:spcBef>
              <a:spcAft>
                <a:spcPct val="0"/>
              </a:spcAft>
              <a:buFont typeface="ZapfDingbatsITC" charset="0"/>
              <a:buChar char="✸"/>
              <a:tabLst/>
              <a:defRPr sz="3200" kern="1200">
                <a:solidFill>
                  <a:schemeClr val="tx1"/>
                </a:solidFill>
                <a:latin typeface="Tahoma" charset="0"/>
                <a:ea typeface="Tahoma" charset="0"/>
                <a:cs typeface="Tahoma" charset="0"/>
              </a:defRPr>
            </a:lvl1pPr>
            <a:lvl2pPr marL="731520" indent="-365760" algn="l" rtl="0" eaLnBrk="1" fontAlgn="base" hangingPunct="1">
              <a:spcBef>
                <a:spcPts val="600"/>
              </a:spcBef>
              <a:spcAft>
                <a:spcPct val="0"/>
              </a:spcAft>
              <a:buClr>
                <a:srgbClr val="317840"/>
              </a:buClr>
              <a:buFont typeface="ZapfDingbatsITC" charset="0"/>
              <a:buChar char="✧"/>
              <a:defRPr sz="2800" kern="1200">
                <a:solidFill>
                  <a:schemeClr val="tx1"/>
                </a:solidFill>
                <a:latin typeface="Tahoma" charset="0"/>
                <a:ea typeface="Tahoma" charset="0"/>
                <a:cs typeface="Tahoma" charset="0"/>
              </a:defRPr>
            </a:lvl2pPr>
            <a:lvl3pPr marL="914400" indent="-274320" algn="l" rtl="0" eaLnBrk="1" fontAlgn="base" hangingPunct="1">
              <a:spcBef>
                <a:spcPts val="600"/>
              </a:spcBef>
              <a:spcAft>
                <a:spcPct val="0"/>
              </a:spcAft>
              <a:buFont typeface="Arial" charset="0"/>
              <a:buChar char="•"/>
              <a:defRPr sz="2400" kern="1200">
                <a:solidFill>
                  <a:schemeClr val="tx1"/>
                </a:solidFill>
                <a:latin typeface="Tahoma" charset="0"/>
                <a:ea typeface="Tahoma" charset="0"/>
                <a:cs typeface="Tahoma" charset="0"/>
              </a:defRPr>
            </a:lvl3pPr>
            <a:lvl4pPr marL="1597025" indent="-225425" algn="l" rtl="0" eaLnBrk="1" fontAlgn="base" hangingPunct="1">
              <a:spcBef>
                <a:spcPct val="20000"/>
              </a:spcBef>
              <a:spcAft>
                <a:spcPct val="0"/>
              </a:spcAft>
              <a:buFont typeface="Arial" charset="0"/>
              <a:buChar char="–"/>
              <a:defRPr sz="2000" kern="1200">
                <a:solidFill>
                  <a:schemeClr val="tx1"/>
                </a:solidFill>
                <a:latin typeface="Tahoma" charset="0"/>
                <a:ea typeface="Tahoma" charset="0"/>
                <a:cs typeface="Tahoma" charset="0"/>
              </a:defRPr>
            </a:lvl4pPr>
            <a:lvl5pPr marL="2054225" indent="-225425" algn="l" rtl="0" eaLnBrk="1" fontAlgn="base" hangingPunct="1">
              <a:spcBef>
                <a:spcPct val="20000"/>
              </a:spcBef>
              <a:spcAft>
                <a:spcPct val="0"/>
              </a:spcAft>
              <a:buFont typeface="Arial" charset="0"/>
              <a:buChar char="»"/>
              <a:defRPr sz="2000" kern="1200">
                <a:solidFill>
                  <a:schemeClr val="tx1"/>
                </a:solidFill>
                <a:latin typeface="Tahoma" charset="0"/>
                <a:ea typeface="Tahoma" charset="0"/>
                <a:cs typeface="Tahoma" charset="0"/>
              </a:defRPr>
            </a:lvl5pPr>
            <a:lvl6pPr marL="2513718"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758"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797"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837"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t>Plan work to limit time in attic</a:t>
            </a:r>
          </a:p>
          <a:p>
            <a:r>
              <a:rPr lang="en-US" sz="2400" dirty="0"/>
              <a:t>Wear proper PPE</a:t>
            </a:r>
          </a:p>
          <a:p>
            <a:pPr lvl="1"/>
            <a:r>
              <a:rPr lang="en-US" sz="2000" dirty="0"/>
              <a:t>Eye protection</a:t>
            </a:r>
          </a:p>
          <a:p>
            <a:pPr lvl="1"/>
            <a:r>
              <a:rPr lang="en-US" sz="2000" dirty="0"/>
              <a:t>Proper mask / respirator</a:t>
            </a:r>
          </a:p>
          <a:p>
            <a:pPr lvl="1"/>
            <a:r>
              <a:rPr lang="en-US" sz="2000" dirty="0"/>
              <a:t>Long sleeve shirt</a:t>
            </a:r>
          </a:p>
          <a:p>
            <a:pPr lvl="1"/>
            <a:r>
              <a:rPr lang="en-US" sz="2000" dirty="0"/>
              <a:t>Hard hat or bump cap</a:t>
            </a:r>
          </a:p>
          <a:p>
            <a:endParaRPr lang="en-US" sz="2400" dirty="0"/>
          </a:p>
        </p:txBody>
      </p:sp>
      <p:pic>
        <p:nvPicPr>
          <p:cNvPr id="5" name="Picture 4" descr="Picture of a respirator.">
            <a:extLst>
              <a:ext uri="{FF2B5EF4-FFF2-40B4-BE49-F238E27FC236}">
                <a16:creationId xmlns:a16="http://schemas.microsoft.com/office/drawing/2014/main" id="{E3C0151C-12DE-422A-BD56-8AD2FCC070D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97506" y="1003765"/>
            <a:ext cx="1337871" cy="1340851"/>
          </a:xfrm>
          <a:prstGeom prst="rect">
            <a:avLst/>
          </a:prstGeom>
        </p:spPr>
      </p:pic>
      <p:pic>
        <p:nvPicPr>
          <p:cNvPr id="6" name="Picture 5" descr="Picture of a dust mask.">
            <a:extLst>
              <a:ext uri="{FF2B5EF4-FFF2-40B4-BE49-F238E27FC236}">
                <a16:creationId xmlns:a16="http://schemas.microsoft.com/office/drawing/2014/main" id="{9217C7C5-681E-4850-8BDC-0662F328B7D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507509" y="1060746"/>
            <a:ext cx="1696131" cy="1342485"/>
          </a:xfrm>
          <a:prstGeom prst="rect">
            <a:avLst/>
          </a:prstGeom>
        </p:spPr>
      </p:pic>
      <p:pic>
        <p:nvPicPr>
          <p:cNvPr id="4" name="Picture 3" descr="Picture of a hard hat.">
            <a:extLst>
              <a:ext uri="{FF2B5EF4-FFF2-40B4-BE49-F238E27FC236}">
                <a16:creationId xmlns:a16="http://schemas.microsoft.com/office/drawing/2014/main" id="{BC32B027-0CD1-496F-9BC4-879707356A4A}"/>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t="16561" b="19759"/>
          <a:stretch/>
        </p:blipFill>
        <p:spPr>
          <a:xfrm>
            <a:off x="3780591" y="5005147"/>
            <a:ext cx="2651927" cy="1688730"/>
          </a:xfrm>
          <a:prstGeom prst="rect">
            <a:avLst/>
          </a:prstGeom>
        </p:spPr>
      </p:pic>
    </p:spTree>
    <p:extLst>
      <p:ext uri="{BB962C8B-B14F-4D97-AF65-F5344CB8AC3E}">
        <p14:creationId xmlns:p14="http://schemas.microsoft.com/office/powerpoint/2010/main" val="3920225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1" end="1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
                                            <p:txEl>
                                              <p:pRg st="0" end="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
                                            <p:txEl>
                                              <p:pRg st="1" end="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
                                            <p:txEl>
                                              <p:pRg st="2" end="2"/>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7">
                                            <p:txEl>
                                              <p:pRg st="3" end="3"/>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7">
                                            <p:txEl>
                                              <p:pRg st="4" end="4"/>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4FB39-8488-4623-8BB4-E4D904F3B259}"/>
              </a:ext>
            </a:extLst>
          </p:cNvPr>
          <p:cNvSpPr>
            <a:spLocks noGrp="1"/>
          </p:cNvSpPr>
          <p:nvPr>
            <p:ph type="title"/>
          </p:nvPr>
        </p:nvSpPr>
        <p:spPr/>
        <p:txBody>
          <a:bodyPr/>
          <a:lstStyle/>
          <a:p>
            <a:r>
              <a:rPr lang="en-US" sz="3200" dirty="0"/>
              <a:t>Roof-mount</a:t>
            </a:r>
            <a:br>
              <a:rPr lang="en-US" sz="3200" dirty="0"/>
            </a:br>
            <a:r>
              <a:rPr lang="en-US" sz="3200" dirty="0"/>
              <a:t> Installation Process</a:t>
            </a:r>
          </a:p>
        </p:txBody>
      </p:sp>
      <p:sp>
        <p:nvSpPr>
          <p:cNvPr id="3" name="Content Placeholder 2">
            <a:extLst>
              <a:ext uri="{FF2B5EF4-FFF2-40B4-BE49-F238E27FC236}">
                <a16:creationId xmlns:a16="http://schemas.microsoft.com/office/drawing/2014/main" id="{4E051E9E-9D18-449C-843A-57EB1B5F498D}"/>
              </a:ext>
            </a:extLst>
          </p:cNvPr>
          <p:cNvSpPr>
            <a:spLocks noGrp="1"/>
          </p:cNvSpPr>
          <p:nvPr>
            <p:ph idx="4294967295"/>
          </p:nvPr>
        </p:nvSpPr>
        <p:spPr>
          <a:xfrm>
            <a:off x="111598" y="1006767"/>
            <a:ext cx="5285740" cy="5230540"/>
          </a:xfrm>
        </p:spPr>
        <p:txBody>
          <a:bodyPr>
            <a:normAutofit/>
          </a:bodyPr>
          <a:lstStyle/>
          <a:p>
            <a:pPr>
              <a:spcAft>
                <a:spcPts val="600"/>
              </a:spcAft>
            </a:pPr>
            <a:r>
              <a:rPr lang="en-US" sz="2800" dirty="0"/>
              <a:t>Ground preparation</a:t>
            </a:r>
          </a:p>
          <a:p>
            <a:pPr>
              <a:spcAft>
                <a:spcPts val="600"/>
              </a:spcAft>
            </a:pPr>
            <a:r>
              <a:rPr lang="en-US" sz="2800" dirty="0"/>
              <a:t>Lay out PV array</a:t>
            </a:r>
          </a:p>
          <a:p>
            <a:pPr>
              <a:spcAft>
                <a:spcPts val="600"/>
              </a:spcAft>
            </a:pPr>
            <a:r>
              <a:rPr lang="en-US" sz="2800" dirty="0"/>
              <a:t>Install flashings / mounting brackets</a:t>
            </a:r>
          </a:p>
          <a:p>
            <a:pPr>
              <a:spcAft>
                <a:spcPts val="600"/>
              </a:spcAft>
            </a:pPr>
            <a:r>
              <a:rPr lang="en-US" sz="2800" dirty="0"/>
              <a:t>Secure rails to mounts</a:t>
            </a:r>
          </a:p>
          <a:p>
            <a:pPr>
              <a:spcAft>
                <a:spcPts val="600"/>
              </a:spcAft>
            </a:pPr>
            <a:r>
              <a:rPr lang="en-US" sz="2800" dirty="0"/>
              <a:t>Complete pre-wiring and/or MLPE installation</a:t>
            </a:r>
          </a:p>
          <a:p>
            <a:pPr>
              <a:spcAft>
                <a:spcPts val="600"/>
              </a:spcAft>
            </a:pPr>
            <a:r>
              <a:rPr lang="en-US" sz="2800" dirty="0"/>
              <a:t>Mount &amp; secure modules</a:t>
            </a:r>
          </a:p>
          <a:p>
            <a:pPr>
              <a:spcAft>
                <a:spcPts val="600"/>
              </a:spcAft>
            </a:pPr>
            <a:endParaRPr lang="en-US" sz="2800" dirty="0"/>
          </a:p>
          <a:p>
            <a:pPr>
              <a:spcAft>
                <a:spcPts val="600"/>
              </a:spcAft>
            </a:pPr>
            <a:endParaRPr lang="en-US" sz="2400" dirty="0"/>
          </a:p>
        </p:txBody>
      </p:sp>
      <p:pic>
        <p:nvPicPr>
          <p:cNvPr id="7" name="Picture 6" descr="Picture of a sloped roof with solar mounting brackets installed and properly flashed."/>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92562" y="1006767"/>
            <a:ext cx="3407581" cy="1541670"/>
          </a:xfrm>
          <a:prstGeom prst="rect">
            <a:avLst/>
          </a:prstGeom>
          <a:ln w="19050">
            <a:solidFill>
              <a:schemeClr val="tx1"/>
            </a:solidFill>
          </a:ln>
        </p:spPr>
      </p:pic>
      <p:pic>
        <p:nvPicPr>
          <p:cNvPr id="8" name="Picture 7" descr="Picture of a sloped roof with rails attached to mounting brackets."/>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592561" y="2624482"/>
            <a:ext cx="3407582" cy="1382703"/>
          </a:xfrm>
          <a:prstGeom prst="rect">
            <a:avLst/>
          </a:prstGeom>
          <a:ln w="19050">
            <a:solidFill>
              <a:schemeClr val="tx1"/>
            </a:solidFill>
          </a:ln>
        </p:spPr>
      </p:pic>
      <p:pic>
        <p:nvPicPr>
          <p:cNvPr id="4" name="Picture 3" descr="Picture of a sloped roof with solar modules being installed on racki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592561" y="4098315"/>
            <a:ext cx="3409780" cy="1838721"/>
          </a:xfrm>
          <a:prstGeom prst="rect">
            <a:avLst/>
          </a:prstGeom>
          <a:ln w="19050">
            <a:solidFill>
              <a:schemeClr val="tx1"/>
            </a:solidFill>
          </a:ln>
        </p:spPr>
      </p:pic>
      <p:sp>
        <p:nvSpPr>
          <p:cNvPr id="9" name="TextBox 8">
            <a:extLst>
              <a:ext uri="{FF2B5EF4-FFF2-40B4-BE49-F238E27FC236}">
                <a16:creationId xmlns:a16="http://schemas.microsoft.com/office/drawing/2014/main" id="{AE4DA192-9167-442B-BC1D-DCDE5F9D8ED6}"/>
              </a:ext>
            </a:extLst>
          </p:cNvPr>
          <p:cNvSpPr txBox="1"/>
          <p:nvPr/>
        </p:nvSpPr>
        <p:spPr>
          <a:xfrm>
            <a:off x="1552235" y="6067936"/>
            <a:ext cx="5844246" cy="707886"/>
          </a:xfrm>
          <a:prstGeom prst="rect">
            <a:avLst/>
          </a:prstGeom>
          <a:solidFill>
            <a:srgbClr val="FFFF00"/>
          </a:solidFill>
          <a:ln w="19050">
            <a:solidFill>
              <a:schemeClr val="tx1"/>
            </a:solidFill>
          </a:ln>
        </p:spPr>
        <p:txBody>
          <a:bodyPr wrap="square" rtlCol="0">
            <a:spAutoFit/>
          </a:bodyPr>
          <a:lstStyle/>
          <a:p>
            <a:pPr algn="ctr"/>
            <a:r>
              <a:rPr lang="en-US" sz="2000" b="1" dirty="0">
                <a:latin typeface="Tahoma"/>
                <a:cs typeface="Tahoma"/>
              </a:rPr>
              <a:t>All workers exposed to fall hazards ≥ 6 feet must use proper fall protection</a:t>
            </a:r>
          </a:p>
        </p:txBody>
      </p:sp>
      <p:pic>
        <p:nvPicPr>
          <p:cNvPr id="10" name="Picture 9" descr="Caution icon made up of a triangle with a black border and yellow background with a black exclamation point in the middle.">
            <a:extLst>
              <a:ext uri="{FF2B5EF4-FFF2-40B4-BE49-F238E27FC236}">
                <a16:creationId xmlns:a16="http://schemas.microsoft.com/office/drawing/2014/main" id="{DD143129-9DF9-445F-B00D-4B3ED4E54C8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01512" y="6237307"/>
            <a:ext cx="390567" cy="358899"/>
          </a:xfrm>
          <a:prstGeom prst="rect">
            <a:avLst/>
          </a:prstGeom>
        </p:spPr>
      </p:pic>
      <p:pic>
        <p:nvPicPr>
          <p:cNvPr id="11" name="Picture 10" descr="Caution icon made up of a triangle with a black border and yellow background with a black exclamation point in the middle.">
            <a:extLst>
              <a:ext uri="{FF2B5EF4-FFF2-40B4-BE49-F238E27FC236}">
                <a16:creationId xmlns:a16="http://schemas.microsoft.com/office/drawing/2014/main" id="{DD143129-9DF9-445F-B00D-4B3ED4E54C8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525006" y="6227147"/>
            <a:ext cx="390567" cy="358899"/>
          </a:xfrm>
          <a:prstGeom prst="rect">
            <a:avLst/>
          </a:prstGeom>
        </p:spPr>
      </p:pic>
    </p:spTree>
    <p:extLst>
      <p:ext uri="{BB962C8B-B14F-4D97-AF65-F5344CB8AC3E}">
        <p14:creationId xmlns:p14="http://schemas.microsoft.com/office/powerpoint/2010/main" val="15532488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Ground Preparation</a:t>
            </a:r>
          </a:p>
        </p:txBody>
      </p:sp>
      <p:sp>
        <p:nvSpPr>
          <p:cNvPr id="6" name="Rectangle 5"/>
          <p:cNvSpPr/>
          <p:nvPr/>
        </p:nvSpPr>
        <p:spPr>
          <a:xfrm>
            <a:off x="42385" y="991891"/>
            <a:ext cx="4572000" cy="830997"/>
          </a:xfrm>
          <a:prstGeom prst="rect">
            <a:avLst/>
          </a:prstGeom>
        </p:spPr>
        <p:txBody>
          <a:bodyPr>
            <a:spAutoFit/>
          </a:bodyPr>
          <a:lstStyle/>
          <a:p>
            <a:pPr algn="ctr">
              <a:spcAft>
                <a:spcPts val="600"/>
              </a:spcAft>
            </a:pPr>
            <a:r>
              <a:rPr lang="en-US" dirty="0">
                <a:latin typeface="+mn-lt"/>
              </a:rPr>
              <a:t>Study plan sets &amp; component instructions </a:t>
            </a:r>
            <a:r>
              <a:rPr lang="en-US" u="sng" dirty="0">
                <a:latin typeface="+mn-lt"/>
              </a:rPr>
              <a:t>before</a:t>
            </a:r>
            <a:r>
              <a:rPr lang="en-US" dirty="0">
                <a:latin typeface="+mn-lt"/>
              </a:rPr>
              <a:t> going to roof</a:t>
            </a:r>
          </a:p>
        </p:txBody>
      </p:sp>
      <p:pic>
        <p:nvPicPr>
          <p:cNvPr id="14" name="Picture 13" descr="Screen shot of a solar array layout diagram."/>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6687" y="1906798"/>
            <a:ext cx="2774631" cy="1795351"/>
          </a:xfrm>
          <a:prstGeom prst="rect">
            <a:avLst/>
          </a:prstGeom>
          <a:ln>
            <a:solidFill>
              <a:schemeClr val="accent3"/>
            </a:solidFill>
          </a:ln>
        </p:spPr>
      </p:pic>
      <p:pic>
        <p:nvPicPr>
          <p:cNvPr id="4" name="Picture 3" descr="Screen shot of a PV racking installation manual that shows step by step how to install the racki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908893" y="2071359"/>
            <a:ext cx="1608398" cy="2031266"/>
          </a:xfrm>
          <a:prstGeom prst="rect">
            <a:avLst/>
          </a:prstGeom>
          <a:ln w="9525">
            <a:solidFill>
              <a:schemeClr val="accent3"/>
            </a:solidFill>
          </a:ln>
        </p:spPr>
      </p:pic>
      <p:sp>
        <p:nvSpPr>
          <p:cNvPr id="7" name="Rectangle 6"/>
          <p:cNvSpPr/>
          <p:nvPr/>
        </p:nvSpPr>
        <p:spPr>
          <a:xfrm>
            <a:off x="4860034" y="914401"/>
            <a:ext cx="4283966" cy="830997"/>
          </a:xfrm>
          <a:prstGeom prst="rect">
            <a:avLst/>
          </a:prstGeom>
        </p:spPr>
        <p:txBody>
          <a:bodyPr wrap="square">
            <a:spAutoFit/>
          </a:bodyPr>
          <a:lstStyle/>
          <a:p>
            <a:pPr algn="ctr"/>
            <a:r>
              <a:rPr lang="en-US" dirty="0">
                <a:latin typeface="+mn-lt"/>
              </a:rPr>
              <a:t>Pre-assemble hardware (clamps, ground lugs, splices)</a:t>
            </a:r>
          </a:p>
        </p:txBody>
      </p:sp>
      <p:pic>
        <p:nvPicPr>
          <p:cNvPr id="8" name="Picture 7" descr="Picture of different PV racking components."/>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350462" y="1897811"/>
            <a:ext cx="2929517" cy="1953011"/>
          </a:xfrm>
          <a:prstGeom prst="rect">
            <a:avLst/>
          </a:prstGeom>
          <a:ln w="19050">
            <a:solidFill>
              <a:schemeClr val="tx1"/>
            </a:solidFill>
          </a:ln>
        </p:spPr>
      </p:pic>
      <p:sp>
        <p:nvSpPr>
          <p:cNvPr id="9" name="Rectangle 8"/>
          <p:cNvSpPr/>
          <p:nvPr/>
        </p:nvSpPr>
        <p:spPr>
          <a:xfrm>
            <a:off x="-1" y="4186535"/>
            <a:ext cx="4664749" cy="1200329"/>
          </a:xfrm>
          <a:prstGeom prst="rect">
            <a:avLst/>
          </a:prstGeom>
        </p:spPr>
        <p:txBody>
          <a:bodyPr wrap="square">
            <a:spAutoFit/>
          </a:bodyPr>
          <a:lstStyle/>
          <a:p>
            <a:pPr algn="ctr">
              <a:spcAft>
                <a:spcPts val="600"/>
              </a:spcAft>
            </a:pPr>
            <a:r>
              <a:rPr lang="en-US" dirty="0">
                <a:latin typeface="+mn-lt"/>
              </a:rPr>
              <a:t>Complete drilling or cutting work - use eye and ear protection, and gloves</a:t>
            </a:r>
          </a:p>
        </p:txBody>
      </p:sp>
      <p:pic>
        <p:nvPicPr>
          <p:cNvPr id="21" name="Content Placeholder 6" descr="Picture of work gloves."/>
          <p:cNvPicPr>
            <a:picLocks noGrp="1" noChangeAspect="1"/>
          </p:cNvPicPr>
          <p:nvPr>
            <p:ph idx="4294967295"/>
          </p:nvPr>
        </p:nvPicPr>
        <p:blipFill>
          <a:blip r:embed="rId6" cstate="email">
            <a:extLst>
              <a:ext uri="{28A0092B-C50C-407E-A947-70E740481C1C}">
                <a14:useLocalDpi xmlns:a14="http://schemas.microsoft.com/office/drawing/2010/main"/>
              </a:ext>
            </a:extLst>
          </a:blip>
          <a:stretch>
            <a:fillRect/>
          </a:stretch>
        </p:blipFill>
        <p:spPr>
          <a:xfrm>
            <a:off x="0" y="5462588"/>
            <a:ext cx="984250" cy="1171575"/>
          </a:xfrm>
          <a:prstGeom prst="rect">
            <a:avLst/>
          </a:prstGeom>
        </p:spPr>
      </p:pic>
      <p:pic>
        <p:nvPicPr>
          <p:cNvPr id="20" name="Picture 19" descr="Picture of safety glasses."/>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298749" y="5492496"/>
            <a:ext cx="1610144" cy="1207608"/>
          </a:xfrm>
          <a:prstGeom prst="rect">
            <a:avLst/>
          </a:prstGeom>
        </p:spPr>
      </p:pic>
      <p:pic>
        <p:nvPicPr>
          <p:cNvPr id="12" name="Picture 11" descr="Picture of ear muffs for hearing protection."/>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179801" y="5557967"/>
            <a:ext cx="1076667" cy="1076667"/>
          </a:xfrm>
          <a:prstGeom prst="rect">
            <a:avLst/>
          </a:prstGeom>
        </p:spPr>
      </p:pic>
      <p:sp>
        <p:nvSpPr>
          <p:cNvPr id="10" name="Rectangle 9"/>
          <p:cNvSpPr/>
          <p:nvPr/>
        </p:nvSpPr>
        <p:spPr>
          <a:xfrm>
            <a:off x="5101810" y="3985057"/>
            <a:ext cx="3519810" cy="461665"/>
          </a:xfrm>
          <a:prstGeom prst="rect">
            <a:avLst/>
          </a:prstGeom>
        </p:spPr>
        <p:txBody>
          <a:bodyPr wrap="none">
            <a:spAutoFit/>
          </a:bodyPr>
          <a:lstStyle/>
          <a:p>
            <a:r>
              <a:rPr lang="en-US" dirty="0">
                <a:latin typeface="+mn-lt"/>
              </a:rPr>
              <a:t>Beware of falling objects</a:t>
            </a:r>
          </a:p>
        </p:txBody>
      </p:sp>
      <p:pic>
        <p:nvPicPr>
          <p:cNvPr id="3" name="Picture 2" descr="Picture of two people assembling solar racking parts on the ground under a shade structure."/>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350462" y="4684691"/>
            <a:ext cx="2929517" cy="2073773"/>
          </a:xfrm>
          <a:prstGeom prst="rect">
            <a:avLst/>
          </a:prstGeom>
          <a:ln w="19050">
            <a:solidFill>
              <a:schemeClr val="tx1"/>
            </a:solidFill>
          </a:ln>
        </p:spPr>
      </p:pic>
    </p:spTree>
    <p:extLst>
      <p:ext uri="{BB962C8B-B14F-4D97-AF65-F5344CB8AC3E}">
        <p14:creationId xmlns:p14="http://schemas.microsoft.com/office/powerpoint/2010/main" val="5651235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Array Layout</a:t>
            </a:r>
          </a:p>
        </p:txBody>
      </p:sp>
      <p:sp>
        <p:nvSpPr>
          <p:cNvPr id="3" name="Content Placeholder 2"/>
          <p:cNvSpPr>
            <a:spLocks noGrp="1"/>
          </p:cNvSpPr>
          <p:nvPr>
            <p:ph idx="4294967295"/>
          </p:nvPr>
        </p:nvSpPr>
        <p:spPr>
          <a:xfrm>
            <a:off x="292100" y="2578100"/>
            <a:ext cx="8851900" cy="3276600"/>
          </a:xfrm>
          <a:noFill/>
        </p:spPr>
        <p:txBody>
          <a:bodyPr/>
          <a:lstStyle/>
          <a:p>
            <a:pPr>
              <a:spcAft>
                <a:spcPts val="600"/>
              </a:spcAft>
            </a:pPr>
            <a:r>
              <a:rPr lang="en-US" sz="2800" dirty="0"/>
              <a:t>Slips, trips, falls, falling object hazards</a:t>
            </a:r>
          </a:p>
          <a:p>
            <a:pPr lvl="1">
              <a:spcAft>
                <a:spcPts val="600"/>
              </a:spcAft>
            </a:pPr>
            <a:r>
              <a:rPr lang="en-US" sz="2400" dirty="0"/>
              <a:t>Installers typically traverse the roof when laying out array</a:t>
            </a:r>
          </a:p>
          <a:p>
            <a:pPr lvl="1">
              <a:spcAft>
                <a:spcPts val="600"/>
              </a:spcAft>
            </a:pPr>
            <a:r>
              <a:rPr lang="en-US" sz="2400" dirty="0"/>
              <a:t>Be aware of your surroundings - never walk backwards</a:t>
            </a:r>
          </a:p>
          <a:p>
            <a:pPr lvl="1">
              <a:spcAft>
                <a:spcPts val="600"/>
              </a:spcAft>
            </a:pPr>
            <a:r>
              <a:rPr lang="en-US" sz="2400" dirty="0"/>
              <a:t>Wear proper fall protection!</a:t>
            </a:r>
          </a:p>
          <a:p>
            <a:pPr>
              <a:spcAft>
                <a:spcPts val="600"/>
              </a:spcAft>
            </a:pPr>
            <a:r>
              <a:rPr lang="en-US" sz="2800" dirty="0"/>
              <a:t>Tool hazards - overexertion, caught in/between</a:t>
            </a:r>
          </a:p>
          <a:p>
            <a:pPr lvl="1">
              <a:spcAft>
                <a:spcPts val="600"/>
              </a:spcAft>
            </a:pPr>
            <a:r>
              <a:rPr lang="en-US" sz="2400" dirty="0"/>
              <a:t>Ensure a safe, stable body position before using tools</a:t>
            </a:r>
          </a:p>
          <a:p>
            <a:pPr lvl="1">
              <a:spcAft>
                <a:spcPts val="600"/>
              </a:spcAft>
            </a:pPr>
            <a:r>
              <a:rPr lang="en-US" sz="2400" dirty="0"/>
              <a:t>Wear gloves, eye protection</a:t>
            </a:r>
          </a:p>
          <a:p>
            <a:pPr>
              <a:spcAft>
                <a:spcPts val="600"/>
              </a:spcAft>
            </a:pPr>
            <a:endParaRPr lang="en-US" dirty="0"/>
          </a:p>
          <a:p>
            <a:pPr lvl="1">
              <a:spcAft>
                <a:spcPts val="600"/>
              </a:spcAft>
            </a:pPr>
            <a:endParaRPr lang="en-US" sz="2400" dirty="0"/>
          </a:p>
          <a:p>
            <a:pPr lvl="1">
              <a:spcAft>
                <a:spcPts val="600"/>
              </a:spcAft>
            </a:pPr>
            <a:endParaRPr lang="en-US" sz="2400" dirty="0"/>
          </a:p>
        </p:txBody>
      </p:sp>
      <p:pic>
        <p:nvPicPr>
          <p:cNvPr id="7" name="Picture 6" descr="Picture of two people on a sloped roof measuring and marking prior to installing PV racking.">
            <a:extLst>
              <a:ext uri="{FF2B5EF4-FFF2-40B4-BE49-F238E27FC236}">
                <a16:creationId xmlns:a16="http://schemas.microsoft.com/office/drawing/2014/main" id="{A32E36C3-E0E2-41C4-84DA-3E0C114C153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7625" y="975630"/>
            <a:ext cx="2093176" cy="1574983"/>
          </a:xfrm>
          <a:prstGeom prst="rect">
            <a:avLst/>
          </a:prstGeom>
          <a:ln w="19050">
            <a:solidFill>
              <a:schemeClr val="tx1"/>
            </a:solidFill>
          </a:ln>
        </p:spPr>
      </p:pic>
      <p:pic>
        <p:nvPicPr>
          <p:cNvPr id="13" name="Picture 12" descr="Picture of a person on a sloped roof drilling a hole for a PV mounting bracket. They are wearing fall protection equipment.">
            <a:extLst>
              <a:ext uri="{FF2B5EF4-FFF2-40B4-BE49-F238E27FC236}">
                <a16:creationId xmlns:a16="http://schemas.microsoft.com/office/drawing/2014/main" id="{2770D714-19E5-45E1-9757-1E0EEE736406}"/>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202151" y="981711"/>
            <a:ext cx="1445407" cy="1568903"/>
          </a:xfrm>
          <a:prstGeom prst="rect">
            <a:avLst/>
          </a:prstGeom>
          <a:ln w="19050">
            <a:solidFill>
              <a:schemeClr val="tx1"/>
            </a:solidFill>
          </a:ln>
        </p:spPr>
      </p:pic>
      <p:pic>
        <p:nvPicPr>
          <p:cNvPr id="11" name="Picture 10" descr="Picture of a person on a sloped roof drilling a hole for a PV mounting bracket. They are wearing fall protection equipment.">
            <a:extLst>
              <a:ext uri="{FF2B5EF4-FFF2-40B4-BE49-F238E27FC236}">
                <a16:creationId xmlns:a16="http://schemas.microsoft.com/office/drawing/2014/main" id="{96225EC6-2C32-4F9A-BC9F-3C61C9114092}"/>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708908" y="975631"/>
            <a:ext cx="1278676" cy="1575815"/>
          </a:xfrm>
          <a:prstGeom prst="rect">
            <a:avLst/>
          </a:prstGeom>
          <a:ln w="19050">
            <a:solidFill>
              <a:schemeClr val="tx1"/>
            </a:solidFill>
          </a:ln>
        </p:spPr>
      </p:pic>
      <p:pic>
        <p:nvPicPr>
          <p:cNvPr id="15" name="Picture 14" descr="Picture of a person installing PV mounting bracket flashing while wearing work gloves to protect from cuts from the sharp edges of the flashing.">
            <a:extLst>
              <a:ext uri="{FF2B5EF4-FFF2-40B4-BE49-F238E27FC236}">
                <a16:creationId xmlns:a16="http://schemas.microsoft.com/office/drawing/2014/main" id="{D5D10F57-CC55-44EB-9064-1093A3951C67}"/>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5048934" y="975632"/>
            <a:ext cx="1882319" cy="1575815"/>
          </a:xfrm>
          <a:prstGeom prst="rect">
            <a:avLst/>
          </a:prstGeom>
          <a:ln w="19050">
            <a:solidFill>
              <a:schemeClr val="tx1"/>
            </a:solidFill>
          </a:ln>
        </p:spPr>
      </p:pic>
      <p:pic>
        <p:nvPicPr>
          <p:cNvPr id="17" name="Picture 16" descr="Picture of a person installing a PV mounting bracket while wearing work gloves.">
            <a:extLst>
              <a:ext uri="{FF2B5EF4-FFF2-40B4-BE49-F238E27FC236}">
                <a16:creationId xmlns:a16="http://schemas.microsoft.com/office/drawing/2014/main" id="{C73852EC-7226-4433-965A-3D0144807011}"/>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6992602" y="975633"/>
            <a:ext cx="2093176" cy="1575815"/>
          </a:xfrm>
          <a:prstGeom prst="rect">
            <a:avLst/>
          </a:prstGeom>
          <a:ln w="19050">
            <a:solidFill>
              <a:schemeClr val="tx1"/>
            </a:solidFill>
          </a:ln>
        </p:spPr>
      </p:pic>
    </p:spTree>
    <p:extLst>
      <p:ext uri="{BB962C8B-B14F-4D97-AF65-F5344CB8AC3E}">
        <p14:creationId xmlns:p14="http://schemas.microsoft.com/office/powerpoint/2010/main" val="597117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Never Walk Backwards on a Roof</a:t>
            </a:r>
          </a:p>
        </p:txBody>
      </p:sp>
      <p:pic>
        <p:nvPicPr>
          <p:cNvPr id="4" name="Content Placeholder 3" descr="Picture of a person walking backwards on a sloped roof while measuring PV racking. There is a red anti sign over the picture indicating that it is never safe to walk backwards on a roof."/>
          <p:cNvPicPr>
            <a:picLocks noGrp="1" noChangeAspect="1"/>
          </p:cNvPicPr>
          <p:nvPr>
            <p:ph idx="4294967295"/>
          </p:nvPr>
        </p:nvPicPr>
        <p:blipFill>
          <a:blip r:embed="rId3" cstate="email">
            <a:extLst>
              <a:ext uri="{28A0092B-C50C-407E-A947-70E740481C1C}">
                <a14:useLocalDpi xmlns:a14="http://schemas.microsoft.com/office/drawing/2010/main"/>
              </a:ext>
            </a:extLst>
          </a:blip>
          <a:stretch>
            <a:fillRect/>
          </a:stretch>
        </p:blipFill>
        <p:spPr>
          <a:xfrm>
            <a:off x="1363662" y="1115735"/>
            <a:ext cx="6416675" cy="4278313"/>
          </a:xfrm>
          <a:ln w="19050">
            <a:solidFill>
              <a:schemeClr val="tx1"/>
            </a:solidFill>
          </a:ln>
        </p:spPr>
      </p:pic>
      <p:sp>
        <p:nvSpPr>
          <p:cNvPr id="8" name="Content Placeholder 5"/>
          <p:cNvSpPr txBox="1">
            <a:spLocks/>
          </p:cNvSpPr>
          <p:nvPr/>
        </p:nvSpPr>
        <p:spPr>
          <a:xfrm>
            <a:off x="247974" y="5573872"/>
            <a:ext cx="8679050" cy="908786"/>
          </a:xfrm>
          <a:prstGeom prst="rect">
            <a:avLst/>
          </a:prstGeom>
        </p:spPr>
        <p:txBody>
          <a:bodyPr vert="horz" lIns="91440" tIns="45720" rIns="91440" bIns="45720" rtlCol="0">
            <a:noAutofit/>
          </a:bodyPr>
          <a:lstStyle>
            <a:lvl1pPr marL="456565" indent="-457200" algn="l" rtl="0" eaLnBrk="1" fontAlgn="base" hangingPunct="1">
              <a:spcBef>
                <a:spcPts val="600"/>
              </a:spcBef>
              <a:spcAft>
                <a:spcPct val="0"/>
              </a:spcAft>
              <a:buFont typeface="ZapfDingbatsITC" charset="0"/>
              <a:buChar char="✸"/>
              <a:tabLst/>
              <a:defRPr sz="3200" kern="1200">
                <a:solidFill>
                  <a:schemeClr val="tx1"/>
                </a:solidFill>
                <a:latin typeface="Tahoma" charset="0"/>
                <a:ea typeface="Tahoma" charset="0"/>
                <a:cs typeface="Tahoma" charset="0"/>
              </a:defRPr>
            </a:lvl1pPr>
            <a:lvl2pPr marL="731520" indent="-365760" algn="l" rtl="0" eaLnBrk="1" fontAlgn="base" hangingPunct="1">
              <a:spcBef>
                <a:spcPts val="600"/>
              </a:spcBef>
              <a:spcAft>
                <a:spcPct val="0"/>
              </a:spcAft>
              <a:buClr>
                <a:srgbClr val="317840"/>
              </a:buClr>
              <a:buFont typeface="ZapfDingbatsITC" charset="0"/>
              <a:buChar char="✧"/>
              <a:defRPr sz="2800" kern="1200">
                <a:solidFill>
                  <a:schemeClr val="tx1"/>
                </a:solidFill>
                <a:latin typeface="Tahoma" charset="0"/>
                <a:ea typeface="Tahoma" charset="0"/>
                <a:cs typeface="Tahoma" charset="0"/>
              </a:defRPr>
            </a:lvl2pPr>
            <a:lvl3pPr marL="914400" indent="-274320" algn="l" rtl="0" eaLnBrk="1" fontAlgn="base" hangingPunct="1">
              <a:spcBef>
                <a:spcPts val="600"/>
              </a:spcBef>
              <a:spcAft>
                <a:spcPct val="0"/>
              </a:spcAft>
              <a:buFont typeface="Arial" charset="0"/>
              <a:buChar char="•"/>
              <a:defRPr sz="2400" kern="1200">
                <a:solidFill>
                  <a:schemeClr val="tx1"/>
                </a:solidFill>
                <a:latin typeface="Tahoma" charset="0"/>
                <a:ea typeface="Tahoma" charset="0"/>
                <a:cs typeface="Tahoma" charset="0"/>
              </a:defRPr>
            </a:lvl3pPr>
            <a:lvl4pPr marL="1597025" indent="-225425" algn="l" rtl="0" eaLnBrk="1" fontAlgn="base" hangingPunct="1">
              <a:spcBef>
                <a:spcPct val="20000"/>
              </a:spcBef>
              <a:spcAft>
                <a:spcPct val="0"/>
              </a:spcAft>
              <a:buFont typeface="Arial" charset="0"/>
              <a:buChar char="–"/>
              <a:defRPr sz="2000" kern="1200">
                <a:solidFill>
                  <a:schemeClr val="tx1"/>
                </a:solidFill>
                <a:latin typeface="Tahoma" charset="0"/>
                <a:ea typeface="Tahoma" charset="0"/>
                <a:cs typeface="Tahoma" charset="0"/>
              </a:defRPr>
            </a:lvl4pPr>
            <a:lvl5pPr marL="2054225" indent="-225425" algn="l" rtl="0" eaLnBrk="1" fontAlgn="base" hangingPunct="1">
              <a:spcBef>
                <a:spcPct val="20000"/>
              </a:spcBef>
              <a:spcAft>
                <a:spcPct val="0"/>
              </a:spcAft>
              <a:buFont typeface="Arial" charset="0"/>
              <a:buChar char="»"/>
              <a:defRPr sz="2000" kern="1200">
                <a:solidFill>
                  <a:schemeClr val="tx1"/>
                </a:solidFill>
                <a:latin typeface="Tahoma" charset="0"/>
                <a:ea typeface="Tahoma" charset="0"/>
                <a:cs typeface="Tahoma" charset="0"/>
              </a:defRPr>
            </a:lvl5pPr>
            <a:lvl6pPr marL="2513718"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758"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797"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837"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a:t>Installer is walking backwards and not roped in!</a:t>
            </a:r>
            <a:endParaRPr lang="en-US" sz="2000" dirty="0"/>
          </a:p>
        </p:txBody>
      </p:sp>
      <p:sp>
        <p:nvSpPr>
          <p:cNvPr id="6" name="AutoShape 5" descr="Picture of a person walking backwards on a sloped roof while measuring PV racking. There is a red anti sign over the picture indicating that it is never safe to walk backwards on a roof.">
            <a:extLst>
              <a:ext uri="{FF2B5EF4-FFF2-40B4-BE49-F238E27FC236}">
                <a16:creationId xmlns:a16="http://schemas.microsoft.com/office/drawing/2014/main" id="{325845B9-346B-6942-8A8A-160D9AF32E77}"/>
              </a:ext>
            </a:extLst>
          </p:cNvPr>
          <p:cNvSpPr>
            <a:spLocks noChangeArrowheads="1"/>
          </p:cNvSpPr>
          <p:nvPr/>
        </p:nvSpPr>
        <p:spPr bwMode="auto">
          <a:xfrm>
            <a:off x="2896316" y="1737360"/>
            <a:ext cx="3382366" cy="3383280"/>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lnTo>
                  <a:pt x="17401" y="15493"/>
                </a:lnTo>
                <a:close/>
                <a:moveTo>
                  <a:pt x="4198" y="6106"/>
                </a:moveTo>
                <a:cubicBezTo>
                  <a:pt x="3223" y="7477"/>
                  <a:pt x="2700" y="9117"/>
                  <a:pt x="2700" y="10799"/>
                </a:cubicBezTo>
                <a:cubicBezTo>
                  <a:pt x="2700" y="15273"/>
                  <a:pt x="6326" y="18900"/>
                  <a:pt x="10800" y="18900"/>
                </a:cubicBezTo>
                <a:cubicBezTo>
                  <a:pt x="12482" y="18900"/>
                  <a:pt x="14122" y="18376"/>
                  <a:pt x="15493" y="17401"/>
                </a:cubicBezTo>
                <a:lnTo>
                  <a:pt x="4198" y="6106"/>
                </a:lnTo>
                <a:close/>
              </a:path>
            </a:pathLst>
          </a:custGeom>
          <a:solidFill>
            <a:srgbClr val="FF0000">
              <a:alpha val="39999"/>
            </a:srgbClr>
          </a:solidFill>
          <a:ln w="9525" cap="rnd">
            <a:solidFill>
              <a:srgbClr val="000000"/>
            </a:solidFill>
            <a:prstDash val="sysDot"/>
            <a:miter lim="800000"/>
            <a:headEnd/>
            <a:tailEnd/>
          </a:ln>
        </p:spPr>
        <p:txBody>
          <a:bodyPr wrap="none" anchor="ctr"/>
          <a:lstStyle/>
          <a:p>
            <a:endParaRPr lang="en-US"/>
          </a:p>
        </p:txBody>
      </p:sp>
    </p:spTree>
    <p:extLst>
      <p:ext uri="{BB962C8B-B14F-4D97-AF65-F5344CB8AC3E}">
        <p14:creationId xmlns:p14="http://schemas.microsoft.com/office/powerpoint/2010/main" val="10524898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C5F34-FF88-4B86-B722-6F6EB4D7ADDC}"/>
              </a:ext>
            </a:extLst>
          </p:cNvPr>
          <p:cNvSpPr>
            <a:spLocks noGrp="1"/>
          </p:cNvSpPr>
          <p:nvPr>
            <p:ph type="title"/>
          </p:nvPr>
        </p:nvSpPr>
        <p:spPr/>
        <p:txBody>
          <a:bodyPr/>
          <a:lstStyle/>
          <a:p>
            <a:r>
              <a:rPr lang="en-US" sz="3200" dirty="0"/>
              <a:t>Mounting Types NOT Covered                       in this Presentation</a:t>
            </a:r>
          </a:p>
        </p:txBody>
      </p:sp>
      <p:sp>
        <p:nvSpPr>
          <p:cNvPr id="3" name="Content Placeholder 2">
            <a:extLst>
              <a:ext uri="{FF2B5EF4-FFF2-40B4-BE49-F238E27FC236}">
                <a16:creationId xmlns:a16="http://schemas.microsoft.com/office/drawing/2014/main" id="{D254525F-11EE-499D-9F65-872F4F55F79D}"/>
              </a:ext>
            </a:extLst>
          </p:cNvPr>
          <p:cNvSpPr>
            <a:spLocks noGrp="1"/>
          </p:cNvSpPr>
          <p:nvPr>
            <p:ph idx="4294967295"/>
          </p:nvPr>
        </p:nvSpPr>
        <p:spPr>
          <a:xfrm>
            <a:off x="0" y="1009650"/>
            <a:ext cx="8728075" cy="1290638"/>
          </a:xfrm>
        </p:spPr>
        <p:txBody>
          <a:bodyPr/>
          <a:lstStyle/>
          <a:p>
            <a:pPr>
              <a:spcAft>
                <a:spcPts val="600"/>
              </a:spcAft>
            </a:pPr>
            <a:r>
              <a:rPr lang="en-US" dirty="0"/>
              <a:t>Carports, ground mounts, pole mounts</a:t>
            </a:r>
          </a:p>
          <a:p>
            <a:pPr>
              <a:spcAft>
                <a:spcPts val="600"/>
              </a:spcAft>
            </a:pPr>
            <a:r>
              <a:rPr lang="en-US" dirty="0"/>
              <a:t>Many hazards exist, seek additional training!</a:t>
            </a:r>
          </a:p>
        </p:txBody>
      </p:sp>
      <p:pic>
        <p:nvPicPr>
          <p:cNvPr id="4" name="Picture 4" descr="Picture of a ground mounted PV system under construction which is not covered in this presentation.">
            <a:extLst>
              <a:ext uri="{FF2B5EF4-FFF2-40B4-BE49-F238E27FC236}">
                <a16:creationId xmlns:a16="http://schemas.microsoft.com/office/drawing/2014/main" id="{D4620AD3-4093-2744-975C-6FEC058E327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46222" y="2474730"/>
            <a:ext cx="6223961" cy="3500977"/>
          </a:xfrm>
          <a:prstGeom prst="rect">
            <a:avLst/>
          </a:prstGeom>
          <a:ln w="19050">
            <a:solidFill>
              <a:schemeClr val="tx1"/>
            </a:solidFill>
          </a:ln>
        </p:spPr>
      </p:pic>
    </p:spTree>
    <p:extLst>
      <p:ext uri="{BB962C8B-B14F-4D97-AF65-F5344CB8AC3E}">
        <p14:creationId xmlns:p14="http://schemas.microsoft.com/office/powerpoint/2010/main" val="4130095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C03DC-0DBA-4E1E-8DBA-5AD204816CF6}"/>
              </a:ext>
            </a:extLst>
          </p:cNvPr>
          <p:cNvSpPr>
            <a:spLocks noGrp="1"/>
          </p:cNvSpPr>
          <p:nvPr>
            <p:ph type="title"/>
          </p:nvPr>
        </p:nvSpPr>
        <p:spPr/>
        <p:txBody>
          <a:bodyPr/>
          <a:lstStyle/>
          <a:p>
            <a:r>
              <a:rPr lang="en-US" dirty="0"/>
              <a:t>Flashings and Mounts</a:t>
            </a:r>
          </a:p>
        </p:txBody>
      </p:sp>
      <p:sp>
        <p:nvSpPr>
          <p:cNvPr id="3" name="Content Placeholder 2">
            <a:extLst>
              <a:ext uri="{FF2B5EF4-FFF2-40B4-BE49-F238E27FC236}">
                <a16:creationId xmlns:a16="http://schemas.microsoft.com/office/drawing/2014/main" id="{22ECBD2C-4040-40A4-BDA9-E8161DB002F2}"/>
              </a:ext>
            </a:extLst>
          </p:cNvPr>
          <p:cNvSpPr>
            <a:spLocks noGrp="1"/>
          </p:cNvSpPr>
          <p:nvPr>
            <p:ph idx="4294967295"/>
          </p:nvPr>
        </p:nvSpPr>
        <p:spPr>
          <a:xfrm>
            <a:off x="0" y="1041400"/>
            <a:ext cx="5722938" cy="5532438"/>
          </a:xfrm>
        </p:spPr>
        <p:txBody>
          <a:bodyPr/>
          <a:lstStyle/>
          <a:p>
            <a:pPr marL="456565" lvl="1" indent="-457200">
              <a:spcAft>
                <a:spcPts val="600"/>
              </a:spcAft>
              <a:buClrTx/>
              <a:buFont typeface="ZapfDingbatsITC" charset="0"/>
              <a:buChar char="✸"/>
            </a:pPr>
            <a:r>
              <a:rPr lang="en-US" dirty="0"/>
              <a:t>Wear gloves to protect hands</a:t>
            </a:r>
          </a:p>
          <a:p>
            <a:pPr lvl="1">
              <a:spcAft>
                <a:spcPts val="600"/>
              </a:spcAft>
            </a:pPr>
            <a:r>
              <a:rPr lang="en-US" sz="2400" dirty="0"/>
              <a:t>Flashings have sharp edges</a:t>
            </a:r>
          </a:p>
          <a:p>
            <a:pPr lvl="1">
              <a:spcAft>
                <a:spcPts val="600"/>
              </a:spcAft>
            </a:pPr>
            <a:r>
              <a:rPr lang="en-US" sz="2400" dirty="0"/>
              <a:t>Caution using utility knife blades </a:t>
            </a:r>
          </a:p>
          <a:p>
            <a:pPr>
              <a:spcAft>
                <a:spcPts val="600"/>
              </a:spcAft>
            </a:pPr>
            <a:r>
              <a:rPr lang="en-US" sz="2800" dirty="0"/>
              <a:t>Be aware of roof sealant</a:t>
            </a:r>
          </a:p>
          <a:p>
            <a:pPr lvl="1">
              <a:spcAft>
                <a:spcPts val="600"/>
              </a:spcAft>
            </a:pPr>
            <a:r>
              <a:rPr lang="en-US" sz="2400" dirty="0"/>
              <a:t>Avoid contact with lifelines &amp; harnesses</a:t>
            </a:r>
          </a:p>
          <a:p>
            <a:pPr>
              <a:spcAft>
                <a:spcPts val="600"/>
              </a:spcAft>
            </a:pPr>
            <a:r>
              <a:rPr lang="en-US" sz="2800" dirty="0"/>
              <a:t>Don’t leave flashings unsecured</a:t>
            </a:r>
            <a:endParaRPr lang="en-US" sz="2000" dirty="0"/>
          </a:p>
          <a:p>
            <a:pPr>
              <a:spcAft>
                <a:spcPts val="600"/>
              </a:spcAft>
            </a:pPr>
            <a:r>
              <a:rPr lang="en-US" sz="2800" dirty="0"/>
              <a:t>Drills may twist, be prepared</a:t>
            </a:r>
          </a:p>
          <a:p>
            <a:pPr lvl="1">
              <a:spcAft>
                <a:spcPts val="600"/>
              </a:spcAft>
            </a:pPr>
            <a:r>
              <a:rPr lang="en-US" sz="2400" dirty="0"/>
              <a:t>Safely position body to avoid caught in-between, overexertion, fall hazards</a:t>
            </a:r>
          </a:p>
        </p:txBody>
      </p:sp>
      <p:pic>
        <p:nvPicPr>
          <p:cNvPr id="6" name="Picture 5" descr="Picture of a person holding a flashing for a PV mounting bracket while wearing work gloves. The edges of flashing can be very sharp."/>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96387" y="1158268"/>
            <a:ext cx="3114399" cy="2076266"/>
          </a:xfrm>
          <a:prstGeom prst="rect">
            <a:avLst/>
          </a:prstGeom>
          <a:ln w="19050">
            <a:solidFill>
              <a:schemeClr val="tx1"/>
            </a:solidFill>
          </a:ln>
        </p:spPr>
      </p:pic>
      <p:grpSp>
        <p:nvGrpSpPr>
          <p:cNvPr id="4" name="Group 3" descr="Picture of a flashing laying loose on a roof. This photo has a red anti sign over it to indicate that loose flashing can be a trip or slip hazard.">
            <a:extLst>
              <a:ext uri="{FF2B5EF4-FFF2-40B4-BE49-F238E27FC236}">
                <a16:creationId xmlns:a16="http://schemas.microsoft.com/office/drawing/2014/main" id="{22EDE6B7-F13A-4DDF-88F8-902DCA62301A}"/>
              </a:ext>
            </a:extLst>
          </p:cNvPr>
          <p:cNvGrpSpPr/>
          <p:nvPr/>
        </p:nvGrpSpPr>
        <p:grpSpPr>
          <a:xfrm>
            <a:off x="5796387" y="3379138"/>
            <a:ext cx="3114399" cy="2076265"/>
            <a:chOff x="5796387" y="3379138"/>
            <a:chExt cx="3114399" cy="2076265"/>
          </a:xfrm>
        </p:grpSpPr>
        <p:pic>
          <p:nvPicPr>
            <p:cNvPr id="8" name="Picture 7" descr="Picture of a flashing laying loose on a roof. This photo has a red anti sign over it to indicate that loose flashing can be a trip or slip hazard."/>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796387" y="3379138"/>
              <a:ext cx="3114399" cy="2076265"/>
            </a:xfrm>
            <a:prstGeom prst="rect">
              <a:avLst/>
            </a:prstGeom>
            <a:ln w="19050">
              <a:solidFill>
                <a:schemeClr val="tx1"/>
              </a:solidFill>
            </a:ln>
          </p:spPr>
        </p:pic>
        <p:sp>
          <p:nvSpPr>
            <p:cNvPr id="9" name="AutoShape 5">
              <a:extLst>
                <a:ext uri="{FF2B5EF4-FFF2-40B4-BE49-F238E27FC236}">
                  <a16:creationId xmlns:a16="http://schemas.microsoft.com/office/drawing/2014/main" id="{325845B9-346B-6942-8A8A-160D9AF32E77}"/>
                </a:ext>
              </a:extLst>
            </p:cNvPr>
            <p:cNvSpPr>
              <a:spLocks noChangeArrowheads="1"/>
            </p:cNvSpPr>
            <p:nvPr/>
          </p:nvSpPr>
          <p:spPr bwMode="auto">
            <a:xfrm>
              <a:off x="6347746" y="3411430"/>
              <a:ext cx="2011680" cy="2011680"/>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lnTo>
                    <a:pt x="17401" y="15493"/>
                  </a:lnTo>
                  <a:close/>
                  <a:moveTo>
                    <a:pt x="4198" y="6106"/>
                  </a:moveTo>
                  <a:cubicBezTo>
                    <a:pt x="3223" y="7477"/>
                    <a:pt x="2700" y="9117"/>
                    <a:pt x="2700" y="10799"/>
                  </a:cubicBezTo>
                  <a:cubicBezTo>
                    <a:pt x="2700" y="15273"/>
                    <a:pt x="6326" y="18900"/>
                    <a:pt x="10800" y="18900"/>
                  </a:cubicBezTo>
                  <a:cubicBezTo>
                    <a:pt x="12482" y="18900"/>
                    <a:pt x="14122" y="18376"/>
                    <a:pt x="15493" y="17401"/>
                  </a:cubicBezTo>
                  <a:lnTo>
                    <a:pt x="4198" y="6106"/>
                  </a:lnTo>
                  <a:close/>
                </a:path>
              </a:pathLst>
            </a:custGeom>
            <a:solidFill>
              <a:srgbClr val="FF0000">
                <a:alpha val="39999"/>
              </a:srgbClr>
            </a:solidFill>
            <a:ln w="9525" cap="rnd">
              <a:solidFill>
                <a:srgbClr val="000000"/>
              </a:solidFill>
              <a:prstDash val="sysDot"/>
              <a:miter lim="800000"/>
              <a:headEnd/>
              <a:tailEnd/>
            </a:ln>
          </p:spPr>
          <p:txBody>
            <a:bodyPr wrap="none" anchor="ctr"/>
            <a:lstStyle/>
            <a:p>
              <a:endParaRPr lang="en-US"/>
            </a:p>
          </p:txBody>
        </p:sp>
      </p:grpSp>
    </p:spTree>
    <p:extLst>
      <p:ext uri="{BB962C8B-B14F-4D97-AF65-F5344CB8AC3E}">
        <p14:creationId xmlns:p14="http://schemas.microsoft.com/office/powerpoint/2010/main" val="2680848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F9662-3DDE-4B97-AC4C-9830A16F9A40}"/>
              </a:ext>
            </a:extLst>
          </p:cNvPr>
          <p:cNvSpPr>
            <a:spLocks noGrp="1"/>
          </p:cNvSpPr>
          <p:nvPr>
            <p:ph type="title"/>
          </p:nvPr>
        </p:nvSpPr>
        <p:spPr/>
        <p:txBody>
          <a:bodyPr/>
          <a:lstStyle/>
          <a:p>
            <a:r>
              <a:rPr lang="en-US" dirty="0"/>
              <a:t>Mounting on Tile Roofs</a:t>
            </a:r>
          </a:p>
        </p:txBody>
      </p:sp>
      <p:sp>
        <p:nvSpPr>
          <p:cNvPr id="3" name="Content Placeholder 2">
            <a:extLst>
              <a:ext uri="{FF2B5EF4-FFF2-40B4-BE49-F238E27FC236}">
                <a16:creationId xmlns:a16="http://schemas.microsoft.com/office/drawing/2014/main" id="{18B0FEC0-D285-4ECB-B633-9DC3ABA88F0D}"/>
              </a:ext>
            </a:extLst>
          </p:cNvPr>
          <p:cNvSpPr>
            <a:spLocks noGrp="1"/>
          </p:cNvSpPr>
          <p:nvPr>
            <p:ph idx="1"/>
          </p:nvPr>
        </p:nvSpPr>
        <p:spPr>
          <a:xfrm>
            <a:off x="117176" y="1017117"/>
            <a:ext cx="8823624" cy="5740299"/>
          </a:xfrm>
          <a:solidFill>
            <a:schemeClr val="bg1"/>
          </a:solidFill>
        </p:spPr>
        <p:txBody>
          <a:bodyPr>
            <a:normAutofit/>
          </a:bodyPr>
          <a:lstStyle/>
          <a:p>
            <a:r>
              <a:rPr lang="en-US" sz="2800" dirty="0"/>
              <a:t>Tile cutting exposes workers to hazards</a:t>
            </a:r>
          </a:p>
          <a:p>
            <a:pPr lvl="1"/>
            <a:r>
              <a:rPr lang="en-US" sz="2400" dirty="0"/>
              <a:t>Silica dust</a:t>
            </a:r>
          </a:p>
          <a:p>
            <a:pPr lvl="2"/>
            <a:r>
              <a:rPr lang="en-US" sz="2200" dirty="0"/>
              <a:t>Wet grinding / cutting</a:t>
            </a:r>
          </a:p>
          <a:p>
            <a:pPr lvl="2"/>
            <a:r>
              <a:rPr lang="en-US" sz="2200" dirty="0"/>
              <a:t>Vacuum collection</a:t>
            </a:r>
          </a:p>
          <a:p>
            <a:pPr lvl="1"/>
            <a:r>
              <a:rPr lang="en-US" sz="2400" dirty="0"/>
              <a:t>Saw / grinder blades</a:t>
            </a:r>
          </a:p>
          <a:p>
            <a:pPr lvl="2"/>
            <a:r>
              <a:rPr lang="en-US" sz="2200" dirty="0"/>
              <a:t>Keep fingers away!</a:t>
            </a:r>
          </a:p>
          <a:p>
            <a:pPr lvl="1">
              <a:spcAft>
                <a:spcPts val="600"/>
              </a:spcAft>
            </a:pPr>
            <a:r>
              <a:rPr lang="en-US" sz="2400" dirty="0"/>
              <a:t>Electrical cords</a:t>
            </a:r>
          </a:p>
          <a:p>
            <a:r>
              <a:rPr lang="en-US" sz="2800" dirty="0"/>
              <a:t>Wear proper PPE</a:t>
            </a:r>
          </a:p>
          <a:p>
            <a:pPr lvl="1"/>
            <a:r>
              <a:rPr lang="en-US" sz="2400" dirty="0"/>
              <a:t>Respirator</a:t>
            </a:r>
          </a:p>
          <a:p>
            <a:pPr lvl="1"/>
            <a:r>
              <a:rPr lang="en-US" sz="2400" dirty="0"/>
              <a:t>Gloves</a:t>
            </a:r>
          </a:p>
          <a:p>
            <a:pPr lvl="1">
              <a:spcAft>
                <a:spcPts val="600"/>
              </a:spcAft>
            </a:pPr>
            <a:r>
              <a:rPr lang="en-US" sz="2400" dirty="0"/>
              <a:t>Eye and ear protection</a:t>
            </a:r>
          </a:p>
          <a:p>
            <a:r>
              <a:rPr lang="en-US" sz="2800" dirty="0"/>
              <a:t>Wet cutting; cut tiles on ground when possible</a:t>
            </a:r>
          </a:p>
          <a:p>
            <a:endParaRPr lang="en-US" dirty="0"/>
          </a:p>
        </p:txBody>
      </p:sp>
      <p:pic>
        <p:nvPicPr>
          <p:cNvPr id="6" name="Picture 5" descr="Picture of a close up of a person using an angle grinder to cut a hole in a tile shingle."/>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60987" y="1727116"/>
            <a:ext cx="3122613" cy="2029699"/>
          </a:xfrm>
          <a:prstGeom prst="rect">
            <a:avLst/>
          </a:prstGeom>
          <a:ln w="19050">
            <a:solidFill>
              <a:schemeClr val="tx1"/>
            </a:solidFill>
          </a:ln>
        </p:spPr>
      </p:pic>
      <p:sp>
        <p:nvSpPr>
          <p:cNvPr id="7" name="TextBox 6">
            <a:extLst>
              <a:ext uri="{FF2B5EF4-FFF2-40B4-BE49-F238E27FC236}">
                <a16:creationId xmlns:a16="http://schemas.microsoft.com/office/drawing/2014/main" id="{DCCA038F-5F1D-43E7-A0E5-DD3C75D2B1AF}"/>
              </a:ext>
            </a:extLst>
          </p:cNvPr>
          <p:cNvSpPr txBox="1"/>
          <p:nvPr/>
        </p:nvSpPr>
        <p:spPr>
          <a:xfrm>
            <a:off x="5288559" y="3522790"/>
            <a:ext cx="1827295" cy="276999"/>
          </a:xfrm>
          <a:prstGeom prst="rect">
            <a:avLst/>
          </a:prstGeom>
          <a:noFill/>
        </p:spPr>
        <p:txBody>
          <a:bodyPr wrap="none" rtlCol="0">
            <a:spAutoFit/>
          </a:bodyPr>
          <a:lstStyle/>
          <a:p>
            <a:r>
              <a:rPr lang="en-US" sz="1200" i="1" dirty="0">
                <a:latin typeface="Tahoma"/>
                <a:cs typeface="Tahoma"/>
              </a:rPr>
              <a:t>Source: Quick Mount PV</a:t>
            </a:r>
          </a:p>
        </p:txBody>
      </p:sp>
      <p:pic>
        <p:nvPicPr>
          <p:cNvPr id="5" name="Picture 4" descr="Picture of a person using an angle grinder to cut a hole through a tile shingle. They are wearing gloves, and eye and hearing protection along with a dust mask."/>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60987" y="3859531"/>
            <a:ext cx="3122613" cy="2041038"/>
          </a:xfrm>
          <a:prstGeom prst="rect">
            <a:avLst/>
          </a:prstGeom>
          <a:ln w="19050">
            <a:solidFill>
              <a:schemeClr val="tx1"/>
            </a:solidFill>
          </a:ln>
        </p:spPr>
      </p:pic>
      <p:sp>
        <p:nvSpPr>
          <p:cNvPr id="4" name="TextBox 3">
            <a:extLst>
              <a:ext uri="{FF2B5EF4-FFF2-40B4-BE49-F238E27FC236}">
                <a16:creationId xmlns:a16="http://schemas.microsoft.com/office/drawing/2014/main" id="{9DE01A57-0049-4808-9061-C354C7ED5ABA}"/>
              </a:ext>
            </a:extLst>
          </p:cNvPr>
          <p:cNvSpPr txBox="1"/>
          <p:nvPr/>
        </p:nvSpPr>
        <p:spPr>
          <a:xfrm>
            <a:off x="5288559" y="5662916"/>
            <a:ext cx="1827295" cy="276999"/>
          </a:xfrm>
          <a:prstGeom prst="rect">
            <a:avLst/>
          </a:prstGeom>
          <a:noFill/>
        </p:spPr>
        <p:txBody>
          <a:bodyPr wrap="none" rtlCol="0">
            <a:spAutoFit/>
          </a:bodyPr>
          <a:lstStyle/>
          <a:p>
            <a:r>
              <a:rPr lang="en-US" sz="1200" i="1" dirty="0">
                <a:latin typeface="Tahoma"/>
                <a:cs typeface="Tahoma"/>
              </a:rPr>
              <a:t>Source: Quick Mount PV</a:t>
            </a:r>
          </a:p>
        </p:txBody>
      </p:sp>
    </p:spTree>
    <p:extLst>
      <p:ext uri="{BB962C8B-B14F-4D97-AF65-F5344CB8AC3E}">
        <p14:creationId xmlns:p14="http://schemas.microsoft.com/office/powerpoint/2010/main" val="3879660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0" end="1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585DA-91C7-46A3-B138-480586DB7404}"/>
              </a:ext>
            </a:extLst>
          </p:cNvPr>
          <p:cNvSpPr>
            <a:spLocks noGrp="1"/>
          </p:cNvSpPr>
          <p:nvPr>
            <p:ph type="title"/>
          </p:nvPr>
        </p:nvSpPr>
        <p:spPr/>
        <p:txBody>
          <a:bodyPr>
            <a:normAutofit/>
          </a:bodyPr>
          <a:lstStyle/>
          <a:p>
            <a:r>
              <a:rPr lang="en-US" dirty="0"/>
              <a:t>Hazards Working with Rails</a:t>
            </a:r>
          </a:p>
        </p:txBody>
      </p:sp>
      <p:sp>
        <p:nvSpPr>
          <p:cNvPr id="3" name="Content Placeholder 2">
            <a:extLst>
              <a:ext uri="{FF2B5EF4-FFF2-40B4-BE49-F238E27FC236}">
                <a16:creationId xmlns:a16="http://schemas.microsoft.com/office/drawing/2014/main" id="{E3330CC0-20A1-40DB-BDBA-13E60BFF7000}"/>
              </a:ext>
            </a:extLst>
          </p:cNvPr>
          <p:cNvSpPr>
            <a:spLocks noGrp="1"/>
          </p:cNvSpPr>
          <p:nvPr>
            <p:ph idx="4294967295"/>
          </p:nvPr>
        </p:nvSpPr>
        <p:spPr>
          <a:xfrm>
            <a:off x="139700" y="1001947"/>
            <a:ext cx="5594673" cy="5532437"/>
          </a:xfrm>
        </p:spPr>
        <p:txBody>
          <a:bodyPr/>
          <a:lstStyle/>
          <a:p>
            <a:pPr marL="456565" lvl="1" indent="-457200">
              <a:spcAft>
                <a:spcPts val="600"/>
              </a:spcAft>
              <a:buClrTx/>
              <a:buFont typeface="ZapfDingbatsITC" charset="0"/>
              <a:buChar char="✸"/>
            </a:pPr>
            <a:r>
              <a:rPr lang="en-US" dirty="0"/>
              <a:t>Rails (~ 14’ - 20’) are conductive aluminum</a:t>
            </a:r>
          </a:p>
          <a:p>
            <a:pPr marL="456565" lvl="1" indent="-457200">
              <a:spcAft>
                <a:spcPts val="600"/>
              </a:spcAft>
              <a:buClrTx/>
              <a:buFont typeface="ZapfDingbatsITC" charset="0"/>
              <a:buChar char="✸"/>
            </a:pPr>
            <a:r>
              <a:rPr lang="en-US" dirty="0"/>
              <a:t>Must maintain minimum 10’ clearance from &lt; 50 kV</a:t>
            </a:r>
          </a:p>
          <a:p>
            <a:pPr lvl="1">
              <a:spcAft>
                <a:spcPts val="600"/>
              </a:spcAft>
            </a:pPr>
            <a:r>
              <a:rPr lang="en-US" sz="2400" dirty="0"/>
              <a:t>Many houses have service entrance cables near roof</a:t>
            </a:r>
          </a:p>
          <a:p>
            <a:pPr>
              <a:spcAft>
                <a:spcPts val="600"/>
              </a:spcAft>
            </a:pPr>
            <a:r>
              <a:rPr lang="en-US" sz="2800" dirty="0"/>
              <a:t>Contact between rail &amp; utility power line may cause electrocution </a:t>
            </a:r>
            <a:endParaRPr lang="en-US" sz="2400" dirty="0"/>
          </a:p>
        </p:txBody>
      </p:sp>
      <p:grpSp>
        <p:nvGrpSpPr>
          <p:cNvPr id="4" name="Group 3" descr="Picture of a person on a roof of a single story house and another on the ground. The person on the ground is handing up an aluminum PV mounting rail but they are very close to overhead utility power lines. The photo has a red anti sign over it to indicate that they are not a safe distance away from the power lines.">
            <a:extLst>
              <a:ext uri="{FF2B5EF4-FFF2-40B4-BE49-F238E27FC236}">
                <a16:creationId xmlns:a16="http://schemas.microsoft.com/office/drawing/2014/main" id="{BF2370A8-2D4D-459F-95FC-A6DB0791BAC8}"/>
              </a:ext>
            </a:extLst>
          </p:cNvPr>
          <p:cNvGrpSpPr/>
          <p:nvPr/>
        </p:nvGrpSpPr>
        <p:grpSpPr>
          <a:xfrm>
            <a:off x="5913154" y="2320524"/>
            <a:ext cx="2916024" cy="4374035"/>
            <a:chOff x="5913154" y="2320524"/>
            <a:chExt cx="2916024" cy="4374035"/>
          </a:xfrm>
        </p:grpSpPr>
        <p:pic>
          <p:nvPicPr>
            <p:cNvPr id="12" name="Picture 11" descr="Picture of a person on a roof of a single story house and another on the ground. The person on the ground is handing up an aluminum PV mounting rail but they are very close to overhead utility power lines. The photo has a red anti sign over it to indicate that they are not a safe distance away from the power line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13154" y="2320524"/>
              <a:ext cx="2916024" cy="4374035"/>
            </a:xfrm>
            <a:prstGeom prst="rect">
              <a:avLst/>
            </a:prstGeom>
            <a:ln w="19050">
              <a:solidFill>
                <a:schemeClr val="tx1"/>
              </a:solidFill>
            </a:ln>
          </p:spPr>
        </p:pic>
        <p:sp>
          <p:nvSpPr>
            <p:cNvPr id="10" name="AutoShape 5">
              <a:extLst>
                <a:ext uri="{FF2B5EF4-FFF2-40B4-BE49-F238E27FC236}">
                  <a16:creationId xmlns:a16="http://schemas.microsoft.com/office/drawing/2014/main" id="{325845B9-346B-6942-8A8A-160D9AF32E77}"/>
                </a:ext>
              </a:extLst>
            </p:cNvPr>
            <p:cNvSpPr>
              <a:spLocks noChangeArrowheads="1"/>
            </p:cNvSpPr>
            <p:nvPr/>
          </p:nvSpPr>
          <p:spPr bwMode="auto">
            <a:xfrm>
              <a:off x="6086317" y="3233776"/>
              <a:ext cx="2468880" cy="2468880"/>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lnTo>
                    <a:pt x="17401" y="15493"/>
                  </a:lnTo>
                  <a:close/>
                  <a:moveTo>
                    <a:pt x="4198" y="6106"/>
                  </a:moveTo>
                  <a:cubicBezTo>
                    <a:pt x="3223" y="7477"/>
                    <a:pt x="2700" y="9117"/>
                    <a:pt x="2700" y="10799"/>
                  </a:cubicBezTo>
                  <a:cubicBezTo>
                    <a:pt x="2700" y="15273"/>
                    <a:pt x="6326" y="18900"/>
                    <a:pt x="10800" y="18900"/>
                  </a:cubicBezTo>
                  <a:cubicBezTo>
                    <a:pt x="12482" y="18900"/>
                    <a:pt x="14122" y="18376"/>
                    <a:pt x="15493" y="17401"/>
                  </a:cubicBezTo>
                  <a:lnTo>
                    <a:pt x="4198" y="6106"/>
                  </a:lnTo>
                  <a:close/>
                </a:path>
              </a:pathLst>
            </a:custGeom>
            <a:solidFill>
              <a:srgbClr val="FF0000">
                <a:alpha val="39999"/>
              </a:srgbClr>
            </a:solidFill>
            <a:ln w="9525" cap="rnd">
              <a:solidFill>
                <a:srgbClr val="000000"/>
              </a:solidFill>
              <a:prstDash val="sysDot"/>
              <a:miter lim="800000"/>
              <a:headEnd/>
              <a:tailEnd/>
            </a:ln>
          </p:spPr>
          <p:txBody>
            <a:bodyPr wrap="none" anchor="ctr"/>
            <a:lstStyle/>
            <a:p>
              <a:endParaRPr lang="en-US"/>
            </a:p>
          </p:txBody>
        </p:sp>
      </p:grpSp>
      <p:pic>
        <p:nvPicPr>
          <p:cNvPr id="5" name="Picture 4" descr="Close up picture of overhead power lines going to a residential buildi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664857" y="1069384"/>
            <a:ext cx="2564503" cy="1789360"/>
          </a:xfrm>
          <a:prstGeom prst="rect">
            <a:avLst/>
          </a:prstGeom>
          <a:ln w="19050">
            <a:solidFill>
              <a:schemeClr val="tx1"/>
            </a:solidFill>
          </a:ln>
        </p:spPr>
      </p:pic>
      <p:cxnSp>
        <p:nvCxnSpPr>
          <p:cNvPr id="13" name="Straight Arrow Connector 12" descr="Arrow indicating that the aluminum rail is too close to the overhead power lines and the person on the roof isn't wearing fall protection equipment.">
            <a:extLst>
              <a:ext uri="{FF2B5EF4-FFF2-40B4-BE49-F238E27FC236}">
                <a16:creationId xmlns:a16="http://schemas.microsoft.com/office/drawing/2014/main" id="{CA59D1E2-47AB-4DF6-8B4F-F0E851FA0CE2}"/>
              </a:ext>
            </a:extLst>
          </p:cNvPr>
          <p:cNvCxnSpPr>
            <a:cxnSpLocks/>
          </p:cNvCxnSpPr>
          <p:nvPr/>
        </p:nvCxnSpPr>
        <p:spPr>
          <a:xfrm flipV="1">
            <a:off x="5604095" y="4501693"/>
            <a:ext cx="482222" cy="921333"/>
          </a:xfrm>
          <a:prstGeom prst="straightConnector1">
            <a:avLst/>
          </a:prstGeom>
          <a:ln w="69850">
            <a:solidFill>
              <a:srgbClr val="FFD42A"/>
            </a:solidFill>
            <a:tailEnd type="triangle"/>
          </a:ln>
          <a:effectLst>
            <a:glow rad="38100">
              <a:schemeClr val="tx1"/>
            </a:glow>
          </a:effectLst>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089974" y="5280053"/>
            <a:ext cx="2582223" cy="1323439"/>
          </a:xfrm>
          <a:prstGeom prst="rect">
            <a:avLst/>
          </a:prstGeom>
          <a:solidFill>
            <a:srgbClr val="FFD42A"/>
          </a:solidFill>
          <a:ln w="19050">
            <a:solidFill>
              <a:schemeClr val="tx1"/>
            </a:solidFill>
          </a:ln>
        </p:spPr>
        <p:txBody>
          <a:bodyPr wrap="square" rtlCol="0">
            <a:spAutoFit/>
          </a:bodyPr>
          <a:lstStyle>
            <a:defPPr>
              <a:defRPr lang="en-US"/>
            </a:defPPr>
            <a:lvl1pPr algn="ctr">
              <a:defRPr sz="2000">
                <a:latin typeface="Tahoma"/>
                <a:cs typeface="Tahoma"/>
              </a:defRPr>
            </a:lvl1pPr>
          </a:lstStyle>
          <a:p>
            <a:r>
              <a:rPr lang="en-US" dirty="0"/>
              <a:t>Electrical hazard AND person on roof not wearing </a:t>
            </a:r>
            <a:r>
              <a:rPr lang="en-US"/>
              <a:t>fall protection!</a:t>
            </a:r>
            <a:endParaRPr lang="en-US" dirty="0"/>
          </a:p>
        </p:txBody>
      </p:sp>
    </p:spTree>
    <p:extLst>
      <p:ext uri="{BB962C8B-B14F-4D97-AF65-F5344CB8AC3E}">
        <p14:creationId xmlns:p14="http://schemas.microsoft.com/office/powerpoint/2010/main" val="2485557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Solar Installation </a:t>
            </a:r>
            <a:r>
              <a:rPr lang="en-US" dirty="0">
                <a:ln w="19050">
                  <a:solidFill>
                    <a:schemeClr val="tx1"/>
                  </a:solidFill>
                </a:ln>
                <a:solidFill>
                  <a:srgbClr val="FF0000"/>
                </a:solidFill>
              </a:rPr>
              <a:t>Fatality</a:t>
            </a:r>
            <a:endParaRPr lang="en-US" dirty="0">
              <a:solidFill>
                <a:srgbClr val="FF0000"/>
              </a:solidFill>
            </a:endParaRPr>
          </a:p>
        </p:txBody>
      </p:sp>
      <p:sp>
        <p:nvSpPr>
          <p:cNvPr id="11" name="TextBox 10"/>
          <p:cNvSpPr txBox="1"/>
          <p:nvPr/>
        </p:nvSpPr>
        <p:spPr>
          <a:xfrm>
            <a:off x="1" y="1059179"/>
            <a:ext cx="9143998" cy="830997"/>
          </a:xfrm>
          <a:prstGeom prst="rect">
            <a:avLst/>
          </a:prstGeom>
          <a:noFill/>
        </p:spPr>
        <p:txBody>
          <a:bodyPr wrap="square" rtlCol="0">
            <a:spAutoFit/>
          </a:bodyPr>
          <a:lstStyle/>
          <a:p>
            <a:pPr algn="ctr"/>
            <a:r>
              <a:rPr lang="en-US" dirty="0">
                <a:latin typeface="Tahoma"/>
                <a:cs typeface="Tahoma"/>
              </a:rPr>
              <a:t>A solar installer was electrocuted &amp; fell off a scaffold to his death after a 20-foot mounting rail contacted a high voltage power line</a:t>
            </a:r>
          </a:p>
        </p:txBody>
      </p:sp>
      <p:pic>
        <p:nvPicPr>
          <p:cNvPr id="7" name="Picture 6" descr="Screen Clipping">
            <a:extLst>
              <a:ext uri="{FF2B5EF4-FFF2-40B4-BE49-F238E27FC236}">
                <a16:creationId xmlns:a16="http://schemas.microsoft.com/office/drawing/2014/main" id="{A90BA46D-AC53-46DD-9658-6F7BCA4E811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833880" y="2198548"/>
            <a:ext cx="5283200" cy="3862395"/>
          </a:xfrm>
          <a:prstGeom prst="rect">
            <a:avLst/>
          </a:prstGeom>
          <a:ln w="19050">
            <a:solidFill>
              <a:schemeClr val="tx1"/>
            </a:solidFill>
          </a:ln>
        </p:spPr>
      </p:pic>
      <p:sp>
        <p:nvSpPr>
          <p:cNvPr id="3" name="Rectangle 2"/>
          <p:cNvSpPr/>
          <p:nvPr/>
        </p:nvSpPr>
        <p:spPr>
          <a:xfrm>
            <a:off x="1833880" y="6060943"/>
            <a:ext cx="1267014" cy="276999"/>
          </a:xfrm>
          <a:prstGeom prst="rect">
            <a:avLst/>
          </a:prstGeom>
        </p:spPr>
        <p:txBody>
          <a:bodyPr wrap="none">
            <a:spAutoFit/>
          </a:bodyPr>
          <a:lstStyle/>
          <a:p>
            <a:r>
              <a:rPr lang="en-US" sz="1200" i="1">
                <a:latin typeface="+mn-lt"/>
              </a:rPr>
              <a:t>Source: </a:t>
            </a:r>
            <a:r>
              <a:rPr lang="en-US" sz="1200" i="1" dirty="0" err="1">
                <a:latin typeface="+mn-lt"/>
              </a:rPr>
              <a:t>cdc.gov</a:t>
            </a:r>
            <a:endParaRPr lang="en-US" sz="1200" i="1" dirty="0">
              <a:latin typeface="+mn-lt"/>
            </a:endParaRPr>
          </a:p>
        </p:txBody>
      </p:sp>
    </p:spTree>
    <p:extLst>
      <p:ext uri="{BB962C8B-B14F-4D97-AF65-F5344CB8AC3E}">
        <p14:creationId xmlns:p14="http://schemas.microsoft.com/office/powerpoint/2010/main" val="4857101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4FB39-8488-4623-8BB4-E4D904F3B259}"/>
              </a:ext>
            </a:extLst>
          </p:cNvPr>
          <p:cNvSpPr>
            <a:spLocks noGrp="1"/>
          </p:cNvSpPr>
          <p:nvPr>
            <p:ph type="title"/>
          </p:nvPr>
        </p:nvSpPr>
        <p:spPr/>
        <p:txBody>
          <a:bodyPr>
            <a:normAutofit/>
          </a:bodyPr>
          <a:lstStyle/>
          <a:p>
            <a:r>
              <a:rPr lang="en-US" dirty="0"/>
              <a:t>How to Safely Manage Rails</a:t>
            </a:r>
          </a:p>
        </p:txBody>
      </p:sp>
      <p:sp>
        <p:nvSpPr>
          <p:cNvPr id="3" name="Content Placeholder 2">
            <a:extLst>
              <a:ext uri="{FF2B5EF4-FFF2-40B4-BE49-F238E27FC236}">
                <a16:creationId xmlns:a16="http://schemas.microsoft.com/office/drawing/2014/main" id="{4E051E9E-9D18-449C-843A-57EB1B5F498D}"/>
              </a:ext>
            </a:extLst>
          </p:cNvPr>
          <p:cNvSpPr>
            <a:spLocks noGrp="1"/>
          </p:cNvSpPr>
          <p:nvPr>
            <p:ph idx="4294967295"/>
          </p:nvPr>
        </p:nvSpPr>
        <p:spPr>
          <a:xfrm>
            <a:off x="85780" y="1031366"/>
            <a:ext cx="8701759" cy="5291853"/>
          </a:xfrm>
        </p:spPr>
        <p:txBody>
          <a:bodyPr>
            <a:noAutofit/>
          </a:bodyPr>
          <a:lstStyle/>
          <a:p>
            <a:pPr>
              <a:spcAft>
                <a:spcPts val="600"/>
              </a:spcAft>
            </a:pPr>
            <a:r>
              <a:rPr lang="en-US" sz="2800" dirty="0"/>
              <a:t>Be aware of surroundings</a:t>
            </a:r>
          </a:p>
          <a:p>
            <a:pPr lvl="1">
              <a:spcAft>
                <a:spcPts val="600"/>
              </a:spcAft>
            </a:pPr>
            <a:r>
              <a:rPr lang="en-US" sz="2400" dirty="0"/>
              <a:t>Overhead powerlines</a:t>
            </a:r>
          </a:p>
          <a:p>
            <a:pPr lvl="2">
              <a:spcAft>
                <a:spcPts val="600"/>
              </a:spcAft>
            </a:pPr>
            <a:r>
              <a:rPr lang="en-US" sz="2000" dirty="0"/>
              <a:t>Set up ladders away from power lines</a:t>
            </a:r>
          </a:p>
          <a:p>
            <a:pPr lvl="1">
              <a:spcAft>
                <a:spcPts val="600"/>
              </a:spcAft>
            </a:pPr>
            <a:r>
              <a:rPr lang="en-US" sz="2400" dirty="0"/>
              <a:t>Ropes, lifelines, extension cords</a:t>
            </a:r>
          </a:p>
          <a:p>
            <a:pPr lvl="1">
              <a:spcAft>
                <a:spcPts val="600"/>
              </a:spcAft>
            </a:pPr>
            <a:r>
              <a:rPr lang="en-US" sz="2400" dirty="0"/>
              <a:t>Other workers</a:t>
            </a:r>
          </a:p>
          <a:p>
            <a:pPr>
              <a:spcAft>
                <a:spcPts val="600"/>
              </a:spcAft>
            </a:pPr>
            <a:r>
              <a:rPr lang="en-US" sz="2800" dirty="0"/>
              <a:t>Create site-specific                                          safety plan</a:t>
            </a:r>
          </a:p>
          <a:p>
            <a:pPr lvl="1">
              <a:spcAft>
                <a:spcPts val="600"/>
              </a:spcAft>
            </a:pPr>
            <a:r>
              <a:rPr lang="en-US" sz="2400" dirty="0"/>
              <a:t>Engineering controls</a:t>
            </a:r>
          </a:p>
          <a:p>
            <a:pPr lvl="2">
              <a:spcAft>
                <a:spcPts val="600"/>
              </a:spcAft>
            </a:pPr>
            <a:r>
              <a:rPr lang="en-US" sz="2000" dirty="0"/>
              <a:t>Request for utility to wrap                                                       power lines</a:t>
            </a:r>
          </a:p>
          <a:p>
            <a:pPr lvl="1">
              <a:spcAft>
                <a:spcPts val="600"/>
              </a:spcAft>
            </a:pPr>
            <a:r>
              <a:rPr lang="en-US" sz="2400" dirty="0"/>
              <a:t>Remind workers each day                                                         at safety meeting</a:t>
            </a:r>
          </a:p>
          <a:p>
            <a:pPr>
              <a:spcAft>
                <a:spcPts val="600"/>
              </a:spcAft>
            </a:pPr>
            <a:endParaRPr lang="en-US" sz="2800" dirty="0"/>
          </a:p>
        </p:txBody>
      </p:sp>
      <p:pic>
        <p:nvPicPr>
          <p:cNvPr id="6" name="Picture 5" descr="Picture of two people working safely together to install PV mounting rail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29545" y="1307584"/>
            <a:ext cx="3266997" cy="2177998"/>
          </a:xfrm>
          <a:prstGeom prst="rect">
            <a:avLst/>
          </a:prstGeom>
          <a:ln w="19050">
            <a:solidFill>
              <a:schemeClr val="tx1"/>
            </a:solidFill>
          </a:ln>
        </p:spPr>
      </p:pic>
      <p:sp>
        <p:nvSpPr>
          <p:cNvPr id="7" name="TextBox 6"/>
          <p:cNvSpPr txBox="1"/>
          <p:nvPr/>
        </p:nvSpPr>
        <p:spPr>
          <a:xfrm>
            <a:off x="6691762" y="1623534"/>
            <a:ext cx="1884767" cy="1862048"/>
          </a:xfrm>
          <a:prstGeom prst="rect">
            <a:avLst/>
          </a:prstGeom>
          <a:noFill/>
        </p:spPr>
        <p:txBody>
          <a:bodyPr wrap="square" rtlCol="0">
            <a:spAutoFit/>
          </a:bodyPr>
          <a:lstStyle/>
          <a:p>
            <a:r>
              <a:rPr lang="en-US" sz="11500">
                <a:solidFill>
                  <a:srgbClr val="00B050"/>
                </a:solidFill>
                <a:latin typeface="Tahoma"/>
                <a:cs typeface="Tahoma"/>
              </a:rPr>
              <a:t>✓</a:t>
            </a:r>
          </a:p>
        </p:txBody>
      </p:sp>
      <p:pic>
        <p:nvPicPr>
          <p:cNvPr id="12" name="Picture 11" descr="Picture of a person on a ladder attempting to hand an aluminum rail to someone on the roof but the person on the roof isn't paying attention. Luckily they at least wearing a hard hat."/>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605868" y="3781118"/>
            <a:ext cx="4316278" cy="2877518"/>
          </a:xfrm>
          <a:prstGeom prst="rect">
            <a:avLst/>
          </a:prstGeom>
          <a:ln w="19050">
            <a:solidFill>
              <a:schemeClr val="tx1"/>
            </a:solidFill>
          </a:ln>
        </p:spPr>
      </p:pic>
      <p:sp>
        <p:nvSpPr>
          <p:cNvPr id="13" name="AutoShape 5" descr="Red anti sign indicating that these two people need to communicate better so the person on the roof knows they person on the ladder is handing up a long aluminum rail.">
            <a:extLst>
              <a:ext uri="{FF2B5EF4-FFF2-40B4-BE49-F238E27FC236}">
                <a16:creationId xmlns:a16="http://schemas.microsoft.com/office/drawing/2014/main" id="{325845B9-346B-6942-8A8A-160D9AF32E77}"/>
              </a:ext>
            </a:extLst>
          </p:cNvPr>
          <p:cNvSpPr>
            <a:spLocks noChangeArrowheads="1"/>
          </p:cNvSpPr>
          <p:nvPr/>
        </p:nvSpPr>
        <p:spPr bwMode="auto">
          <a:xfrm>
            <a:off x="5411602" y="3939717"/>
            <a:ext cx="2560320" cy="2560320"/>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lnTo>
                  <a:pt x="17401" y="15493"/>
                </a:lnTo>
                <a:close/>
                <a:moveTo>
                  <a:pt x="4198" y="6106"/>
                </a:moveTo>
                <a:cubicBezTo>
                  <a:pt x="3223" y="7477"/>
                  <a:pt x="2700" y="9117"/>
                  <a:pt x="2700" y="10799"/>
                </a:cubicBezTo>
                <a:cubicBezTo>
                  <a:pt x="2700" y="15273"/>
                  <a:pt x="6326" y="18900"/>
                  <a:pt x="10800" y="18900"/>
                </a:cubicBezTo>
                <a:cubicBezTo>
                  <a:pt x="12482" y="18900"/>
                  <a:pt x="14122" y="18376"/>
                  <a:pt x="15493" y="17401"/>
                </a:cubicBezTo>
                <a:lnTo>
                  <a:pt x="4198" y="6106"/>
                </a:lnTo>
                <a:close/>
              </a:path>
            </a:pathLst>
          </a:custGeom>
          <a:solidFill>
            <a:srgbClr val="FF0000">
              <a:alpha val="39999"/>
            </a:srgbClr>
          </a:solidFill>
          <a:ln w="9525" cap="rnd">
            <a:solidFill>
              <a:srgbClr val="000000"/>
            </a:solidFill>
            <a:prstDash val="sysDot"/>
            <a:miter lim="800000"/>
            <a:headEnd/>
            <a:tailEnd/>
          </a:ln>
        </p:spPr>
        <p:txBody>
          <a:bodyPr wrap="none" anchor="ctr"/>
          <a:lstStyle/>
          <a:p>
            <a:endParaRPr lang="en-US"/>
          </a:p>
        </p:txBody>
      </p:sp>
    </p:spTree>
    <p:extLst>
      <p:ext uri="{BB962C8B-B14F-4D97-AF65-F5344CB8AC3E}">
        <p14:creationId xmlns:p14="http://schemas.microsoft.com/office/powerpoint/2010/main" val="576221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97D8F-09A3-4967-A011-D1E90C3849DE}"/>
              </a:ext>
            </a:extLst>
          </p:cNvPr>
          <p:cNvSpPr>
            <a:spLocks noGrp="1"/>
          </p:cNvSpPr>
          <p:nvPr>
            <p:ph type="title"/>
          </p:nvPr>
        </p:nvSpPr>
        <p:spPr/>
        <p:txBody>
          <a:bodyPr/>
          <a:lstStyle/>
          <a:p>
            <a:r>
              <a:rPr lang="en-US" dirty="0"/>
              <a:t>Managing Parts on the Roof</a:t>
            </a:r>
          </a:p>
        </p:txBody>
      </p:sp>
      <p:sp>
        <p:nvSpPr>
          <p:cNvPr id="3" name="Content Placeholder 2">
            <a:extLst>
              <a:ext uri="{FF2B5EF4-FFF2-40B4-BE49-F238E27FC236}">
                <a16:creationId xmlns:a16="http://schemas.microsoft.com/office/drawing/2014/main" id="{8356E336-DAEA-455A-9E54-EED7B9D872DF}"/>
              </a:ext>
            </a:extLst>
          </p:cNvPr>
          <p:cNvSpPr>
            <a:spLocks noGrp="1"/>
          </p:cNvSpPr>
          <p:nvPr>
            <p:ph idx="1"/>
          </p:nvPr>
        </p:nvSpPr>
        <p:spPr>
          <a:xfrm>
            <a:off x="42862" y="1035252"/>
            <a:ext cx="8961653" cy="5533821"/>
          </a:xfrm>
        </p:spPr>
        <p:txBody>
          <a:bodyPr/>
          <a:lstStyle/>
          <a:p>
            <a:r>
              <a:rPr lang="en-US" sz="2800" dirty="0"/>
              <a:t>Keep small parts in bags or boxes (no buckets)</a:t>
            </a:r>
          </a:p>
          <a:p>
            <a:r>
              <a:rPr lang="en-US" sz="2800" dirty="0"/>
              <a:t>Wear tool belts with zippered bags</a:t>
            </a:r>
          </a:p>
          <a:p>
            <a:pPr lvl="1"/>
            <a:r>
              <a:rPr lang="en-US" sz="2400" dirty="0"/>
              <a:t>Nuts and bolts, module clamps</a:t>
            </a:r>
          </a:p>
          <a:p>
            <a:r>
              <a:rPr lang="en-US" sz="2800" dirty="0"/>
              <a:t>Tools secured behind rails or in anchored bags </a:t>
            </a:r>
          </a:p>
          <a:p>
            <a:r>
              <a:rPr lang="en-US" sz="2800" dirty="0"/>
              <a:t>When task is complete, remove unneeded tools</a:t>
            </a:r>
          </a:p>
        </p:txBody>
      </p:sp>
      <p:pic>
        <p:nvPicPr>
          <p:cNvPr id="5" name="Picture 4" descr="Picture of a tool belt with suspenders to help carry the load.">
            <a:extLst>
              <a:ext uri="{FF2B5EF4-FFF2-40B4-BE49-F238E27FC236}">
                <a16:creationId xmlns:a16="http://schemas.microsoft.com/office/drawing/2014/main" id="{6651C5C6-AA98-4B32-89E5-E7CBA25F3C8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625166" y="1606315"/>
            <a:ext cx="1312703" cy="951818"/>
          </a:xfrm>
          <a:prstGeom prst="rect">
            <a:avLst/>
          </a:prstGeom>
        </p:spPr>
      </p:pic>
      <p:grpSp>
        <p:nvGrpSpPr>
          <p:cNvPr id="4" name="Group 3" descr="Picture of a sloped roof with some PV mounting rails installed. All over the roof is different equipment like tools, modules, fall protection equipment, and small parts. There's a red anti sign over the photo indicating that all of this stuff on the roof creates a trip and fall hazard. ">
            <a:extLst>
              <a:ext uri="{FF2B5EF4-FFF2-40B4-BE49-F238E27FC236}">
                <a16:creationId xmlns:a16="http://schemas.microsoft.com/office/drawing/2014/main" id="{02FC6D84-1FC7-4D22-AF9A-501C7D242A56}"/>
              </a:ext>
            </a:extLst>
          </p:cNvPr>
          <p:cNvGrpSpPr/>
          <p:nvPr/>
        </p:nvGrpSpPr>
        <p:grpSpPr>
          <a:xfrm>
            <a:off x="268274" y="3759292"/>
            <a:ext cx="4127206" cy="2961627"/>
            <a:chOff x="268274" y="3759292"/>
            <a:chExt cx="4127206" cy="2961627"/>
          </a:xfrm>
        </p:grpSpPr>
        <p:pic>
          <p:nvPicPr>
            <p:cNvPr id="6" name="Picture 5" descr="Picture of a sloped roof with some PV mounting rails installed. All over the roof is different equipment like tools, modules, fall protection equipment, and small parts. There's a red anti sign over the photo indicating that all of this stuff on the roof creates a trip and fall hazard. "/>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68274" y="3759292"/>
              <a:ext cx="4127206" cy="2961627"/>
            </a:xfrm>
            <a:prstGeom prst="rect">
              <a:avLst/>
            </a:prstGeom>
            <a:ln w="19050">
              <a:solidFill>
                <a:schemeClr val="tx1"/>
              </a:solidFill>
            </a:ln>
          </p:spPr>
        </p:pic>
        <p:sp>
          <p:nvSpPr>
            <p:cNvPr id="11" name="AutoShape 5">
              <a:extLst>
                <a:ext uri="{FF2B5EF4-FFF2-40B4-BE49-F238E27FC236}">
                  <a16:creationId xmlns:a16="http://schemas.microsoft.com/office/drawing/2014/main" id="{325845B9-346B-6942-8A8A-160D9AF32E77}"/>
                </a:ext>
              </a:extLst>
            </p:cNvPr>
            <p:cNvSpPr>
              <a:spLocks noChangeArrowheads="1"/>
            </p:cNvSpPr>
            <p:nvPr/>
          </p:nvSpPr>
          <p:spPr bwMode="auto">
            <a:xfrm>
              <a:off x="1048725" y="3956952"/>
              <a:ext cx="2566304" cy="2566304"/>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lnTo>
                    <a:pt x="17401" y="15493"/>
                  </a:lnTo>
                  <a:close/>
                  <a:moveTo>
                    <a:pt x="4198" y="6106"/>
                  </a:moveTo>
                  <a:cubicBezTo>
                    <a:pt x="3223" y="7477"/>
                    <a:pt x="2700" y="9117"/>
                    <a:pt x="2700" y="10799"/>
                  </a:cubicBezTo>
                  <a:cubicBezTo>
                    <a:pt x="2700" y="15273"/>
                    <a:pt x="6326" y="18900"/>
                    <a:pt x="10800" y="18900"/>
                  </a:cubicBezTo>
                  <a:cubicBezTo>
                    <a:pt x="12482" y="18900"/>
                    <a:pt x="14122" y="18376"/>
                    <a:pt x="15493" y="17401"/>
                  </a:cubicBezTo>
                  <a:lnTo>
                    <a:pt x="4198" y="6106"/>
                  </a:lnTo>
                  <a:close/>
                </a:path>
              </a:pathLst>
            </a:custGeom>
            <a:solidFill>
              <a:srgbClr val="FF0000">
                <a:alpha val="39999"/>
              </a:srgbClr>
            </a:solidFill>
            <a:ln w="9525" cap="rnd">
              <a:solidFill>
                <a:srgbClr val="000000"/>
              </a:solidFill>
              <a:prstDash val="sysDot"/>
              <a:miter lim="800000"/>
              <a:headEnd/>
              <a:tailEnd/>
            </a:ln>
          </p:spPr>
          <p:txBody>
            <a:bodyPr wrap="none" anchor="ctr"/>
            <a:lstStyle/>
            <a:p>
              <a:endParaRPr lang="en-US" dirty="0"/>
            </a:p>
          </p:txBody>
        </p:sp>
      </p:grpSp>
      <p:grpSp>
        <p:nvGrpSpPr>
          <p:cNvPr id="7" name="Group 6" descr="Picture of a person installing PV mounting rails. There's a green checkmark over the picture because the roof is clean and the person is using a tool bag to organize their tools and parts which reduces the chance of a trip and fall hazard or of dropping something off the roof.">
            <a:extLst>
              <a:ext uri="{FF2B5EF4-FFF2-40B4-BE49-F238E27FC236}">
                <a16:creationId xmlns:a16="http://schemas.microsoft.com/office/drawing/2014/main" id="{2FDB3117-5B9C-4666-AB4E-B8049CC2357C}"/>
              </a:ext>
            </a:extLst>
          </p:cNvPr>
          <p:cNvGrpSpPr/>
          <p:nvPr/>
        </p:nvGrpSpPr>
        <p:grpSpPr>
          <a:xfrm>
            <a:off x="4523688" y="3768711"/>
            <a:ext cx="4641490" cy="2942787"/>
            <a:chOff x="4523688" y="3768711"/>
            <a:chExt cx="4641490" cy="2942787"/>
          </a:xfrm>
        </p:grpSpPr>
        <p:pic>
          <p:nvPicPr>
            <p:cNvPr id="12" name="Picture 11" descr="Picture of a person installing PV mounting rails. There's a green checkmark over the picture because the roof is clean and the person is using a tool bag to organize their tools and parts which reduces the chance of a trip and fall hazard or of dropping something off the roof."/>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523688" y="3768711"/>
              <a:ext cx="4414181" cy="2942787"/>
            </a:xfrm>
            <a:prstGeom prst="rect">
              <a:avLst/>
            </a:prstGeom>
            <a:ln w="19050">
              <a:solidFill>
                <a:schemeClr val="tx1"/>
              </a:solidFill>
            </a:ln>
          </p:spPr>
        </p:pic>
        <p:sp>
          <p:nvSpPr>
            <p:cNvPr id="8" name="TextBox 7"/>
            <p:cNvSpPr txBox="1"/>
            <p:nvPr/>
          </p:nvSpPr>
          <p:spPr>
            <a:xfrm>
              <a:off x="7280411" y="4448592"/>
              <a:ext cx="1884767" cy="1862048"/>
            </a:xfrm>
            <a:prstGeom prst="rect">
              <a:avLst/>
            </a:prstGeom>
            <a:noFill/>
          </p:spPr>
          <p:txBody>
            <a:bodyPr wrap="square" rtlCol="0">
              <a:spAutoFit/>
            </a:bodyPr>
            <a:lstStyle/>
            <a:p>
              <a:r>
                <a:rPr lang="en-US" sz="11500">
                  <a:solidFill>
                    <a:srgbClr val="00B050"/>
                  </a:solidFill>
                  <a:latin typeface="Tahoma"/>
                  <a:cs typeface="Tahoma"/>
                </a:rPr>
                <a:t>✓</a:t>
              </a:r>
            </a:p>
          </p:txBody>
        </p:sp>
      </p:grpSp>
    </p:spTree>
    <p:extLst>
      <p:ext uri="{BB962C8B-B14F-4D97-AF65-F5344CB8AC3E}">
        <p14:creationId xmlns:p14="http://schemas.microsoft.com/office/powerpoint/2010/main" val="770451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49CB8-E937-4031-953F-B0B5B07337AE}"/>
              </a:ext>
            </a:extLst>
          </p:cNvPr>
          <p:cNvSpPr>
            <a:spLocks noGrp="1"/>
          </p:cNvSpPr>
          <p:nvPr>
            <p:ph type="title"/>
          </p:nvPr>
        </p:nvSpPr>
        <p:spPr/>
        <p:txBody>
          <a:bodyPr/>
          <a:lstStyle/>
          <a:p>
            <a:r>
              <a:rPr lang="en-US" dirty="0"/>
              <a:t>Prevent Falling Objects</a:t>
            </a:r>
          </a:p>
        </p:txBody>
      </p:sp>
      <p:sp>
        <p:nvSpPr>
          <p:cNvPr id="3" name="Content Placeholder 2">
            <a:extLst>
              <a:ext uri="{FF2B5EF4-FFF2-40B4-BE49-F238E27FC236}">
                <a16:creationId xmlns:a16="http://schemas.microsoft.com/office/drawing/2014/main" id="{C9761B2F-0EFF-4013-BBCC-75C4740E61A1}"/>
              </a:ext>
            </a:extLst>
          </p:cNvPr>
          <p:cNvSpPr>
            <a:spLocks noGrp="1"/>
          </p:cNvSpPr>
          <p:nvPr>
            <p:ph idx="1"/>
          </p:nvPr>
        </p:nvSpPr>
        <p:spPr>
          <a:xfrm>
            <a:off x="76875" y="1012486"/>
            <a:ext cx="8990247" cy="5845513"/>
          </a:xfrm>
          <a:solidFill>
            <a:schemeClr val="bg1"/>
          </a:solidFill>
        </p:spPr>
        <p:txBody>
          <a:bodyPr/>
          <a:lstStyle/>
          <a:p>
            <a:pPr>
              <a:spcAft>
                <a:spcPts val="300"/>
              </a:spcAft>
            </a:pPr>
            <a:r>
              <a:rPr lang="en-US" sz="2800" dirty="0"/>
              <a:t>Erect toe boards, screens, or guardrail systems</a:t>
            </a:r>
          </a:p>
          <a:p>
            <a:pPr>
              <a:spcAft>
                <a:spcPts val="300"/>
              </a:spcAft>
            </a:pPr>
            <a:r>
              <a:rPr lang="en-US" sz="2800" dirty="0"/>
              <a:t>Rails can be used to position people &amp; materials</a:t>
            </a:r>
          </a:p>
          <a:p>
            <a:pPr lvl="1">
              <a:spcAft>
                <a:spcPts val="300"/>
              </a:spcAft>
            </a:pPr>
            <a:r>
              <a:rPr lang="en-US" sz="2400" dirty="0"/>
              <a:t>Fall protection still required, don’t anchor to rail</a:t>
            </a:r>
          </a:p>
          <a:p>
            <a:pPr lvl="1">
              <a:spcAft>
                <a:spcPts val="300"/>
              </a:spcAft>
            </a:pPr>
            <a:r>
              <a:rPr lang="en-US" sz="2400" dirty="0"/>
              <a:t>Ensure rails are properly secured!</a:t>
            </a:r>
          </a:p>
          <a:p>
            <a:pPr>
              <a:spcAft>
                <a:spcPts val="300"/>
              </a:spcAft>
            </a:pPr>
            <a:r>
              <a:rPr lang="en-US" sz="2800" dirty="0"/>
              <a:t>Tie tools to carabiners &amp; clip to tool belt</a:t>
            </a:r>
          </a:p>
          <a:p>
            <a:pPr marL="640080" lvl="2" indent="0">
              <a:spcAft>
                <a:spcPts val="300"/>
              </a:spcAft>
              <a:buNone/>
            </a:pPr>
            <a:endParaRPr lang="en-US" sz="1800" dirty="0"/>
          </a:p>
        </p:txBody>
      </p:sp>
      <p:pic>
        <p:nvPicPr>
          <p:cNvPr id="4" name="Picture 3" descr="Picture of three people installing modules on a sloped roof. They're using fall protection and fall arrest systems and their tools and parts are well organized."/>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64051" y="4320651"/>
            <a:ext cx="4307947" cy="2046049"/>
          </a:xfrm>
          <a:prstGeom prst="rect">
            <a:avLst/>
          </a:prstGeom>
          <a:ln w="19050">
            <a:solidFill>
              <a:schemeClr val="tx1"/>
            </a:solidFill>
          </a:ln>
        </p:spPr>
      </p:pic>
      <p:sp>
        <p:nvSpPr>
          <p:cNvPr id="8" name="TextBox 7"/>
          <p:cNvSpPr txBox="1"/>
          <p:nvPr/>
        </p:nvSpPr>
        <p:spPr>
          <a:xfrm>
            <a:off x="174762" y="6335350"/>
            <a:ext cx="2259922" cy="276999"/>
          </a:xfrm>
          <a:prstGeom prst="rect">
            <a:avLst/>
          </a:prstGeom>
          <a:noFill/>
        </p:spPr>
        <p:txBody>
          <a:bodyPr wrap="square" rtlCol="0">
            <a:spAutoFit/>
          </a:bodyPr>
          <a:lstStyle/>
          <a:p>
            <a:r>
              <a:rPr lang="en-US" sz="1200" i="1" dirty="0">
                <a:latin typeface="Tahoma"/>
                <a:cs typeface="Tahoma"/>
              </a:rPr>
              <a:t>Source: </a:t>
            </a:r>
            <a:r>
              <a:rPr lang="en-US" sz="1200" i="1" dirty="0" err="1">
                <a:latin typeface="Tahoma"/>
                <a:cs typeface="Tahoma"/>
              </a:rPr>
              <a:t>quickmountpv.com</a:t>
            </a:r>
            <a:endParaRPr lang="en-US" sz="1200" i="1" dirty="0">
              <a:latin typeface="Tahoma"/>
              <a:cs typeface="Tahoma"/>
            </a:endParaRPr>
          </a:p>
        </p:txBody>
      </p:sp>
      <p:pic>
        <p:nvPicPr>
          <p:cNvPr id="7" name="Picture 6" descr="Picture of three people installing modules on a sloped roof. In this example the roof is less than a story high so they're passing modules up by hand. The two people on the roof have fall protection equipment on but the person on the ground isn't wearing a hard hat to protect from falling objects."/>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759174" y="4320651"/>
            <a:ext cx="4218659" cy="2046049"/>
          </a:xfrm>
          <a:prstGeom prst="rect">
            <a:avLst/>
          </a:prstGeom>
          <a:ln w="19050">
            <a:solidFill>
              <a:schemeClr val="tx1"/>
            </a:solidFill>
          </a:ln>
        </p:spPr>
      </p:pic>
      <p:sp>
        <p:nvSpPr>
          <p:cNvPr id="5" name="TextBox 4"/>
          <p:cNvSpPr txBox="1"/>
          <p:nvPr/>
        </p:nvSpPr>
        <p:spPr>
          <a:xfrm>
            <a:off x="4669885" y="6335350"/>
            <a:ext cx="2259922" cy="276999"/>
          </a:xfrm>
          <a:prstGeom prst="rect">
            <a:avLst/>
          </a:prstGeom>
          <a:noFill/>
        </p:spPr>
        <p:txBody>
          <a:bodyPr wrap="square" rtlCol="0">
            <a:spAutoFit/>
          </a:bodyPr>
          <a:lstStyle/>
          <a:p>
            <a:r>
              <a:rPr lang="en-US" sz="1200" i="1" dirty="0">
                <a:latin typeface="Tahoma"/>
                <a:cs typeface="Tahoma"/>
              </a:rPr>
              <a:t>Source: </a:t>
            </a:r>
            <a:r>
              <a:rPr lang="en-US" sz="1200" i="1" dirty="0" err="1">
                <a:latin typeface="Tahoma"/>
                <a:cs typeface="Tahoma"/>
              </a:rPr>
              <a:t>blueridgercd.com</a:t>
            </a:r>
            <a:endParaRPr lang="en-US" sz="1200" i="1" dirty="0">
              <a:latin typeface="Tahoma"/>
              <a:cs typeface="Tahoma"/>
            </a:endParaRPr>
          </a:p>
        </p:txBody>
      </p:sp>
    </p:spTree>
    <p:extLst>
      <p:ext uri="{BB962C8B-B14F-4D97-AF65-F5344CB8AC3E}">
        <p14:creationId xmlns:p14="http://schemas.microsoft.com/office/powerpoint/2010/main" val="6751984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Mounting Prep Work</a:t>
            </a:r>
          </a:p>
        </p:txBody>
      </p:sp>
      <p:sp>
        <p:nvSpPr>
          <p:cNvPr id="3" name="Content Placeholder 2"/>
          <p:cNvSpPr>
            <a:spLocks noGrp="1"/>
          </p:cNvSpPr>
          <p:nvPr>
            <p:ph idx="4294967295"/>
          </p:nvPr>
        </p:nvSpPr>
        <p:spPr>
          <a:xfrm>
            <a:off x="82550" y="973138"/>
            <a:ext cx="9061450" cy="3648075"/>
          </a:xfrm>
        </p:spPr>
        <p:txBody>
          <a:bodyPr/>
          <a:lstStyle/>
          <a:p>
            <a:pPr>
              <a:spcAft>
                <a:spcPts val="900"/>
              </a:spcAft>
            </a:pPr>
            <a:r>
              <a:rPr lang="en-US" sz="2400" dirty="0"/>
              <a:t>Prep module &amp; wires on ground whenever possible</a:t>
            </a:r>
          </a:p>
          <a:p>
            <a:pPr>
              <a:spcAft>
                <a:spcPts val="900"/>
              </a:spcAft>
            </a:pPr>
            <a:r>
              <a:rPr lang="en-US" sz="2400" dirty="0"/>
              <a:t>Follow manufacturer’s instructions &amp; safe practices </a:t>
            </a:r>
          </a:p>
          <a:p>
            <a:pPr>
              <a:spcAft>
                <a:spcPts val="300"/>
              </a:spcAft>
            </a:pPr>
            <a:r>
              <a:rPr lang="en-US" sz="2400" dirty="0"/>
              <a:t>Module mounting brackets for MLPE (module level power electronics )</a:t>
            </a:r>
          </a:p>
          <a:p>
            <a:pPr lvl="1">
              <a:spcAft>
                <a:spcPts val="300"/>
              </a:spcAft>
            </a:pPr>
            <a:r>
              <a:rPr lang="en-US" sz="2000" dirty="0"/>
              <a:t>Maximize ground work to minimize roof work!</a:t>
            </a:r>
          </a:p>
        </p:txBody>
      </p:sp>
      <p:pic>
        <p:nvPicPr>
          <p:cNvPr id="4" name="Picture 3" descr="Picture of a micro inverter mounted on the back of a PV module. This work can be done on the ground which is much safer than doing it on the roof."/>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219200" y="3477370"/>
            <a:ext cx="4989903" cy="2842437"/>
          </a:xfrm>
          <a:prstGeom prst="rect">
            <a:avLst/>
          </a:prstGeom>
          <a:ln w="19050">
            <a:solidFill>
              <a:schemeClr val="tx1"/>
            </a:solidFill>
          </a:ln>
        </p:spPr>
      </p:pic>
      <p:sp>
        <p:nvSpPr>
          <p:cNvPr id="5" name="TextBox 4"/>
          <p:cNvSpPr txBox="1"/>
          <p:nvPr/>
        </p:nvSpPr>
        <p:spPr>
          <a:xfrm>
            <a:off x="4148673" y="6519100"/>
            <a:ext cx="2259922" cy="276999"/>
          </a:xfrm>
          <a:prstGeom prst="rect">
            <a:avLst/>
          </a:prstGeom>
          <a:noFill/>
        </p:spPr>
        <p:txBody>
          <a:bodyPr wrap="square" rtlCol="0">
            <a:spAutoFit/>
          </a:bodyPr>
          <a:lstStyle/>
          <a:p>
            <a:r>
              <a:rPr lang="en-US" sz="1200" i="1" dirty="0">
                <a:latin typeface="Tahoma"/>
                <a:cs typeface="Tahoma"/>
              </a:rPr>
              <a:t>Source: </a:t>
            </a:r>
            <a:r>
              <a:rPr lang="en-US" sz="1200" i="1" dirty="0" err="1">
                <a:latin typeface="Tahoma"/>
                <a:cs typeface="Tahoma"/>
              </a:rPr>
              <a:t>quickmountpv.com</a:t>
            </a:r>
            <a:endParaRPr lang="en-US" sz="1200" i="1" dirty="0">
              <a:latin typeface="Tahoma"/>
              <a:cs typeface="Tahoma"/>
            </a:endParaRPr>
          </a:p>
        </p:txBody>
      </p:sp>
    </p:spTree>
    <p:extLst>
      <p:ext uri="{BB962C8B-B14F-4D97-AF65-F5344CB8AC3E}">
        <p14:creationId xmlns:p14="http://schemas.microsoft.com/office/powerpoint/2010/main" val="4582383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Safely Staging Equipment</a:t>
            </a:r>
          </a:p>
        </p:txBody>
      </p:sp>
      <p:sp>
        <p:nvSpPr>
          <p:cNvPr id="3" name="Content Placeholder 2"/>
          <p:cNvSpPr>
            <a:spLocks noGrp="1"/>
          </p:cNvSpPr>
          <p:nvPr>
            <p:ph idx="4294967295"/>
          </p:nvPr>
        </p:nvSpPr>
        <p:spPr>
          <a:xfrm>
            <a:off x="0" y="1009650"/>
            <a:ext cx="8662988" cy="5534025"/>
          </a:xfrm>
        </p:spPr>
        <p:txBody>
          <a:bodyPr/>
          <a:lstStyle/>
          <a:p>
            <a:r>
              <a:rPr lang="en-US" sz="2800" dirty="0">
                <a:solidFill>
                  <a:srgbClr val="000000"/>
                </a:solidFill>
                <a:latin typeface="+mn-lt"/>
              </a:rPr>
              <a:t>Never pile equipment or supplies on roof</a:t>
            </a:r>
          </a:p>
          <a:p>
            <a:pPr lvl="1"/>
            <a:r>
              <a:rPr lang="en-US" sz="2400" dirty="0">
                <a:solidFill>
                  <a:srgbClr val="000000"/>
                </a:solidFill>
                <a:latin typeface="+mn-lt"/>
              </a:rPr>
              <a:t>Structure has a limited load capacity </a:t>
            </a:r>
          </a:p>
          <a:p>
            <a:pPr lvl="1">
              <a:spcAft>
                <a:spcPts val="1200"/>
              </a:spcAft>
            </a:pPr>
            <a:r>
              <a:rPr lang="en-US" sz="2400" dirty="0">
                <a:solidFill>
                  <a:srgbClr val="000000"/>
                </a:solidFill>
                <a:latin typeface="+mn-lt"/>
              </a:rPr>
              <a:t>Spread out rather than concentrate in one spot</a:t>
            </a:r>
          </a:p>
          <a:p>
            <a:r>
              <a:rPr lang="en-US" sz="2800" dirty="0">
                <a:latin typeface="+mn-lt"/>
              </a:rPr>
              <a:t>Sloped roofs, one module to roof at a time</a:t>
            </a:r>
            <a:endParaRPr lang="en-US" dirty="0">
              <a:latin typeface="+mn-lt"/>
            </a:endParaRPr>
          </a:p>
          <a:p>
            <a:pPr lvl="1">
              <a:spcAft>
                <a:spcPts val="1200"/>
              </a:spcAft>
            </a:pPr>
            <a:r>
              <a:rPr lang="en-US" sz="2400" dirty="0">
                <a:solidFill>
                  <a:srgbClr val="000000"/>
                </a:solidFill>
              </a:rPr>
              <a:t>Unsecured modules could get blown / fall</a:t>
            </a:r>
            <a:endParaRPr lang="en-US" sz="2400" dirty="0">
              <a:latin typeface="+mn-lt"/>
            </a:endParaRPr>
          </a:p>
          <a:p>
            <a:r>
              <a:rPr lang="en-US" sz="2800" dirty="0">
                <a:latin typeface="+mn-lt"/>
              </a:rPr>
              <a:t>MLPE</a:t>
            </a:r>
          </a:p>
          <a:p>
            <a:pPr lvl="1"/>
            <a:r>
              <a:rPr lang="en-US" sz="2400" dirty="0">
                <a:latin typeface="+mn-lt"/>
              </a:rPr>
              <a:t>Install one at a time</a:t>
            </a:r>
          </a:p>
          <a:p>
            <a:pPr lvl="1"/>
            <a:r>
              <a:rPr lang="en-US" sz="2400" dirty="0">
                <a:latin typeface="+mn-lt"/>
              </a:rPr>
              <a:t>Leave others in box </a:t>
            </a:r>
          </a:p>
        </p:txBody>
      </p:sp>
      <p:grpSp>
        <p:nvGrpSpPr>
          <p:cNvPr id="4" name="Group 3" descr="Picture of modules poorly stacked on a sloped roof. There is a red anti sign over the photo to indicate that this isn't safe because they could create a falling object hazard.">
            <a:extLst>
              <a:ext uri="{FF2B5EF4-FFF2-40B4-BE49-F238E27FC236}">
                <a16:creationId xmlns:a16="http://schemas.microsoft.com/office/drawing/2014/main" id="{679C261F-136F-41A9-A1A9-04D5F2AFCAEA}"/>
              </a:ext>
            </a:extLst>
          </p:cNvPr>
          <p:cNvGrpSpPr/>
          <p:nvPr/>
        </p:nvGrpSpPr>
        <p:grpSpPr>
          <a:xfrm>
            <a:off x="4431323" y="3600659"/>
            <a:ext cx="3827487" cy="2551658"/>
            <a:chOff x="4431323" y="3600659"/>
            <a:chExt cx="3827487" cy="2551658"/>
          </a:xfrm>
        </p:grpSpPr>
        <p:pic>
          <p:nvPicPr>
            <p:cNvPr id="5" name="Picture 4" descr="Picture of modules poorly stacked on a sloped roof. There is a red anti sign over the photo to indicate that this isn't safe because they could create a falling object hazard."/>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31323" y="3600659"/>
              <a:ext cx="3827487" cy="2551658"/>
            </a:xfrm>
            <a:prstGeom prst="rect">
              <a:avLst/>
            </a:prstGeom>
            <a:ln w="19050">
              <a:solidFill>
                <a:schemeClr val="tx1"/>
              </a:solidFill>
            </a:ln>
          </p:spPr>
        </p:pic>
        <p:sp>
          <p:nvSpPr>
            <p:cNvPr id="6" name="AutoShape 5"/>
            <p:cNvSpPr>
              <a:spLocks noChangeArrowheads="1"/>
            </p:cNvSpPr>
            <p:nvPr/>
          </p:nvSpPr>
          <p:spPr bwMode="auto">
            <a:xfrm>
              <a:off x="5357446" y="3879031"/>
              <a:ext cx="2208310" cy="2228692"/>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lnTo>
                    <a:pt x="17401" y="15493"/>
                  </a:lnTo>
                  <a:close/>
                  <a:moveTo>
                    <a:pt x="4198" y="6106"/>
                  </a:moveTo>
                  <a:cubicBezTo>
                    <a:pt x="3223" y="7477"/>
                    <a:pt x="2700" y="9117"/>
                    <a:pt x="2700" y="10799"/>
                  </a:cubicBezTo>
                  <a:cubicBezTo>
                    <a:pt x="2700" y="15273"/>
                    <a:pt x="6326" y="18900"/>
                    <a:pt x="10800" y="18900"/>
                  </a:cubicBezTo>
                  <a:cubicBezTo>
                    <a:pt x="12482" y="18900"/>
                    <a:pt x="14122" y="18376"/>
                    <a:pt x="15493" y="17401"/>
                  </a:cubicBezTo>
                  <a:lnTo>
                    <a:pt x="4198" y="6106"/>
                  </a:lnTo>
                  <a:close/>
                </a:path>
              </a:pathLst>
            </a:custGeom>
            <a:solidFill>
              <a:srgbClr val="FF0000">
                <a:alpha val="39999"/>
              </a:srgbClr>
            </a:solidFill>
            <a:ln w="9525" cap="rnd">
              <a:solidFill>
                <a:srgbClr val="000000"/>
              </a:solidFill>
              <a:prstDash val="sysDot"/>
              <a:miter lim="800000"/>
              <a:headEnd/>
              <a:tailEnd/>
            </a:ln>
          </p:spPr>
          <p:txBody>
            <a:bodyPr wrap="none" anchor="ctr"/>
            <a:lstStyle/>
            <a:p>
              <a:endParaRPr lang="en-US" dirty="0"/>
            </a:p>
          </p:txBody>
        </p:sp>
      </p:grpSp>
    </p:spTree>
    <p:extLst>
      <p:ext uri="{BB962C8B-B14F-4D97-AF65-F5344CB8AC3E}">
        <p14:creationId xmlns:p14="http://schemas.microsoft.com/office/powerpoint/2010/main" val="6267312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Safely Carrying Modules</a:t>
            </a:r>
          </a:p>
        </p:txBody>
      </p:sp>
      <p:grpSp>
        <p:nvGrpSpPr>
          <p:cNvPr id="9" name="Group 8" descr="Picture of one person on a roof carrying a solar module over their shoulder, they have a fall protection harness on but it isn't attached to anything. A second person is carrying a solar module up a ladder which doesn't allow them to maintain three points of contact on the ladder and could lead to overexertion. The photo has a red anti sign on it to indicate that this is an OSHA violation.">
            <a:extLst>
              <a:ext uri="{FF2B5EF4-FFF2-40B4-BE49-F238E27FC236}">
                <a16:creationId xmlns:a16="http://schemas.microsoft.com/office/drawing/2014/main" id="{084C9E6D-A7EB-4DE9-8AA3-46A0DF68676C}"/>
              </a:ext>
            </a:extLst>
          </p:cNvPr>
          <p:cNvGrpSpPr/>
          <p:nvPr/>
        </p:nvGrpSpPr>
        <p:grpSpPr>
          <a:xfrm>
            <a:off x="168661" y="1100146"/>
            <a:ext cx="4926781" cy="5565830"/>
            <a:chOff x="168661" y="1100146"/>
            <a:chExt cx="4926781" cy="5565830"/>
          </a:xfrm>
        </p:grpSpPr>
        <p:pic>
          <p:nvPicPr>
            <p:cNvPr id="4" name="Picture 3" descr="Picture of one person on a roof carrying a solar module over their shoulder, they have a fall protection harness on but it isn't attached to anything. A second person is carrying a solar module up a ladder which doesn't allow them to maintain three points of contact on the ladder and could lead to overexertion. The photo has a red anti sign on it to indicate that this is an OSHA violation."/>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68661" y="1100146"/>
              <a:ext cx="4926781" cy="5565830"/>
            </a:xfrm>
            <a:prstGeom prst="rect">
              <a:avLst/>
            </a:prstGeom>
            <a:ln w="19050">
              <a:solidFill>
                <a:schemeClr val="tx1"/>
              </a:solidFill>
            </a:ln>
          </p:spPr>
        </p:pic>
        <p:sp>
          <p:nvSpPr>
            <p:cNvPr id="3" name="AutoShape 5"/>
            <p:cNvSpPr>
              <a:spLocks noChangeArrowheads="1"/>
            </p:cNvSpPr>
            <p:nvPr/>
          </p:nvSpPr>
          <p:spPr bwMode="auto">
            <a:xfrm>
              <a:off x="666091" y="1694180"/>
              <a:ext cx="3931920" cy="3931920"/>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lnTo>
                    <a:pt x="17401" y="15493"/>
                  </a:lnTo>
                  <a:close/>
                  <a:moveTo>
                    <a:pt x="4198" y="6106"/>
                  </a:moveTo>
                  <a:cubicBezTo>
                    <a:pt x="3223" y="7477"/>
                    <a:pt x="2700" y="9117"/>
                    <a:pt x="2700" y="10799"/>
                  </a:cubicBezTo>
                  <a:cubicBezTo>
                    <a:pt x="2700" y="15273"/>
                    <a:pt x="6326" y="18900"/>
                    <a:pt x="10800" y="18900"/>
                  </a:cubicBezTo>
                  <a:cubicBezTo>
                    <a:pt x="12482" y="18900"/>
                    <a:pt x="14122" y="18376"/>
                    <a:pt x="15493" y="17401"/>
                  </a:cubicBezTo>
                  <a:lnTo>
                    <a:pt x="4198" y="6106"/>
                  </a:lnTo>
                  <a:close/>
                </a:path>
              </a:pathLst>
            </a:custGeom>
            <a:solidFill>
              <a:srgbClr val="FF0000">
                <a:alpha val="39999"/>
              </a:srgbClr>
            </a:solidFill>
            <a:ln w="9525" cap="rnd">
              <a:solidFill>
                <a:srgbClr val="000000"/>
              </a:solidFill>
              <a:prstDash val="sysDot"/>
              <a:miter lim="800000"/>
              <a:headEnd/>
              <a:tailEnd/>
            </a:ln>
          </p:spPr>
          <p:txBody>
            <a:bodyPr wrap="none" anchor="ctr"/>
            <a:lstStyle/>
            <a:p>
              <a:endParaRPr lang="en-US" dirty="0"/>
            </a:p>
          </p:txBody>
        </p:sp>
      </p:grpSp>
      <p:sp>
        <p:nvSpPr>
          <p:cNvPr id="5" name="Content Placeholder 2"/>
          <p:cNvSpPr txBox="1">
            <a:spLocks/>
          </p:cNvSpPr>
          <p:nvPr/>
        </p:nvSpPr>
        <p:spPr>
          <a:xfrm>
            <a:off x="5885011" y="1320901"/>
            <a:ext cx="3090328" cy="3251099"/>
          </a:xfrm>
          <a:prstGeom prst="rect">
            <a:avLst/>
          </a:prstGeom>
        </p:spPr>
        <p:txBody>
          <a:bodyPr/>
          <a:lstStyle>
            <a:lvl1pPr marL="456565" indent="-457200" algn="l" rtl="0" eaLnBrk="1" fontAlgn="base" hangingPunct="1">
              <a:spcBef>
                <a:spcPts val="600"/>
              </a:spcBef>
              <a:spcAft>
                <a:spcPct val="0"/>
              </a:spcAft>
              <a:buFont typeface="ZapfDingbatsITC" charset="0"/>
              <a:buChar char="✸"/>
              <a:tabLst/>
              <a:defRPr sz="3200" kern="1200">
                <a:solidFill>
                  <a:schemeClr val="tx1"/>
                </a:solidFill>
                <a:latin typeface="Tahoma" charset="0"/>
                <a:ea typeface="Tahoma" charset="0"/>
                <a:cs typeface="Tahoma" charset="0"/>
              </a:defRPr>
            </a:lvl1pPr>
            <a:lvl2pPr marL="731520" indent="-365760" algn="l" rtl="0" eaLnBrk="1" fontAlgn="base" hangingPunct="1">
              <a:spcBef>
                <a:spcPts val="600"/>
              </a:spcBef>
              <a:spcAft>
                <a:spcPct val="0"/>
              </a:spcAft>
              <a:buClr>
                <a:srgbClr val="317840"/>
              </a:buClr>
              <a:buFont typeface="ZapfDingbatsITC" charset="0"/>
              <a:buChar char="✧"/>
              <a:defRPr sz="2800" kern="1200">
                <a:solidFill>
                  <a:schemeClr val="tx1"/>
                </a:solidFill>
                <a:latin typeface="Tahoma" charset="0"/>
                <a:ea typeface="Tahoma" charset="0"/>
                <a:cs typeface="Tahoma" charset="0"/>
              </a:defRPr>
            </a:lvl2pPr>
            <a:lvl3pPr marL="914400" indent="-274320" algn="l" rtl="0" eaLnBrk="1" fontAlgn="base" hangingPunct="1">
              <a:spcBef>
                <a:spcPts val="600"/>
              </a:spcBef>
              <a:spcAft>
                <a:spcPct val="0"/>
              </a:spcAft>
              <a:buFont typeface="Arial" charset="0"/>
              <a:buChar char="•"/>
              <a:defRPr sz="2400" kern="1200">
                <a:solidFill>
                  <a:schemeClr val="tx1"/>
                </a:solidFill>
                <a:latin typeface="Tahoma" charset="0"/>
                <a:ea typeface="Tahoma" charset="0"/>
                <a:cs typeface="Tahoma" charset="0"/>
              </a:defRPr>
            </a:lvl3pPr>
            <a:lvl4pPr marL="1597025" indent="-225425" algn="l" rtl="0" eaLnBrk="1" fontAlgn="base" hangingPunct="1">
              <a:spcBef>
                <a:spcPct val="20000"/>
              </a:spcBef>
              <a:spcAft>
                <a:spcPct val="0"/>
              </a:spcAft>
              <a:buFont typeface="Arial" charset="0"/>
              <a:buChar char="–"/>
              <a:defRPr sz="2000" kern="1200">
                <a:solidFill>
                  <a:schemeClr val="tx1"/>
                </a:solidFill>
                <a:latin typeface="Tahoma" charset="0"/>
                <a:ea typeface="Tahoma" charset="0"/>
                <a:cs typeface="Tahoma" charset="0"/>
              </a:defRPr>
            </a:lvl4pPr>
            <a:lvl5pPr marL="2054225" indent="-225425" algn="l" rtl="0" eaLnBrk="1" fontAlgn="base" hangingPunct="1">
              <a:spcBef>
                <a:spcPct val="20000"/>
              </a:spcBef>
              <a:spcAft>
                <a:spcPct val="0"/>
              </a:spcAft>
              <a:buFont typeface="Arial" charset="0"/>
              <a:buChar char="»"/>
              <a:defRPr sz="2000" kern="1200">
                <a:solidFill>
                  <a:schemeClr val="tx1"/>
                </a:solidFill>
                <a:latin typeface="Tahoma" charset="0"/>
                <a:ea typeface="Tahoma" charset="0"/>
                <a:cs typeface="Tahoma" charset="0"/>
              </a:defRPr>
            </a:lvl5pPr>
            <a:lvl6pPr marL="2513718"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758"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797"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837"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Aft>
                <a:spcPts val="600"/>
              </a:spcAft>
              <a:buNone/>
            </a:pPr>
            <a:r>
              <a:rPr lang="en-US" sz="2800" dirty="0"/>
              <a:t>No 3 points of contact on ladder</a:t>
            </a:r>
          </a:p>
          <a:p>
            <a:pPr marL="0" indent="0">
              <a:spcAft>
                <a:spcPts val="600"/>
              </a:spcAft>
              <a:buNone/>
            </a:pPr>
            <a:endParaRPr lang="en-US" sz="1600" dirty="0"/>
          </a:p>
          <a:p>
            <a:pPr marL="0" indent="0">
              <a:spcAft>
                <a:spcPts val="600"/>
              </a:spcAft>
              <a:buNone/>
            </a:pPr>
            <a:r>
              <a:rPr lang="en-US" sz="2800" dirty="0"/>
              <a:t>No fall protection</a:t>
            </a:r>
            <a:endParaRPr lang="en-US" sz="2400" dirty="0"/>
          </a:p>
          <a:p>
            <a:pPr marL="0" indent="0">
              <a:spcAft>
                <a:spcPts val="600"/>
              </a:spcAft>
              <a:buNone/>
            </a:pPr>
            <a:endParaRPr lang="en-US" sz="1800" dirty="0"/>
          </a:p>
          <a:p>
            <a:pPr marL="0" indent="0">
              <a:spcAft>
                <a:spcPts val="600"/>
              </a:spcAft>
              <a:buNone/>
            </a:pPr>
            <a:r>
              <a:rPr lang="en-US" sz="2800" dirty="0"/>
              <a:t>Could lead to overexertion, fall hazards</a:t>
            </a:r>
          </a:p>
        </p:txBody>
      </p:sp>
      <p:pic>
        <p:nvPicPr>
          <p:cNvPr id="6" name="Picture 5" descr="Caution icon made up of a triangle with a black border and yellow background with a black exclamation point in the middle.">
            <a:extLst>
              <a:ext uri="{FF2B5EF4-FFF2-40B4-BE49-F238E27FC236}">
                <a16:creationId xmlns:a16="http://schemas.microsoft.com/office/drawing/2014/main" id="{936106BD-1622-4BA5-AC71-7BC771AC6C0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53337" y="1411724"/>
            <a:ext cx="485180" cy="445841"/>
          </a:xfrm>
          <a:prstGeom prst="rect">
            <a:avLst/>
          </a:prstGeom>
        </p:spPr>
      </p:pic>
      <p:pic>
        <p:nvPicPr>
          <p:cNvPr id="7" name="Picture 6" descr="Caution icon made up of a triangle with a black border and yellow background with a black exclamation point in the middle.">
            <a:extLst>
              <a:ext uri="{FF2B5EF4-FFF2-40B4-BE49-F238E27FC236}">
                <a16:creationId xmlns:a16="http://schemas.microsoft.com/office/drawing/2014/main" id="{936106BD-1622-4BA5-AC71-7BC771AC6C0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38032" y="2687163"/>
            <a:ext cx="485180" cy="445841"/>
          </a:xfrm>
          <a:prstGeom prst="rect">
            <a:avLst/>
          </a:prstGeom>
        </p:spPr>
      </p:pic>
      <p:pic>
        <p:nvPicPr>
          <p:cNvPr id="8" name="Picture 7" descr="Caution icon made up of a triangle with a black border and yellow background with a black exclamation point in the middle.">
            <a:extLst>
              <a:ext uri="{FF2B5EF4-FFF2-40B4-BE49-F238E27FC236}">
                <a16:creationId xmlns:a16="http://schemas.microsoft.com/office/drawing/2014/main" id="{936106BD-1622-4BA5-AC71-7BC771AC6C0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38032" y="3660140"/>
            <a:ext cx="485180" cy="445841"/>
          </a:xfrm>
          <a:prstGeom prst="rect">
            <a:avLst/>
          </a:prstGeom>
        </p:spPr>
      </p:pic>
    </p:spTree>
    <p:extLst>
      <p:ext uri="{BB962C8B-B14F-4D97-AF65-F5344CB8AC3E}">
        <p14:creationId xmlns:p14="http://schemas.microsoft.com/office/powerpoint/2010/main" val="9024655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PV Installation Hazards</a:t>
            </a:r>
          </a:p>
        </p:txBody>
      </p:sp>
      <p:sp>
        <p:nvSpPr>
          <p:cNvPr id="2" name="Content Placeholder 1"/>
          <p:cNvSpPr>
            <a:spLocks noGrp="1"/>
          </p:cNvSpPr>
          <p:nvPr>
            <p:ph idx="4294967295"/>
          </p:nvPr>
        </p:nvSpPr>
        <p:spPr>
          <a:xfrm>
            <a:off x="0" y="1119188"/>
            <a:ext cx="4905375" cy="4910137"/>
          </a:xfrm>
          <a:noFill/>
        </p:spPr>
        <p:txBody>
          <a:bodyPr>
            <a:normAutofit/>
          </a:bodyPr>
          <a:lstStyle/>
          <a:p>
            <a:pPr>
              <a:spcAft>
                <a:spcPts val="600"/>
              </a:spcAft>
            </a:pPr>
            <a:r>
              <a:rPr lang="en-US" sz="3000" dirty="0"/>
              <a:t>Environmental exposure</a:t>
            </a:r>
          </a:p>
          <a:p>
            <a:pPr>
              <a:spcAft>
                <a:spcPts val="600"/>
              </a:spcAft>
            </a:pPr>
            <a:r>
              <a:rPr lang="en-US" sz="3000" dirty="0"/>
              <a:t>Overexertion</a:t>
            </a:r>
          </a:p>
          <a:p>
            <a:pPr>
              <a:spcAft>
                <a:spcPts val="600"/>
              </a:spcAft>
            </a:pPr>
            <a:r>
              <a:rPr lang="en-US" sz="3000" dirty="0"/>
              <a:t>Respiratory / noise</a:t>
            </a:r>
          </a:p>
          <a:p>
            <a:pPr>
              <a:spcAft>
                <a:spcPts val="600"/>
              </a:spcAft>
            </a:pPr>
            <a:r>
              <a:rPr lang="en-US" sz="3000" dirty="0"/>
              <a:t>Slips, trips, falls </a:t>
            </a:r>
          </a:p>
          <a:p>
            <a:pPr>
              <a:spcAft>
                <a:spcPts val="600"/>
              </a:spcAft>
            </a:pPr>
            <a:r>
              <a:rPr lang="en-US" sz="3000" dirty="0"/>
              <a:t>Struck by </a:t>
            </a:r>
          </a:p>
          <a:p>
            <a:pPr>
              <a:spcAft>
                <a:spcPts val="600"/>
              </a:spcAft>
            </a:pPr>
            <a:r>
              <a:rPr lang="en-US" sz="3000" dirty="0"/>
              <a:t>Caught/in between</a:t>
            </a:r>
          </a:p>
          <a:p>
            <a:pPr>
              <a:spcAft>
                <a:spcPts val="600"/>
              </a:spcAft>
            </a:pPr>
            <a:r>
              <a:rPr lang="en-US" sz="3000" dirty="0"/>
              <a:t>Electrical </a:t>
            </a:r>
          </a:p>
          <a:p>
            <a:pPr>
              <a:spcAft>
                <a:spcPts val="600"/>
              </a:spcAft>
            </a:pPr>
            <a:endParaRPr lang="en-US" dirty="0"/>
          </a:p>
          <a:p>
            <a:pPr>
              <a:spcAft>
                <a:spcPts val="600"/>
              </a:spcAft>
            </a:pPr>
            <a:endParaRPr lang="en-US" dirty="0"/>
          </a:p>
        </p:txBody>
      </p:sp>
      <p:pic>
        <p:nvPicPr>
          <p:cNvPr id="58" name="Picture 57" descr="Caution icon made up of a triangle with a black border and yellow background with a black exclamation point in the middle.">
            <a:extLst>
              <a:ext uri="{FF2B5EF4-FFF2-40B4-BE49-F238E27FC236}">
                <a16:creationId xmlns:a16="http://schemas.microsoft.com/office/drawing/2014/main" id="{936106BD-1622-4BA5-AC71-7BC771AC6C0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67710" y="146432"/>
            <a:ext cx="666306" cy="612281"/>
          </a:xfrm>
          <a:prstGeom prst="rect">
            <a:avLst/>
          </a:prstGeom>
        </p:spPr>
      </p:pic>
      <p:pic>
        <p:nvPicPr>
          <p:cNvPr id="59" name="Picture 58" descr="Caution icon made up of a triangle with a black border and yellow background with a black exclamation point in the middle.">
            <a:extLst>
              <a:ext uri="{FF2B5EF4-FFF2-40B4-BE49-F238E27FC236}">
                <a16:creationId xmlns:a16="http://schemas.microsoft.com/office/drawing/2014/main" id="{936106BD-1622-4BA5-AC71-7BC771AC6C0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1389" y="146432"/>
            <a:ext cx="666306" cy="612281"/>
          </a:xfrm>
          <a:prstGeom prst="rect">
            <a:avLst/>
          </a:prstGeom>
        </p:spPr>
      </p:pic>
      <p:pic>
        <p:nvPicPr>
          <p:cNvPr id="9" name="Picture 8" descr="Picture of a person who's fallen down on a sloped roof after tripping on a piece of solar racki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194425" y="1138322"/>
            <a:ext cx="3704661" cy="2469774"/>
          </a:xfrm>
          <a:prstGeom prst="rect">
            <a:avLst/>
          </a:prstGeom>
          <a:ln w="12700">
            <a:solidFill>
              <a:schemeClr val="tx1"/>
            </a:solidFill>
          </a:ln>
        </p:spPr>
      </p:pic>
      <p:pic>
        <p:nvPicPr>
          <p:cNvPr id="65" name="Picture 64" descr="Picture of a person on a roof installing solar modules. They are wearing fall protection equipment."/>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927102" y="3895167"/>
            <a:ext cx="4019202" cy="2243273"/>
          </a:xfrm>
          <a:prstGeom prst="rect">
            <a:avLst/>
          </a:prstGeom>
          <a:ln w="19050">
            <a:solidFill>
              <a:schemeClr val="tx1"/>
            </a:solidFill>
          </a:ln>
        </p:spPr>
      </p:pic>
      <p:sp>
        <p:nvSpPr>
          <p:cNvPr id="4" name="TextBox 3"/>
          <p:cNvSpPr txBox="1"/>
          <p:nvPr/>
        </p:nvSpPr>
        <p:spPr>
          <a:xfrm>
            <a:off x="1019328" y="5599831"/>
            <a:ext cx="3357798" cy="1077218"/>
          </a:xfrm>
          <a:prstGeom prst="rect">
            <a:avLst/>
          </a:prstGeom>
          <a:solidFill>
            <a:srgbClr val="FFC000"/>
          </a:solidFill>
          <a:ln>
            <a:solidFill>
              <a:schemeClr val="tx1"/>
            </a:solidFill>
          </a:ln>
        </p:spPr>
        <p:txBody>
          <a:bodyPr wrap="square" rtlCol="0">
            <a:spAutoFit/>
          </a:bodyPr>
          <a:lstStyle/>
          <a:p>
            <a:pPr algn="ctr"/>
            <a:r>
              <a:rPr lang="en-US" sz="3200" dirty="0">
                <a:latin typeface="Tahoma"/>
                <a:cs typeface="Tahoma"/>
              </a:rPr>
              <a:t>Hazards are site-specific!</a:t>
            </a:r>
          </a:p>
        </p:txBody>
      </p:sp>
    </p:spTree>
    <p:extLst>
      <p:ext uri="{BB962C8B-B14F-4D97-AF65-F5344CB8AC3E}">
        <p14:creationId xmlns:p14="http://schemas.microsoft.com/office/powerpoint/2010/main" val="266566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Safely Carrying </a:t>
            </a:r>
            <a:r>
              <a:rPr lang="en-US" dirty="0" smtClean="0"/>
              <a:t>Modules </a:t>
            </a:r>
            <a:endParaRPr lang="en-US" dirty="0"/>
          </a:p>
        </p:txBody>
      </p:sp>
      <p:sp>
        <p:nvSpPr>
          <p:cNvPr id="9" name="TextBox 8"/>
          <p:cNvSpPr txBox="1"/>
          <p:nvPr/>
        </p:nvSpPr>
        <p:spPr>
          <a:xfrm>
            <a:off x="584200" y="886460"/>
            <a:ext cx="3276600" cy="523220"/>
          </a:xfrm>
          <a:prstGeom prst="rect">
            <a:avLst/>
          </a:prstGeom>
          <a:noFill/>
        </p:spPr>
        <p:txBody>
          <a:bodyPr wrap="square" rtlCol="0">
            <a:spAutoFit/>
          </a:bodyPr>
          <a:lstStyle/>
          <a:p>
            <a:pPr algn="ctr"/>
            <a:r>
              <a:rPr lang="en-US" sz="2800" dirty="0">
                <a:latin typeface="Tahoma"/>
                <a:cs typeface="Tahoma"/>
              </a:rPr>
              <a:t>Ok</a:t>
            </a:r>
          </a:p>
        </p:txBody>
      </p:sp>
      <p:pic>
        <p:nvPicPr>
          <p:cNvPr id="8" name="Picture 7" descr="Picture of two people on a sloped roof carrying modules over their shoulders. They're both wearing fall protection equipment so this isn't an OSHA violation but it isn't the safest way to move module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0563" y="1475224"/>
            <a:ext cx="3617943" cy="2509370"/>
          </a:xfrm>
          <a:prstGeom prst="rect">
            <a:avLst/>
          </a:prstGeom>
          <a:ln w="19050">
            <a:solidFill>
              <a:schemeClr val="tx1"/>
            </a:solidFill>
          </a:ln>
        </p:spPr>
      </p:pic>
      <p:sp>
        <p:nvSpPr>
          <p:cNvPr id="14" name="Content Placeholder 2"/>
          <p:cNvSpPr>
            <a:spLocks noGrp="1"/>
          </p:cNvSpPr>
          <p:nvPr>
            <p:ph idx="4294967295"/>
          </p:nvPr>
        </p:nvSpPr>
        <p:spPr>
          <a:xfrm>
            <a:off x="217284" y="4049877"/>
            <a:ext cx="4167188" cy="2295525"/>
          </a:xfrm>
        </p:spPr>
        <p:txBody>
          <a:bodyPr/>
          <a:lstStyle/>
          <a:p>
            <a:pPr>
              <a:spcAft>
                <a:spcPts val="600"/>
              </a:spcAft>
            </a:pPr>
            <a:r>
              <a:rPr lang="en-US" sz="2400" dirty="0"/>
              <a:t>Not OSHA violation but could lead to hazards</a:t>
            </a:r>
          </a:p>
          <a:p>
            <a:pPr lvl="1">
              <a:spcAft>
                <a:spcPts val="600"/>
              </a:spcAft>
            </a:pPr>
            <a:r>
              <a:rPr lang="en-US" sz="2200" dirty="0"/>
              <a:t>Overexertion, falls</a:t>
            </a:r>
          </a:p>
          <a:p>
            <a:pPr lvl="1">
              <a:spcAft>
                <a:spcPts val="600"/>
              </a:spcAft>
            </a:pPr>
            <a:r>
              <a:rPr lang="en-US" sz="2200" dirty="0"/>
              <a:t>Modules weigh 30-50 lbs</a:t>
            </a:r>
            <a:r>
              <a:rPr lang="en-US" sz="2400" dirty="0"/>
              <a:t>.</a:t>
            </a:r>
          </a:p>
          <a:p>
            <a:pPr lvl="1">
              <a:spcAft>
                <a:spcPts val="600"/>
              </a:spcAft>
            </a:pPr>
            <a:r>
              <a:rPr lang="en-US" sz="2200" dirty="0"/>
              <a:t>15+ modules per job</a:t>
            </a:r>
          </a:p>
        </p:txBody>
      </p:sp>
      <p:sp>
        <p:nvSpPr>
          <p:cNvPr id="10" name="TextBox 9"/>
          <p:cNvSpPr txBox="1"/>
          <p:nvPr/>
        </p:nvSpPr>
        <p:spPr>
          <a:xfrm>
            <a:off x="4876800" y="911860"/>
            <a:ext cx="3276600" cy="523220"/>
          </a:xfrm>
          <a:prstGeom prst="rect">
            <a:avLst/>
          </a:prstGeom>
          <a:noFill/>
        </p:spPr>
        <p:txBody>
          <a:bodyPr wrap="square" rtlCol="0">
            <a:spAutoFit/>
          </a:bodyPr>
          <a:lstStyle/>
          <a:p>
            <a:pPr algn="ctr"/>
            <a:r>
              <a:rPr lang="en-US" sz="2800" dirty="0">
                <a:latin typeface="Tahoma"/>
                <a:cs typeface="Tahoma"/>
              </a:rPr>
              <a:t>Better</a:t>
            </a:r>
          </a:p>
        </p:txBody>
      </p:sp>
      <p:grpSp>
        <p:nvGrpSpPr>
          <p:cNvPr id="4" name="Group 3" descr="Picture of two people on a sloped roof installing solar modules. They each have one side of the module as they move it across the roof which is the safest way to move modules while on a roof.">
            <a:extLst>
              <a:ext uri="{FF2B5EF4-FFF2-40B4-BE49-F238E27FC236}">
                <a16:creationId xmlns:a16="http://schemas.microsoft.com/office/drawing/2014/main" id="{E7AD3604-C050-4E46-B747-7724F187A3C2}"/>
              </a:ext>
            </a:extLst>
          </p:cNvPr>
          <p:cNvGrpSpPr/>
          <p:nvPr/>
        </p:nvGrpSpPr>
        <p:grpSpPr>
          <a:xfrm>
            <a:off x="4633072" y="1475224"/>
            <a:ext cx="3764055" cy="2712151"/>
            <a:chOff x="4633072" y="1475224"/>
            <a:chExt cx="3764055" cy="2712151"/>
          </a:xfrm>
        </p:grpSpPr>
        <p:pic>
          <p:nvPicPr>
            <p:cNvPr id="3" name="Picture 2" descr="Picture of two people on a sloped roof installing solar modules. They each have one side of the module as they move it across the roof which is the safest way to move modules while on a roof."/>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633072" y="1475224"/>
              <a:ext cx="3764055" cy="2509370"/>
            </a:xfrm>
            <a:prstGeom prst="rect">
              <a:avLst/>
            </a:prstGeom>
            <a:ln w="19050">
              <a:solidFill>
                <a:schemeClr val="tx1"/>
              </a:solidFill>
            </a:ln>
          </p:spPr>
        </p:pic>
        <p:sp>
          <p:nvSpPr>
            <p:cNvPr id="11" name="TextBox 10"/>
            <p:cNvSpPr txBox="1"/>
            <p:nvPr/>
          </p:nvSpPr>
          <p:spPr>
            <a:xfrm>
              <a:off x="6087041" y="2325327"/>
              <a:ext cx="1884767" cy="1862048"/>
            </a:xfrm>
            <a:prstGeom prst="rect">
              <a:avLst/>
            </a:prstGeom>
            <a:noFill/>
          </p:spPr>
          <p:txBody>
            <a:bodyPr wrap="square" rtlCol="0">
              <a:spAutoFit/>
            </a:bodyPr>
            <a:lstStyle/>
            <a:p>
              <a:r>
                <a:rPr lang="en-US" sz="11500" dirty="0">
                  <a:solidFill>
                    <a:srgbClr val="00B050"/>
                  </a:solidFill>
                  <a:latin typeface="Tahoma"/>
                  <a:cs typeface="Tahoma"/>
                </a:rPr>
                <a:t>✓</a:t>
              </a:r>
            </a:p>
          </p:txBody>
        </p:sp>
      </p:grpSp>
      <p:sp>
        <p:nvSpPr>
          <p:cNvPr id="15" name="Content Placeholder 2"/>
          <p:cNvSpPr txBox="1">
            <a:spLocks/>
          </p:cNvSpPr>
          <p:nvPr/>
        </p:nvSpPr>
        <p:spPr>
          <a:xfrm>
            <a:off x="4505314" y="4049877"/>
            <a:ext cx="4310268" cy="2463699"/>
          </a:xfrm>
          <a:prstGeom prst="rect">
            <a:avLst/>
          </a:prstGeom>
          <a:solidFill>
            <a:schemeClr val="bg1"/>
          </a:solidFill>
        </p:spPr>
        <p:txBody>
          <a:bodyPr vert="horz" lIns="91440" tIns="45720" rIns="91440" bIns="45720" rtlCol="0">
            <a:noAutofit/>
          </a:bodyPr>
          <a:lstStyle>
            <a:lvl1pPr marL="456565" indent="-457200" algn="l" rtl="0" eaLnBrk="1" fontAlgn="base" hangingPunct="1">
              <a:spcBef>
                <a:spcPts val="600"/>
              </a:spcBef>
              <a:spcAft>
                <a:spcPct val="0"/>
              </a:spcAft>
              <a:buFont typeface="ZapfDingbatsITC" charset="0"/>
              <a:buChar char="✸"/>
              <a:tabLst/>
              <a:defRPr sz="3200" kern="1200">
                <a:solidFill>
                  <a:schemeClr val="tx1"/>
                </a:solidFill>
                <a:latin typeface="Tahoma" charset="0"/>
                <a:ea typeface="Tahoma" charset="0"/>
                <a:cs typeface="Tahoma" charset="0"/>
              </a:defRPr>
            </a:lvl1pPr>
            <a:lvl2pPr marL="731520" indent="-365760" algn="l" rtl="0" eaLnBrk="1" fontAlgn="base" hangingPunct="1">
              <a:spcBef>
                <a:spcPts val="600"/>
              </a:spcBef>
              <a:spcAft>
                <a:spcPct val="0"/>
              </a:spcAft>
              <a:buClr>
                <a:srgbClr val="317840"/>
              </a:buClr>
              <a:buFont typeface="ZapfDingbatsITC" charset="0"/>
              <a:buChar char="✧"/>
              <a:defRPr sz="2800" kern="1200">
                <a:solidFill>
                  <a:schemeClr val="tx1"/>
                </a:solidFill>
                <a:latin typeface="Tahoma" charset="0"/>
                <a:ea typeface="Tahoma" charset="0"/>
                <a:cs typeface="Tahoma" charset="0"/>
              </a:defRPr>
            </a:lvl2pPr>
            <a:lvl3pPr marL="914400" indent="-274320" algn="l" rtl="0" eaLnBrk="1" fontAlgn="base" hangingPunct="1">
              <a:spcBef>
                <a:spcPts val="600"/>
              </a:spcBef>
              <a:spcAft>
                <a:spcPct val="0"/>
              </a:spcAft>
              <a:buFont typeface="Arial" charset="0"/>
              <a:buChar char="•"/>
              <a:defRPr sz="2400" kern="1200">
                <a:solidFill>
                  <a:schemeClr val="tx1"/>
                </a:solidFill>
                <a:latin typeface="Tahoma" charset="0"/>
                <a:ea typeface="Tahoma" charset="0"/>
                <a:cs typeface="Tahoma" charset="0"/>
              </a:defRPr>
            </a:lvl3pPr>
            <a:lvl4pPr marL="1597025" indent="-225425" algn="l" rtl="0" eaLnBrk="1" fontAlgn="base" hangingPunct="1">
              <a:spcBef>
                <a:spcPct val="20000"/>
              </a:spcBef>
              <a:spcAft>
                <a:spcPct val="0"/>
              </a:spcAft>
              <a:buFont typeface="Arial" charset="0"/>
              <a:buChar char="–"/>
              <a:defRPr sz="2000" kern="1200">
                <a:solidFill>
                  <a:schemeClr val="tx1"/>
                </a:solidFill>
                <a:latin typeface="Tahoma" charset="0"/>
                <a:ea typeface="Tahoma" charset="0"/>
                <a:cs typeface="Tahoma" charset="0"/>
              </a:defRPr>
            </a:lvl4pPr>
            <a:lvl5pPr marL="2054225" indent="-225425" algn="l" rtl="0" eaLnBrk="1" fontAlgn="base" hangingPunct="1">
              <a:spcBef>
                <a:spcPct val="20000"/>
              </a:spcBef>
              <a:spcAft>
                <a:spcPct val="0"/>
              </a:spcAft>
              <a:buFont typeface="Arial" charset="0"/>
              <a:buChar char="»"/>
              <a:defRPr sz="2000" kern="1200">
                <a:solidFill>
                  <a:schemeClr val="tx1"/>
                </a:solidFill>
                <a:latin typeface="Tahoma" charset="0"/>
                <a:ea typeface="Tahoma" charset="0"/>
                <a:cs typeface="Tahoma" charset="0"/>
              </a:defRPr>
            </a:lvl5pPr>
            <a:lvl6pPr marL="2513718"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758"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797"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837"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600"/>
              </a:spcAft>
            </a:pPr>
            <a:r>
              <a:rPr lang="en-US" sz="2400" dirty="0"/>
              <a:t>2 people per module</a:t>
            </a:r>
          </a:p>
          <a:p>
            <a:pPr>
              <a:spcAft>
                <a:spcPts val="600"/>
              </a:spcAft>
            </a:pPr>
            <a:r>
              <a:rPr lang="en-US" sz="2400" dirty="0"/>
              <a:t>Establish firm grip</a:t>
            </a:r>
          </a:p>
          <a:p>
            <a:pPr lvl="1">
              <a:spcAft>
                <a:spcPts val="600"/>
              </a:spcAft>
            </a:pPr>
            <a:r>
              <a:rPr lang="en-US" sz="2000" dirty="0"/>
              <a:t>Less susceptible to wind gusts</a:t>
            </a:r>
          </a:p>
          <a:p>
            <a:pPr>
              <a:spcAft>
                <a:spcPts val="600"/>
              </a:spcAft>
            </a:pPr>
            <a:r>
              <a:rPr lang="en-US" sz="2400" dirty="0"/>
              <a:t>Establish clear pathway</a:t>
            </a:r>
          </a:p>
          <a:p>
            <a:pPr lvl="1">
              <a:spcAft>
                <a:spcPts val="600"/>
              </a:spcAft>
            </a:pPr>
            <a:r>
              <a:rPr lang="en-US" sz="2000" dirty="0"/>
              <a:t>Avoid tripping/fall hazards</a:t>
            </a:r>
          </a:p>
        </p:txBody>
      </p:sp>
    </p:spTree>
    <p:extLst>
      <p:ext uri="{BB962C8B-B14F-4D97-AF65-F5344CB8AC3E}">
        <p14:creationId xmlns:p14="http://schemas.microsoft.com/office/powerpoint/2010/main" val="611135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Safely Mounting Modules</a:t>
            </a:r>
          </a:p>
        </p:txBody>
      </p:sp>
      <p:sp>
        <p:nvSpPr>
          <p:cNvPr id="6" name="Content Placeholder 2"/>
          <p:cNvSpPr>
            <a:spLocks noGrp="1"/>
          </p:cNvSpPr>
          <p:nvPr>
            <p:ph idx="4294967295"/>
          </p:nvPr>
        </p:nvSpPr>
        <p:spPr>
          <a:xfrm>
            <a:off x="5537200" y="1282700"/>
            <a:ext cx="3606800" cy="4899025"/>
          </a:xfrm>
        </p:spPr>
        <p:txBody>
          <a:bodyPr/>
          <a:lstStyle/>
          <a:p>
            <a:pPr marL="0" indent="0">
              <a:spcAft>
                <a:spcPts val="600"/>
              </a:spcAft>
              <a:buNone/>
            </a:pPr>
            <a:r>
              <a:rPr lang="en-US" sz="2800" dirty="0"/>
              <a:t>No fall protection</a:t>
            </a:r>
          </a:p>
          <a:p>
            <a:pPr marL="0" indent="0">
              <a:spcAft>
                <a:spcPts val="600"/>
              </a:spcAft>
              <a:buNone/>
            </a:pPr>
            <a:r>
              <a:rPr lang="en-US" sz="2800" dirty="0"/>
              <a:t>Overexertion</a:t>
            </a:r>
          </a:p>
          <a:p>
            <a:pPr>
              <a:spcAft>
                <a:spcPts val="600"/>
              </a:spcAft>
            </a:pPr>
            <a:r>
              <a:rPr lang="en-US" sz="2400" dirty="0"/>
              <a:t>Use 2 people</a:t>
            </a:r>
          </a:p>
          <a:p>
            <a:pPr>
              <a:spcAft>
                <a:spcPts val="600"/>
              </a:spcAft>
            </a:pPr>
            <a:r>
              <a:rPr lang="en-US" sz="2400" dirty="0"/>
              <a:t>Practice safe lifting techniques</a:t>
            </a:r>
          </a:p>
          <a:p>
            <a:pPr marL="0" indent="0">
              <a:spcAft>
                <a:spcPts val="600"/>
              </a:spcAft>
              <a:buNone/>
            </a:pPr>
            <a:r>
              <a:rPr lang="en-US" sz="2800" dirty="0"/>
              <a:t>Falling objects</a:t>
            </a:r>
            <a:endParaRPr lang="en-US" sz="2400" dirty="0"/>
          </a:p>
          <a:p>
            <a:pPr>
              <a:spcAft>
                <a:spcPts val="600"/>
              </a:spcAft>
            </a:pPr>
            <a:r>
              <a:rPr lang="en-US" sz="2400" dirty="0"/>
              <a:t>Unsecured modules</a:t>
            </a:r>
          </a:p>
          <a:p>
            <a:pPr>
              <a:spcAft>
                <a:spcPts val="600"/>
              </a:spcAft>
            </a:pPr>
            <a:r>
              <a:rPr lang="en-US" sz="2400" dirty="0"/>
              <a:t>Mid and end clips</a:t>
            </a:r>
          </a:p>
          <a:p>
            <a:pPr>
              <a:spcAft>
                <a:spcPts val="600"/>
              </a:spcAft>
            </a:pPr>
            <a:r>
              <a:rPr lang="en-US" sz="2400" dirty="0"/>
              <a:t>Tools</a:t>
            </a:r>
          </a:p>
        </p:txBody>
      </p:sp>
      <p:grpSp>
        <p:nvGrpSpPr>
          <p:cNvPr id="3" name="Group 2" descr="Picture of a person installing modules on a sloped roof. They are working alone and holding the module in an awkward position. This is an easy way to get an injury. They also aren't wearing fall protection and there is a loose module on the roof which is a falling object hazard. This photo has a red anti sign over it indicating this is not a good way to mount modules.">
            <a:extLst>
              <a:ext uri="{FF2B5EF4-FFF2-40B4-BE49-F238E27FC236}">
                <a16:creationId xmlns:a16="http://schemas.microsoft.com/office/drawing/2014/main" id="{8C8853B5-A319-418F-BD1F-429111B20001}"/>
              </a:ext>
            </a:extLst>
          </p:cNvPr>
          <p:cNvGrpSpPr/>
          <p:nvPr/>
        </p:nvGrpSpPr>
        <p:grpSpPr>
          <a:xfrm>
            <a:off x="167344" y="1282801"/>
            <a:ext cx="4574352" cy="3817620"/>
            <a:chOff x="167344" y="1282801"/>
            <a:chExt cx="4574352" cy="3817620"/>
          </a:xfrm>
        </p:grpSpPr>
        <p:pic>
          <p:nvPicPr>
            <p:cNvPr id="7" name="Picture 6" descr="Picture of a person installing modules on a sloped roof. They are working alone and holding the module in an awkward position. This is an easy way to get an injury. They also aren't wearing fall protection and there is a loose module on the roof which is a falling object hazard. This photo has a red anti sign over it indicating this is not a good way to mount modules."/>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67344" y="1282801"/>
              <a:ext cx="4574352" cy="3817620"/>
            </a:xfrm>
            <a:prstGeom prst="rect">
              <a:avLst/>
            </a:prstGeom>
            <a:ln w="19050">
              <a:solidFill>
                <a:schemeClr val="tx1"/>
              </a:solidFill>
            </a:ln>
          </p:spPr>
        </p:pic>
        <p:sp>
          <p:nvSpPr>
            <p:cNvPr id="5" name="AutoShape 5"/>
            <p:cNvSpPr>
              <a:spLocks noChangeAspect="1" noChangeArrowheads="1"/>
            </p:cNvSpPr>
            <p:nvPr/>
          </p:nvSpPr>
          <p:spPr bwMode="auto">
            <a:xfrm>
              <a:off x="591627" y="1358520"/>
              <a:ext cx="3658446" cy="3658446"/>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lnTo>
                    <a:pt x="17401" y="15493"/>
                  </a:lnTo>
                  <a:close/>
                  <a:moveTo>
                    <a:pt x="4198" y="6106"/>
                  </a:moveTo>
                  <a:cubicBezTo>
                    <a:pt x="3223" y="7477"/>
                    <a:pt x="2700" y="9117"/>
                    <a:pt x="2700" y="10799"/>
                  </a:cubicBezTo>
                  <a:cubicBezTo>
                    <a:pt x="2700" y="15273"/>
                    <a:pt x="6326" y="18900"/>
                    <a:pt x="10800" y="18900"/>
                  </a:cubicBezTo>
                  <a:cubicBezTo>
                    <a:pt x="12482" y="18900"/>
                    <a:pt x="14122" y="18376"/>
                    <a:pt x="15493" y="17401"/>
                  </a:cubicBezTo>
                  <a:lnTo>
                    <a:pt x="4198" y="6106"/>
                  </a:lnTo>
                  <a:close/>
                </a:path>
              </a:pathLst>
            </a:custGeom>
            <a:solidFill>
              <a:srgbClr val="FF0000">
                <a:alpha val="39999"/>
              </a:srgbClr>
            </a:solidFill>
            <a:ln w="9525" cap="rnd">
              <a:solidFill>
                <a:srgbClr val="000000"/>
              </a:solidFill>
              <a:prstDash val="sysDot"/>
              <a:miter lim="800000"/>
              <a:headEnd/>
              <a:tailEnd/>
            </a:ln>
          </p:spPr>
          <p:txBody>
            <a:bodyPr wrap="none" anchor="ctr"/>
            <a:lstStyle/>
            <a:p>
              <a:endParaRPr lang="en-US" dirty="0"/>
            </a:p>
          </p:txBody>
        </p:sp>
      </p:grpSp>
      <p:pic>
        <p:nvPicPr>
          <p:cNvPr id="9" name="Picture 8" descr="Caution icon made up of a triangle with a black border and yellow background with a black exclamation point in the middle.">
            <a:extLst>
              <a:ext uri="{FF2B5EF4-FFF2-40B4-BE49-F238E27FC236}">
                <a16:creationId xmlns:a16="http://schemas.microsoft.com/office/drawing/2014/main" id="{936106BD-1622-4BA5-AC71-7BC771AC6C0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984286" y="1282801"/>
            <a:ext cx="485180" cy="445841"/>
          </a:xfrm>
          <a:prstGeom prst="rect">
            <a:avLst/>
          </a:prstGeom>
        </p:spPr>
      </p:pic>
      <p:pic>
        <p:nvPicPr>
          <p:cNvPr id="10" name="Picture 9" descr="Caution icon made up of a triangle with a black border and yellow background with a black exclamation point in the middle.">
            <a:extLst>
              <a:ext uri="{FF2B5EF4-FFF2-40B4-BE49-F238E27FC236}">
                <a16:creationId xmlns:a16="http://schemas.microsoft.com/office/drawing/2014/main" id="{936106BD-1622-4BA5-AC71-7BC771AC6C0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984286" y="1874121"/>
            <a:ext cx="485180" cy="445841"/>
          </a:xfrm>
          <a:prstGeom prst="rect">
            <a:avLst/>
          </a:prstGeom>
        </p:spPr>
      </p:pic>
      <p:pic>
        <p:nvPicPr>
          <p:cNvPr id="11" name="Picture 10" descr="Caution icon made up of a triangle with a black border and yellow background with a black exclamation point in the middle.">
            <a:extLst>
              <a:ext uri="{FF2B5EF4-FFF2-40B4-BE49-F238E27FC236}">
                <a16:creationId xmlns:a16="http://schemas.microsoft.com/office/drawing/2014/main" id="{936106BD-1622-4BA5-AC71-7BC771AC6C0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984286" y="3894412"/>
            <a:ext cx="485180" cy="445841"/>
          </a:xfrm>
          <a:prstGeom prst="rect">
            <a:avLst/>
          </a:prstGeom>
        </p:spPr>
      </p:pic>
    </p:spTree>
    <p:extLst>
      <p:ext uri="{BB962C8B-B14F-4D97-AF65-F5344CB8AC3E}">
        <p14:creationId xmlns:p14="http://schemas.microsoft.com/office/powerpoint/2010/main" val="6415509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Safely Mounting </a:t>
            </a:r>
            <a:r>
              <a:rPr lang="en-US" dirty="0" smtClean="0"/>
              <a:t>Modules </a:t>
            </a:r>
            <a:endParaRPr lang="en-US" dirty="0"/>
          </a:p>
        </p:txBody>
      </p:sp>
      <p:pic>
        <p:nvPicPr>
          <p:cNvPr id="4" name="Picture 3" descr="Picture of two people on a sloped roof working together to mount a module. They work together to get the module into place."/>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1479" y="1038386"/>
            <a:ext cx="5230679" cy="3487119"/>
          </a:xfrm>
          <a:prstGeom prst="rect">
            <a:avLst/>
          </a:prstGeom>
          <a:ln w="19050">
            <a:solidFill>
              <a:schemeClr val="tx1"/>
            </a:solidFill>
          </a:ln>
        </p:spPr>
      </p:pic>
      <p:pic>
        <p:nvPicPr>
          <p:cNvPr id="5" name="Picture 4" descr="Picture of two people on a sloped roof working together to mount a module. One person is holding the top of the module while the other secures it to the racki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308530" y="2406985"/>
            <a:ext cx="4633994" cy="3089329"/>
          </a:xfrm>
          <a:prstGeom prst="rect">
            <a:avLst/>
          </a:prstGeom>
          <a:ln w="19050">
            <a:solidFill>
              <a:schemeClr val="tx1"/>
            </a:solidFill>
          </a:ln>
        </p:spPr>
      </p:pic>
      <p:sp>
        <p:nvSpPr>
          <p:cNvPr id="6" name="TextBox 5"/>
          <p:cNvSpPr txBox="1"/>
          <p:nvPr/>
        </p:nvSpPr>
        <p:spPr>
          <a:xfrm>
            <a:off x="263471" y="4711484"/>
            <a:ext cx="3905573" cy="1569660"/>
          </a:xfrm>
          <a:prstGeom prst="rect">
            <a:avLst/>
          </a:prstGeom>
          <a:noFill/>
          <a:ln>
            <a:noFill/>
          </a:ln>
        </p:spPr>
        <p:txBody>
          <a:bodyPr wrap="square" rtlCol="0">
            <a:spAutoFit/>
          </a:bodyPr>
          <a:lstStyle/>
          <a:p>
            <a:r>
              <a:rPr lang="en-US" dirty="0">
                <a:latin typeface="Tahoma"/>
                <a:cs typeface="Tahoma"/>
              </a:rPr>
              <a:t>One person holds module securely in place while the other person clamps it to the racking</a:t>
            </a:r>
          </a:p>
        </p:txBody>
      </p:sp>
      <p:sp>
        <p:nvSpPr>
          <p:cNvPr id="7" name="Right Arrow 6" descr="Arrow indicating that one person is holding the module while the other person clamps it to the racking."/>
          <p:cNvSpPr/>
          <p:nvPr/>
        </p:nvSpPr>
        <p:spPr>
          <a:xfrm rot="19816578">
            <a:off x="3479573" y="5807976"/>
            <a:ext cx="1082996" cy="453847"/>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7900738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Solar </a:t>
            </a:r>
            <a:r>
              <a:rPr lang="en-US"/>
              <a:t>Installation </a:t>
            </a:r>
            <a:r>
              <a:rPr lang="en-US" smtClean="0">
                <a:ln w="19050">
                  <a:solidFill>
                    <a:schemeClr val="tx1"/>
                  </a:solidFill>
                </a:ln>
                <a:solidFill>
                  <a:srgbClr val="FF0000"/>
                </a:solidFill>
              </a:rPr>
              <a:t>Fatality </a:t>
            </a:r>
            <a:endParaRPr lang="en-US" dirty="0">
              <a:solidFill>
                <a:srgbClr val="FF0000"/>
              </a:solidFill>
            </a:endParaRPr>
          </a:p>
        </p:txBody>
      </p:sp>
      <p:sp>
        <p:nvSpPr>
          <p:cNvPr id="11" name="TextBox 10"/>
          <p:cNvSpPr txBox="1"/>
          <p:nvPr/>
        </p:nvSpPr>
        <p:spPr>
          <a:xfrm>
            <a:off x="140096" y="1094739"/>
            <a:ext cx="4228289" cy="1200329"/>
          </a:xfrm>
          <a:prstGeom prst="rect">
            <a:avLst/>
          </a:prstGeom>
          <a:noFill/>
        </p:spPr>
        <p:txBody>
          <a:bodyPr wrap="square" rtlCol="0">
            <a:spAutoFit/>
          </a:bodyPr>
          <a:lstStyle/>
          <a:p>
            <a:pPr algn="ctr"/>
            <a:r>
              <a:rPr lang="en-US" dirty="0">
                <a:latin typeface="Tahoma"/>
                <a:cs typeface="Tahoma"/>
              </a:rPr>
              <a:t>A solar installer fell through this skylight to his death while carrying a solar module</a:t>
            </a:r>
          </a:p>
        </p:txBody>
      </p:sp>
      <p:grpSp>
        <p:nvGrpSpPr>
          <p:cNvPr id="3" name="Group 2" descr="Photo of a broken skylight where a solar installer fell through the skylight and died when striking the lower level inside the building.">
            <a:extLst>
              <a:ext uri="{FF2B5EF4-FFF2-40B4-BE49-F238E27FC236}">
                <a16:creationId xmlns:a16="http://schemas.microsoft.com/office/drawing/2014/main" id="{69A316BD-5AD1-45E8-BAED-4A374D863A16}"/>
              </a:ext>
            </a:extLst>
          </p:cNvPr>
          <p:cNvGrpSpPr/>
          <p:nvPr/>
        </p:nvGrpSpPr>
        <p:grpSpPr>
          <a:xfrm>
            <a:off x="66799" y="2483028"/>
            <a:ext cx="4366916" cy="3110052"/>
            <a:chOff x="66799" y="2483028"/>
            <a:chExt cx="4366916" cy="3110052"/>
          </a:xfrm>
        </p:grpSpPr>
        <p:pic>
          <p:nvPicPr>
            <p:cNvPr id="6" name="Picture 5" descr="Photo of a broken skylight where a solar installer fell through the skylight and died when striking the lower level inside the buildi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799" y="2483028"/>
              <a:ext cx="4366916" cy="3110052"/>
            </a:xfrm>
            <a:prstGeom prst="rect">
              <a:avLst/>
            </a:prstGeom>
            <a:ln w="19050">
              <a:solidFill>
                <a:schemeClr val="tx1"/>
              </a:solidFill>
            </a:ln>
          </p:spPr>
        </p:pic>
        <p:sp>
          <p:nvSpPr>
            <p:cNvPr id="7" name="AutoShape 5"/>
            <p:cNvSpPr>
              <a:spLocks noChangeAspect="1" noChangeArrowheads="1"/>
            </p:cNvSpPr>
            <p:nvPr/>
          </p:nvSpPr>
          <p:spPr bwMode="auto">
            <a:xfrm>
              <a:off x="744707" y="2532504"/>
              <a:ext cx="3011100" cy="3011100"/>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lnTo>
                    <a:pt x="17401" y="15493"/>
                  </a:lnTo>
                  <a:close/>
                  <a:moveTo>
                    <a:pt x="4198" y="6106"/>
                  </a:moveTo>
                  <a:cubicBezTo>
                    <a:pt x="3223" y="7477"/>
                    <a:pt x="2700" y="9117"/>
                    <a:pt x="2700" y="10799"/>
                  </a:cubicBezTo>
                  <a:cubicBezTo>
                    <a:pt x="2700" y="15273"/>
                    <a:pt x="6326" y="18900"/>
                    <a:pt x="10800" y="18900"/>
                  </a:cubicBezTo>
                  <a:cubicBezTo>
                    <a:pt x="12482" y="18900"/>
                    <a:pt x="14122" y="18376"/>
                    <a:pt x="15493" y="17401"/>
                  </a:cubicBezTo>
                  <a:lnTo>
                    <a:pt x="4198" y="6106"/>
                  </a:lnTo>
                  <a:close/>
                </a:path>
              </a:pathLst>
            </a:custGeom>
            <a:solidFill>
              <a:srgbClr val="FF0000">
                <a:alpha val="40000"/>
              </a:srgbClr>
            </a:solidFill>
            <a:ln w="9525" cap="rnd">
              <a:solidFill>
                <a:srgbClr val="000000"/>
              </a:solidFill>
              <a:prstDash val="sysDot"/>
              <a:miter lim="800000"/>
              <a:headEnd/>
              <a:tailEnd/>
            </a:ln>
          </p:spPr>
          <p:txBody>
            <a:bodyPr wrap="none" anchor="ctr"/>
            <a:lstStyle/>
            <a:p>
              <a:endParaRPr lang="en-US" dirty="0"/>
            </a:p>
          </p:txBody>
        </p:sp>
      </p:grpSp>
      <p:sp>
        <p:nvSpPr>
          <p:cNvPr id="5" name="TextBox 4"/>
          <p:cNvSpPr txBox="1"/>
          <p:nvPr/>
        </p:nvSpPr>
        <p:spPr>
          <a:xfrm>
            <a:off x="4775616" y="1094739"/>
            <a:ext cx="4051300" cy="1200329"/>
          </a:xfrm>
          <a:prstGeom prst="rect">
            <a:avLst/>
          </a:prstGeom>
          <a:noFill/>
        </p:spPr>
        <p:txBody>
          <a:bodyPr wrap="square" rtlCol="0">
            <a:spAutoFit/>
          </a:bodyPr>
          <a:lstStyle/>
          <a:p>
            <a:pPr algn="ctr"/>
            <a:r>
              <a:rPr lang="en-US" dirty="0">
                <a:latin typeface="Tahoma"/>
                <a:cs typeface="Tahoma"/>
              </a:rPr>
              <a:t>Skylight should be properly guarded &amp; personal fall protection used</a:t>
            </a:r>
          </a:p>
        </p:txBody>
      </p:sp>
      <p:grpSp>
        <p:nvGrpSpPr>
          <p:cNvPr id="4" name="Group 3" descr="Picture of a skylight with guardrails around it to prevent someone from falling through.">
            <a:extLst>
              <a:ext uri="{FF2B5EF4-FFF2-40B4-BE49-F238E27FC236}">
                <a16:creationId xmlns:a16="http://schemas.microsoft.com/office/drawing/2014/main" id="{B5BCDE3C-390B-4EA4-93A8-CDCF1BBC71F5}"/>
              </a:ext>
            </a:extLst>
          </p:cNvPr>
          <p:cNvGrpSpPr/>
          <p:nvPr/>
        </p:nvGrpSpPr>
        <p:grpSpPr>
          <a:xfrm>
            <a:off x="4518660" y="2483028"/>
            <a:ext cx="4565212" cy="3110052"/>
            <a:chOff x="4518660" y="2483028"/>
            <a:chExt cx="4565212" cy="3110052"/>
          </a:xfrm>
        </p:grpSpPr>
        <p:pic>
          <p:nvPicPr>
            <p:cNvPr id="8" name="Picture 7" descr="Picture of a skylight with guardrails around it to prevent someone from falling through."/>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18660" y="2483028"/>
              <a:ext cx="4565212" cy="3110052"/>
            </a:xfrm>
            <a:prstGeom prst="rect">
              <a:avLst/>
            </a:prstGeom>
            <a:ln w="19050">
              <a:solidFill>
                <a:schemeClr val="tx1"/>
              </a:solidFill>
            </a:ln>
          </p:spPr>
        </p:pic>
        <p:sp>
          <p:nvSpPr>
            <p:cNvPr id="10" name="TextBox 9"/>
            <p:cNvSpPr txBox="1"/>
            <p:nvPr/>
          </p:nvSpPr>
          <p:spPr>
            <a:xfrm>
              <a:off x="4942287" y="3121193"/>
              <a:ext cx="2847044" cy="2215991"/>
            </a:xfrm>
            <a:prstGeom prst="rect">
              <a:avLst/>
            </a:prstGeom>
            <a:noFill/>
          </p:spPr>
          <p:txBody>
            <a:bodyPr wrap="square" rtlCol="0">
              <a:spAutoFit/>
            </a:bodyPr>
            <a:lstStyle/>
            <a:p>
              <a:r>
                <a:rPr lang="en-US" sz="13800" dirty="0">
                  <a:solidFill>
                    <a:srgbClr val="00B050"/>
                  </a:solidFill>
                  <a:latin typeface="Tahoma"/>
                  <a:cs typeface="Tahoma"/>
                </a:rPr>
                <a:t>✓</a:t>
              </a:r>
            </a:p>
          </p:txBody>
        </p:sp>
      </p:grpSp>
    </p:spTree>
    <p:extLst>
      <p:ext uri="{BB962C8B-B14F-4D97-AF65-F5344CB8AC3E}">
        <p14:creationId xmlns:p14="http://schemas.microsoft.com/office/powerpoint/2010/main" val="41876300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Working with PV Modules</a:t>
            </a:r>
          </a:p>
        </p:txBody>
      </p:sp>
      <p:sp>
        <p:nvSpPr>
          <p:cNvPr id="6" name="Content Placeholder 5"/>
          <p:cNvSpPr>
            <a:spLocks noGrp="1"/>
          </p:cNvSpPr>
          <p:nvPr>
            <p:ph idx="4294967295"/>
          </p:nvPr>
        </p:nvSpPr>
        <p:spPr>
          <a:xfrm>
            <a:off x="0" y="1038225"/>
            <a:ext cx="8102600" cy="1838325"/>
          </a:xfrm>
        </p:spPr>
        <p:txBody>
          <a:bodyPr/>
          <a:lstStyle/>
          <a:p>
            <a:r>
              <a:rPr lang="en-US" sz="2800" dirty="0"/>
              <a:t>Do not lean, stand or walk on modules</a:t>
            </a:r>
          </a:p>
          <a:p>
            <a:pPr lvl="1"/>
            <a:r>
              <a:rPr lang="en-US" sz="2400" dirty="0"/>
              <a:t>Slipping / fall hazard</a:t>
            </a:r>
          </a:p>
          <a:p>
            <a:pPr lvl="1"/>
            <a:r>
              <a:rPr lang="en-US" sz="2400" dirty="0"/>
              <a:t>Can damage modules</a:t>
            </a:r>
          </a:p>
          <a:p>
            <a:pPr lvl="2"/>
            <a:r>
              <a:rPr lang="en-US" sz="2000" dirty="0"/>
              <a:t>Micro cell cracks even if glass does not break</a:t>
            </a:r>
          </a:p>
          <a:p>
            <a:pPr lvl="2"/>
            <a:r>
              <a:rPr lang="en-US" sz="2000" dirty="0"/>
              <a:t>Violate manufacturer’s installation instructions / warranty</a:t>
            </a:r>
          </a:p>
        </p:txBody>
      </p:sp>
      <p:grpSp>
        <p:nvGrpSpPr>
          <p:cNvPr id="5" name="Group 4" descr="Photo of a person attaching a PV module to racking. The photo has a red anti sign over it because the person is leaning on the module which may cause damage to the PV cells.">
            <a:extLst>
              <a:ext uri="{FF2B5EF4-FFF2-40B4-BE49-F238E27FC236}">
                <a16:creationId xmlns:a16="http://schemas.microsoft.com/office/drawing/2014/main" id="{336F7E82-C007-4BEF-963B-C14E748203ED}"/>
              </a:ext>
            </a:extLst>
          </p:cNvPr>
          <p:cNvGrpSpPr/>
          <p:nvPr/>
        </p:nvGrpSpPr>
        <p:grpSpPr>
          <a:xfrm>
            <a:off x="220089" y="3446427"/>
            <a:ext cx="3982685" cy="2655123"/>
            <a:chOff x="220089" y="3446427"/>
            <a:chExt cx="3982685" cy="2655123"/>
          </a:xfrm>
        </p:grpSpPr>
        <p:pic>
          <p:nvPicPr>
            <p:cNvPr id="4" name="Picture 3" descr="Photo of a person attaching a PV module to racking. The photo has a red anti sign over it because the person is leaning on the module which may cause damage to the PV cell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0089" y="3446427"/>
              <a:ext cx="3982685" cy="2655123"/>
            </a:xfrm>
            <a:prstGeom prst="rect">
              <a:avLst/>
            </a:prstGeom>
            <a:ln w="19050">
              <a:solidFill>
                <a:schemeClr val="tx1"/>
              </a:solidFill>
            </a:ln>
          </p:spPr>
        </p:pic>
        <p:sp>
          <p:nvSpPr>
            <p:cNvPr id="11" name="AutoShape 5"/>
            <p:cNvSpPr>
              <a:spLocks noChangeArrowheads="1"/>
            </p:cNvSpPr>
            <p:nvPr/>
          </p:nvSpPr>
          <p:spPr bwMode="auto">
            <a:xfrm>
              <a:off x="976991" y="3539548"/>
              <a:ext cx="2468880" cy="2468880"/>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lnTo>
                    <a:pt x="17401" y="15493"/>
                  </a:lnTo>
                  <a:close/>
                  <a:moveTo>
                    <a:pt x="4198" y="6106"/>
                  </a:moveTo>
                  <a:cubicBezTo>
                    <a:pt x="3223" y="7477"/>
                    <a:pt x="2700" y="9117"/>
                    <a:pt x="2700" y="10799"/>
                  </a:cubicBezTo>
                  <a:cubicBezTo>
                    <a:pt x="2700" y="15273"/>
                    <a:pt x="6326" y="18900"/>
                    <a:pt x="10800" y="18900"/>
                  </a:cubicBezTo>
                  <a:cubicBezTo>
                    <a:pt x="12482" y="18900"/>
                    <a:pt x="14122" y="18376"/>
                    <a:pt x="15493" y="17401"/>
                  </a:cubicBezTo>
                  <a:lnTo>
                    <a:pt x="4198" y="6106"/>
                  </a:lnTo>
                  <a:close/>
                </a:path>
              </a:pathLst>
            </a:custGeom>
            <a:solidFill>
              <a:srgbClr val="FF0000">
                <a:alpha val="39999"/>
              </a:srgbClr>
            </a:solidFill>
            <a:ln w="9525" cap="rnd">
              <a:solidFill>
                <a:srgbClr val="000000"/>
              </a:solidFill>
              <a:prstDash val="sysDot"/>
              <a:miter lim="800000"/>
              <a:headEnd/>
              <a:tailEnd/>
            </a:ln>
          </p:spPr>
          <p:txBody>
            <a:bodyPr wrap="none" anchor="ctr"/>
            <a:lstStyle/>
            <a:p>
              <a:endParaRPr lang="en-US" dirty="0"/>
            </a:p>
          </p:txBody>
        </p:sp>
      </p:grpSp>
      <p:grpSp>
        <p:nvGrpSpPr>
          <p:cNvPr id="3" name="Group 2" descr="Picture of three people installing solar modules on a pitched metal roof. One of the installers is walking on the modules. The photo has a red anti sign over it to indicate that it is never acceptable to walk on modules as it causes damage to the PV cells.">
            <a:extLst>
              <a:ext uri="{FF2B5EF4-FFF2-40B4-BE49-F238E27FC236}">
                <a16:creationId xmlns:a16="http://schemas.microsoft.com/office/drawing/2014/main" id="{AD34076E-1627-41D7-A557-34C3855DAF1A}"/>
              </a:ext>
            </a:extLst>
          </p:cNvPr>
          <p:cNvGrpSpPr/>
          <p:nvPr/>
        </p:nvGrpSpPr>
        <p:grpSpPr>
          <a:xfrm>
            <a:off x="4345287" y="3434745"/>
            <a:ext cx="4559065" cy="2655123"/>
            <a:chOff x="4345287" y="3434745"/>
            <a:chExt cx="4559065" cy="2655123"/>
          </a:xfrm>
        </p:grpSpPr>
        <p:pic>
          <p:nvPicPr>
            <p:cNvPr id="9" name="Picture 8" descr="Picture of three people installing solar modules on a pitched metal roof. One of the installers is walking on the modules. The photo has a red anti sign over it to indicate that it is never acceptable to walk on modules as it causes damage to the PV cells."/>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345287" y="3434745"/>
              <a:ext cx="4559065" cy="2655123"/>
            </a:xfrm>
            <a:prstGeom prst="rect">
              <a:avLst/>
            </a:prstGeom>
            <a:ln w="19050">
              <a:solidFill>
                <a:schemeClr val="tx1"/>
              </a:solidFill>
            </a:ln>
          </p:spPr>
        </p:pic>
        <p:sp>
          <p:nvSpPr>
            <p:cNvPr id="10" name="AutoShape 5"/>
            <p:cNvSpPr>
              <a:spLocks noChangeArrowheads="1"/>
            </p:cNvSpPr>
            <p:nvPr/>
          </p:nvSpPr>
          <p:spPr bwMode="auto">
            <a:xfrm>
              <a:off x="5390379" y="3527866"/>
              <a:ext cx="2468880" cy="2468880"/>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lnTo>
                    <a:pt x="17401" y="15493"/>
                  </a:lnTo>
                  <a:close/>
                  <a:moveTo>
                    <a:pt x="4198" y="6106"/>
                  </a:moveTo>
                  <a:cubicBezTo>
                    <a:pt x="3223" y="7477"/>
                    <a:pt x="2700" y="9117"/>
                    <a:pt x="2700" y="10799"/>
                  </a:cubicBezTo>
                  <a:cubicBezTo>
                    <a:pt x="2700" y="15273"/>
                    <a:pt x="6326" y="18900"/>
                    <a:pt x="10800" y="18900"/>
                  </a:cubicBezTo>
                  <a:cubicBezTo>
                    <a:pt x="12482" y="18900"/>
                    <a:pt x="14122" y="18376"/>
                    <a:pt x="15493" y="17401"/>
                  </a:cubicBezTo>
                  <a:lnTo>
                    <a:pt x="4198" y="6106"/>
                  </a:lnTo>
                  <a:close/>
                </a:path>
              </a:pathLst>
            </a:custGeom>
            <a:solidFill>
              <a:srgbClr val="FF0000">
                <a:alpha val="39999"/>
              </a:srgbClr>
            </a:solidFill>
            <a:ln w="9525" cap="rnd">
              <a:solidFill>
                <a:srgbClr val="000000"/>
              </a:solidFill>
              <a:prstDash val="sysDot"/>
              <a:miter lim="800000"/>
              <a:headEnd/>
              <a:tailEnd/>
            </a:ln>
          </p:spPr>
          <p:txBody>
            <a:bodyPr wrap="none" anchor="ctr"/>
            <a:lstStyle/>
            <a:p>
              <a:endParaRPr lang="en-US" dirty="0"/>
            </a:p>
          </p:txBody>
        </p:sp>
      </p:grpSp>
    </p:spTree>
    <p:extLst>
      <p:ext uri="{BB962C8B-B14F-4D97-AF65-F5344CB8AC3E}">
        <p14:creationId xmlns:p14="http://schemas.microsoft.com/office/powerpoint/2010/main" val="32030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Finishing Up</a:t>
            </a:r>
          </a:p>
        </p:txBody>
      </p:sp>
      <p:sp>
        <p:nvSpPr>
          <p:cNvPr id="4" name="Content Placeholder 2"/>
          <p:cNvSpPr>
            <a:spLocks noGrp="1"/>
          </p:cNvSpPr>
          <p:nvPr>
            <p:ph idx="4294967295"/>
          </p:nvPr>
        </p:nvSpPr>
        <p:spPr>
          <a:xfrm>
            <a:off x="0" y="966788"/>
            <a:ext cx="8877300" cy="1854200"/>
          </a:xfrm>
        </p:spPr>
        <p:txBody>
          <a:bodyPr/>
          <a:lstStyle/>
          <a:p>
            <a:r>
              <a:rPr lang="en-US" sz="2800" dirty="0"/>
              <a:t>Cutting rails after modules are installed</a:t>
            </a:r>
          </a:p>
          <a:p>
            <a:pPr lvl="1"/>
            <a:r>
              <a:rPr lang="en-US" sz="2400" dirty="0"/>
              <a:t>Wear eye and ear protection </a:t>
            </a:r>
          </a:p>
          <a:p>
            <a:pPr lvl="1"/>
            <a:r>
              <a:rPr lang="en-US" sz="2400" dirty="0"/>
              <a:t>Beware of roof edges - keep using fall protection!</a:t>
            </a:r>
          </a:p>
          <a:p>
            <a:pPr lvl="1"/>
            <a:r>
              <a:rPr lang="en-US" sz="2400" dirty="0"/>
              <a:t>Do not drop rail pieces off roof</a:t>
            </a:r>
          </a:p>
          <a:p>
            <a:pPr lvl="1"/>
            <a:r>
              <a:rPr lang="en-US" sz="2400" dirty="0"/>
              <a:t>Never use tools with missing guards or other protection </a:t>
            </a:r>
          </a:p>
          <a:p>
            <a:pPr lvl="1"/>
            <a:endParaRPr lang="en-US" sz="2400" dirty="0"/>
          </a:p>
        </p:txBody>
      </p:sp>
      <p:grpSp>
        <p:nvGrpSpPr>
          <p:cNvPr id="5" name="Group 4" descr="Photo of a person on a roof using a reciprocating saw to trim the ends of a PV mounting rail. The photo has a red anti sign over it because the person isn't wearing eye or hearing protection. However they are wearing fall protection equipment.">
            <a:extLst>
              <a:ext uri="{FF2B5EF4-FFF2-40B4-BE49-F238E27FC236}">
                <a16:creationId xmlns:a16="http://schemas.microsoft.com/office/drawing/2014/main" id="{8703A542-AA64-4377-8A85-49E998C3BFA7}"/>
              </a:ext>
            </a:extLst>
          </p:cNvPr>
          <p:cNvGrpSpPr/>
          <p:nvPr/>
        </p:nvGrpSpPr>
        <p:grpSpPr>
          <a:xfrm>
            <a:off x="822421" y="3410179"/>
            <a:ext cx="3452883" cy="3289658"/>
            <a:chOff x="822421" y="3410179"/>
            <a:chExt cx="3452883" cy="3289658"/>
          </a:xfrm>
        </p:grpSpPr>
        <p:pic>
          <p:nvPicPr>
            <p:cNvPr id="7" name="Picture 6" descr="Photo of a person on a roof using a reciprocating saw to trim the ends of a PV mounting rail. The photo has a red anti sign over it because the person isn't wearing eye or hearing protection. However they are wearing fall protection equipment."/>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22421" y="3410179"/>
              <a:ext cx="3452883" cy="3289658"/>
            </a:xfrm>
            <a:prstGeom prst="rect">
              <a:avLst/>
            </a:prstGeom>
            <a:ln w="19050">
              <a:solidFill>
                <a:schemeClr val="tx1"/>
              </a:solidFill>
            </a:ln>
          </p:spPr>
        </p:pic>
        <p:sp>
          <p:nvSpPr>
            <p:cNvPr id="8" name="AutoShape 5"/>
            <p:cNvSpPr>
              <a:spLocks noChangeAspect="1" noChangeArrowheads="1"/>
            </p:cNvSpPr>
            <p:nvPr/>
          </p:nvSpPr>
          <p:spPr bwMode="auto">
            <a:xfrm>
              <a:off x="1405862" y="3912008"/>
              <a:ext cx="2286000" cy="2286000"/>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lnTo>
                    <a:pt x="17401" y="15493"/>
                  </a:lnTo>
                  <a:close/>
                  <a:moveTo>
                    <a:pt x="4198" y="6106"/>
                  </a:moveTo>
                  <a:cubicBezTo>
                    <a:pt x="3223" y="7477"/>
                    <a:pt x="2700" y="9117"/>
                    <a:pt x="2700" y="10799"/>
                  </a:cubicBezTo>
                  <a:cubicBezTo>
                    <a:pt x="2700" y="15273"/>
                    <a:pt x="6326" y="18900"/>
                    <a:pt x="10800" y="18900"/>
                  </a:cubicBezTo>
                  <a:cubicBezTo>
                    <a:pt x="12482" y="18900"/>
                    <a:pt x="14122" y="18376"/>
                    <a:pt x="15493" y="17401"/>
                  </a:cubicBezTo>
                  <a:lnTo>
                    <a:pt x="4198" y="6106"/>
                  </a:lnTo>
                  <a:close/>
                </a:path>
              </a:pathLst>
            </a:custGeom>
            <a:solidFill>
              <a:srgbClr val="FF0000">
                <a:alpha val="39999"/>
              </a:srgbClr>
            </a:solidFill>
            <a:ln w="9525" cap="rnd">
              <a:solidFill>
                <a:srgbClr val="000000"/>
              </a:solidFill>
              <a:prstDash val="sysDot"/>
              <a:miter lim="800000"/>
              <a:headEnd/>
              <a:tailEnd/>
            </a:ln>
          </p:spPr>
          <p:txBody>
            <a:bodyPr wrap="none" anchor="ctr"/>
            <a:lstStyle/>
            <a:p>
              <a:endParaRPr lang="en-US" dirty="0"/>
            </a:p>
          </p:txBody>
        </p:sp>
      </p:grpSp>
      <p:cxnSp>
        <p:nvCxnSpPr>
          <p:cNvPr id="9" name="Straight Arrow Connector 8" descr="Arrow pointing out that the person in the photo isn't wearing hearing or eye protection.">
            <a:extLst>
              <a:ext uri="{FF2B5EF4-FFF2-40B4-BE49-F238E27FC236}">
                <a16:creationId xmlns:a16="http://schemas.microsoft.com/office/drawing/2014/main" id="{CA59D1E2-47AB-4DF6-8B4F-F0E851FA0CE2}"/>
              </a:ext>
            </a:extLst>
          </p:cNvPr>
          <p:cNvCxnSpPr>
            <a:cxnSpLocks/>
          </p:cNvCxnSpPr>
          <p:nvPr/>
        </p:nvCxnSpPr>
        <p:spPr>
          <a:xfrm flipH="1">
            <a:off x="4021268" y="4708478"/>
            <a:ext cx="1587962" cy="1088022"/>
          </a:xfrm>
          <a:prstGeom prst="straightConnector1">
            <a:avLst/>
          </a:prstGeom>
          <a:ln w="69850">
            <a:solidFill>
              <a:srgbClr val="FFD42A"/>
            </a:solidFill>
            <a:tailEnd type="triangle"/>
          </a:ln>
          <a:effectLst>
            <a:glow rad="38100">
              <a:schemeClr val="tx1"/>
            </a:glow>
          </a:effectLst>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4663981" y="3818508"/>
            <a:ext cx="2582223" cy="1015663"/>
          </a:xfrm>
          <a:prstGeom prst="rect">
            <a:avLst/>
          </a:prstGeom>
          <a:solidFill>
            <a:srgbClr val="FFD42A"/>
          </a:solidFill>
          <a:ln w="19050">
            <a:solidFill>
              <a:schemeClr val="tx1"/>
            </a:solidFill>
          </a:ln>
        </p:spPr>
        <p:txBody>
          <a:bodyPr wrap="square" rtlCol="0">
            <a:spAutoFit/>
          </a:bodyPr>
          <a:lstStyle>
            <a:defPPr>
              <a:defRPr lang="en-US"/>
            </a:defPPr>
            <a:lvl1pPr algn="ctr">
              <a:defRPr sz="2000">
                <a:latin typeface="Tahoma"/>
                <a:cs typeface="Tahoma"/>
              </a:defRPr>
            </a:lvl1pPr>
          </a:lstStyle>
          <a:p>
            <a:r>
              <a:rPr lang="en-US" dirty="0"/>
              <a:t>Use eye and ear protection when cutting rails!</a:t>
            </a:r>
          </a:p>
        </p:txBody>
      </p:sp>
    </p:spTree>
    <p:extLst>
      <p:ext uri="{BB962C8B-B14F-4D97-AF65-F5344CB8AC3E}">
        <p14:creationId xmlns:p14="http://schemas.microsoft.com/office/powerpoint/2010/main" val="14592310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Additional Resources</a:t>
            </a:r>
          </a:p>
        </p:txBody>
      </p:sp>
      <p:sp>
        <p:nvSpPr>
          <p:cNvPr id="3" name="Content Placeholder 2"/>
          <p:cNvSpPr>
            <a:spLocks noGrp="1"/>
          </p:cNvSpPr>
          <p:nvPr>
            <p:ph idx="4294967295"/>
          </p:nvPr>
        </p:nvSpPr>
        <p:spPr>
          <a:xfrm>
            <a:off x="144463" y="1035050"/>
            <a:ext cx="8999537" cy="3606800"/>
          </a:xfrm>
          <a:noFill/>
        </p:spPr>
        <p:txBody>
          <a:bodyPr/>
          <a:lstStyle/>
          <a:p>
            <a:r>
              <a:rPr lang="en-US" sz="2400" dirty="0"/>
              <a:t>OSHA (Occupational Safety and Heath Administration)</a:t>
            </a:r>
          </a:p>
          <a:p>
            <a:pPr lvl="1"/>
            <a:r>
              <a:rPr lang="en-US" sz="2000" i="1" dirty="0"/>
              <a:t>Quick Card 3154: Protecting Workers from Heat Stress</a:t>
            </a:r>
          </a:p>
          <a:p>
            <a:pPr lvl="1"/>
            <a:r>
              <a:rPr lang="en-US" sz="2000" i="1" dirty="0"/>
              <a:t>Quick Card 3156: Protecting Workers from Cold Stress</a:t>
            </a:r>
          </a:p>
          <a:p>
            <a:r>
              <a:rPr lang="en-US" sz="2400" dirty="0"/>
              <a:t>OSEIA (Oregon Solar Energy Industry Association)</a:t>
            </a:r>
          </a:p>
          <a:p>
            <a:pPr lvl="1"/>
            <a:r>
              <a:rPr lang="en-US" sz="2000" i="1" dirty="0"/>
              <a:t>Solar Construction Safety</a:t>
            </a:r>
          </a:p>
          <a:p>
            <a:r>
              <a:rPr lang="en-US" sz="2400" dirty="0"/>
              <a:t>Cal/OSHA</a:t>
            </a:r>
          </a:p>
          <a:p>
            <a:pPr lvl="1"/>
            <a:r>
              <a:rPr lang="en-US" sz="2000" i="1" dirty="0"/>
              <a:t>Preventing Worker Deaths in the Solar Industry</a:t>
            </a:r>
          </a:p>
          <a:p>
            <a:endParaRPr lang="en-US" sz="2800" dirty="0"/>
          </a:p>
        </p:txBody>
      </p:sp>
    </p:spTree>
    <p:extLst>
      <p:ext uri="{BB962C8B-B14F-4D97-AF65-F5344CB8AC3E}">
        <p14:creationId xmlns:p14="http://schemas.microsoft.com/office/powerpoint/2010/main" val="2447946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Jobsite-Specific Hazards</a:t>
            </a:r>
          </a:p>
        </p:txBody>
      </p:sp>
      <p:sp>
        <p:nvSpPr>
          <p:cNvPr id="12" name="TextBox 11"/>
          <p:cNvSpPr txBox="1"/>
          <p:nvPr/>
        </p:nvSpPr>
        <p:spPr>
          <a:xfrm>
            <a:off x="5122893" y="1649277"/>
            <a:ext cx="3866124" cy="1077218"/>
          </a:xfrm>
          <a:prstGeom prst="rect">
            <a:avLst/>
          </a:prstGeom>
          <a:noFill/>
        </p:spPr>
        <p:txBody>
          <a:bodyPr wrap="square" rtlCol="0">
            <a:spAutoFit/>
          </a:bodyPr>
          <a:lstStyle/>
          <a:p>
            <a:r>
              <a:rPr lang="en-US" sz="3200" dirty="0">
                <a:latin typeface="Tahoma"/>
                <a:cs typeface="Tahoma"/>
              </a:rPr>
              <a:t>Remember, each jobsite is unique!</a:t>
            </a:r>
          </a:p>
        </p:txBody>
      </p:sp>
      <p:pic>
        <p:nvPicPr>
          <p:cNvPr id="10" name="Picture 9" descr="Picture of a residential PV installation with hazards identified."/>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3428" y="1070089"/>
            <a:ext cx="4268571" cy="5675583"/>
          </a:xfrm>
          <a:prstGeom prst="rect">
            <a:avLst/>
          </a:prstGeom>
          <a:ln w="19050">
            <a:solidFill>
              <a:schemeClr val="tx1"/>
            </a:solidFill>
          </a:ln>
        </p:spPr>
      </p:pic>
      <p:sp>
        <p:nvSpPr>
          <p:cNvPr id="54" name="TextBox 53"/>
          <p:cNvSpPr txBox="1"/>
          <p:nvPr/>
        </p:nvSpPr>
        <p:spPr>
          <a:xfrm>
            <a:off x="410945" y="5450396"/>
            <a:ext cx="2306855" cy="923330"/>
          </a:xfrm>
          <a:prstGeom prst="rect">
            <a:avLst/>
          </a:prstGeom>
          <a:solidFill>
            <a:srgbClr val="FFD42A"/>
          </a:solidFill>
          <a:ln w="19050">
            <a:solidFill>
              <a:schemeClr val="tx1"/>
            </a:solidFill>
          </a:ln>
        </p:spPr>
        <p:txBody>
          <a:bodyPr wrap="square" rtlCol="0">
            <a:spAutoFit/>
          </a:bodyPr>
          <a:lstStyle>
            <a:defPPr>
              <a:defRPr lang="en-US"/>
            </a:defPPr>
            <a:lvl1pPr algn="ctr">
              <a:defRPr sz="2000">
                <a:latin typeface="Tahoma"/>
                <a:cs typeface="Tahoma"/>
              </a:defRPr>
            </a:lvl1pPr>
          </a:lstStyle>
          <a:p>
            <a:r>
              <a:rPr lang="en-US" sz="1800" dirty="0"/>
              <a:t>Struck by Hazard! </a:t>
            </a:r>
          </a:p>
          <a:p>
            <a:r>
              <a:rPr lang="en-US" sz="1800" dirty="0"/>
              <a:t>Falling objects near electrical work zone</a:t>
            </a:r>
          </a:p>
        </p:txBody>
      </p:sp>
      <p:sp>
        <p:nvSpPr>
          <p:cNvPr id="55" name="TextBox 54"/>
          <p:cNvSpPr txBox="1"/>
          <p:nvPr/>
        </p:nvSpPr>
        <p:spPr>
          <a:xfrm>
            <a:off x="2565400" y="1018096"/>
            <a:ext cx="2297428" cy="646331"/>
          </a:xfrm>
          <a:prstGeom prst="rect">
            <a:avLst/>
          </a:prstGeom>
          <a:solidFill>
            <a:srgbClr val="FFD42A"/>
          </a:solidFill>
          <a:ln w="19050">
            <a:solidFill>
              <a:schemeClr val="tx1"/>
            </a:solidFill>
          </a:ln>
        </p:spPr>
        <p:txBody>
          <a:bodyPr wrap="square" rtlCol="0">
            <a:spAutoFit/>
          </a:bodyPr>
          <a:lstStyle>
            <a:defPPr>
              <a:defRPr lang="en-US"/>
            </a:defPPr>
            <a:lvl1pPr algn="ctr">
              <a:defRPr sz="2000">
                <a:latin typeface="Tahoma"/>
                <a:cs typeface="Tahoma"/>
              </a:defRPr>
            </a:lvl1pPr>
          </a:lstStyle>
          <a:p>
            <a:r>
              <a:rPr lang="en-US" sz="1800" dirty="0"/>
              <a:t>Electrical Hazard! </a:t>
            </a:r>
          </a:p>
          <a:p>
            <a:r>
              <a:rPr lang="en-US" sz="1800" dirty="0"/>
              <a:t>Overhead power line</a:t>
            </a:r>
          </a:p>
        </p:txBody>
      </p:sp>
      <p:pic>
        <p:nvPicPr>
          <p:cNvPr id="8" name="Picture 7" descr="Icon of the sun to illustrate sun/heat exposure hazard."/>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10945" y="1164230"/>
            <a:ext cx="532054" cy="537428"/>
          </a:xfrm>
          <a:prstGeom prst="rect">
            <a:avLst/>
          </a:prstGeom>
        </p:spPr>
      </p:pic>
      <p:sp>
        <p:nvSpPr>
          <p:cNvPr id="69" name="TextBox 68"/>
          <p:cNvSpPr txBox="1"/>
          <p:nvPr/>
        </p:nvSpPr>
        <p:spPr>
          <a:xfrm>
            <a:off x="342900" y="1767396"/>
            <a:ext cx="1638300" cy="646331"/>
          </a:xfrm>
          <a:prstGeom prst="rect">
            <a:avLst/>
          </a:prstGeom>
          <a:solidFill>
            <a:srgbClr val="FFD42A"/>
          </a:solidFill>
          <a:ln w="19050">
            <a:solidFill>
              <a:schemeClr val="tx1"/>
            </a:solidFill>
          </a:ln>
        </p:spPr>
        <p:txBody>
          <a:bodyPr wrap="square" rtlCol="0">
            <a:spAutoFit/>
          </a:bodyPr>
          <a:lstStyle>
            <a:defPPr>
              <a:defRPr lang="en-US"/>
            </a:defPPr>
            <a:lvl1pPr algn="ctr">
              <a:defRPr sz="2000">
                <a:latin typeface="Tahoma"/>
                <a:cs typeface="Tahoma"/>
              </a:defRPr>
            </a:lvl1pPr>
          </a:lstStyle>
          <a:p>
            <a:r>
              <a:rPr lang="en-US" sz="1800" dirty="0"/>
              <a:t>Hazard! </a:t>
            </a:r>
          </a:p>
          <a:p>
            <a:r>
              <a:rPr lang="en-US" sz="1800" dirty="0"/>
              <a:t>Sun exposure</a:t>
            </a:r>
          </a:p>
        </p:txBody>
      </p:sp>
      <p:pic>
        <p:nvPicPr>
          <p:cNvPr id="9" name="Picture 8" descr="Photo of a sloped roof with a PV array. There is a skylight which is a fall hazard and a roof vent which is a trip hazard."/>
          <p:cNvPicPr>
            <a:picLocks noChangeAspect="1"/>
          </p:cNvPicPr>
          <p:nvPr/>
        </p:nvPicPr>
        <p:blipFill>
          <a:blip r:embed="rId5"/>
          <a:stretch>
            <a:fillRect/>
          </a:stretch>
        </p:blipFill>
        <p:spPr>
          <a:xfrm>
            <a:off x="3257653" y="3380435"/>
            <a:ext cx="5422900" cy="2746212"/>
          </a:xfrm>
          <a:prstGeom prst="rect">
            <a:avLst/>
          </a:prstGeom>
          <a:ln w="19050">
            <a:solidFill>
              <a:schemeClr val="tx1"/>
            </a:solidFill>
          </a:ln>
        </p:spPr>
      </p:pic>
      <p:sp>
        <p:nvSpPr>
          <p:cNvPr id="66" name="TextBox 65"/>
          <p:cNvSpPr txBox="1"/>
          <p:nvPr/>
        </p:nvSpPr>
        <p:spPr>
          <a:xfrm>
            <a:off x="5801237" y="4064327"/>
            <a:ext cx="1898320" cy="646331"/>
          </a:xfrm>
          <a:prstGeom prst="rect">
            <a:avLst/>
          </a:prstGeom>
          <a:solidFill>
            <a:srgbClr val="FFD42A"/>
          </a:solidFill>
          <a:ln w="19050">
            <a:solidFill>
              <a:schemeClr val="tx1"/>
            </a:solidFill>
          </a:ln>
        </p:spPr>
        <p:txBody>
          <a:bodyPr wrap="square" rtlCol="0">
            <a:spAutoFit/>
          </a:bodyPr>
          <a:lstStyle>
            <a:defPPr>
              <a:defRPr lang="en-US"/>
            </a:defPPr>
            <a:lvl1pPr algn="ctr">
              <a:defRPr sz="2000">
                <a:latin typeface="Tahoma"/>
                <a:cs typeface="Tahoma"/>
              </a:defRPr>
            </a:lvl1pPr>
          </a:lstStyle>
          <a:p>
            <a:r>
              <a:rPr lang="en-US" sz="1800" dirty="0"/>
              <a:t>Trip/Fall Hazard! </a:t>
            </a:r>
          </a:p>
          <a:p>
            <a:r>
              <a:rPr lang="en-US" sz="1800" dirty="0"/>
              <a:t>Skylights</a:t>
            </a:r>
          </a:p>
        </p:txBody>
      </p:sp>
      <p:sp>
        <p:nvSpPr>
          <p:cNvPr id="61" name="TextBox 60"/>
          <p:cNvSpPr txBox="1"/>
          <p:nvPr/>
        </p:nvSpPr>
        <p:spPr>
          <a:xfrm>
            <a:off x="4169090" y="3045936"/>
            <a:ext cx="1510033" cy="646331"/>
          </a:xfrm>
          <a:prstGeom prst="rect">
            <a:avLst/>
          </a:prstGeom>
          <a:solidFill>
            <a:srgbClr val="FFD42A"/>
          </a:solidFill>
          <a:ln w="19050">
            <a:solidFill>
              <a:schemeClr val="tx1"/>
            </a:solidFill>
          </a:ln>
        </p:spPr>
        <p:txBody>
          <a:bodyPr wrap="square" rtlCol="0">
            <a:spAutoFit/>
          </a:bodyPr>
          <a:lstStyle>
            <a:defPPr>
              <a:defRPr lang="en-US"/>
            </a:defPPr>
            <a:lvl1pPr algn="ctr">
              <a:defRPr sz="2000">
                <a:latin typeface="Tahoma"/>
                <a:cs typeface="Tahoma"/>
              </a:defRPr>
            </a:lvl1pPr>
          </a:lstStyle>
          <a:p>
            <a:r>
              <a:rPr lang="en-US" sz="1800" dirty="0"/>
              <a:t>Trip Hazard! </a:t>
            </a:r>
          </a:p>
          <a:p>
            <a:r>
              <a:rPr lang="en-US" sz="1800" dirty="0"/>
              <a:t>Vent stack</a:t>
            </a:r>
          </a:p>
        </p:txBody>
      </p:sp>
      <p:sp>
        <p:nvSpPr>
          <p:cNvPr id="2" name="Rectangle 1"/>
          <p:cNvSpPr/>
          <p:nvPr/>
        </p:nvSpPr>
        <p:spPr>
          <a:xfrm>
            <a:off x="6497560" y="5892069"/>
            <a:ext cx="2187394" cy="276999"/>
          </a:xfrm>
          <a:prstGeom prst="rect">
            <a:avLst/>
          </a:prstGeom>
        </p:spPr>
        <p:txBody>
          <a:bodyPr wrap="none">
            <a:spAutoFit/>
          </a:bodyPr>
          <a:lstStyle/>
          <a:p>
            <a:r>
              <a:rPr lang="en-US" sz="1200" i="1">
                <a:solidFill>
                  <a:schemeClr val="bg1">
                    <a:lumMod val="85000"/>
                  </a:schemeClr>
                </a:solidFill>
                <a:latin typeface="+mn-lt"/>
              </a:rPr>
              <a:t>Source: </a:t>
            </a:r>
            <a:r>
              <a:rPr lang="en-US" sz="1200" i="1" dirty="0" err="1">
                <a:solidFill>
                  <a:schemeClr val="bg1">
                    <a:lumMod val="85000"/>
                  </a:schemeClr>
                </a:solidFill>
                <a:latin typeface="+mn-lt"/>
              </a:rPr>
              <a:t>gogreenleafsolar.com</a:t>
            </a:r>
            <a:endParaRPr lang="en-US" sz="1200" i="1" dirty="0">
              <a:solidFill>
                <a:schemeClr val="bg1">
                  <a:lumMod val="85000"/>
                </a:schemeClr>
              </a:solidFill>
              <a:latin typeface="+mn-lt"/>
            </a:endParaRPr>
          </a:p>
        </p:txBody>
      </p:sp>
    </p:spTree>
    <p:extLst>
      <p:ext uri="{BB962C8B-B14F-4D97-AF65-F5344CB8AC3E}">
        <p14:creationId xmlns:p14="http://schemas.microsoft.com/office/powerpoint/2010/main" val="10330926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270757" y="329151"/>
            <a:ext cx="788036" cy="400110"/>
          </a:xfrm>
          <a:prstGeom prst="rect">
            <a:avLst/>
          </a:prstGeom>
        </p:spPr>
        <p:txBody>
          <a:bodyPr wrap="none">
            <a:spAutoFit/>
          </a:bodyPr>
          <a:lstStyle/>
          <a:p>
            <a:r>
              <a:rPr lang="en-US" sz="2000" dirty="0">
                <a:solidFill>
                  <a:srgbClr val="0070C0"/>
                </a:solidFill>
                <a:latin typeface="Casual" charset="0"/>
                <a:ea typeface="Casual" charset="0"/>
                <a:cs typeface="Casual" charset="0"/>
              </a:rPr>
              <a:t>Kayla</a:t>
            </a:r>
            <a:r>
              <a:rPr lang="en-US" sz="2000" dirty="0">
                <a:solidFill>
                  <a:schemeClr val="accent5">
                    <a:lumMod val="75000"/>
                  </a:schemeClr>
                </a:solidFill>
                <a:latin typeface="Casual" charset="0"/>
                <a:ea typeface="Casual" charset="0"/>
                <a:cs typeface="Casual" charset="0"/>
              </a:rPr>
              <a:t> </a:t>
            </a:r>
            <a:endParaRPr lang="en-US" sz="2000" dirty="0"/>
          </a:p>
        </p:txBody>
      </p:sp>
      <p:sp>
        <p:nvSpPr>
          <p:cNvPr id="8" name="Rectangle 7"/>
          <p:cNvSpPr/>
          <p:nvPr/>
        </p:nvSpPr>
        <p:spPr>
          <a:xfrm>
            <a:off x="4620848" y="351694"/>
            <a:ext cx="1236236" cy="400110"/>
          </a:xfrm>
          <a:prstGeom prst="rect">
            <a:avLst/>
          </a:prstGeom>
        </p:spPr>
        <p:txBody>
          <a:bodyPr wrap="none">
            <a:spAutoFit/>
          </a:bodyPr>
          <a:lstStyle/>
          <a:p>
            <a:r>
              <a:rPr lang="en-US" sz="2000" dirty="0">
                <a:solidFill>
                  <a:srgbClr val="0070C0"/>
                </a:solidFill>
                <a:latin typeface="Casual" charset="0"/>
                <a:ea typeface="Casual" charset="0"/>
                <a:cs typeface="Casual" charset="0"/>
              </a:rPr>
              <a:t>1/1/2018</a:t>
            </a:r>
            <a:endParaRPr lang="en-US" sz="2000" dirty="0"/>
          </a:p>
        </p:txBody>
      </p:sp>
      <p:sp>
        <p:nvSpPr>
          <p:cNvPr id="10" name="Rectangle 9"/>
          <p:cNvSpPr/>
          <p:nvPr/>
        </p:nvSpPr>
        <p:spPr>
          <a:xfrm>
            <a:off x="1294986" y="689660"/>
            <a:ext cx="1833259" cy="707886"/>
          </a:xfrm>
          <a:prstGeom prst="rect">
            <a:avLst/>
          </a:prstGeom>
        </p:spPr>
        <p:txBody>
          <a:bodyPr wrap="none">
            <a:spAutoFit/>
          </a:bodyPr>
          <a:lstStyle/>
          <a:p>
            <a:r>
              <a:rPr lang="en-US" sz="2000" dirty="0">
                <a:solidFill>
                  <a:srgbClr val="0070C0"/>
                </a:solidFill>
                <a:latin typeface="Casual" charset="0"/>
                <a:ea typeface="Casual" charset="0"/>
                <a:cs typeface="Casual" charset="0"/>
              </a:rPr>
              <a:t>602 Clarke Ave.</a:t>
            </a:r>
          </a:p>
          <a:p>
            <a:r>
              <a:rPr lang="en-US" sz="2000" dirty="0">
                <a:solidFill>
                  <a:srgbClr val="0070C0"/>
                </a:solidFill>
                <a:latin typeface="Casual" charset="0"/>
              </a:rPr>
              <a:t>Greensboro, NC</a:t>
            </a:r>
            <a:endParaRPr lang="en-US" sz="2000" dirty="0"/>
          </a:p>
        </p:txBody>
      </p:sp>
      <p:sp>
        <p:nvSpPr>
          <p:cNvPr id="9" name="Rectangle 8"/>
          <p:cNvSpPr/>
          <p:nvPr/>
        </p:nvSpPr>
        <p:spPr>
          <a:xfrm>
            <a:off x="6255621" y="683568"/>
            <a:ext cx="2709460" cy="707886"/>
          </a:xfrm>
          <a:prstGeom prst="rect">
            <a:avLst/>
          </a:prstGeom>
        </p:spPr>
        <p:txBody>
          <a:bodyPr wrap="none">
            <a:spAutoFit/>
          </a:bodyPr>
          <a:lstStyle/>
          <a:p>
            <a:r>
              <a:rPr lang="en-US" sz="2000" dirty="0">
                <a:solidFill>
                  <a:srgbClr val="0070C0"/>
                </a:solidFill>
                <a:latin typeface="Casual" charset="0"/>
                <a:ea typeface="Casual" charset="0"/>
                <a:cs typeface="Casual" charset="0"/>
              </a:rPr>
              <a:t>Cone Memorial Hospital</a:t>
            </a:r>
          </a:p>
          <a:p>
            <a:r>
              <a:rPr lang="en-US" sz="2000" dirty="0">
                <a:solidFill>
                  <a:srgbClr val="0070C0"/>
                </a:solidFill>
                <a:latin typeface="Casual" charset="0"/>
                <a:ea typeface="Casual" charset="0"/>
                <a:cs typeface="Casual" charset="0"/>
              </a:rPr>
              <a:t>1121 N. Church St.</a:t>
            </a:r>
          </a:p>
        </p:txBody>
      </p:sp>
      <p:sp>
        <p:nvSpPr>
          <p:cNvPr id="22" name="Rectangle 21"/>
          <p:cNvSpPr/>
          <p:nvPr/>
        </p:nvSpPr>
        <p:spPr>
          <a:xfrm>
            <a:off x="2474201" y="1369208"/>
            <a:ext cx="4336380" cy="400110"/>
          </a:xfrm>
          <a:prstGeom prst="rect">
            <a:avLst/>
          </a:prstGeom>
        </p:spPr>
        <p:txBody>
          <a:bodyPr wrap="none">
            <a:spAutoFit/>
          </a:bodyPr>
          <a:lstStyle/>
          <a:p>
            <a:r>
              <a:rPr lang="en-US" sz="2000" dirty="0">
                <a:solidFill>
                  <a:srgbClr val="0070C0"/>
                </a:solidFill>
                <a:latin typeface="Casual" charset="0"/>
                <a:ea typeface="Casual" charset="0"/>
                <a:cs typeface="Casual" charset="0"/>
              </a:rPr>
              <a:t>Two story building with attached garage</a:t>
            </a:r>
            <a:endParaRPr lang="en-US" sz="2000" dirty="0"/>
          </a:p>
        </p:txBody>
      </p:sp>
      <p:sp>
        <p:nvSpPr>
          <p:cNvPr id="15" name="Rectangle 14"/>
          <p:cNvSpPr/>
          <p:nvPr/>
        </p:nvSpPr>
        <p:spPr>
          <a:xfrm>
            <a:off x="3661543" y="2145656"/>
            <a:ext cx="2238113" cy="400110"/>
          </a:xfrm>
          <a:prstGeom prst="rect">
            <a:avLst/>
          </a:prstGeom>
        </p:spPr>
        <p:txBody>
          <a:bodyPr wrap="none">
            <a:spAutoFit/>
          </a:bodyPr>
          <a:lstStyle/>
          <a:p>
            <a:r>
              <a:rPr lang="en-US" sz="2000" dirty="0">
                <a:solidFill>
                  <a:srgbClr val="0070C0"/>
                </a:solidFill>
                <a:latin typeface="Casual" charset="0"/>
                <a:ea typeface="Casual" charset="0"/>
                <a:cs typeface="Casual" charset="0"/>
              </a:rPr>
              <a:t>Racking installation</a:t>
            </a:r>
          </a:p>
        </p:txBody>
      </p:sp>
      <p:sp>
        <p:nvSpPr>
          <p:cNvPr id="13" name="Rectangle 12">
            <a:extLst>
              <a:ext uri="{FF2B5EF4-FFF2-40B4-BE49-F238E27FC236}">
                <a16:creationId xmlns:a16="http://schemas.microsoft.com/office/drawing/2014/main" id="{2A178EFC-2C20-4DDF-92A1-4E8AFF38A800}"/>
              </a:ext>
            </a:extLst>
          </p:cNvPr>
          <p:cNvSpPr/>
          <p:nvPr/>
        </p:nvSpPr>
        <p:spPr>
          <a:xfrm>
            <a:off x="3661542" y="3345985"/>
            <a:ext cx="5236273" cy="400110"/>
          </a:xfrm>
          <a:prstGeom prst="rect">
            <a:avLst/>
          </a:prstGeom>
        </p:spPr>
        <p:txBody>
          <a:bodyPr wrap="square">
            <a:spAutoFit/>
          </a:bodyPr>
          <a:lstStyle/>
          <a:p>
            <a:r>
              <a:rPr lang="en-US" sz="2000" dirty="0">
                <a:solidFill>
                  <a:srgbClr val="0070C0"/>
                </a:solidFill>
                <a:latin typeface="Casual" charset="0"/>
                <a:ea typeface="Casual" charset="0"/>
                <a:cs typeface="Casual" charset="0"/>
              </a:rPr>
              <a:t>Sunscreen, stay hydrated, take breaks in shade</a:t>
            </a:r>
          </a:p>
        </p:txBody>
      </p:sp>
      <p:sp>
        <p:nvSpPr>
          <p:cNvPr id="14" name="Rectangle 13">
            <a:extLst>
              <a:ext uri="{FF2B5EF4-FFF2-40B4-BE49-F238E27FC236}">
                <a16:creationId xmlns:a16="http://schemas.microsoft.com/office/drawing/2014/main" id="{11725E9B-D8ED-4B3D-BAC2-E27DF2683037}"/>
              </a:ext>
            </a:extLst>
          </p:cNvPr>
          <p:cNvSpPr/>
          <p:nvPr/>
        </p:nvSpPr>
        <p:spPr>
          <a:xfrm>
            <a:off x="3638096" y="4153211"/>
            <a:ext cx="5048704" cy="400110"/>
          </a:xfrm>
          <a:prstGeom prst="rect">
            <a:avLst/>
          </a:prstGeom>
        </p:spPr>
        <p:txBody>
          <a:bodyPr wrap="square">
            <a:spAutoFit/>
          </a:bodyPr>
          <a:lstStyle/>
          <a:p>
            <a:r>
              <a:rPr lang="en-US" sz="2000" dirty="0">
                <a:solidFill>
                  <a:srgbClr val="0070C0"/>
                </a:solidFill>
                <a:latin typeface="Casual" charset="0"/>
                <a:ea typeface="Casual" charset="0"/>
                <a:cs typeface="Casual" charset="0"/>
              </a:rPr>
              <a:t>Wear gloves; keep flashings secure</a:t>
            </a:r>
          </a:p>
        </p:txBody>
      </p:sp>
      <p:sp>
        <p:nvSpPr>
          <p:cNvPr id="16" name="Rectangle 15">
            <a:extLst>
              <a:ext uri="{FF2B5EF4-FFF2-40B4-BE49-F238E27FC236}">
                <a16:creationId xmlns:a16="http://schemas.microsoft.com/office/drawing/2014/main" id="{540E01C4-5565-45C8-8C0E-A35F786D9924}"/>
              </a:ext>
            </a:extLst>
          </p:cNvPr>
          <p:cNvSpPr/>
          <p:nvPr/>
        </p:nvSpPr>
        <p:spPr>
          <a:xfrm>
            <a:off x="3661543" y="4739461"/>
            <a:ext cx="5189380" cy="400110"/>
          </a:xfrm>
          <a:prstGeom prst="rect">
            <a:avLst/>
          </a:prstGeom>
        </p:spPr>
        <p:txBody>
          <a:bodyPr wrap="square">
            <a:spAutoFit/>
          </a:bodyPr>
          <a:lstStyle/>
          <a:p>
            <a:r>
              <a:rPr lang="en-US" sz="2000" dirty="0">
                <a:solidFill>
                  <a:srgbClr val="0070C0"/>
                </a:solidFill>
                <a:latin typeface="Casual" charset="0"/>
                <a:ea typeface="Casual" charset="0"/>
                <a:cs typeface="Casual" charset="0"/>
              </a:rPr>
              <a:t>Wear hard hats, keep workspaces organized</a:t>
            </a:r>
          </a:p>
        </p:txBody>
      </p:sp>
      <p:sp>
        <p:nvSpPr>
          <p:cNvPr id="25" name="Rectangle 24">
            <a:extLst>
              <a:ext uri="{FF2B5EF4-FFF2-40B4-BE49-F238E27FC236}">
                <a16:creationId xmlns:a16="http://schemas.microsoft.com/office/drawing/2014/main" id="{540E01C4-5565-45C8-8C0E-A35F786D9924}"/>
              </a:ext>
            </a:extLst>
          </p:cNvPr>
          <p:cNvSpPr/>
          <p:nvPr/>
        </p:nvSpPr>
        <p:spPr>
          <a:xfrm>
            <a:off x="3587262" y="5255274"/>
            <a:ext cx="5673969" cy="400110"/>
          </a:xfrm>
          <a:prstGeom prst="rect">
            <a:avLst/>
          </a:prstGeom>
        </p:spPr>
        <p:txBody>
          <a:bodyPr wrap="square">
            <a:spAutoFit/>
          </a:bodyPr>
          <a:lstStyle/>
          <a:p>
            <a:r>
              <a:rPr lang="en-US" sz="2000" dirty="0">
                <a:solidFill>
                  <a:srgbClr val="0070C0"/>
                </a:solidFill>
                <a:latin typeface="Casual" charset="0"/>
                <a:ea typeface="Casual" charset="0"/>
                <a:cs typeface="Casual" charset="0"/>
              </a:rPr>
              <a:t>Set up ladder and bring rails up min 10’ away</a:t>
            </a:r>
          </a:p>
        </p:txBody>
      </p:sp>
      <p:sp>
        <p:nvSpPr>
          <p:cNvPr id="17" name="Rectangle 16">
            <a:extLst>
              <a:ext uri="{FF2B5EF4-FFF2-40B4-BE49-F238E27FC236}">
                <a16:creationId xmlns:a16="http://schemas.microsoft.com/office/drawing/2014/main" id="{8F85BAA8-F2B3-4FAB-856C-D2B9403EB882}"/>
              </a:ext>
            </a:extLst>
          </p:cNvPr>
          <p:cNvSpPr/>
          <p:nvPr/>
        </p:nvSpPr>
        <p:spPr>
          <a:xfrm>
            <a:off x="559207" y="6243583"/>
            <a:ext cx="7333418" cy="400110"/>
          </a:xfrm>
          <a:prstGeom prst="rect">
            <a:avLst/>
          </a:prstGeom>
        </p:spPr>
        <p:txBody>
          <a:bodyPr wrap="none">
            <a:spAutoFit/>
          </a:bodyPr>
          <a:lstStyle/>
          <a:p>
            <a:r>
              <a:rPr lang="en-US" sz="2000" dirty="0">
                <a:solidFill>
                  <a:srgbClr val="0070C0"/>
                </a:solidFill>
                <a:latin typeface="Casual" charset="0"/>
                <a:ea typeface="Casual" charset="0"/>
                <a:cs typeface="Casual" charset="0"/>
              </a:rPr>
              <a:t>Sun screen, water cooler, shade structure, fall arrest equipment, gloves</a:t>
            </a:r>
          </a:p>
        </p:txBody>
      </p:sp>
      <p:sp>
        <p:nvSpPr>
          <p:cNvPr id="18" name="Rectangle 17"/>
          <p:cNvSpPr/>
          <p:nvPr/>
        </p:nvSpPr>
        <p:spPr>
          <a:xfrm>
            <a:off x="99290" y="3286082"/>
            <a:ext cx="441146" cy="400110"/>
          </a:xfrm>
          <a:prstGeom prst="rect">
            <a:avLst/>
          </a:prstGeom>
        </p:spPr>
        <p:txBody>
          <a:bodyPr wrap="none">
            <a:spAutoFit/>
          </a:bodyPr>
          <a:lstStyle/>
          <a:p>
            <a:r>
              <a:rPr lang="en-US" sz="2000" dirty="0">
                <a:solidFill>
                  <a:srgbClr val="0070C0"/>
                </a:solidFill>
                <a:latin typeface="Casual" charset="0"/>
                <a:ea typeface="Casual" charset="0"/>
                <a:cs typeface="Casual" charset="0"/>
              </a:rPr>
              <a:t>☑</a:t>
            </a:r>
            <a:endParaRPr lang="en-US" sz="2000" dirty="0"/>
          </a:p>
        </p:txBody>
      </p:sp>
      <p:sp>
        <p:nvSpPr>
          <p:cNvPr id="21" name="Rectangle 20"/>
          <p:cNvSpPr/>
          <p:nvPr/>
        </p:nvSpPr>
        <p:spPr>
          <a:xfrm>
            <a:off x="0" y="4099085"/>
            <a:ext cx="726831" cy="400110"/>
          </a:xfrm>
          <a:prstGeom prst="rect">
            <a:avLst/>
          </a:prstGeom>
        </p:spPr>
        <p:txBody>
          <a:bodyPr wrap="square">
            <a:spAutoFit/>
          </a:bodyPr>
          <a:lstStyle/>
          <a:p>
            <a:r>
              <a:rPr lang="en-US" sz="2000">
                <a:solidFill>
                  <a:srgbClr val="0070C0"/>
                </a:solidFill>
                <a:latin typeface="Casual" charset="0"/>
                <a:ea typeface="Casual" charset="0"/>
                <a:cs typeface="Casual" charset="0"/>
              </a:rPr>
              <a:t>  ☑</a:t>
            </a:r>
            <a:endParaRPr lang="en-US" sz="2000" dirty="0"/>
          </a:p>
        </p:txBody>
      </p:sp>
      <p:sp>
        <p:nvSpPr>
          <p:cNvPr id="23" name="Rectangle 22"/>
          <p:cNvSpPr/>
          <p:nvPr/>
        </p:nvSpPr>
        <p:spPr>
          <a:xfrm>
            <a:off x="90337" y="4674419"/>
            <a:ext cx="441146" cy="400110"/>
          </a:xfrm>
          <a:prstGeom prst="rect">
            <a:avLst/>
          </a:prstGeom>
        </p:spPr>
        <p:txBody>
          <a:bodyPr wrap="none">
            <a:spAutoFit/>
          </a:bodyPr>
          <a:lstStyle/>
          <a:p>
            <a:r>
              <a:rPr lang="en-US" sz="2000" dirty="0">
                <a:solidFill>
                  <a:srgbClr val="0070C0"/>
                </a:solidFill>
                <a:latin typeface="Casual" charset="0"/>
                <a:ea typeface="Casual" charset="0"/>
                <a:cs typeface="Casual" charset="0"/>
              </a:rPr>
              <a:t>☑</a:t>
            </a:r>
            <a:endParaRPr lang="en-US" sz="2000" dirty="0"/>
          </a:p>
        </p:txBody>
      </p:sp>
      <p:sp>
        <p:nvSpPr>
          <p:cNvPr id="24" name="Rectangle 23"/>
          <p:cNvSpPr/>
          <p:nvPr/>
        </p:nvSpPr>
        <p:spPr>
          <a:xfrm>
            <a:off x="102061" y="5201955"/>
            <a:ext cx="441146" cy="400110"/>
          </a:xfrm>
          <a:prstGeom prst="rect">
            <a:avLst/>
          </a:prstGeom>
        </p:spPr>
        <p:txBody>
          <a:bodyPr wrap="none">
            <a:spAutoFit/>
          </a:bodyPr>
          <a:lstStyle/>
          <a:p>
            <a:r>
              <a:rPr lang="en-US" sz="2000" dirty="0">
                <a:solidFill>
                  <a:srgbClr val="0070C0"/>
                </a:solidFill>
                <a:latin typeface="Casual" charset="0"/>
                <a:ea typeface="Casual" charset="0"/>
                <a:cs typeface="Casual" charset="0"/>
              </a:rPr>
              <a:t>☑</a:t>
            </a:r>
            <a:endParaRPr lang="en-US" sz="2000" dirty="0"/>
          </a:p>
        </p:txBody>
      </p:sp>
      <p:pic>
        <p:nvPicPr>
          <p:cNvPr id="4" name="Picture 3" title="Job Hazard Analysi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9341" y="-99315"/>
            <a:ext cx="8925318" cy="6834208"/>
          </a:xfrm>
          <a:prstGeom prst="rect">
            <a:avLst/>
          </a:prstGeom>
        </p:spPr>
      </p:pic>
      <p:sp>
        <p:nvSpPr>
          <p:cNvPr id="3" name="Title 2"/>
          <p:cNvSpPr>
            <a:spLocks noGrp="1"/>
          </p:cNvSpPr>
          <p:nvPr>
            <p:ph type="title"/>
          </p:nvPr>
        </p:nvSpPr>
        <p:spPr>
          <a:xfrm>
            <a:off x="234778" y="145891"/>
            <a:ext cx="704335" cy="249526"/>
          </a:xfrm>
        </p:spPr>
        <p:txBody>
          <a:bodyPr>
            <a:normAutofit/>
          </a:bodyPr>
          <a:lstStyle/>
          <a:p>
            <a:r>
              <a:rPr lang="en-US" sz="900" dirty="0" smtClean="0">
                <a:solidFill>
                  <a:schemeClr val="accent1">
                    <a:lumMod val="20000"/>
                    <a:lumOff val="80000"/>
                  </a:schemeClr>
                </a:solidFill>
              </a:rPr>
              <a:t>JHA</a:t>
            </a:r>
            <a:endParaRPr lang="en-US" sz="900" dirty="0">
              <a:solidFill>
                <a:schemeClr val="accent1">
                  <a:lumMod val="20000"/>
                  <a:lumOff val="80000"/>
                </a:schemeClr>
              </a:solidFill>
            </a:endParaRPr>
          </a:p>
        </p:txBody>
      </p:sp>
    </p:spTree>
    <p:extLst>
      <p:ext uri="{BB962C8B-B14F-4D97-AF65-F5344CB8AC3E}">
        <p14:creationId xmlns:p14="http://schemas.microsoft.com/office/powerpoint/2010/main" val="9297553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Promote A Culture of Safety</a:t>
            </a:r>
          </a:p>
        </p:txBody>
      </p:sp>
      <p:sp>
        <p:nvSpPr>
          <p:cNvPr id="6" name="Content Placeholder 2"/>
          <p:cNvSpPr txBox="1">
            <a:spLocks/>
          </p:cNvSpPr>
          <p:nvPr/>
        </p:nvSpPr>
        <p:spPr>
          <a:xfrm>
            <a:off x="91783" y="983032"/>
            <a:ext cx="4058186" cy="1842230"/>
          </a:xfrm>
          <a:prstGeom prst="rect">
            <a:avLst/>
          </a:prstGeom>
        </p:spPr>
        <p:txBody>
          <a:bodyPr vert="horz" lIns="91440" tIns="45720" rIns="91440" bIns="45720" rtlCol="0">
            <a:noAutofit/>
          </a:bodyPr>
          <a:lstStyle>
            <a:lvl1pPr marL="456565" indent="-457200" algn="l" rtl="0" eaLnBrk="1" fontAlgn="base" hangingPunct="1">
              <a:spcBef>
                <a:spcPts val="600"/>
              </a:spcBef>
              <a:spcAft>
                <a:spcPct val="0"/>
              </a:spcAft>
              <a:buFont typeface="ZapfDingbatsITC" charset="0"/>
              <a:buChar char="✸"/>
              <a:tabLst/>
              <a:defRPr sz="3200" kern="1200">
                <a:solidFill>
                  <a:schemeClr val="tx1"/>
                </a:solidFill>
                <a:latin typeface="Tahoma" charset="0"/>
                <a:ea typeface="Tahoma" charset="0"/>
                <a:cs typeface="Tahoma" charset="0"/>
              </a:defRPr>
            </a:lvl1pPr>
            <a:lvl2pPr marL="731520" indent="-365760" algn="l" rtl="0" eaLnBrk="1" fontAlgn="base" hangingPunct="1">
              <a:spcBef>
                <a:spcPts val="600"/>
              </a:spcBef>
              <a:spcAft>
                <a:spcPct val="0"/>
              </a:spcAft>
              <a:buClr>
                <a:srgbClr val="317840"/>
              </a:buClr>
              <a:buFont typeface="ZapfDingbatsITC" charset="0"/>
              <a:buChar char="✧"/>
              <a:defRPr sz="2800" kern="1200">
                <a:solidFill>
                  <a:schemeClr val="tx1"/>
                </a:solidFill>
                <a:latin typeface="Tahoma" charset="0"/>
                <a:ea typeface="Tahoma" charset="0"/>
                <a:cs typeface="Tahoma" charset="0"/>
              </a:defRPr>
            </a:lvl2pPr>
            <a:lvl3pPr marL="914400" indent="-274320" algn="l" rtl="0" eaLnBrk="1" fontAlgn="base" hangingPunct="1">
              <a:spcBef>
                <a:spcPts val="600"/>
              </a:spcBef>
              <a:spcAft>
                <a:spcPct val="0"/>
              </a:spcAft>
              <a:buFont typeface="Arial" charset="0"/>
              <a:buChar char="•"/>
              <a:defRPr sz="2400" kern="1200">
                <a:solidFill>
                  <a:schemeClr val="tx1"/>
                </a:solidFill>
                <a:latin typeface="Tahoma" charset="0"/>
                <a:ea typeface="Tahoma" charset="0"/>
                <a:cs typeface="Tahoma" charset="0"/>
              </a:defRPr>
            </a:lvl3pPr>
            <a:lvl4pPr marL="1597025" indent="-225425" algn="l" rtl="0" eaLnBrk="1" fontAlgn="base" hangingPunct="1">
              <a:spcBef>
                <a:spcPct val="20000"/>
              </a:spcBef>
              <a:spcAft>
                <a:spcPct val="0"/>
              </a:spcAft>
              <a:buFont typeface="Arial" charset="0"/>
              <a:buChar char="–"/>
              <a:defRPr sz="2000" kern="1200">
                <a:solidFill>
                  <a:schemeClr val="tx1"/>
                </a:solidFill>
                <a:latin typeface="Tahoma" charset="0"/>
                <a:ea typeface="Tahoma" charset="0"/>
                <a:cs typeface="Tahoma" charset="0"/>
              </a:defRPr>
            </a:lvl4pPr>
            <a:lvl5pPr marL="2054225" indent="-225425" algn="l" rtl="0" eaLnBrk="1" fontAlgn="base" hangingPunct="1">
              <a:spcBef>
                <a:spcPct val="20000"/>
              </a:spcBef>
              <a:spcAft>
                <a:spcPct val="0"/>
              </a:spcAft>
              <a:buFont typeface="Arial" charset="0"/>
              <a:buChar char="»"/>
              <a:defRPr sz="2000" kern="1200">
                <a:solidFill>
                  <a:schemeClr val="tx1"/>
                </a:solidFill>
                <a:latin typeface="Tahoma" charset="0"/>
                <a:ea typeface="Tahoma" charset="0"/>
                <a:cs typeface="Tahoma" charset="0"/>
              </a:defRPr>
            </a:lvl5pPr>
            <a:lvl6pPr marL="2513718"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758"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797"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837"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600"/>
              </a:spcAft>
            </a:pPr>
            <a:r>
              <a:rPr lang="en-US" sz="2800" dirty="0"/>
              <a:t>Work mindfully </a:t>
            </a:r>
          </a:p>
          <a:p>
            <a:pPr lvl="1">
              <a:spcAft>
                <a:spcPts val="600"/>
              </a:spcAft>
            </a:pPr>
            <a:r>
              <a:rPr lang="en-US" sz="2400" dirty="0"/>
              <a:t>Work at a safe pace</a:t>
            </a:r>
          </a:p>
          <a:p>
            <a:pPr lvl="1">
              <a:spcAft>
                <a:spcPts val="600"/>
              </a:spcAft>
            </a:pPr>
            <a:r>
              <a:rPr lang="en-US" sz="2400" dirty="0"/>
              <a:t>Think before each step</a:t>
            </a:r>
          </a:p>
          <a:p>
            <a:pPr lvl="1">
              <a:spcAft>
                <a:spcPts val="600"/>
              </a:spcAft>
            </a:pPr>
            <a:endParaRPr lang="en-US" sz="2000" dirty="0"/>
          </a:p>
        </p:txBody>
      </p:sp>
      <p:sp>
        <p:nvSpPr>
          <p:cNvPr id="7" name="Content Placeholder 2"/>
          <p:cNvSpPr txBox="1">
            <a:spLocks/>
          </p:cNvSpPr>
          <p:nvPr/>
        </p:nvSpPr>
        <p:spPr>
          <a:xfrm>
            <a:off x="4769295" y="1006479"/>
            <a:ext cx="4058186" cy="3194834"/>
          </a:xfrm>
          <a:prstGeom prst="rect">
            <a:avLst/>
          </a:prstGeom>
        </p:spPr>
        <p:txBody>
          <a:bodyPr vert="horz" lIns="91440" tIns="45720" rIns="91440" bIns="45720" rtlCol="0">
            <a:noAutofit/>
          </a:bodyPr>
          <a:lstStyle>
            <a:lvl1pPr marL="456565" indent="-457200" algn="l" rtl="0" eaLnBrk="1" fontAlgn="base" hangingPunct="1">
              <a:spcBef>
                <a:spcPts val="600"/>
              </a:spcBef>
              <a:spcAft>
                <a:spcPct val="0"/>
              </a:spcAft>
              <a:buFont typeface="ZapfDingbatsITC" charset="0"/>
              <a:buChar char="✸"/>
              <a:tabLst/>
              <a:defRPr sz="3200" kern="1200">
                <a:solidFill>
                  <a:schemeClr val="tx1"/>
                </a:solidFill>
                <a:latin typeface="Tahoma" charset="0"/>
                <a:ea typeface="Tahoma" charset="0"/>
                <a:cs typeface="Tahoma" charset="0"/>
              </a:defRPr>
            </a:lvl1pPr>
            <a:lvl2pPr marL="731520" indent="-365760" algn="l" rtl="0" eaLnBrk="1" fontAlgn="base" hangingPunct="1">
              <a:spcBef>
                <a:spcPts val="600"/>
              </a:spcBef>
              <a:spcAft>
                <a:spcPct val="0"/>
              </a:spcAft>
              <a:buClr>
                <a:srgbClr val="317840"/>
              </a:buClr>
              <a:buFont typeface="ZapfDingbatsITC" charset="0"/>
              <a:buChar char="✧"/>
              <a:defRPr sz="2800" kern="1200">
                <a:solidFill>
                  <a:schemeClr val="tx1"/>
                </a:solidFill>
                <a:latin typeface="Tahoma" charset="0"/>
                <a:ea typeface="Tahoma" charset="0"/>
                <a:cs typeface="Tahoma" charset="0"/>
              </a:defRPr>
            </a:lvl2pPr>
            <a:lvl3pPr marL="914400" indent="-274320" algn="l" rtl="0" eaLnBrk="1" fontAlgn="base" hangingPunct="1">
              <a:spcBef>
                <a:spcPts val="600"/>
              </a:spcBef>
              <a:spcAft>
                <a:spcPct val="0"/>
              </a:spcAft>
              <a:buFont typeface="Arial" charset="0"/>
              <a:buChar char="•"/>
              <a:defRPr sz="2400" kern="1200">
                <a:solidFill>
                  <a:schemeClr val="tx1"/>
                </a:solidFill>
                <a:latin typeface="Tahoma" charset="0"/>
                <a:ea typeface="Tahoma" charset="0"/>
                <a:cs typeface="Tahoma" charset="0"/>
              </a:defRPr>
            </a:lvl3pPr>
            <a:lvl4pPr marL="1597025" indent="-225425" algn="l" rtl="0" eaLnBrk="1" fontAlgn="base" hangingPunct="1">
              <a:spcBef>
                <a:spcPct val="20000"/>
              </a:spcBef>
              <a:spcAft>
                <a:spcPct val="0"/>
              </a:spcAft>
              <a:buFont typeface="Arial" charset="0"/>
              <a:buChar char="–"/>
              <a:defRPr sz="2000" kern="1200">
                <a:solidFill>
                  <a:schemeClr val="tx1"/>
                </a:solidFill>
                <a:latin typeface="Tahoma" charset="0"/>
                <a:ea typeface="Tahoma" charset="0"/>
                <a:cs typeface="Tahoma" charset="0"/>
              </a:defRPr>
            </a:lvl4pPr>
            <a:lvl5pPr marL="2054225" indent="-225425" algn="l" rtl="0" eaLnBrk="1" fontAlgn="base" hangingPunct="1">
              <a:spcBef>
                <a:spcPct val="20000"/>
              </a:spcBef>
              <a:spcAft>
                <a:spcPct val="0"/>
              </a:spcAft>
              <a:buFont typeface="Arial" charset="0"/>
              <a:buChar char="»"/>
              <a:defRPr sz="2000" kern="1200">
                <a:solidFill>
                  <a:schemeClr val="tx1"/>
                </a:solidFill>
                <a:latin typeface="Tahoma" charset="0"/>
                <a:ea typeface="Tahoma" charset="0"/>
                <a:cs typeface="Tahoma" charset="0"/>
              </a:defRPr>
            </a:lvl5pPr>
            <a:lvl6pPr marL="2513718"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758"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797"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837"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600"/>
              </a:spcAft>
            </a:pPr>
            <a:r>
              <a:rPr lang="en-US" sz="2800" dirty="0"/>
              <a:t>Never work alone</a:t>
            </a:r>
          </a:p>
          <a:p>
            <a:pPr lvl="1">
              <a:spcAft>
                <a:spcPts val="600"/>
              </a:spcAft>
            </a:pPr>
            <a:r>
              <a:rPr lang="en-US" sz="2400" dirty="0"/>
              <a:t>Minimum 2 installers on roof (best practice)</a:t>
            </a:r>
          </a:p>
          <a:p>
            <a:pPr lvl="1">
              <a:spcAft>
                <a:spcPts val="600"/>
              </a:spcAft>
            </a:pPr>
            <a:endParaRPr lang="en-US" sz="2000" dirty="0"/>
          </a:p>
        </p:txBody>
      </p:sp>
      <p:pic>
        <p:nvPicPr>
          <p:cNvPr id="8" name="Picture 7" descr="Picture of two people on a sloped roof installing a PV system. Both people are wearing fall protection."/>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824867" y="2745724"/>
            <a:ext cx="4845563" cy="3765036"/>
          </a:xfrm>
          <a:prstGeom prst="rect">
            <a:avLst/>
          </a:prstGeom>
          <a:ln w="19050">
            <a:solidFill>
              <a:schemeClr val="tx1"/>
            </a:solidFill>
          </a:ln>
        </p:spPr>
      </p:pic>
    </p:spTree>
    <p:extLst>
      <p:ext uri="{BB962C8B-B14F-4D97-AF65-F5344CB8AC3E}">
        <p14:creationId xmlns:p14="http://schemas.microsoft.com/office/powerpoint/2010/main" val="13725837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Heat Stress</a:t>
            </a:r>
          </a:p>
        </p:txBody>
      </p:sp>
      <p:pic>
        <p:nvPicPr>
          <p:cNvPr id="7" name="Picture 6" descr="Caution icon made up of a triangle with a black border and yellow background with a black exclamation point in the middle.">
            <a:extLst>
              <a:ext uri="{FF2B5EF4-FFF2-40B4-BE49-F238E27FC236}">
                <a16:creationId xmlns:a16="http://schemas.microsoft.com/office/drawing/2014/main" id="{936106BD-1622-4BA5-AC71-7BC771AC6C0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92192" y="151059"/>
            <a:ext cx="666306" cy="612281"/>
          </a:xfrm>
          <a:prstGeom prst="rect">
            <a:avLst/>
          </a:prstGeom>
        </p:spPr>
      </p:pic>
      <p:pic>
        <p:nvPicPr>
          <p:cNvPr id="6" name="Picture 5" descr="Caution icon made up of a triangle with a black border and yellow background with a black exclamation point in the middle.">
            <a:extLst>
              <a:ext uri="{FF2B5EF4-FFF2-40B4-BE49-F238E27FC236}">
                <a16:creationId xmlns:a16="http://schemas.microsoft.com/office/drawing/2014/main" id="{936106BD-1622-4BA5-AC71-7BC771AC6C0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6792" y="151060"/>
            <a:ext cx="666306" cy="612281"/>
          </a:xfrm>
          <a:prstGeom prst="rect">
            <a:avLst/>
          </a:prstGeom>
        </p:spPr>
      </p:pic>
      <p:sp>
        <p:nvSpPr>
          <p:cNvPr id="3" name="Content Placeholder 2"/>
          <p:cNvSpPr>
            <a:spLocks noGrp="1"/>
          </p:cNvSpPr>
          <p:nvPr>
            <p:ph idx="4294967295"/>
          </p:nvPr>
        </p:nvSpPr>
        <p:spPr>
          <a:xfrm>
            <a:off x="0" y="955675"/>
            <a:ext cx="8743950" cy="5638800"/>
          </a:xfrm>
          <a:solidFill>
            <a:schemeClr val="bg1"/>
          </a:solidFill>
        </p:spPr>
        <p:txBody>
          <a:bodyPr>
            <a:noAutofit/>
          </a:bodyPr>
          <a:lstStyle/>
          <a:p>
            <a:pPr>
              <a:lnSpc>
                <a:spcPct val="110000"/>
              </a:lnSpc>
              <a:spcAft>
                <a:spcPts val="900"/>
              </a:spcAft>
            </a:pPr>
            <a:r>
              <a:rPr lang="en-US" sz="2800" dirty="0"/>
              <a:t>Exposure to extreme conditions</a:t>
            </a:r>
          </a:p>
          <a:p>
            <a:pPr>
              <a:lnSpc>
                <a:spcPct val="110000"/>
              </a:lnSpc>
              <a:spcAft>
                <a:spcPts val="300"/>
              </a:spcAft>
            </a:pPr>
            <a:r>
              <a:rPr lang="en-US" sz="2800" dirty="0"/>
              <a:t>Risk factors</a:t>
            </a:r>
          </a:p>
          <a:p>
            <a:pPr lvl="1">
              <a:lnSpc>
                <a:spcPct val="110000"/>
              </a:lnSpc>
              <a:spcAft>
                <a:spcPts val="300"/>
              </a:spcAft>
            </a:pPr>
            <a:r>
              <a:rPr lang="en-US" sz="2400" dirty="0"/>
              <a:t>High temperature / humidity</a:t>
            </a:r>
          </a:p>
          <a:p>
            <a:pPr lvl="1">
              <a:lnSpc>
                <a:spcPct val="110000"/>
              </a:lnSpc>
              <a:spcAft>
                <a:spcPts val="300"/>
              </a:spcAft>
            </a:pPr>
            <a:r>
              <a:rPr lang="en-US" sz="2400" dirty="0"/>
              <a:t>Direct sun exposure</a:t>
            </a:r>
          </a:p>
          <a:p>
            <a:pPr lvl="1">
              <a:lnSpc>
                <a:spcPct val="110000"/>
              </a:lnSpc>
              <a:spcAft>
                <a:spcPts val="300"/>
              </a:spcAft>
            </a:pPr>
            <a:r>
              <a:rPr lang="en-US" sz="2400" dirty="0"/>
              <a:t>Heavy physical labor</a:t>
            </a:r>
          </a:p>
          <a:p>
            <a:pPr lvl="1">
              <a:lnSpc>
                <a:spcPct val="110000"/>
              </a:lnSpc>
              <a:spcAft>
                <a:spcPts val="300"/>
              </a:spcAft>
            </a:pPr>
            <a:r>
              <a:rPr lang="en-US" sz="2400" dirty="0"/>
              <a:t>No wind or breeze</a:t>
            </a:r>
          </a:p>
          <a:p>
            <a:pPr lvl="1">
              <a:lnSpc>
                <a:spcPct val="110000"/>
              </a:lnSpc>
              <a:spcAft>
                <a:spcPts val="300"/>
              </a:spcAft>
            </a:pPr>
            <a:r>
              <a:rPr lang="en-US" sz="2400" dirty="0"/>
              <a:t>Low liquid intake</a:t>
            </a:r>
          </a:p>
          <a:p>
            <a:pPr lvl="1">
              <a:lnSpc>
                <a:spcPct val="110000"/>
              </a:lnSpc>
              <a:spcAft>
                <a:spcPts val="300"/>
              </a:spcAft>
            </a:pPr>
            <a:r>
              <a:rPr lang="en-US" sz="2400" dirty="0"/>
              <a:t>Waterproof clothing</a:t>
            </a:r>
          </a:p>
          <a:p>
            <a:pPr lvl="1">
              <a:lnSpc>
                <a:spcPct val="110000"/>
              </a:lnSpc>
              <a:spcAft>
                <a:spcPts val="300"/>
              </a:spcAft>
            </a:pPr>
            <a:r>
              <a:rPr lang="en-US" sz="2400" dirty="0"/>
              <a:t>No recent exposure to hot work places</a:t>
            </a:r>
          </a:p>
          <a:p>
            <a:pPr lvl="1">
              <a:lnSpc>
                <a:spcPct val="110000"/>
              </a:lnSpc>
              <a:spcAft>
                <a:spcPts val="300"/>
              </a:spcAft>
            </a:pPr>
            <a:r>
              <a:rPr lang="en-US" sz="2400" dirty="0"/>
              <a:t>Working while sick</a:t>
            </a:r>
          </a:p>
        </p:txBody>
      </p:sp>
      <p:pic>
        <p:nvPicPr>
          <p:cNvPr id="4" name="Picture 3" descr="Screen shot of the cover of OSHA quick card document that discusses protecting workers from heat stress."/>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199632" y="2327446"/>
            <a:ext cx="2729933" cy="4109984"/>
          </a:xfrm>
          <a:prstGeom prst="rect">
            <a:avLst/>
          </a:prstGeom>
          <a:ln w="19050">
            <a:solidFill>
              <a:schemeClr val="tx1"/>
            </a:solidFill>
          </a:ln>
        </p:spPr>
      </p:pic>
      <p:pic>
        <p:nvPicPr>
          <p:cNvPr id="12" name="Picture 11" descr="Screen shot of the cover of OSHA quick card document that discusses protecting workers from heat stress."/>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412073" y="5296077"/>
            <a:ext cx="2305050" cy="1021399"/>
          </a:xfrm>
          <a:prstGeom prst="rect">
            <a:avLst/>
          </a:prstGeom>
          <a:ln>
            <a:solidFill>
              <a:schemeClr val="tx1"/>
            </a:solidFill>
          </a:ln>
        </p:spPr>
      </p:pic>
      <p:sp>
        <p:nvSpPr>
          <p:cNvPr id="5" name="Rectangle 4"/>
          <p:cNvSpPr/>
          <p:nvPr/>
        </p:nvSpPr>
        <p:spPr>
          <a:xfrm>
            <a:off x="5920475" y="6515953"/>
            <a:ext cx="3288245" cy="276999"/>
          </a:xfrm>
          <a:prstGeom prst="rect">
            <a:avLst/>
          </a:prstGeom>
        </p:spPr>
        <p:txBody>
          <a:bodyPr wrap="square">
            <a:spAutoFit/>
          </a:bodyPr>
          <a:lstStyle/>
          <a:p>
            <a:r>
              <a:rPr lang="en-US" sz="1200" i="1" dirty="0">
                <a:latin typeface="+mn-lt"/>
              </a:rPr>
              <a:t>Source: </a:t>
            </a:r>
            <a:r>
              <a:rPr lang="en-US" sz="1200" i="1" dirty="0">
                <a:latin typeface="+mn-lt"/>
                <a:hlinkClick r:id="rId6" action="ppaction://hlinkfile" tooltip="Link to OSHA document Protecting Workers from Heat Stress">
                  <a:extLst>
                    <a:ext uri="{A12FA001-AC4F-418D-AE19-62706E023703}">
                      <ahyp:hlinkClr xmlns:ahyp="http://schemas.microsoft.com/office/drawing/2018/hyperlinkcolor" xmlns="" val="tx"/>
                    </a:ext>
                  </a:extLst>
                </a:hlinkClick>
              </a:rPr>
              <a:t>osha.gov/publications/osha3154.pdf</a:t>
            </a:r>
            <a:endParaRPr lang="en-US" sz="1200" i="1" dirty="0">
              <a:latin typeface="+mn-lt"/>
            </a:endParaRPr>
          </a:p>
        </p:txBody>
      </p:sp>
    </p:spTree>
    <p:extLst>
      <p:ext uri="{BB962C8B-B14F-4D97-AF65-F5344CB8AC3E}">
        <p14:creationId xmlns:p14="http://schemas.microsoft.com/office/powerpoint/2010/main" val="5576591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Recognizing Heat Illness</a:t>
            </a:r>
          </a:p>
        </p:txBody>
      </p:sp>
      <p:sp>
        <p:nvSpPr>
          <p:cNvPr id="11" name="TextBox 10"/>
          <p:cNvSpPr txBox="1"/>
          <p:nvPr/>
        </p:nvSpPr>
        <p:spPr>
          <a:xfrm>
            <a:off x="4484076" y="2279161"/>
            <a:ext cx="4552461" cy="2185214"/>
          </a:xfrm>
          <a:prstGeom prst="rect">
            <a:avLst/>
          </a:prstGeom>
          <a:noFill/>
        </p:spPr>
        <p:txBody>
          <a:bodyPr wrap="square" rtlCol="0">
            <a:spAutoFit/>
          </a:bodyPr>
          <a:lstStyle/>
          <a:p>
            <a:pPr algn="ctr"/>
            <a:r>
              <a:rPr lang="en-US" sz="2800" dirty="0">
                <a:latin typeface="+mn-lt"/>
              </a:rPr>
              <a:t>Consider the consequences if you or a co-worker suffered from heat illness while on a roof!</a:t>
            </a:r>
          </a:p>
          <a:p>
            <a:endParaRPr lang="en-US" dirty="0">
              <a:latin typeface="Tahoma"/>
              <a:cs typeface="Tahoma"/>
            </a:endParaRPr>
          </a:p>
        </p:txBody>
      </p:sp>
      <p:sp>
        <p:nvSpPr>
          <p:cNvPr id="3" name="Rectangle 2"/>
          <p:cNvSpPr/>
          <p:nvPr/>
        </p:nvSpPr>
        <p:spPr>
          <a:xfrm>
            <a:off x="0" y="6581001"/>
            <a:ext cx="2423549" cy="276999"/>
          </a:xfrm>
          <a:prstGeom prst="rect">
            <a:avLst/>
          </a:prstGeom>
        </p:spPr>
        <p:txBody>
          <a:bodyPr wrap="none">
            <a:spAutoFit/>
          </a:bodyPr>
          <a:lstStyle/>
          <a:p>
            <a:r>
              <a:rPr lang="en-US" sz="1200" i="1">
                <a:latin typeface="+mn-lt"/>
              </a:rPr>
              <a:t>Source: National </a:t>
            </a:r>
            <a:r>
              <a:rPr lang="en-US" sz="1200" i="1" dirty="0">
                <a:latin typeface="+mn-lt"/>
              </a:rPr>
              <a:t>weather service</a:t>
            </a:r>
          </a:p>
        </p:txBody>
      </p:sp>
      <p:pic>
        <p:nvPicPr>
          <p:cNvPr id="5" name="Picture 4" title="Image of Heat Poster by National Weather Service"/>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6280" y="983135"/>
            <a:ext cx="4305300" cy="5657850"/>
          </a:xfrm>
          <a:prstGeom prst="rect">
            <a:avLst/>
          </a:prstGeom>
        </p:spPr>
      </p:pic>
    </p:spTree>
    <p:extLst>
      <p:ext uri="{BB962C8B-B14F-4D97-AF65-F5344CB8AC3E}">
        <p14:creationId xmlns:p14="http://schemas.microsoft.com/office/powerpoint/2010/main" val="144024672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ULTRA_SCORM_SLIDE_COUNT" val="18"/>
  <p:tag name="ISPRING_ULTRA_SCORM_DURATION" val="3600"/>
  <p:tag name="ISPRING_ULTRA_SCORM_QUIZ_NUMBER" val="0"/>
  <p:tag name="ISPRING_RESOURCE_PATHS_HASH_2" val="2f42fe2a5a338c8c9e36a0d986fb3ac9ebb99ca"/>
</p:tagLst>
</file>

<file path=ppt/theme/theme1.xml><?xml version="1.0" encoding="utf-8"?>
<a:theme xmlns:a="http://schemas.openxmlformats.org/drawingml/2006/main" name="2017 SEI PPT Template 11.22">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dirty="0">
            <a:latin typeface="Tahoma"/>
            <a:cs typeface="Tahoma"/>
          </a:defRPr>
        </a:defPPr>
      </a:lstStyle>
    </a:txDef>
  </a:objectDefaults>
  <a:extraClrSchemeLst/>
  <a:extLst>
    <a:ext uri="{05A4C25C-085E-4340-85A3-A5531E510DB2}">
      <thm15:themeFamily xmlns:thm15="http://schemas.microsoft.com/office/thememl/2012/main" name="SEI 2017.5 Master Template" id="{CBCCE843-8573-4CC4-A1E0-8BEF1CF449A2}" vid="{2F00FD2E-2F6F-4279-981D-6AAD1FFFEBC9}"/>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SEI 2017.5 Master Template</Template>
  <TotalTime>0</TotalTime>
  <Words>7852</Words>
  <Application>Microsoft Office PowerPoint</Application>
  <PresentationFormat>On-screen Show (4:3)</PresentationFormat>
  <Paragraphs>727</Paragraphs>
  <Slides>46</Slides>
  <Notes>46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46</vt:i4>
      </vt:variant>
    </vt:vector>
  </HeadingPairs>
  <TitlesOfParts>
    <vt:vector size="55" baseType="lpstr">
      <vt:lpstr>ＭＳ Ｐゴシック</vt:lpstr>
      <vt:lpstr>ＭＳ Ｐゴシック</vt:lpstr>
      <vt:lpstr>Arial</vt:lpstr>
      <vt:lpstr>Casual</vt:lpstr>
      <vt:lpstr>Gill Sans</vt:lpstr>
      <vt:lpstr>Tahoma</vt:lpstr>
      <vt:lpstr>Times New Roman</vt:lpstr>
      <vt:lpstr>ZapfDingbatsITC</vt:lpstr>
      <vt:lpstr>2017 SEI PPT Template 11.22</vt:lpstr>
      <vt:lpstr>Safe PV Roof Mounting Methods</vt:lpstr>
      <vt:lpstr>Learning Objectives</vt:lpstr>
      <vt:lpstr>Mounting Types NOT Covered                       in this Presentation</vt:lpstr>
      <vt:lpstr>PV Installation Hazards</vt:lpstr>
      <vt:lpstr>Jobsite-Specific Hazards</vt:lpstr>
      <vt:lpstr>JHA</vt:lpstr>
      <vt:lpstr>Promote A Culture of Safety</vt:lpstr>
      <vt:lpstr>Heat Stress</vt:lpstr>
      <vt:lpstr>Recognizing Heat Illness</vt:lpstr>
      <vt:lpstr>Preventing Heat Stress</vt:lpstr>
      <vt:lpstr>Cold Stress</vt:lpstr>
      <vt:lpstr>Preventing Cold Stress</vt:lpstr>
      <vt:lpstr>Overexertion</vt:lpstr>
      <vt:lpstr>Preventing Overexertion</vt:lpstr>
      <vt:lpstr>Preventing Overexertion </vt:lpstr>
      <vt:lpstr>Slips, Trips, &amp; Fall Hazards</vt:lpstr>
      <vt:lpstr>Protecting Against  Slips, Trips, and Falls</vt:lpstr>
      <vt:lpstr>Struck By &amp; Caught In/between</vt:lpstr>
      <vt:lpstr>Struck by Falling Objects</vt:lpstr>
      <vt:lpstr>Caught In/Between Modules OSHA 1926.250</vt:lpstr>
      <vt:lpstr>Personal Protective Equipment (PPE) OSHA 1926.95</vt:lpstr>
      <vt:lpstr>PPE: Eye Protection OSHA 1926.102 / ANSI Z87.1</vt:lpstr>
      <vt:lpstr>PPE: Head Protection OSHA 1926.100 / ANSI Z89.1</vt:lpstr>
      <vt:lpstr>PPE: Gloves Electrical: OSHA 1926.97 / ASTM D120-09</vt:lpstr>
      <vt:lpstr>Working in Attic Spaces</vt:lpstr>
      <vt:lpstr>Roof-mount  Installation Process</vt:lpstr>
      <vt:lpstr>Ground Preparation</vt:lpstr>
      <vt:lpstr>Array Layout</vt:lpstr>
      <vt:lpstr>Never Walk Backwards on a Roof</vt:lpstr>
      <vt:lpstr>Flashings and Mounts</vt:lpstr>
      <vt:lpstr>Mounting on Tile Roofs</vt:lpstr>
      <vt:lpstr>Hazards Working with Rails</vt:lpstr>
      <vt:lpstr>Solar Installation Fatality</vt:lpstr>
      <vt:lpstr>How to Safely Manage Rails</vt:lpstr>
      <vt:lpstr>Managing Parts on the Roof</vt:lpstr>
      <vt:lpstr>Prevent Falling Objects</vt:lpstr>
      <vt:lpstr>Mounting Prep Work</vt:lpstr>
      <vt:lpstr>Safely Staging Equipment</vt:lpstr>
      <vt:lpstr>Safely Carrying Modules</vt:lpstr>
      <vt:lpstr>Safely Carrying Modules </vt:lpstr>
      <vt:lpstr>Safely Mounting Modules</vt:lpstr>
      <vt:lpstr>Safely Mounting Modules </vt:lpstr>
      <vt:lpstr>Solar Installation Fatality </vt:lpstr>
      <vt:lpstr>Working with PV Modules</vt:lpstr>
      <vt:lpstr>Finishing Up</vt:lpstr>
      <vt:lpstr>Additional Resources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2020-03-09T12:56:38Z</dcterms:created>
  <dcterms:modified xsi:type="dcterms:W3CDTF">2020-03-09T13:58:40Z</dcterms:modified>
  <cp:category/>
</cp:coreProperties>
</file>